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29" r:id="rId2"/>
    <p:sldId id="350" r:id="rId3"/>
    <p:sldId id="347" r:id="rId4"/>
    <p:sldId id="349" r:id="rId5"/>
    <p:sldId id="348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05" d="100"/>
          <a:sy n="105" d="100"/>
        </p:scale>
        <p:origin x="14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25.09.2023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7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6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665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050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98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17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840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63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1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1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6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9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9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25.09.2023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25.09.2023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25.09.2023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Python</a:t>
            </a:r>
            <a:r>
              <a:rPr lang="ru-RU" sz="5400" b="1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: списки, строки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j-ea"/>
              <a:cs typeface="ALS Sector Regular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сентябрь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Обращение к </a:t>
            </a:r>
            <a:r>
              <a:rPr lang="ru-RU" sz="2400" b="1" dirty="0">
                <a:solidFill>
                  <a:schemeClr val="bg1"/>
                </a:solidFill>
              </a:rPr>
              <a:t>объектам</a:t>
            </a: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 списка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756B-C485-2561-1ECF-9D8AF2A02044}"/>
              </a:ext>
            </a:extLst>
          </p:cNvPr>
          <p:cNvSpPr txBox="1"/>
          <p:nvPr/>
        </p:nvSpPr>
        <p:spPr>
          <a:xfrm>
            <a:off x="375137" y="2974694"/>
            <a:ext cx="33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перебора всех объектов списка используется цикл.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3800" y="275573"/>
            <a:ext cx="74587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 = [5, 7, 9, 11]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/>
              <a:t>Перебор объектов списка без использования индексов:</a:t>
            </a:r>
          </a:p>
          <a:p>
            <a:r>
              <a:rPr lang="en-US" sz="2000" b="1" dirty="0"/>
              <a:t>for s in x:</a:t>
            </a:r>
          </a:p>
          <a:p>
            <a:r>
              <a:rPr lang="en-US" sz="2000" b="1" dirty="0"/>
              <a:t>	print(x ** 2, end=‘;‘)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&gt;&gt;25;49;81;121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b="1" dirty="0"/>
              <a:t>Перебор объектов списка с использованием индексов:</a:t>
            </a:r>
          </a:p>
          <a:p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 in range(</a:t>
            </a:r>
            <a:r>
              <a:rPr lang="en-US" sz="2000" b="1" dirty="0" err="1"/>
              <a:t>len</a:t>
            </a:r>
            <a:r>
              <a:rPr lang="en-US" sz="2000" b="1" dirty="0"/>
              <a:t>(x)):</a:t>
            </a:r>
          </a:p>
          <a:p>
            <a:r>
              <a:rPr lang="en-US" sz="2000" b="1" dirty="0"/>
              <a:t>	print(‘x[‘, </a:t>
            </a:r>
            <a:r>
              <a:rPr lang="en-US" sz="2000" b="1" dirty="0" err="1"/>
              <a:t>i</a:t>
            </a:r>
            <a:r>
              <a:rPr lang="en-US" sz="2000" b="1" dirty="0"/>
              <a:t> ,’] = ‘, x[</a:t>
            </a:r>
            <a:r>
              <a:rPr lang="en-US" sz="2000" b="1" dirty="0" err="1"/>
              <a:t>i</a:t>
            </a:r>
            <a:r>
              <a:rPr lang="en-US" sz="2000" b="1" dirty="0"/>
              <a:t>])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&gt;&gt;x[0] = 5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&gt;&gt;x[1] = 7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&gt;&gt;x[2] = 9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&gt;&gt;x[3] = 11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Функция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  <a:r>
              <a:rPr lang="ru-RU" sz="2000" b="1" dirty="0">
                <a:solidFill>
                  <a:srgbClr val="FF0000"/>
                </a:solidFill>
              </a:rPr>
              <a:t> позволяет определить количество объектов в списке.  </a:t>
            </a:r>
          </a:p>
        </p:txBody>
      </p:sp>
    </p:spTree>
    <p:extLst>
      <p:ext uri="{BB962C8B-B14F-4D97-AF65-F5344CB8AC3E}">
        <p14:creationId xmlns:p14="http://schemas.microsoft.com/office/powerpoint/2010/main" val="249489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Структура списка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50475"/>
            <a:ext cx="7639134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756B-C485-2561-1ECF-9D8AF2A02044}"/>
              </a:ext>
            </a:extLst>
          </p:cNvPr>
          <p:cNvSpPr txBox="1"/>
          <p:nvPr/>
        </p:nvSpPr>
        <p:spPr>
          <a:xfrm>
            <a:off x="375137" y="2974694"/>
            <a:ext cx="33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Индексы списка являются ссылками..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6532" y="275573"/>
            <a:ext cx="771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 = [5, 7, 9, 11]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16033" y="1076896"/>
            <a:ext cx="140291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 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716032" y="1617603"/>
            <a:ext cx="140291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716031" y="2168748"/>
            <a:ext cx="140291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 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16033" y="2669789"/>
            <a:ext cx="140291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 </a:t>
            </a:r>
            <a:r>
              <a:rPr lang="en-US" dirty="0"/>
              <a:t>11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5459"/>
              </p:ext>
            </p:extLst>
          </p:nvPr>
        </p:nvGraphicFramePr>
        <p:xfrm>
          <a:off x="4517622" y="1388773"/>
          <a:ext cx="1741348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x[3]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Прямая со стрелкой 14"/>
          <p:cNvCxnSpPr>
            <a:endCxn id="5" idx="1"/>
          </p:cNvCxnSpPr>
          <p:nvPr/>
        </p:nvCxnSpPr>
        <p:spPr>
          <a:xfrm flipV="1">
            <a:off x="6246254" y="1271050"/>
            <a:ext cx="1469779" cy="3465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0" idx="1"/>
          </p:cNvCxnSpPr>
          <p:nvPr/>
        </p:nvCxnSpPr>
        <p:spPr>
          <a:xfrm flipV="1">
            <a:off x="6246254" y="1811757"/>
            <a:ext cx="1469778" cy="1941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3" idx="1"/>
          </p:cNvCxnSpPr>
          <p:nvPr/>
        </p:nvCxnSpPr>
        <p:spPr>
          <a:xfrm>
            <a:off x="6246254" y="2362901"/>
            <a:ext cx="1469777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4" idx="1"/>
          </p:cNvCxnSpPr>
          <p:nvPr/>
        </p:nvCxnSpPr>
        <p:spPr>
          <a:xfrm>
            <a:off x="6246254" y="2669789"/>
            <a:ext cx="1469779" cy="1941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09881" y="698882"/>
            <a:ext cx="458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 П Е Р А Т И В Н А Я  П А М Я Т Ь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687910" y="1617604"/>
            <a:ext cx="669701" cy="551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611" y="3267733"/>
            <a:ext cx="88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 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87911" y="3711175"/>
            <a:ext cx="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855336" y="1617605"/>
            <a:ext cx="502275" cy="22782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13372"/>
              </p:ext>
            </p:extLst>
          </p:nvPr>
        </p:nvGraphicFramePr>
        <p:xfrm>
          <a:off x="4933068" y="4948245"/>
          <a:ext cx="1741348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y[0]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y[1]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y[3]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/>
          <p:cNvCxnSpPr>
            <a:endCxn id="5" idx="1"/>
          </p:cNvCxnSpPr>
          <p:nvPr/>
        </p:nvCxnSpPr>
        <p:spPr>
          <a:xfrm flipV="1">
            <a:off x="6661700" y="1271050"/>
            <a:ext cx="1054333" cy="3906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1"/>
          </p:cNvCxnSpPr>
          <p:nvPr/>
        </p:nvCxnSpPr>
        <p:spPr>
          <a:xfrm flipV="1">
            <a:off x="6661700" y="1811757"/>
            <a:ext cx="1054332" cy="37536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1"/>
          </p:cNvCxnSpPr>
          <p:nvPr/>
        </p:nvCxnSpPr>
        <p:spPr>
          <a:xfrm flipV="1">
            <a:off x="6661700" y="2362902"/>
            <a:ext cx="1054331" cy="3559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4" idx="1"/>
          </p:cNvCxnSpPr>
          <p:nvPr/>
        </p:nvCxnSpPr>
        <p:spPr>
          <a:xfrm flipV="1">
            <a:off x="6661700" y="2863943"/>
            <a:ext cx="1054333" cy="336531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103356" y="5177076"/>
            <a:ext cx="669701" cy="551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62134" y="4074551"/>
            <a:ext cx="320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y=</a:t>
            </a:r>
            <a:r>
              <a:rPr lang="en-US" sz="2000" b="1" dirty="0" err="1"/>
              <a:t>x.copy</a:t>
            </a:r>
            <a:r>
              <a:rPr lang="en-US" sz="2000" b="1" dirty="0"/>
              <a:t>()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(copy() –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метод класса список)</a:t>
            </a:r>
          </a:p>
        </p:txBody>
      </p:sp>
    </p:spTree>
    <p:extLst>
      <p:ext uri="{BB962C8B-B14F-4D97-AF65-F5344CB8AC3E}">
        <p14:creationId xmlns:p14="http://schemas.microsoft.com/office/powerpoint/2010/main" val="233309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Методы класса СПИСОК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50475"/>
            <a:ext cx="7639134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756B-C485-2561-1ECF-9D8AF2A02044}"/>
              </a:ext>
            </a:extLst>
          </p:cNvPr>
          <p:cNvSpPr txBox="1"/>
          <p:nvPr/>
        </p:nvSpPr>
        <p:spPr>
          <a:xfrm>
            <a:off x="375137" y="2974694"/>
            <a:ext cx="25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Справочный материал.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09851"/>
              </p:ext>
            </p:extLst>
          </p:nvPr>
        </p:nvGraphicFramePr>
        <p:xfrm>
          <a:off x="4424019" y="195580"/>
          <a:ext cx="7545961" cy="6466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1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4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append(item)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</a:t>
                      </a:r>
                      <a:r>
                        <a:rPr lang="ru-RU" baseline="0" dirty="0"/>
                        <a:t> объект </a:t>
                      </a:r>
                      <a:r>
                        <a:rPr lang="en-US" baseline="0" dirty="0"/>
                        <a:t>item </a:t>
                      </a:r>
                      <a:r>
                        <a:rPr lang="ru-RU" baseline="0" dirty="0"/>
                        <a:t>в конец списка.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insert(index, item)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</a:t>
                      </a:r>
                      <a:r>
                        <a:rPr lang="ru-RU" baseline="0" dirty="0"/>
                        <a:t> объект </a:t>
                      </a:r>
                      <a:r>
                        <a:rPr lang="en-US" baseline="0" dirty="0"/>
                        <a:t>item </a:t>
                      </a:r>
                      <a:r>
                        <a:rPr lang="ru-RU" baseline="0" dirty="0"/>
                        <a:t>на место </a:t>
                      </a:r>
                      <a:r>
                        <a:rPr lang="en-US" baseline="0" dirty="0"/>
                        <a:t>index</a:t>
                      </a:r>
                      <a:r>
                        <a:rPr lang="ru-RU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extend(items)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</a:t>
                      </a:r>
                      <a:r>
                        <a:rPr lang="ru-RU" baseline="0" dirty="0"/>
                        <a:t> объекты </a:t>
                      </a:r>
                      <a:r>
                        <a:rPr lang="en-US" baseline="0" dirty="0"/>
                        <a:t>items</a:t>
                      </a:r>
                      <a:r>
                        <a:rPr lang="ru-RU" baseline="0" dirty="0"/>
                        <a:t> в конец списка.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remove(item)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</a:t>
                      </a:r>
                      <a:r>
                        <a:rPr lang="ru-RU" baseline="0" dirty="0"/>
                        <a:t> первое вхождение объекта </a:t>
                      </a:r>
                      <a:r>
                        <a:rPr lang="en-US" baseline="0" dirty="0"/>
                        <a:t>item.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</a:t>
                      </a:r>
                      <a:r>
                        <a:rPr lang="ru-RU" baseline="0" dirty="0"/>
                        <a:t> все объекты списка.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index(item)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индекс объекта </a:t>
                      </a:r>
                      <a:r>
                        <a:rPr lang="en-US" dirty="0"/>
                        <a:t>item.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pop(index)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объект, имеющий индекс </a:t>
                      </a:r>
                      <a:r>
                        <a:rPr lang="en-US" dirty="0"/>
                        <a:t>index. </a:t>
                      </a:r>
                      <a:r>
                        <a:rPr lang="ru-RU" dirty="0"/>
                        <a:t>Если </a:t>
                      </a:r>
                      <a:r>
                        <a:rPr lang="en-US" dirty="0"/>
                        <a:t>index</a:t>
                      </a:r>
                      <a:r>
                        <a:rPr lang="ru-RU" dirty="0"/>
                        <a:t> не указан, удаляет</a:t>
                      </a:r>
                      <a:r>
                        <a:rPr lang="ru-RU" baseline="0" dirty="0"/>
                        <a:t> последний элемент.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count(item)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Подсчитывает</a:t>
                      </a:r>
                      <a:r>
                        <a:rPr lang="ru-RU" baseline="0" dirty="0"/>
                        <a:t> количество вхождений объекта </a:t>
                      </a:r>
                      <a:r>
                        <a:rPr lang="en-US" baseline="0" dirty="0"/>
                        <a:t>item</a:t>
                      </a:r>
                      <a:r>
                        <a:rPr lang="ru-RU" baseline="0" dirty="0"/>
                        <a:t> в список.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Сортирует</a:t>
                      </a:r>
                      <a:r>
                        <a:rPr lang="ru-RU" baseline="0" dirty="0"/>
                        <a:t> список по возрастанию значений объектов. </a:t>
                      </a:r>
                      <a:r>
                        <a:rPr lang="en-US" baseline="0" dirty="0"/>
                        <a:t>sort(reverse = True) </a:t>
                      </a:r>
                      <a:r>
                        <a:rPr lang="ru-RU" baseline="0" dirty="0"/>
                        <a:t>– сортирует список по убыванию значений объектов.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Переставляет</a:t>
                      </a:r>
                      <a:r>
                        <a:rPr lang="ru-RU" baseline="0" dirty="0"/>
                        <a:t> объекты в направлении от конца к началу.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Копирует</a:t>
                      </a:r>
                      <a:r>
                        <a:rPr lang="ru-RU" baseline="0" dirty="0"/>
                        <a:t> список.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29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Функции для работы со СПИСОК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50475"/>
            <a:ext cx="7639134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756B-C485-2561-1ECF-9D8AF2A02044}"/>
              </a:ext>
            </a:extLst>
          </p:cNvPr>
          <p:cNvSpPr txBox="1"/>
          <p:nvPr/>
        </p:nvSpPr>
        <p:spPr>
          <a:xfrm>
            <a:off x="375137" y="2974694"/>
            <a:ext cx="25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Справочный материал.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67278"/>
              </p:ext>
            </p:extLst>
          </p:nvPr>
        </p:nvGraphicFramePr>
        <p:xfrm>
          <a:off x="4378817" y="562927"/>
          <a:ext cx="7545961" cy="2418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1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4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(list)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количество объектов в списке.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sorted(list)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отсортированный список.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min(list)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объект с минимальным значением в списке.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max(list)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объект с максимальным значением в списке.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59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Структура данных СТРОКА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– встроенный класс алгоритмического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5BA29-5E58-6F6C-F6F5-BA5F641637AD}"/>
              </a:ext>
            </a:extLst>
          </p:cNvPr>
          <p:cNvSpPr txBox="1"/>
          <p:nvPr/>
        </p:nvSpPr>
        <p:spPr>
          <a:xfrm>
            <a:off x="4604391" y="219808"/>
            <a:ext cx="74322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СТРОКА – список, объектами которого являются символы.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Символы в строке хранятся в кодировке </a:t>
            </a:r>
            <a:r>
              <a:rPr lang="en-US" sz="2400" b="1" dirty="0">
                <a:solidFill>
                  <a:srgbClr val="0070C0"/>
                </a:solidFill>
              </a:rPr>
              <a:t>UTF-8.</a:t>
            </a:r>
            <a:endParaRPr lang="ru-RU" sz="2400" b="1" dirty="0">
              <a:solidFill>
                <a:srgbClr val="0070C0"/>
              </a:solidFill>
            </a:endParaRP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b="1" u="sng" dirty="0">
                <a:solidFill>
                  <a:srgbClr val="FF0000"/>
                </a:solidFill>
              </a:rPr>
              <a:t>Строка – неизменяемый объект (</a:t>
            </a:r>
            <a:r>
              <a:rPr lang="en-US" sz="2400" b="1" u="sng" dirty="0">
                <a:solidFill>
                  <a:srgbClr val="FF0000"/>
                </a:solidFill>
              </a:rPr>
              <a:t>immutable).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К символу можно обратиться по его индексу </a:t>
            </a:r>
            <a:r>
              <a:rPr lang="ru-RU" sz="2400" b="1" i="1" dirty="0">
                <a:solidFill>
                  <a:srgbClr val="0070C0"/>
                </a:solidFill>
              </a:rPr>
              <a:t>только для ЧТЕНИЯ</a:t>
            </a:r>
            <a:r>
              <a:rPr lang="en-US" sz="2400" b="1" dirty="0">
                <a:solidFill>
                  <a:srgbClr val="0070C0"/>
                </a:solidFill>
              </a:rPr>
              <a:t>:</a:t>
            </a:r>
            <a:endParaRPr lang="ru-RU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 = ‘</a:t>
            </a:r>
            <a:r>
              <a:rPr lang="en-US" sz="2400" b="1" dirty="0" err="1">
                <a:solidFill>
                  <a:srgbClr val="0070C0"/>
                </a:solidFill>
              </a:rPr>
              <a:t>avhkl</a:t>
            </a:r>
            <a:r>
              <a:rPr lang="en-US" sz="2400" b="1" dirty="0">
                <a:solidFill>
                  <a:srgbClr val="0070C0"/>
                </a:solidFill>
              </a:rPr>
              <a:t>’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ch1 = s[1]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s[2] = ‘m’ – </a:t>
            </a:r>
            <a:r>
              <a:rPr lang="ru-RU" sz="2400" b="1" dirty="0">
                <a:solidFill>
                  <a:srgbClr val="FF0000"/>
                </a:solidFill>
              </a:rPr>
              <a:t>ОШИБКА</a:t>
            </a:r>
          </a:p>
          <a:p>
            <a:endParaRPr lang="ru-RU" sz="2400" b="1" dirty="0">
              <a:solidFill>
                <a:srgbClr val="FF0000"/>
              </a:solidFill>
            </a:endParaRPr>
          </a:p>
          <a:p>
            <a:r>
              <a:rPr lang="ru-RU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Использование кодировки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UTF-8 </a:t>
            </a:r>
            <a:r>
              <a:rPr lang="ru-RU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замедляет обращение к символу по индексу.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493D65F-F952-3871-5E17-F8588978C6A2}"/>
              </a:ext>
            </a:extLst>
          </p:cNvPr>
          <p:cNvCxnSpPr/>
          <p:nvPr/>
        </p:nvCxnSpPr>
        <p:spPr>
          <a:xfrm>
            <a:off x="4677508" y="4536831"/>
            <a:ext cx="808892" cy="501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0E885F3-B68A-93A6-97BB-16380EAB0BC9}"/>
              </a:ext>
            </a:extLst>
          </p:cNvPr>
          <p:cNvCxnSpPr/>
          <p:nvPr/>
        </p:nvCxnSpPr>
        <p:spPr>
          <a:xfrm flipH="1">
            <a:off x="4941277" y="4510454"/>
            <a:ext cx="509954" cy="603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9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Структура данных СТРОКА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– встроенный класс алгоритмического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5BA29-5E58-6F6C-F6F5-BA5F641637AD}"/>
              </a:ext>
            </a:extLst>
          </p:cNvPr>
          <p:cNvSpPr txBox="1"/>
          <p:nvPr/>
        </p:nvSpPr>
        <p:spPr>
          <a:xfrm>
            <a:off x="4604391" y="219808"/>
            <a:ext cx="7432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СТРОКА – список, объектами которого являются символы.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Символы в строке хранятся в кодировке </a:t>
            </a:r>
            <a:r>
              <a:rPr lang="en-US" sz="2400" b="1" dirty="0">
                <a:solidFill>
                  <a:srgbClr val="0070C0"/>
                </a:solidFill>
              </a:rPr>
              <a:t>UTF-8.</a:t>
            </a:r>
            <a:endParaRPr lang="ru-RU" sz="2400" b="1" dirty="0">
              <a:solidFill>
                <a:srgbClr val="0070C0"/>
              </a:solidFill>
            </a:endParaRP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b="1" u="sng" dirty="0">
                <a:solidFill>
                  <a:srgbClr val="FF0000"/>
                </a:solidFill>
              </a:rPr>
              <a:t>Строка – неизменяемый объект (</a:t>
            </a:r>
            <a:r>
              <a:rPr lang="en-US" sz="2400" b="1" u="sng" dirty="0">
                <a:solidFill>
                  <a:srgbClr val="FF0000"/>
                </a:solidFill>
              </a:rPr>
              <a:t>immutable).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К символу можно обратиться по его индексу </a:t>
            </a:r>
            <a:r>
              <a:rPr lang="ru-RU" sz="2400" b="1" i="1" dirty="0">
                <a:solidFill>
                  <a:srgbClr val="0070C0"/>
                </a:solidFill>
              </a:rPr>
              <a:t>только для ЧТЕНИЯ</a:t>
            </a:r>
            <a:r>
              <a:rPr lang="en-US" sz="2400" b="1" dirty="0">
                <a:solidFill>
                  <a:srgbClr val="0070C0"/>
                </a:solidFill>
              </a:rPr>
              <a:t>:</a:t>
            </a:r>
            <a:endParaRPr lang="ru-RU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 = ‘</a:t>
            </a:r>
            <a:r>
              <a:rPr lang="en-US" sz="2400" b="1" dirty="0" err="1">
                <a:solidFill>
                  <a:srgbClr val="0070C0"/>
                </a:solidFill>
              </a:rPr>
              <a:t>avhkl</a:t>
            </a:r>
            <a:r>
              <a:rPr lang="en-US" sz="2400" b="1" dirty="0">
                <a:solidFill>
                  <a:srgbClr val="0070C0"/>
                </a:solidFill>
              </a:rPr>
              <a:t>’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ch1 = s[1]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s[2] = ‘m’ – </a:t>
            </a:r>
            <a:r>
              <a:rPr lang="ru-RU" sz="2400" b="1" dirty="0">
                <a:solidFill>
                  <a:srgbClr val="FF0000"/>
                </a:solidFill>
              </a:rPr>
              <a:t>ОШИБКА</a:t>
            </a:r>
          </a:p>
          <a:p>
            <a:endParaRPr lang="ru-RU" sz="2400" b="1" dirty="0">
              <a:solidFill>
                <a:srgbClr val="FF0000"/>
              </a:solidFill>
            </a:endParaRPr>
          </a:p>
          <a:p>
            <a:r>
              <a:rPr lang="ru-RU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Использование кодировки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UTF-8 </a:t>
            </a:r>
            <a:r>
              <a:rPr lang="ru-RU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замедляет обращение к символу по индексу.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493D65F-F952-3871-5E17-F8588978C6A2}"/>
              </a:ext>
            </a:extLst>
          </p:cNvPr>
          <p:cNvCxnSpPr/>
          <p:nvPr/>
        </p:nvCxnSpPr>
        <p:spPr>
          <a:xfrm>
            <a:off x="4677508" y="4536831"/>
            <a:ext cx="808892" cy="501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0E885F3-B68A-93A6-97BB-16380EAB0BC9}"/>
              </a:ext>
            </a:extLst>
          </p:cNvPr>
          <p:cNvCxnSpPr/>
          <p:nvPr/>
        </p:nvCxnSpPr>
        <p:spPr>
          <a:xfrm flipH="1">
            <a:off x="4941277" y="4510454"/>
            <a:ext cx="509954" cy="603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5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Управляющие символы; код символа.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AF741-423E-5094-9573-643223F3DB50}"/>
              </a:ext>
            </a:extLst>
          </p:cNvPr>
          <p:cNvSpPr txBox="1"/>
          <p:nvPr/>
        </p:nvSpPr>
        <p:spPr>
          <a:xfrm>
            <a:off x="4578263" y="238218"/>
            <a:ext cx="74119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Управляющие символы:</a:t>
            </a:r>
          </a:p>
          <a:p>
            <a:r>
              <a:rPr lang="en-US" b="1" dirty="0"/>
              <a:t>\\ - </a:t>
            </a:r>
            <a:r>
              <a:rPr lang="ru-RU" dirty="0"/>
              <a:t>вставляет в строку символ </a:t>
            </a:r>
            <a:r>
              <a:rPr lang="en-US" dirty="0"/>
              <a:t>\</a:t>
            </a:r>
            <a:endParaRPr lang="ru-RU" dirty="0"/>
          </a:p>
          <a:p>
            <a:r>
              <a:rPr lang="ru-RU" b="1" dirty="0"/>
              <a:t>\</a:t>
            </a:r>
            <a:r>
              <a:rPr lang="en-US" b="1" dirty="0"/>
              <a:t>’</a:t>
            </a:r>
            <a:r>
              <a:rPr lang="en-US" dirty="0"/>
              <a:t> </a:t>
            </a:r>
            <a:r>
              <a:rPr lang="ru-RU" dirty="0"/>
              <a:t>- вставляет в строку символ </a:t>
            </a:r>
            <a:r>
              <a:rPr lang="en-US" dirty="0"/>
              <a:t>‘</a:t>
            </a:r>
          </a:p>
          <a:p>
            <a:r>
              <a:rPr lang="ru-RU" b="1" dirty="0"/>
              <a:t>\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ru-RU" dirty="0"/>
              <a:t>- вставляет в строку символ </a:t>
            </a:r>
            <a:r>
              <a:rPr lang="en-US" dirty="0"/>
              <a:t>“</a:t>
            </a:r>
            <a:endParaRPr lang="ru-RU" dirty="0"/>
          </a:p>
          <a:p>
            <a:r>
              <a:rPr lang="en-US" b="1" dirty="0"/>
              <a:t>\n</a:t>
            </a:r>
            <a:r>
              <a:rPr lang="en-US" dirty="0"/>
              <a:t> – </a:t>
            </a:r>
            <a:r>
              <a:rPr lang="ru-RU" dirty="0"/>
              <a:t>вставляет перевод строки</a:t>
            </a:r>
          </a:p>
          <a:p>
            <a:r>
              <a:rPr lang="en-US" b="1" dirty="0"/>
              <a:t>\t</a:t>
            </a:r>
            <a:r>
              <a:rPr lang="en-US" dirty="0"/>
              <a:t> </a:t>
            </a:r>
            <a:r>
              <a:rPr lang="ru-RU" dirty="0"/>
              <a:t>– вставляет в строку табуляцию.</a:t>
            </a:r>
            <a:endParaRPr lang="en-US" dirty="0"/>
          </a:p>
          <a:p>
            <a:endParaRPr lang="en-US" dirty="0"/>
          </a:p>
          <a:p>
            <a:r>
              <a:rPr lang="ru-RU" b="1" u="sng" dirty="0"/>
              <a:t>ПРИМЕР</a:t>
            </a:r>
          </a:p>
          <a:p>
            <a:r>
              <a:rPr lang="en-US" dirty="0"/>
              <a:t>s = ‘c:\dir1\name.txt’</a:t>
            </a:r>
          </a:p>
          <a:p>
            <a:r>
              <a:rPr lang="en-US" dirty="0"/>
              <a:t>print(s)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&gt;&gt;c:dir1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&gt;&gt;ame.txt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/>
              <a:t>Решение проблемы:</a:t>
            </a:r>
          </a:p>
          <a:p>
            <a:r>
              <a:rPr lang="en-US" dirty="0"/>
              <a:t>s = </a:t>
            </a:r>
            <a:r>
              <a:rPr lang="en-US" b="1" dirty="0" err="1"/>
              <a:t>r</a:t>
            </a:r>
            <a:r>
              <a:rPr lang="en-US" dirty="0" err="1"/>
              <a:t>’c</a:t>
            </a:r>
            <a:r>
              <a:rPr lang="en-US" dirty="0"/>
              <a:t>:\dir1\name.txt’</a:t>
            </a:r>
          </a:p>
          <a:p>
            <a:endParaRPr lang="en-US" dirty="0"/>
          </a:p>
          <a:p>
            <a:r>
              <a:rPr lang="ru-RU" dirty="0"/>
              <a:t>КОД СИМВОЛА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x = </a:t>
            </a:r>
            <a:r>
              <a:rPr lang="en-US" dirty="0" err="1"/>
              <a:t>ord</a:t>
            </a:r>
            <a:r>
              <a:rPr lang="en-US" dirty="0"/>
              <a:t>(</a:t>
            </a:r>
            <a:r>
              <a:rPr lang="ru-RU" dirty="0"/>
              <a:t>символ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dirty="0"/>
              <a:t>СИМВОЛ ПО КОДУ</a:t>
            </a:r>
            <a:r>
              <a:rPr lang="en-US" dirty="0"/>
              <a:t>:</a:t>
            </a:r>
          </a:p>
          <a:p>
            <a:r>
              <a:rPr lang="en-US" dirty="0" err="1"/>
              <a:t>smb</a:t>
            </a:r>
            <a:r>
              <a:rPr lang="en-US" dirty="0"/>
              <a:t> = chr(</a:t>
            </a:r>
            <a:r>
              <a:rPr lang="ru-RU" dirty="0"/>
              <a:t>код символа)</a:t>
            </a:r>
          </a:p>
        </p:txBody>
      </p:sp>
    </p:spTree>
    <p:extLst>
      <p:ext uri="{BB962C8B-B14F-4D97-AF65-F5344CB8AC3E}">
        <p14:creationId xmlns:p14="http://schemas.microsoft.com/office/powerpoint/2010/main" val="156925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4305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Объединение и повторение строк.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51AFF-D0C4-F84D-8EF1-85D06543D97B}"/>
              </a:ext>
            </a:extLst>
          </p:cNvPr>
          <p:cNvSpPr txBox="1"/>
          <p:nvPr/>
        </p:nvSpPr>
        <p:spPr>
          <a:xfrm>
            <a:off x="4681728" y="329184"/>
            <a:ext cx="7381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Объединение строк</a:t>
            </a:r>
          </a:p>
          <a:p>
            <a:r>
              <a:rPr lang="en-US" sz="2000" dirty="0"/>
              <a:t>x = ‘</a:t>
            </a:r>
            <a:r>
              <a:rPr lang="en-US" sz="2000" dirty="0" err="1"/>
              <a:t>abc</a:t>
            </a:r>
            <a:r>
              <a:rPr lang="en-US" sz="2000" dirty="0"/>
              <a:t>’</a:t>
            </a:r>
          </a:p>
          <a:p>
            <a:r>
              <a:rPr lang="en-US" sz="2000" dirty="0"/>
              <a:t>y = ‘def’</a:t>
            </a:r>
          </a:p>
          <a:p>
            <a:r>
              <a:rPr lang="en-US" sz="2000" dirty="0"/>
              <a:t>z = x + y</a:t>
            </a:r>
          </a:p>
          <a:p>
            <a:r>
              <a:rPr lang="en-US" sz="2000" dirty="0"/>
              <a:t>print(z)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abcdef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/>
          </a:p>
          <a:p>
            <a:r>
              <a:rPr lang="ru-RU" sz="2000" b="1" dirty="0">
                <a:solidFill>
                  <a:srgbClr val="0070C0"/>
                </a:solidFill>
              </a:rPr>
              <a:t>Повторение строк</a:t>
            </a:r>
          </a:p>
          <a:p>
            <a:r>
              <a:rPr lang="en-US" sz="2000" dirty="0"/>
              <a:t>x = ‘</a:t>
            </a:r>
            <a:r>
              <a:rPr lang="en-US" sz="2000" dirty="0" err="1"/>
              <a:t>abc</a:t>
            </a:r>
            <a:r>
              <a:rPr lang="en-US" sz="2000" dirty="0"/>
              <a:t>’*3</a:t>
            </a:r>
          </a:p>
          <a:p>
            <a:r>
              <a:rPr lang="en-US" sz="2000" dirty="0"/>
              <a:t>print(x)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&gt;&gt;’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abcabcabc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’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7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720336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Методы класса СТРОКА.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Справочный материал.</a:t>
            </a:r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4C6C1796-FA6B-4A71-D178-8E378B53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91917"/>
              </p:ext>
            </p:extLst>
          </p:nvPr>
        </p:nvGraphicFramePr>
        <p:xfrm>
          <a:off x="4720336" y="220968"/>
          <a:ext cx="7304024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4167051235"/>
                    </a:ext>
                  </a:extLst>
                </a:gridCol>
                <a:gridCol w="5129784">
                  <a:extLst>
                    <a:ext uri="{9D8B030D-6E8A-4147-A177-3AD203B41FA5}">
                      <a16:colId xmlns:a16="http://schemas.microsoft.com/office/drawing/2014/main" val="3114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1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isalpha</a:t>
                      </a:r>
                      <a:r>
                        <a:rPr lang="en-US" sz="2000" dirty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все символы строки являются буквами.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islower</a:t>
                      </a:r>
                      <a:r>
                        <a:rPr lang="en-US" sz="2000" dirty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все символы строки записаны в нижнем регистре.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5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isupper</a:t>
                      </a:r>
                      <a:r>
                        <a:rPr lang="en-US" sz="2000" dirty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все символы строки записаны в верхнем регистре.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4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isdigit</a:t>
                      </a:r>
                      <a:r>
                        <a:rPr lang="en-US" sz="2000" dirty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все символы строки являются цифрами.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3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startswith</a:t>
                      </a:r>
                      <a:r>
                        <a:rPr lang="en-US" sz="2000" dirty="0"/>
                        <a:t>(str)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строка начинается с подстроки </a:t>
                      </a:r>
                      <a:r>
                        <a:rPr lang="en-US" sz="2000" dirty="0"/>
                        <a:t>str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8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endswith</a:t>
                      </a:r>
                      <a:r>
                        <a:rPr lang="en-US" sz="2000" dirty="0"/>
                        <a:t>(str)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Возвращает </a:t>
                      </a:r>
                      <a:r>
                        <a:rPr lang="en-US" sz="2000" dirty="0"/>
                        <a:t>True</a:t>
                      </a:r>
                      <a:r>
                        <a:rPr lang="ru-RU" sz="2000" dirty="0"/>
                        <a:t>, если строка заканчивается подстрокой </a:t>
                      </a:r>
                      <a:r>
                        <a:rPr lang="en-US" sz="2000" dirty="0"/>
                        <a:t>str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7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lower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Переводит все символы строки в нижний регистр.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upper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Переводит все символы строки в верхний регистр.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5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748478" y="-107962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Методы класса СТРОКА.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Справочный материал.</a:t>
            </a:r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4C6C1796-FA6B-4A71-D178-8E378B53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51772"/>
              </p:ext>
            </p:extLst>
          </p:nvPr>
        </p:nvGraphicFramePr>
        <p:xfrm>
          <a:off x="4720336" y="220968"/>
          <a:ext cx="7304024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4167051235"/>
                    </a:ext>
                  </a:extLst>
                </a:gridCol>
                <a:gridCol w="5129784">
                  <a:extLst>
                    <a:ext uri="{9D8B030D-6E8A-4147-A177-3AD203B41FA5}">
                      <a16:colId xmlns:a16="http://schemas.microsoft.com/office/drawing/2014/main" val="3114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1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find(str, start, end)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подстроки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строке от символа с номером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(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 умолчанию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символа с номером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(по умолчанию длина строки)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номер символа с которого начинается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или -1, если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обнаружена.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new, num)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Замена символа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символ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Будут заменены первые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символов.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57554"/>
                  </a:ext>
                </a:extLst>
              </a:tr>
              <a:tr h="464832">
                <a:tc>
                  <a:txBody>
                    <a:bodyPr/>
                    <a:lstStyle/>
                    <a:p>
                      <a:r>
                        <a:rPr lang="en-US" sz="2000" dirty="0"/>
                        <a:t>split(delimiter, num)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Разделяет строку по подстроке </a:t>
                      </a:r>
                      <a:r>
                        <a:rPr lang="en-US" sz="2000" dirty="0"/>
                        <a:t>delimiter</a:t>
                      </a:r>
                      <a:r>
                        <a:rPr lang="ru-RU" sz="2000" dirty="0"/>
                        <a:t>. Будут обработаны первые </a:t>
                      </a:r>
                      <a:r>
                        <a:rPr lang="en-US" sz="2000" dirty="0"/>
                        <a:t>num </a:t>
                      </a:r>
                      <a:r>
                        <a:rPr lang="ru-RU" sz="2000" dirty="0"/>
                        <a:t>разделителей. Возвращает список строк.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4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join(strs)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Объединяет строки из списка строк </a:t>
                      </a:r>
                      <a:r>
                        <a:rPr lang="en-US" sz="2000" dirty="0"/>
                        <a:t>strs</a:t>
                      </a:r>
                      <a:r>
                        <a:rPr lang="ru-RU" sz="2000" dirty="0"/>
                        <a:t>, используя в качестве «заполнителя» строку, для которой применяется метод.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3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7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«Чёрный ящик»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1927192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Абстрактная модель предмета или процесса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60268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CDA951-74FD-834F-1DA6-1247604D30D4}"/>
              </a:ext>
            </a:extLst>
          </p:cNvPr>
          <p:cNvSpPr/>
          <p:nvPr/>
        </p:nvSpPr>
        <p:spPr>
          <a:xfrm>
            <a:off x="5989320" y="2133953"/>
            <a:ext cx="4151376" cy="2276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Чёрный ящик с заданными свойствами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0E63DD53-1DB1-F209-9A8F-BF4F2A90D67D}"/>
              </a:ext>
            </a:extLst>
          </p:cNvPr>
          <p:cNvSpPr/>
          <p:nvPr/>
        </p:nvSpPr>
        <p:spPr>
          <a:xfrm>
            <a:off x="7603236" y="1129255"/>
            <a:ext cx="923544" cy="9915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8A4CC-E2FF-EF93-0669-E862EE26038B}"/>
              </a:ext>
            </a:extLst>
          </p:cNvPr>
          <p:cNvSpPr txBox="1"/>
          <p:nvPr/>
        </p:nvSpPr>
        <p:spPr>
          <a:xfrm>
            <a:off x="6948296" y="748564"/>
            <a:ext cx="223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076054E9-821A-E759-FA07-13C3578AA84A}"/>
              </a:ext>
            </a:extLst>
          </p:cNvPr>
          <p:cNvSpPr/>
          <p:nvPr/>
        </p:nvSpPr>
        <p:spPr>
          <a:xfrm>
            <a:off x="7603236" y="4423954"/>
            <a:ext cx="923544" cy="99155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D26AB-506F-A6D4-62AC-D12C258227E9}"/>
              </a:ext>
            </a:extLst>
          </p:cNvPr>
          <p:cNvSpPr txBox="1"/>
          <p:nvPr/>
        </p:nvSpPr>
        <p:spPr>
          <a:xfrm>
            <a:off x="7412164" y="5359413"/>
            <a:ext cx="130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6B2000EC-80EE-575B-8693-D501860D8F80}"/>
              </a:ext>
            </a:extLst>
          </p:cNvPr>
          <p:cNvSpPr/>
          <p:nvPr/>
        </p:nvSpPr>
        <p:spPr>
          <a:xfrm>
            <a:off x="4946904" y="3085268"/>
            <a:ext cx="1042416" cy="37422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87C21-05BA-C3FD-863C-ABDEF8D8FC55}"/>
              </a:ext>
            </a:extLst>
          </p:cNvPr>
          <p:cNvSpPr txBox="1"/>
          <p:nvPr/>
        </p:nvSpPr>
        <p:spPr>
          <a:xfrm>
            <a:off x="4937760" y="2465077"/>
            <a:ext cx="104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метода</a:t>
            </a:r>
          </a:p>
        </p:txBody>
      </p:sp>
    </p:spTree>
    <p:extLst>
      <p:ext uri="{BB962C8B-B14F-4D97-AF65-F5344CB8AC3E}">
        <p14:creationId xmlns:p14="http://schemas.microsoft.com/office/powerpoint/2010/main" val="339842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748478" y="-107962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Функции, используемые для обработки строк и символов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Справочный материал.</a:t>
            </a:r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4C6C1796-FA6B-4A71-D178-8E378B53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53439"/>
              </p:ext>
            </p:extLst>
          </p:nvPr>
        </p:nvGraphicFramePr>
        <p:xfrm>
          <a:off x="4720336" y="220968"/>
          <a:ext cx="730402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4167051235"/>
                    </a:ext>
                  </a:extLst>
                </a:gridCol>
                <a:gridCol w="5129784">
                  <a:extLst>
                    <a:ext uri="{9D8B030D-6E8A-4147-A177-3AD203B41FA5}">
                      <a16:colId xmlns:a16="http://schemas.microsoft.com/office/drawing/2014/main" val="3114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1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len</a:t>
                      </a:r>
                      <a:r>
                        <a:rPr lang="ru-RU" sz="2000" dirty="0"/>
                        <a:t>(</a:t>
                      </a:r>
                      <a:r>
                        <a:rPr lang="en-US" sz="2000" dirty="0"/>
                        <a:t>str</a:t>
                      </a:r>
                      <a:r>
                        <a:rPr lang="ru-RU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число, равное количеству символов в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ord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число, соответствующее коду символа в кодировке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57554"/>
                  </a:ext>
                </a:extLst>
              </a:tr>
              <a:tr h="464832">
                <a:tc>
                  <a:txBody>
                    <a:bodyPr/>
                    <a:lstStyle/>
                    <a:p>
                      <a:r>
                        <a:rPr lang="en-US" sz="2000" dirty="0"/>
                        <a:t>chr(num)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символ, код которого равен </a:t>
                      </a:r>
                      <a:r>
                        <a:rPr lang="en-US" sz="2000" dirty="0"/>
                        <a:t>num </a:t>
                      </a:r>
                      <a:r>
                        <a:rPr lang="ru-RU" sz="2000" dirty="0"/>
                        <a:t>в кодировке </a:t>
                      </a:r>
                      <a:r>
                        <a:rPr lang="en-US" sz="2000" dirty="0"/>
                        <a:t>Unicode.</a:t>
                      </a:r>
                      <a:r>
                        <a:rPr lang="ru-RU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4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5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Обработка строк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733238" y="147828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A928-39CC-351F-CE9A-209F2D93ADC4}"/>
              </a:ext>
            </a:extLst>
          </p:cNvPr>
          <p:cNvSpPr txBox="1"/>
          <p:nvPr/>
        </p:nvSpPr>
        <p:spPr>
          <a:xfrm>
            <a:off x="463463" y="2818356"/>
            <a:ext cx="34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Перебор символов в строке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1D5A3-D896-FFB2-4E33-7454CBF5A99E}"/>
              </a:ext>
            </a:extLst>
          </p:cNvPr>
          <p:cNvSpPr txBox="1"/>
          <p:nvPr/>
        </p:nvSpPr>
        <p:spPr>
          <a:xfrm>
            <a:off x="4733238" y="165458"/>
            <a:ext cx="74587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 = ‘</a:t>
            </a:r>
            <a:r>
              <a:rPr lang="en-US" sz="2000" b="1" dirty="0" err="1">
                <a:solidFill>
                  <a:srgbClr val="0070C0"/>
                </a:solidFill>
              </a:rPr>
              <a:t>asdfgh</a:t>
            </a:r>
            <a:r>
              <a:rPr lang="en-US" sz="2000" b="1" dirty="0">
                <a:solidFill>
                  <a:srgbClr val="0070C0"/>
                </a:solidFill>
              </a:rPr>
              <a:t>’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/>
              <a:t>Перебор символов без использования индексов:</a:t>
            </a:r>
          </a:p>
          <a:p>
            <a:r>
              <a:rPr lang="en-US" sz="2000" b="1" dirty="0"/>
              <a:t>for </a:t>
            </a:r>
            <a:r>
              <a:rPr lang="en-US" sz="2000" b="1" dirty="0" err="1"/>
              <a:t>ch</a:t>
            </a:r>
            <a:r>
              <a:rPr lang="en-US" sz="2000" b="1" dirty="0"/>
              <a:t> in x:</a:t>
            </a:r>
          </a:p>
          <a:p>
            <a:r>
              <a:rPr lang="en-US" sz="2000" b="1" dirty="0"/>
              <a:t>	print(</a:t>
            </a:r>
            <a:r>
              <a:rPr lang="en-US" sz="2000" b="1" dirty="0" err="1"/>
              <a:t>ord</a:t>
            </a:r>
            <a:r>
              <a:rPr lang="en-US" sz="2000" b="1" dirty="0"/>
              <a:t>(</a:t>
            </a:r>
            <a:r>
              <a:rPr lang="en-US" sz="2000" b="1" dirty="0" err="1"/>
              <a:t>ch</a:t>
            </a:r>
            <a:r>
              <a:rPr lang="en-US" sz="2000" b="1" dirty="0"/>
              <a:t>))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b="1" dirty="0"/>
              <a:t>Перебор символов с использованием индексов:</a:t>
            </a:r>
          </a:p>
          <a:p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 in range(</a:t>
            </a:r>
            <a:r>
              <a:rPr lang="en-US" sz="2000" b="1" dirty="0" err="1"/>
              <a:t>len</a:t>
            </a:r>
            <a:r>
              <a:rPr lang="en-US" sz="2000" b="1" dirty="0"/>
              <a:t>(s)):</a:t>
            </a:r>
          </a:p>
          <a:p>
            <a:r>
              <a:rPr lang="en-US" sz="2000" b="1" dirty="0"/>
              <a:t>	print(</a:t>
            </a:r>
            <a:r>
              <a:rPr lang="en-US" sz="2000" b="1" dirty="0" err="1"/>
              <a:t>ord</a:t>
            </a:r>
            <a:r>
              <a:rPr lang="en-US" sz="2000" b="1" dirty="0"/>
              <a:t>(s[</a:t>
            </a:r>
            <a:r>
              <a:rPr lang="en-US" sz="2000" b="1" dirty="0" err="1"/>
              <a:t>i</a:t>
            </a:r>
            <a:r>
              <a:rPr lang="en-US" sz="2000" b="1" dirty="0"/>
              <a:t>])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Для строки отсутствует метод копирования.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 = ‘’ + s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 = s[:]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 = str(s)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s1 </a:t>
            </a:r>
            <a:r>
              <a:rPr lang="ru-RU" sz="2000" b="1" dirty="0">
                <a:solidFill>
                  <a:srgbClr val="0070C0"/>
                </a:solidFill>
              </a:rPr>
              <a:t>будет ссылаться на </a:t>
            </a:r>
            <a:r>
              <a:rPr lang="en-US" sz="2000" b="1" dirty="0">
                <a:solidFill>
                  <a:srgbClr val="0070C0"/>
                </a:solidFill>
              </a:rPr>
              <a:t>s.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 = []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s: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l.append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 = ‘’.join(l)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s1 </a:t>
            </a:r>
            <a:r>
              <a:rPr lang="ru-RU" sz="2000" b="1" dirty="0">
                <a:solidFill>
                  <a:srgbClr val="0070C0"/>
                </a:solidFill>
              </a:rPr>
              <a:t>будет ссылаться на строку, расположенную по адресу, отличному от адреса строки </a:t>
            </a:r>
            <a:r>
              <a:rPr lang="en-US" sz="2000" b="1" dirty="0">
                <a:solidFill>
                  <a:srgbClr val="0070C0"/>
                </a:solidFill>
              </a:rPr>
              <a:t>s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5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Срезы строк и списков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733238" y="147828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1D5A3-D896-FFB2-4E33-7454CBF5A99E}"/>
              </a:ext>
            </a:extLst>
          </p:cNvPr>
          <p:cNvSpPr txBox="1"/>
          <p:nvPr/>
        </p:nvSpPr>
        <p:spPr>
          <a:xfrm>
            <a:off x="4733238" y="165458"/>
            <a:ext cx="74587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Если </a:t>
            </a:r>
            <a:r>
              <a:rPr lang="en-US" sz="2000" b="1" dirty="0">
                <a:solidFill>
                  <a:srgbClr val="0070C0"/>
                </a:solidFill>
              </a:rPr>
              <a:t>ls – </a:t>
            </a:r>
            <a:r>
              <a:rPr lang="ru-RU" sz="2000" b="1" dirty="0">
                <a:solidFill>
                  <a:srgbClr val="0070C0"/>
                </a:solidFill>
              </a:rPr>
              <a:t>список или строка, то запись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ls[</a:t>
            </a:r>
            <a:r>
              <a:rPr lang="en-US" sz="2000" b="1" dirty="0" err="1">
                <a:solidFill>
                  <a:srgbClr val="0070C0"/>
                </a:solidFill>
              </a:rPr>
              <a:t>a:b:c</a:t>
            </a:r>
            <a:r>
              <a:rPr lang="en-US" sz="2000" b="1" dirty="0">
                <a:solidFill>
                  <a:srgbClr val="0070C0"/>
                </a:solidFill>
              </a:rPr>
              <a:t>]</a:t>
            </a:r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b="1" dirty="0">
                <a:solidFill>
                  <a:srgbClr val="0070C0"/>
                </a:solidFill>
              </a:rPr>
              <a:t>обозначает часть списка/строки, которая начинается с индекса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ru-RU" sz="2000" b="1" dirty="0">
                <a:solidFill>
                  <a:srgbClr val="0070C0"/>
                </a:solidFill>
              </a:rPr>
              <a:t>, заканчивается перед индексом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ru-RU" sz="2000" b="1" dirty="0">
                <a:solidFill>
                  <a:srgbClr val="0070C0"/>
                </a:solidFill>
              </a:rPr>
              <a:t>, индексы изменяются с шагом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ls[:-1:] – </a:t>
            </a:r>
            <a:r>
              <a:rPr lang="ru-RU" sz="2000" b="1" dirty="0">
                <a:solidFill>
                  <a:srgbClr val="0070C0"/>
                </a:solidFill>
              </a:rPr>
              <a:t>от начала до конца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ls[:-2:] – </a:t>
            </a:r>
            <a:r>
              <a:rPr lang="ru-RU" sz="2000" b="1" dirty="0">
                <a:solidFill>
                  <a:srgbClr val="0070C0"/>
                </a:solidFill>
              </a:rPr>
              <a:t>от начала до предпоследнего…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ls[-1::-1] – </a:t>
            </a:r>
            <a:r>
              <a:rPr lang="ru-RU" sz="2000" b="1" dirty="0">
                <a:solidFill>
                  <a:srgbClr val="0070C0"/>
                </a:solidFill>
              </a:rPr>
              <a:t>от конца до начала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b="1" dirty="0">
                <a:solidFill>
                  <a:srgbClr val="0070C0"/>
                </a:solidFill>
              </a:rPr>
              <a:t>Для списка срезам можно присваивать значения: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ls[</a:t>
            </a:r>
            <a:r>
              <a:rPr lang="en-US" sz="2000" b="1" dirty="0" err="1">
                <a:solidFill>
                  <a:srgbClr val="0070C0"/>
                </a:solidFill>
              </a:rPr>
              <a:t>a:b:c</a:t>
            </a:r>
            <a:r>
              <a:rPr lang="en-US" sz="2000" b="1" dirty="0">
                <a:solidFill>
                  <a:srgbClr val="0070C0"/>
                </a:solidFill>
              </a:rPr>
              <a:t>] = ls2[</a:t>
            </a:r>
            <a:r>
              <a:rPr lang="en-US" sz="2000" b="1" dirty="0" err="1">
                <a:solidFill>
                  <a:srgbClr val="0070C0"/>
                </a:solidFill>
              </a:rPr>
              <a:t>d:e:f</a:t>
            </a:r>
            <a:r>
              <a:rPr lang="en-US" sz="2000" b="1" dirty="0">
                <a:solidFill>
                  <a:srgbClr val="0070C0"/>
                </a:solidFill>
              </a:rPr>
              <a:t>]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ls </a:t>
            </a:r>
            <a:r>
              <a:rPr lang="ru-RU" sz="2000" b="1" dirty="0">
                <a:solidFill>
                  <a:srgbClr val="FF0000"/>
                </a:solidFill>
              </a:rPr>
              <a:t>и </a:t>
            </a:r>
            <a:r>
              <a:rPr lang="en-US" sz="2000" b="1" dirty="0">
                <a:solidFill>
                  <a:srgbClr val="FF0000"/>
                </a:solidFill>
              </a:rPr>
              <a:t>ls2 – </a:t>
            </a:r>
            <a:r>
              <a:rPr lang="ru-RU" sz="2000" b="1" dirty="0">
                <a:solidFill>
                  <a:srgbClr val="FF0000"/>
                </a:solidFill>
              </a:rPr>
              <a:t>списки!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Копирование списка: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ls[::] = ls1[::]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ru-RU" sz="2000" b="1" dirty="0">
                <a:solidFill>
                  <a:srgbClr val="0070C0"/>
                </a:solidFill>
              </a:rPr>
              <a:t>Разворот списка на месте: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ls[::] = ls[-1::-1]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4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Объектно-ориентированное программирование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1927192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ООП – инструмент моделирования реального мира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FC513B-6847-A218-3A75-87E75A33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1" t="31030" r="6592" b="27901"/>
          <a:stretch/>
        </p:blipFill>
        <p:spPr>
          <a:xfrm>
            <a:off x="5790110" y="3553099"/>
            <a:ext cx="4726578" cy="30540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119E01-0488-B16E-ADDF-70150EBFE8A4}"/>
              </a:ext>
            </a:extLst>
          </p:cNvPr>
          <p:cNvSpPr txBox="1"/>
          <p:nvPr/>
        </p:nvSpPr>
        <p:spPr>
          <a:xfrm>
            <a:off x="4764023" y="147428"/>
            <a:ext cx="7052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LS Sector Bold" panose="02000000000000000000" pitchFamily="50" charset="0"/>
              </a:rPr>
              <a:t>Принципы объектно-ориентированного программирования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31CA5-1587-F6C4-8988-65D70363A305}"/>
              </a:ext>
            </a:extLst>
          </p:cNvPr>
          <p:cNvSpPr txBox="1"/>
          <p:nvPr/>
        </p:nvSpPr>
        <p:spPr>
          <a:xfrm>
            <a:off x="6795080" y="1534404"/>
            <a:ext cx="271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ALS Sector Bold" panose="02000000000000000000" pitchFamily="50" charset="0"/>
              </a:rPr>
              <a:t>ИНКАПСУЛЯЦИЯ</a:t>
            </a:r>
          </a:p>
          <a:p>
            <a:r>
              <a:rPr lang="ru-RU" sz="2400" b="1" dirty="0">
                <a:solidFill>
                  <a:srgbClr val="0070C0"/>
                </a:solidFill>
                <a:latin typeface="ALS Sector Bold" panose="02000000000000000000" pitchFamily="50" charset="0"/>
              </a:rPr>
              <a:t>НАСЛЕДОВАНИЕ</a:t>
            </a:r>
          </a:p>
          <a:p>
            <a:r>
              <a:rPr lang="ru-RU" sz="2400" b="1" dirty="0">
                <a:solidFill>
                  <a:srgbClr val="0070C0"/>
                </a:solidFill>
                <a:latin typeface="ALS Sector Bold" panose="02000000000000000000" pitchFamily="50" charset="0"/>
              </a:rPr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263029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Объектно-ориентированное программирование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1927192" cy="5376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Методы и свойства классов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64D4C7-2895-B405-5A63-050689B3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822332"/>
            <a:ext cx="6686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Объектно-ориентированное программирование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1927192" cy="5376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Методы и свойства классов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FC5D48-BD5D-6BEF-D7A6-2754AAE1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76" y="605338"/>
            <a:ext cx="7265059" cy="53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Объектно-ориентированное программирование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1748508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Обращение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 к методам и свойствам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E2115D5-D8A1-5A40-551E-A3C7A13AC13E}"/>
              </a:ext>
            </a:extLst>
          </p:cNvPr>
          <p:cNvGrpSpPr/>
          <p:nvPr/>
        </p:nvGrpSpPr>
        <p:grpSpPr>
          <a:xfrm>
            <a:off x="4629872" y="370390"/>
            <a:ext cx="7358343" cy="1508319"/>
            <a:chOff x="4699322" y="370390"/>
            <a:chExt cx="7358343" cy="1508319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92F5419-C526-90B0-8C77-1B78E9D2B149}"/>
                </a:ext>
              </a:extLst>
            </p:cNvPr>
            <p:cNvSpPr/>
            <p:nvPr/>
          </p:nvSpPr>
          <p:spPr>
            <a:xfrm>
              <a:off x="4699322" y="370390"/>
              <a:ext cx="7358343" cy="1508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085337-F40B-F16C-0051-5FE307918449}"/>
                </a:ext>
              </a:extLst>
            </p:cNvPr>
            <p:cNvSpPr txBox="1"/>
            <p:nvPr/>
          </p:nvSpPr>
          <p:spPr>
            <a:xfrm>
              <a:off x="5010912" y="1164810"/>
              <a:ext cx="269748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ИМЯ ОБЪЕКТА КЛАССА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98DA260-0B0C-CD3F-F7A3-244617D97509}"/>
                </a:ext>
              </a:extLst>
            </p:cNvPr>
            <p:cNvSpPr/>
            <p:nvPr/>
          </p:nvSpPr>
          <p:spPr>
            <a:xfrm>
              <a:off x="7726253" y="134525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BD6D70-D994-F158-1375-5C24660CBED0}"/>
                </a:ext>
              </a:extLst>
            </p:cNvPr>
            <p:cNvSpPr txBox="1"/>
            <p:nvPr/>
          </p:nvSpPr>
          <p:spPr>
            <a:xfrm>
              <a:off x="7816253" y="1183727"/>
              <a:ext cx="280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ИМЯ СВОЙСТВА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CAAC8-299F-96A8-526D-F51ABDD6BD6D}"/>
                </a:ext>
              </a:extLst>
            </p:cNvPr>
            <p:cNvSpPr txBox="1"/>
            <p:nvPr/>
          </p:nvSpPr>
          <p:spPr>
            <a:xfrm>
              <a:off x="9711159" y="1183727"/>
              <a:ext cx="201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0070C0"/>
                  </a:solidFill>
                </a:rPr>
                <a:t>= ЗНАЧЕНИЕ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EAFFE5-11AD-A017-3590-065243A1DFF1}"/>
                </a:ext>
              </a:extLst>
            </p:cNvPr>
            <p:cNvSpPr txBox="1"/>
            <p:nvPr/>
          </p:nvSpPr>
          <p:spPr>
            <a:xfrm>
              <a:off x="6452008" y="581425"/>
              <a:ext cx="3612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u="sng" dirty="0"/>
                <a:t>Установка значений свойств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1979A7D-EA71-B73A-6B9F-9EFA7D9CA7C4}"/>
              </a:ext>
            </a:extLst>
          </p:cNvPr>
          <p:cNvGrpSpPr/>
          <p:nvPr/>
        </p:nvGrpSpPr>
        <p:grpSpPr>
          <a:xfrm>
            <a:off x="4641447" y="1933517"/>
            <a:ext cx="7358343" cy="1404222"/>
            <a:chOff x="4699322" y="1933517"/>
            <a:chExt cx="7358343" cy="1404222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BD67E5F9-5A97-E78E-1364-79D22D1A2B4E}"/>
                </a:ext>
              </a:extLst>
            </p:cNvPr>
            <p:cNvSpPr/>
            <p:nvPr/>
          </p:nvSpPr>
          <p:spPr>
            <a:xfrm>
              <a:off x="4699322" y="1933517"/>
              <a:ext cx="7358343" cy="1404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66617E-849C-DCD5-43D1-0C54CF13D86A}"/>
                </a:ext>
              </a:extLst>
            </p:cNvPr>
            <p:cNvSpPr txBox="1"/>
            <p:nvPr/>
          </p:nvSpPr>
          <p:spPr>
            <a:xfrm>
              <a:off x="6889446" y="2636604"/>
              <a:ext cx="269748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ИМЯ ОБЪЕКТА КЛАССА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6170188-ADF9-FABA-97BE-2C784D20C00D}"/>
                </a:ext>
              </a:extLst>
            </p:cNvPr>
            <p:cNvSpPr/>
            <p:nvPr/>
          </p:nvSpPr>
          <p:spPr>
            <a:xfrm>
              <a:off x="9602185" y="281717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01887-9A8D-46E0-58F7-B9F953D32EF8}"/>
                </a:ext>
              </a:extLst>
            </p:cNvPr>
            <p:cNvSpPr txBox="1"/>
            <p:nvPr/>
          </p:nvSpPr>
          <p:spPr>
            <a:xfrm>
              <a:off x="9692185" y="2636604"/>
              <a:ext cx="201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ИМЯ СВОЙСТВА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54C358-5FF2-F644-87F3-AB09930625A6}"/>
                </a:ext>
              </a:extLst>
            </p:cNvPr>
            <p:cNvSpPr txBox="1"/>
            <p:nvPr/>
          </p:nvSpPr>
          <p:spPr>
            <a:xfrm>
              <a:off x="4857546" y="2636604"/>
              <a:ext cx="201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0070C0"/>
                  </a:solidFill>
                </a:rPr>
                <a:t>ПЕРЕМЕННАЯ =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FB7627-BE0C-A649-2CE9-D2DA0864F308}"/>
                </a:ext>
              </a:extLst>
            </p:cNvPr>
            <p:cNvSpPr txBox="1"/>
            <p:nvPr/>
          </p:nvSpPr>
          <p:spPr>
            <a:xfrm>
              <a:off x="6481677" y="2026371"/>
              <a:ext cx="3612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u="sng" dirty="0"/>
                <a:t>Чтение значений свойств</a:t>
              </a:r>
            </a:p>
          </p:txBody>
        </p:sp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A7C9D1-EE1B-96DC-EE34-767CC5F9F616}"/>
              </a:ext>
            </a:extLst>
          </p:cNvPr>
          <p:cNvSpPr/>
          <p:nvPr/>
        </p:nvSpPr>
        <p:spPr>
          <a:xfrm>
            <a:off x="4604391" y="3429000"/>
            <a:ext cx="7453274" cy="242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0AB89-FEED-3E38-F6AC-35C4B68349F1}"/>
              </a:ext>
            </a:extLst>
          </p:cNvPr>
          <p:cNvSpPr txBox="1"/>
          <p:nvPr/>
        </p:nvSpPr>
        <p:spPr>
          <a:xfrm>
            <a:off x="6831346" y="35663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Обращение к методу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4D1E9-3252-92A4-7486-38D1C9710BE5}"/>
              </a:ext>
            </a:extLst>
          </p:cNvPr>
          <p:cNvSpPr txBox="1"/>
          <p:nvPr/>
        </p:nvSpPr>
        <p:spPr>
          <a:xfrm>
            <a:off x="6531263" y="4231866"/>
            <a:ext cx="26974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ИМЯ ОБЪЕКТА КЛАССА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4F4B7F9-86BF-EDCE-BA35-2312A3362730}"/>
              </a:ext>
            </a:extLst>
          </p:cNvPr>
          <p:cNvSpPr/>
          <p:nvPr/>
        </p:nvSpPr>
        <p:spPr>
          <a:xfrm>
            <a:off x="9251893" y="4422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E0F563-78D6-1BD1-2DF0-2ED2F1A4429D}"/>
              </a:ext>
            </a:extLst>
          </p:cNvPr>
          <p:cNvSpPr txBox="1"/>
          <p:nvPr/>
        </p:nvSpPr>
        <p:spPr>
          <a:xfrm>
            <a:off x="9360185" y="4327915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 МЕТОДА </a:t>
            </a:r>
            <a:r>
              <a:rPr lang="ru-RU" b="1" dirty="0">
                <a:solidFill>
                  <a:srgbClr val="FF0000"/>
                </a:solidFill>
              </a:rPr>
              <a:t>(</a:t>
            </a:r>
            <a:r>
              <a:rPr lang="ru-RU" dirty="0"/>
              <a:t>парам.</a:t>
            </a:r>
            <a:r>
              <a:rPr lang="ru-RU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A02EF-6CD9-70AD-D0EF-F78C0FC7C193}"/>
              </a:ext>
            </a:extLst>
          </p:cNvPr>
          <p:cNvSpPr txBox="1"/>
          <p:nvPr/>
        </p:nvSpPr>
        <p:spPr>
          <a:xfrm>
            <a:off x="4635028" y="4231866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ПЕРЕМЕННАЯ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19631-6077-4EE8-D420-54064F6DD0D6}"/>
              </a:ext>
            </a:extLst>
          </p:cNvPr>
          <p:cNvSpPr txBox="1"/>
          <p:nvPr/>
        </p:nvSpPr>
        <p:spPr>
          <a:xfrm>
            <a:off x="5038488" y="5186409"/>
            <a:ext cx="26974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ИМЯ ОБЪЕКТА КЛАССА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5653AF80-29EB-F3F1-8C77-4E5CEC588D7D}"/>
              </a:ext>
            </a:extLst>
          </p:cNvPr>
          <p:cNvSpPr/>
          <p:nvPr/>
        </p:nvSpPr>
        <p:spPr>
          <a:xfrm>
            <a:off x="7759118" y="53771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BDF35F-C686-2734-A9B2-3CEB12D01775}"/>
              </a:ext>
            </a:extLst>
          </p:cNvPr>
          <p:cNvSpPr txBox="1"/>
          <p:nvPr/>
        </p:nvSpPr>
        <p:spPr>
          <a:xfrm>
            <a:off x="7867409" y="5282458"/>
            <a:ext cx="32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 МЕТОДА </a:t>
            </a:r>
            <a:r>
              <a:rPr lang="ru-RU" b="1" dirty="0">
                <a:solidFill>
                  <a:srgbClr val="FF0000"/>
                </a:solidFill>
              </a:rPr>
              <a:t>(</a:t>
            </a:r>
            <a:r>
              <a:rPr lang="ru-RU" dirty="0"/>
              <a:t>парам.</a:t>
            </a:r>
            <a:r>
              <a:rPr lang="ru-RU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4D2ABC-4F4C-66BC-FA03-072A550D6579}"/>
              </a:ext>
            </a:extLst>
          </p:cNvPr>
          <p:cNvSpPr txBox="1"/>
          <p:nvPr/>
        </p:nvSpPr>
        <p:spPr>
          <a:xfrm>
            <a:off x="5624260" y="6197436"/>
            <a:ext cx="490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Используется имя ОБЪЕКТА КЛАССА!</a:t>
            </a:r>
          </a:p>
        </p:txBody>
      </p:sp>
    </p:spTree>
    <p:extLst>
      <p:ext uri="{BB962C8B-B14F-4D97-AF65-F5344CB8AC3E}">
        <p14:creationId xmlns:p14="http://schemas.microsoft.com/office/powerpoint/2010/main" val="35289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Итерируемая структура данных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7" y="2734733"/>
            <a:ext cx="2455605" cy="10990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Итерируемая структура данных – основа СПИСКОВ и СТРОК в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98B1D-6D8F-3603-DDD4-CF3927F69782}"/>
              </a:ext>
            </a:extLst>
          </p:cNvPr>
          <p:cNvSpPr txBox="1"/>
          <p:nvPr/>
        </p:nvSpPr>
        <p:spPr>
          <a:xfrm>
            <a:off x="4687747" y="393539"/>
            <a:ext cx="722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Итерируемая структура данных–</a:t>
            </a:r>
          </a:p>
          <a:p>
            <a:r>
              <a:rPr lang="ru-RU" sz="2400" b="1" i="1" dirty="0">
                <a:solidFill>
                  <a:srgbClr val="0070C0"/>
                </a:solidFill>
              </a:rPr>
              <a:t>контейнер, содержащий объекты, для которых определено понятие</a:t>
            </a:r>
            <a:r>
              <a:rPr lang="ru-RU" sz="2400" b="1" dirty="0">
                <a:solidFill>
                  <a:srgbClr val="0070C0"/>
                </a:solidFill>
              </a:rPr>
              <a:t> СЛЕДУЮЩИЙ.</a:t>
            </a: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Итератор – функция, позволяющая определить номер/адрес СЛЕДУЮЩЕГО объекта в итерируемой структуре данных.  </a:t>
            </a:r>
          </a:p>
        </p:txBody>
      </p:sp>
    </p:spTree>
    <p:extLst>
      <p:ext uri="{BB962C8B-B14F-4D97-AF65-F5344CB8AC3E}">
        <p14:creationId xmlns:p14="http://schemas.microsoft.com/office/powerpoint/2010/main" val="62530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Структура данных СПИСОК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38D4-458F-9E63-961D-B989E99F588C}"/>
              </a:ext>
            </a:extLst>
          </p:cNvPr>
          <p:cNvSpPr txBox="1"/>
          <p:nvPr/>
        </p:nvSpPr>
        <p:spPr>
          <a:xfrm>
            <a:off x="4514127" y="358815"/>
            <a:ext cx="75351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Список</a:t>
            </a:r>
            <a:r>
              <a:rPr lang="ru-RU" sz="2400" dirty="0">
                <a:solidFill>
                  <a:srgbClr val="0070C0"/>
                </a:solidFill>
              </a:rPr>
              <a:t> – итерируемая структура данных, содержащая объекты произвольных типов.</a:t>
            </a:r>
          </a:p>
          <a:p>
            <a:endParaRPr lang="ru-RU" sz="24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Список может быть неоднородным (содержать объекты различных типов)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Признаком списка являются квадратные скобки (</a:t>
            </a:r>
            <a:r>
              <a:rPr lang="en-US" sz="2000" dirty="0">
                <a:solidFill>
                  <a:srgbClr val="0070C0"/>
                </a:solidFill>
              </a:rPr>
              <a:t> [ ] ).</a:t>
            </a:r>
          </a:p>
          <a:p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Создание пустого списка: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x = []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x = list()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Создание списка, содержащего объекты: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x = [</a:t>
            </a:r>
            <a:r>
              <a:rPr lang="ru-RU" sz="2000" dirty="0">
                <a:solidFill>
                  <a:srgbClr val="0070C0"/>
                </a:solidFill>
              </a:rPr>
              <a:t>объект1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объект2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объект3, …</a:t>
            </a:r>
            <a:r>
              <a:rPr lang="en-US" sz="2000" dirty="0">
                <a:solidFill>
                  <a:srgbClr val="0070C0"/>
                </a:solidFill>
              </a:rPr>
              <a:t>]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x = </a:t>
            </a:r>
            <a:r>
              <a:rPr lang="ru-RU" sz="2000" dirty="0">
                <a:solidFill>
                  <a:srgbClr val="0070C0"/>
                </a:solidFill>
              </a:rPr>
              <a:t>ГЕНЕРАТОР СПИСКОВ</a:t>
            </a:r>
          </a:p>
          <a:p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Пример: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x = [1, 2, [4, 5], ‘</a:t>
            </a:r>
            <a:r>
              <a:rPr lang="en-US" sz="2000" dirty="0" err="1">
                <a:solidFill>
                  <a:srgbClr val="0070C0"/>
                </a:solidFill>
              </a:rPr>
              <a:t>abc</a:t>
            </a:r>
            <a:r>
              <a:rPr lang="en-US" sz="2000" dirty="0">
                <a:solidFill>
                  <a:srgbClr val="0070C0"/>
                </a:solidFill>
              </a:rPr>
              <a:t>’]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463" y="2818356"/>
            <a:ext cx="344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– встроенный класс алгоритмического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58000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Обращение к </a:t>
            </a:r>
            <a:r>
              <a:rPr lang="ru-RU" sz="2400" b="1" dirty="0">
                <a:solidFill>
                  <a:schemeClr val="bg1"/>
                </a:solidFill>
              </a:rPr>
              <a:t>объектам</a:t>
            </a: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 списка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604391" y="150475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756B-C485-2561-1ECF-9D8AF2A02044}"/>
              </a:ext>
            </a:extLst>
          </p:cNvPr>
          <p:cNvSpPr txBox="1"/>
          <p:nvPr/>
        </p:nvSpPr>
        <p:spPr>
          <a:xfrm>
            <a:off x="375137" y="2974694"/>
            <a:ext cx="33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перебора всех объектов списка используется цикл.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4391" y="187051"/>
            <a:ext cx="74587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 списка </a:t>
            </a:r>
            <a:r>
              <a:rPr lang="ru-RU" sz="2000" dirty="0"/>
              <a:t>характеризуется </a:t>
            </a:r>
            <a:r>
              <a:rPr lang="ru-RU" sz="2000" b="1" dirty="0">
                <a:solidFill>
                  <a:srgbClr val="0070C0"/>
                </a:solidFill>
              </a:rPr>
              <a:t>НОМЕРОМ</a:t>
            </a:r>
            <a:r>
              <a:rPr lang="ru-RU" sz="2000" dirty="0"/>
              <a:t> и </a:t>
            </a:r>
            <a:r>
              <a:rPr lang="ru-RU" sz="2000" b="1" dirty="0">
                <a:solidFill>
                  <a:srgbClr val="0070C0"/>
                </a:solidFill>
              </a:rPr>
              <a:t>ЗНАЧЕНИЕМ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sz="2000" dirty="0"/>
              <a:t>По номеру объекта можно однозначно определить его значение.</a:t>
            </a:r>
          </a:p>
          <a:p>
            <a:endParaRPr lang="ru-RU" dirty="0"/>
          </a:p>
          <a:p>
            <a:r>
              <a:rPr lang="ru-RU" sz="2000" dirty="0"/>
              <a:t>Для списка </a:t>
            </a:r>
            <a:r>
              <a:rPr lang="en-US" sz="2000" dirty="0">
                <a:solidFill>
                  <a:srgbClr val="0070C0"/>
                </a:solidFill>
              </a:rPr>
              <a:t>x = [5, 7, 9, 11]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объект с номером 0 имеет значение 5;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объект с номером 3 имеет значение 11.</a:t>
            </a:r>
          </a:p>
          <a:p>
            <a:endParaRPr lang="ru-RU" sz="2000" dirty="0"/>
          </a:p>
          <a:p>
            <a:r>
              <a:rPr lang="ru-RU" sz="2000" dirty="0"/>
              <a:t>Значение объекта </a:t>
            </a:r>
            <a:r>
              <a:rPr lang="ru-RU" sz="2000" b="1" dirty="0"/>
              <a:t>обозначается</a:t>
            </a:r>
            <a:r>
              <a:rPr lang="ru-RU" sz="2000" dirty="0"/>
              <a:t> как</a:t>
            </a:r>
            <a:r>
              <a:rPr lang="en-US" sz="2000" dirty="0"/>
              <a:t>:</a:t>
            </a:r>
          </a:p>
          <a:p>
            <a:r>
              <a:rPr lang="ru-RU" sz="2000" b="1" dirty="0">
                <a:solidFill>
                  <a:srgbClr val="0070C0"/>
                </a:solidFill>
              </a:rPr>
              <a:t>имя списка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ru-RU" sz="2000" b="1" dirty="0">
                <a:solidFill>
                  <a:srgbClr val="0070C0"/>
                </a:solidFill>
              </a:rPr>
              <a:t>номер объекта</a:t>
            </a:r>
            <a:r>
              <a:rPr lang="en-US" sz="2000" b="1" dirty="0">
                <a:solidFill>
                  <a:srgbClr val="0070C0"/>
                </a:solidFill>
              </a:rPr>
              <a:t>]</a:t>
            </a:r>
          </a:p>
          <a:p>
            <a:r>
              <a:rPr lang="ru-RU" sz="2000" b="1" dirty="0"/>
              <a:t>ПРИМЕР:</a:t>
            </a:r>
          </a:p>
          <a:p>
            <a:r>
              <a:rPr lang="en-US" sz="2000" b="1" dirty="0"/>
              <a:t>x[0]</a:t>
            </a:r>
          </a:p>
          <a:p>
            <a:r>
              <a:rPr lang="en-US" sz="2000" b="1" dirty="0"/>
              <a:t>x[3]</a:t>
            </a:r>
          </a:p>
          <a:p>
            <a:endParaRPr lang="en-US" sz="2400" b="1" dirty="0"/>
          </a:p>
          <a:p>
            <a:r>
              <a:rPr lang="ru-RU" sz="2000" b="1" dirty="0"/>
              <a:t>Значение можно прочитать:</a:t>
            </a:r>
          </a:p>
          <a:p>
            <a:r>
              <a:rPr lang="en-US" sz="2000" b="1" dirty="0"/>
              <a:t>y = x[0]</a:t>
            </a:r>
          </a:p>
          <a:p>
            <a:r>
              <a:rPr lang="ru-RU" sz="2000" b="1" dirty="0"/>
              <a:t>или присвоить:</a:t>
            </a:r>
          </a:p>
          <a:p>
            <a:r>
              <a:rPr lang="en-US" sz="2000" b="1" dirty="0"/>
              <a:t>x[0] = 23</a:t>
            </a:r>
            <a:endParaRPr lang="ru-RU" sz="2000" b="1" dirty="0"/>
          </a:p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Номер объекта называется ИНДЕКС</a:t>
            </a:r>
          </a:p>
        </p:txBody>
      </p:sp>
    </p:spTree>
    <p:extLst>
      <p:ext uri="{BB962C8B-B14F-4D97-AF65-F5344CB8AC3E}">
        <p14:creationId xmlns:p14="http://schemas.microsoft.com/office/powerpoint/2010/main" val="3546535473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11523</TotalTime>
  <Words>1612</Words>
  <Application>Microsoft Office PowerPoint</Application>
  <PresentationFormat>Широкоэкранный</PresentationFormat>
  <Paragraphs>333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ALS Sector Bold</vt:lpstr>
      <vt:lpstr>ALS Sector Regular</vt:lpstr>
      <vt:lpstr>Arial</vt:lpstr>
      <vt:lpstr>Calibri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113</cp:revision>
  <dcterms:created xsi:type="dcterms:W3CDTF">2023-09-16T11:48:11Z</dcterms:created>
  <dcterms:modified xsi:type="dcterms:W3CDTF">2023-09-30T12:52:40Z</dcterms:modified>
</cp:coreProperties>
</file>