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29" r:id="rId2"/>
    <p:sldId id="350" r:id="rId3"/>
    <p:sldId id="351" r:id="rId4"/>
    <p:sldId id="352" r:id="rId5"/>
    <p:sldId id="353" r:id="rId6"/>
    <p:sldId id="356" r:id="rId7"/>
    <p:sldId id="354" r:id="rId8"/>
    <p:sldId id="355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EA"/>
    <a:srgbClr val="8FAADC"/>
    <a:srgbClr val="E4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40" autoAdjust="0"/>
  </p:normalViewPr>
  <p:slideViewPr>
    <p:cSldViewPr snapToGrid="0">
      <p:cViewPr varScale="1">
        <p:scale>
          <a:sx n="109" d="100"/>
          <a:sy n="109" d="100"/>
        </p:scale>
        <p:origin x="612" y="-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5E780-54EA-472D-8F32-BBA47E6C3B7F}" type="datetimeFigureOut">
              <a:rPr lang="ru-RU" smtClean="0"/>
              <a:t>09.11.2023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10583-0B77-4E9A-96E8-022A5165B5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48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671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035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805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999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865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022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03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754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411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146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43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403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029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51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66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684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725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048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054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26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431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3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67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846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462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4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5F5DA4-954D-7489-7260-247E2261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4A8F-D894-394B-8106-7DD72FD6EB1F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09.11.2023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D1EA36-18D0-FCE9-0CEB-63DC27AE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138B87-3BE8-E11A-4CA5-32AB35B1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558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79BA0-411E-A65B-876A-7611F71E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E0D2E3-37C1-D763-45E1-5611DCB1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40A64-28A0-00A1-D917-2A896022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4A8F-D894-394B-8106-7DD72FD6EB1F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09.11.2023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DA8E28-A781-8F75-66B2-59F3125B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58D9E-7590-D7A8-4C58-D3A2D81C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288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7216-A557-C48B-4C71-1A240DCE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322E18-8D58-0C66-D787-DB415C99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DE747-9118-13EB-934F-B918F17AD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4A8F-D894-394B-8106-7DD72FD6EB1F}" type="datetimeFigureOut">
              <a:rPr lang="ru-RU" smtClean="0"/>
              <a:t>09.11.2023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05960-BE43-11EA-5C91-829BA1B3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CC4A4-F428-D59F-9C65-A877CAF52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3246437"/>
            <a:ext cx="478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fld id="{1363E1C1-A028-4D4E-A8C8-9214D2A1B6C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2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463435" y="2863768"/>
            <a:ext cx="7818919" cy="1130463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400" b="1" dirty="0">
                <a:solidFill>
                  <a:prstClr val="white"/>
                </a:solidFill>
                <a:latin typeface="ALS Sector Regular" pitchFamily="2" charset="0"/>
                <a:cs typeface="ALS Sector Regular" pitchFamily="2" charset="0"/>
              </a:rPr>
              <a:t>Алгоритмы сортировки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ED838-C5F8-5BF8-527C-4FB20A960F4F}"/>
              </a:ext>
            </a:extLst>
          </p:cNvPr>
          <p:cNvSpPr/>
          <p:nvPr/>
        </p:nvSpPr>
        <p:spPr>
          <a:xfrm>
            <a:off x="463436" y="6079140"/>
            <a:ext cx="5316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DEA"/>
              </a:buClr>
              <a:buSzTx/>
              <a:buFontTx/>
              <a:buNone/>
              <a:tabLst/>
              <a:defRPr/>
            </a:pPr>
            <a:r>
              <a:rPr lang="ru-RU" sz="2000" dirty="0">
                <a:solidFill>
                  <a:prstClr val="white">
                    <a:alpha val="50000"/>
                  </a:prstClr>
                </a:solidFill>
                <a:latin typeface="ALS Sector Regular" pitchFamily="2" charset="0"/>
                <a:cs typeface="ALS Sector Regular" pitchFamily="2" charset="0"/>
              </a:rPr>
              <a:t>октябрь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 2023 </a:t>
            </a:r>
            <a:r>
              <a:rPr lang="ru-RU" sz="2000" dirty="0">
                <a:solidFill>
                  <a:prstClr val="white">
                    <a:alpha val="50000"/>
                  </a:prstClr>
                </a:solidFill>
                <a:latin typeface="ALS Sector Regular" pitchFamily="2" charset="0"/>
                <a:cs typeface="ALS Sector Regular" pitchFamily="2" charset="0"/>
              </a:rPr>
              <a:t>г.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AC25DA0-FB7B-F5ED-1652-54BE4C90F804}"/>
              </a:ext>
            </a:extLst>
          </p:cNvPr>
          <p:cNvSpPr txBox="1">
            <a:spLocks/>
          </p:cNvSpPr>
          <p:nvPr/>
        </p:nvSpPr>
        <p:spPr>
          <a:xfrm>
            <a:off x="463433" y="378750"/>
            <a:ext cx="11211339" cy="6532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Московский государственный технический университет им. Н.Э. Баумана</a:t>
            </a:r>
          </a:p>
        </p:txBody>
      </p:sp>
    </p:spTree>
    <p:extLst>
      <p:ext uri="{BB962C8B-B14F-4D97-AF65-F5344CB8AC3E}">
        <p14:creationId xmlns:p14="http://schemas.microsoft.com/office/powerpoint/2010/main" val="261758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Сортировка методом пузырька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Квадратичные алгоритмы сортировки</a:t>
            </a:r>
            <a:endParaRPr lang="en-US" dirty="0"/>
          </a:p>
          <a:p>
            <a:endParaRPr lang="en-US" dirty="0"/>
          </a:p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57B9E-9E4C-C7FA-081C-54756138E021}"/>
              </a:ext>
            </a:extLst>
          </p:cNvPr>
          <p:cNvSpPr txBox="1"/>
          <p:nvPr/>
        </p:nvSpPr>
        <p:spPr>
          <a:xfrm>
            <a:off x="4562856" y="265176"/>
            <a:ext cx="713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Сортировка пузырьком является развитием «глупой» сортировки.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EB93770-23A6-738D-A247-813FF277D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99686"/>
              </p:ext>
            </p:extLst>
          </p:nvPr>
        </p:nvGraphicFramePr>
        <p:xfrm>
          <a:off x="4612176" y="1076023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4373A24-43D8-977F-E90C-F77942BFC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36881"/>
              </p:ext>
            </p:extLst>
          </p:nvPr>
        </p:nvGraphicFramePr>
        <p:xfrm>
          <a:off x="4612176" y="1511625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D24B98DF-C749-3303-2AAA-00047A3EF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255688"/>
              </p:ext>
            </p:extLst>
          </p:nvPr>
        </p:nvGraphicFramePr>
        <p:xfrm>
          <a:off x="4599984" y="1947227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48F3B19-7D00-1046-ACE6-08EC41DDE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28060"/>
              </p:ext>
            </p:extLst>
          </p:nvPr>
        </p:nvGraphicFramePr>
        <p:xfrm>
          <a:off x="4620770" y="2382829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4396F4D-3A07-B614-314C-F4A973269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60092"/>
              </p:ext>
            </p:extLst>
          </p:nvPr>
        </p:nvGraphicFramePr>
        <p:xfrm>
          <a:off x="4630073" y="2818431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02F6C11F-7F03-00C3-6FAA-46991CFD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127527"/>
              </p:ext>
            </p:extLst>
          </p:nvPr>
        </p:nvGraphicFramePr>
        <p:xfrm>
          <a:off x="4630073" y="3254033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176D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6FC2F740-5CAF-5D3C-6E98-3E079EB9F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52688"/>
              </p:ext>
            </p:extLst>
          </p:nvPr>
        </p:nvGraphicFramePr>
        <p:xfrm>
          <a:off x="4630072" y="3689635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176D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176D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49C063CC-8117-AC76-B784-FFE01DAED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90496"/>
              </p:ext>
            </p:extLst>
          </p:nvPr>
        </p:nvGraphicFramePr>
        <p:xfrm>
          <a:off x="4630072" y="4125237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176D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176D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135C89C4-2A3A-C140-05DC-1D6185D26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856146"/>
              </p:ext>
            </p:extLst>
          </p:nvPr>
        </p:nvGraphicFramePr>
        <p:xfrm>
          <a:off x="4630072" y="4560839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176D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176D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8291F497-5112-9782-D011-F9BDA4043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47978"/>
              </p:ext>
            </p:extLst>
          </p:nvPr>
        </p:nvGraphicFramePr>
        <p:xfrm>
          <a:off x="4581303" y="4996441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176D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176D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CEF767D6-AAE0-B6F1-1C08-F2EE15D2F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768742"/>
              </p:ext>
            </p:extLst>
          </p:nvPr>
        </p:nvGraphicFramePr>
        <p:xfrm>
          <a:off x="4612176" y="5432043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176D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365A5616-AB30-4FF6-4536-1E1D3496C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98673"/>
              </p:ext>
            </p:extLst>
          </p:nvPr>
        </p:nvGraphicFramePr>
        <p:xfrm>
          <a:off x="4620769" y="5867645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1A2DAD70-8854-F6D8-22A0-4FB83F745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90984"/>
              </p:ext>
            </p:extLst>
          </p:nvPr>
        </p:nvGraphicFramePr>
        <p:xfrm>
          <a:off x="4599983" y="6303249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94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Сортировка методом пузырька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Квадратичные алгоритмы сортировки</a:t>
            </a:r>
            <a:endParaRPr lang="en-US" dirty="0"/>
          </a:p>
          <a:p>
            <a:endParaRPr lang="en-US" dirty="0"/>
          </a:p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ru-RU" dirty="0"/>
          </a:p>
        </p:txBody>
      </p:sp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E57C8004-1440-894B-1226-53C8489AD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58951"/>
              </p:ext>
            </p:extLst>
          </p:nvPr>
        </p:nvGraphicFramePr>
        <p:xfrm>
          <a:off x="4612176" y="192087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ABA5284F-D097-FEDA-A101-77AAED16D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79460"/>
              </p:ext>
            </p:extLst>
          </p:nvPr>
        </p:nvGraphicFramePr>
        <p:xfrm>
          <a:off x="4612175" y="673025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60B6E62F-4734-C39A-65EF-2E58A8E91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66858"/>
              </p:ext>
            </p:extLst>
          </p:nvPr>
        </p:nvGraphicFramePr>
        <p:xfrm>
          <a:off x="4612175" y="1153963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7C9632F1-24F5-5C25-16E2-8A9EEAF12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694154"/>
              </p:ext>
            </p:extLst>
          </p:nvPr>
        </p:nvGraphicFramePr>
        <p:xfrm>
          <a:off x="4612174" y="1634901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176D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7A73C339-83FD-B91E-E7A2-3B89D86AA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37757"/>
              </p:ext>
            </p:extLst>
          </p:nvPr>
        </p:nvGraphicFramePr>
        <p:xfrm>
          <a:off x="4612174" y="2115839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176D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9B970874-4BFC-1137-FB4D-69FF68AD7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69537"/>
              </p:ext>
            </p:extLst>
          </p:nvPr>
        </p:nvGraphicFramePr>
        <p:xfrm>
          <a:off x="4612174" y="2596777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176D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79653403-5557-5CF7-4471-472B7AFBE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25453"/>
              </p:ext>
            </p:extLst>
          </p:nvPr>
        </p:nvGraphicFramePr>
        <p:xfrm>
          <a:off x="4612174" y="3077715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176D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4D328A0C-09E1-377F-0DA6-76893A097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08042"/>
              </p:ext>
            </p:extLst>
          </p:nvPr>
        </p:nvGraphicFramePr>
        <p:xfrm>
          <a:off x="4612174" y="3558653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solidFill>
                      <a:srgbClr val="176D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FE484D46-866B-2BFD-F230-F06B6124F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82493"/>
              </p:ext>
            </p:extLst>
          </p:nvPr>
        </p:nvGraphicFramePr>
        <p:xfrm>
          <a:off x="4612173" y="4039590"/>
          <a:ext cx="720468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129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79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Сортировка методом пузырька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Квадратичные алгоритмы сортировки</a:t>
            </a:r>
            <a:endParaRPr lang="en-US" dirty="0"/>
          </a:p>
          <a:p>
            <a:endParaRPr lang="en-US" dirty="0"/>
          </a:p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EADE6-6608-2ECA-5E80-A308C36CF98D}"/>
              </a:ext>
            </a:extLst>
          </p:cNvPr>
          <p:cNvSpPr txBox="1"/>
          <p:nvPr/>
        </p:nvSpPr>
        <p:spPr>
          <a:xfrm>
            <a:off x="4453246" y="147428"/>
            <a:ext cx="7247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Алгоритм сортировки «методом пузырька» массива А, состоящего из </a:t>
            </a:r>
            <a:r>
              <a:rPr lang="en-US" sz="2400" b="1" dirty="0">
                <a:solidFill>
                  <a:schemeClr val="accent1"/>
                </a:solidFill>
              </a:rPr>
              <a:t>N </a:t>
            </a:r>
            <a:r>
              <a:rPr lang="ru-RU" sz="2400" b="1" dirty="0">
                <a:solidFill>
                  <a:schemeClr val="accent1"/>
                </a:solidFill>
              </a:rPr>
              <a:t>элементов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E0E02-4FE2-7EEA-5DF2-F3367BF79F8E}"/>
              </a:ext>
            </a:extLst>
          </p:cNvPr>
          <p:cNvSpPr txBox="1"/>
          <p:nvPr/>
        </p:nvSpPr>
        <p:spPr>
          <a:xfrm>
            <a:off x="4572000" y="1097280"/>
            <a:ext cx="73911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count = 1</a:t>
            </a:r>
          </a:p>
          <a:p>
            <a:r>
              <a:rPr lang="ru-RU" sz="2000" dirty="0">
                <a:solidFill>
                  <a:schemeClr val="accent1"/>
                </a:solidFill>
              </a:rPr>
              <a:t>Для</a:t>
            </a:r>
            <a:r>
              <a:rPr lang="ru-RU" sz="2000" dirty="0"/>
              <a:t> </a:t>
            </a:r>
            <a:r>
              <a:rPr lang="en-US" sz="2000" dirty="0"/>
              <a:t>i </a:t>
            </a:r>
            <a:r>
              <a:rPr lang="ru-RU" sz="2000" dirty="0">
                <a:solidFill>
                  <a:schemeClr val="accent1"/>
                </a:solidFill>
              </a:rPr>
              <a:t>в диапазоне от </a:t>
            </a:r>
            <a:r>
              <a:rPr lang="en-US" sz="2000" dirty="0"/>
              <a:t>N-2 </a:t>
            </a:r>
            <a:r>
              <a:rPr lang="ru-RU" sz="2000" dirty="0">
                <a:solidFill>
                  <a:schemeClr val="accent1"/>
                </a:solidFill>
              </a:rPr>
              <a:t>до</a:t>
            </a:r>
            <a:r>
              <a:rPr lang="ru-RU" sz="2000" dirty="0"/>
              <a:t> </a:t>
            </a:r>
            <a:r>
              <a:rPr lang="en-US" sz="2000" dirty="0"/>
              <a:t>1 </a:t>
            </a:r>
            <a:r>
              <a:rPr lang="en-US" sz="2000" dirty="0">
                <a:solidFill>
                  <a:schemeClr val="accent1"/>
                </a:solidFill>
              </a:rPr>
              <a:t>c </a:t>
            </a:r>
            <a:r>
              <a:rPr lang="ru-RU" sz="2000" dirty="0">
                <a:solidFill>
                  <a:schemeClr val="accent1"/>
                </a:solidFill>
              </a:rPr>
              <a:t>шагом </a:t>
            </a:r>
            <a:r>
              <a:rPr lang="ru-RU" sz="2000" dirty="0"/>
              <a:t>-1</a:t>
            </a:r>
          </a:p>
          <a:p>
            <a:r>
              <a:rPr lang="ru-RU" sz="2000" dirty="0">
                <a:solidFill>
                  <a:schemeClr val="accent1"/>
                </a:solidFill>
              </a:rPr>
              <a:t>Делай:</a:t>
            </a:r>
          </a:p>
          <a:p>
            <a:r>
              <a:rPr lang="ru-RU" sz="2000" dirty="0"/>
              <a:t>	</a:t>
            </a:r>
            <a:r>
              <a:rPr lang="ru-RU" sz="2000" dirty="0">
                <a:solidFill>
                  <a:schemeClr val="accent1"/>
                </a:solidFill>
              </a:rPr>
              <a:t>Если</a:t>
            </a:r>
            <a:r>
              <a:rPr lang="ru-RU" sz="2000" dirty="0"/>
              <a:t> </a:t>
            </a:r>
            <a:r>
              <a:rPr lang="en-US" sz="2000" dirty="0"/>
              <a:t>count = </a:t>
            </a:r>
            <a:r>
              <a:rPr lang="ru-RU" sz="2000" dirty="0"/>
              <a:t>0, </a:t>
            </a:r>
            <a:r>
              <a:rPr lang="ru-RU" sz="2000" dirty="0">
                <a:solidFill>
                  <a:schemeClr val="accent1"/>
                </a:solidFill>
              </a:rPr>
              <a:t>то:</a:t>
            </a:r>
          </a:p>
          <a:p>
            <a:r>
              <a:rPr lang="ru-RU" sz="2000" dirty="0"/>
              <a:t>		</a:t>
            </a:r>
            <a:r>
              <a:rPr lang="ru-RU" sz="2000" dirty="0">
                <a:solidFill>
                  <a:schemeClr val="accent1"/>
                </a:solidFill>
              </a:rPr>
              <a:t>Выход из цикла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	count = 0</a:t>
            </a:r>
            <a:endParaRPr lang="ru-RU" sz="2000" dirty="0"/>
          </a:p>
          <a:p>
            <a:r>
              <a:rPr lang="ru-RU" sz="2000" dirty="0"/>
              <a:t>	</a:t>
            </a:r>
            <a:r>
              <a:rPr lang="ru-RU" sz="2000" dirty="0">
                <a:solidFill>
                  <a:schemeClr val="accent1"/>
                </a:solidFill>
              </a:rPr>
              <a:t>Для </a:t>
            </a:r>
            <a:r>
              <a:rPr lang="en-US" sz="2000" dirty="0"/>
              <a:t>j </a:t>
            </a:r>
            <a:r>
              <a:rPr lang="ru-RU" sz="2000" dirty="0">
                <a:solidFill>
                  <a:schemeClr val="accent1"/>
                </a:solidFill>
              </a:rPr>
              <a:t>в диапазоне от</a:t>
            </a:r>
            <a:r>
              <a:rPr lang="ru-RU" sz="2000" dirty="0"/>
              <a:t> 0 до </a:t>
            </a:r>
            <a:r>
              <a:rPr lang="en-US" sz="2000" dirty="0" err="1"/>
              <a:t>i</a:t>
            </a:r>
            <a:endParaRPr lang="ru-RU" sz="2000" dirty="0"/>
          </a:p>
          <a:p>
            <a:r>
              <a:rPr lang="ru-RU" sz="2000" dirty="0"/>
              <a:t>	</a:t>
            </a:r>
            <a:r>
              <a:rPr lang="ru-RU" sz="2000" dirty="0">
                <a:solidFill>
                  <a:schemeClr val="accent1"/>
                </a:solidFill>
              </a:rPr>
              <a:t>Делай:</a:t>
            </a:r>
          </a:p>
          <a:p>
            <a:r>
              <a:rPr lang="ru-RU" sz="2000" dirty="0"/>
              <a:t>		</a:t>
            </a:r>
            <a:r>
              <a:rPr lang="ru-RU" sz="2000" dirty="0">
                <a:solidFill>
                  <a:schemeClr val="accent1"/>
                </a:solidFill>
              </a:rPr>
              <a:t>Если</a:t>
            </a:r>
            <a:r>
              <a:rPr lang="ru-RU" sz="2000" dirty="0"/>
              <a:t> А</a:t>
            </a:r>
            <a:r>
              <a:rPr lang="en-US" sz="2000" dirty="0"/>
              <a:t>[j] &lt; A[j + 1]</a:t>
            </a:r>
            <a:r>
              <a:rPr lang="ru-RU" sz="2000" dirty="0">
                <a:solidFill>
                  <a:schemeClr val="accent1"/>
                </a:solidFill>
              </a:rPr>
              <a:t>, то:</a:t>
            </a:r>
          </a:p>
          <a:p>
            <a:r>
              <a:rPr lang="ru-RU" sz="2000" dirty="0"/>
              <a:t>			Поменять местами </a:t>
            </a:r>
            <a:r>
              <a:rPr lang="en-US" sz="2000" dirty="0"/>
              <a:t>A[j+1] </a:t>
            </a:r>
            <a:r>
              <a:rPr lang="ru-RU" sz="2000" dirty="0"/>
              <a:t>и </a:t>
            </a:r>
            <a:r>
              <a:rPr lang="en-US" sz="2000" dirty="0"/>
              <a:t>A[j]</a:t>
            </a:r>
            <a:endParaRPr lang="ru-RU" sz="2000" dirty="0"/>
          </a:p>
          <a:p>
            <a:r>
              <a:rPr lang="en-US" sz="2000" dirty="0"/>
              <a:t>			count = count + 1</a:t>
            </a:r>
            <a:endParaRPr lang="ru-RU" sz="2000" dirty="0"/>
          </a:p>
          <a:p>
            <a:r>
              <a:rPr lang="ru-RU" sz="2000" dirty="0"/>
              <a:t>	</a:t>
            </a:r>
            <a:r>
              <a:rPr lang="ru-RU" sz="2000" dirty="0">
                <a:solidFill>
                  <a:schemeClr val="accent1"/>
                </a:solidFill>
              </a:rPr>
              <a:t>Конец</a:t>
            </a:r>
          </a:p>
          <a:p>
            <a:r>
              <a:rPr lang="ru-RU" sz="2000" dirty="0">
                <a:solidFill>
                  <a:schemeClr val="accent1"/>
                </a:solidFill>
              </a:rPr>
              <a:t>Конец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B8EBD-32EB-00B8-9EEA-9C517C69F382}"/>
              </a:ext>
            </a:extLst>
          </p:cNvPr>
          <p:cNvSpPr txBox="1"/>
          <p:nvPr/>
        </p:nvSpPr>
        <p:spPr>
          <a:xfrm>
            <a:off x="4572000" y="5190708"/>
            <a:ext cx="7036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операций во внутреннем цикле будет уменьшаться на 1 при каждом повторении цикла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ru-RU" dirty="0">
                <a:sym typeface="Wingdings" panose="05000000000000000000" pitchFamily="2" charset="2"/>
              </a:rPr>
              <a:t>Арифметическая прогрессия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ru-RU" dirty="0">
                <a:sym typeface="Wingdings" panose="05000000000000000000" pitchFamily="2" charset="2"/>
              </a:rPr>
              <a:t>Асимптотическая сложность </a:t>
            </a:r>
            <a:r>
              <a:rPr lang="en-US" dirty="0">
                <a:sym typeface="Wingdings" panose="05000000000000000000" pitchFamily="2" charset="2"/>
              </a:rPr>
              <a:t>O(N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08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Сортировка подсчётом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ru-RU" dirty="0"/>
              <a:t> + </a:t>
            </a:r>
            <a:r>
              <a:rPr lang="en-US" dirty="0"/>
              <a:t>m)</a:t>
            </a:r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CB69DAB4-765C-6324-D92D-C4BE1F497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818768"/>
              </p:ext>
            </p:extLst>
          </p:nvPr>
        </p:nvGraphicFramePr>
        <p:xfrm>
          <a:off x="4621787" y="1771226"/>
          <a:ext cx="6910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22">
                  <a:extLst>
                    <a:ext uri="{9D8B030D-6E8A-4147-A177-3AD203B41FA5}">
                      <a16:colId xmlns:a16="http://schemas.microsoft.com/office/drawing/2014/main" val="1773264974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2282948792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1565731756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3189134919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2482732576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1033749315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1067322570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1140874870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3765276720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514771660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3828912268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3412881122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3052821377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1118733158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84190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20727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6303FE0E-00FB-547A-2CEB-662369D0B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03729"/>
              </p:ext>
            </p:extLst>
          </p:nvPr>
        </p:nvGraphicFramePr>
        <p:xfrm>
          <a:off x="4621786" y="2261711"/>
          <a:ext cx="224535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478">
                  <a:extLst>
                    <a:ext uri="{9D8B030D-6E8A-4147-A177-3AD203B41FA5}">
                      <a16:colId xmlns:a16="http://schemas.microsoft.com/office/drawing/2014/main" val="35618966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029531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Счётчик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8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 | |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7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5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 | |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3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 |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07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 |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4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6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 |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5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1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21542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0DF2BC7C-69B5-2BBB-A6C2-28345E74E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53810"/>
              </p:ext>
            </p:extLst>
          </p:nvPr>
        </p:nvGraphicFramePr>
        <p:xfrm>
          <a:off x="4621786" y="6333479"/>
          <a:ext cx="6910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22">
                  <a:extLst>
                    <a:ext uri="{9D8B030D-6E8A-4147-A177-3AD203B41FA5}">
                      <a16:colId xmlns:a16="http://schemas.microsoft.com/office/drawing/2014/main" val="1773264974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2282948792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1565731756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3189134919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2482732576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1033749315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1067322570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1140874870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3765276720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514771660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3828912268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3412881122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3052821377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1118733158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84190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2072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25DB72B-6262-EF64-29DA-6152EDAC16DA}"/>
              </a:ext>
            </a:extLst>
          </p:cNvPr>
          <p:cNvSpPr txBox="1"/>
          <p:nvPr/>
        </p:nvSpPr>
        <p:spPr>
          <a:xfrm>
            <a:off x="4773168" y="219456"/>
            <a:ext cx="675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Элементы не сравниваются между собой и не переставляются.</a:t>
            </a:r>
          </a:p>
          <a:p>
            <a:r>
              <a:rPr lang="ru-RU" sz="2400" b="1" dirty="0">
                <a:solidFill>
                  <a:schemeClr val="accent1"/>
                </a:solidFill>
              </a:rPr>
              <a:t>Элементы распределяются по классам.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CC4D50-3C15-A095-AEFE-46ED9D838A9D}"/>
              </a:ext>
            </a:extLst>
          </p:cNvPr>
          <p:cNvSpPr txBox="1"/>
          <p:nvPr/>
        </p:nvSpPr>
        <p:spPr>
          <a:xfrm>
            <a:off x="8077201" y="3249510"/>
            <a:ext cx="3621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Если числа 32-х разрядные, то понадобится 4 миллиарда счётчиков</a:t>
            </a:r>
          </a:p>
        </p:txBody>
      </p:sp>
    </p:spTree>
    <p:extLst>
      <p:ext uri="{BB962C8B-B14F-4D97-AF65-F5344CB8AC3E}">
        <p14:creationId xmlns:p14="http://schemas.microsoft.com/office/powerpoint/2010/main" val="153832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Поразрядная сортировка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ru-RU" dirty="0"/>
              <a:t> * </a:t>
            </a:r>
            <a:r>
              <a:rPr lang="en-US" dirty="0"/>
              <a:t>k)</a:t>
            </a:r>
            <a:endParaRPr lang="ru-RU" dirty="0"/>
          </a:p>
          <a:p>
            <a:r>
              <a:rPr lang="ru-RU" dirty="0"/>
              <a:t>к – количество разрядов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CB69DAB4-765C-6324-D92D-C4BE1F497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10794"/>
              </p:ext>
            </p:extLst>
          </p:nvPr>
        </p:nvGraphicFramePr>
        <p:xfrm>
          <a:off x="4654025" y="1125669"/>
          <a:ext cx="7300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82">
                  <a:extLst>
                    <a:ext uri="{9D8B030D-6E8A-4147-A177-3AD203B41FA5}">
                      <a16:colId xmlns:a16="http://schemas.microsoft.com/office/drawing/2014/main" val="1773264974"/>
                    </a:ext>
                  </a:extLst>
                </a:gridCol>
                <a:gridCol w="608382">
                  <a:extLst>
                    <a:ext uri="{9D8B030D-6E8A-4147-A177-3AD203B41FA5}">
                      <a16:colId xmlns:a16="http://schemas.microsoft.com/office/drawing/2014/main" val="2282948792"/>
                    </a:ext>
                  </a:extLst>
                </a:gridCol>
                <a:gridCol w="608382">
                  <a:extLst>
                    <a:ext uri="{9D8B030D-6E8A-4147-A177-3AD203B41FA5}">
                      <a16:colId xmlns:a16="http://schemas.microsoft.com/office/drawing/2014/main" val="1565731756"/>
                    </a:ext>
                  </a:extLst>
                </a:gridCol>
                <a:gridCol w="608382">
                  <a:extLst>
                    <a:ext uri="{9D8B030D-6E8A-4147-A177-3AD203B41FA5}">
                      <a16:colId xmlns:a16="http://schemas.microsoft.com/office/drawing/2014/main" val="3189134919"/>
                    </a:ext>
                  </a:extLst>
                </a:gridCol>
                <a:gridCol w="608382">
                  <a:extLst>
                    <a:ext uri="{9D8B030D-6E8A-4147-A177-3AD203B41FA5}">
                      <a16:colId xmlns:a16="http://schemas.microsoft.com/office/drawing/2014/main" val="2482732576"/>
                    </a:ext>
                  </a:extLst>
                </a:gridCol>
                <a:gridCol w="608382">
                  <a:extLst>
                    <a:ext uri="{9D8B030D-6E8A-4147-A177-3AD203B41FA5}">
                      <a16:colId xmlns:a16="http://schemas.microsoft.com/office/drawing/2014/main" val="1033749315"/>
                    </a:ext>
                  </a:extLst>
                </a:gridCol>
                <a:gridCol w="608382">
                  <a:extLst>
                    <a:ext uri="{9D8B030D-6E8A-4147-A177-3AD203B41FA5}">
                      <a16:colId xmlns:a16="http://schemas.microsoft.com/office/drawing/2014/main" val="1067322570"/>
                    </a:ext>
                  </a:extLst>
                </a:gridCol>
                <a:gridCol w="608382">
                  <a:extLst>
                    <a:ext uri="{9D8B030D-6E8A-4147-A177-3AD203B41FA5}">
                      <a16:colId xmlns:a16="http://schemas.microsoft.com/office/drawing/2014/main" val="1140874870"/>
                    </a:ext>
                  </a:extLst>
                </a:gridCol>
                <a:gridCol w="608382">
                  <a:extLst>
                    <a:ext uri="{9D8B030D-6E8A-4147-A177-3AD203B41FA5}">
                      <a16:colId xmlns:a16="http://schemas.microsoft.com/office/drawing/2014/main" val="3765276720"/>
                    </a:ext>
                  </a:extLst>
                </a:gridCol>
                <a:gridCol w="608382">
                  <a:extLst>
                    <a:ext uri="{9D8B030D-6E8A-4147-A177-3AD203B41FA5}">
                      <a16:colId xmlns:a16="http://schemas.microsoft.com/office/drawing/2014/main" val="514771660"/>
                    </a:ext>
                  </a:extLst>
                </a:gridCol>
                <a:gridCol w="608382">
                  <a:extLst>
                    <a:ext uri="{9D8B030D-6E8A-4147-A177-3AD203B41FA5}">
                      <a16:colId xmlns:a16="http://schemas.microsoft.com/office/drawing/2014/main" val="3828912268"/>
                    </a:ext>
                  </a:extLst>
                </a:gridCol>
                <a:gridCol w="608382">
                  <a:extLst>
                    <a:ext uri="{9D8B030D-6E8A-4147-A177-3AD203B41FA5}">
                      <a16:colId xmlns:a16="http://schemas.microsoft.com/office/drawing/2014/main" val="3412881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r>
                        <a:rPr lang="en-US" dirty="0"/>
                        <a:t>3</a:t>
                      </a:r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r>
                        <a:rPr lang="en-US" dirty="0"/>
                        <a:t>1</a:t>
                      </a:r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r>
                        <a:rPr lang="en-US" dirty="0"/>
                        <a:t>3</a:t>
                      </a:r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r>
                        <a:rPr lang="en-US" dirty="0"/>
                        <a:t>7</a:t>
                      </a:r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r>
                        <a:rPr lang="en-US" dirty="0"/>
                        <a:t>3</a:t>
                      </a:r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r>
                        <a:rPr lang="en-US" dirty="0"/>
                        <a:t>9</a:t>
                      </a:r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ru-RU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20727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6303FE0E-00FB-547A-2CEB-662369D0B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69174"/>
              </p:ext>
            </p:extLst>
          </p:nvPr>
        </p:nvGraphicFramePr>
        <p:xfrm>
          <a:off x="4654025" y="1941057"/>
          <a:ext cx="2353444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739">
                  <a:extLst>
                    <a:ext uri="{9D8B030D-6E8A-4147-A177-3AD203B41FA5}">
                      <a16:colId xmlns:a16="http://schemas.microsoft.com/office/drawing/2014/main" val="356189663"/>
                    </a:ext>
                  </a:extLst>
                </a:gridCol>
                <a:gridCol w="1389705">
                  <a:extLst>
                    <a:ext uri="{9D8B030D-6E8A-4147-A177-3AD203B41FA5}">
                      <a16:colId xmlns:a16="http://schemas.microsoft.com/office/drawing/2014/main" val="3029531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Элементы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8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96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  <a:r>
                        <a:rPr lang="en-US" dirty="0"/>
                        <a:t>, 131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7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42, 332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5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3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07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215, 005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4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6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137, 747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5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478, 18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1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2154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25DB72B-6262-EF64-29DA-6152EDAC16DA}"/>
              </a:ext>
            </a:extLst>
          </p:cNvPr>
          <p:cNvSpPr txBox="1"/>
          <p:nvPr/>
        </p:nvSpPr>
        <p:spPr>
          <a:xfrm>
            <a:off x="4773168" y="219456"/>
            <a:ext cx="6759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Элементы распределяются по классам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ru-RU" sz="2400" b="1" dirty="0">
                <a:solidFill>
                  <a:schemeClr val="accent1"/>
                </a:solidFill>
              </a:rPr>
              <a:t>несколько раз.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D0B23-0B17-3872-76C9-F33CB5D1FB6B}"/>
              </a:ext>
            </a:extLst>
          </p:cNvPr>
          <p:cNvSpPr txBox="1"/>
          <p:nvPr/>
        </p:nvSpPr>
        <p:spPr>
          <a:xfrm>
            <a:off x="4654025" y="1571725"/>
            <a:ext cx="634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Сортировка подсчётом по нулевому разряду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13D71BE-9161-C015-3EFC-12C2C10F2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6355"/>
              </p:ext>
            </p:extLst>
          </p:nvPr>
        </p:nvGraphicFramePr>
        <p:xfrm>
          <a:off x="4535327" y="6385528"/>
          <a:ext cx="7537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165">
                  <a:extLst>
                    <a:ext uri="{9D8B030D-6E8A-4147-A177-3AD203B41FA5}">
                      <a16:colId xmlns:a16="http://schemas.microsoft.com/office/drawing/2014/main" val="1773264974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2282948792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565731756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189134919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2482732576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033749315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06732257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14087487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76527672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51477166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828912268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412881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74</a:t>
                      </a:r>
                      <a:r>
                        <a:rPr lang="en-US" dirty="0"/>
                        <a:t>``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2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00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Поразрядная сортировка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ru-RU" dirty="0"/>
              <a:t> * </a:t>
            </a:r>
            <a:r>
              <a:rPr lang="en-US" dirty="0"/>
              <a:t>k)</a:t>
            </a:r>
            <a:endParaRPr lang="ru-RU" dirty="0"/>
          </a:p>
          <a:p>
            <a:r>
              <a:rPr lang="ru-RU" dirty="0"/>
              <a:t>к – количество разрядов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6303FE0E-00FB-547A-2CEB-662369D0B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36934"/>
              </p:ext>
            </p:extLst>
          </p:nvPr>
        </p:nvGraphicFramePr>
        <p:xfrm>
          <a:off x="4489936" y="1202393"/>
          <a:ext cx="289560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576">
                  <a:extLst>
                    <a:ext uri="{9D8B030D-6E8A-4147-A177-3AD203B41FA5}">
                      <a16:colId xmlns:a16="http://schemas.microsoft.com/office/drawing/2014/main" val="356189663"/>
                    </a:ext>
                  </a:extLst>
                </a:gridCol>
                <a:gridCol w="1720025">
                  <a:extLst>
                    <a:ext uri="{9D8B030D-6E8A-4147-A177-3AD203B41FA5}">
                      <a16:colId xmlns:a16="http://schemas.microsoft.com/office/drawing/2014/main" val="3029531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Элементы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8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96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ru-RU" dirty="0"/>
                        <a:t>11</a:t>
                      </a:r>
                      <a:r>
                        <a:rPr lang="en-US" dirty="0"/>
                        <a:t>, 215, 018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7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5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131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 332</a:t>
                      </a:r>
                      <a:r>
                        <a:rPr lang="en-US" dirty="0"/>
                        <a:t>, 137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3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042</a:t>
                      </a:r>
                      <a:r>
                        <a:rPr lang="en-US" dirty="0"/>
                        <a:t>, 747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07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4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6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074, 478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5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1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215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FD0B23-0B17-3872-76C9-F33CB5D1FB6B}"/>
              </a:ext>
            </a:extLst>
          </p:cNvPr>
          <p:cNvSpPr txBox="1"/>
          <p:nvPr/>
        </p:nvSpPr>
        <p:spPr>
          <a:xfrm>
            <a:off x="4407841" y="697994"/>
            <a:ext cx="634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Сортировка подсчётом по первому разряду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13D71BE-9161-C015-3EFC-12C2C10F2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02520"/>
              </p:ext>
            </p:extLst>
          </p:nvPr>
        </p:nvGraphicFramePr>
        <p:xfrm>
          <a:off x="4489937" y="192087"/>
          <a:ext cx="7537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165">
                  <a:extLst>
                    <a:ext uri="{9D8B030D-6E8A-4147-A177-3AD203B41FA5}">
                      <a16:colId xmlns:a16="http://schemas.microsoft.com/office/drawing/2014/main" val="1773264974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2282948792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565731756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189134919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2482732576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033749315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06732257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14087487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76527672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51477166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828912268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412881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131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42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332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293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215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005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137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747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20727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0F931F4-0B4F-479C-FE47-329759DD1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57732"/>
              </p:ext>
            </p:extLst>
          </p:nvPr>
        </p:nvGraphicFramePr>
        <p:xfrm>
          <a:off x="4489937" y="6295073"/>
          <a:ext cx="7537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165">
                  <a:extLst>
                    <a:ext uri="{9D8B030D-6E8A-4147-A177-3AD203B41FA5}">
                      <a16:colId xmlns:a16="http://schemas.microsoft.com/office/drawing/2014/main" val="1773264974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2282948792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565731756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189134919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2482732576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033749315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06732257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14087487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76527672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51477166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828912268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412881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2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39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Поразрядная сортировка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ru-RU" dirty="0"/>
              <a:t> * </a:t>
            </a:r>
            <a:r>
              <a:rPr lang="en-US" dirty="0"/>
              <a:t>k)</a:t>
            </a:r>
          </a:p>
          <a:p>
            <a:endParaRPr lang="en-US" dirty="0"/>
          </a:p>
          <a:p>
            <a:r>
              <a:rPr lang="ru-RU" dirty="0"/>
              <a:t>к – количество разрядов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6303FE0E-00FB-547A-2CEB-662369D0B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34423"/>
              </p:ext>
            </p:extLst>
          </p:nvPr>
        </p:nvGraphicFramePr>
        <p:xfrm>
          <a:off x="4489935" y="1202393"/>
          <a:ext cx="490904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006">
                  <a:extLst>
                    <a:ext uri="{9D8B030D-6E8A-4147-A177-3AD203B41FA5}">
                      <a16:colId xmlns:a16="http://schemas.microsoft.com/office/drawing/2014/main" val="356189663"/>
                    </a:ext>
                  </a:extLst>
                </a:gridCol>
                <a:gridCol w="2916035">
                  <a:extLst>
                    <a:ext uri="{9D8B030D-6E8A-4147-A177-3AD203B41FA5}">
                      <a16:colId xmlns:a16="http://schemas.microsoft.com/office/drawing/2014/main" val="3029531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Элементы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8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005</a:t>
                      </a:r>
                      <a:r>
                        <a:rPr lang="en-US" dirty="0"/>
                        <a:t>, 011, 018, 042, 074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96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131, 137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7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215, 293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5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3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07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4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6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5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1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215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FD0B23-0B17-3872-76C9-F33CB5D1FB6B}"/>
              </a:ext>
            </a:extLst>
          </p:cNvPr>
          <p:cNvSpPr txBox="1"/>
          <p:nvPr/>
        </p:nvSpPr>
        <p:spPr>
          <a:xfrm>
            <a:off x="4407841" y="697994"/>
            <a:ext cx="634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Сортировка подсчётом по второму разряду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0F931F4-0B4F-479C-FE47-329759DD1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305913"/>
              </p:ext>
            </p:extLst>
          </p:nvPr>
        </p:nvGraphicFramePr>
        <p:xfrm>
          <a:off x="4489937" y="6295073"/>
          <a:ext cx="7537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165">
                  <a:extLst>
                    <a:ext uri="{9D8B030D-6E8A-4147-A177-3AD203B41FA5}">
                      <a16:colId xmlns:a16="http://schemas.microsoft.com/office/drawing/2014/main" val="1773264974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2282948792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565731756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189134919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2482732576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033749315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06732257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14087487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76527672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51477166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828912268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412881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20727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79DF866-74C1-50F3-2ECC-D8677E81D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29293"/>
              </p:ext>
            </p:extLst>
          </p:nvPr>
        </p:nvGraphicFramePr>
        <p:xfrm>
          <a:off x="4489936" y="192087"/>
          <a:ext cx="7537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165">
                  <a:extLst>
                    <a:ext uri="{9D8B030D-6E8A-4147-A177-3AD203B41FA5}">
                      <a16:colId xmlns:a16="http://schemas.microsoft.com/office/drawing/2014/main" val="1773264974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2282948792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565731756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189134919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2482732576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033749315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06732257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114087487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76527672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514771660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828912268"/>
                    </a:ext>
                  </a:extLst>
                </a:gridCol>
                <a:gridCol w="628165">
                  <a:extLst>
                    <a:ext uri="{9D8B030D-6E8A-4147-A177-3AD203B41FA5}">
                      <a16:colId xmlns:a16="http://schemas.microsoft.com/office/drawing/2014/main" val="3412881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2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40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Поразрядная сортировка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ru-RU" dirty="0"/>
              <a:t> * </a:t>
            </a:r>
            <a:r>
              <a:rPr lang="en-US" dirty="0"/>
              <a:t>k)</a:t>
            </a:r>
          </a:p>
          <a:p>
            <a:endParaRPr lang="en-US" dirty="0"/>
          </a:p>
          <a:p>
            <a:r>
              <a:rPr lang="ru-RU" dirty="0"/>
              <a:t>к – количество разрядов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502EF-A5C8-4EBE-9E03-C9E7FB068A0F}"/>
              </a:ext>
            </a:extLst>
          </p:cNvPr>
          <p:cNvSpPr txBox="1"/>
          <p:nvPr/>
        </p:nvSpPr>
        <p:spPr>
          <a:xfrm>
            <a:off x="4563208" y="342900"/>
            <a:ext cx="7341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Ограничение поразрядной сортировки:</a:t>
            </a:r>
          </a:p>
          <a:p>
            <a:r>
              <a:rPr lang="ru-RU" dirty="0"/>
              <a:t>может быть применена только к объектам с поразрядной структурой.</a:t>
            </a:r>
          </a:p>
          <a:p>
            <a:endParaRPr lang="ru-RU" dirty="0"/>
          </a:p>
          <a:p>
            <a:r>
              <a:rPr lang="ru-RU" dirty="0"/>
              <a:t>Необходимый объём памяти</a:t>
            </a:r>
            <a:r>
              <a:rPr lang="en-US" dirty="0"/>
              <a:t>: O(n + m</a:t>
            </a:r>
            <a:r>
              <a:rPr lang="ru-RU" dirty="0"/>
              <a:t>*</a:t>
            </a:r>
            <a:r>
              <a:rPr lang="en-US" dirty="0"/>
              <a:t>k), </a:t>
            </a:r>
            <a:r>
              <a:rPr lang="ru-RU" dirty="0"/>
              <a:t>где:</a:t>
            </a:r>
          </a:p>
          <a:p>
            <a:r>
              <a:rPr lang="en-US" dirty="0"/>
              <a:t>m – </a:t>
            </a:r>
            <a:r>
              <a:rPr lang="ru-RU" dirty="0"/>
              <a:t>количество значений одного разряда.</a:t>
            </a:r>
          </a:p>
        </p:txBody>
      </p:sp>
    </p:spTree>
    <p:extLst>
      <p:ext uri="{BB962C8B-B14F-4D97-AF65-F5344CB8AC3E}">
        <p14:creationId xmlns:p14="http://schemas.microsoft.com/office/powerpoint/2010/main" val="4069258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Сортировка</a:t>
            </a:r>
            <a:endParaRPr lang="en-US" sz="2400" b="1" dirty="0">
              <a:solidFill>
                <a:schemeClr val="bg1"/>
              </a:solidFill>
              <a:latin typeface="ALS Sector Regular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слиянием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Асимптотическая сложность </a:t>
            </a:r>
            <a:r>
              <a:rPr lang="en-US" dirty="0"/>
              <a:t>O(n*log(n))</a:t>
            </a:r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289C87A7-1A4D-8A80-D260-4AC51639C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91717"/>
              </p:ext>
            </p:extLst>
          </p:nvPr>
        </p:nvGraphicFramePr>
        <p:xfrm>
          <a:off x="4281311" y="377507"/>
          <a:ext cx="765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330">
                  <a:extLst>
                    <a:ext uri="{9D8B030D-6E8A-4147-A177-3AD203B41FA5}">
                      <a16:colId xmlns:a16="http://schemas.microsoft.com/office/drawing/2014/main" val="1106232345"/>
                    </a:ext>
                  </a:extLst>
                </a:gridCol>
                <a:gridCol w="957330">
                  <a:extLst>
                    <a:ext uri="{9D8B030D-6E8A-4147-A177-3AD203B41FA5}">
                      <a16:colId xmlns:a16="http://schemas.microsoft.com/office/drawing/2014/main" val="728472902"/>
                    </a:ext>
                  </a:extLst>
                </a:gridCol>
                <a:gridCol w="957330">
                  <a:extLst>
                    <a:ext uri="{9D8B030D-6E8A-4147-A177-3AD203B41FA5}">
                      <a16:colId xmlns:a16="http://schemas.microsoft.com/office/drawing/2014/main" val="2163747469"/>
                    </a:ext>
                  </a:extLst>
                </a:gridCol>
                <a:gridCol w="957330">
                  <a:extLst>
                    <a:ext uri="{9D8B030D-6E8A-4147-A177-3AD203B41FA5}">
                      <a16:colId xmlns:a16="http://schemas.microsoft.com/office/drawing/2014/main" val="795289546"/>
                    </a:ext>
                  </a:extLst>
                </a:gridCol>
                <a:gridCol w="957330">
                  <a:extLst>
                    <a:ext uri="{9D8B030D-6E8A-4147-A177-3AD203B41FA5}">
                      <a16:colId xmlns:a16="http://schemas.microsoft.com/office/drawing/2014/main" val="64821469"/>
                    </a:ext>
                  </a:extLst>
                </a:gridCol>
                <a:gridCol w="957330">
                  <a:extLst>
                    <a:ext uri="{9D8B030D-6E8A-4147-A177-3AD203B41FA5}">
                      <a16:colId xmlns:a16="http://schemas.microsoft.com/office/drawing/2014/main" val="2053938768"/>
                    </a:ext>
                  </a:extLst>
                </a:gridCol>
                <a:gridCol w="957330">
                  <a:extLst>
                    <a:ext uri="{9D8B030D-6E8A-4147-A177-3AD203B41FA5}">
                      <a16:colId xmlns:a16="http://schemas.microsoft.com/office/drawing/2014/main" val="90077446"/>
                    </a:ext>
                  </a:extLst>
                </a:gridCol>
                <a:gridCol w="957330">
                  <a:extLst>
                    <a:ext uri="{9D8B030D-6E8A-4147-A177-3AD203B41FA5}">
                      <a16:colId xmlns:a16="http://schemas.microsoft.com/office/drawing/2014/main" val="3892263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02331"/>
                  </a:ext>
                </a:extLst>
              </a:tr>
            </a:tbl>
          </a:graphicData>
        </a:graphic>
      </p:graphicFrame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99D5BA5-5135-0227-AADE-D21015C0C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48153"/>
              </p:ext>
            </p:extLst>
          </p:nvPr>
        </p:nvGraphicFramePr>
        <p:xfrm>
          <a:off x="4289780" y="930751"/>
          <a:ext cx="29625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43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740643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740643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740643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E9E822CE-AB53-8642-E863-FFB0E5651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785738"/>
              </p:ext>
            </p:extLst>
          </p:nvPr>
        </p:nvGraphicFramePr>
        <p:xfrm>
          <a:off x="8435183" y="947964"/>
          <a:ext cx="3504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92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876192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876192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876192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graphicFrame>
        <p:nvGraphicFramePr>
          <p:cNvPr id="10" name="Таблица 7">
            <a:extLst>
              <a:ext uri="{FF2B5EF4-FFF2-40B4-BE49-F238E27FC236}">
                <a16:creationId xmlns:a16="http://schemas.microsoft.com/office/drawing/2014/main" id="{0D3AC5C2-3572-452F-EFA7-A089B1BA1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92375"/>
              </p:ext>
            </p:extLst>
          </p:nvPr>
        </p:nvGraphicFramePr>
        <p:xfrm>
          <a:off x="4322077" y="1731514"/>
          <a:ext cx="1147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905">
                  <a:extLst>
                    <a:ext uri="{9D8B030D-6E8A-4147-A177-3AD203B41FA5}">
                      <a16:colId xmlns:a16="http://schemas.microsoft.com/office/drawing/2014/main" val="2633055677"/>
                    </a:ext>
                  </a:extLst>
                </a:gridCol>
                <a:gridCol w="573905">
                  <a:extLst>
                    <a:ext uri="{9D8B030D-6E8A-4147-A177-3AD203B41FA5}">
                      <a16:colId xmlns:a16="http://schemas.microsoft.com/office/drawing/2014/main" val="48775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18134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D02695A6-E1B4-A1DC-24F5-4C7B98E23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15632"/>
              </p:ext>
            </p:extLst>
          </p:nvPr>
        </p:nvGraphicFramePr>
        <p:xfrm>
          <a:off x="6051280" y="1736608"/>
          <a:ext cx="12056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31">
                  <a:extLst>
                    <a:ext uri="{9D8B030D-6E8A-4147-A177-3AD203B41FA5}">
                      <a16:colId xmlns:a16="http://schemas.microsoft.com/office/drawing/2014/main" val="2633055677"/>
                    </a:ext>
                  </a:extLst>
                </a:gridCol>
                <a:gridCol w="602831">
                  <a:extLst>
                    <a:ext uri="{9D8B030D-6E8A-4147-A177-3AD203B41FA5}">
                      <a16:colId xmlns:a16="http://schemas.microsoft.com/office/drawing/2014/main" val="48775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18134"/>
                  </a:ext>
                </a:extLst>
              </a:tr>
            </a:tbl>
          </a:graphicData>
        </a:graphic>
      </p:graphicFrame>
      <p:graphicFrame>
        <p:nvGraphicFramePr>
          <p:cNvPr id="14" name="Таблица 7">
            <a:extLst>
              <a:ext uri="{FF2B5EF4-FFF2-40B4-BE49-F238E27FC236}">
                <a16:creationId xmlns:a16="http://schemas.microsoft.com/office/drawing/2014/main" id="{D4957B44-3EA2-A789-155F-88304579F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24641"/>
              </p:ext>
            </p:extLst>
          </p:nvPr>
        </p:nvGraphicFramePr>
        <p:xfrm>
          <a:off x="8453825" y="1735666"/>
          <a:ext cx="1574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332">
                  <a:extLst>
                    <a:ext uri="{9D8B030D-6E8A-4147-A177-3AD203B41FA5}">
                      <a16:colId xmlns:a16="http://schemas.microsoft.com/office/drawing/2014/main" val="2633055677"/>
                    </a:ext>
                  </a:extLst>
                </a:gridCol>
                <a:gridCol w="787332">
                  <a:extLst>
                    <a:ext uri="{9D8B030D-6E8A-4147-A177-3AD203B41FA5}">
                      <a16:colId xmlns:a16="http://schemas.microsoft.com/office/drawing/2014/main" val="48775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18134"/>
                  </a:ext>
                </a:extLst>
              </a:tr>
            </a:tbl>
          </a:graphicData>
        </a:graphic>
      </p:graphicFrame>
      <p:graphicFrame>
        <p:nvGraphicFramePr>
          <p:cNvPr id="15" name="Таблица 7">
            <a:extLst>
              <a:ext uri="{FF2B5EF4-FFF2-40B4-BE49-F238E27FC236}">
                <a16:creationId xmlns:a16="http://schemas.microsoft.com/office/drawing/2014/main" id="{5AD7643F-7132-86F3-A0B4-ED8BD6C7E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06715"/>
              </p:ext>
            </p:extLst>
          </p:nvPr>
        </p:nvGraphicFramePr>
        <p:xfrm>
          <a:off x="10501027" y="1729796"/>
          <a:ext cx="1438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62">
                  <a:extLst>
                    <a:ext uri="{9D8B030D-6E8A-4147-A177-3AD203B41FA5}">
                      <a16:colId xmlns:a16="http://schemas.microsoft.com/office/drawing/2014/main" val="2633055677"/>
                    </a:ext>
                  </a:extLst>
                </a:gridCol>
                <a:gridCol w="719462">
                  <a:extLst>
                    <a:ext uri="{9D8B030D-6E8A-4147-A177-3AD203B41FA5}">
                      <a16:colId xmlns:a16="http://schemas.microsoft.com/office/drawing/2014/main" val="48775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1813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C40E0FCD-8F82-E24A-FE1E-E27C2264A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83797"/>
              </p:ext>
            </p:extLst>
          </p:nvPr>
        </p:nvGraphicFramePr>
        <p:xfrm>
          <a:off x="8450702" y="2337560"/>
          <a:ext cx="4870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66">
                  <a:extLst>
                    <a:ext uri="{9D8B030D-6E8A-4147-A177-3AD203B41FA5}">
                      <a16:colId xmlns:a16="http://schemas.microsoft.com/office/drawing/2014/main" val="3841741109"/>
                    </a:ext>
                  </a:extLst>
                </a:gridCol>
              </a:tblGrid>
              <a:tr h="317532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48804"/>
                  </a:ext>
                </a:extLst>
              </a:tr>
            </a:tbl>
          </a:graphicData>
        </a:graphic>
      </p:graphicFrame>
      <p:graphicFrame>
        <p:nvGraphicFramePr>
          <p:cNvPr id="17" name="Таблица 11">
            <a:extLst>
              <a:ext uri="{FF2B5EF4-FFF2-40B4-BE49-F238E27FC236}">
                <a16:creationId xmlns:a16="http://schemas.microsoft.com/office/drawing/2014/main" id="{5F608532-D5A1-E67A-681C-C9FB23C55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15643"/>
              </p:ext>
            </p:extLst>
          </p:nvPr>
        </p:nvGraphicFramePr>
        <p:xfrm>
          <a:off x="5001001" y="2346301"/>
          <a:ext cx="4754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34">
                  <a:extLst>
                    <a:ext uri="{9D8B030D-6E8A-4147-A177-3AD203B41FA5}">
                      <a16:colId xmlns:a16="http://schemas.microsoft.com/office/drawing/2014/main" val="3841741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48804"/>
                  </a:ext>
                </a:extLst>
              </a:tr>
            </a:tbl>
          </a:graphicData>
        </a:graphic>
      </p:graphicFrame>
      <p:graphicFrame>
        <p:nvGraphicFramePr>
          <p:cNvPr id="18" name="Таблица 11">
            <a:extLst>
              <a:ext uri="{FF2B5EF4-FFF2-40B4-BE49-F238E27FC236}">
                <a16:creationId xmlns:a16="http://schemas.microsoft.com/office/drawing/2014/main" id="{C5418487-573E-94FE-33F7-DB77AF0BA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53917"/>
              </p:ext>
            </p:extLst>
          </p:nvPr>
        </p:nvGraphicFramePr>
        <p:xfrm>
          <a:off x="6007187" y="2309686"/>
          <a:ext cx="4621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93">
                  <a:extLst>
                    <a:ext uri="{9D8B030D-6E8A-4147-A177-3AD203B41FA5}">
                      <a16:colId xmlns:a16="http://schemas.microsoft.com/office/drawing/2014/main" val="3841741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48804"/>
                  </a:ext>
                </a:extLst>
              </a:tr>
            </a:tbl>
          </a:graphicData>
        </a:graphic>
      </p:graphicFrame>
      <p:graphicFrame>
        <p:nvGraphicFramePr>
          <p:cNvPr id="19" name="Таблица 11">
            <a:extLst>
              <a:ext uri="{FF2B5EF4-FFF2-40B4-BE49-F238E27FC236}">
                <a16:creationId xmlns:a16="http://schemas.microsoft.com/office/drawing/2014/main" id="{88F23FFC-3430-69B9-2374-61E1BDEEF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24350"/>
              </p:ext>
            </p:extLst>
          </p:nvPr>
        </p:nvGraphicFramePr>
        <p:xfrm>
          <a:off x="6768956" y="2316825"/>
          <a:ext cx="4754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34">
                  <a:extLst>
                    <a:ext uri="{9D8B030D-6E8A-4147-A177-3AD203B41FA5}">
                      <a16:colId xmlns:a16="http://schemas.microsoft.com/office/drawing/2014/main" val="3841741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48804"/>
                  </a:ext>
                </a:extLst>
              </a:tr>
            </a:tbl>
          </a:graphicData>
        </a:graphic>
      </p:graphicFrame>
      <p:graphicFrame>
        <p:nvGraphicFramePr>
          <p:cNvPr id="20" name="Таблица 11">
            <a:extLst>
              <a:ext uri="{FF2B5EF4-FFF2-40B4-BE49-F238E27FC236}">
                <a16:creationId xmlns:a16="http://schemas.microsoft.com/office/drawing/2014/main" id="{D7189980-71AD-3081-5422-D8E24BC1B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48288"/>
              </p:ext>
            </p:extLst>
          </p:nvPr>
        </p:nvGraphicFramePr>
        <p:xfrm>
          <a:off x="9668084" y="2312226"/>
          <a:ext cx="4621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94">
                  <a:extLst>
                    <a:ext uri="{9D8B030D-6E8A-4147-A177-3AD203B41FA5}">
                      <a16:colId xmlns:a16="http://schemas.microsoft.com/office/drawing/2014/main" val="3841741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48804"/>
                  </a:ext>
                </a:extLst>
              </a:tr>
            </a:tbl>
          </a:graphicData>
        </a:graphic>
      </p:graphicFrame>
      <p:graphicFrame>
        <p:nvGraphicFramePr>
          <p:cNvPr id="21" name="Таблица 11">
            <a:extLst>
              <a:ext uri="{FF2B5EF4-FFF2-40B4-BE49-F238E27FC236}">
                <a16:creationId xmlns:a16="http://schemas.microsoft.com/office/drawing/2014/main" id="{D7017D9F-CED1-5A54-E415-816550152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55922"/>
              </p:ext>
            </p:extLst>
          </p:nvPr>
        </p:nvGraphicFramePr>
        <p:xfrm>
          <a:off x="11429347" y="2312226"/>
          <a:ext cx="4754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35">
                  <a:extLst>
                    <a:ext uri="{9D8B030D-6E8A-4147-A177-3AD203B41FA5}">
                      <a16:colId xmlns:a16="http://schemas.microsoft.com/office/drawing/2014/main" val="3841741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48804"/>
                  </a:ext>
                </a:extLst>
              </a:tr>
            </a:tbl>
          </a:graphicData>
        </a:graphic>
      </p:graphicFrame>
      <p:graphicFrame>
        <p:nvGraphicFramePr>
          <p:cNvPr id="22" name="Таблица 11">
            <a:extLst>
              <a:ext uri="{FF2B5EF4-FFF2-40B4-BE49-F238E27FC236}">
                <a16:creationId xmlns:a16="http://schemas.microsoft.com/office/drawing/2014/main" id="{81E5B235-E45D-2C47-C124-A821A1B6A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39402"/>
              </p:ext>
            </p:extLst>
          </p:nvPr>
        </p:nvGraphicFramePr>
        <p:xfrm>
          <a:off x="10501027" y="2314766"/>
          <a:ext cx="46219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94">
                  <a:extLst>
                    <a:ext uri="{9D8B030D-6E8A-4147-A177-3AD203B41FA5}">
                      <a16:colId xmlns:a16="http://schemas.microsoft.com/office/drawing/2014/main" val="3841741109"/>
                    </a:ext>
                  </a:extLst>
                </a:gridCol>
              </a:tblGrid>
              <a:tr h="354881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48804"/>
                  </a:ext>
                </a:extLst>
              </a:tr>
            </a:tbl>
          </a:graphicData>
        </a:graphic>
      </p:graphicFrame>
      <p:graphicFrame>
        <p:nvGraphicFramePr>
          <p:cNvPr id="23" name="Таблица 7">
            <a:extLst>
              <a:ext uri="{FF2B5EF4-FFF2-40B4-BE49-F238E27FC236}">
                <a16:creationId xmlns:a16="http://schemas.microsoft.com/office/drawing/2014/main" id="{646FE70C-13CA-427E-B8DE-267410791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45353"/>
              </p:ext>
            </p:extLst>
          </p:nvPr>
        </p:nvGraphicFramePr>
        <p:xfrm>
          <a:off x="4343633" y="2999197"/>
          <a:ext cx="11328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01">
                  <a:extLst>
                    <a:ext uri="{9D8B030D-6E8A-4147-A177-3AD203B41FA5}">
                      <a16:colId xmlns:a16="http://schemas.microsoft.com/office/drawing/2014/main" val="2633055677"/>
                    </a:ext>
                  </a:extLst>
                </a:gridCol>
                <a:gridCol w="566401">
                  <a:extLst>
                    <a:ext uri="{9D8B030D-6E8A-4147-A177-3AD203B41FA5}">
                      <a16:colId xmlns:a16="http://schemas.microsoft.com/office/drawing/2014/main" val="48775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18134"/>
                  </a:ext>
                </a:extLst>
              </a:tr>
            </a:tbl>
          </a:graphicData>
        </a:graphic>
      </p:graphicFrame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6B2CB254-64B2-129A-B3E5-831E001B5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54136"/>
              </p:ext>
            </p:extLst>
          </p:nvPr>
        </p:nvGraphicFramePr>
        <p:xfrm>
          <a:off x="6051280" y="3012530"/>
          <a:ext cx="12056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31">
                  <a:extLst>
                    <a:ext uri="{9D8B030D-6E8A-4147-A177-3AD203B41FA5}">
                      <a16:colId xmlns:a16="http://schemas.microsoft.com/office/drawing/2014/main" val="2633055677"/>
                    </a:ext>
                  </a:extLst>
                </a:gridCol>
                <a:gridCol w="602831">
                  <a:extLst>
                    <a:ext uri="{9D8B030D-6E8A-4147-A177-3AD203B41FA5}">
                      <a16:colId xmlns:a16="http://schemas.microsoft.com/office/drawing/2014/main" val="48775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18134"/>
                  </a:ext>
                </a:extLst>
              </a:tr>
            </a:tbl>
          </a:graphicData>
        </a:graphic>
      </p:graphicFrame>
      <p:graphicFrame>
        <p:nvGraphicFramePr>
          <p:cNvPr id="25" name="Таблица 7">
            <a:extLst>
              <a:ext uri="{FF2B5EF4-FFF2-40B4-BE49-F238E27FC236}">
                <a16:creationId xmlns:a16="http://schemas.microsoft.com/office/drawing/2014/main" id="{E66656C3-E6AA-C2DB-77DA-C01118580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59983"/>
              </p:ext>
            </p:extLst>
          </p:nvPr>
        </p:nvGraphicFramePr>
        <p:xfrm>
          <a:off x="8450702" y="3033346"/>
          <a:ext cx="15317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889">
                  <a:extLst>
                    <a:ext uri="{9D8B030D-6E8A-4147-A177-3AD203B41FA5}">
                      <a16:colId xmlns:a16="http://schemas.microsoft.com/office/drawing/2014/main" val="2633055677"/>
                    </a:ext>
                  </a:extLst>
                </a:gridCol>
                <a:gridCol w="765889">
                  <a:extLst>
                    <a:ext uri="{9D8B030D-6E8A-4147-A177-3AD203B41FA5}">
                      <a16:colId xmlns:a16="http://schemas.microsoft.com/office/drawing/2014/main" val="487754198"/>
                    </a:ext>
                  </a:extLst>
                </a:gridCol>
              </a:tblGrid>
              <a:tr h="338735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18134"/>
                  </a:ext>
                </a:extLst>
              </a:tr>
            </a:tbl>
          </a:graphicData>
        </a:graphic>
      </p:graphicFrame>
      <p:graphicFrame>
        <p:nvGraphicFramePr>
          <p:cNvPr id="26" name="Таблица 7">
            <a:extLst>
              <a:ext uri="{FF2B5EF4-FFF2-40B4-BE49-F238E27FC236}">
                <a16:creationId xmlns:a16="http://schemas.microsoft.com/office/drawing/2014/main" id="{6BA5EA31-2C69-D307-B9B5-B9DDD1AA3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21522"/>
              </p:ext>
            </p:extLst>
          </p:nvPr>
        </p:nvGraphicFramePr>
        <p:xfrm>
          <a:off x="10561992" y="3012530"/>
          <a:ext cx="1377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80">
                  <a:extLst>
                    <a:ext uri="{9D8B030D-6E8A-4147-A177-3AD203B41FA5}">
                      <a16:colId xmlns:a16="http://schemas.microsoft.com/office/drawing/2014/main" val="2633055677"/>
                    </a:ext>
                  </a:extLst>
                </a:gridCol>
                <a:gridCol w="688980">
                  <a:extLst>
                    <a:ext uri="{9D8B030D-6E8A-4147-A177-3AD203B41FA5}">
                      <a16:colId xmlns:a16="http://schemas.microsoft.com/office/drawing/2014/main" val="48775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18134"/>
                  </a:ext>
                </a:extLst>
              </a:tr>
            </a:tbl>
          </a:graphicData>
        </a:graphic>
      </p:graphicFrame>
      <p:graphicFrame>
        <p:nvGraphicFramePr>
          <p:cNvPr id="27" name="Таблица 5">
            <a:extLst>
              <a:ext uri="{FF2B5EF4-FFF2-40B4-BE49-F238E27FC236}">
                <a16:creationId xmlns:a16="http://schemas.microsoft.com/office/drawing/2014/main" id="{2B74198D-FE42-412A-3E64-756384814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05947"/>
              </p:ext>
            </p:extLst>
          </p:nvPr>
        </p:nvGraphicFramePr>
        <p:xfrm>
          <a:off x="4343632" y="3718878"/>
          <a:ext cx="29007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189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725189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725189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725189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20F0C719-9893-FF91-EC2C-D1D4371FC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55538"/>
              </p:ext>
            </p:extLst>
          </p:nvPr>
        </p:nvGraphicFramePr>
        <p:xfrm>
          <a:off x="8450702" y="3710907"/>
          <a:ext cx="3432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0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858020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858020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858020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graphicFrame>
        <p:nvGraphicFramePr>
          <p:cNvPr id="29" name="Таблица 4">
            <a:extLst>
              <a:ext uri="{FF2B5EF4-FFF2-40B4-BE49-F238E27FC236}">
                <a16:creationId xmlns:a16="http://schemas.microsoft.com/office/drawing/2014/main" id="{F2E55967-B2A6-5821-34C8-DA2DF6BED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25494"/>
              </p:ext>
            </p:extLst>
          </p:nvPr>
        </p:nvGraphicFramePr>
        <p:xfrm>
          <a:off x="4322077" y="4521794"/>
          <a:ext cx="7560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88">
                  <a:extLst>
                    <a:ext uri="{9D8B030D-6E8A-4147-A177-3AD203B41FA5}">
                      <a16:colId xmlns:a16="http://schemas.microsoft.com/office/drawing/2014/main" val="1106232345"/>
                    </a:ext>
                  </a:extLst>
                </a:gridCol>
                <a:gridCol w="945088">
                  <a:extLst>
                    <a:ext uri="{9D8B030D-6E8A-4147-A177-3AD203B41FA5}">
                      <a16:colId xmlns:a16="http://schemas.microsoft.com/office/drawing/2014/main" val="728472902"/>
                    </a:ext>
                  </a:extLst>
                </a:gridCol>
                <a:gridCol w="945088">
                  <a:extLst>
                    <a:ext uri="{9D8B030D-6E8A-4147-A177-3AD203B41FA5}">
                      <a16:colId xmlns:a16="http://schemas.microsoft.com/office/drawing/2014/main" val="2163747469"/>
                    </a:ext>
                  </a:extLst>
                </a:gridCol>
                <a:gridCol w="945088">
                  <a:extLst>
                    <a:ext uri="{9D8B030D-6E8A-4147-A177-3AD203B41FA5}">
                      <a16:colId xmlns:a16="http://schemas.microsoft.com/office/drawing/2014/main" val="795289546"/>
                    </a:ext>
                  </a:extLst>
                </a:gridCol>
                <a:gridCol w="945088">
                  <a:extLst>
                    <a:ext uri="{9D8B030D-6E8A-4147-A177-3AD203B41FA5}">
                      <a16:colId xmlns:a16="http://schemas.microsoft.com/office/drawing/2014/main" val="64821469"/>
                    </a:ext>
                  </a:extLst>
                </a:gridCol>
                <a:gridCol w="945088">
                  <a:extLst>
                    <a:ext uri="{9D8B030D-6E8A-4147-A177-3AD203B41FA5}">
                      <a16:colId xmlns:a16="http://schemas.microsoft.com/office/drawing/2014/main" val="2053938768"/>
                    </a:ext>
                  </a:extLst>
                </a:gridCol>
                <a:gridCol w="945088">
                  <a:extLst>
                    <a:ext uri="{9D8B030D-6E8A-4147-A177-3AD203B41FA5}">
                      <a16:colId xmlns:a16="http://schemas.microsoft.com/office/drawing/2014/main" val="90077446"/>
                    </a:ext>
                  </a:extLst>
                </a:gridCol>
                <a:gridCol w="945088">
                  <a:extLst>
                    <a:ext uri="{9D8B030D-6E8A-4147-A177-3AD203B41FA5}">
                      <a16:colId xmlns:a16="http://schemas.microsoft.com/office/drawing/2014/main" val="3892263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02331"/>
                  </a:ext>
                </a:extLst>
              </a:tr>
            </a:tbl>
          </a:graphicData>
        </a:graphic>
      </p:graphicFrame>
      <p:graphicFrame>
        <p:nvGraphicFramePr>
          <p:cNvPr id="30" name="Таблица 11">
            <a:extLst>
              <a:ext uri="{FF2B5EF4-FFF2-40B4-BE49-F238E27FC236}">
                <a16:creationId xmlns:a16="http://schemas.microsoft.com/office/drawing/2014/main" id="{6D931AC8-4C43-E9D1-8415-8EF3A7258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58347"/>
              </p:ext>
            </p:extLst>
          </p:nvPr>
        </p:nvGraphicFramePr>
        <p:xfrm>
          <a:off x="4347987" y="2337560"/>
          <a:ext cx="452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88">
                  <a:extLst>
                    <a:ext uri="{9D8B030D-6E8A-4147-A177-3AD203B41FA5}">
                      <a16:colId xmlns:a16="http://schemas.microsoft.com/office/drawing/2014/main" val="3841741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4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84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Сортировка</a:t>
            </a:r>
            <a:endParaRPr lang="en-US" sz="2400" b="1" dirty="0">
              <a:solidFill>
                <a:schemeClr val="bg1"/>
              </a:solidFill>
              <a:latin typeface="ALS Sector Regular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слиянием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Асимптотическая сложность </a:t>
            </a:r>
            <a:r>
              <a:rPr lang="en-US" dirty="0"/>
              <a:t>O(n*log(n))</a:t>
            </a:r>
          </a:p>
        </p:txBody>
      </p:sp>
      <p:graphicFrame>
        <p:nvGraphicFramePr>
          <p:cNvPr id="3" name="Таблица 5">
            <a:extLst>
              <a:ext uri="{FF2B5EF4-FFF2-40B4-BE49-F238E27FC236}">
                <a16:creationId xmlns:a16="http://schemas.microsoft.com/office/drawing/2014/main" id="{6BE539BC-34A6-7366-0F9F-6B3FD2213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04045"/>
              </p:ext>
            </p:extLst>
          </p:nvPr>
        </p:nvGraphicFramePr>
        <p:xfrm>
          <a:off x="4492976" y="1413504"/>
          <a:ext cx="28222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556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705556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705556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705556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6C97D416-E249-3F2E-5C04-43FDBA8E6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28485"/>
              </p:ext>
            </p:extLst>
          </p:nvPr>
        </p:nvGraphicFramePr>
        <p:xfrm>
          <a:off x="9109279" y="1384835"/>
          <a:ext cx="2960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01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740201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740201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740201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sp>
        <p:nvSpPr>
          <p:cNvPr id="32" name="Стрелка: вверх 31">
            <a:extLst>
              <a:ext uri="{FF2B5EF4-FFF2-40B4-BE49-F238E27FC236}">
                <a16:creationId xmlns:a16="http://schemas.microsoft.com/office/drawing/2014/main" id="{C3F0D97E-9649-5828-DDE1-987266A4D346}"/>
              </a:ext>
            </a:extLst>
          </p:cNvPr>
          <p:cNvSpPr/>
          <p:nvPr/>
        </p:nvSpPr>
        <p:spPr bwMode="auto">
          <a:xfrm>
            <a:off x="4606081" y="1748361"/>
            <a:ext cx="316089" cy="370840"/>
          </a:xfrm>
          <a:prstGeom prst="upArrow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Стрелка: вверх 32">
            <a:extLst>
              <a:ext uri="{FF2B5EF4-FFF2-40B4-BE49-F238E27FC236}">
                <a16:creationId xmlns:a16="http://schemas.microsoft.com/office/drawing/2014/main" id="{CDF550A0-0D90-1A19-BAEE-09FE57CCABD2}"/>
              </a:ext>
            </a:extLst>
          </p:cNvPr>
          <p:cNvSpPr/>
          <p:nvPr/>
        </p:nvSpPr>
        <p:spPr bwMode="auto">
          <a:xfrm>
            <a:off x="9246029" y="1717939"/>
            <a:ext cx="316089" cy="370841"/>
          </a:xfrm>
          <a:prstGeom prst="up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4" name="Таблица 8">
            <a:extLst>
              <a:ext uri="{FF2B5EF4-FFF2-40B4-BE49-F238E27FC236}">
                <a16:creationId xmlns:a16="http://schemas.microsoft.com/office/drawing/2014/main" id="{2A3344F0-6CB6-0E63-EA46-021D8EE5B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48296"/>
              </p:ext>
            </p:extLst>
          </p:nvPr>
        </p:nvGraphicFramePr>
        <p:xfrm>
          <a:off x="4492975" y="2051043"/>
          <a:ext cx="7577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38">
                  <a:extLst>
                    <a:ext uri="{9D8B030D-6E8A-4147-A177-3AD203B41FA5}">
                      <a16:colId xmlns:a16="http://schemas.microsoft.com/office/drawing/2014/main" val="2936627250"/>
                    </a:ext>
                  </a:extLst>
                </a:gridCol>
                <a:gridCol w="947138">
                  <a:extLst>
                    <a:ext uri="{9D8B030D-6E8A-4147-A177-3AD203B41FA5}">
                      <a16:colId xmlns:a16="http://schemas.microsoft.com/office/drawing/2014/main" val="2645144169"/>
                    </a:ext>
                  </a:extLst>
                </a:gridCol>
                <a:gridCol w="947138">
                  <a:extLst>
                    <a:ext uri="{9D8B030D-6E8A-4147-A177-3AD203B41FA5}">
                      <a16:colId xmlns:a16="http://schemas.microsoft.com/office/drawing/2014/main" val="1859972661"/>
                    </a:ext>
                  </a:extLst>
                </a:gridCol>
                <a:gridCol w="947138">
                  <a:extLst>
                    <a:ext uri="{9D8B030D-6E8A-4147-A177-3AD203B41FA5}">
                      <a16:colId xmlns:a16="http://schemas.microsoft.com/office/drawing/2014/main" val="120586943"/>
                    </a:ext>
                  </a:extLst>
                </a:gridCol>
                <a:gridCol w="947138">
                  <a:extLst>
                    <a:ext uri="{9D8B030D-6E8A-4147-A177-3AD203B41FA5}">
                      <a16:colId xmlns:a16="http://schemas.microsoft.com/office/drawing/2014/main" val="187555832"/>
                    </a:ext>
                  </a:extLst>
                </a:gridCol>
                <a:gridCol w="947138">
                  <a:extLst>
                    <a:ext uri="{9D8B030D-6E8A-4147-A177-3AD203B41FA5}">
                      <a16:colId xmlns:a16="http://schemas.microsoft.com/office/drawing/2014/main" val="1801167023"/>
                    </a:ext>
                  </a:extLst>
                </a:gridCol>
                <a:gridCol w="947138">
                  <a:extLst>
                    <a:ext uri="{9D8B030D-6E8A-4147-A177-3AD203B41FA5}">
                      <a16:colId xmlns:a16="http://schemas.microsoft.com/office/drawing/2014/main" val="796367852"/>
                    </a:ext>
                  </a:extLst>
                </a:gridCol>
                <a:gridCol w="947138">
                  <a:extLst>
                    <a:ext uri="{9D8B030D-6E8A-4147-A177-3AD203B41FA5}">
                      <a16:colId xmlns:a16="http://schemas.microsoft.com/office/drawing/2014/main" val="3483261668"/>
                    </a:ext>
                  </a:extLst>
                </a:gridCol>
              </a:tblGrid>
              <a:tr h="334149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61150"/>
                  </a:ext>
                </a:extLst>
              </a:tr>
            </a:tbl>
          </a:graphicData>
        </a:graphic>
      </p:graphicFrame>
      <p:graphicFrame>
        <p:nvGraphicFramePr>
          <p:cNvPr id="35" name="Таблица 5">
            <a:extLst>
              <a:ext uri="{FF2B5EF4-FFF2-40B4-BE49-F238E27FC236}">
                <a16:creationId xmlns:a16="http://schemas.microsoft.com/office/drawing/2014/main" id="{1D6EC9AF-0570-0264-CE62-362473C62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82951"/>
              </p:ext>
            </p:extLst>
          </p:nvPr>
        </p:nvGraphicFramePr>
        <p:xfrm>
          <a:off x="4492974" y="2600108"/>
          <a:ext cx="28222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556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705556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705556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705556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graphicFrame>
        <p:nvGraphicFramePr>
          <p:cNvPr id="36" name="Таблица 35">
            <a:extLst>
              <a:ext uri="{FF2B5EF4-FFF2-40B4-BE49-F238E27FC236}">
                <a16:creationId xmlns:a16="http://schemas.microsoft.com/office/drawing/2014/main" id="{C1E9D0F5-F142-621D-642D-9F2256880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3725"/>
              </p:ext>
            </p:extLst>
          </p:nvPr>
        </p:nvGraphicFramePr>
        <p:xfrm>
          <a:off x="9109279" y="2607993"/>
          <a:ext cx="296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00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sp>
        <p:nvSpPr>
          <p:cNvPr id="37" name="Стрелка: вверх 36">
            <a:extLst>
              <a:ext uri="{FF2B5EF4-FFF2-40B4-BE49-F238E27FC236}">
                <a16:creationId xmlns:a16="http://schemas.microsoft.com/office/drawing/2014/main" id="{93C931EF-16A0-BF3B-FB6B-73CE925BCBEE}"/>
              </a:ext>
            </a:extLst>
          </p:cNvPr>
          <p:cNvSpPr/>
          <p:nvPr/>
        </p:nvSpPr>
        <p:spPr bwMode="auto">
          <a:xfrm>
            <a:off x="4698927" y="3007921"/>
            <a:ext cx="316089" cy="370840"/>
          </a:xfrm>
          <a:prstGeom prst="upArrow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Стрелка: вверх 37">
            <a:extLst>
              <a:ext uri="{FF2B5EF4-FFF2-40B4-BE49-F238E27FC236}">
                <a16:creationId xmlns:a16="http://schemas.microsoft.com/office/drawing/2014/main" id="{4573A83B-42C8-214E-BCAA-0C824B601E54}"/>
              </a:ext>
            </a:extLst>
          </p:cNvPr>
          <p:cNvSpPr/>
          <p:nvPr/>
        </p:nvSpPr>
        <p:spPr bwMode="auto">
          <a:xfrm>
            <a:off x="9934220" y="3058159"/>
            <a:ext cx="316089" cy="370841"/>
          </a:xfrm>
          <a:prstGeom prst="up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9" name="Таблица 8">
            <a:extLst>
              <a:ext uri="{FF2B5EF4-FFF2-40B4-BE49-F238E27FC236}">
                <a16:creationId xmlns:a16="http://schemas.microsoft.com/office/drawing/2014/main" id="{0A31C881-44C0-6E3B-5286-1BB1169D6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52525"/>
              </p:ext>
            </p:extLst>
          </p:nvPr>
        </p:nvGraphicFramePr>
        <p:xfrm>
          <a:off x="4492974" y="3401627"/>
          <a:ext cx="7557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721">
                  <a:extLst>
                    <a:ext uri="{9D8B030D-6E8A-4147-A177-3AD203B41FA5}">
                      <a16:colId xmlns:a16="http://schemas.microsoft.com/office/drawing/2014/main" val="2936627250"/>
                    </a:ext>
                  </a:extLst>
                </a:gridCol>
                <a:gridCol w="944721">
                  <a:extLst>
                    <a:ext uri="{9D8B030D-6E8A-4147-A177-3AD203B41FA5}">
                      <a16:colId xmlns:a16="http://schemas.microsoft.com/office/drawing/2014/main" val="2645144169"/>
                    </a:ext>
                  </a:extLst>
                </a:gridCol>
                <a:gridCol w="944721">
                  <a:extLst>
                    <a:ext uri="{9D8B030D-6E8A-4147-A177-3AD203B41FA5}">
                      <a16:colId xmlns:a16="http://schemas.microsoft.com/office/drawing/2014/main" val="1859972661"/>
                    </a:ext>
                  </a:extLst>
                </a:gridCol>
                <a:gridCol w="944721">
                  <a:extLst>
                    <a:ext uri="{9D8B030D-6E8A-4147-A177-3AD203B41FA5}">
                      <a16:colId xmlns:a16="http://schemas.microsoft.com/office/drawing/2014/main" val="120586943"/>
                    </a:ext>
                  </a:extLst>
                </a:gridCol>
                <a:gridCol w="944721">
                  <a:extLst>
                    <a:ext uri="{9D8B030D-6E8A-4147-A177-3AD203B41FA5}">
                      <a16:colId xmlns:a16="http://schemas.microsoft.com/office/drawing/2014/main" val="187555832"/>
                    </a:ext>
                  </a:extLst>
                </a:gridCol>
                <a:gridCol w="944721">
                  <a:extLst>
                    <a:ext uri="{9D8B030D-6E8A-4147-A177-3AD203B41FA5}">
                      <a16:colId xmlns:a16="http://schemas.microsoft.com/office/drawing/2014/main" val="1801167023"/>
                    </a:ext>
                  </a:extLst>
                </a:gridCol>
                <a:gridCol w="944721">
                  <a:extLst>
                    <a:ext uri="{9D8B030D-6E8A-4147-A177-3AD203B41FA5}">
                      <a16:colId xmlns:a16="http://schemas.microsoft.com/office/drawing/2014/main" val="796367852"/>
                    </a:ext>
                  </a:extLst>
                </a:gridCol>
                <a:gridCol w="944721">
                  <a:extLst>
                    <a:ext uri="{9D8B030D-6E8A-4147-A177-3AD203B41FA5}">
                      <a16:colId xmlns:a16="http://schemas.microsoft.com/office/drawing/2014/main" val="3483261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61150"/>
                  </a:ext>
                </a:extLst>
              </a:tr>
            </a:tbl>
          </a:graphicData>
        </a:graphic>
      </p:graphicFrame>
      <p:graphicFrame>
        <p:nvGraphicFramePr>
          <p:cNvPr id="40" name="Таблица 5">
            <a:extLst>
              <a:ext uri="{FF2B5EF4-FFF2-40B4-BE49-F238E27FC236}">
                <a16:creationId xmlns:a16="http://schemas.microsoft.com/office/drawing/2014/main" id="{FEF734FD-A534-4CF8-06E5-95102978A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09533"/>
              </p:ext>
            </p:extLst>
          </p:nvPr>
        </p:nvGraphicFramePr>
        <p:xfrm>
          <a:off x="4435674" y="3886958"/>
          <a:ext cx="28222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556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705556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705556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705556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graphicFrame>
        <p:nvGraphicFramePr>
          <p:cNvPr id="41" name="Таблица 40">
            <a:extLst>
              <a:ext uri="{FF2B5EF4-FFF2-40B4-BE49-F238E27FC236}">
                <a16:creationId xmlns:a16="http://schemas.microsoft.com/office/drawing/2014/main" id="{32C75B2E-1605-6E3E-9754-C0D2523EB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26729"/>
              </p:ext>
            </p:extLst>
          </p:nvPr>
        </p:nvGraphicFramePr>
        <p:xfrm>
          <a:off x="9109277" y="3877424"/>
          <a:ext cx="296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00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sp>
        <p:nvSpPr>
          <p:cNvPr id="42" name="Стрелка: вверх 41">
            <a:extLst>
              <a:ext uri="{FF2B5EF4-FFF2-40B4-BE49-F238E27FC236}">
                <a16:creationId xmlns:a16="http://schemas.microsoft.com/office/drawing/2014/main" id="{72ABB87D-341D-48BA-24B5-AF4D9A644E9E}"/>
              </a:ext>
            </a:extLst>
          </p:cNvPr>
          <p:cNvSpPr/>
          <p:nvPr/>
        </p:nvSpPr>
        <p:spPr bwMode="auto">
          <a:xfrm>
            <a:off x="5295712" y="4248264"/>
            <a:ext cx="316089" cy="370840"/>
          </a:xfrm>
          <a:prstGeom prst="upArrow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Стрелка: вверх 42">
            <a:extLst>
              <a:ext uri="{FF2B5EF4-FFF2-40B4-BE49-F238E27FC236}">
                <a16:creationId xmlns:a16="http://schemas.microsoft.com/office/drawing/2014/main" id="{FC36FA5B-6D1F-B561-24FF-F3FE59A14DA4}"/>
              </a:ext>
            </a:extLst>
          </p:cNvPr>
          <p:cNvSpPr/>
          <p:nvPr/>
        </p:nvSpPr>
        <p:spPr bwMode="auto">
          <a:xfrm>
            <a:off x="9934220" y="4304017"/>
            <a:ext cx="316089" cy="370841"/>
          </a:xfrm>
          <a:prstGeom prst="up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4" name="Таблица 8">
            <a:extLst>
              <a:ext uri="{FF2B5EF4-FFF2-40B4-BE49-F238E27FC236}">
                <a16:creationId xmlns:a16="http://schemas.microsoft.com/office/drawing/2014/main" id="{D3E6FA61-1A26-13F7-8F50-9606D6E02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2801"/>
              </p:ext>
            </p:extLst>
          </p:nvPr>
        </p:nvGraphicFramePr>
        <p:xfrm>
          <a:off x="4435674" y="4697609"/>
          <a:ext cx="7613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717">
                  <a:extLst>
                    <a:ext uri="{9D8B030D-6E8A-4147-A177-3AD203B41FA5}">
                      <a16:colId xmlns:a16="http://schemas.microsoft.com/office/drawing/2014/main" val="2936627250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2645144169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1859972661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120586943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187555832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1801167023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796367852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3483261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61150"/>
                  </a:ext>
                </a:extLst>
              </a:tr>
            </a:tbl>
          </a:graphicData>
        </a:graphic>
      </p:graphicFrame>
      <p:graphicFrame>
        <p:nvGraphicFramePr>
          <p:cNvPr id="45" name="Таблица 5">
            <a:extLst>
              <a:ext uri="{FF2B5EF4-FFF2-40B4-BE49-F238E27FC236}">
                <a16:creationId xmlns:a16="http://schemas.microsoft.com/office/drawing/2014/main" id="{8235CD68-8501-0483-BA2C-AAC42FF03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86324"/>
              </p:ext>
            </p:extLst>
          </p:nvPr>
        </p:nvGraphicFramePr>
        <p:xfrm>
          <a:off x="4435674" y="5357113"/>
          <a:ext cx="28795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81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719881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719881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719881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graphicFrame>
        <p:nvGraphicFramePr>
          <p:cNvPr id="46" name="Таблица 45">
            <a:extLst>
              <a:ext uri="{FF2B5EF4-FFF2-40B4-BE49-F238E27FC236}">
                <a16:creationId xmlns:a16="http://schemas.microsoft.com/office/drawing/2014/main" id="{6E278F87-B54A-C83F-E17D-B83D1B1A6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93478"/>
              </p:ext>
            </p:extLst>
          </p:nvPr>
        </p:nvGraphicFramePr>
        <p:xfrm>
          <a:off x="9107020" y="5181102"/>
          <a:ext cx="296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00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sp>
        <p:nvSpPr>
          <p:cNvPr id="47" name="Стрелка: вверх 46">
            <a:extLst>
              <a:ext uri="{FF2B5EF4-FFF2-40B4-BE49-F238E27FC236}">
                <a16:creationId xmlns:a16="http://schemas.microsoft.com/office/drawing/2014/main" id="{A511CC84-83B4-4E21-E264-9D93C0FA2AC4}"/>
              </a:ext>
            </a:extLst>
          </p:cNvPr>
          <p:cNvSpPr/>
          <p:nvPr/>
        </p:nvSpPr>
        <p:spPr bwMode="auto">
          <a:xfrm>
            <a:off x="6016977" y="5727953"/>
            <a:ext cx="316089" cy="370840"/>
          </a:xfrm>
          <a:prstGeom prst="upArrow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Стрелка: вверх 47">
            <a:extLst>
              <a:ext uri="{FF2B5EF4-FFF2-40B4-BE49-F238E27FC236}">
                <a16:creationId xmlns:a16="http://schemas.microsoft.com/office/drawing/2014/main" id="{687E6C2F-8D94-284F-6022-03B0720420D5}"/>
              </a:ext>
            </a:extLst>
          </p:cNvPr>
          <p:cNvSpPr/>
          <p:nvPr/>
        </p:nvSpPr>
        <p:spPr bwMode="auto">
          <a:xfrm>
            <a:off x="9934220" y="5705644"/>
            <a:ext cx="316089" cy="370841"/>
          </a:xfrm>
          <a:prstGeom prst="up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9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51106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solidFill>
                  <a:schemeClr val="bg1"/>
                </a:solidFill>
                <a:latin typeface="ALS Sector Regular" pitchFamily="2" charset="0"/>
              </a:rPr>
              <a:t>Отсортированные последовательности</a:t>
            </a:r>
            <a:endParaRPr kumimoji="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B6377-C068-45D2-55F5-0361E018EA28}"/>
              </a:ext>
            </a:extLst>
          </p:cNvPr>
          <p:cNvSpPr txBox="1"/>
          <p:nvPr/>
        </p:nvSpPr>
        <p:spPr>
          <a:xfrm>
            <a:off x="4800600" y="393192"/>
            <a:ext cx="66568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Последовательность объектов </a:t>
            </a: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 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endParaRPr lang="en-US" sz="2400" baseline="-25000" dirty="0"/>
          </a:p>
          <a:p>
            <a:r>
              <a:rPr lang="ru-RU" sz="2400" dirty="0"/>
              <a:t>считается </a:t>
            </a:r>
            <a:r>
              <a:rPr lang="ru-RU" sz="2400" b="1" dirty="0">
                <a:solidFill>
                  <a:srgbClr val="176DEA"/>
                </a:solidFill>
              </a:rPr>
              <a:t>отсортированной</a:t>
            </a:r>
            <a:r>
              <a:rPr lang="en-US" sz="2400" b="1" dirty="0">
                <a:solidFill>
                  <a:srgbClr val="176DEA"/>
                </a:solidFill>
              </a:rPr>
              <a:t> </a:t>
            </a:r>
            <a:r>
              <a:rPr lang="ru-RU" sz="2400" b="1" dirty="0">
                <a:solidFill>
                  <a:srgbClr val="176DEA"/>
                </a:solidFill>
              </a:rPr>
              <a:t>по возрастанию</a:t>
            </a:r>
            <a:r>
              <a:rPr lang="ru-RU" sz="2400" dirty="0"/>
              <a:t>, если для любой пары соседних элементов </a:t>
            </a:r>
            <a:r>
              <a:rPr lang="en-US" sz="2400" dirty="0"/>
              <a:t>X</a:t>
            </a:r>
            <a:r>
              <a:rPr lang="en-US" sz="2400" baseline="-25000" dirty="0"/>
              <a:t>i</a:t>
            </a:r>
            <a:r>
              <a:rPr lang="en-US" sz="2400" dirty="0"/>
              <a:t>, X</a:t>
            </a:r>
            <a:r>
              <a:rPr lang="en-US" sz="2400" baseline="-25000" dirty="0"/>
              <a:t>i+1</a:t>
            </a:r>
            <a:r>
              <a:rPr lang="en-US" sz="2400" dirty="0"/>
              <a:t> </a:t>
            </a:r>
            <a:r>
              <a:rPr lang="ru-RU" sz="2400" dirty="0"/>
              <a:t>выполняется неравенство </a:t>
            </a:r>
            <a:r>
              <a:rPr lang="en-US" sz="2400" dirty="0"/>
              <a:t>X</a:t>
            </a:r>
            <a:r>
              <a:rPr lang="en-US" sz="2400" baseline="-25000" dirty="0"/>
              <a:t>i+1</a:t>
            </a:r>
            <a:r>
              <a:rPr lang="en-US" sz="2400" dirty="0"/>
              <a:t> &gt;= X</a:t>
            </a:r>
            <a:r>
              <a:rPr lang="en-US" sz="2400" baseline="-25000" dirty="0"/>
              <a:t>i</a:t>
            </a:r>
            <a:endParaRPr lang="ru-RU" sz="2400" baseline="-25000" dirty="0"/>
          </a:p>
          <a:p>
            <a:r>
              <a:rPr lang="ru-RU" sz="2400" dirty="0"/>
              <a:t>Последовательность объектов </a:t>
            </a: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 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endParaRPr lang="en-US" sz="2400" baseline="-25000" dirty="0"/>
          </a:p>
          <a:p>
            <a:r>
              <a:rPr lang="ru-RU" sz="2400" dirty="0"/>
              <a:t>считается </a:t>
            </a:r>
            <a:r>
              <a:rPr lang="ru-RU" sz="2400" b="1" dirty="0">
                <a:solidFill>
                  <a:srgbClr val="176DEA"/>
                </a:solidFill>
              </a:rPr>
              <a:t>отсортированной</a:t>
            </a:r>
            <a:r>
              <a:rPr lang="en-US" sz="2400" b="1" dirty="0">
                <a:solidFill>
                  <a:srgbClr val="176DEA"/>
                </a:solidFill>
              </a:rPr>
              <a:t> </a:t>
            </a:r>
            <a:r>
              <a:rPr lang="ru-RU" sz="2400" b="1" dirty="0">
                <a:solidFill>
                  <a:srgbClr val="176DEA"/>
                </a:solidFill>
              </a:rPr>
              <a:t>по убыванию</a:t>
            </a:r>
            <a:r>
              <a:rPr lang="ru-RU" sz="2400" dirty="0"/>
              <a:t>, если для любой пары соседних элементов </a:t>
            </a:r>
            <a:r>
              <a:rPr lang="en-US" sz="2400" dirty="0"/>
              <a:t>X</a:t>
            </a:r>
            <a:r>
              <a:rPr lang="en-US" sz="2400" baseline="-25000" dirty="0"/>
              <a:t>i</a:t>
            </a:r>
            <a:r>
              <a:rPr lang="en-US" sz="2400" dirty="0"/>
              <a:t>, X</a:t>
            </a:r>
            <a:r>
              <a:rPr lang="en-US" sz="2400" baseline="-25000" dirty="0"/>
              <a:t>i+1</a:t>
            </a:r>
            <a:r>
              <a:rPr lang="en-US" sz="2400" dirty="0"/>
              <a:t> </a:t>
            </a:r>
            <a:r>
              <a:rPr lang="ru-RU" sz="2400" dirty="0"/>
              <a:t>выполняется неравенство </a:t>
            </a:r>
            <a:r>
              <a:rPr lang="en-US" sz="2400" dirty="0"/>
              <a:t>X</a:t>
            </a:r>
            <a:r>
              <a:rPr lang="en-US" sz="2400" baseline="-25000" dirty="0"/>
              <a:t>i+1</a:t>
            </a:r>
            <a:r>
              <a:rPr lang="en-US" sz="2400" dirty="0"/>
              <a:t> &lt;= X</a:t>
            </a:r>
            <a:r>
              <a:rPr lang="en-US" sz="2400" baseline="-25000" dirty="0"/>
              <a:t>i</a:t>
            </a:r>
            <a:endParaRPr lang="ru-RU" sz="2400" baseline="-25000" dirty="0"/>
          </a:p>
          <a:p>
            <a:endParaRPr lang="ru-RU" sz="2400" dirty="0">
              <a:solidFill>
                <a:srgbClr val="176DEA"/>
              </a:solidFill>
            </a:endParaRPr>
          </a:p>
          <a:p>
            <a:r>
              <a:rPr lang="ru-RU" sz="2400" b="1" dirty="0">
                <a:solidFill>
                  <a:schemeClr val="accent2">
                    <a:lumMod val="75000"/>
                  </a:schemeClr>
                </a:solidFill>
              </a:rPr>
              <a:t>Последовательность может быть отсортирована, если для её элементов заданы соотношения БОЛЬШЕ/МЕНЬШЕ и ПРЕДЫДУЩИЙ/СЛЕДУЮЩИЙ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2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С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ортировка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слиянием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Асимптотическая сложность </a:t>
            </a:r>
            <a:r>
              <a:rPr lang="en-US" dirty="0"/>
              <a:t>O(n*log(n))</a:t>
            </a:r>
          </a:p>
        </p:txBody>
      </p:sp>
      <p:graphicFrame>
        <p:nvGraphicFramePr>
          <p:cNvPr id="2" name="Таблица 5">
            <a:extLst>
              <a:ext uri="{FF2B5EF4-FFF2-40B4-BE49-F238E27FC236}">
                <a16:creationId xmlns:a16="http://schemas.microsoft.com/office/drawing/2014/main" id="{017DA504-95FD-59E2-5331-3BCE24BD7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82552"/>
              </p:ext>
            </p:extLst>
          </p:nvPr>
        </p:nvGraphicFramePr>
        <p:xfrm>
          <a:off x="4492976" y="1413504"/>
          <a:ext cx="28222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556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705556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705556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705556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35EE5BB-495A-53F0-D66E-EDA3E9C13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479223"/>
              </p:ext>
            </p:extLst>
          </p:nvPr>
        </p:nvGraphicFramePr>
        <p:xfrm>
          <a:off x="9109279" y="1384835"/>
          <a:ext cx="2960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01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740201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740201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740201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sp>
        <p:nvSpPr>
          <p:cNvPr id="9" name="Стрелка: вверх 8">
            <a:extLst>
              <a:ext uri="{FF2B5EF4-FFF2-40B4-BE49-F238E27FC236}">
                <a16:creationId xmlns:a16="http://schemas.microsoft.com/office/drawing/2014/main" id="{8910FD40-0E27-ABA3-BB82-92A53B3683A5}"/>
              </a:ext>
            </a:extLst>
          </p:cNvPr>
          <p:cNvSpPr/>
          <p:nvPr/>
        </p:nvSpPr>
        <p:spPr bwMode="auto">
          <a:xfrm>
            <a:off x="6096000" y="1751132"/>
            <a:ext cx="316089" cy="370840"/>
          </a:xfrm>
          <a:prstGeom prst="upArrow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Стрелка: вверх 9">
            <a:extLst>
              <a:ext uri="{FF2B5EF4-FFF2-40B4-BE49-F238E27FC236}">
                <a16:creationId xmlns:a16="http://schemas.microsoft.com/office/drawing/2014/main" id="{644E8D9A-A98A-5C93-F570-02E2D46B20D8}"/>
              </a:ext>
            </a:extLst>
          </p:cNvPr>
          <p:cNvSpPr/>
          <p:nvPr/>
        </p:nvSpPr>
        <p:spPr bwMode="auto">
          <a:xfrm>
            <a:off x="9986150" y="1718329"/>
            <a:ext cx="316089" cy="370841"/>
          </a:xfrm>
          <a:prstGeom prst="up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Таблица 8">
            <a:extLst>
              <a:ext uri="{FF2B5EF4-FFF2-40B4-BE49-F238E27FC236}">
                <a16:creationId xmlns:a16="http://schemas.microsoft.com/office/drawing/2014/main" id="{EAEC8BAE-7AC4-795E-33FB-A2FF42D06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978803"/>
              </p:ext>
            </p:extLst>
          </p:nvPr>
        </p:nvGraphicFramePr>
        <p:xfrm>
          <a:off x="4492975" y="2051043"/>
          <a:ext cx="7577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38">
                  <a:extLst>
                    <a:ext uri="{9D8B030D-6E8A-4147-A177-3AD203B41FA5}">
                      <a16:colId xmlns:a16="http://schemas.microsoft.com/office/drawing/2014/main" val="2936627250"/>
                    </a:ext>
                  </a:extLst>
                </a:gridCol>
                <a:gridCol w="947138">
                  <a:extLst>
                    <a:ext uri="{9D8B030D-6E8A-4147-A177-3AD203B41FA5}">
                      <a16:colId xmlns:a16="http://schemas.microsoft.com/office/drawing/2014/main" val="2645144169"/>
                    </a:ext>
                  </a:extLst>
                </a:gridCol>
                <a:gridCol w="947138">
                  <a:extLst>
                    <a:ext uri="{9D8B030D-6E8A-4147-A177-3AD203B41FA5}">
                      <a16:colId xmlns:a16="http://schemas.microsoft.com/office/drawing/2014/main" val="1859972661"/>
                    </a:ext>
                  </a:extLst>
                </a:gridCol>
                <a:gridCol w="947138">
                  <a:extLst>
                    <a:ext uri="{9D8B030D-6E8A-4147-A177-3AD203B41FA5}">
                      <a16:colId xmlns:a16="http://schemas.microsoft.com/office/drawing/2014/main" val="120586943"/>
                    </a:ext>
                  </a:extLst>
                </a:gridCol>
                <a:gridCol w="947138">
                  <a:extLst>
                    <a:ext uri="{9D8B030D-6E8A-4147-A177-3AD203B41FA5}">
                      <a16:colId xmlns:a16="http://schemas.microsoft.com/office/drawing/2014/main" val="187555832"/>
                    </a:ext>
                  </a:extLst>
                </a:gridCol>
                <a:gridCol w="947138">
                  <a:extLst>
                    <a:ext uri="{9D8B030D-6E8A-4147-A177-3AD203B41FA5}">
                      <a16:colId xmlns:a16="http://schemas.microsoft.com/office/drawing/2014/main" val="1801167023"/>
                    </a:ext>
                  </a:extLst>
                </a:gridCol>
                <a:gridCol w="947138">
                  <a:extLst>
                    <a:ext uri="{9D8B030D-6E8A-4147-A177-3AD203B41FA5}">
                      <a16:colId xmlns:a16="http://schemas.microsoft.com/office/drawing/2014/main" val="796367852"/>
                    </a:ext>
                  </a:extLst>
                </a:gridCol>
                <a:gridCol w="947138">
                  <a:extLst>
                    <a:ext uri="{9D8B030D-6E8A-4147-A177-3AD203B41FA5}">
                      <a16:colId xmlns:a16="http://schemas.microsoft.com/office/drawing/2014/main" val="3483261668"/>
                    </a:ext>
                  </a:extLst>
                </a:gridCol>
              </a:tblGrid>
              <a:tr h="334149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61150"/>
                  </a:ext>
                </a:extLst>
              </a:tr>
            </a:tbl>
          </a:graphicData>
        </a:graphic>
      </p:graphicFrame>
      <p:graphicFrame>
        <p:nvGraphicFramePr>
          <p:cNvPr id="14" name="Таблица 5">
            <a:extLst>
              <a:ext uri="{FF2B5EF4-FFF2-40B4-BE49-F238E27FC236}">
                <a16:creationId xmlns:a16="http://schemas.microsoft.com/office/drawing/2014/main" id="{9E4409CD-460F-14B4-8EB0-FB6E908B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26749"/>
              </p:ext>
            </p:extLst>
          </p:nvPr>
        </p:nvGraphicFramePr>
        <p:xfrm>
          <a:off x="4492974" y="2600108"/>
          <a:ext cx="28222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556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705556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705556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705556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6022A065-9B4B-73CF-747E-24926A205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22309"/>
              </p:ext>
            </p:extLst>
          </p:nvPr>
        </p:nvGraphicFramePr>
        <p:xfrm>
          <a:off x="9109279" y="2607993"/>
          <a:ext cx="296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00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sp>
        <p:nvSpPr>
          <p:cNvPr id="16" name="Стрелка: вверх 15">
            <a:extLst>
              <a:ext uri="{FF2B5EF4-FFF2-40B4-BE49-F238E27FC236}">
                <a16:creationId xmlns:a16="http://schemas.microsoft.com/office/drawing/2014/main" id="{660C39AF-3889-A532-6FA2-FAA01D9B1096}"/>
              </a:ext>
            </a:extLst>
          </p:cNvPr>
          <p:cNvSpPr/>
          <p:nvPr/>
        </p:nvSpPr>
        <p:spPr bwMode="auto">
          <a:xfrm>
            <a:off x="6739464" y="2986931"/>
            <a:ext cx="316089" cy="370840"/>
          </a:xfrm>
          <a:prstGeom prst="upArrow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Стрелка: вверх 16">
            <a:extLst>
              <a:ext uri="{FF2B5EF4-FFF2-40B4-BE49-F238E27FC236}">
                <a16:creationId xmlns:a16="http://schemas.microsoft.com/office/drawing/2014/main" id="{87EE77C3-77E2-6EED-B3F1-FE3CFB9CFD3E}"/>
              </a:ext>
            </a:extLst>
          </p:cNvPr>
          <p:cNvSpPr/>
          <p:nvPr/>
        </p:nvSpPr>
        <p:spPr bwMode="auto">
          <a:xfrm>
            <a:off x="9934220" y="3058159"/>
            <a:ext cx="316089" cy="370841"/>
          </a:xfrm>
          <a:prstGeom prst="up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8" name="Таблица 8">
            <a:extLst>
              <a:ext uri="{FF2B5EF4-FFF2-40B4-BE49-F238E27FC236}">
                <a16:creationId xmlns:a16="http://schemas.microsoft.com/office/drawing/2014/main" id="{84BE73FB-BB15-9853-B48D-0A858B822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70919"/>
              </p:ext>
            </p:extLst>
          </p:nvPr>
        </p:nvGraphicFramePr>
        <p:xfrm>
          <a:off x="4492974" y="3401627"/>
          <a:ext cx="7557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721">
                  <a:extLst>
                    <a:ext uri="{9D8B030D-6E8A-4147-A177-3AD203B41FA5}">
                      <a16:colId xmlns:a16="http://schemas.microsoft.com/office/drawing/2014/main" val="2936627250"/>
                    </a:ext>
                  </a:extLst>
                </a:gridCol>
                <a:gridCol w="944721">
                  <a:extLst>
                    <a:ext uri="{9D8B030D-6E8A-4147-A177-3AD203B41FA5}">
                      <a16:colId xmlns:a16="http://schemas.microsoft.com/office/drawing/2014/main" val="2645144169"/>
                    </a:ext>
                  </a:extLst>
                </a:gridCol>
                <a:gridCol w="944721">
                  <a:extLst>
                    <a:ext uri="{9D8B030D-6E8A-4147-A177-3AD203B41FA5}">
                      <a16:colId xmlns:a16="http://schemas.microsoft.com/office/drawing/2014/main" val="1859972661"/>
                    </a:ext>
                  </a:extLst>
                </a:gridCol>
                <a:gridCol w="944721">
                  <a:extLst>
                    <a:ext uri="{9D8B030D-6E8A-4147-A177-3AD203B41FA5}">
                      <a16:colId xmlns:a16="http://schemas.microsoft.com/office/drawing/2014/main" val="120586943"/>
                    </a:ext>
                  </a:extLst>
                </a:gridCol>
                <a:gridCol w="944721">
                  <a:extLst>
                    <a:ext uri="{9D8B030D-6E8A-4147-A177-3AD203B41FA5}">
                      <a16:colId xmlns:a16="http://schemas.microsoft.com/office/drawing/2014/main" val="187555832"/>
                    </a:ext>
                  </a:extLst>
                </a:gridCol>
                <a:gridCol w="944721">
                  <a:extLst>
                    <a:ext uri="{9D8B030D-6E8A-4147-A177-3AD203B41FA5}">
                      <a16:colId xmlns:a16="http://schemas.microsoft.com/office/drawing/2014/main" val="1801167023"/>
                    </a:ext>
                  </a:extLst>
                </a:gridCol>
                <a:gridCol w="944721">
                  <a:extLst>
                    <a:ext uri="{9D8B030D-6E8A-4147-A177-3AD203B41FA5}">
                      <a16:colId xmlns:a16="http://schemas.microsoft.com/office/drawing/2014/main" val="796367852"/>
                    </a:ext>
                  </a:extLst>
                </a:gridCol>
                <a:gridCol w="944721">
                  <a:extLst>
                    <a:ext uri="{9D8B030D-6E8A-4147-A177-3AD203B41FA5}">
                      <a16:colId xmlns:a16="http://schemas.microsoft.com/office/drawing/2014/main" val="3483261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61150"/>
                  </a:ext>
                </a:extLst>
              </a:tr>
            </a:tbl>
          </a:graphicData>
        </a:graphic>
      </p:graphicFrame>
      <p:graphicFrame>
        <p:nvGraphicFramePr>
          <p:cNvPr id="19" name="Таблица 5">
            <a:extLst>
              <a:ext uri="{FF2B5EF4-FFF2-40B4-BE49-F238E27FC236}">
                <a16:creationId xmlns:a16="http://schemas.microsoft.com/office/drawing/2014/main" id="{0E009231-C87C-A0FA-7B39-CC81EDB2B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49079"/>
              </p:ext>
            </p:extLst>
          </p:nvPr>
        </p:nvGraphicFramePr>
        <p:xfrm>
          <a:off x="4435674" y="3886958"/>
          <a:ext cx="28222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556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705556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705556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705556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3F0A2840-174C-2FBB-D095-237EF170E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898014"/>
              </p:ext>
            </p:extLst>
          </p:nvPr>
        </p:nvGraphicFramePr>
        <p:xfrm>
          <a:off x="9109277" y="3877424"/>
          <a:ext cx="296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00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sp>
        <p:nvSpPr>
          <p:cNvPr id="21" name="Стрелка: вверх 20">
            <a:extLst>
              <a:ext uri="{FF2B5EF4-FFF2-40B4-BE49-F238E27FC236}">
                <a16:creationId xmlns:a16="http://schemas.microsoft.com/office/drawing/2014/main" id="{6E91CD55-8350-3FEC-B064-91956B73BC32}"/>
              </a:ext>
            </a:extLst>
          </p:cNvPr>
          <p:cNvSpPr/>
          <p:nvPr/>
        </p:nvSpPr>
        <p:spPr bwMode="auto">
          <a:xfrm>
            <a:off x="7108210" y="4263088"/>
            <a:ext cx="316089" cy="370840"/>
          </a:xfrm>
          <a:prstGeom prst="upArrow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Стрелка: вверх 21">
            <a:extLst>
              <a:ext uri="{FF2B5EF4-FFF2-40B4-BE49-F238E27FC236}">
                <a16:creationId xmlns:a16="http://schemas.microsoft.com/office/drawing/2014/main" id="{47F09C2F-B433-2BB7-562D-D503E5E58F5E}"/>
              </a:ext>
            </a:extLst>
          </p:cNvPr>
          <p:cNvSpPr/>
          <p:nvPr/>
        </p:nvSpPr>
        <p:spPr bwMode="auto">
          <a:xfrm>
            <a:off x="10732873" y="4302922"/>
            <a:ext cx="316089" cy="370841"/>
          </a:xfrm>
          <a:prstGeom prst="up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3" name="Таблица 8">
            <a:extLst>
              <a:ext uri="{FF2B5EF4-FFF2-40B4-BE49-F238E27FC236}">
                <a16:creationId xmlns:a16="http://schemas.microsoft.com/office/drawing/2014/main" id="{1D235572-D48A-DAFA-7C40-C8D169193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793616"/>
              </p:ext>
            </p:extLst>
          </p:nvPr>
        </p:nvGraphicFramePr>
        <p:xfrm>
          <a:off x="4435674" y="4697609"/>
          <a:ext cx="7613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717">
                  <a:extLst>
                    <a:ext uri="{9D8B030D-6E8A-4147-A177-3AD203B41FA5}">
                      <a16:colId xmlns:a16="http://schemas.microsoft.com/office/drawing/2014/main" val="2936627250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2645144169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1859972661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120586943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187555832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1801167023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796367852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3483261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61150"/>
                  </a:ext>
                </a:extLst>
              </a:tr>
            </a:tbl>
          </a:graphicData>
        </a:graphic>
      </p:graphicFrame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4597926D-6BA7-4197-46AA-AF8D20B15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70195"/>
              </p:ext>
            </p:extLst>
          </p:nvPr>
        </p:nvGraphicFramePr>
        <p:xfrm>
          <a:off x="4435674" y="5357113"/>
          <a:ext cx="28795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81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719881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719881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719881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F55496D2-86E1-DF94-66B1-86682B957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24570"/>
              </p:ext>
            </p:extLst>
          </p:nvPr>
        </p:nvGraphicFramePr>
        <p:xfrm>
          <a:off x="9014301" y="5181102"/>
          <a:ext cx="296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00">
                  <a:extLst>
                    <a:ext uri="{9D8B030D-6E8A-4147-A177-3AD203B41FA5}">
                      <a16:colId xmlns:a16="http://schemas.microsoft.com/office/drawing/2014/main" val="2048906814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934770307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3590814642"/>
                    </a:ext>
                  </a:extLst>
                </a:gridCol>
                <a:gridCol w="740200">
                  <a:extLst>
                    <a:ext uri="{9D8B030D-6E8A-4147-A177-3AD203B41FA5}">
                      <a16:colId xmlns:a16="http://schemas.microsoft.com/office/drawing/2014/main" val="249791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22275"/>
                  </a:ext>
                </a:extLst>
              </a:tr>
            </a:tbl>
          </a:graphicData>
        </a:graphic>
      </p:graphicFrame>
      <p:sp>
        <p:nvSpPr>
          <p:cNvPr id="26" name="Стрелка: вверх 25">
            <a:extLst>
              <a:ext uri="{FF2B5EF4-FFF2-40B4-BE49-F238E27FC236}">
                <a16:creationId xmlns:a16="http://schemas.microsoft.com/office/drawing/2014/main" id="{5A2BBB95-9388-8E01-3C87-B932FF620614}"/>
              </a:ext>
            </a:extLst>
          </p:cNvPr>
          <p:cNvSpPr/>
          <p:nvPr/>
        </p:nvSpPr>
        <p:spPr bwMode="auto">
          <a:xfrm>
            <a:off x="7128152" y="5727953"/>
            <a:ext cx="316089" cy="370840"/>
          </a:xfrm>
          <a:prstGeom prst="upArrow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Стрелка: вверх 26">
            <a:extLst>
              <a:ext uri="{FF2B5EF4-FFF2-40B4-BE49-F238E27FC236}">
                <a16:creationId xmlns:a16="http://schemas.microsoft.com/office/drawing/2014/main" id="{6ADF1358-5225-EFC3-DC9B-C9A8EBAB2BDA}"/>
              </a:ext>
            </a:extLst>
          </p:cNvPr>
          <p:cNvSpPr/>
          <p:nvPr/>
        </p:nvSpPr>
        <p:spPr bwMode="auto">
          <a:xfrm>
            <a:off x="11828750" y="5664595"/>
            <a:ext cx="316089" cy="370841"/>
          </a:xfrm>
          <a:prstGeom prst="up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8" name="Таблица 8">
            <a:extLst>
              <a:ext uri="{FF2B5EF4-FFF2-40B4-BE49-F238E27FC236}">
                <a16:creationId xmlns:a16="http://schemas.microsoft.com/office/drawing/2014/main" id="{CA6F8748-C9B0-1FB4-E1EE-CEF4BFF7C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28474"/>
              </p:ext>
            </p:extLst>
          </p:nvPr>
        </p:nvGraphicFramePr>
        <p:xfrm>
          <a:off x="4454084" y="6220856"/>
          <a:ext cx="7613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717">
                  <a:extLst>
                    <a:ext uri="{9D8B030D-6E8A-4147-A177-3AD203B41FA5}">
                      <a16:colId xmlns:a16="http://schemas.microsoft.com/office/drawing/2014/main" val="2936627250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2645144169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1859972661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120586943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187555832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1801167023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796367852"/>
                    </a:ext>
                  </a:extLst>
                </a:gridCol>
                <a:gridCol w="951717">
                  <a:extLst>
                    <a:ext uri="{9D8B030D-6E8A-4147-A177-3AD203B41FA5}">
                      <a16:colId xmlns:a16="http://schemas.microsoft.com/office/drawing/2014/main" val="3483261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6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750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С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ортировка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слиянием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Асимптотическая сложность </a:t>
            </a:r>
            <a:r>
              <a:rPr lang="en-US" dirty="0"/>
              <a:t>O(n*log(n))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123E1-7AF4-10DD-BD7D-2D8B24DD8AD4}"/>
              </a:ext>
            </a:extLst>
          </p:cNvPr>
          <p:cNvSpPr txBox="1"/>
          <p:nvPr/>
        </p:nvSpPr>
        <p:spPr>
          <a:xfrm>
            <a:off x="4572000" y="266218"/>
            <a:ext cx="7407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уровней слияния: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</a:p>
          <a:p>
            <a:r>
              <a:rPr lang="ru-RU" dirty="0"/>
              <a:t>Количество операций на каждом уровне:</a:t>
            </a:r>
            <a:r>
              <a:rPr lang="en-US" dirty="0"/>
              <a:t> n</a:t>
            </a:r>
          </a:p>
          <a:p>
            <a:r>
              <a:rPr lang="ru-RU" dirty="0"/>
              <a:t>Асимптотическая сложность </a:t>
            </a:r>
            <a:r>
              <a:rPr lang="en-US" dirty="0"/>
              <a:t>O(n*log(n))</a:t>
            </a:r>
            <a:r>
              <a:rPr lang="ru-RU" dirty="0"/>
              <a:t>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9637B6-4BDD-4E8C-93A6-E8294D39409B}"/>
              </a:ext>
            </a:extLst>
          </p:cNvPr>
          <p:cNvSpPr txBox="1"/>
          <p:nvPr/>
        </p:nvSpPr>
        <p:spPr>
          <a:xfrm>
            <a:off x="4453246" y="1073403"/>
            <a:ext cx="7247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Алгоритм слияния массивов</a:t>
            </a:r>
            <a:r>
              <a:rPr lang="en-US" sz="2400" b="1" dirty="0">
                <a:solidFill>
                  <a:schemeClr val="accent1"/>
                </a:solidFill>
              </a:rPr>
              <a:t> L </a:t>
            </a:r>
            <a:r>
              <a:rPr lang="ru-RU" sz="2400" b="1" dirty="0">
                <a:solidFill>
                  <a:schemeClr val="accent1"/>
                </a:solidFill>
              </a:rPr>
              <a:t>и </a:t>
            </a:r>
            <a:r>
              <a:rPr lang="en-US" sz="2400" b="1" dirty="0">
                <a:solidFill>
                  <a:schemeClr val="accent1"/>
                </a:solidFill>
              </a:rPr>
              <a:t>R</a:t>
            </a:r>
            <a:r>
              <a:rPr lang="ru-RU" sz="2400" b="1" dirty="0">
                <a:solidFill>
                  <a:schemeClr val="accent1"/>
                </a:solidFill>
              </a:rPr>
              <a:t>. Каждый из массивов состоит и </a:t>
            </a:r>
            <a:r>
              <a:rPr lang="en-US" sz="2400" b="1" dirty="0">
                <a:solidFill>
                  <a:schemeClr val="accent1"/>
                </a:solidFill>
              </a:rPr>
              <a:t>N </a:t>
            </a:r>
            <a:r>
              <a:rPr lang="ru-RU" sz="2400" b="1" dirty="0">
                <a:solidFill>
                  <a:schemeClr val="accent1"/>
                </a:solidFill>
              </a:rPr>
              <a:t>элементов</a:t>
            </a:r>
          </a:p>
          <a:p>
            <a:r>
              <a:rPr lang="ru-RU" sz="2400" b="1" dirty="0">
                <a:solidFill>
                  <a:schemeClr val="accent1"/>
                </a:solidFill>
              </a:rPr>
              <a:t>(см. след. слайд).</a:t>
            </a:r>
          </a:p>
        </p:txBody>
      </p:sp>
    </p:spTree>
    <p:extLst>
      <p:ext uri="{BB962C8B-B14F-4D97-AF65-F5344CB8AC3E}">
        <p14:creationId xmlns:p14="http://schemas.microsoft.com/office/powerpoint/2010/main" val="3850936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С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ортировка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слиянием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Асимптотическая сложность </a:t>
            </a:r>
            <a:r>
              <a:rPr lang="en-US" dirty="0"/>
              <a:t>O(</a:t>
            </a:r>
            <a:r>
              <a:rPr lang="en-US" dirty="0" err="1"/>
              <a:t>nlog</a:t>
            </a:r>
            <a:r>
              <a:rPr lang="en-US" dirty="0"/>
              <a:t>(n))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BB7DF1-51F7-5B62-8CF8-452BAEDF6019}"/>
              </a:ext>
            </a:extLst>
          </p:cNvPr>
          <p:cNvSpPr txBox="1"/>
          <p:nvPr/>
        </p:nvSpPr>
        <p:spPr>
          <a:xfrm>
            <a:off x="4572000" y="162044"/>
            <a:ext cx="752354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 = 0</a:t>
            </a:r>
          </a:p>
          <a:p>
            <a:r>
              <a:rPr lang="en-US" sz="2000" dirty="0"/>
              <a:t>r = 0</a:t>
            </a:r>
            <a:endParaRPr lang="ru-RU" sz="2000" dirty="0"/>
          </a:p>
          <a:p>
            <a:r>
              <a:rPr lang="en-US" sz="2000" dirty="0"/>
              <a:t>a = 0</a:t>
            </a:r>
          </a:p>
          <a:p>
            <a:r>
              <a:rPr lang="en-US" sz="2000" dirty="0"/>
              <a:t>A = [0] * 2*N</a:t>
            </a:r>
          </a:p>
          <a:p>
            <a:r>
              <a:rPr lang="ru-RU" sz="2000" dirty="0">
                <a:solidFill>
                  <a:schemeClr val="accent1"/>
                </a:solidFill>
              </a:rPr>
              <a:t>Пока</a:t>
            </a:r>
            <a:r>
              <a:rPr lang="ru-RU" sz="2000" dirty="0"/>
              <a:t> </a:t>
            </a:r>
            <a:r>
              <a:rPr lang="en-US" sz="2000" dirty="0"/>
              <a:t>l &lt; N </a:t>
            </a:r>
            <a:r>
              <a:rPr lang="ru-RU" sz="2000" dirty="0"/>
              <a:t>или </a:t>
            </a:r>
            <a:r>
              <a:rPr lang="en-US" sz="2000" dirty="0"/>
              <a:t>r &lt; N</a:t>
            </a:r>
          </a:p>
          <a:p>
            <a:r>
              <a:rPr lang="ru-RU" sz="2000" dirty="0">
                <a:solidFill>
                  <a:schemeClr val="accent1"/>
                </a:solidFill>
              </a:rPr>
              <a:t>Делай:</a:t>
            </a:r>
          </a:p>
          <a:p>
            <a:r>
              <a:rPr lang="ru-RU" sz="2000" dirty="0"/>
              <a:t>	</a:t>
            </a:r>
            <a:r>
              <a:rPr lang="ru-RU" sz="2000" dirty="0">
                <a:solidFill>
                  <a:schemeClr val="accent1"/>
                </a:solidFill>
              </a:rPr>
              <a:t>Случай</a:t>
            </a:r>
            <a:r>
              <a:rPr lang="ru-RU" sz="2000" dirty="0"/>
              <a:t> </a:t>
            </a:r>
            <a:r>
              <a:rPr lang="en-US" sz="2000" dirty="0"/>
              <a:t>l &gt;= N</a:t>
            </a:r>
            <a:r>
              <a:rPr lang="ru-RU" sz="2000" dirty="0">
                <a:solidFill>
                  <a:schemeClr val="accent1"/>
                </a:solidFill>
              </a:rPr>
              <a:t>, то:</a:t>
            </a:r>
          </a:p>
          <a:p>
            <a:r>
              <a:rPr lang="ru-RU" sz="2000" dirty="0"/>
              <a:t>		</a:t>
            </a:r>
            <a:r>
              <a:rPr lang="en-US" sz="2000" dirty="0"/>
              <a:t>A[a] = R[r]</a:t>
            </a:r>
          </a:p>
          <a:p>
            <a:r>
              <a:rPr lang="en-US" sz="2000" dirty="0"/>
              <a:t>		r = r + 1  </a:t>
            </a:r>
          </a:p>
          <a:p>
            <a:r>
              <a:rPr lang="ru-RU" sz="2000" dirty="0"/>
              <a:t>	</a:t>
            </a:r>
            <a:r>
              <a:rPr lang="ru-RU" sz="2000" dirty="0">
                <a:solidFill>
                  <a:schemeClr val="accent1"/>
                </a:solidFill>
              </a:rPr>
              <a:t>Случай </a:t>
            </a:r>
            <a:r>
              <a:rPr lang="en-US" sz="2000" dirty="0"/>
              <a:t>r &gt;=N</a:t>
            </a:r>
            <a:r>
              <a:rPr lang="ru-RU" sz="2000" dirty="0">
                <a:solidFill>
                  <a:schemeClr val="accent1"/>
                </a:solidFill>
              </a:rPr>
              <a:t>, то:</a:t>
            </a:r>
          </a:p>
          <a:p>
            <a:r>
              <a:rPr lang="ru-RU" sz="2000" dirty="0"/>
              <a:t>		</a:t>
            </a:r>
            <a:r>
              <a:rPr lang="en-US" sz="2000" dirty="0"/>
              <a:t>A[a] = L[l]</a:t>
            </a:r>
          </a:p>
          <a:p>
            <a:r>
              <a:rPr lang="en-US" sz="2000" dirty="0"/>
              <a:t>		l = l + 1</a:t>
            </a:r>
          </a:p>
          <a:p>
            <a:r>
              <a:rPr lang="en-US" sz="2000" dirty="0"/>
              <a:t>	</a:t>
            </a:r>
            <a:r>
              <a:rPr lang="ru-RU" sz="2000" dirty="0">
                <a:solidFill>
                  <a:schemeClr val="accent1"/>
                </a:solidFill>
              </a:rPr>
              <a:t>Иначе:</a:t>
            </a:r>
          </a:p>
          <a:p>
            <a:r>
              <a:rPr lang="ru-RU" sz="2000" dirty="0"/>
              <a:t>		</a:t>
            </a:r>
            <a:r>
              <a:rPr lang="ru-RU" sz="2000" dirty="0">
                <a:solidFill>
                  <a:schemeClr val="accent1"/>
                </a:solidFill>
              </a:rPr>
              <a:t>Если</a:t>
            </a:r>
            <a:r>
              <a:rPr lang="ru-RU" sz="2000" dirty="0"/>
              <a:t> </a:t>
            </a:r>
            <a:r>
              <a:rPr lang="en-US" sz="2000" dirty="0"/>
              <a:t>L[l] &gt;= R[r]</a:t>
            </a:r>
            <a:r>
              <a:rPr lang="ru-RU" sz="2000" dirty="0">
                <a:solidFill>
                  <a:schemeClr val="accent1"/>
                </a:solidFill>
              </a:rPr>
              <a:t>, то:</a:t>
            </a:r>
          </a:p>
          <a:p>
            <a:r>
              <a:rPr lang="ru-RU" sz="2000" dirty="0"/>
              <a:t>			</a:t>
            </a:r>
            <a:r>
              <a:rPr lang="en-US" sz="2000" dirty="0"/>
              <a:t>A[a] = L[l]</a:t>
            </a:r>
          </a:p>
          <a:p>
            <a:r>
              <a:rPr lang="en-US" sz="2000" dirty="0"/>
              <a:t>			l = l + 1</a:t>
            </a:r>
          </a:p>
          <a:p>
            <a:r>
              <a:rPr lang="en-US" sz="2000" dirty="0"/>
              <a:t>		</a:t>
            </a:r>
            <a:r>
              <a:rPr lang="ru-RU" sz="2000" dirty="0">
                <a:solidFill>
                  <a:schemeClr val="accent1"/>
                </a:solidFill>
              </a:rPr>
              <a:t>Иначе:</a:t>
            </a:r>
          </a:p>
          <a:p>
            <a:r>
              <a:rPr lang="ru-RU" sz="2000" dirty="0"/>
              <a:t>			</a:t>
            </a:r>
            <a:r>
              <a:rPr lang="en-US" sz="2000" dirty="0"/>
              <a:t>A[a] = R[r]</a:t>
            </a:r>
          </a:p>
          <a:p>
            <a:r>
              <a:rPr lang="en-US" sz="2000" dirty="0"/>
              <a:t>			r = r + 1</a:t>
            </a:r>
          </a:p>
          <a:p>
            <a:r>
              <a:rPr lang="en-US" sz="2000" dirty="0"/>
              <a:t>	a = a + 1</a:t>
            </a:r>
          </a:p>
          <a:p>
            <a:r>
              <a:rPr lang="ru-RU" sz="2000" dirty="0">
                <a:solidFill>
                  <a:schemeClr val="accent1"/>
                </a:solidFill>
              </a:rPr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234980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Быстрая с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ортировка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ru-RU" baseline="30000" dirty="0"/>
              <a:t>2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Вероятностная сложность </a:t>
            </a:r>
            <a:r>
              <a:rPr lang="en-US" dirty="0"/>
              <a:t>O(</a:t>
            </a:r>
            <a:r>
              <a:rPr lang="en-US" dirty="0" err="1"/>
              <a:t>nlog</a:t>
            </a:r>
            <a:r>
              <a:rPr lang="en-US" dirty="0"/>
              <a:t>(n))</a:t>
            </a:r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8499ECE9-979D-95CF-96DF-147535BD4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40049"/>
              </p:ext>
            </p:extLst>
          </p:nvPr>
        </p:nvGraphicFramePr>
        <p:xfrm>
          <a:off x="4735418" y="1497212"/>
          <a:ext cx="6852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080">
                  <a:extLst>
                    <a:ext uri="{9D8B030D-6E8A-4147-A177-3AD203B41FA5}">
                      <a16:colId xmlns:a16="http://schemas.microsoft.com/office/drawing/2014/main" val="2050655743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2449251277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3373140638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3387567548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3675893560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2684547924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32575046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2294401463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3272352430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3437509897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1717017577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3242979247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2234063087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2453122511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3121686026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2675639761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973545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23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29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</a:t>
                      </a:r>
                    </a:p>
                  </a:txBody>
                  <a:tcPr marL="71016" marR="71016"/>
                </a:tc>
                <a:extLst>
                  <a:ext uri="{0D108BD9-81ED-4DB2-BD59-A6C34878D82A}">
                    <a16:rowId xmlns:a16="http://schemas.microsoft.com/office/drawing/2014/main" val="3140897153"/>
                  </a:ext>
                </a:extLst>
              </a:tr>
            </a:tbl>
          </a:graphicData>
        </a:graphic>
      </p:graphicFrame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621D889C-93C7-088B-2586-B937773357E8}"/>
              </a:ext>
            </a:extLst>
          </p:cNvPr>
          <p:cNvSpPr>
            <a:spLocks/>
          </p:cNvSpPr>
          <p:nvPr/>
        </p:nvSpPr>
        <p:spPr bwMode="auto">
          <a:xfrm>
            <a:off x="4305102" y="511895"/>
            <a:ext cx="426089" cy="840727"/>
          </a:xfrm>
          <a:prstGeom prst="downArrow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02837-B612-84EB-FB70-1AD5B58E0F3A}"/>
              </a:ext>
            </a:extLst>
          </p:cNvPr>
          <p:cNvSpPr txBox="1">
            <a:spLocks/>
          </p:cNvSpPr>
          <p:nvPr/>
        </p:nvSpPr>
        <p:spPr>
          <a:xfrm>
            <a:off x="4560427" y="678298"/>
            <a:ext cx="830521" cy="286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Граница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1F5E422B-402F-4000-98A6-6F8D4ADFEB47}"/>
              </a:ext>
            </a:extLst>
          </p:cNvPr>
          <p:cNvSpPr>
            <a:spLocks/>
          </p:cNvSpPr>
          <p:nvPr/>
        </p:nvSpPr>
        <p:spPr bwMode="auto">
          <a:xfrm rot="10800000">
            <a:off x="4684785" y="1906955"/>
            <a:ext cx="426089" cy="84072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34EE0-E12B-AF0B-B496-F70022B46EF2}"/>
              </a:ext>
            </a:extLst>
          </p:cNvPr>
          <p:cNvSpPr txBox="1">
            <a:spLocks/>
          </p:cNvSpPr>
          <p:nvPr/>
        </p:nvSpPr>
        <p:spPr>
          <a:xfrm>
            <a:off x="4301862" y="2658950"/>
            <a:ext cx="858658" cy="286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Текущий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137D529E-6FF4-D6DA-B74C-EDC2F9BA8D68}"/>
              </a:ext>
            </a:extLst>
          </p:cNvPr>
          <p:cNvSpPr>
            <a:spLocks/>
          </p:cNvSpPr>
          <p:nvPr/>
        </p:nvSpPr>
        <p:spPr bwMode="auto">
          <a:xfrm rot="10800000">
            <a:off x="11161689" y="2005687"/>
            <a:ext cx="426089" cy="840727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1D5C37-87F9-5481-B629-B40301671794}"/>
              </a:ext>
            </a:extLst>
          </p:cNvPr>
          <p:cNvSpPr txBox="1">
            <a:spLocks/>
          </p:cNvSpPr>
          <p:nvPr/>
        </p:nvSpPr>
        <p:spPr>
          <a:xfrm>
            <a:off x="10778766" y="2757682"/>
            <a:ext cx="907809" cy="286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Опорный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0F559-9366-EDAA-A714-0CA7D3D33518}"/>
              </a:ext>
            </a:extLst>
          </p:cNvPr>
          <p:cNvSpPr txBox="1">
            <a:spLocks/>
          </p:cNvSpPr>
          <p:nvPr/>
        </p:nvSpPr>
        <p:spPr>
          <a:xfrm>
            <a:off x="4623857" y="2975380"/>
            <a:ext cx="487017" cy="54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&gt;:</a:t>
            </a:r>
            <a:endParaRPr lang="ru-RU" sz="40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F7992BA-6983-5ED1-0B89-7928C1ABFA6D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5110874" y="3250260"/>
            <a:ext cx="294503" cy="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8" name="Таблица 4">
            <a:extLst>
              <a:ext uri="{FF2B5EF4-FFF2-40B4-BE49-F238E27FC236}">
                <a16:creationId xmlns:a16="http://schemas.microsoft.com/office/drawing/2014/main" id="{A8E2B47D-5346-C828-8A68-86449E0F01E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82131546"/>
              </p:ext>
            </p:extLst>
          </p:nvPr>
        </p:nvGraphicFramePr>
        <p:xfrm>
          <a:off x="4623857" y="4536822"/>
          <a:ext cx="7080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16">
                  <a:extLst>
                    <a:ext uri="{9D8B030D-6E8A-4147-A177-3AD203B41FA5}">
                      <a16:colId xmlns:a16="http://schemas.microsoft.com/office/drawing/2014/main" val="2050655743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44925127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373140638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387567548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675893560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684547924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575046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294401463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72352430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43750989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171701757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4297924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23406308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453122511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121686026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675639761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973545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23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29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</a:t>
                      </a:r>
                    </a:p>
                  </a:txBody>
                  <a:tcPr marL="73383" marR="73383"/>
                </a:tc>
                <a:extLst>
                  <a:ext uri="{0D108BD9-81ED-4DB2-BD59-A6C34878D82A}">
                    <a16:rowId xmlns:a16="http://schemas.microsoft.com/office/drawing/2014/main" val="3140897153"/>
                  </a:ext>
                </a:extLst>
              </a:tr>
            </a:tbl>
          </a:graphicData>
        </a:graphic>
      </p:graphicFrame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E4D45ED0-DC8E-C52D-6615-E1D489902669}"/>
              </a:ext>
            </a:extLst>
          </p:cNvPr>
          <p:cNvSpPr>
            <a:spLocks noChangeAspect="1"/>
          </p:cNvSpPr>
          <p:nvPr/>
        </p:nvSpPr>
        <p:spPr bwMode="auto">
          <a:xfrm>
            <a:off x="4148913" y="3621280"/>
            <a:ext cx="440291" cy="868751"/>
          </a:xfrm>
          <a:prstGeom prst="downArrow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9F1C96-625F-5497-091C-F859B2FC4985}"/>
              </a:ext>
            </a:extLst>
          </p:cNvPr>
          <p:cNvSpPr txBox="1">
            <a:spLocks noChangeAspect="1"/>
          </p:cNvSpPr>
          <p:nvPr/>
        </p:nvSpPr>
        <p:spPr>
          <a:xfrm>
            <a:off x="4468727" y="3820278"/>
            <a:ext cx="858203" cy="29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Граница</a:t>
            </a:r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6F033791-6CD5-D82E-37AB-27DFAB48443A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11246284" y="4926412"/>
            <a:ext cx="440291" cy="868751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C35922-7465-9BB7-D2EA-FCC325CCA908}"/>
              </a:ext>
            </a:extLst>
          </p:cNvPr>
          <p:cNvSpPr txBox="1">
            <a:spLocks noChangeAspect="1"/>
          </p:cNvSpPr>
          <p:nvPr/>
        </p:nvSpPr>
        <p:spPr>
          <a:xfrm>
            <a:off x="10877562" y="5706426"/>
            <a:ext cx="938064" cy="29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Опорный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D0406C-7559-4CFD-DC45-9F3A931C1C90}"/>
              </a:ext>
            </a:extLst>
          </p:cNvPr>
          <p:cNvSpPr txBox="1">
            <a:spLocks noChangeAspect="1"/>
          </p:cNvSpPr>
          <p:nvPr/>
        </p:nvSpPr>
        <p:spPr>
          <a:xfrm>
            <a:off x="4836977" y="5906292"/>
            <a:ext cx="503250" cy="568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&lt;:</a:t>
            </a:r>
            <a:endParaRPr lang="ru-RU" sz="4000" dirty="0"/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3DC71C41-81A3-1D3D-9C5E-90DE50776E61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4945321" y="4952374"/>
            <a:ext cx="440291" cy="86875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5C66A6-EB4B-DA84-B73A-B4C2CD66A3DB}"/>
              </a:ext>
            </a:extLst>
          </p:cNvPr>
          <p:cNvSpPr txBox="1">
            <a:spLocks noChangeAspect="1"/>
          </p:cNvSpPr>
          <p:nvPr/>
        </p:nvSpPr>
        <p:spPr>
          <a:xfrm>
            <a:off x="4644964" y="5770834"/>
            <a:ext cx="887275" cy="29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Текущий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A1F1899-2BCD-ACE3-A31A-45AB620A42DA}"/>
              </a:ext>
            </a:extLst>
          </p:cNvPr>
          <p:cNvCxnSpPr>
            <a:cxnSpLocks noChangeAspect="1"/>
          </p:cNvCxnSpPr>
          <p:nvPr/>
        </p:nvCxnSpPr>
        <p:spPr bwMode="auto">
          <a:xfrm>
            <a:off x="4542171" y="6745465"/>
            <a:ext cx="5697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59723F-74AF-8F65-3A20-09583DB9DA2B}"/>
              </a:ext>
            </a:extLst>
          </p:cNvPr>
          <p:cNvSpPr txBox="1">
            <a:spLocks noChangeAspect="1"/>
          </p:cNvSpPr>
          <p:nvPr/>
        </p:nvSpPr>
        <p:spPr>
          <a:xfrm>
            <a:off x="4433638" y="6363052"/>
            <a:ext cx="726882" cy="29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Обмен</a:t>
            </a:r>
          </a:p>
        </p:txBody>
      </p:sp>
    </p:spTree>
    <p:extLst>
      <p:ext uri="{BB962C8B-B14F-4D97-AF65-F5344CB8AC3E}">
        <p14:creationId xmlns:p14="http://schemas.microsoft.com/office/powerpoint/2010/main" val="41675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Быстрая с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ортировка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ru-RU" baseline="30000" dirty="0"/>
              <a:t>2</a:t>
            </a:r>
            <a:r>
              <a:rPr lang="en-US" dirty="0"/>
              <a:t>)</a:t>
            </a:r>
          </a:p>
          <a:p>
            <a:r>
              <a:rPr lang="ru-RU" dirty="0"/>
              <a:t>Вероятностная сложность </a:t>
            </a:r>
            <a:r>
              <a:rPr lang="en-US" dirty="0"/>
              <a:t>O(</a:t>
            </a:r>
            <a:r>
              <a:rPr lang="en-US" dirty="0" err="1"/>
              <a:t>nlog</a:t>
            </a:r>
            <a:r>
              <a:rPr lang="en-US" dirty="0"/>
              <a:t>(n))</a:t>
            </a:r>
          </a:p>
        </p:txBody>
      </p:sp>
      <p:graphicFrame>
        <p:nvGraphicFramePr>
          <p:cNvPr id="17" name="Таблица 4">
            <a:extLst>
              <a:ext uri="{FF2B5EF4-FFF2-40B4-BE49-F238E27FC236}">
                <a16:creationId xmlns:a16="http://schemas.microsoft.com/office/drawing/2014/main" id="{22F7EA8F-46DC-53F0-6844-06118C005D5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20221390"/>
              </p:ext>
            </p:extLst>
          </p:nvPr>
        </p:nvGraphicFramePr>
        <p:xfrm>
          <a:off x="4804671" y="1106712"/>
          <a:ext cx="7080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16">
                  <a:extLst>
                    <a:ext uri="{9D8B030D-6E8A-4147-A177-3AD203B41FA5}">
                      <a16:colId xmlns:a16="http://schemas.microsoft.com/office/drawing/2014/main" val="2050655743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44925127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373140638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387567548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675893560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684547924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575046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294401463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72352430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43750989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171701757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4297924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23406308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453122511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121686026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675639761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973545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29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</a:t>
                      </a:r>
                    </a:p>
                  </a:txBody>
                  <a:tcPr marL="73383" marR="73383"/>
                </a:tc>
                <a:extLst>
                  <a:ext uri="{0D108BD9-81ED-4DB2-BD59-A6C34878D82A}">
                    <a16:rowId xmlns:a16="http://schemas.microsoft.com/office/drawing/2014/main" val="3140897153"/>
                  </a:ext>
                </a:extLst>
              </a:tr>
            </a:tbl>
          </a:graphicData>
        </a:graphic>
      </p:graphicFrame>
      <p:sp>
        <p:nvSpPr>
          <p:cNvPr id="28" name="Стрелка: вниз 27">
            <a:extLst>
              <a:ext uri="{FF2B5EF4-FFF2-40B4-BE49-F238E27FC236}">
                <a16:creationId xmlns:a16="http://schemas.microsoft.com/office/drawing/2014/main" id="{EF6B667A-E9C8-DD52-82C4-1C2AA5CAB481}"/>
              </a:ext>
            </a:extLst>
          </p:cNvPr>
          <p:cNvSpPr>
            <a:spLocks noChangeAspect="1"/>
          </p:cNvSpPr>
          <p:nvPr/>
        </p:nvSpPr>
        <p:spPr bwMode="auto">
          <a:xfrm>
            <a:off x="4804671" y="128550"/>
            <a:ext cx="440292" cy="868754"/>
          </a:xfrm>
          <a:prstGeom prst="downArrow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5B7A06-2241-5159-E948-3465597F75D0}"/>
              </a:ext>
            </a:extLst>
          </p:cNvPr>
          <p:cNvSpPr txBox="1">
            <a:spLocks noChangeAspect="1"/>
          </p:cNvSpPr>
          <p:nvPr/>
        </p:nvSpPr>
        <p:spPr>
          <a:xfrm>
            <a:off x="5129606" y="364721"/>
            <a:ext cx="858203" cy="29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Граница</a:t>
            </a:r>
          </a:p>
        </p:txBody>
      </p:sp>
      <p:sp>
        <p:nvSpPr>
          <p:cNvPr id="30" name="Стрелка: вниз 29">
            <a:extLst>
              <a:ext uri="{FF2B5EF4-FFF2-40B4-BE49-F238E27FC236}">
                <a16:creationId xmlns:a16="http://schemas.microsoft.com/office/drawing/2014/main" id="{737AB274-C56C-6253-2760-DC773713C0FF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11445151" y="1492683"/>
            <a:ext cx="440292" cy="868754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82C476-0C24-A97B-7BF0-01C8CD5DA4BD}"/>
              </a:ext>
            </a:extLst>
          </p:cNvPr>
          <p:cNvSpPr txBox="1">
            <a:spLocks noChangeAspect="1"/>
          </p:cNvSpPr>
          <p:nvPr/>
        </p:nvSpPr>
        <p:spPr>
          <a:xfrm>
            <a:off x="11076433" y="2272701"/>
            <a:ext cx="938069" cy="29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Опорный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4B3247-5C5D-87ED-71EC-92B8EBC3C8CB}"/>
              </a:ext>
            </a:extLst>
          </p:cNvPr>
          <p:cNvSpPr txBox="1">
            <a:spLocks noChangeAspect="1"/>
          </p:cNvSpPr>
          <p:nvPr/>
        </p:nvSpPr>
        <p:spPr>
          <a:xfrm>
            <a:off x="5558708" y="2438750"/>
            <a:ext cx="503252" cy="568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&lt;:</a:t>
            </a:r>
            <a:endParaRPr lang="ru-RU" sz="4000" dirty="0"/>
          </a:p>
        </p:txBody>
      </p:sp>
      <p:sp>
        <p:nvSpPr>
          <p:cNvPr id="33" name="Стрелка: вниз 32">
            <a:extLst>
              <a:ext uri="{FF2B5EF4-FFF2-40B4-BE49-F238E27FC236}">
                <a16:creationId xmlns:a16="http://schemas.microsoft.com/office/drawing/2014/main" id="{88D134D6-FD62-ED68-7405-3760ED737CF9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667048" y="1484828"/>
            <a:ext cx="440292" cy="86875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A608E4-B65A-0688-98BA-C8898E21A60E}"/>
              </a:ext>
            </a:extLst>
          </p:cNvPr>
          <p:cNvSpPr txBox="1">
            <a:spLocks noChangeAspect="1"/>
          </p:cNvSpPr>
          <p:nvPr/>
        </p:nvSpPr>
        <p:spPr>
          <a:xfrm>
            <a:off x="5298329" y="2264846"/>
            <a:ext cx="887280" cy="29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Текущий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B460366-B77C-5C3C-7999-1BC0BAAC1424}"/>
              </a:ext>
            </a:extLst>
          </p:cNvPr>
          <p:cNvCxnSpPr>
            <a:cxnSpLocks noChangeAspect="1"/>
          </p:cNvCxnSpPr>
          <p:nvPr/>
        </p:nvCxnSpPr>
        <p:spPr bwMode="auto">
          <a:xfrm>
            <a:off x="5399420" y="3332251"/>
            <a:ext cx="535255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D3CA9EB-7428-C996-E36C-929B81D9FF14}"/>
              </a:ext>
            </a:extLst>
          </p:cNvPr>
          <p:cNvSpPr txBox="1">
            <a:spLocks noChangeAspect="1"/>
          </p:cNvSpPr>
          <p:nvPr/>
        </p:nvSpPr>
        <p:spPr>
          <a:xfrm>
            <a:off x="5207788" y="2991984"/>
            <a:ext cx="726887" cy="29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Обмен</a:t>
            </a:r>
          </a:p>
        </p:txBody>
      </p:sp>
      <p:graphicFrame>
        <p:nvGraphicFramePr>
          <p:cNvPr id="37" name="Таблица 4">
            <a:extLst>
              <a:ext uri="{FF2B5EF4-FFF2-40B4-BE49-F238E27FC236}">
                <a16:creationId xmlns:a16="http://schemas.microsoft.com/office/drawing/2014/main" id="{8C567A18-E3EE-9D09-4FB0-1BB1978D13D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16873617"/>
              </p:ext>
            </p:extLst>
          </p:nvPr>
        </p:nvGraphicFramePr>
        <p:xfrm>
          <a:off x="4802009" y="4587456"/>
          <a:ext cx="7080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16">
                  <a:extLst>
                    <a:ext uri="{9D8B030D-6E8A-4147-A177-3AD203B41FA5}">
                      <a16:colId xmlns:a16="http://schemas.microsoft.com/office/drawing/2014/main" val="2050655743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44925127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373140638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387567548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675893560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684547924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575046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294401463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72352430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43750989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171701757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4297924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23406308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453122511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121686026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675639761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973545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29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</a:t>
                      </a:r>
                    </a:p>
                  </a:txBody>
                  <a:tcPr marL="73383" marR="73383"/>
                </a:tc>
                <a:extLst>
                  <a:ext uri="{0D108BD9-81ED-4DB2-BD59-A6C34878D82A}">
                    <a16:rowId xmlns:a16="http://schemas.microsoft.com/office/drawing/2014/main" val="3140897153"/>
                  </a:ext>
                </a:extLst>
              </a:tr>
            </a:tbl>
          </a:graphicData>
        </a:graphic>
      </p:graphicFrame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A7B03B5A-7A65-D6A0-E2E2-E6521DDA83FC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11442490" y="5140650"/>
            <a:ext cx="440291" cy="868749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681951-4F0F-7C27-17C0-DC10BC72D2EE}"/>
              </a:ext>
            </a:extLst>
          </p:cNvPr>
          <p:cNvSpPr txBox="1">
            <a:spLocks noChangeAspect="1"/>
          </p:cNvSpPr>
          <p:nvPr/>
        </p:nvSpPr>
        <p:spPr>
          <a:xfrm>
            <a:off x="11073770" y="5920663"/>
            <a:ext cx="938063" cy="29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Опорный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D003B2-A254-9CBA-E928-57452898DFF7}"/>
              </a:ext>
            </a:extLst>
          </p:cNvPr>
          <p:cNvSpPr txBox="1">
            <a:spLocks noChangeAspect="1"/>
          </p:cNvSpPr>
          <p:nvPr/>
        </p:nvSpPr>
        <p:spPr>
          <a:xfrm>
            <a:off x="5855715" y="5986972"/>
            <a:ext cx="503250" cy="568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&gt;:</a:t>
            </a:r>
            <a:endParaRPr lang="ru-RU" sz="4000" dirty="0"/>
          </a:p>
        </p:txBody>
      </p:sp>
      <p:sp>
        <p:nvSpPr>
          <p:cNvPr id="41" name="Стрелка: вниз 40">
            <a:extLst>
              <a:ext uri="{FF2B5EF4-FFF2-40B4-BE49-F238E27FC236}">
                <a16:creationId xmlns:a16="http://schemas.microsoft.com/office/drawing/2014/main" id="{3C03D7AC-F698-830C-1BA0-0D2F5B0DBC9D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964057" y="5033054"/>
            <a:ext cx="440291" cy="868749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A200FB-B23B-E6B2-7021-8199FCBE73FA}"/>
              </a:ext>
            </a:extLst>
          </p:cNvPr>
          <p:cNvSpPr txBox="1">
            <a:spLocks noChangeAspect="1"/>
          </p:cNvSpPr>
          <p:nvPr/>
        </p:nvSpPr>
        <p:spPr>
          <a:xfrm>
            <a:off x="5595338" y="5813067"/>
            <a:ext cx="887275" cy="29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Текущий</a:t>
            </a:r>
          </a:p>
        </p:txBody>
      </p:sp>
      <p:sp>
        <p:nvSpPr>
          <p:cNvPr id="43" name="Стрелка: вниз 42">
            <a:extLst>
              <a:ext uri="{FF2B5EF4-FFF2-40B4-BE49-F238E27FC236}">
                <a16:creationId xmlns:a16="http://schemas.microsoft.com/office/drawing/2014/main" id="{3F1CCFCE-673C-CF7F-A513-0BD2D7AC7264}"/>
              </a:ext>
            </a:extLst>
          </p:cNvPr>
          <p:cNvSpPr>
            <a:spLocks noChangeAspect="1"/>
          </p:cNvSpPr>
          <p:nvPr/>
        </p:nvSpPr>
        <p:spPr bwMode="auto">
          <a:xfrm>
            <a:off x="5207788" y="3707483"/>
            <a:ext cx="440291" cy="868749"/>
          </a:xfrm>
          <a:prstGeom prst="downArrow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8A9240-5373-24F8-3D1E-8F8EE5F61A9F}"/>
              </a:ext>
            </a:extLst>
          </p:cNvPr>
          <p:cNvSpPr txBox="1">
            <a:spLocks noChangeAspect="1"/>
          </p:cNvSpPr>
          <p:nvPr/>
        </p:nvSpPr>
        <p:spPr>
          <a:xfrm>
            <a:off x="5534955" y="3938817"/>
            <a:ext cx="858202" cy="29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Граница</a:t>
            </a: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A1A026BF-EA8B-37AF-760A-68829F2AE494}"/>
              </a:ext>
            </a:extLst>
          </p:cNvPr>
          <p:cNvCxnSpPr>
            <a:cxnSpLocks noChangeAspect="1"/>
          </p:cNvCxnSpPr>
          <p:nvPr/>
        </p:nvCxnSpPr>
        <p:spPr bwMode="auto">
          <a:xfrm>
            <a:off x="6404348" y="6407417"/>
            <a:ext cx="238026" cy="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53638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Быстрая с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ортировка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ru-RU" baseline="30000" dirty="0"/>
              <a:t>2</a:t>
            </a:r>
            <a:r>
              <a:rPr lang="en-US" dirty="0"/>
              <a:t>)</a:t>
            </a:r>
          </a:p>
          <a:p>
            <a:r>
              <a:rPr lang="ru-RU" dirty="0"/>
              <a:t>Вероятностная сложность </a:t>
            </a:r>
            <a:r>
              <a:rPr lang="en-US" dirty="0"/>
              <a:t>O(</a:t>
            </a:r>
            <a:r>
              <a:rPr lang="en-US" dirty="0" err="1"/>
              <a:t>nlog</a:t>
            </a:r>
            <a:r>
              <a:rPr lang="en-US" dirty="0"/>
              <a:t>(n))</a:t>
            </a:r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E751F596-DE10-9233-FB7C-93EF09FE96D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5726480"/>
              </p:ext>
            </p:extLst>
          </p:nvPr>
        </p:nvGraphicFramePr>
        <p:xfrm>
          <a:off x="4789024" y="1153012"/>
          <a:ext cx="7080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16">
                  <a:extLst>
                    <a:ext uri="{9D8B030D-6E8A-4147-A177-3AD203B41FA5}">
                      <a16:colId xmlns:a16="http://schemas.microsoft.com/office/drawing/2014/main" val="2050655743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44925127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373140638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387567548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675893560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684547924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575046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294401463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72352430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43750989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171701757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4297924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23406308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453122511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121686026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675639761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973545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29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</a:t>
                      </a:r>
                    </a:p>
                  </a:txBody>
                  <a:tcPr marL="73383" marR="73383"/>
                </a:tc>
                <a:extLst>
                  <a:ext uri="{0D108BD9-81ED-4DB2-BD59-A6C34878D82A}">
                    <a16:rowId xmlns:a16="http://schemas.microsoft.com/office/drawing/2014/main" val="3140897153"/>
                  </a:ext>
                </a:extLst>
              </a:tr>
            </a:tbl>
          </a:graphicData>
        </a:graphic>
      </p:graphicFrame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4CA43E0F-5A3E-CF1B-F904-E64ABBD2D2C2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11429505" y="1642720"/>
            <a:ext cx="440291" cy="868752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0F01B-B5A7-EF2F-0C66-DCFB1F869275}"/>
              </a:ext>
            </a:extLst>
          </p:cNvPr>
          <p:cNvSpPr txBox="1">
            <a:spLocks noChangeAspect="1"/>
          </p:cNvSpPr>
          <p:nvPr/>
        </p:nvSpPr>
        <p:spPr>
          <a:xfrm>
            <a:off x="11060784" y="2422737"/>
            <a:ext cx="938065" cy="29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Опорный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B8C66755-18FA-D8F1-B8F4-AAB39DE79816}"/>
              </a:ext>
            </a:extLst>
          </p:cNvPr>
          <p:cNvSpPr>
            <a:spLocks noChangeAspect="1"/>
          </p:cNvSpPr>
          <p:nvPr/>
        </p:nvSpPr>
        <p:spPr bwMode="auto">
          <a:xfrm>
            <a:off x="5220753" y="181595"/>
            <a:ext cx="440291" cy="868752"/>
          </a:xfrm>
          <a:prstGeom prst="downArrow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4B8E11-5676-DF47-5D88-3D1857F1BEF0}"/>
              </a:ext>
            </a:extLst>
          </p:cNvPr>
          <p:cNvSpPr txBox="1">
            <a:spLocks noChangeAspect="1"/>
          </p:cNvSpPr>
          <p:nvPr/>
        </p:nvSpPr>
        <p:spPr>
          <a:xfrm>
            <a:off x="5603805" y="319578"/>
            <a:ext cx="858202" cy="29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Граница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77E8B-14A8-107A-F36F-8D824D1CED01}"/>
              </a:ext>
            </a:extLst>
          </p:cNvPr>
          <p:cNvSpPr txBox="1">
            <a:spLocks noChangeAspect="1"/>
          </p:cNvSpPr>
          <p:nvPr/>
        </p:nvSpPr>
        <p:spPr>
          <a:xfrm>
            <a:off x="6389827" y="2413214"/>
            <a:ext cx="503250" cy="568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&lt;:</a:t>
            </a:r>
            <a:endParaRPr lang="ru-RU" sz="4000" dirty="0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75478E6-2D7B-65F4-C2EE-AC1FB2C5ED54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6433337" y="1532604"/>
            <a:ext cx="440291" cy="868752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82F54-AA40-54DA-5AF5-DC0A324015D7}"/>
              </a:ext>
            </a:extLst>
          </p:cNvPr>
          <p:cNvSpPr txBox="1">
            <a:spLocks noChangeAspect="1"/>
          </p:cNvSpPr>
          <p:nvPr/>
        </p:nvSpPr>
        <p:spPr>
          <a:xfrm>
            <a:off x="6129449" y="2308756"/>
            <a:ext cx="887276" cy="29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Текущий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E734C71-46C2-870B-4A63-9AA9588D886B}"/>
              </a:ext>
            </a:extLst>
          </p:cNvPr>
          <p:cNvCxnSpPr>
            <a:cxnSpLocks noChangeAspect="1"/>
          </p:cNvCxnSpPr>
          <p:nvPr/>
        </p:nvCxnSpPr>
        <p:spPr bwMode="auto">
          <a:xfrm flipV="1">
            <a:off x="5795051" y="2049034"/>
            <a:ext cx="894062" cy="1731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FBDECE-2789-AC45-85C3-CF0B837CF618}"/>
              </a:ext>
            </a:extLst>
          </p:cNvPr>
          <p:cNvSpPr txBox="1"/>
          <p:nvPr/>
        </p:nvSpPr>
        <p:spPr>
          <a:xfrm>
            <a:off x="6689113" y="1874946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Обмен</a:t>
            </a:r>
          </a:p>
        </p:txBody>
      </p:sp>
      <p:graphicFrame>
        <p:nvGraphicFramePr>
          <p:cNvPr id="19" name="Таблица 4">
            <a:extLst>
              <a:ext uri="{FF2B5EF4-FFF2-40B4-BE49-F238E27FC236}">
                <a16:creationId xmlns:a16="http://schemas.microsoft.com/office/drawing/2014/main" id="{459CD1D7-3553-30DC-3A11-ECCCED43F9B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89026435"/>
              </p:ext>
            </p:extLst>
          </p:nvPr>
        </p:nvGraphicFramePr>
        <p:xfrm>
          <a:off x="4790955" y="4314830"/>
          <a:ext cx="7080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16">
                  <a:extLst>
                    <a:ext uri="{9D8B030D-6E8A-4147-A177-3AD203B41FA5}">
                      <a16:colId xmlns:a16="http://schemas.microsoft.com/office/drawing/2014/main" val="2050655743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44925127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373140638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387567548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675893560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684547924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575046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294401463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72352430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43750989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171701757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4297924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23406308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453122511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121686026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675639761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973545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29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</a:t>
                      </a:r>
                    </a:p>
                  </a:txBody>
                  <a:tcPr marL="73383" marR="73383"/>
                </a:tc>
                <a:extLst>
                  <a:ext uri="{0D108BD9-81ED-4DB2-BD59-A6C34878D82A}">
                    <a16:rowId xmlns:a16="http://schemas.microsoft.com/office/drawing/2014/main" val="3140897153"/>
                  </a:ext>
                </a:extLst>
              </a:tr>
            </a:tbl>
          </a:graphicData>
        </a:graphic>
      </p:graphicFrame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00BCD888-263A-ABE7-5215-9B259F7F1BC7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11431436" y="4804538"/>
            <a:ext cx="440291" cy="868752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449E9-4C6F-37C8-5B1A-B4784B6B81AF}"/>
              </a:ext>
            </a:extLst>
          </p:cNvPr>
          <p:cNvSpPr txBox="1">
            <a:spLocks noChangeAspect="1"/>
          </p:cNvSpPr>
          <p:nvPr/>
        </p:nvSpPr>
        <p:spPr>
          <a:xfrm>
            <a:off x="11062715" y="5584555"/>
            <a:ext cx="938065" cy="29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Опорный</a:t>
            </a:r>
          </a:p>
        </p:txBody>
      </p: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C3BEA7A5-6B09-E4E5-D1A6-964CC54C18ED}"/>
              </a:ext>
            </a:extLst>
          </p:cNvPr>
          <p:cNvSpPr>
            <a:spLocks noChangeAspect="1"/>
          </p:cNvSpPr>
          <p:nvPr/>
        </p:nvSpPr>
        <p:spPr bwMode="auto">
          <a:xfrm>
            <a:off x="5650948" y="3343413"/>
            <a:ext cx="440291" cy="868752"/>
          </a:xfrm>
          <a:prstGeom prst="downArrow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E7DCD7-B173-8CD8-79BC-6767549640D2}"/>
              </a:ext>
            </a:extLst>
          </p:cNvPr>
          <p:cNvSpPr txBox="1">
            <a:spLocks noChangeAspect="1"/>
          </p:cNvSpPr>
          <p:nvPr/>
        </p:nvSpPr>
        <p:spPr>
          <a:xfrm>
            <a:off x="6034000" y="3481396"/>
            <a:ext cx="858202" cy="29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Граница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B1BAEE-F3A7-26A2-B29D-534698C31DF6}"/>
              </a:ext>
            </a:extLst>
          </p:cNvPr>
          <p:cNvSpPr txBox="1">
            <a:spLocks noChangeAspect="1"/>
          </p:cNvSpPr>
          <p:nvPr/>
        </p:nvSpPr>
        <p:spPr>
          <a:xfrm>
            <a:off x="6912621" y="5794952"/>
            <a:ext cx="503250" cy="568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&lt;:</a:t>
            </a:r>
            <a:endParaRPr lang="ru-RU" sz="4000" dirty="0"/>
          </a:p>
        </p:txBody>
      </p:sp>
      <p:sp>
        <p:nvSpPr>
          <p:cNvPr id="25" name="Стрелка: вниз 24">
            <a:extLst>
              <a:ext uri="{FF2B5EF4-FFF2-40B4-BE49-F238E27FC236}">
                <a16:creationId xmlns:a16="http://schemas.microsoft.com/office/drawing/2014/main" id="{5BE79816-73AF-3A69-1D7B-1A861A3DD851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6886682" y="4752297"/>
            <a:ext cx="440291" cy="868752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E0BAD1-AD46-65EC-17CC-79D402037042}"/>
              </a:ext>
            </a:extLst>
          </p:cNvPr>
          <p:cNvSpPr txBox="1">
            <a:spLocks noChangeAspect="1"/>
          </p:cNvSpPr>
          <p:nvPr/>
        </p:nvSpPr>
        <p:spPr>
          <a:xfrm>
            <a:off x="6582794" y="5621049"/>
            <a:ext cx="887276" cy="29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Текущий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61626D2-5445-F9AE-7510-3031E316613B}"/>
              </a:ext>
            </a:extLst>
          </p:cNvPr>
          <p:cNvCxnSpPr>
            <a:cxnSpLocks noChangeAspect="1"/>
          </p:cNvCxnSpPr>
          <p:nvPr/>
        </p:nvCxnSpPr>
        <p:spPr bwMode="auto">
          <a:xfrm flipV="1">
            <a:off x="6212765" y="5214055"/>
            <a:ext cx="894062" cy="1731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5B00F9-3E46-D064-4971-29B116210C02}"/>
              </a:ext>
            </a:extLst>
          </p:cNvPr>
          <p:cNvSpPr txBox="1"/>
          <p:nvPr/>
        </p:nvSpPr>
        <p:spPr>
          <a:xfrm>
            <a:off x="7177979" y="5046701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Обмен</a:t>
            </a:r>
          </a:p>
        </p:txBody>
      </p:sp>
    </p:spTree>
    <p:extLst>
      <p:ext uri="{BB962C8B-B14F-4D97-AF65-F5344CB8AC3E}">
        <p14:creationId xmlns:p14="http://schemas.microsoft.com/office/powerpoint/2010/main" val="3727669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Быстрая с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ортировка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ru-RU" baseline="30000" dirty="0"/>
              <a:t>2</a:t>
            </a:r>
            <a:r>
              <a:rPr lang="en-US" dirty="0"/>
              <a:t>)</a:t>
            </a:r>
          </a:p>
          <a:p>
            <a:r>
              <a:rPr lang="ru-RU" dirty="0"/>
              <a:t>Вероятностная сложность </a:t>
            </a:r>
            <a:r>
              <a:rPr lang="en-US" dirty="0"/>
              <a:t>O(</a:t>
            </a:r>
            <a:r>
              <a:rPr lang="en-US" dirty="0" err="1"/>
              <a:t>nlog</a:t>
            </a:r>
            <a:r>
              <a:rPr lang="en-US" dirty="0"/>
              <a:t>(n))</a:t>
            </a:r>
          </a:p>
        </p:txBody>
      </p:sp>
      <p:graphicFrame>
        <p:nvGraphicFramePr>
          <p:cNvPr id="17" name="Таблица 4">
            <a:extLst>
              <a:ext uri="{FF2B5EF4-FFF2-40B4-BE49-F238E27FC236}">
                <a16:creationId xmlns:a16="http://schemas.microsoft.com/office/drawing/2014/main" id="{1D61C3B8-AD2B-080A-C3B5-2CDA516B944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42286739"/>
              </p:ext>
            </p:extLst>
          </p:nvPr>
        </p:nvGraphicFramePr>
        <p:xfrm>
          <a:off x="4736091" y="1045439"/>
          <a:ext cx="7080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16">
                  <a:extLst>
                    <a:ext uri="{9D8B030D-6E8A-4147-A177-3AD203B41FA5}">
                      <a16:colId xmlns:a16="http://schemas.microsoft.com/office/drawing/2014/main" val="2050655743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44925127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373140638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387567548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675893560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684547924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575046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294401463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72352430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43750989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171701757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4297924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23406308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453122511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121686026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675639761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973545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ru-RU" dirty="0"/>
                        <a:t>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29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ru-RU" dirty="0"/>
                        <a:t>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</a:t>
                      </a:r>
                    </a:p>
                  </a:txBody>
                  <a:tcPr marL="73383" marR="73383"/>
                </a:tc>
                <a:extLst>
                  <a:ext uri="{0D108BD9-81ED-4DB2-BD59-A6C34878D82A}">
                    <a16:rowId xmlns:a16="http://schemas.microsoft.com/office/drawing/2014/main" val="3140897153"/>
                  </a:ext>
                </a:extLst>
              </a:tr>
            </a:tbl>
          </a:graphicData>
        </a:graphic>
      </p:graphicFrame>
      <p:sp>
        <p:nvSpPr>
          <p:cNvPr id="28" name="Стрелка: вниз 27">
            <a:extLst>
              <a:ext uri="{FF2B5EF4-FFF2-40B4-BE49-F238E27FC236}">
                <a16:creationId xmlns:a16="http://schemas.microsoft.com/office/drawing/2014/main" id="{D08D5EA3-376D-02E8-83DE-0D9B5F714CE1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11376575" y="1420881"/>
            <a:ext cx="440288" cy="868746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A3CC86-D0BE-21D9-A5E2-A4E4BDF57C22}"/>
              </a:ext>
            </a:extLst>
          </p:cNvPr>
          <p:cNvSpPr txBox="1">
            <a:spLocks noChangeAspect="1"/>
          </p:cNvSpPr>
          <p:nvPr/>
        </p:nvSpPr>
        <p:spPr>
          <a:xfrm>
            <a:off x="11007853" y="2200889"/>
            <a:ext cx="938059" cy="29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Опорный</a:t>
            </a:r>
          </a:p>
        </p:txBody>
      </p:sp>
      <p:sp>
        <p:nvSpPr>
          <p:cNvPr id="30" name="Стрелка: вниз 29">
            <a:extLst>
              <a:ext uri="{FF2B5EF4-FFF2-40B4-BE49-F238E27FC236}">
                <a16:creationId xmlns:a16="http://schemas.microsoft.com/office/drawing/2014/main" id="{EBCED031-83D3-9B11-D688-D23E8436F859}"/>
              </a:ext>
            </a:extLst>
          </p:cNvPr>
          <p:cNvSpPr>
            <a:spLocks noChangeAspect="1"/>
          </p:cNvSpPr>
          <p:nvPr/>
        </p:nvSpPr>
        <p:spPr bwMode="auto">
          <a:xfrm>
            <a:off x="8443984" y="98709"/>
            <a:ext cx="440288" cy="868746"/>
          </a:xfrm>
          <a:prstGeom prst="downArrow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D711C4-5D04-B993-70CD-DCBD9F9864AA}"/>
              </a:ext>
            </a:extLst>
          </p:cNvPr>
          <p:cNvSpPr txBox="1">
            <a:spLocks noChangeAspect="1"/>
          </p:cNvSpPr>
          <p:nvPr/>
        </p:nvSpPr>
        <p:spPr>
          <a:xfrm>
            <a:off x="8831520" y="269427"/>
            <a:ext cx="858197" cy="29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Граница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36A7B3-D636-4C3A-2695-FF3BD248EF49}"/>
              </a:ext>
            </a:extLst>
          </p:cNvPr>
          <p:cNvSpPr txBox="1">
            <a:spLocks noChangeAspect="1"/>
          </p:cNvSpPr>
          <p:nvPr/>
        </p:nvSpPr>
        <p:spPr>
          <a:xfrm>
            <a:off x="11007853" y="3289952"/>
            <a:ext cx="887271" cy="29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Текущий</a:t>
            </a:r>
          </a:p>
        </p:txBody>
      </p:sp>
      <p:sp>
        <p:nvSpPr>
          <p:cNvPr id="33" name="Стрелка: вниз 32">
            <a:extLst>
              <a:ext uri="{FF2B5EF4-FFF2-40B4-BE49-F238E27FC236}">
                <a16:creationId xmlns:a16="http://schemas.microsoft.com/office/drawing/2014/main" id="{4BFFDC53-C5BD-CDC6-1E2E-2448D472DD69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11395764" y="2516636"/>
            <a:ext cx="444662" cy="87737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4DD0FC7-8BDF-0DEF-C679-482CB33E2D70}"/>
              </a:ext>
            </a:extLst>
          </p:cNvPr>
          <p:cNvCxnSpPr>
            <a:cxnSpLocks noChangeAspect="1"/>
          </p:cNvCxnSpPr>
          <p:nvPr/>
        </p:nvCxnSpPr>
        <p:spPr bwMode="auto">
          <a:xfrm>
            <a:off x="9071532" y="845375"/>
            <a:ext cx="250471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B063E5-13A6-5DBF-66F2-14C615761047}"/>
              </a:ext>
            </a:extLst>
          </p:cNvPr>
          <p:cNvSpPr txBox="1">
            <a:spLocks noChangeAspect="1"/>
          </p:cNvSpPr>
          <p:nvPr/>
        </p:nvSpPr>
        <p:spPr>
          <a:xfrm>
            <a:off x="10724611" y="417624"/>
            <a:ext cx="726877" cy="29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Обмен</a:t>
            </a:r>
          </a:p>
        </p:txBody>
      </p:sp>
      <p:graphicFrame>
        <p:nvGraphicFramePr>
          <p:cNvPr id="36" name="Таблица 4">
            <a:extLst>
              <a:ext uri="{FF2B5EF4-FFF2-40B4-BE49-F238E27FC236}">
                <a16:creationId xmlns:a16="http://schemas.microsoft.com/office/drawing/2014/main" id="{67940494-707C-8F09-DFED-D46C715D3D3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7741847"/>
              </p:ext>
            </p:extLst>
          </p:nvPr>
        </p:nvGraphicFramePr>
        <p:xfrm>
          <a:off x="4888491" y="4311433"/>
          <a:ext cx="7080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16">
                  <a:extLst>
                    <a:ext uri="{9D8B030D-6E8A-4147-A177-3AD203B41FA5}">
                      <a16:colId xmlns:a16="http://schemas.microsoft.com/office/drawing/2014/main" val="2050655743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44925127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373140638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387567548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675893560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684547924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575046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294401463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72352430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43750989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171701757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24297924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234063087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453122511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3121686026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2675639761"/>
                    </a:ext>
                  </a:extLst>
                </a:gridCol>
                <a:gridCol w="416516">
                  <a:extLst>
                    <a:ext uri="{9D8B030D-6E8A-4147-A177-3AD203B41FA5}">
                      <a16:colId xmlns:a16="http://schemas.microsoft.com/office/drawing/2014/main" val="973545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ru-RU" dirty="0"/>
                        <a:t>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ru-RU" dirty="0"/>
                        <a:t>6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29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ru-RU" dirty="0"/>
                        <a:t>1</a:t>
                      </a:r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ru-RU" dirty="0"/>
                    </a:p>
                  </a:txBody>
                  <a:tcPr marL="73383" marR="73383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</a:t>
                      </a:r>
                    </a:p>
                  </a:txBody>
                  <a:tcPr marL="73383" marR="73383"/>
                </a:tc>
                <a:extLst>
                  <a:ext uri="{0D108BD9-81ED-4DB2-BD59-A6C34878D82A}">
                    <a16:rowId xmlns:a16="http://schemas.microsoft.com/office/drawing/2014/main" val="3140897153"/>
                  </a:ext>
                </a:extLst>
              </a:tr>
            </a:tbl>
          </a:graphicData>
        </a:graphic>
      </p:graphicFrame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9821D065-0D2A-1B63-82E3-DCEDBB40DF06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11528975" y="4686875"/>
            <a:ext cx="440288" cy="868746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5CDC93-F6CB-D184-06F7-B15638E53DF9}"/>
              </a:ext>
            </a:extLst>
          </p:cNvPr>
          <p:cNvSpPr txBox="1">
            <a:spLocks noChangeAspect="1"/>
          </p:cNvSpPr>
          <p:nvPr/>
        </p:nvSpPr>
        <p:spPr>
          <a:xfrm>
            <a:off x="11160253" y="5466883"/>
            <a:ext cx="938059" cy="29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Опорный</a:t>
            </a:r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11C24BE6-EC3F-CD7D-4EBC-58A7143A7C1A}"/>
              </a:ext>
            </a:extLst>
          </p:cNvPr>
          <p:cNvSpPr>
            <a:spLocks noChangeAspect="1"/>
          </p:cNvSpPr>
          <p:nvPr/>
        </p:nvSpPr>
        <p:spPr bwMode="auto">
          <a:xfrm>
            <a:off x="8596384" y="3364703"/>
            <a:ext cx="440288" cy="868746"/>
          </a:xfrm>
          <a:prstGeom prst="downArrow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B87507-5F04-E2DC-580D-4051B2DDEF13}"/>
              </a:ext>
            </a:extLst>
          </p:cNvPr>
          <p:cNvSpPr txBox="1">
            <a:spLocks noChangeAspect="1"/>
          </p:cNvSpPr>
          <p:nvPr/>
        </p:nvSpPr>
        <p:spPr>
          <a:xfrm>
            <a:off x="8983920" y="3535421"/>
            <a:ext cx="858197" cy="29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Граница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A98689-7C88-019D-30E5-C3B3FF17FA07}"/>
              </a:ext>
            </a:extLst>
          </p:cNvPr>
          <p:cNvSpPr txBox="1">
            <a:spLocks noChangeAspect="1"/>
          </p:cNvSpPr>
          <p:nvPr/>
        </p:nvSpPr>
        <p:spPr>
          <a:xfrm>
            <a:off x="11160253" y="6555946"/>
            <a:ext cx="887271" cy="29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Текущий</a:t>
            </a:r>
          </a:p>
        </p:txBody>
      </p:sp>
      <p:sp>
        <p:nvSpPr>
          <p:cNvPr id="42" name="Стрелка: вниз 41">
            <a:extLst>
              <a:ext uri="{FF2B5EF4-FFF2-40B4-BE49-F238E27FC236}">
                <a16:creationId xmlns:a16="http://schemas.microsoft.com/office/drawing/2014/main" id="{18B0A929-593C-C70C-0A2B-928DC23804FA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11548164" y="5782630"/>
            <a:ext cx="444662" cy="87737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8D8B8645-2596-C0D0-AC62-4FD5607803BB}"/>
              </a:ext>
            </a:extLst>
          </p:cNvPr>
          <p:cNvCxnSpPr>
            <a:cxnSpLocks noChangeAspect="1"/>
          </p:cNvCxnSpPr>
          <p:nvPr/>
        </p:nvCxnSpPr>
        <p:spPr bwMode="auto">
          <a:xfrm>
            <a:off x="9223932" y="4111369"/>
            <a:ext cx="250471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C32A82B-00D7-22C5-B86F-38C9ACA107D1}"/>
              </a:ext>
            </a:extLst>
          </p:cNvPr>
          <p:cNvSpPr txBox="1">
            <a:spLocks noChangeAspect="1"/>
          </p:cNvSpPr>
          <p:nvPr/>
        </p:nvSpPr>
        <p:spPr>
          <a:xfrm>
            <a:off x="10877011" y="3683618"/>
            <a:ext cx="726877" cy="29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Обмен</a:t>
            </a:r>
          </a:p>
        </p:txBody>
      </p:sp>
    </p:spTree>
    <p:extLst>
      <p:ext uri="{BB962C8B-B14F-4D97-AF65-F5344CB8AC3E}">
        <p14:creationId xmlns:p14="http://schemas.microsoft.com/office/powerpoint/2010/main" val="1182873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Быстрая с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ортировка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ru-RU" baseline="30000" dirty="0"/>
              <a:t>2</a:t>
            </a:r>
            <a:r>
              <a:rPr lang="en-US" dirty="0"/>
              <a:t>)</a:t>
            </a:r>
          </a:p>
          <a:p>
            <a:r>
              <a:rPr lang="ru-RU" dirty="0"/>
              <a:t>Вероятностная сложность </a:t>
            </a:r>
            <a:r>
              <a:rPr lang="en-US" dirty="0"/>
              <a:t>O(</a:t>
            </a:r>
            <a:r>
              <a:rPr lang="en-US" dirty="0" err="1"/>
              <a:t>nlog</a:t>
            </a:r>
            <a:r>
              <a:rPr lang="en-US" dirty="0"/>
              <a:t>(n))</a:t>
            </a:r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73329456-75CB-869C-7C6C-F40B556A726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2371289"/>
              </p:ext>
            </p:extLst>
          </p:nvPr>
        </p:nvGraphicFramePr>
        <p:xfrm>
          <a:off x="8607676" y="1615623"/>
          <a:ext cx="507582" cy="35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82">
                  <a:extLst>
                    <a:ext uri="{9D8B030D-6E8A-4147-A177-3AD203B41FA5}">
                      <a16:colId xmlns:a16="http://schemas.microsoft.com/office/drawing/2014/main" val="1717017577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16</a:t>
                      </a:r>
                      <a:endParaRPr lang="ru-RU" sz="1800" dirty="0">
                        <a:solidFill>
                          <a:srgbClr val="FFFF00"/>
                        </a:solidFill>
                      </a:endParaRPr>
                    </a:p>
                  </a:txBody>
                  <a:tcPr marL="89425" marR="89425" marT="41996" marB="41996"/>
                </a:tc>
                <a:extLst>
                  <a:ext uri="{0D108BD9-81ED-4DB2-BD59-A6C34878D82A}">
                    <a16:rowId xmlns:a16="http://schemas.microsoft.com/office/drawing/2014/main" val="3140897153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48EB434-5150-BDA6-E028-08D63BBBC42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04776281"/>
              </p:ext>
            </p:extLst>
          </p:nvPr>
        </p:nvGraphicFramePr>
        <p:xfrm>
          <a:off x="5045464" y="3718451"/>
          <a:ext cx="507582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82">
                  <a:extLst>
                    <a:ext uri="{9D8B030D-6E8A-4147-A177-3AD203B41FA5}">
                      <a16:colId xmlns:a16="http://schemas.microsoft.com/office/drawing/2014/main" val="1154131606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ru-RU" sz="1800" dirty="0">
                        <a:solidFill>
                          <a:srgbClr val="FFFF00"/>
                        </a:solidFill>
                      </a:endParaRPr>
                    </a:p>
                  </a:txBody>
                  <a:tcPr marL="89425" marR="89425" marT="41996" marB="41996"/>
                </a:tc>
                <a:extLst>
                  <a:ext uri="{0D108BD9-81ED-4DB2-BD59-A6C34878D82A}">
                    <a16:rowId xmlns:a16="http://schemas.microsoft.com/office/drawing/2014/main" val="571175485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A6FDAC-3421-B77F-2DA1-666D4258F0B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08339991"/>
              </p:ext>
            </p:extLst>
          </p:nvPr>
        </p:nvGraphicFramePr>
        <p:xfrm>
          <a:off x="10036784" y="1562148"/>
          <a:ext cx="507582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82">
                  <a:extLst>
                    <a:ext uri="{9D8B030D-6E8A-4147-A177-3AD203B41FA5}">
                      <a16:colId xmlns:a16="http://schemas.microsoft.com/office/drawing/2014/main" val="332750751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21</a:t>
                      </a:r>
                      <a:endParaRPr lang="ru-RU" sz="1800" dirty="0">
                        <a:solidFill>
                          <a:srgbClr val="FFFF00"/>
                        </a:solidFill>
                      </a:endParaRPr>
                    </a:p>
                  </a:txBody>
                  <a:tcPr marL="89425" marR="89425" marT="41996" marB="41996"/>
                </a:tc>
                <a:extLst>
                  <a:ext uri="{0D108BD9-81ED-4DB2-BD59-A6C34878D82A}">
                    <a16:rowId xmlns:a16="http://schemas.microsoft.com/office/drawing/2014/main" val="1660257712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B9475B63-8479-DA05-4815-3E018B0B341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74980946"/>
              </p:ext>
            </p:extLst>
          </p:nvPr>
        </p:nvGraphicFramePr>
        <p:xfrm>
          <a:off x="4114800" y="4273291"/>
          <a:ext cx="1015164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82">
                  <a:extLst>
                    <a:ext uri="{9D8B030D-6E8A-4147-A177-3AD203B41FA5}">
                      <a16:colId xmlns:a16="http://schemas.microsoft.com/office/drawing/2014/main" val="2357087633"/>
                    </a:ext>
                  </a:extLst>
                </a:gridCol>
                <a:gridCol w="507582">
                  <a:extLst>
                    <a:ext uri="{9D8B030D-6E8A-4147-A177-3AD203B41FA5}">
                      <a16:colId xmlns:a16="http://schemas.microsoft.com/office/drawing/2014/main" val="397481564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ru-RU" sz="1800" dirty="0"/>
                    </a:p>
                  </a:txBody>
                  <a:tcPr marL="89425" marR="89425" marT="41996" marB="4199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ru-RU" sz="1800" dirty="0"/>
                    </a:p>
                  </a:txBody>
                  <a:tcPr marL="89425" marR="89425" marT="41996" marB="41996"/>
                </a:tc>
                <a:extLst>
                  <a:ext uri="{0D108BD9-81ED-4DB2-BD59-A6C34878D82A}">
                    <a16:rowId xmlns:a16="http://schemas.microsoft.com/office/drawing/2014/main" val="941084966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9EC8CDB-1124-B007-000F-731906E42AB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77087464"/>
              </p:ext>
            </p:extLst>
          </p:nvPr>
        </p:nvGraphicFramePr>
        <p:xfrm>
          <a:off x="5045464" y="2679296"/>
          <a:ext cx="507582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82">
                  <a:extLst>
                    <a:ext uri="{9D8B030D-6E8A-4147-A177-3AD203B41FA5}">
                      <a16:colId xmlns:a16="http://schemas.microsoft.com/office/drawing/2014/main" val="1224476348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1800" dirty="0">
                        <a:solidFill>
                          <a:schemeClr val="bg1"/>
                        </a:solidFill>
                      </a:endParaRPr>
                    </a:p>
                  </a:txBody>
                  <a:tcPr marL="89425" marR="89425" marT="41996" marB="41996"/>
                </a:tc>
                <a:extLst>
                  <a:ext uri="{0D108BD9-81ED-4DB2-BD59-A6C34878D82A}">
                    <a16:rowId xmlns:a16="http://schemas.microsoft.com/office/drawing/2014/main" val="608815274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B48A538-4566-CC67-65A1-74BDEA22954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60243228"/>
              </p:ext>
            </p:extLst>
          </p:nvPr>
        </p:nvGraphicFramePr>
        <p:xfrm>
          <a:off x="6568210" y="1911605"/>
          <a:ext cx="507582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82">
                  <a:extLst>
                    <a:ext uri="{9D8B030D-6E8A-4147-A177-3AD203B41FA5}">
                      <a16:colId xmlns:a16="http://schemas.microsoft.com/office/drawing/2014/main" val="3594651115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ru-RU" sz="1800" dirty="0">
                        <a:solidFill>
                          <a:srgbClr val="FFFF00"/>
                        </a:solidFill>
                      </a:endParaRPr>
                    </a:p>
                  </a:txBody>
                  <a:tcPr marL="89425" marR="89425" marT="41996" marB="41996"/>
                </a:tc>
                <a:extLst>
                  <a:ext uri="{0D108BD9-81ED-4DB2-BD59-A6C34878D82A}">
                    <a16:rowId xmlns:a16="http://schemas.microsoft.com/office/drawing/2014/main" val="1835428168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C777F0CE-D1A2-E1B2-32B8-63E7AFE31B8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22293137"/>
              </p:ext>
            </p:extLst>
          </p:nvPr>
        </p:nvGraphicFramePr>
        <p:xfrm>
          <a:off x="5553046" y="2679067"/>
          <a:ext cx="1015164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82">
                  <a:extLst>
                    <a:ext uri="{9D8B030D-6E8A-4147-A177-3AD203B41FA5}">
                      <a16:colId xmlns:a16="http://schemas.microsoft.com/office/drawing/2014/main" val="2164548960"/>
                    </a:ext>
                  </a:extLst>
                </a:gridCol>
                <a:gridCol w="507582">
                  <a:extLst>
                    <a:ext uri="{9D8B030D-6E8A-4147-A177-3AD203B41FA5}">
                      <a16:colId xmlns:a16="http://schemas.microsoft.com/office/drawing/2014/main" val="2766062119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ru-RU" sz="1800" dirty="0"/>
                    </a:p>
                  </a:txBody>
                  <a:tcPr marL="89425" marR="89425" marT="41996" marB="4199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ru-RU" sz="1800" dirty="0"/>
                    </a:p>
                  </a:txBody>
                  <a:tcPr marL="89425" marR="89425" marT="41996" marB="41996"/>
                </a:tc>
                <a:extLst>
                  <a:ext uri="{0D108BD9-81ED-4DB2-BD59-A6C34878D82A}">
                    <a16:rowId xmlns:a16="http://schemas.microsoft.com/office/drawing/2014/main" val="1242690511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B11C534E-319B-433B-28E9-F4525DC7050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07296653"/>
              </p:ext>
            </p:extLst>
          </p:nvPr>
        </p:nvGraphicFramePr>
        <p:xfrm>
          <a:off x="7073471" y="2376841"/>
          <a:ext cx="1522746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82">
                  <a:extLst>
                    <a:ext uri="{9D8B030D-6E8A-4147-A177-3AD203B41FA5}">
                      <a16:colId xmlns:a16="http://schemas.microsoft.com/office/drawing/2014/main" val="1759757247"/>
                    </a:ext>
                  </a:extLst>
                </a:gridCol>
                <a:gridCol w="507582">
                  <a:extLst>
                    <a:ext uri="{9D8B030D-6E8A-4147-A177-3AD203B41FA5}">
                      <a16:colId xmlns:a16="http://schemas.microsoft.com/office/drawing/2014/main" val="3809430474"/>
                    </a:ext>
                  </a:extLst>
                </a:gridCol>
                <a:gridCol w="507582">
                  <a:extLst>
                    <a:ext uri="{9D8B030D-6E8A-4147-A177-3AD203B41FA5}">
                      <a16:colId xmlns:a16="http://schemas.microsoft.com/office/drawing/2014/main" val="2319474255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  <a:endParaRPr lang="ru-RU" sz="1800" dirty="0"/>
                    </a:p>
                  </a:txBody>
                  <a:tcPr marL="89425" marR="89425" marT="41996" marB="41996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1</a:t>
                      </a:r>
                      <a:r>
                        <a:rPr lang="en-US" sz="1800" dirty="0"/>
                        <a:t>4</a:t>
                      </a:r>
                      <a:endParaRPr lang="ru-RU" sz="1800" dirty="0"/>
                    </a:p>
                  </a:txBody>
                  <a:tcPr marL="89425" marR="89425" marT="41996" marB="4199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  <a:endParaRPr lang="ru-RU" sz="1800" dirty="0"/>
                    </a:p>
                  </a:txBody>
                  <a:tcPr marL="89425" marR="89425" marT="41996" marB="41996"/>
                </a:tc>
                <a:extLst>
                  <a:ext uri="{0D108BD9-81ED-4DB2-BD59-A6C34878D82A}">
                    <a16:rowId xmlns:a16="http://schemas.microsoft.com/office/drawing/2014/main" val="2057809072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7A0EA8DB-E01F-9E36-CEF3-B8B0A966F16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51770588"/>
              </p:ext>
            </p:extLst>
          </p:nvPr>
        </p:nvGraphicFramePr>
        <p:xfrm>
          <a:off x="9275411" y="2239249"/>
          <a:ext cx="1015164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82">
                  <a:extLst>
                    <a:ext uri="{9D8B030D-6E8A-4147-A177-3AD203B41FA5}">
                      <a16:colId xmlns:a16="http://schemas.microsoft.com/office/drawing/2014/main" val="498032648"/>
                    </a:ext>
                  </a:extLst>
                </a:gridCol>
                <a:gridCol w="507582">
                  <a:extLst>
                    <a:ext uri="{9D8B030D-6E8A-4147-A177-3AD203B41FA5}">
                      <a16:colId xmlns:a16="http://schemas.microsoft.com/office/drawing/2014/main" val="2292590996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17</a:t>
                      </a:r>
                      <a:endParaRPr lang="ru-RU" sz="1800" dirty="0"/>
                    </a:p>
                  </a:txBody>
                  <a:tcPr marL="89425" marR="89425" marT="41996" marB="4199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</a:t>
                      </a:r>
                      <a:endParaRPr lang="ru-RU" sz="1800" dirty="0"/>
                    </a:p>
                  </a:txBody>
                  <a:tcPr marL="89425" marR="89425" marT="41996" marB="41996"/>
                </a:tc>
                <a:extLst>
                  <a:ext uri="{0D108BD9-81ED-4DB2-BD59-A6C34878D82A}">
                    <a16:rowId xmlns:a16="http://schemas.microsoft.com/office/drawing/2014/main" val="2937929588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8BD9E8B8-ED8D-9EE2-28D2-07E5DCF12FE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1065365"/>
              </p:ext>
            </p:extLst>
          </p:nvPr>
        </p:nvGraphicFramePr>
        <p:xfrm>
          <a:off x="10544366" y="2239250"/>
          <a:ext cx="1522746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82">
                  <a:extLst>
                    <a:ext uri="{9D8B030D-6E8A-4147-A177-3AD203B41FA5}">
                      <a16:colId xmlns:a16="http://schemas.microsoft.com/office/drawing/2014/main" val="2685426533"/>
                    </a:ext>
                  </a:extLst>
                </a:gridCol>
                <a:gridCol w="507582">
                  <a:extLst>
                    <a:ext uri="{9D8B030D-6E8A-4147-A177-3AD203B41FA5}">
                      <a16:colId xmlns:a16="http://schemas.microsoft.com/office/drawing/2014/main" val="2243374860"/>
                    </a:ext>
                  </a:extLst>
                </a:gridCol>
                <a:gridCol w="507582">
                  <a:extLst>
                    <a:ext uri="{9D8B030D-6E8A-4147-A177-3AD203B41FA5}">
                      <a16:colId xmlns:a16="http://schemas.microsoft.com/office/drawing/2014/main" val="1412011156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r>
                        <a:rPr lang="ru-RU" sz="1800" dirty="0"/>
                        <a:t>1</a:t>
                      </a:r>
                    </a:p>
                  </a:txBody>
                  <a:tcPr marL="89425" marR="89425" marT="41996" marB="4199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</a:t>
                      </a:r>
                      <a:endParaRPr lang="ru-RU" sz="1800" dirty="0"/>
                    </a:p>
                  </a:txBody>
                  <a:tcPr marL="89425" marR="89425" marT="41996" marB="4199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29</a:t>
                      </a:r>
                      <a:endParaRPr lang="ru-RU" sz="1800" dirty="0"/>
                    </a:p>
                  </a:txBody>
                  <a:tcPr marL="89425" marR="89425" marT="41996" marB="41996"/>
                </a:tc>
                <a:extLst>
                  <a:ext uri="{0D108BD9-81ED-4DB2-BD59-A6C34878D82A}">
                    <a16:rowId xmlns:a16="http://schemas.microsoft.com/office/drawing/2014/main" val="179158182"/>
                  </a:ext>
                </a:extLst>
              </a:tr>
            </a:tbl>
          </a:graphicData>
        </a:graphic>
      </p:graphicFrame>
      <p:graphicFrame>
        <p:nvGraphicFramePr>
          <p:cNvPr id="46" name="Таблица 4">
            <a:extLst>
              <a:ext uri="{FF2B5EF4-FFF2-40B4-BE49-F238E27FC236}">
                <a16:creationId xmlns:a16="http://schemas.microsoft.com/office/drawing/2014/main" id="{61B29972-482C-8408-6814-D2EFDA68F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61383"/>
              </p:ext>
            </p:extLst>
          </p:nvPr>
        </p:nvGraphicFramePr>
        <p:xfrm>
          <a:off x="4651022" y="5557463"/>
          <a:ext cx="6852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080">
                  <a:extLst>
                    <a:ext uri="{9D8B030D-6E8A-4147-A177-3AD203B41FA5}">
                      <a16:colId xmlns:a16="http://schemas.microsoft.com/office/drawing/2014/main" val="2050655743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2449251277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3373140638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3387567548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3675893560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2684547924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32575046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2294401463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3272352430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3437509897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1717017577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3242979247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2234063087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2453122511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3121686026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2675639761"/>
                    </a:ext>
                  </a:extLst>
                </a:gridCol>
                <a:gridCol w="403080">
                  <a:extLst>
                    <a:ext uri="{9D8B030D-6E8A-4147-A177-3AD203B41FA5}">
                      <a16:colId xmlns:a16="http://schemas.microsoft.com/office/drawing/2014/main" val="973545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</a:t>
                      </a:r>
                    </a:p>
                  </a:txBody>
                  <a:tcPr marL="71016" marR="71016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29</a:t>
                      </a:r>
                    </a:p>
                  </a:txBody>
                  <a:tcPr marL="71016" marR="71016"/>
                </a:tc>
                <a:extLst>
                  <a:ext uri="{0D108BD9-81ED-4DB2-BD59-A6C34878D82A}">
                    <a16:rowId xmlns:a16="http://schemas.microsoft.com/office/drawing/2014/main" val="314089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25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Быстрая с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ортировка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ru-RU" baseline="30000" dirty="0"/>
              <a:t>2</a:t>
            </a:r>
            <a:r>
              <a:rPr lang="en-US" dirty="0"/>
              <a:t>)</a:t>
            </a:r>
          </a:p>
          <a:p>
            <a:r>
              <a:rPr lang="ru-RU" dirty="0"/>
              <a:t>Вероятностная сложность </a:t>
            </a:r>
            <a:r>
              <a:rPr lang="en-US" dirty="0"/>
              <a:t>O(</a:t>
            </a:r>
            <a:r>
              <a:rPr lang="en-US" dirty="0" err="1"/>
              <a:t>nlog</a:t>
            </a:r>
            <a:r>
              <a:rPr lang="en-US" dirty="0"/>
              <a:t>(n))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E1301-C20D-D181-9ECC-0A1750ED0375}"/>
              </a:ext>
            </a:extLst>
          </p:cNvPr>
          <p:cNvSpPr txBox="1"/>
          <p:nvPr/>
        </p:nvSpPr>
        <p:spPr>
          <a:xfrm>
            <a:off x="4489937" y="147428"/>
            <a:ext cx="724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Быстрая сортировка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01EE6-45EA-7E87-2509-35883E5D04CB}"/>
              </a:ext>
            </a:extLst>
          </p:cNvPr>
          <p:cNvSpPr txBox="1"/>
          <p:nvPr/>
        </p:nvSpPr>
        <p:spPr>
          <a:xfrm>
            <a:off x="4489937" y="895019"/>
            <a:ext cx="599928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</a:rPr>
              <a:t>Функция</a:t>
            </a:r>
            <a:r>
              <a:rPr lang="ru-RU" sz="2000" dirty="0"/>
              <a:t> </a:t>
            </a:r>
            <a:r>
              <a:rPr lang="en-US" sz="2000" dirty="0"/>
              <a:t>PARTITION (A, beg, end)</a:t>
            </a:r>
          </a:p>
          <a:p>
            <a:r>
              <a:rPr lang="ru-RU" sz="2000" dirty="0"/>
              <a:t>   </a:t>
            </a:r>
            <a:r>
              <a:rPr lang="en-US" sz="2000" dirty="0"/>
              <a:t>base = A[end]</a:t>
            </a:r>
          </a:p>
          <a:p>
            <a:r>
              <a:rPr lang="ru-RU" sz="2000" dirty="0"/>
              <a:t>   </a:t>
            </a:r>
            <a:r>
              <a:rPr lang="en-US" sz="2000" dirty="0"/>
              <a:t>border = beg – 1</a:t>
            </a:r>
          </a:p>
          <a:p>
            <a:r>
              <a:rPr lang="ru-RU" sz="2000" dirty="0">
                <a:solidFill>
                  <a:schemeClr val="accent1"/>
                </a:solidFill>
              </a:rPr>
              <a:t>   Для</a:t>
            </a:r>
            <a:r>
              <a:rPr lang="ru-RU" sz="2000" dirty="0"/>
              <a:t> </a:t>
            </a:r>
            <a:r>
              <a:rPr lang="en-US" sz="2000" dirty="0"/>
              <a:t>i </a:t>
            </a:r>
            <a:r>
              <a:rPr lang="ru-RU" sz="2000" dirty="0">
                <a:solidFill>
                  <a:schemeClr val="accent1"/>
                </a:solidFill>
              </a:rPr>
              <a:t>в диапазоне от</a:t>
            </a:r>
            <a:r>
              <a:rPr lang="ru-RU" sz="2000" dirty="0"/>
              <a:t> </a:t>
            </a:r>
            <a:r>
              <a:rPr lang="en-US" sz="2000" dirty="0"/>
              <a:t>beg</a:t>
            </a:r>
            <a:r>
              <a:rPr lang="ru-RU" sz="2000" dirty="0"/>
              <a:t> </a:t>
            </a:r>
            <a:r>
              <a:rPr lang="ru-RU" sz="2000" dirty="0">
                <a:solidFill>
                  <a:schemeClr val="accent1"/>
                </a:solidFill>
              </a:rPr>
              <a:t>до</a:t>
            </a:r>
            <a:r>
              <a:rPr lang="ru-RU" sz="2000" dirty="0"/>
              <a:t> </a:t>
            </a:r>
            <a:r>
              <a:rPr lang="en-US" sz="2000" dirty="0"/>
              <a:t>end</a:t>
            </a:r>
            <a:r>
              <a:rPr lang="ru-RU" sz="2000" dirty="0"/>
              <a:t> - 1</a:t>
            </a:r>
          </a:p>
          <a:p>
            <a:r>
              <a:rPr lang="ru-RU" sz="2000" dirty="0">
                <a:solidFill>
                  <a:schemeClr val="accent1"/>
                </a:solidFill>
              </a:rPr>
              <a:t>   Делай:</a:t>
            </a:r>
          </a:p>
          <a:p>
            <a:r>
              <a:rPr lang="ru-RU" sz="2000" dirty="0"/>
              <a:t>     	   </a:t>
            </a:r>
            <a:r>
              <a:rPr lang="ru-RU" sz="2000" dirty="0">
                <a:solidFill>
                  <a:schemeClr val="accent1"/>
                </a:solidFill>
              </a:rPr>
              <a:t>Если</a:t>
            </a:r>
            <a:r>
              <a:rPr lang="en-US" sz="2000" dirty="0"/>
              <a:t> A[</a:t>
            </a:r>
            <a:r>
              <a:rPr lang="en-US" sz="2000" dirty="0" err="1"/>
              <a:t>i</a:t>
            </a:r>
            <a:r>
              <a:rPr lang="en-US" sz="2000" dirty="0"/>
              <a:t>] &lt;</a:t>
            </a:r>
            <a:r>
              <a:rPr lang="ru-RU" sz="2000" dirty="0"/>
              <a:t>=</a:t>
            </a:r>
            <a:r>
              <a:rPr lang="en-US" sz="2000" dirty="0"/>
              <a:t> base</a:t>
            </a:r>
            <a:r>
              <a:rPr lang="ru-RU" sz="2000" dirty="0">
                <a:solidFill>
                  <a:schemeClr val="accent1"/>
                </a:solidFill>
              </a:rPr>
              <a:t>, то:</a:t>
            </a:r>
          </a:p>
          <a:p>
            <a:r>
              <a:rPr lang="ru-RU" sz="2000" dirty="0"/>
              <a:t>	        </a:t>
            </a:r>
            <a:r>
              <a:rPr lang="en-US" sz="2000" dirty="0"/>
              <a:t>border = border + 1</a:t>
            </a:r>
            <a:endParaRPr lang="ru-RU" sz="2000" dirty="0"/>
          </a:p>
          <a:p>
            <a:r>
              <a:rPr lang="ru-RU" sz="2000" dirty="0"/>
              <a:t>	        поменять местами </a:t>
            </a:r>
            <a:r>
              <a:rPr lang="en-US" sz="2000" dirty="0"/>
              <a:t>A[border] </a:t>
            </a:r>
            <a:r>
              <a:rPr lang="ru-RU" sz="2000" dirty="0"/>
              <a:t>и </a:t>
            </a:r>
            <a:r>
              <a:rPr lang="en-US" sz="2000" dirty="0"/>
              <a:t>A[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  <a:endParaRPr lang="ru-RU" sz="2000" dirty="0"/>
          </a:p>
          <a:p>
            <a:r>
              <a:rPr lang="ru-RU" sz="2000" dirty="0">
                <a:solidFill>
                  <a:schemeClr val="accent1"/>
                </a:solidFill>
              </a:rPr>
              <a:t>   Конец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ru-RU" sz="2000" dirty="0"/>
              <a:t>   поменять местами </a:t>
            </a:r>
            <a:r>
              <a:rPr lang="en-US" sz="2000" dirty="0"/>
              <a:t>A[border] </a:t>
            </a:r>
            <a:r>
              <a:rPr lang="ru-RU" sz="2000" dirty="0"/>
              <a:t>и </a:t>
            </a:r>
            <a:r>
              <a:rPr lang="en-US" sz="2000" dirty="0"/>
              <a:t>A[end]</a:t>
            </a:r>
          </a:p>
          <a:p>
            <a:r>
              <a:rPr lang="ru-RU" sz="2000" dirty="0"/>
              <a:t>   вернуть значение </a:t>
            </a:r>
            <a:r>
              <a:rPr lang="en-US" sz="2000" dirty="0"/>
              <a:t>border</a:t>
            </a:r>
            <a:endParaRPr lang="ru-RU" sz="2000" dirty="0"/>
          </a:p>
          <a:p>
            <a:r>
              <a:rPr lang="ru-RU" sz="2000" dirty="0">
                <a:solidFill>
                  <a:schemeClr val="accent1"/>
                </a:solidFill>
              </a:rPr>
              <a:t>Конец функции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r>
              <a:rPr lang="ru-RU" sz="2000" dirty="0">
                <a:solidFill>
                  <a:schemeClr val="accent1"/>
                </a:solidFill>
              </a:rPr>
              <a:t>Функция</a:t>
            </a:r>
            <a:r>
              <a:rPr lang="ru-RU" sz="2000" dirty="0"/>
              <a:t> </a:t>
            </a:r>
            <a:r>
              <a:rPr lang="en-US" sz="2000" dirty="0"/>
              <a:t>QUICKSORT(A, beg, end)</a:t>
            </a:r>
          </a:p>
          <a:p>
            <a:r>
              <a:rPr lang="ru-RU" sz="2000" dirty="0">
                <a:solidFill>
                  <a:schemeClr val="accent1"/>
                </a:solidFill>
              </a:rPr>
              <a:t>   Если</a:t>
            </a:r>
            <a:r>
              <a:rPr lang="ru-RU" sz="2000" dirty="0"/>
              <a:t> </a:t>
            </a:r>
            <a:r>
              <a:rPr lang="en-US" sz="2000" dirty="0"/>
              <a:t>beg &lt; end</a:t>
            </a:r>
            <a:r>
              <a:rPr lang="ru-RU" sz="2000" dirty="0">
                <a:solidFill>
                  <a:schemeClr val="accent1"/>
                </a:solidFill>
              </a:rPr>
              <a:t>, то выполнить:</a:t>
            </a:r>
          </a:p>
          <a:p>
            <a:r>
              <a:rPr lang="ru-RU" sz="2000" dirty="0"/>
              <a:t>	   </a:t>
            </a:r>
            <a:r>
              <a:rPr lang="en-US" sz="2000" dirty="0"/>
              <a:t>mid = PARTITION(A, beg, end)</a:t>
            </a:r>
          </a:p>
          <a:p>
            <a:r>
              <a:rPr lang="en-US" sz="2000" dirty="0"/>
              <a:t>	</a:t>
            </a:r>
            <a:r>
              <a:rPr lang="ru-RU" sz="2000" dirty="0"/>
              <a:t>   </a:t>
            </a:r>
            <a:r>
              <a:rPr lang="en-US" sz="2000" dirty="0"/>
              <a:t>QUICKSORT(A, beg, mid – 1)</a:t>
            </a:r>
          </a:p>
          <a:p>
            <a:r>
              <a:rPr lang="en-US" sz="2000" dirty="0"/>
              <a:t>	 </a:t>
            </a:r>
            <a:r>
              <a:rPr lang="ru-RU" sz="2000" dirty="0"/>
              <a:t>   </a:t>
            </a:r>
            <a:r>
              <a:rPr lang="en-US" sz="2000" dirty="0"/>
              <a:t>QUICKSORT(A, mid + 1, end)</a:t>
            </a:r>
            <a:endParaRPr lang="ru-RU" sz="2000" dirty="0"/>
          </a:p>
          <a:p>
            <a:r>
              <a:rPr lang="ru-RU" sz="2000" dirty="0">
                <a:solidFill>
                  <a:schemeClr val="accent1"/>
                </a:solidFill>
              </a:rPr>
              <a:t>Конец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08396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chemeClr val="bg1"/>
                </a:solidFill>
                <a:latin typeface="ALS Sector Regular" pitchFamily="2" charset="0"/>
              </a:rPr>
              <a:t>Отсортированные последовательности</a:t>
            </a:r>
            <a:endParaRPr kumimoji="0" lang="ru-RU" sz="2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B6377-C068-45D2-55F5-0361E018EA28}"/>
              </a:ext>
            </a:extLst>
          </p:cNvPr>
          <p:cNvSpPr txBox="1"/>
          <p:nvPr/>
        </p:nvSpPr>
        <p:spPr>
          <a:xfrm>
            <a:off x="4800600" y="393192"/>
            <a:ext cx="66568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</a:t>
            </a:r>
            <a:r>
              <a:rPr lang="ru-RU" sz="2400" b="1" dirty="0">
                <a:solidFill>
                  <a:srgbClr val="176DEA"/>
                </a:solidFill>
              </a:rPr>
              <a:t>сортировке по возрастанию </a:t>
            </a:r>
            <a:r>
              <a:rPr lang="ru-RU" sz="2400" dirty="0"/>
              <a:t>соседние элементы последовательности </a:t>
            </a:r>
            <a:r>
              <a:rPr lang="en-US" sz="2400" dirty="0"/>
              <a:t>X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X</a:t>
            </a:r>
            <a:r>
              <a:rPr lang="en-US" sz="2400" baseline="-25000" dirty="0"/>
              <a:t>i+1</a:t>
            </a:r>
            <a:r>
              <a:rPr lang="ru-RU" sz="2400" dirty="0"/>
              <a:t> считаются упорядоченными, если выполняется условие </a:t>
            </a:r>
            <a:r>
              <a:rPr lang="en-US" sz="2400" dirty="0"/>
              <a:t>X</a:t>
            </a:r>
            <a:r>
              <a:rPr lang="en-US" sz="2400" baseline="-25000" dirty="0"/>
              <a:t>i+1</a:t>
            </a:r>
            <a:r>
              <a:rPr lang="en-US" sz="2400" dirty="0"/>
              <a:t> &gt; X</a:t>
            </a:r>
            <a:r>
              <a:rPr lang="en-US" sz="2400" baseline="-25000" dirty="0"/>
              <a:t>i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ru-RU" sz="2400" dirty="0"/>
              <a:t>При </a:t>
            </a:r>
            <a:r>
              <a:rPr lang="ru-RU" sz="2400" b="1" dirty="0">
                <a:solidFill>
                  <a:srgbClr val="176DEA"/>
                </a:solidFill>
              </a:rPr>
              <a:t>сортировке по убыванию </a:t>
            </a:r>
            <a:r>
              <a:rPr lang="ru-RU" sz="2400" dirty="0"/>
              <a:t>соседние элементы последовательности </a:t>
            </a:r>
            <a:r>
              <a:rPr lang="en-US" sz="2400" dirty="0"/>
              <a:t>X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X</a:t>
            </a:r>
            <a:r>
              <a:rPr lang="en-US" sz="2400" baseline="-25000" dirty="0"/>
              <a:t>i+1</a:t>
            </a:r>
            <a:r>
              <a:rPr lang="ru-RU" sz="2400" dirty="0"/>
              <a:t> считаются упорядоченными, если выполняется условие </a:t>
            </a:r>
            <a:r>
              <a:rPr lang="en-US" sz="2400" dirty="0"/>
              <a:t>X</a:t>
            </a:r>
            <a:r>
              <a:rPr lang="en-US" sz="2400" baseline="-25000" dirty="0"/>
              <a:t>i+1</a:t>
            </a:r>
            <a:r>
              <a:rPr lang="en-US" sz="2400" dirty="0"/>
              <a:t> &lt; X</a:t>
            </a:r>
            <a:r>
              <a:rPr lang="en-US" sz="2400" baseline="-25000" dirty="0"/>
              <a:t>i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ru-RU" sz="2400" dirty="0">
                <a:solidFill>
                  <a:srgbClr val="C00000"/>
                </a:solidFill>
              </a:rPr>
              <a:t>Для того, чтобы упорядочить неупорядоченные соседние элементы их нужно поменять местами.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6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Сортировка вставками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Квадратичные алгоритмы сортировки</a:t>
            </a:r>
          </a:p>
          <a:p>
            <a:endParaRPr lang="ru-RU" dirty="0"/>
          </a:p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E040E3B-C24F-60F5-F780-8C0149407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65690"/>
              </p:ext>
            </p:extLst>
          </p:nvPr>
        </p:nvGraphicFramePr>
        <p:xfrm>
          <a:off x="4681728" y="454231"/>
          <a:ext cx="72046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Упоряд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упорядочена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6485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B307105-F0F3-F8C2-7F39-56D777CD9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72734"/>
              </p:ext>
            </p:extLst>
          </p:nvPr>
        </p:nvGraphicFramePr>
        <p:xfrm>
          <a:off x="4681728" y="1187862"/>
          <a:ext cx="72046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/>
                        <a:t>Упорядочена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упорядочена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480366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54CBA1A8-8765-3764-71F2-10642BBD1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26813"/>
              </p:ext>
            </p:extLst>
          </p:nvPr>
        </p:nvGraphicFramePr>
        <p:xfrm>
          <a:off x="4681728" y="1920813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FF2A4FB2-7D47-1F7E-51D1-CEE5A1758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91396"/>
              </p:ext>
            </p:extLst>
          </p:nvPr>
        </p:nvGraphicFramePr>
        <p:xfrm>
          <a:off x="4678680" y="2265237"/>
          <a:ext cx="72046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Упорядочена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 упорядочена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964850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40C21A01-8FC9-2D19-1E5F-8F2695A2B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60618"/>
              </p:ext>
            </p:extLst>
          </p:nvPr>
        </p:nvGraphicFramePr>
        <p:xfrm>
          <a:off x="4678680" y="2971772"/>
          <a:ext cx="72046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Упорядочен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упорядочена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223654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700E6DF9-9885-DF5F-2ABE-4707089B8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12062"/>
              </p:ext>
            </p:extLst>
          </p:nvPr>
        </p:nvGraphicFramePr>
        <p:xfrm>
          <a:off x="4693920" y="3709388"/>
          <a:ext cx="72046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Упорядочена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 упорядочена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23654"/>
                  </a:ext>
                </a:extLst>
              </a:tr>
            </a:tbl>
          </a:graphicData>
        </a:graphic>
      </p:graphicFrame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6218B863-74D3-49CB-9893-DEDDFE6A1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61829"/>
              </p:ext>
            </p:extLst>
          </p:nvPr>
        </p:nvGraphicFramePr>
        <p:xfrm>
          <a:off x="4718304" y="4437860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82F194D1-070D-712C-E4FC-CB4186A7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58492"/>
              </p:ext>
            </p:extLst>
          </p:nvPr>
        </p:nvGraphicFramePr>
        <p:xfrm>
          <a:off x="4715256" y="4782284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7087F794-69B1-368E-2634-EB711639C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412672"/>
              </p:ext>
            </p:extLst>
          </p:nvPr>
        </p:nvGraphicFramePr>
        <p:xfrm>
          <a:off x="4715256" y="5142428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7D6D2A9D-08B2-767D-52D1-660769041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15124"/>
              </p:ext>
            </p:extLst>
          </p:nvPr>
        </p:nvGraphicFramePr>
        <p:xfrm>
          <a:off x="4715255" y="5484718"/>
          <a:ext cx="72046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Упорядочена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82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26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Сортировка вставками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Квадратичные алгоритмы сортировки</a:t>
            </a:r>
            <a:endParaRPr lang="en-US" dirty="0"/>
          </a:p>
          <a:p>
            <a:endParaRPr lang="en-US" dirty="0"/>
          </a:p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ru-RU" dirty="0"/>
          </a:p>
        </p:txBody>
      </p:sp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7D6D2A9D-08B2-767D-52D1-660769041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34023"/>
              </p:ext>
            </p:extLst>
          </p:nvPr>
        </p:nvGraphicFramePr>
        <p:xfrm>
          <a:off x="4715255" y="601822"/>
          <a:ext cx="72046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ru-RU" dirty="0"/>
                        <a:t>Упорядочена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829972"/>
                  </a:ext>
                </a:extLst>
              </a:tr>
            </a:tbl>
          </a:graphicData>
        </a:graphic>
      </p:graphicFrame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006F118-FB8D-4AF6-5A2C-3B854C956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26303"/>
              </p:ext>
            </p:extLst>
          </p:nvPr>
        </p:nvGraphicFramePr>
        <p:xfrm>
          <a:off x="4715256" y="1329380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79D364E-E93A-5058-23F9-5A20C4CBE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91483"/>
              </p:ext>
            </p:extLst>
          </p:nvPr>
        </p:nvGraphicFramePr>
        <p:xfrm>
          <a:off x="4721352" y="1655516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F3A6F64-9BE8-E1F1-9EF3-A7F9D67FE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171882"/>
              </p:ext>
            </p:extLst>
          </p:nvPr>
        </p:nvGraphicFramePr>
        <p:xfrm>
          <a:off x="4727448" y="2004106"/>
          <a:ext cx="72046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3823945-6977-6814-57A9-D6A05245C69C}"/>
              </a:ext>
            </a:extLst>
          </p:cNvPr>
          <p:cNvSpPr txBox="1"/>
          <p:nvPr/>
        </p:nvSpPr>
        <p:spPr>
          <a:xfrm>
            <a:off x="4715255" y="3209544"/>
            <a:ext cx="7247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Для</a:t>
            </a:r>
            <a:r>
              <a:rPr lang="ru-RU" dirty="0"/>
              <a:t> </a:t>
            </a:r>
            <a:r>
              <a:rPr lang="en-US" dirty="0"/>
              <a:t>i </a:t>
            </a:r>
            <a:r>
              <a:rPr lang="ru-RU" b="1" dirty="0">
                <a:solidFill>
                  <a:schemeClr val="accent1"/>
                </a:solidFill>
              </a:rPr>
              <a:t>от</a:t>
            </a:r>
            <a:r>
              <a:rPr lang="ru-RU" dirty="0"/>
              <a:t> 1 </a:t>
            </a:r>
            <a:r>
              <a:rPr lang="ru-RU" b="1" dirty="0">
                <a:solidFill>
                  <a:schemeClr val="accent1"/>
                </a:solidFill>
              </a:rPr>
              <a:t>до</a:t>
            </a:r>
            <a:r>
              <a:rPr lang="ru-RU" dirty="0"/>
              <a:t> </a:t>
            </a:r>
            <a:r>
              <a:rPr lang="en-US" dirty="0"/>
              <a:t>N</a:t>
            </a:r>
            <a:r>
              <a:rPr lang="ru-RU" dirty="0"/>
              <a:t> - 1</a:t>
            </a:r>
            <a:endParaRPr lang="en-US" dirty="0"/>
          </a:p>
          <a:p>
            <a:r>
              <a:rPr lang="ru-RU" b="1" dirty="0">
                <a:solidFill>
                  <a:schemeClr val="accent1"/>
                </a:solidFill>
              </a:rPr>
              <a:t>Делай:</a:t>
            </a:r>
          </a:p>
          <a:p>
            <a:r>
              <a:rPr lang="ru-RU" dirty="0"/>
              <a:t>	</a:t>
            </a:r>
            <a:r>
              <a:rPr lang="en-US" dirty="0"/>
              <a:t>j 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	</a:t>
            </a:r>
            <a:r>
              <a:rPr lang="ru-RU" b="1" dirty="0">
                <a:solidFill>
                  <a:schemeClr val="accent1"/>
                </a:solidFill>
              </a:rPr>
              <a:t>Пока</a:t>
            </a:r>
            <a:r>
              <a:rPr lang="ru-RU" dirty="0"/>
              <a:t> </a:t>
            </a:r>
            <a:r>
              <a:rPr lang="en-US" dirty="0"/>
              <a:t>j &gt; 0</a:t>
            </a:r>
          </a:p>
          <a:p>
            <a:r>
              <a:rPr lang="en-US" dirty="0"/>
              <a:t>	</a:t>
            </a:r>
            <a:r>
              <a:rPr lang="ru-RU" b="1" dirty="0">
                <a:solidFill>
                  <a:schemeClr val="accent1"/>
                </a:solidFill>
              </a:rPr>
              <a:t>Делай:</a:t>
            </a:r>
          </a:p>
          <a:p>
            <a:r>
              <a:rPr lang="ru-RU" dirty="0"/>
              <a:t>		</a:t>
            </a:r>
            <a:r>
              <a:rPr lang="ru-RU" b="1" dirty="0">
                <a:solidFill>
                  <a:schemeClr val="accent1"/>
                </a:solidFill>
              </a:rPr>
              <a:t>Если</a:t>
            </a:r>
            <a:r>
              <a:rPr lang="ru-RU" dirty="0"/>
              <a:t> </a:t>
            </a:r>
            <a:r>
              <a:rPr lang="en-US" dirty="0"/>
              <a:t>A[j] &lt; A[j – 1]</a:t>
            </a:r>
            <a:r>
              <a:rPr lang="ru-RU" dirty="0"/>
              <a:t>, </a:t>
            </a:r>
            <a:r>
              <a:rPr lang="ru-RU" b="1" dirty="0">
                <a:solidFill>
                  <a:schemeClr val="accent1"/>
                </a:solidFill>
              </a:rPr>
              <a:t>ТО:</a:t>
            </a:r>
          </a:p>
          <a:p>
            <a:r>
              <a:rPr lang="ru-RU" dirty="0"/>
              <a:t>			Поменять местами </a:t>
            </a:r>
            <a:r>
              <a:rPr lang="en-US" dirty="0"/>
              <a:t>A[j] </a:t>
            </a:r>
            <a:r>
              <a:rPr lang="ru-RU" dirty="0"/>
              <a:t>и </a:t>
            </a:r>
            <a:r>
              <a:rPr lang="en-US" dirty="0"/>
              <a:t>A[j – 1]</a:t>
            </a:r>
          </a:p>
          <a:p>
            <a:r>
              <a:rPr lang="en-US" dirty="0"/>
              <a:t>		</a:t>
            </a:r>
            <a:r>
              <a:rPr lang="ru-RU" b="1" dirty="0">
                <a:solidFill>
                  <a:schemeClr val="accent1"/>
                </a:solidFill>
              </a:rPr>
              <a:t>Иначе:</a:t>
            </a:r>
          </a:p>
          <a:p>
            <a:r>
              <a:rPr lang="ru-RU" dirty="0"/>
              <a:t>			</a:t>
            </a:r>
            <a:r>
              <a:rPr lang="ru-RU" b="1" dirty="0">
                <a:solidFill>
                  <a:schemeClr val="accent1"/>
                </a:solidFill>
              </a:rPr>
              <a:t>Выход из цикла</a:t>
            </a:r>
          </a:p>
          <a:p>
            <a:r>
              <a:rPr lang="ru-RU" dirty="0"/>
              <a:t>		Уменьшить </a:t>
            </a:r>
            <a:r>
              <a:rPr lang="en-US" dirty="0"/>
              <a:t>j </a:t>
            </a:r>
            <a:r>
              <a:rPr lang="ru-RU" dirty="0"/>
              <a:t>на 1</a:t>
            </a:r>
            <a:endParaRPr lang="en-US" dirty="0"/>
          </a:p>
          <a:p>
            <a:r>
              <a:rPr lang="en-US" dirty="0"/>
              <a:t>	</a:t>
            </a:r>
            <a:r>
              <a:rPr lang="ru-RU" b="1" dirty="0">
                <a:solidFill>
                  <a:schemeClr val="accent1"/>
                </a:solidFill>
              </a:rPr>
              <a:t>Конец</a:t>
            </a:r>
          </a:p>
          <a:p>
            <a:r>
              <a:rPr lang="ru-RU" b="1" dirty="0">
                <a:solidFill>
                  <a:schemeClr val="accent1"/>
                </a:solidFill>
              </a:rPr>
              <a:t>Конец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7A2B51-F560-2A91-6E02-4DED0A4DEC06}"/>
              </a:ext>
            </a:extLst>
          </p:cNvPr>
          <p:cNvSpPr txBox="1"/>
          <p:nvPr/>
        </p:nvSpPr>
        <p:spPr>
          <a:xfrm>
            <a:off x="4715255" y="2399781"/>
            <a:ext cx="7247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Алгоритм сортировки вставками массива А, состоящего из </a:t>
            </a:r>
            <a:r>
              <a:rPr lang="en-US" sz="2400" b="1" dirty="0">
                <a:solidFill>
                  <a:schemeClr val="accent1"/>
                </a:solidFill>
              </a:rPr>
              <a:t>N </a:t>
            </a:r>
            <a:r>
              <a:rPr lang="ru-RU" sz="2400" b="1" dirty="0">
                <a:solidFill>
                  <a:schemeClr val="accent1"/>
                </a:solidFill>
              </a:rPr>
              <a:t>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83769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Сортировка вставками</a:t>
            </a:r>
            <a:r>
              <a:rPr kumimoji="0" 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 (</a:t>
            </a: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обоснование асимптотической сложности)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Квадратичные алгоритмы сортировки</a:t>
            </a:r>
            <a:endParaRPr lang="en-US" dirty="0"/>
          </a:p>
          <a:p>
            <a:endParaRPr lang="en-US" dirty="0"/>
          </a:p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D5ABBA-F987-1D49-E5BF-ADEA5F382C8C}"/>
                  </a:ext>
                </a:extLst>
              </p:cNvPr>
              <p:cNvSpPr txBox="1"/>
              <p:nvPr/>
            </p:nvSpPr>
            <p:spPr>
              <a:xfrm>
                <a:off x="4709160" y="338328"/>
                <a:ext cx="7173621" cy="467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Рассматриваем худший случай:</a:t>
                </a:r>
              </a:p>
              <a:p>
                <a:r>
                  <a:rPr lang="ru-RU" sz="2000" dirty="0"/>
                  <a:t>количество операций во внутреннем цикле будет увеличиваться на 1 для каждого повторения внешнего цикла.</a:t>
                </a:r>
              </a:p>
              <a:p>
                <a:r>
                  <a:rPr lang="en-US" sz="2000" dirty="0"/>
                  <a:t>1, … ,N–</a:t>
                </a:r>
                <a:r>
                  <a:rPr lang="ru-RU" sz="2000" dirty="0"/>
                  <a:t>3</a:t>
                </a:r>
                <a:r>
                  <a:rPr lang="en-US" sz="2000" dirty="0"/>
                  <a:t>, N–</a:t>
                </a:r>
                <a:r>
                  <a:rPr lang="ru-RU" sz="2000" dirty="0"/>
                  <a:t>2</a:t>
                </a:r>
                <a:r>
                  <a:rPr lang="en-US" sz="2000" dirty="0"/>
                  <a:t>,</a:t>
                </a:r>
                <a:r>
                  <a:rPr lang="ru-RU" sz="2000" dirty="0"/>
                  <a:t> </a:t>
                </a:r>
                <a:r>
                  <a:rPr lang="en-US" sz="2000" dirty="0"/>
                  <a:t>N</a:t>
                </a:r>
                <a:r>
                  <a:rPr lang="ru-RU" sz="2000" dirty="0"/>
                  <a:t>-1</a:t>
                </a:r>
              </a:p>
              <a:p>
                <a:r>
                  <a:rPr lang="ru-RU" sz="2000" dirty="0">
                    <a:solidFill>
                      <a:srgbClr val="FF0000"/>
                    </a:solidFill>
                  </a:rPr>
                  <a:t>ЭТО АРИФМЕТИЧЕСКАЯ ПРОГРЕССИЯ.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endParaRPr lang="en-US" sz="2000" dirty="0">
                  <a:solidFill>
                    <a:srgbClr val="FF0000"/>
                  </a:solidFill>
                </a:endParaRPr>
              </a:p>
              <a:p>
                <a:r>
                  <a:rPr lang="ru-RU" sz="2000" dirty="0"/>
                  <a:t>Сумма арифметической прогрессии: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ru-RU" sz="20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20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20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ru-RU" sz="20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ru-RU" sz="20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ru-RU" sz="20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ru-RU" sz="20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ru-RU" sz="20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ru-RU" sz="20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u-RU" sz="20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ru-RU" sz="20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ru-RU" sz="20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</m:t>
                      </m:r>
                    </m:oMath>
                  </m:oMathPara>
                </a14:m>
                <a:endParaRPr lang="ru-RU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FF0000"/>
                  </a:solidFill>
                </a:endParaRPr>
              </a:p>
              <a:p>
                <a:r>
                  <a:rPr lang="ru-RU" sz="2000" dirty="0"/>
                  <a:t>Для рассматриваемой задачи: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1 </m:t>
                          </m:r>
                          <m:r>
                            <a:rPr lang="ru-RU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ru-RU" sz="20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−1</m:t>
                          </m:r>
                          <m:r>
                            <a:rPr lang="ru-RU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ru-RU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/>
                  <a:t>Сложность алгоритма </a:t>
                </a:r>
                <a:r>
                  <a:rPr lang="en-US" sz="2000" dirty="0"/>
                  <a:t>O(N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)</a:t>
                </a:r>
                <a:r>
                  <a:rPr lang="ru-RU" sz="20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D5ABBA-F987-1D49-E5BF-ADEA5F382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60" y="338328"/>
                <a:ext cx="7173621" cy="4677627"/>
              </a:xfrm>
              <a:prstGeom prst="rect">
                <a:avLst/>
              </a:prstGeom>
              <a:blipFill>
                <a:blip r:embed="rId3"/>
                <a:stretch>
                  <a:fillRect l="-935" t="-782" b="-11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12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Сортировка </a:t>
            </a:r>
            <a:r>
              <a:rPr lang="ru-RU" sz="2400" b="1" dirty="0">
                <a:solidFill>
                  <a:schemeClr val="bg1"/>
                </a:solidFill>
              </a:rPr>
              <a:t>выбором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Квадратичные алгоритмы сортировки</a:t>
            </a:r>
            <a:endParaRPr lang="en-US" dirty="0"/>
          </a:p>
          <a:p>
            <a:endParaRPr lang="en-US" dirty="0"/>
          </a:p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A6D7977-780E-73E4-984A-9DF040FB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763363"/>
              </p:ext>
            </p:extLst>
          </p:nvPr>
        </p:nvGraphicFramePr>
        <p:xfrm>
          <a:off x="4681728" y="454231"/>
          <a:ext cx="72046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7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max)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r>
                        <a:rPr lang="ru-RU" dirty="0"/>
                        <a:t>Не упорядочена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ru-RU" dirty="0"/>
                        <a:t>Не упорядочена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64850"/>
                  </a:ext>
                </a:extLst>
              </a:tr>
            </a:tbl>
          </a:graphicData>
        </a:graphic>
      </p:graphicFrame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5CDE3787-937A-3651-B02A-EB96BA6DB82C}"/>
              </a:ext>
            </a:extLst>
          </p:cNvPr>
          <p:cNvSpPr/>
          <p:nvPr/>
        </p:nvSpPr>
        <p:spPr>
          <a:xfrm>
            <a:off x="5257800" y="191961"/>
            <a:ext cx="5861304" cy="265239"/>
          </a:xfrm>
          <a:custGeom>
            <a:avLst/>
            <a:gdLst>
              <a:gd name="connsiteX0" fmla="*/ 0 w 5861304"/>
              <a:gd name="connsiteY0" fmla="*/ 265239 h 265239"/>
              <a:gd name="connsiteX1" fmla="*/ 2807208 w 5861304"/>
              <a:gd name="connsiteY1" fmla="*/ 63 h 265239"/>
              <a:gd name="connsiteX2" fmla="*/ 5861304 w 5861304"/>
              <a:gd name="connsiteY2" fmla="*/ 237807 h 265239"/>
              <a:gd name="connsiteX3" fmla="*/ 5861304 w 5861304"/>
              <a:gd name="connsiteY3" fmla="*/ 237807 h 26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1304" h="265239">
                <a:moveTo>
                  <a:pt x="0" y="265239"/>
                </a:moveTo>
                <a:cubicBezTo>
                  <a:pt x="915162" y="134937"/>
                  <a:pt x="1830324" y="4635"/>
                  <a:pt x="2807208" y="63"/>
                </a:cubicBezTo>
                <a:cubicBezTo>
                  <a:pt x="3784092" y="-4509"/>
                  <a:pt x="5861304" y="237807"/>
                  <a:pt x="5861304" y="237807"/>
                </a:cubicBezTo>
                <a:lnTo>
                  <a:pt x="5861304" y="237807"/>
                </a:ln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A821F9B-8859-1F36-1529-19AC9DA38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42699"/>
              </p:ext>
            </p:extLst>
          </p:nvPr>
        </p:nvGraphicFramePr>
        <p:xfrm>
          <a:off x="4681728" y="1689687"/>
          <a:ext cx="72046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6(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max)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Не упорядочена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Упор.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89860"/>
                  </a:ext>
                </a:extLst>
              </a:tr>
            </a:tbl>
          </a:graphicData>
        </a:graphic>
      </p:graphicFrame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316CA84D-CE19-AD8A-230D-4E49EA0887F0}"/>
              </a:ext>
            </a:extLst>
          </p:cNvPr>
          <p:cNvSpPr/>
          <p:nvPr/>
        </p:nvSpPr>
        <p:spPr>
          <a:xfrm>
            <a:off x="9290304" y="1472151"/>
            <a:ext cx="932688" cy="219489"/>
          </a:xfrm>
          <a:custGeom>
            <a:avLst/>
            <a:gdLst>
              <a:gd name="connsiteX0" fmla="*/ 0 w 932688"/>
              <a:gd name="connsiteY0" fmla="*/ 219489 h 219489"/>
              <a:gd name="connsiteX1" fmla="*/ 475488 w 932688"/>
              <a:gd name="connsiteY1" fmla="*/ 33 h 219489"/>
              <a:gd name="connsiteX2" fmla="*/ 932688 w 932688"/>
              <a:gd name="connsiteY2" fmla="*/ 201201 h 219489"/>
              <a:gd name="connsiteX3" fmla="*/ 932688 w 932688"/>
              <a:gd name="connsiteY3" fmla="*/ 201201 h 21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2688" h="219489">
                <a:moveTo>
                  <a:pt x="0" y="219489"/>
                </a:moveTo>
                <a:cubicBezTo>
                  <a:pt x="160020" y="111285"/>
                  <a:pt x="320040" y="3081"/>
                  <a:pt x="475488" y="33"/>
                </a:cubicBezTo>
                <a:cubicBezTo>
                  <a:pt x="630936" y="-3015"/>
                  <a:pt x="932688" y="201201"/>
                  <a:pt x="932688" y="201201"/>
                </a:cubicBezTo>
                <a:lnTo>
                  <a:pt x="932688" y="201201"/>
                </a:ln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6412B8B6-40CA-FB55-5283-EA87F5229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06688"/>
              </p:ext>
            </p:extLst>
          </p:nvPr>
        </p:nvGraphicFramePr>
        <p:xfrm>
          <a:off x="4681727" y="2926080"/>
          <a:ext cx="720468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2784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max)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Не упорядочена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Упорядочена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980859"/>
                  </a:ext>
                </a:extLst>
              </a:tr>
            </a:tbl>
          </a:graphicData>
        </a:graphic>
      </p:graphicFrame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B6F8BD1E-64D0-FA18-B1EA-0C21539EF32E}"/>
              </a:ext>
            </a:extLst>
          </p:cNvPr>
          <p:cNvSpPr/>
          <p:nvPr/>
        </p:nvSpPr>
        <p:spPr>
          <a:xfrm>
            <a:off x="8229600" y="2615138"/>
            <a:ext cx="1033272" cy="310942"/>
          </a:xfrm>
          <a:custGeom>
            <a:avLst/>
            <a:gdLst>
              <a:gd name="connsiteX0" fmla="*/ 0 w 1033272"/>
              <a:gd name="connsiteY0" fmla="*/ 292654 h 310942"/>
              <a:gd name="connsiteX1" fmla="*/ 548640 w 1033272"/>
              <a:gd name="connsiteY1" fmla="*/ 46 h 310942"/>
              <a:gd name="connsiteX2" fmla="*/ 1033272 w 1033272"/>
              <a:gd name="connsiteY2" fmla="*/ 310942 h 31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3272" h="310942">
                <a:moveTo>
                  <a:pt x="0" y="292654"/>
                </a:moveTo>
                <a:cubicBezTo>
                  <a:pt x="188214" y="144826"/>
                  <a:pt x="376428" y="-3002"/>
                  <a:pt x="548640" y="46"/>
                </a:cubicBezTo>
                <a:cubicBezTo>
                  <a:pt x="720852" y="3094"/>
                  <a:pt x="877062" y="157018"/>
                  <a:pt x="1033272" y="310942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5A683A00-3B51-FF4E-4B37-2C829F402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50067"/>
              </p:ext>
            </p:extLst>
          </p:nvPr>
        </p:nvGraphicFramePr>
        <p:xfrm>
          <a:off x="4681727" y="4139996"/>
          <a:ext cx="720468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2784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max)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  <a:tr h="278463">
                <a:tc gridSpan="4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Не упорядочена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Упорядочена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009071"/>
                  </a:ext>
                </a:extLst>
              </a:tr>
            </a:tbl>
          </a:graphicData>
        </a:graphic>
      </p:graphicFrame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53E27744-B923-94EE-088E-F02E0099C8F3}"/>
              </a:ext>
            </a:extLst>
          </p:cNvPr>
          <p:cNvSpPr/>
          <p:nvPr/>
        </p:nvSpPr>
        <p:spPr>
          <a:xfrm>
            <a:off x="5230368" y="3831237"/>
            <a:ext cx="2953512" cy="329283"/>
          </a:xfrm>
          <a:custGeom>
            <a:avLst/>
            <a:gdLst>
              <a:gd name="connsiteX0" fmla="*/ 0 w 2953512"/>
              <a:gd name="connsiteY0" fmla="*/ 301851 h 329283"/>
              <a:gd name="connsiteX1" fmla="*/ 1865376 w 2953512"/>
              <a:gd name="connsiteY1" fmla="*/ 99 h 329283"/>
              <a:gd name="connsiteX2" fmla="*/ 2953512 w 2953512"/>
              <a:gd name="connsiteY2" fmla="*/ 329283 h 329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3512" h="329283">
                <a:moveTo>
                  <a:pt x="0" y="301851"/>
                </a:moveTo>
                <a:cubicBezTo>
                  <a:pt x="686562" y="148689"/>
                  <a:pt x="1373124" y="-4473"/>
                  <a:pt x="1865376" y="99"/>
                </a:cubicBezTo>
                <a:cubicBezTo>
                  <a:pt x="2357628" y="4671"/>
                  <a:pt x="2655570" y="166977"/>
                  <a:pt x="2953512" y="329283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F9A7F67B-7839-9E22-52BB-33F0633B0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4291"/>
              </p:ext>
            </p:extLst>
          </p:nvPr>
        </p:nvGraphicFramePr>
        <p:xfrm>
          <a:off x="4678094" y="5348832"/>
          <a:ext cx="720468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2784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3(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max)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  <a:tr h="278463">
                <a:tc gridSpan="3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Не упорядочена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Упорядочена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37974"/>
                  </a:ext>
                </a:extLst>
              </a:tr>
            </a:tbl>
          </a:graphicData>
        </a:graphic>
      </p:graphicFrame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925A52B8-1D1F-473E-B9E4-B13B0DA6CC25}"/>
              </a:ext>
            </a:extLst>
          </p:cNvPr>
          <p:cNvSpPr/>
          <p:nvPr/>
        </p:nvSpPr>
        <p:spPr>
          <a:xfrm>
            <a:off x="6181344" y="5157199"/>
            <a:ext cx="996696" cy="201185"/>
          </a:xfrm>
          <a:custGeom>
            <a:avLst/>
            <a:gdLst>
              <a:gd name="connsiteX0" fmla="*/ 0 w 996696"/>
              <a:gd name="connsiteY0" fmla="*/ 192041 h 201185"/>
              <a:gd name="connsiteX1" fmla="*/ 466344 w 996696"/>
              <a:gd name="connsiteY1" fmla="*/ 17 h 201185"/>
              <a:gd name="connsiteX2" fmla="*/ 996696 w 996696"/>
              <a:gd name="connsiteY2" fmla="*/ 201185 h 20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696" h="201185">
                <a:moveTo>
                  <a:pt x="0" y="192041"/>
                </a:moveTo>
                <a:cubicBezTo>
                  <a:pt x="150114" y="95267"/>
                  <a:pt x="300228" y="-1507"/>
                  <a:pt x="466344" y="17"/>
                </a:cubicBezTo>
                <a:cubicBezTo>
                  <a:pt x="632460" y="1541"/>
                  <a:pt x="814578" y="101363"/>
                  <a:pt x="996696" y="201185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46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Сортировка </a:t>
            </a:r>
            <a:r>
              <a:rPr lang="ru-RU" sz="2400" b="1" dirty="0">
                <a:solidFill>
                  <a:schemeClr val="bg1"/>
                </a:solidFill>
              </a:rPr>
              <a:t>выбором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5304-CAC3-07BB-F8BD-BA5B147A6F9B}"/>
              </a:ext>
            </a:extLst>
          </p:cNvPr>
          <p:cNvSpPr txBox="1"/>
          <p:nvPr/>
        </p:nvSpPr>
        <p:spPr>
          <a:xfrm>
            <a:off x="228833" y="2747682"/>
            <a:ext cx="3739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Квадратичные алгоритмы сортировки</a:t>
            </a:r>
            <a:endParaRPr lang="en-US" dirty="0"/>
          </a:p>
          <a:p>
            <a:endParaRPr lang="en-US" dirty="0"/>
          </a:p>
          <a:p>
            <a:r>
              <a:rPr lang="ru-RU" dirty="0"/>
              <a:t>Асимптотическая сложность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7FCBE08-347C-28C9-FA47-BB44925A8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488966"/>
              </p:ext>
            </p:extLst>
          </p:nvPr>
        </p:nvGraphicFramePr>
        <p:xfrm>
          <a:off x="4612176" y="447648"/>
          <a:ext cx="720468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2784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max)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  <a:tr h="278463">
                <a:tc grid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Не упорядочена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ru-RU" dirty="0"/>
                        <a:t>Упорядочена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43460"/>
                  </a:ext>
                </a:extLst>
              </a:tr>
            </a:tbl>
          </a:graphicData>
        </a:graphic>
      </p:graphicFrame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CAB43D34-9B71-1F42-7903-00900C625D15}"/>
              </a:ext>
            </a:extLst>
          </p:cNvPr>
          <p:cNvSpPr/>
          <p:nvPr/>
        </p:nvSpPr>
        <p:spPr>
          <a:xfrm>
            <a:off x="5113184" y="237728"/>
            <a:ext cx="1040728" cy="227794"/>
          </a:xfrm>
          <a:custGeom>
            <a:avLst/>
            <a:gdLst>
              <a:gd name="connsiteX0" fmla="*/ 7456 w 1040728"/>
              <a:gd name="connsiteY0" fmla="*/ 201184 h 227794"/>
              <a:gd name="connsiteX1" fmla="*/ 80608 w 1040728"/>
              <a:gd name="connsiteY1" fmla="*/ 210328 h 227794"/>
              <a:gd name="connsiteX2" fmla="*/ 583528 w 1040728"/>
              <a:gd name="connsiteY2" fmla="*/ 16 h 227794"/>
              <a:gd name="connsiteX3" fmla="*/ 1040728 w 1040728"/>
              <a:gd name="connsiteY3" fmla="*/ 201184 h 22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728" h="227794">
                <a:moveTo>
                  <a:pt x="7456" y="201184"/>
                </a:moveTo>
                <a:cubicBezTo>
                  <a:pt x="-3974" y="222520"/>
                  <a:pt x="-15404" y="243856"/>
                  <a:pt x="80608" y="210328"/>
                </a:cubicBezTo>
                <a:cubicBezTo>
                  <a:pt x="176620" y="176800"/>
                  <a:pt x="423508" y="1540"/>
                  <a:pt x="583528" y="16"/>
                </a:cubicBezTo>
                <a:cubicBezTo>
                  <a:pt x="743548" y="-1508"/>
                  <a:pt x="892138" y="99838"/>
                  <a:pt x="1040728" y="201184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23D3EA40-B6A9-02F6-3EC4-54C739CE1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41034"/>
              </p:ext>
            </p:extLst>
          </p:nvPr>
        </p:nvGraphicFramePr>
        <p:xfrm>
          <a:off x="4612175" y="1357655"/>
          <a:ext cx="720468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41">
                  <a:extLst>
                    <a:ext uri="{9D8B030D-6E8A-4147-A177-3AD203B41FA5}">
                      <a16:colId xmlns:a16="http://schemas.microsoft.com/office/drawing/2014/main" val="136565547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249583832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978109307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4147866049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3534036816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2433368760"/>
                    </a:ext>
                  </a:extLst>
                </a:gridCol>
                <a:gridCol w="1029241">
                  <a:extLst>
                    <a:ext uri="{9D8B030D-6E8A-4147-A177-3AD203B41FA5}">
                      <a16:colId xmlns:a16="http://schemas.microsoft.com/office/drawing/2014/main" val="1977391395"/>
                    </a:ext>
                  </a:extLst>
                </a:gridCol>
              </a:tblGrid>
              <a:tr h="2784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0830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CD7DF9-754F-43DD-23BE-A0EC348D185F}"/>
              </a:ext>
            </a:extLst>
          </p:cNvPr>
          <p:cNvSpPr txBox="1"/>
          <p:nvPr/>
        </p:nvSpPr>
        <p:spPr>
          <a:xfrm>
            <a:off x="4612175" y="1916685"/>
            <a:ext cx="7247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Алгоритм сортировки выбором массива А, состоящего из </a:t>
            </a:r>
            <a:r>
              <a:rPr lang="en-US" sz="2400" b="1" dirty="0">
                <a:solidFill>
                  <a:schemeClr val="accent1"/>
                </a:solidFill>
              </a:rPr>
              <a:t>N </a:t>
            </a:r>
            <a:r>
              <a:rPr lang="ru-RU" sz="2400" b="1" dirty="0">
                <a:solidFill>
                  <a:schemeClr val="accent1"/>
                </a:solidFill>
              </a:rPr>
              <a:t>элементов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2D8161-73AB-8A12-D72B-197B9F321094}"/>
              </a:ext>
            </a:extLst>
          </p:cNvPr>
          <p:cNvSpPr txBox="1"/>
          <p:nvPr/>
        </p:nvSpPr>
        <p:spPr>
          <a:xfrm>
            <a:off x="4634869" y="2843784"/>
            <a:ext cx="7247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Для</a:t>
            </a:r>
            <a:r>
              <a:rPr lang="ru-RU" dirty="0"/>
              <a:t> </a:t>
            </a:r>
            <a:r>
              <a:rPr lang="en-US" dirty="0"/>
              <a:t>i </a:t>
            </a:r>
            <a:r>
              <a:rPr lang="ru-RU" b="1" dirty="0">
                <a:solidFill>
                  <a:schemeClr val="accent1"/>
                </a:solidFill>
              </a:rPr>
              <a:t>от</a:t>
            </a:r>
            <a:r>
              <a:rPr lang="ru-RU" dirty="0"/>
              <a:t> </a:t>
            </a:r>
            <a:r>
              <a:rPr lang="en-US" dirty="0"/>
              <a:t>N - 1</a:t>
            </a:r>
            <a:r>
              <a:rPr lang="ru-RU" dirty="0"/>
              <a:t> </a:t>
            </a:r>
            <a:r>
              <a:rPr lang="ru-RU" b="1" dirty="0">
                <a:solidFill>
                  <a:schemeClr val="accent1"/>
                </a:solidFill>
              </a:rPr>
              <a:t>до</a:t>
            </a:r>
            <a:r>
              <a:rPr lang="ru-RU" dirty="0"/>
              <a:t> 1</a:t>
            </a:r>
            <a:endParaRPr lang="en-US" dirty="0"/>
          </a:p>
          <a:p>
            <a:r>
              <a:rPr lang="ru-RU" b="1" dirty="0">
                <a:solidFill>
                  <a:schemeClr val="accent1"/>
                </a:solidFill>
              </a:rPr>
              <a:t>Делай:</a:t>
            </a:r>
          </a:p>
          <a:p>
            <a:r>
              <a:rPr lang="ru-RU" dirty="0"/>
              <a:t>	</a:t>
            </a:r>
            <a:r>
              <a:rPr lang="ru-RU" b="1" dirty="0"/>
              <a:t>Найти индекс (</a:t>
            </a:r>
            <a:r>
              <a:rPr lang="en-US" b="1" dirty="0"/>
              <a:t>j</a:t>
            </a:r>
            <a:r>
              <a:rPr lang="ru-RU" b="1" dirty="0"/>
              <a:t>) максимального элемента в 	диапазоне от 0 до </a:t>
            </a:r>
            <a:r>
              <a:rPr lang="en-US" b="1" dirty="0" err="1"/>
              <a:t>i</a:t>
            </a:r>
            <a:endParaRPr lang="en-US" b="1" dirty="0"/>
          </a:p>
          <a:p>
            <a:r>
              <a:rPr lang="en-US" dirty="0"/>
              <a:t>	</a:t>
            </a:r>
            <a:r>
              <a:rPr lang="ru-RU" b="1" dirty="0"/>
              <a:t>Поменять местами элементы </a:t>
            </a:r>
            <a:r>
              <a:rPr lang="en-US" b="1" dirty="0"/>
              <a:t>j </a:t>
            </a:r>
            <a:r>
              <a:rPr lang="ru-RU" b="1" dirty="0"/>
              <a:t>и </a:t>
            </a:r>
            <a:r>
              <a:rPr lang="en-US" b="1" dirty="0" err="1"/>
              <a:t>i</a:t>
            </a:r>
            <a:endParaRPr lang="en-US" dirty="0"/>
          </a:p>
          <a:p>
            <a:r>
              <a:rPr lang="ru-RU" b="1" dirty="0">
                <a:solidFill>
                  <a:schemeClr val="accent1"/>
                </a:solidFill>
              </a:rPr>
              <a:t>Конец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2D14CE-BAA0-E130-E340-373767AC5942}"/>
              </a:ext>
            </a:extLst>
          </p:cNvPr>
          <p:cNvSpPr txBox="1"/>
          <p:nvPr/>
        </p:nvSpPr>
        <p:spPr>
          <a:xfrm>
            <a:off x="4846320" y="4873752"/>
            <a:ext cx="7036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операций, необходимых для вычисления максимума будет уменьшаться на 1 при каждом повторении цикла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ru-RU" dirty="0">
                <a:sym typeface="Wingdings" panose="05000000000000000000" pitchFamily="2" charset="2"/>
              </a:rPr>
              <a:t>Арифметическая прогрессия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ru-RU" dirty="0">
                <a:sym typeface="Wingdings" panose="05000000000000000000" pitchFamily="2" charset="2"/>
              </a:rPr>
              <a:t>Асимптотическая сложность </a:t>
            </a:r>
            <a:r>
              <a:rPr lang="en-US" dirty="0">
                <a:sym typeface="Wingdings" panose="05000000000000000000" pitchFamily="2" charset="2"/>
              </a:rPr>
              <a:t>O(N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8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«Глупая»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сортировка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89937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4BCCC-523D-F9A5-AE1B-7C9BE62CA93C}"/>
              </a:ext>
            </a:extLst>
          </p:cNvPr>
          <p:cNvSpPr txBox="1"/>
          <p:nvPr/>
        </p:nvSpPr>
        <p:spPr>
          <a:xfrm>
            <a:off x="4800600" y="429768"/>
            <a:ext cx="701626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Шаг1:</a:t>
            </a:r>
            <a:r>
              <a:rPr lang="ru-RU" dirty="0"/>
              <a:t> Перемещаться от начала к концу сортируемой последовательности объектов до обнаружения неупорядоченной пары объектов.</a:t>
            </a:r>
          </a:p>
          <a:p>
            <a:endParaRPr lang="ru-RU" dirty="0"/>
          </a:p>
          <a:p>
            <a:r>
              <a:rPr lang="ru-RU" b="1" dirty="0">
                <a:solidFill>
                  <a:schemeClr val="accent1"/>
                </a:solidFill>
              </a:rPr>
              <a:t>Шаг2:</a:t>
            </a:r>
            <a:r>
              <a:rPr lang="ru-RU" dirty="0"/>
              <a:t> Поменять местами неупорядоченные объекты.</a:t>
            </a:r>
          </a:p>
          <a:p>
            <a:endParaRPr lang="ru-RU" dirty="0"/>
          </a:p>
          <a:p>
            <a:r>
              <a:rPr lang="ru-RU" b="1" dirty="0">
                <a:solidFill>
                  <a:schemeClr val="accent1"/>
                </a:solidFill>
              </a:rPr>
              <a:t>Шаг 3:</a:t>
            </a:r>
            <a:r>
              <a:rPr lang="ru-RU" dirty="0"/>
              <a:t> Повторять шаги 1 и 2 до тех пор, пока в сортируемой последовательности не останется ни одной неупорядоченной пары.</a:t>
            </a:r>
          </a:p>
          <a:p>
            <a:endParaRPr lang="ru-RU" dirty="0"/>
          </a:p>
          <a:p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Асимптотическая сложность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O(n3)</a:t>
            </a:r>
            <a:endParaRPr lang="ru-RU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262766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33959</TotalTime>
  <Words>2304</Words>
  <Application>Microsoft Office PowerPoint</Application>
  <PresentationFormat>Широкоэкранный</PresentationFormat>
  <Paragraphs>1091</Paragraphs>
  <Slides>28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ALS Sector Bold</vt:lpstr>
      <vt:lpstr>ALS Sector Regular</vt:lpstr>
      <vt:lpstr>Arial</vt:lpstr>
      <vt:lpstr>Calibri</vt:lpstr>
      <vt:lpstr>Cambria Math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Bulychev</dc:creator>
  <cp:lastModifiedBy>Andrey Bulychev</cp:lastModifiedBy>
  <cp:revision>235</cp:revision>
  <dcterms:created xsi:type="dcterms:W3CDTF">2023-09-16T11:48:11Z</dcterms:created>
  <dcterms:modified xsi:type="dcterms:W3CDTF">2023-11-09T17:59:25Z</dcterms:modified>
</cp:coreProperties>
</file>