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9" r:id="rId2"/>
    <p:sldId id="350" r:id="rId3"/>
    <p:sldId id="351" r:id="rId4"/>
    <p:sldId id="352" r:id="rId5"/>
    <p:sldId id="354" r:id="rId6"/>
    <p:sldId id="353" r:id="rId7"/>
    <p:sldId id="355" r:id="rId8"/>
    <p:sldId id="356" r:id="rId9"/>
    <p:sldId id="357" r:id="rId10"/>
    <p:sldId id="3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EA"/>
    <a:srgbClr val="8FAADC"/>
    <a:srgbClr val="E4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E780-54EA-472D-8F32-BBA47E6C3B7F}" type="datetimeFigureOut">
              <a:rPr lang="ru-RU" smtClean="0"/>
              <a:t>07.11.2023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0583-0B77-4E9A-96E8-022A5165B5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8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7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64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11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6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31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31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80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07.11.2023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07.11.2023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8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07.11.2023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Однопроходные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алгоритмы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сентябрь 2023 </a:t>
            </a: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г.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261758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87568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Префиксные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 суммы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503600" y="13320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791456" y="151560"/>
            <a:ext cx="686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Дана последовательность из N натуральных чисел.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Рассматриваются все её непрерывные подпоследовательности, такие что сумма элементов каждой из них кратна k = 43. Найдите среди них подпоследовательность с максимальной суммой, определите её длину. Если таких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подпоследовательностей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найдено несколько, в ответе укажите количество элементов самой короткой из них.</a:t>
            </a:r>
            <a:endParaRPr lang="ru-RU" sz="2000" b="1" dirty="0">
              <a:solidFill>
                <a:srgbClr val="161616"/>
              </a:solidFill>
              <a:latin typeface="SchoolBook-Regular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D818A46-66A7-A1D2-B02F-CFB25487D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18475"/>
              </p:ext>
            </p:extLst>
          </p:nvPr>
        </p:nvGraphicFramePr>
        <p:xfrm>
          <a:off x="4415282" y="2470074"/>
          <a:ext cx="73238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126">
                  <a:extLst>
                    <a:ext uri="{9D8B030D-6E8A-4147-A177-3AD203B41FA5}">
                      <a16:colId xmlns:a16="http://schemas.microsoft.com/office/drawing/2014/main" val="3999182901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266543601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3032256410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79587200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1596361277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485627442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1722844081"/>
                    </a:ext>
                  </a:extLst>
                </a:gridCol>
                <a:gridCol w="720602">
                  <a:extLst>
                    <a:ext uri="{9D8B030D-6E8A-4147-A177-3AD203B41FA5}">
                      <a16:colId xmlns:a16="http://schemas.microsoft.com/office/drawing/2014/main" val="2109998427"/>
                    </a:ext>
                  </a:extLst>
                </a:gridCol>
              </a:tblGrid>
              <a:tr h="289302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A[n]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A[m]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95705"/>
                  </a:ext>
                </a:extLst>
              </a:tr>
              <a:tr h="289302">
                <a:tc>
                  <a:txBody>
                    <a:bodyPr/>
                    <a:lstStyle/>
                    <a:p>
                      <a:r>
                        <a:rPr lang="en-US" dirty="0"/>
                        <a:t>sum[0]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sum[n]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sum[m]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84960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E70044D-7186-2BBD-619B-1BD2D635EC7A}"/>
              </a:ext>
            </a:extLst>
          </p:cNvPr>
          <p:cNvCxnSpPr/>
          <p:nvPr/>
        </p:nvCxnSpPr>
        <p:spPr>
          <a:xfrm>
            <a:off x="7818120" y="3445933"/>
            <a:ext cx="19751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5ECCEF-2F3E-CF16-0D56-97393107D6DC}"/>
              </a:ext>
            </a:extLst>
          </p:cNvPr>
          <p:cNvSpPr txBox="1"/>
          <p:nvPr/>
        </p:nvSpPr>
        <p:spPr>
          <a:xfrm>
            <a:off x="7580376" y="3488783"/>
            <a:ext cx="309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nm</a:t>
            </a:r>
            <a:r>
              <a:rPr lang="en-US" dirty="0"/>
              <a:t> = sum[m] – sum[n</a:t>
            </a:r>
            <a:r>
              <a:rPr lang="ru-RU" dirty="0"/>
              <a:t> - 1</a:t>
            </a:r>
            <a:r>
              <a:rPr lang="en-US" dirty="0"/>
              <a:t>] </a:t>
            </a:r>
            <a:endParaRPr lang="ru-RU" baseline="-25000" dirty="0"/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47ECDF81-5406-DD8B-33A6-5911746E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29186"/>
              </p:ext>
            </p:extLst>
          </p:nvPr>
        </p:nvGraphicFramePr>
        <p:xfrm>
          <a:off x="4415282" y="4075514"/>
          <a:ext cx="507619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95">
                  <a:extLst>
                    <a:ext uri="{9D8B030D-6E8A-4147-A177-3AD203B41FA5}">
                      <a16:colId xmlns:a16="http://schemas.microsoft.com/office/drawing/2014/main" val="88151002"/>
                    </a:ext>
                  </a:extLst>
                </a:gridCol>
                <a:gridCol w="2538095">
                  <a:extLst>
                    <a:ext uri="{9D8B030D-6E8A-4147-A177-3AD203B41FA5}">
                      <a16:colId xmlns:a16="http://schemas.microsoft.com/office/drawing/2014/main" val="282823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Индекс:</a:t>
                      </a:r>
                    </a:p>
                    <a:p>
                      <a:r>
                        <a:rPr lang="ru-RU" dirty="0"/>
                        <a:t>Остаток от деления </a:t>
                      </a:r>
                      <a:r>
                        <a:rPr lang="en-US" dirty="0"/>
                        <a:t>sum </a:t>
                      </a:r>
                      <a:r>
                        <a:rPr lang="ru-RU" dirty="0"/>
                        <a:t>на 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7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1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7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0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7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Определение простоты числа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800600" y="393192"/>
            <a:ext cx="6537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76DEA"/>
                </a:solidFill>
              </a:rPr>
              <a:t>Если</a:t>
            </a:r>
          </a:p>
          <a:p>
            <a:r>
              <a:rPr lang="ru-RU" sz="2400" b="1" dirty="0">
                <a:solidFill>
                  <a:srgbClr val="176DEA"/>
                </a:solidFill>
              </a:rPr>
              <a:t>Х</a:t>
            </a:r>
            <a:r>
              <a:rPr lang="en-US" sz="2400" b="1" dirty="0">
                <a:solidFill>
                  <a:srgbClr val="176DEA"/>
                </a:solidFill>
              </a:rPr>
              <a:t>1</a:t>
            </a:r>
            <a:r>
              <a:rPr lang="en-US" sz="2400" dirty="0">
                <a:solidFill>
                  <a:srgbClr val="176DEA"/>
                </a:solidFill>
              </a:rPr>
              <a:t> – </a:t>
            </a:r>
            <a:r>
              <a:rPr lang="ru-RU" sz="2400" dirty="0">
                <a:solidFill>
                  <a:srgbClr val="176DEA"/>
                </a:solidFill>
              </a:rPr>
              <a:t>делитель числа </a:t>
            </a:r>
            <a:r>
              <a:rPr lang="en-US" sz="2400" dirty="0">
                <a:solidFill>
                  <a:srgbClr val="176DEA"/>
                </a:solidFill>
              </a:rPr>
              <a:t>N</a:t>
            </a:r>
            <a:r>
              <a:rPr lang="ru-RU" sz="2400" dirty="0">
                <a:solidFill>
                  <a:srgbClr val="176DEA"/>
                </a:solidFill>
              </a:rPr>
              <a:t>, то </a:t>
            </a:r>
          </a:p>
          <a:p>
            <a:r>
              <a:rPr lang="ru-RU" sz="2400" b="1" dirty="0">
                <a:solidFill>
                  <a:srgbClr val="176DEA"/>
                </a:solidFill>
              </a:rPr>
              <a:t>Х</a:t>
            </a:r>
            <a:r>
              <a:rPr lang="en-US" sz="2400" b="1" dirty="0">
                <a:solidFill>
                  <a:srgbClr val="176DEA"/>
                </a:solidFill>
              </a:rPr>
              <a:t>2 </a:t>
            </a:r>
            <a:r>
              <a:rPr lang="ru-RU" sz="2400" b="1" dirty="0">
                <a:solidFill>
                  <a:srgbClr val="176DEA"/>
                </a:solidFill>
              </a:rPr>
              <a:t>= </a:t>
            </a:r>
            <a:r>
              <a:rPr lang="en-US" sz="2400" b="1" dirty="0">
                <a:solidFill>
                  <a:srgbClr val="176DEA"/>
                </a:solidFill>
              </a:rPr>
              <a:t>N / </a:t>
            </a:r>
            <a:r>
              <a:rPr lang="ru-RU" sz="2400" b="1" dirty="0">
                <a:solidFill>
                  <a:srgbClr val="176DEA"/>
                </a:solidFill>
              </a:rPr>
              <a:t>Х</a:t>
            </a:r>
            <a:r>
              <a:rPr lang="en-US" sz="2400" b="1" dirty="0">
                <a:solidFill>
                  <a:srgbClr val="176DEA"/>
                </a:solidFill>
              </a:rPr>
              <a:t>1 </a:t>
            </a:r>
            <a:endParaRPr lang="ru-RU" sz="2400" b="1" dirty="0">
              <a:solidFill>
                <a:srgbClr val="176DEA"/>
              </a:solidFill>
            </a:endParaRPr>
          </a:p>
          <a:p>
            <a:r>
              <a:rPr lang="ru-RU" sz="2400" dirty="0">
                <a:solidFill>
                  <a:srgbClr val="176DEA"/>
                </a:solidFill>
              </a:rPr>
              <a:t>тоже делитель числа </a:t>
            </a:r>
            <a:r>
              <a:rPr lang="en-US" sz="2400" dirty="0">
                <a:solidFill>
                  <a:srgbClr val="176DEA"/>
                </a:solidFill>
              </a:rPr>
              <a:t>N</a:t>
            </a:r>
            <a:r>
              <a:rPr lang="ru-RU" sz="2400" dirty="0">
                <a:solidFill>
                  <a:srgbClr val="176DEA"/>
                </a:solidFill>
              </a:rPr>
              <a:t>.</a:t>
            </a:r>
          </a:p>
          <a:p>
            <a:endParaRPr lang="ru-RU" dirty="0"/>
          </a:p>
          <a:p>
            <a:r>
              <a:rPr lang="ru-RU" sz="2400" dirty="0">
                <a:solidFill>
                  <a:srgbClr val="176DEA"/>
                </a:solidFill>
              </a:rPr>
              <a:t>Если </a:t>
            </a:r>
            <a:r>
              <a:rPr lang="en-US" sz="2400" dirty="0">
                <a:solidFill>
                  <a:srgbClr val="176DEA"/>
                </a:solidFill>
              </a:rPr>
              <a:t>X1 &lt; N</a:t>
            </a:r>
            <a:r>
              <a:rPr lang="en-US" sz="2400" baseline="30000" dirty="0">
                <a:solidFill>
                  <a:srgbClr val="176DEA"/>
                </a:solidFill>
              </a:rPr>
              <a:t>1/2</a:t>
            </a:r>
            <a:r>
              <a:rPr lang="ru-RU" sz="2400" dirty="0">
                <a:solidFill>
                  <a:srgbClr val="176DEA"/>
                </a:solidFill>
              </a:rPr>
              <a:t>, то </a:t>
            </a:r>
            <a:r>
              <a:rPr lang="en-US" sz="2400" dirty="0">
                <a:solidFill>
                  <a:srgbClr val="176DEA"/>
                </a:solidFill>
              </a:rPr>
              <a:t>X2 &gt; N</a:t>
            </a:r>
            <a:r>
              <a:rPr lang="en-US" sz="2400" baseline="30000" dirty="0">
                <a:solidFill>
                  <a:srgbClr val="176DEA"/>
                </a:solidFill>
              </a:rPr>
              <a:t>1/2</a:t>
            </a:r>
            <a:r>
              <a:rPr lang="en-US" sz="2400" dirty="0">
                <a:solidFill>
                  <a:srgbClr val="176DEA"/>
                </a:solidFill>
              </a:rPr>
              <a:t>.</a:t>
            </a:r>
          </a:p>
          <a:p>
            <a:r>
              <a:rPr lang="ru-RU" dirty="0"/>
              <a:t>Доказательство:</a:t>
            </a:r>
          </a:p>
          <a:p>
            <a:r>
              <a:rPr lang="en-US" dirty="0"/>
              <a:t>X1 &lt; N</a:t>
            </a:r>
            <a:r>
              <a:rPr lang="en-US" baseline="30000" dirty="0"/>
              <a:t>1/2</a:t>
            </a:r>
            <a:endParaRPr lang="en-US" baseline="30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 / X2 &lt; </a:t>
            </a:r>
            <a:r>
              <a:rPr lang="en-US" dirty="0"/>
              <a:t>N</a:t>
            </a:r>
            <a:r>
              <a:rPr lang="en-US" baseline="30000" dirty="0"/>
              <a:t>1/2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N</a:t>
            </a:r>
            <a:r>
              <a:rPr lang="en-US" baseline="30000" dirty="0"/>
              <a:t>1/2 </a:t>
            </a:r>
            <a:r>
              <a:rPr lang="en-US" dirty="0"/>
              <a:t>* N</a:t>
            </a:r>
            <a:r>
              <a:rPr lang="en-US" baseline="30000" dirty="0"/>
              <a:t>1/2</a:t>
            </a:r>
            <a:r>
              <a:rPr lang="en-US" dirty="0"/>
              <a:t> / X2 &lt; N</a:t>
            </a:r>
            <a:r>
              <a:rPr lang="en-US" baseline="30000" dirty="0"/>
              <a:t>1/2</a:t>
            </a:r>
          </a:p>
          <a:p>
            <a:r>
              <a:rPr lang="en-US" dirty="0"/>
              <a:t>N</a:t>
            </a:r>
            <a:r>
              <a:rPr lang="en-US" baseline="30000" dirty="0"/>
              <a:t>1/2</a:t>
            </a:r>
            <a:r>
              <a:rPr lang="en-US" dirty="0"/>
              <a:t> / X2 &lt; 1</a:t>
            </a:r>
          </a:p>
          <a:p>
            <a:r>
              <a:rPr lang="en-US" dirty="0"/>
              <a:t>N</a:t>
            </a:r>
            <a:r>
              <a:rPr lang="en-US" baseline="30000" dirty="0"/>
              <a:t>1/2 </a:t>
            </a:r>
            <a:r>
              <a:rPr lang="en-US" dirty="0"/>
              <a:t>&lt; X2</a:t>
            </a:r>
          </a:p>
          <a:p>
            <a:endParaRPr lang="en-US" dirty="0"/>
          </a:p>
          <a:p>
            <a:r>
              <a:rPr lang="ru-RU" sz="2400" dirty="0">
                <a:solidFill>
                  <a:srgbClr val="176DEA"/>
                </a:solidFill>
              </a:rPr>
              <a:t>Если квадратный корень</a:t>
            </a:r>
            <a:r>
              <a:rPr lang="en-US" sz="2400" dirty="0">
                <a:solidFill>
                  <a:srgbClr val="176DEA"/>
                </a:solidFill>
              </a:rPr>
              <a:t> </a:t>
            </a:r>
            <a:r>
              <a:rPr lang="ru-RU" sz="2400" dirty="0">
                <a:solidFill>
                  <a:srgbClr val="176DEA"/>
                </a:solidFill>
              </a:rPr>
              <a:t>числа </a:t>
            </a:r>
            <a:r>
              <a:rPr lang="en-US" sz="2400" dirty="0">
                <a:solidFill>
                  <a:srgbClr val="176DEA"/>
                </a:solidFill>
              </a:rPr>
              <a:t>N </a:t>
            </a:r>
            <a:r>
              <a:rPr lang="ru-RU" sz="2400" dirty="0">
                <a:solidFill>
                  <a:srgbClr val="176DEA"/>
                </a:solidFill>
              </a:rPr>
              <a:t>является целым числом, то число </a:t>
            </a:r>
            <a:r>
              <a:rPr lang="en-US" sz="2400" dirty="0">
                <a:solidFill>
                  <a:srgbClr val="176DEA"/>
                </a:solidFill>
              </a:rPr>
              <a:t>N </a:t>
            </a:r>
            <a:r>
              <a:rPr lang="ru-RU" sz="2400" dirty="0">
                <a:solidFill>
                  <a:srgbClr val="176DEA"/>
                </a:solidFill>
              </a:rPr>
              <a:t>не простое.</a:t>
            </a:r>
            <a:endParaRPr lang="en-US" sz="2400" dirty="0">
              <a:solidFill>
                <a:srgbClr val="176DE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</a:t>
            </a:r>
            <a:r>
              <a:rPr lang="en-US" dirty="0"/>
              <a:t>N </a:t>
            </a:r>
            <a:r>
              <a:rPr lang="ru-RU" dirty="0"/>
              <a:t>называется простым, если оно делится</a:t>
            </a:r>
          </a:p>
          <a:p>
            <a:r>
              <a:rPr lang="ru-RU" dirty="0"/>
              <a:t>ТОЛЬКО</a:t>
            </a:r>
          </a:p>
          <a:p>
            <a:r>
              <a:rPr lang="ru-RU" dirty="0"/>
              <a:t>на 1 и на себя.</a:t>
            </a:r>
          </a:p>
        </p:txBody>
      </p:sp>
    </p:spTree>
    <p:extLst>
      <p:ext uri="{BB962C8B-B14F-4D97-AF65-F5344CB8AC3E}">
        <p14:creationId xmlns:p14="http://schemas.microsoft.com/office/powerpoint/2010/main" val="33984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Определение простоты числа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791456" y="151560"/>
            <a:ext cx="686714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76DEA"/>
                </a:solidFill>
              </a:rPr>
              <a:t>Ввести число </a:t>
            </a:r>
            <a:r>
              <a:rPr lang="en-US" sz="2000" dirty="0">
                <a:solidFill>
                  <a:srgbClr val="176DEA"/>
                </a:solidFill>
              </a:rPr>
              <a:t>N</a:t>
            </a:r>
            <a:endParaRPr lang="ru-RU" sz="2000" dirty="0">
              <a:solidFill>
                <a:srgbClr val="176DEA"/>
              </a:solidFill>
            </a:endParaRPr>
          </a:p>
          <a:p>
            <a:r>
              <a:rPr lang="en-US" sz="2000" dirty="0"/>
              <a:t>k = 0</a:t>
            </a:r>
            <a:endParaRPr lang="ru-RU" sz="2000" dirty="0"/>
          </a:p>
          <a:p>
            <a:r>
              <a:rPr lang="ru-RU" sz="2000" dirty="0">
                <a:solidFill>
                  <a:srgbClr val="176DEA"/>
                </a:solidFill>
              </a:rPr>
              <a:t>ЕСЛИ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 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нечётное</a:t>
            </a:r>
          </a:p>
          <a:p>
            <a:r>
              <a:rPr lang="ru-RU" sz="2000" dirty="0">
                <a:solidFill>
                  <a:srgbClr val="176DEA"/>
                </a:solidFill>
              </a:rPr>
              <a:t>ТО:</a:t>
            </a:r>
          </a:p>
          <a:p>
            <a:r>
              <a:rPr lang="ru-RU" sz="2000" dirty="0">
                <a:solidFill>
                  <a:srgbClr val="176DEA"/>
                </a:solidFill>
              </a:rPr>
              <a:t>	</a:t>
            </a:r>
            <a:r>
              <a:rPr lang="en-US" sz="2000" dirty="0"/>
              <a:t>root = N</a:t>
            </a:r>
            <a:r>
              <a:rPr lang="en-US" sz="2000" baseline="30000" dirty="0"/>
              <a:t> ½</a:t>
            </a:r>
            <a:r>
              <a:rPr lang="en-US" sz="2000" dirty="0"/>
              <a:t> </a:t>
            </a:r>
          </a:p>
          <a:p>
            <a:r>
              <a:rPr lang="ru-RU" sz="2000" dirty="0">
                <a:solidFill>
                  <a:srgbClr val="176DEA"/>
                </a:solidFill>
              </a:rPr>
              <a:t>	ЕСЛИ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root 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не целое число</a:t>
            </a:r>
          </a:p>
          <a:p>
            <a:r>
              <a:rPr lang="ru-RU" sz="2000" dirty="0">
                <a:solidFill>
                  <a:srgbClr val="176DEA"/>
                </a:solidFill>
              </a:rPr>
              <a:t>	ТО:</a:t>
            </a:r>
            <a:endParaRPr lang="en-US" sz="2000" dirty="0">
              <a:solidFill>
                <a:srgbClr val="176DEA"/>
              </a:solidFill>
            </a:endParaRPr>
          </a:p>
          <a:p>
            <a:r>
              <a:rPr lang="ru-RU" sz="2000" dirty="0">
                <a:solidFill>
                  <a:srgbClr val="176DEA"/>
                </a:solidFill>
              </a:rPr>
              <a:t>		</a:t>
            </a:r>
            <a:r>
              <a:rPr lang="en-US" sz="2000" dirty="0"/>
              <a:t>bord = </a:t>
            </a:r>
            <a:r>
              <a:rPr lang="ru-RU" sz="2000" dirty="0"/>
              <a:t>целая часть от </a:t>
            </a:r>
            <a:r>
              <a:rPr lang="en-US" sz="2000" dirty="0"/>
              <a:t>root</a:t>
            </a:r>
            <a:endParaRPr lang="ru-RU" sz="2000" dirty="0"/>
          </a:p>
          <a:p>
            <a:r>
              <a:rPr lang="en-US" sz="2000" dirty="0">
                <a:solidFill>
                  <a:srgbClr val="176DEA"/>
                </a:solidFill>
              </a:rPr>
              <a:t>		</a:t>
            </a:r>
            <a:r>
              <a:rPr lang="ru-RU" sz="2000" dirty="0">
                <a:solidFill>
                  <a:srgbClr val="176DEA"/>
                </a:solidFill>
              </a:rPr>
              <a:t>ДЛЯ </a:t>
            </a:r>
            <a:r>
              <a:rPr lang="en-US" sz="2000" dirty="0"/>
              <a:t>x</a:t>
            </a:r>
            <a:r>
              <a:rPr lang="en-US" sz="2000" dirty="0">
                <a:solidFill>
                  <a:srgbClr val="176DEA"/>
                </a:solidFill>
              </a:rPr>
              <a:t> </a:t>
            </a:r>
            <a:r>
              <a:rPr lang="ru-RU" sz="2000" dirty="0">
                <a:solidFill>
                  <a:srgbClr val="176DEA"/>
                </a:solidFill>
              </a:rPr>
              <a:t>от:</a:t>
            </a:r>
            <a:r>
              <a:rPr lang="ru-RU" sz="2000" dirty="0"/>
              <a:t>3</a:t>
            </a:r>
            <a:r>
              <a:rPr lang="ru-RU" sz="2000" dirty="0">
                <a:solidFill>
                  <a:srgbClr val="176DEA"/>
                </a:solidFill>
              </a:rPr>
              <a:t> до: </a:t>
            </a:r>
            <a:r>
              <a:rPr lang="en-US" sz="2000" dirty="0"/>
              <a:t>bord</a:t>
            </a:r>
            <a:r>
              <a:rPr lang="ru-RU" sz="2000" dirty="0">
                <a:solidFill>
                  <a:srgbClr val="176DEA"/>
                </a:solidFill>
              </a:rPr>
              <a:t> шаг:</a:t>
            </a:r>
            <a:r>
              <a:rPr lang="ru-RU" sz="2000" dirty="0"/>
              <a:t>2</a:t>
            </a:r>
          </a:p>
          <a:p>
            <a:r>
              <a:rPr lang="ru-RU" sz="2000" dirty="0">
                <a:solidFill>
                  <a:srgbClr val="176DEA"/>
                </a:solidFill>
              </a:rPr>
              <a:t>		ДЕЛАЙ:</a:t>
            </a:r>
          </a:p>
          <a:p>
            <a:r>
              <a:rPr lang="ru-RU" sz="2000" dirty="0">
                <a:solidFill>
                  <a:srgbClr val="176DEA"/>
                </a:solidFill>
              </a:rPr>
              <a:t>			ЕСЛИ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 / x 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целое число</a:t>
            </a:r>
          </a:p>
          <a:p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</a:t>
            </a:r>
            <a:r>
              <a:rPr lang="ru-RU" sz="2000" dirty="0">
                <a:solidFill>
                  <a:srgbClr val="176DEA"/>
                </a:solidFill>
              </a:rPr>
              <a:t>ТО:</a:t>
            </a:r>
          </a:p>
          <a:p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ru-RU" sz="2000" dirty="0"/>
              <a:t>прервать цикл</a:t>
            </a:r>
          </a:p>
          <a:p>
            <a:r>
              <a:rPr lang="ru-RU" sz="2000" dirty="0"/>
              <a:t>		</a:t>
            </a:r>
            <a:r>
              <a:rPr lang="ru-RU" sz="2000" dirty="0">
                <a:solidFill>
                  <a:srgbClr val="176DEA"/>
                </a:solidFill>
              </a:rPr>
              <a:t>КОНЕЦ</a:t>
            </a:r>
          </a:p>
          <a:p>
            <a:r>
              <a:rPr lang="ru-RU" sz="2000" dirty="0"/>
              <a:t>		ЕСЛИ </a:t>
            </a:r>
            <a:r>
              <a:rPr lang="en-US" sz="2000" dirty="0"/>
              <a:t>x = bord</a:t>
            </a:r>
          </a:p>
          <a:p>
            <a:r>
              <a:rPr lang="en-US" sz="2000" dirty="0"/>
              <a:t>		</a:t>
            </a:r>
            <a:r>
              <a:rPr lang="ru-RU" sz="2000" dirty="0">
                <a:solidFill>
                  <a:srgbClr val="176DEA"/>
                </a:solidFill>
              </a:rPr>
              <a:t>ТО:</a:t>
            </a:r>
          </a:p>
          <a:p>
            <a:r>
              <a:rPr lang="ru-RU" sz="2000" dirty="0"/>
              <a:t>			</a:t>
            </a:r>
            <a:r>
              <a:rPr lang="en-US" sz="2000" dirty="0"/>
              <a:t>k = 1</a:t>
            </a:r>
            <a:endParaRPr lang="ru-RU" sz="2000" dirty="0"/>
          </a:p>
          <a:p>
            <a:r>
              <a:rPr lang="ru-RU" sz="2000" dirty="0">
                <a:solidFill>
                  <a:srgbClr val="176DEA"/>
                </a:solidFill>
              </a:rPr>
              <a:t>ЕСЛИ </a:t>
            </a:r>
            <a:r>
              <a:rPr lang="ru-R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 = 1</a:t>
            </a:r>
          </a:p>
          <a:p>
            <a:r>
              <a:rPr lang="ru-RU" sz="2000" dirty="0">
                <a:solidFill>
                  <a:srgbClr val="176DEA"/>
                </a:solidFill>
              </a:rPr>
              <a:t>ТО:</a:t>
            </a:r>
            <a:endParaRPr lang="en-US" sz="2000" dirty="0">
              <a:solidFill>
                <a:srgbClr val="176DEA"/>
              </a:solidFill>
            </a:endParaRPr>
          </a:p>
          <a:p>
            <a:r>
              <a:rPr lang="ru-RU" sz="2000" dirty="0">
                <a:solidFill>
                  <a:srgbClr val="176DEA"/>
                </a:solidFill>
              </a:rPr>
              <a:t>	Вывести: </a:t>
            </a:r>
            <a:r>
              <a:rPr lang="en-US" sz="2000" dirty="0"/>
              <a:t>N </a:t>
            </a:r>
            <a:r>
              <a:rPr lang="ru-RU" sz="2000" dirty="0"/>
              <a:t>простое число</a:t>
            </a:r>
          </a:p>
          <a:p>
            <a:r>
              <a:rPr lang="ru-RU" sz="2000" dirty="0">
                <a:solidFill>
                  <a:srgbClr val="176DEA"/>
                </a:solidFill>
              </a:rPr>
              <a:t>ИНАЧЕ: Вывести:</a:t>
            </a:r>
            <a:r>
              <a:rPr lang="ru-RU" sz="2000" dirty="0"/>
              <a:t> </a:t>
            </a:r>
            <a:r>
              <a:rPr lang="en-US" sz="2000" dirty="0"/>
              <a:t>N </a:t>
            </a:r>
            <a:r>
              <a:rPr lang="ru-RU" sz="2000" dirty="0"/>
              <a:t>не простое число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Псевдокод</a:t>
            </a:r>
          </a:p>
        </p:txBody>
      </p:sp>
    </p:spTree>
    <p:extLst>
      <p:ext uri="{BB962C8B-B14F-4D97-AF65-F5344CB8AC3E}">
        <p14:creationId xmlns:p14="http://schemas.microsoft.com/office/powerpoint/2010/main" val="14838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Разложение числа на простые множители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791456" y="151560"/>
            <a:ext cx="68671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76DEA"/>
                </a:solidFill>
              </a:rPr>
              <a:t>Ввести число </a:t>
            </a:r>
            <a:r>
              <a:rPr lang="en-US" sz="2000" dirty="0">
                <a:solidFill>
                  <a:srgbClr val="176DEA"/>
                </a:solidFill>
              </a:rPr>
              <a:t>N</a:t>
            </a:r>
            <a:endParaRPr lang="ru-RU" sz="2000" dirty="0">
              <a:solidFill>
                <a:srgbClr val="176DEA"/>
              </a:solidFill>
            </a:endParaRPr>
          </a:p>
          <a:p>
            <a:r>
              <a:rPr lang="en-US" sz="2000" dirty="0"/>
              <a:t>d = 2</a:t>
            </a:r>
          </a:p>
          <a:p>
            <a:r>
              <a:rPr lang="ru-RU" sz="2000" dirty="0">
                <a:solidFill>
                  <a:srgbClr val="176DEA"/>
                </a:solidFill>
              </a:rPr>
              <a:t>ПОКА</a:t>
            </a:r>
            <a:r>
              <a:rPr lang="ru-RU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 &gt; 1</a:t>
            </a:r>
          </a:p>
          <a:p>
            <a:r>
              <a:rPr lang="ru-RU" sz="2000" dirty="0">
                <a:solidFill>
                  <a:srgbClr val="176DEA"/>
                </a:solidFill>
              </a:rPr>
              <a:t>ДЕЛАЙ: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176DEA"/>
                </a:solidFill>
              </a:rPr>
              <a:t>ЕСЛИ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остаток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x / d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= 0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rgbClr val="176DEA"/>
                </a:solidFill>
              </a:rPr>
              <a:t>ТО:</a:t>
            </a:r>
          </a:p>
          <a:p>
            <a:r>
              <a:rPr lang="ru-RU" sz="2000" dirty="0"/>
              <a:t>		</a:t>
            </a:r>
            <a:r>
              <a:rPr lang="ru-RU" sz="2000" dirty="0">
                <a:solidFill>
                  <a:srgbClr val="176DEA"/>
                </a:solidFill>
              </a:rPr>
              <a:t>ВЫВЕСТИ</a:t>
            </a:r>
            <a:r>
              <a:rPr lang="ru-RU" sz="2000" dirty="0"/>
              <a:t> </a:t>
            </a:r>
            <a:r>
              <a:rPr lang="en-US" sz="2000" dirty="0"/>
              <a:t>d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	N = </a:t>
            </a:r>
            <a:r>
              <a:rPr lang="ru-RU" sz="2000" dirty="0"/>
              <a:t>целая часть </a:t>
            </a:r>
            <a:r>
              <a:rPr lang="en-US" sz="2000" dirty="0"/>
              <a:t>x / d</a:t>
            </a:r>
          </a:p>
          <a:p>
            <a:r>
              <a:rPr lang="en-US" sz="2000" dirty="0"/>
              <a:t>	</a:t>
            </a:r>
            <a:r>
              <a:rPr lang="ru-RU" sz="2000" dirty="0">
                <a:solidFill>
                  <a:srgbClr val="176DEA"/>
                </a:solidFill>
              </a:rPr>
              <a:t>ИНАЧЕ:</a:t>
            </a:r>
          </a:p>
          <a:p>
            <a:r>
              <a:rPr lang="ru-RU" sz="2000" dirty="0"/>
              <a:t>		</a:t>
            </a:r>
            <a:r>
              <a:rPr lang="en-US" sz="2000" dirty="0"/>
              <a:t>d  = d + 1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Псевдокод</a:t>
            </a:r>
          </a:p>
        </p:txBody>
      </p:sp>
    </p:spTree>
    <p:extLst>
      <p:ext uri="{BB962C8B-B14F-4D97-AF65-F5344CB8AC3E}">
        <p14:creationId xmlns:p14="http://schemas.microsoft.com/office/powerpoint/2010/main" val="14028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Разложение числа на простые множители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6B6377-C068-45D2-55F5-0361E018EA28}"/>
                  </a:ext>
                </a:extLst>
              </p:cNvPr>
              <p:cNvSpPr txBox="1"/>
              <p:nvPr/>
            </p:nvSpPr>
            <p:spPr>
              <a:xfrm>
                <a:off x="4828032" y="133350"/>
                <a:ext cx="6867144" cy="327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Главная теорема арифметики: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b="1" kern="100" smtClean="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 sz="2400" b="1" kern="100" smtClean="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400" b="1" i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4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sz="24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b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400" b="1" i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4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sz="24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b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ru-RU" sz="2400" b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∙∙</m:t>
                      </m:r>
                      <m:sSub>
                        <m:sSubPr>
                          <m:ctrlPr>
                            <a:rPr lang="ru-RU" sz="2400" b="1" i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24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sz="24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ru-RU" sz="2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...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 простые числа</m:t>
                      </m:r>
                    </m:oMath>
                  </m:oMathPara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∙∙</m:t>
                      </m:r>
                      <m:sSup>
                        <m:sSup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натуральные числа</m:t>
                      </m:r>
                    </m:oMath>
                  </m:oMathPara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dirty="0"/>
              </a:p>
              <a:p>
                <a:r>
                  <a:rPr lang="ru-RU" sz="2000" dirty="0"/>
                  <a:t>Количество делителей натурального числа</a:t>
                </a:r>
                <a:r>
                  <a:rPr lang="en-US" sz="2000" dirty="0"/>
                  <a:t> n</a:t>
                </a:r>
                <a:r>
                  <a:rPr lang="ru-RU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τ</m:t>
                      </m:r>
                      <m:r>
                        <m:rPr>
                          <m:nor/>
                        </m:rPr>
                        <a:rPr lang="ru-RU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 (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+ 1)∙(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+ 1)∙∙∙(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+ 1)</m:t>
                      </m:r>
                    </m:oMath>
                  </m:oMathPara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6B6377-C068-45D2-55F5-0361E018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32" y="133350"/>
                <a:ext cx="6867144" cy="3279296"/>
              </a:xfrm>
              <a:prstGeom prst="rect">
                <a:avLst/>
              </a:prstGeom>
              <a:blipFill>
                <a:blip r:embed="rId3"/>
                <a:stretch>
                  <a:fillRect l="-887" t="-1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Законы теории чисел</a:t>
            </a:r>
          </a:p>
        </p:txBody>
      </p:sp>
    </p:spTree>
    <p:extLst>
      <p:ext uri="{BB962C8B-B14F-4D97-AF65-F5344CB8AC3E}">
        <p14:creationId xmlns:p14="http://schemas.microsoft.com/office/powerpoint/2010/main" val="9975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Вычисление квадрата дисперсии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504405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6B6377-C068-45D2-55F5-0361E018EA28}"/>
                  </a:ext>
                </a:extLst>
              </p:cNvPr>
              <p:cNvSpPr txBox="1"/>
              <p:nvPr/>
            </p:nvSpPr>
            <p:spPr>
              <a:xfrm>
                <a:off x="4791456" y="151560"/>
                <a:ext cx="6867144" cy="247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ru-RU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ru-RU" sz="18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ru-RU" sz="18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ru-RU" sz="18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ru-RU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ru-RU" sz="18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ru-RU" sz="18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ru-RU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2</m:t>
                      </m:r>
                      <m:acc>
                        <m:accPr>
                          <m:chr m:val="̅"/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acc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ru-RU" sz="1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ru-RU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sz="180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ru-RU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nor/>
                            </m:rPr>
                            <a:rPr lang="ru-RU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b="1" i="1" kern="100" smtClean="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18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ru-RU" sz="18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ru-RU" sz="1800" b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sz="1800" b="1" i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sz="1800" b="1" i="1" kern="100">
                                  <a:solidFill>
                                    <a:srgbClr val="176DE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ru-RU" sz="1800" b="1" kern="100">
                                  <a:solidFill>
                                    <a:srgbClr val="176DE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ru-RU" sz="1800" b="1" kern="100">
                                  <a:solidFill>
                                    <a:srgbClr val="176DE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ru-RU" sz="1800" b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800" b="1" i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1800" b="1" kern="100">
                          <a:solidFill>
                            <a:srgbClr val="176DEA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1800" b="1" i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sz="1800" b="1" i="1" kern="100">
                                  <a:solidFill>
                                    <a:srgbClr val="176DE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1800" b="1" kern="100">
                                  <a:solidFill>
                                    <a:srgbClr val="176DE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ru-RU" sz="1800" b="1" kern="100">
                              <a:solidFill>
                                <a:srgbClr val="176DE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6B6377-C068-45D2-55F5-0361E018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151560"/>
                <a:ext cx="6867144" cy="2471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Псевдокод</a:t>
            </a:r>
          </a:p>
        </p:txBody>
      </p:sp>
    </p:spTree>
    <p:extLst>
      <p:ext uri="{BB962C8B-B14F-4D97-AF65-F5344CB8AC3E}">
        <p14:creationId xmlns:p14="http://schemas.microsoft.com/office/powerpoint/2010/main" val="198394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Развитие алгоритма поиска максимума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504405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791456" y="151560"/>
            <a:ext cx="68671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rgbClr val="161616"/>
                </a:solidFill>
                <a:latin typeface="SchoolBook-Regular"/>
              </a:rPr>
              <a:t>В файле записаны </a:t>
            </a:r>
            <a:r>
              <a:rPr lang="en-US" dirty="0">
                <a:solidFill>
                  <a:srgbClr val="161616"/>
                </a:solidFill>
                <a:latin typeface="SchoolBook-Regular"/>
              </a:rPr>
              <a:t>N 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чисел, каждое из которых не превышает 10</a:t>
            </a:r>
            <a:r>
              <a:rPr lang="ru-RU" baseline="30000" dirty="0">
                <a:solidFill>
                  <a:srgbClr val="161616"/>
                </a:solidFill>
                <a:latin typeface="SchoolBook-Regular"/>
              </a:rPr>
              <a:t>9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.</a:t>
            </a:r>
            <a:r>
              <a:rPr lang="ru-RU" sz="1800" b="0" i="0" u="none" strike="noStrike" baseline="0" dirty="0">
                <a:solidFill>
                  <a:srgbClr val="161616"/>
                </a:solidFill>
                <a:latin typeface="SchoolBook-Regular"/>
              </a:rPr>
              <a:t> Напишите эффективную программу, которая должна вывести на экран максимальное произведение двух различных элементов последовательности, которое кратно 6. Под «различными» нужно понимать не различные значения, а различные номера в последовательности. То есть, результат может быть квадратом некоторого числа, если оно в последовательности встречается не менее двух раз.</a:t>
            </a:r>
          </a:p>
          <a:p>
            <a:pPr algn="l"/>
            <a:endParaRPr lang="ru-RU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ru-RU" sz="1800" b="0" i="1" u="sng" strike="noStrike" baseline="0" dirty="0">
                <a:solidFill>
                  <a:srgbClr val="161616"/>
                </a:solidFill>
                <a:latin typeface="SchoolBook-Regular"/>
              </a:rPr>
              <a:t>Решение</a:t>
            </a:r>
            <a:endParaRPr lang="ru-RU" i="1" u="sng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Произведение кратно 6, если: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один сомножитель кратен 3 и не кратен 6; а другой – кратен 2 и не кратен 6;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161616"/>
                </a:solidFill>
                <a:latin typeface="SchoolBook-Regular"/>
              </a:rPr>
              <a:t>один из сомножителей кратен 6, другой не кратен 6;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оба сомножителя кратны 6.</a:t>
            </a:r>
          </a:p>
          <a:p>
            <a:pPr algn="l"/>
            <a:endParaRPr lang="ru-RU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Для каждого числа из файла вычисляем одну из четырёх характеристик: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максимум среди чисел кратных 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3-м и не кратных 6-и (</a:t>
            </a:r>
            <a:r>
              <a:rPr lang="en-US" dirty="0">
                <a:solidFill>
                  <a:srgbClr val="161616"/>
                </a:solidFill>
                <a:latin typeface="SchoolBook-Regular"/>
              </a:rPr>
              <a:t>m1)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максимум среди чисел кратных 2-м не кра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тных 6-и</a:t>
            </a:r>
            <a:r>
              <a:rPr lang="en-US" dirty="0">
                <a:solidFill>
                  <a:srgbClr val="161616"/>
                </a:solidFill>
                <a:latin typeface="SchoolBook-Regular"/>
              </a:rPr>
              <a:t> (m2)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первый и второй максимум среди 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чисел кратных 6-и</a:t>
            </a:r>
            <a:r>
              <a:rPr lang="en-US" dirty="0">
                <a:solidFill>
                  <a:srgbClr val="161616"/>
                </a:solidFill>
                <a:latin typeface="SchoolBook-Regular"/>
              </a:rPr>
              <a:t> (m3, m4)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максимум среди чисел не кратных 6-и</a:t>
            </a:r>
            <a:r>
              <a:rPr lang="en-US" sz="1800" b="0" strike="noStrike" baseline="0" dirty="0">
                <a:solidFill>
                  <a:srgbClr val="161616"/>
                </a:solidFill>
                <a:latin typeface="SchoolBook-Regular"/>
              </a:rPr>
              <a:t> (m5)</a:t>
            </a:r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.</a:t>
            </a:r>
            <a:endParaRPr lang="en-US" sz="1800" b="0" strike="noStrike" baseline="0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ru-RU" sz="1800" b="0" strike="noStrike" baseline="0" dirty="0">
                <a:solidFill>
                  <a:srgbClr val="161616"/>
                </a:solidFill>
                <a:latin typeface="SchoolBook-Regular"/>
              </a:rPr>
              <a:t>Вычисляем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:</a:t>
            </a:r>
            <a:r>
              <a:rPr lang="en-US" dirty="0">
                <a:solidFill>
                  <a:srgbClr val="161616"/>
                </a:solidFill>
                <a:latin typeface="SchoolBook-Regular"/>
              </a:rPr>
              <a:t> m1*m2; m3*m4; m5*m3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, выбираем максимальное произведение.</a:t>
            </a:r>
            <a:endParaRPr lang="ru-RU" sz="1800" b="0" strike="noStrike" baseline="0" dirty="0">
              <a:solidFill>
                <a:srgbClr val="161616"/>
              </a:solidFill>
              <a:latin typeface="SchoolBook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93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Скользящее окно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503600" y="13320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791456" y="151560"/>
            <a:ext cx="68671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rgbClr val="161616"/>
                </a:solidFill>
                <a:latin typeface="SchoolBook-Regular"/>
              </a:rPr>
              <a:t>В файле записаны </a:t>
            </a:r>
            <a:r>
              <a:rPr lang="en-US" dirty="0">
                <a:solidFill>
                  <a:srgbClr val="161616"/>
                </a:solidFill>
                <a:latin typeface="SchoolBook-Regular"/>
              </a:rPr>
              <a:t>N 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чисел, каждое из которых не превышает 10</a:t>
            </a:r>
            <a:r>
              <a:rPr lang="ru-RU" baseline="30000" dirty="0">
                <a:solidFill>
                  <a:srgbClr val="161616"/>
                </a:solidFill>
                <a:latin typeface="SchoolBook-Regular"/>
              </a:rPr>
              <a:t>9</a:t>
            </a:r>
            <a:r>
              <a:rPr lang="ru-RU" dirty="0">
                <a:solidFill>
                  <a:srgbClr val="161616"/>
                </a:solidFill>
                <a:latin typeface="SchoolBook-Regular"/>
              </a:rPr>
              <a:t>.</a:t>
            </a:r>
            <a:r>
              <a:rPr lang="ru-RU" sz="1800" b="0" i="0" u="none" strike="noStrike" baseline="0" dirty="0">
                <a:solidFill>
                  <a:srgbClr val="161616"/>
                </a:solidFill>
                <a:latin typeface="SchoolBook-Regular"/>
              </a:rPr>
              <a:t> Напишите эффективную, в том числе и по используемой памяти, программу, которая выводит на экран максимальную сумму двух элементов этой последовательности, номера которых</a:t>
            </a:r>
            <a:r>
              <a:rPr lang="en-US" sz="1800" b="0" i="0" u="none" strike="noStrike" baseline="0" dirty="0">
                <a:solidFill>
                  <a:srgbClr val="161616"/>
                </a:solidFill>
                <a:latin typeface="SchoolBook-Regular"/>
              </a:rPr>
              <a:t> </a:t>
            </a:r>
            <a:r>
              <a:rPr lang="ru-RU" sz="1800" b="0" i="0" u="none" strike="noStrike" baseline="0" dirty="0">
                <a:solidFill>
                  <a:srgbClr val="161616"/>
                </a:solidFill>
                <a:latin typeface="SchoolBook-Regular"/>
              </a:rPr>
              <a:t>различаются не меньше чем на 5.</a:t>
            </a:r>
            <a:endParaRPr lang="en-US" sz="1800" b="0" i="0" u="none" strike="noStrike" baseline="0" dirty="0">
              <a:solidFill>
                <a:srgbClr val="161616"/>
              </a:solidFill>
              <a:latin typeface="SchoolBook-Regular"/>
            </a:endParaRPr>
          </a:p>
          <a:p>
            <a:pPr algn="l"/>
            <a:endParaRPr lang="en-US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ru-RU" sz="2000" b="1" dirty="0">
                <a:solidFill>
                  <a:srgbClr val="161616"/>
                </a:solidFill>
                <a:latin typeface="SchoolBook-Regular"/>
              </a:rPr>
              <a:t>Сумма будет максимальной, если слагаемые – максимальные числа.</a:t>
            </a:r>
            <a:endParaRPr lang="ru-RU" sz="2000" b="1" strike="noStrike" baseline="0" dirty="0">
              <a:solidFill>
                <a:srgbClr val="161616"/>
              </a:solidFill>
              <a:latin typeface="SchoolBook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BEF3F5-B0C5-9208-A612-FDCA5A384BB2}"/>
              </a:ext>
            </a:extLst>
          </p:cNvPr>
          <p:cNvSpPr/>
          <p:nvPr/>
        </p:nvSpPr>
        <p:spPr>
          <a:xfrm>
            <a:off x="6894576" y="3054096"/>
            <a:ext cx="2770632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8E1F930-4138-1CFA-7E29-009E4683C1AB}"/>
              </a:ext>
            </a:extLst>
          </p:cNvPr>
          <p:cNvCxnSpPr>
            <a:cxnSpLocks/>
          </p:cNvCxnSpPr>
          <p:nvPr/>
        </p:nvCxnSpPr>
        <p:spPr>
          <a:xfrm>
            <a:off x="4791456" y="3623590"/>
            <a:ext cx="7050024" cy="65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6B4FE7-1659-6976-3FEF-334F4892FD68}"/>
              </a:ext>
            </a:extLst>
          </p:cNvPr>
          <p:cNvSpPr txBox="1"/>
          <p:nvPr/>
        </p:nvSpPr>
        <p:spPr>
          <a:xfrm>
            <a:off x="6434328" y="3370659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A[n]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7F969-D21E-0D57-2B28-A01BFD8998E2}"/>
              </a:ext>
            </a:extLst>
          </p:cNvPr>
          <p:cNvSpPr txBox="1"/>
          <p:nvPr/>
        </p:nvSpPr>
        <p:spPr>
          <a:xfrm>
            <a:off x="6990636" y="3296836"/>
            <a:ext cx="7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A[n+1]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E5193-8B5D-F9BE-3833-01B90C5EBA94}"/>
              </a:ext>
            </a:extLst>
          </p:cNvPr>
          <p:cNvSpPr txBox="1"/>
          <p:nvPr/>
        </p:nvSpPr>
        <p:spPr>
          <a:xfrm>
            <a:off x="7553645" y="3623590"/>
            <a:ext cx="79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A[n+2]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EA3C5-C517-C203-C92A-C67106267831}"/>
              </a:ext>
            </a:extLst>
          </p:cNvPr>
          <p:cNvSpPr txBox="1"/>
          <p:nvPr/>
        </p:nvSpPr>
        <p:spPr>
          <a:xfrm>
            <a:off x="8087668" y="3304368"/>
            <a:ext cx="73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A[n+3]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D3934-9183-F1D4-F502-FB506635271E}"/>
              </a:ext>
            </a:extLst>
          </p:cNvPr>
          <p:cNvSpPr txBox="1"/>
          <p:nvPr/>
        </p:nvSpPr>
        <p:spPr>
          <a:xfrm>
            <a:off x="8748718" y="3636747"/>
            <a:ext cx="77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A[n+4]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C22F2-7012-6F69-C2C7-E5708E5A7256}"/>
              </a:ext>
            </a:extLst>
          </p:cNvPr>
          <p:cNvSpPr txBox="1"/>
          <p:nvPr/>
        </p:nvSpPr>
        <p:spPr>
          <a:xfrm>
            <a:off x="9020550" y="3235526"/>
            <a:ext cx="77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A[n+5]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AD8ED-155C-122F-2BAB-FE4446D4D9E3}"/>
              </a:ext>
            </a:extLst>
          </p:cNvPr>
          <p:cNvSpPr txBox="1"/>
          <p:nvPr/>
        </p:nvSpPr>
        <p:spPr>
          <a:xfrm>
            <a:off x="9710016" y="3244701"/>
            <a:ext cx="83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A[n+6]</a:t>
            </a:r>
            <a:endParaRPr lang="ru-R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2182C-8D69-3418-63B6-E702AA365851}"/>
              </a:ext>
            </a:extLst>
          </p:cNvPr>
          <p:cNvSpPr txBox="1"/>
          <p:nvPr/>
        </p:nvSpPr>
        <p:spPr>
          <a:xfrm>
            <a:off x="10959822" y="3269534"/>
            <a:ext cx="7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A[n+…]</a:t>
            </a:r>
            <a:endParaRPr lang="ru-RU" sz="1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68A91F47-75EA-6CB5-B5C3-0D0729E16FC7}"/>
              </a:ext>
            </a:extLst>
          </p:cNvPr>
          <p:cNvSpPr/>
          <p:nvPr/>
        </p:nvSpPr>
        <p:spPr>
          <a:xfrm>
            <a:off x="6807708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411568F-C7A9-14CE-BD3A-B839BC800250}"/>
              </a:ext>
            </a:extLst>
          </p:cNvPr>
          <p:cNvSpPr/>
          <p:nvPr/>
        </p:nvSpPr>
        <p:spPr>
          <a:xfrm>
            <a:off x="7360673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68C393B-55CB-A6AC-E1C2-D42ED1F879D6}"/>
              </a:ext>
            </a:extLst>
          </p:cNvPr>
          <p:cNvSpPr/>
          <p:nvPr/>
        </p:nvSpPr>
        <p:spPr>
          <a:xfrm>
            <a:off x="7913638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B9AF931-1730-E54F-E779-3F6F7BBF493A}"/>
              </a:ext>
            </a:extLst>
          </p:cNvPr>
          <p:cNvSpPr/>
          <p:nvPr/>
        </p:nvSpPr>
        <p:spPr>
          <a:xfrm>
            <a:off x="8466603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DE74450-7859-B8A9-2C9C-FFD3CE96C266}"/>
              </a:ext>
            </a:extLst>
          </p:cNvPr>
          <p:cNvSpPr/>
          <p:nvPr/>
        </p:nvSpPr>
        <p:spPr>
          <a:xfrm>
            <a:off x="9019568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AD9CF70-3805-DD8F-D631-D26AA80E3002}"/>
              </a:ext>
            </a:extLst>
          </p:cNvPr>
          <p:cNvSpPr/>
          <p:nvPr/>
        </p:nvSpPr>
        <p:spPr>
          <a:xfrm>
            <a:off x="9572533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4C82F97-1F26-03E7-9FBE-E6A3038FDF01}"/>
              </a:ext>
            </a:extLst>
          </p:cNvPr>
          <p:cNvSpPr/>
          <p:nvPr/>
        </p:nvSpPr>
        <p:spPr>
          <a:xfrm>
            <a:off x="10046990" y="3590568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B8EFEE2-E380-CCF0-31BC-78F224DE1F32}"/>
              </a:ext>
            </a:extLst>
          </p:cNvPr>
          <p:cNvSpPr/>
          <p:nvPr/>
        </p:nvSpPr>
        <p:spPr>
          <a:xfrm>
            <a:off x="11336988" y="3587199"/>
            <a:ext cx="79200" cy="7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532EA01-975A-0C4E-0F74-CE22B77DC10B}"/>
              </a:ext>
            </a:extLst>
          </p:cNvPr>
          <p:cNvCxnSpPr>
            <a:cxnSpLocks/>
          </p:cNvCxnSpPr>
          <p:nvPr/>
        </p:nvCxnSpPr>
        <p:spPr>
          <a:xfrm>
            <a:off x="4791456" y="4050792"/>
            <a:ext cx="209545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0887AC-406C-9DE1-B563-27BFE985E782}"/>
              </a:ext>
            </a:extLst>
          </p:cNvPr>
          <p:cNvSpPr txBox="1"/>
          <p:nvPr/>
        </p:nvSpPr>
        <p:spPr>
          <a:xfrm>
            <a:off x="4609437" y="4225677"/>
            <a:ext cx="223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Вычислить </a:t>
            </a:r>
            <a:r>
              <a:rPr lang="en-US" sz="1600" dirty="0"/>
              <a:t>max(A[n])</a:t>
            </a:r>
          </a:p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Сложить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max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с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A[n+5]</a:t>
            </a:r>
          </a:p>
          <a:p>
            <a:r>
              <a:rPr lang="ru-RU" sz="1600" dirty="0"/>
              <a:t>Сравнить сумму с текущим результатом,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обновить результат, при необходимости.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0B32BA3-0894-876C-B48A-3054A79AAFF9}"/>
              </a:ext>
            </a:extLst>
          </p:cNvPr>
          <p:cNvCxnSpPr>
            <a:cxnSpLocks/>
          </p:cNvCxnSpPr>
          <p:nvPr/>
        </p:nvCxnSpPr>
        <p:spPr>
          <a:xfrm>
            <a:off x="7188708" y="4450080"/>
            <a:ext cx="209545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448C52-F31F-5E34-FA4C-04B3C5E2D3F0}"/>
              </a:ext>
            </a:extLst>
          </p:cNvPr>
          <p:cNvSpPr txBox="1"/>
          <p:nvPr/>
        </p:nvSpPr>
        <p:spPr>
          <a:xfrm>
            <a:off x="7406106" y="4424246"/>
            <a:ext cx="216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Сдвиг окна вправо после завершения вычислений слева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425453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61E69FE-293D-EE1D-28C2-7FD023C68A02}"/>
              </a:ext>
            </a:extLst>
          </p:cNvPr>
          <p:cNvSpPr/>
          <p:nvPr/>
        </p:nvSpPr>
        <p:spPr>
          <a:xfrm>
            <a:off x="4873752" y="1993392"/>
            <a:ext cx="6748272" cy="1545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Циклический сдвиг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503600" y="13320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814316" y="195033"/>
            <a:ext cx="6867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strike="noStrike" baseline="0" dirty="0">
                <a:solidFill>
                  <a:srgbClr val="161616"/>
                </a:solidFill>
                <a:latin typeface="SchoolBook-Regular"/>
              </a:rPr>
              <a:t>a = [1, 2, 3, 4, 5]</a:t>
            </a:r>
          </a:p>
          <a:p>
            <a:pPr algn="l"/>
            <a:endParaRPr lang="en-US" sz="2000" b="1" strike="noStrike" baseline="0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en-US" sz="2000" b="1" strike="noStrike" baseline="0" dirty="0">
                <a:solidFill>
                  <a:srgbClr val="161616"/>
                </a:solidFill>
                <a:latin typeface="SchoolBook-Regular"/>
              </a:rPr>
              <a:t>for </a:t>
            </a:r>
            <a:r>
              <a:rPr lang="en-US" sz="2000" b="1" strike="noStrike" baseline="0" dirty="0" err="1">
                <a:solidFill>
                  <a:srgbClr val="161616"/>
                </a:solidFill>
                <a:latin typeface="SchoolBook-Regular"/>
              </a:rPr>
              <a:t>i</a:t>
            </a:r>
            <a:r>
              <a:rPr lang="en-US" sz="2000" b="1" strike="noStrike" baseline="0" dirty="0">
                <a:solidFill>
                  <a:srgbClr val="161616"/>
                </a:solidFill>
                <a:latin typeface="SchoolBook-Regular"/>
              </a:rPr>
              <a:t> in range(5):</a:t>
            </a:r>
          </a:p>
          <a:p>
            <a:pPr algn="l"/>
            <a:r>
              <a:rPr lang="en-US" sz="2000" b="1" strike="noStrike" baseline="0" dirty="0">
                <a:solidFill>
                  <a:srgbClr val="161616"/>
                </a:solidFill>
                <a:latin typeface="SchoolBook-Regular"/>
              </a:rPr>
              <a:t>    a[i%5] = 6 + </a:t>
            </a:r>
            <a:r>
              <a:rPr lang="en-US" sz="2000" b="1" strike="noStrike" baseline="0" dirty="0" err="1">
                <a:solidFill>
                  <a:srgbClr val="161616"/>
                </a:solidFill>
                <a:latin typeface="SchoolBook-Regular"/>
              </a:rPr>
              <a:t>i</a:t>
            </a:r>
            <a:endParaRPr lang="en-US" sz="2000" b="1" strike="noStrike" baseline="0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en-US" sz="2000" b="1" strike="noStrike" baseline="0" dirty="0">
                <a:solidFill>
                  <a:srgbClr val="161616"/>
                </a:solidFill>
                <a:latin typeface="SchoolBook-Regular"/>
              </a:rPr>
              <a:t>    print(a)</a:t>
            </a:r>
            <a:endParaRPr lang="ru-RU" sz="2000" b="1" strike="noStrike" baseline="0" dirty="0">
              <a:solidFill>
                <a:srgbClr val="161616"/>
              </a:solidFill>
              <a:latin typeface="SchoolBook-Regular"/>
            </a:endParaRPr>
          </a:p>
          <a:p>
            <a:pPr algn="l"/>
            <a:endParaRPr lang="en-US" sz="2000" b="1" dirty="0">
              <a:solidFill>
                <a:srgbClr val="161616"/>
              </a:solidFill>
              <a:latin typeface="SchoolBook-Regular"/>
            </a:endParaRPr>
          </a:p>
          <a:p>
            <a:pPr algn="l"/>
            <a:r>
              <a:rPr lang="ru-RU" sz="2000" b="1" dirty="0">
                <a:solidFill>
                  <a:srgbClr val="161616"/>
                </a:solidFill>
                <a:latin typeface="SchoolBook-Regular"/>
              </a:rPr>
              <a:t>Цикл. сдвиг	Нециклический сдвиг</a:t>
            </a:r>
          </a:p>
          <a:p>
            <a:r>
              <a:rPr lang="ru-RU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[6, 2, 3, 4, 5]	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[2, 3, 4, 5</a:t>
            </a:r>
            <a:r>
              <a:rPr lang="en-US" sz="2000" b="1" strike="noStrike" baseline="0" dirty="0">
                <a:solidFill>
                  <a:srgbClr val="00B050"/>
                </a:solidFill>
                <a:latin typeface="SchoolBook-Regular"/>
              </a:rPr>
              <a:t>, 6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]</a:t>
            </a:r>
          </a:p>
          <a:p>
            <a:pPr algn="l"/>
            <a:r>
              <a:rPr lang="ru-RU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[6, 7, 3, 4, 5]</a:t>
            </a:r>
            <a:r>
              <a:rPr lang="en-US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	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[3, 4, 5</a:t>
            </a:r>
            <a:r>
              <a:rPr lang="en-US" sz="2000" b="1" strike="noStrike" baseline="0" dirty="0">
                <a:solidFill>
                  <a:srgbClr val="00B050"/>
                </a:solidFill>
                <a:latin typeface="SchoolBook-Regular"/>
              </a:rPr>
              <a:t>, 6, 7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]</a:t>
            </a:r>
          </a:p>
          <a:p>
            <a:pPr algn="l"/>
            <a:r>
              <a:rPr lang="ru-RU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[6, 7, 8, 4, 5]</a:t>
            </a:r>
            <a:r>
              <a:rPr lang="en-US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	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[4, 5</a:t>
            </a:r>
            <a:r>
              <a:rPr lang="en-US" sz="2000" b="1" strike="noStrike" baseline="0" dirty="0">
                <a:solidFill>
                  <a:srgbClr val="00B050"/>
                </a:solidFill>
                <a:latin typeface="SchoolBook-Regular"/>
              </a:rPr>
              <a:t>, 6, 7, 8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]</a:t>
            </a:r>
          </a:p>
          <a:p>
            <a:pPr algn="l"/>
            <a:r>
              <a:rPr lang="ru-RU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[6, 7, 8, 9, 5]</a:t>
            </a:r>
            <a:r>
              <a:rPr lang="en-US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	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[5</a:t>
            </a:r>
            <a:r>
              <a:rPr lang="en-US" sz="2000" b="1" strike="noStrike" baseline="0" dirty="0">
                <a:solidFill>
                  <a:srgbClr val="00B050"/>
                </a:solidFill>
                <a:latin typeface="SchoolBook-Regular"/>
              </a:rPr>
              <a:t>, 6, 7, 8, 9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]</a:t>
            </a:r>
          </a:p>
          <a:p>
            <a:r>
              <a:rPr lang="ru-RU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[6, 7, 8, 9, 10]</a:t>
            </a:r>
            <a:r>
              <a:rPr lang="en-US" sz="2000" b="1" strike="noStrike" baseline="0" dirty="0">
                <a:solidFill>
                  <a:schemeClr val="accent4">
                    <a:lumMod val="75000"/>
                  </a:schemeClr>
                </a:solidFill>
                <a:latin typeface="SchoolBook-Regular"/>
              </a:rPr>
              <a:t>	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[</a:t>
            </a:r>
            <a:r>
              <a:rPr lang="en-US" sz="2000" b="1" strike="noStrike" baseline="0" dirty="0">
                <a:solidFill>
                  <a:srgbClr val="00B050"/>
                </a:solidFill>
                <a:latin typeface="SchoolBook-Regular"/>
              </a:rPr>
              <a:t>6, </a:t>
            </a:r>
            <a:r>
              <a:rPr lang="ru-RU" sz="2000" b="1" strike="noStrike" baseline="0" dirty="0">
                <a:solidFill>
                  <a:srgbClr val="00B050"/>
                </a:solidFill>
                <a:latin typeface="SchoolBook-Regular"/>
              </a:rPr>
              <a:t>7, 8, 9, 10]</a:t>
            </a:r>
          </a:p>
          <a:p>
            <a:r>
              <a:rPr lang="en-US" sz="2000" b="1" strike="noStrike" baseline="0" dirty="0">
                <a:solidFill>
                  <a:srgbClr val="00B050"/>
                </a:solidFill>
                <a:latin typeface="SchoolBook-Regular"/>
              </a:rPr>
              <a:t>O(n)		O(1)</a:t>
            </a:r>
            <a:endParaRPr lang="ru-RU" sz="2000" b="1" strike="noStrike" baseline="0" dirty="0">
              <a:solidFill>
                <a:srgbClr val="00B050"/>
              </a:solidFill>
              <a:latin typeface="SchoolBook-Regular"/>
            </a:endParaRPr>
          </a:p>
          <a:p>
            <a:pPr algn="l"/>
            <a:endParaRPr lang="ru-RU" sz="2000" b="1" strike="noStrike" baseline="0" dirty="0">
              <a:solidFill>
                <a:schemeClr val="accent4">
                  <a:lumMod val="75000"/>
                </a:schemeClr>
              </a:solidFill>
              <a:latin typeface="SchoolBook-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0177B-4649-DFB6-A6ED-2A37AC9575CB}"/>
              </a:ext>
            </a:extLst>
          </p:cNvPr>
          <p:cNvSpPr txBox="1"/>
          <p:nvPr/>
        </p:nvSpPr>
        <p:spPr>
          <a:xfrm>
            <a:off x="4873752" y="4417077"/>
            <a:ext cx="67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общем случае, для последовательности длиной </a:t>
            </a:r>
            <a:r>
              <a:rPr lang="en-US" dirty="0"/>
              <a:t>m</a:t>
            </a:r>
            <a:r>
              <a:rPr lang="ru-RU" dirty="0"/>
              <a:t>, номер элемента равен </a:t>
            </a:r>
            <a:r>
              <a:rPr lang="ru-RU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i+idx</a:t>
            </a:r>
            <a:r>
              <a:rPr lang="en-US" b="1" dirty="0">
                <a:solidFill>
                  <a:srgbClr val="FF0000"/>
                </a:solidFill>
              </a:rPr>
              <a:t>)%m</a:t>
            </a:r>
            <a:r>
              <a:rPr lang="ru-RU" dirty="0"/>
              <a:t>, где</a:t>
            </a:r>
          </a:p>
          <a:p>
            <a:r>
              <a:rPr lang="en-US" dirty="0"/>
              <a:t>i – </a:t>
            </a:r>
            <a:r>
              <a:rPr lang="ru-RU" dirty="0"/>
              <a:t>номер циклического сдвига</a:t>
            </a:r>
            <a:r>
              <a:rPr lang="en-US" dirty="0"/>
              <a:t>;</a:t>
            </a:r>
          </a:p>
          <a:p>
            <a:r>
              <a:rPr lang="en-US" dirty="0" err="1"/>
              <a:t>idx</a:t>
            </a:r>
            <a:r>
              <a:rPr lang="en-US" dirty="0"/>
              <a:t> – </a:t>
            </a:r>
            <a:r>
              <a:rPr lang="ru-RU" dirty="0"/>
              <a:t>индекс элемента в нециклическом массиве.</a:t>
            </a:r>
          </a:p>
        </p:txBody>
      </p:sp>
    </p:spTree>
    <p:extLst>
      <p:ext uri="{BB962C8B-B14F-4D97-AF65-F5344CB8AC3E}">
        <p14:creationId xmlns:p14="http://schemas.microsoft.com/office/powerpoint/2010/main" val="1307138443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32057</TotalTime>
  <Words>1036</Words>
  <Application>Microsoft Office PowerPoint</Application>
  <PresentationFormat>Широкоэкранный</PresentationFormat>
  <Paragraphs>159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ALS Sector Bold</vt:lpstr>
      <vt:lpstr>ALS Sector Regular</vt:lpstr>
      <vt:lpstr>Arial</vt:lpstr>
      <vt:lpstr>Calibri</vt:lpstr>
      <vt:lpstr>Cambria Math</vt:lpstr>
      <vt:lpstr>SchoolBook-Regular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186</cp:revision>
  <dcterms:created xsi:type="dcterms:W3CDTF">2023-09-16T11:48:11Z</dcterms:created>
  <dcterms:modified xsi:type="dcterms:W3CDTF">2023-11-07T20:00:07Z</dcterms:modified>
</cp:coreProperties>
</file>