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1" r:id="rId9"/>
    <p:sldId id="263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8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93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1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80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4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5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93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9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2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3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9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620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15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9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6703-CE84-402E-A26B-3AAB311F96E2}" type="datetimeFigureOut">
              <a:rPr lang="cs-CZ" smtClean="0"/>
              <a:t>15. 10. 2017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B88B-7240-4AF9-B3EA-B8E3538198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531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112BCE-C5F8-4A20-BC3B-68D24AB68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Grafické uživatelské rozhraní v </a:t>
            </a:r>
            <a:r>
              <a:rPr lang="cs-CZ" dirty="0" err="1"/>
              <a:t>JAVě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46DDC3-5229-4F2C-94C5-A01FD8C1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705976" cy="1655762"/>
          </a:xfrm>
        </p:spPr>
        <p:txBody>
          <a:bodyPr/>
          <a:lstStyle/>
          <a:p>
            <a:r>
              <a:rPr lang="cs-CZ" dirty="0"/>
              <a:t>Martin </a:t>
            </a:r>
            <a:r>
              <a:rPr lang="cs-CZ" dirty="0" err="1"/>
              <a:t>Bulák</a:t>
            </a:r>
            <a:r>
              <a:rPr lang="cs-CZ" dirty="0"/>
              <a:t>, Vojtěch Janoušek, Jiří Klusáček, Jan Krejčí, Lukáš Kremláček</a:t>
            </a:r>
          </a:p>
        </p:txBody>
      </p:sp>
    </p:spTree>
    <p:extLst>
      <p:ext uri="{BB962C8B-B14F-4D97-AF65-F5344CB8AC3E}">
        <p14:creationId xmlns:p14="http://schemas.microsoft.com/office/powerpoint/2010/main" val="24809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FB81F-6506-4682-BFF2-40343F5F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Combobox</a:t>
            </a:r>
            <a:endParaRPr lang="cs-CZ" dirty="0"/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DE2EEA19-E72A-456E-BE8E-1232F02AE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6959" t="25318" r="50863" b="52748"/>
          <a:stretch/>
        </p:blipFill>
        <p:spPr>
          <a:xfrm>
            <a:off x="1671625" y="1975001"/>
            <a:ext cx="2447949" cy="2478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07397C1F-0169-4144-8919-0A745121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9849" y="1868741"/>
            <a:ext cx="5334000" cy="2691340"/>
          </a:xfrm>
        </p:spPr>
        <p:txBody>
          <a:bodyPr/>
          <a:lstStyle/>
          <a:p>
            <a:r>
              <a:rPr lang="cs-CZ" dirty="0"/>
              <a:t>Komponenta pro výběr z více možností</a:t>
            </a:r>
          </a:p>
          <a:p>
            <a:r>
              <a:rPr lang="cs-CZ" dirty="0"/>
              <a:t>Zjišťování vybrané položky:</a:t>
            </a:r>
          </a:p>
          <a:p>
            <a:pPr lvl="1"/>
            <a:r>
              <a:rPr lang="cs-CZ" dirty="0"/>
              <a:t>Číslo (</a:t>
            </a:r>
            <a:r>
              <a:rPr lang="cs-CZ" i="1" dirty="0" err="1"/>
              <a:t>getSelectedIndex</a:t>
            </a:r>
            <a:r>
              <a:rPr lang="cs-CZ" i="1" dirty="0"/>
              <a:t>()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Položka (</a:t>
            </a:r>
            <a:r>
              <a:rPr lang="cs-CZ" i="1" dirty="0" err="1"/>
              <a:t>getSelectedItem</a:t>
            </a:r>
            <a:r>
              <a:rPr lang="cs-CZ" i="1" dirty="0"/>
              <a:t>()</a:t>
            </a:r>
            <a:r>
              <a:rPr lang="cs-CZ" dirty="0"/>
              <a:t>)</a:t>
            </a:r>
          </a:p>
          <a:p>
            <a:r>
              <a:rPr lang="cs-CZ" dirty="0"/>
              <a:t>Přidání položky:</a:t>
            </a:r>
          </a:p>
          <a:p>
            <a:pPr lvl="1"/>
            <a:r>
              <a:rPr lang="cs-CZ" i="1" dirty="0" err="1"/>
              <a:t>addItem</a:t>
            </a:r>
            <a:r>
              <a:rPr lang="cs-CZ" i="1" dirty="0"/>
              <a:t>(</a:t>
            </a:r>
            <a:r>
              <a:rPr lang="cs-CZ" i="1" dirty="0" err="1"/>
              <a:t>název_položky</a:t>
            </a:r>
            <a:r>
              <a:rPr lang="cs-CZ" i="1" dirty="0"/>
              <a:t>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D873E80-EC3A-44FF-A537-7A4C9D589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5" t="44899" r="32805" b="48457"/>
          <a:stretch/>
        </p:blipFill>
        <p:spPr>
          <a:xfrm>
            <a:off x="743126" y="5168328"/>
            <a:ext cx="10393447" cy="87516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732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207C8-F630-4B34-803D-AC004AA2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komponenty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F4C37B4-F004-4945-A20B-A3800FD6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Swing aplikacích existují i další komponenty (s j na začátku)</a:t>
            </a:r>
          </a:p>
          <a:p>
            <a:r>
              <a:rPr lang="cs-CZ" dirty="0"/>
              <a:t>Zde jsou některé z nich:</a:t>
            </a:r>
          </a:p>
          <a:p>
            <a:pPr lvl="1"/>
            <a:r>
              <a:rPr lang="cs-CZ" dirty="0" err="1"/>
              <a:t>Tabbed</a:t>
            </a:r>
            <a:r>
              <a:rPr lang="cs-CZ" dirty="0"/>
              <a:t> Pane (více karet v jedné aplikaci)</a:t>
            </a:r>
          </a:p>
          <a:p>
            <a:pPr lvl="1"/>
            <a:r>
              <a:rPr lang="cs-CZ" dirty="0" err="1"/>
              <a:t>Spinner</a:t>
            </a:r>
            <a:r>
              <a:rPr lang="cs-CZ" dirty="0"/>
              <a:t> (výběr jedné položky pomocí malých tlačítek nejčastěji číselník)</a:t>
            </a:r>
          </a:p>
          <a:p>
            <a:pPr lvl="1"/>
            <a:r>
              <a:rPr lang="cs-CZ" dirty="0" err="1"/>
              <a:t>Slider</a:t>
            </a:r>
            <a:r>
              <a:rPr lang="cs-CZ" dirty="0"/>
              <a:t> (nastavení čísla pomocí posuvníku v zadaném rozmezí)</a:t>
            </a:r>
          </a:p>
          <a:p>
            <a:pPr lvl="1"/>
            <a:r>
              <a:rPr lang="cs-CZ" dirty="0" err="1"/>
              <a:t>Password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 (políčko pro zadání hesla)</a:t>
            </a:r>
          </a:p>
          <a:p>
            <a:r>
              <a:rPr lang="cs-CZ" dirty="0"/>
              <a:t>Do aplikací lze přidávat i další okna například:</a:t>
            </a:r>
          </a:p>
          <a:p>
            <a:pPr lvl="1"/>
            <a:r>
              <a:rPr lang="cs-CZ" dirty="0"/>
              <a:t>Okna pro výběr souborů</a:t>
            </a:r>
          </a:p>
          <a:p>
            <a:pPr lvl="1"/>
            <a:r>
              <a:rPr lang="cs-CZ" dirty="0"/>
              <a:t>Okno pro výběr bravy</a:t>
            </a:r>
          </a:p>
          <a:p>
            <a:r>
              <a:rPr lang="cs-CZ" dirty="0"/>
              <a:t>Hlavní panel lze rozšířit o další okna (dialog nebo výběr barvy, souboru)</a:t>
            </a:r>
          </a:p>
        </p:txBody>
      </p:sp>
    </p:spTree>
    <p:extLst>
      <p:ext uri="{BB962C8B-B14F-4D97-AF65-F5344CB8AC3E}">
        <p14:creationId xmlns:p14="http://schemas.microsoft.com/office/powerpoint/2010/main" val="9536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04622F-E2DF-46F9-8A06-721976ED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6429"/>
            <a:ext cx="8610600" cy="654994"/>
          </a:xfrm>
        </p:spPr>
        <p:txBody>
          <a:bodyPr/>
          <a:lstStyle/>
          <a:p>
            <a:r>
              <a:rPr lang="cs-CZ" dirty="0"/>
              <a:t>Ukázky programů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969417-4C6E-4774-BEFD-BBDBBFAF21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47" y="4007247"/>
            <a:ext cx="3486637" cy="256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02A60EC-8B1F-4408-9D38-65797A123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230" y="1953889"/>
            <a:ext cx="10468970" cy="1731007"/>
          </a:xfrm>
        </p:spPr>
        <p:txBody>
          <a:bodyPr>
            <a:normAutofit/>
          </a:bodyPr>
          <a:lstStyle/>
          <a:p>
            <a:r>
              <a:rPr lang="cs-CZ" dirty="0"/>
              <a:t>Čtyři metody </a:t>
            </a:r>
            <a:r>
              <a:rPr lang="cs-CZ" dirty="0" err="1"/>
              <a:t>ActionPerformed</a:t>
            </a:r>
            <a:r>
              <a:rPr lang="cs-CZ" dirty="0"/>
              <a:t> pro čtyři tlačítka</a:t>
            </a:r>
          </a:p>
          <a:p>
            <a:r>
              <a:rPr lang="cs-CZ" dirty="0"/>
              <a:t>Převod čísel z textu na číslo (</a:t>
            </a:r>
            <a:r>
              <a:rPr lang="cs-CZ" dirty="0" err="1"/>
              <a:t>integer</a:t>
            </a:r>
            <a:r>
              <a:rPr lang="cs-CZ" dirty="0"/>
              <a:t>, double, …)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Ošetřené výjimky – objeví se okno s hláškou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BA22997-9B98-425F-B026-7EC66E8C9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11" y="4506474"/>
            <a:ext cx="2828286" cy="1564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84FCCCBC-057B-4BE8-92E1-D245E5103BF8}"/>
              </a:ext>
            </a:extLst>
          </p:cNvPr>
          <p:cNvSpPr txBox="1">
            <a:spLocks/>
          </p:cNvSpPr>
          <p:nvPr/>
        </p:nvSpPr>
        <p:spPr>
          <a:xfrm>
            <a:off x="2895600" y="1110615"/>
            <a:ext cx="8610600" cy="65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cap="none" dirty="0"/>
              <a:t>Jednoduchá kalkulačka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337FDAF-9C8F-4B75-9839-540D02EEB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68" t="33842" r="35075" b="63484"/>
          <a:stretch/>
        </p:blipFill>
        <p:spPr>
          <a:xfrm>
            <a:off x="1428100" y="2819392"/>
            <a:ext cx="7772378" cy="323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9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7687FFC8-B3D6-48C3-9E21-3C908EFBEC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7" y="4221425"/>
            <a:ext cx="4610743" cy="2343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7E53C89B-7DAE-47CC-8842-A1A2D88D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6429"/>
            <a:ext cx="8610600" cy="654994"/>
          </a:xfrm>
        </p:spPr>
        <p:txBody>
          <a:bodyPr/>
          <a:lstStyle/>
          <a:p>
            <a:r>
              <a:rPr lang="cs-CZ" dirty="0"/>
              <a:t>Ukázky programů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555BADD0-00BD-4D78-83FD-1EFB74F4F1D5}"/>
              </a:ext>
            </a:extLst>
          </p:cNvPr>
          <p:cNvSpPr txBox="1">
            <a:spLocks/>
          </p:cNvSpPr>
          <p:nvPr/>
        </p:nvSpPr>
        <p:spPr>
          <a:xfrm>
            <a:off x="2895600" y="1110615"/>
            <a:ext cx="8610600" cy="65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cap="none" dirty="0"/>
              <a:t>Výpočet faktoriálu</a:t>
            </a:r>
          </a:p>
        </p:txBody>
      </p:sp>
      <p:sp>
        <p:nvSpPr>
          <p:cNvPr id="9" name="Zástupný symbol pro obsah 4">
            <a:extLst>
              <a:ext uri="{FF2B5EF4-FFF2-40B4-BE49-F238E27FC236}">
                <a16:creationId xmlns:a16="http://schemas.microsoft.com/office/drawing/2014/main" id="{9131EBBC-F540-4321-9476-062862B4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230" y="1953889"/>
            <a:ext cx="10468970" cy="2467986"/>
          </a:xfrm>
        </p:spPr>
        <p:txBody>
          <a:bodyPr>
            <a:normAutofit/>
          </a:bodyPr>
          <a:lstStyle/>
          <a:p>
            <a:r>
              <a:rPr lang="cs-CZ" dirty="0"/>
              <a:t>Jedna metoda </a:t>
            </a:r>
            <a:r>
              <a:rPr lang="cs-CZ" dirty="0" err="1"/>
              <a:t>ActionPerformed</a:t>
            </a:r>
            <a:r>
              <a:rPr lang="cs-CZ" dirty="0"/>
              <a:t> pro tlačítko „Vypočítat“</a:t>
            </a:r>
          </a:p>
          <a:p>
            <a:r>
              <a:rPr lang="cs-CZ" dirty="0"/>
              <a:t>Převod čísel z textu na </a:t>
            </a:r>
            <a:r>
              <a:rPr lang="cs-CZ" dirty="0" err="1"/>
              <a:t>integer</a:t>
            </a:r>
            <a:endParaRPr lang="cs-CZ" dirty="0"/>
          </a:p>
          <a:p>
            <a:r>
              <a:rPr lang="cs-CZ" dirty="0"/>
              <a:t>Volání externí metody naprogramované mimo metodu</a:t>
            </a:r>
          </a:p>
          <a:p>
            <a:r>
              <a:rPr lang="cs-CZ" dirty="0"/>
              <a:t>Ošetřené výjimky – objeví se okno s hláškou</a:t>
            </a:r>
          </a:p>
          <a:p>
            <a:r>
              <a:rPr lang="cs-CZ" dirty="0"/>
              <a:t>Pokud je číslo mimo rozsah 0 – 25 opět se objeví chybová hláška</a:t>
            </a:r>
          </a:p>
        </p:txBody>
      </p:sp>
    </p:spTree>
    <p:extLst>
      <p:ext uri="{BB962C8B-B14F-4D97-AF65-F5344CB8AC3E}">
        <p14:creationId xmlns:p14="http://schemas.microsoft.com/office/powerpoint/2010/main" val="31081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328EA239-4EFA-4AC8-BC61-78C8B5B9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71" y="3352504"/>
            <a:ext cx="4884512" cy="3217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DA169EDD-95DA-4447-B252-8D98CE8D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6429"/>
            <a:ext cx="8610600" cy="654994"/>
          </a:xfrm>
        </p:spPr>
        <p:txBody>
          <a:bodyPr/>
          <a:lstStyle/>
          <a:p>
            <a:r>
              <a:rPr lang="cs-CZ" dirty="0"/>
              <a:t>Ukázky programů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AAC358D-91CB-476A-82BD-F538AE184794}"/>
              </a:ext>
            </a:extLst>
          </p:cNvPr>
          <p:cNvSpPr txBox="1">
            <a:spLocks/>
          </p:cNvSpPr>
          <p:nvPr/>
        </p:nvSpPr>
        <p:spPr>
          <a:xfrm>
            <a:off x="2895600" y="1110615"/>
            <a:ext cx="8610600" cy="65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cap="none" dirty="0"/>
              <a:t>Míchání barev</a:t>
            </a:r>
          </a:p>
        </p:txBody>
      </p:sp>
      <p:sp>
        <p:nvSpPr>
          <p:cNvPr id="8" name="Zástupný symbol pro obsah 4">
            <a:extLst>
              <a:ext uri="{FF2B5EF4-FFF2-40B4-BE49-F238E27FC236}">
                <a16:creationId xmlns:a16="http://schemas.microsoft.com/office/drawing/2014/main" id="{AB9BD245-2518-4FE7-AB4F-7B5082F50569}"/>
              </a:ext>
            </a:extLst>
          </p:cNvPr>
          <p:cNvSpPr txBox="1">
            <a:spLocks/>
          </p:cNvSpPr>
          <p:nvPr/>
        </p:nvSpPr>
        <p:spPr>
          <a:xfrm>
            <a:off x="1037230" y="1962692"/>
            <a:ext cx="10468970" cy="13898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Tři metody </a:t>
            </a:r>
            <a:r>
              <a:rPr lang="cs-CZ" dirty="0" err="1"/>
              <a:t>stateChanged</a:t>
            </a:r>
            <a:r>
              <a:rPr lang="cs-CZ" dirty="0"/>
              <a:t> pro tři </a:t>
            </a:r>
            <a:r>
              <a:rPr lang="cs-CZ" dirty="0" err="1"/>
              <a:t>slidery</a:t>
            </a:r>
            <a:endParaRPr lang="cs-CZ" dirty="0"/>
          </a:p>
          <a:p>
            <a:r>
              <a:rPr lang="cs-CZ" dirty="0"/>
              <a:t>Odečtení hodnoty na </a:t>
            </a:r>
            <a:r>
              <a:rPr lang="cs-CZ" dirty="0" err="1"/>
              <a:t>slideru</a:t>
            </a:r>
            <a:r>
              <a:rPr lang="cs-CZ" dirty="0"/>
              <a:t> pomocí metody </a:t>
            </a:r>
            <a:r>
              <a:rPr lang="cs-CZ" dirty="0" err="1"/>
              <a:t>getValue</a:t>
            </a:r>
            <a:r>
              <a:rPr lang="cs-CZ" dirty="0"/>
              <a:t>()</a:t>
            </a:r>
          </a:p>
          <a:p>
            <a:r>
              <a:rPr lang="cs-CZ" dirty="0"/>
              <a:t>Vytvoření barvy a vložení na pozadí panelu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63A6F18-77EB-4C88-8F33-113C3F36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48685" r="42127" b="36262"/>
          <a:stretch/>
        </p:blipFill>
        <p:spPr>
          <a:xfrm>
            <a:off x="179696" y="3834156"/>
            <a:ext cx="6716877" cy="16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133245-CBF2-4879-A226-0417B5F2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	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D7946210-1A22-42DA-B817-8A08C419B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5859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16859-EB30-4205-9D7C-C7B7FE33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grafické uživatelské rozhraní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D941325-8F7B-4924-8CA9-2EDB5FFC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Grafical</a:t>
            </a:r>
            <a:r>
              <a:rPr lang="cs-CZ" dirty="0"/>
              <a:t> User Interface (GUI)</a:t>
            </a:r>
          </a:p>
          <a:p>
            <a:r>
              <a:rPr lang="cs-CZ" dirty="0"/>
              <a:t>Usnadňuje práci s aplikací, ovládání aplikace je intuitivnější</a:t>
            </a:r>
          </a:p>
          <a:p>
            <a:r>
              <a:rPr lang="cs-CZ" dirty="0"/>
              <a:t>Objevuje se okno a v něm standardizované prvky, které nazýváme komponenty</a:t>
            </a:r>
          </a:p>
          <a:p>
            <a:r>
              <a:rPr lang="cs-CZ" dirty="0"/>
              <a:t>Tento program je řízen událostmi (např. kliknutí, vstup z klávesnice)</a:t>
            </a:r>
          </a:p>
          <a:p>
            <a:r>
              <a:rPr lang="cs-CZ" dirty="0"/>
              <a:t>Program je přenositelný na jiné platformy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08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B88621-882A-4D33-B9E4-4E23D8A1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GUI v Javě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702A3FEF-567A-499A-A363-03A6832E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726062"/>
            <a:ext cx="4649783" cy="475972"/>
          </a:xfrm>
        </p:spPr>
        <p:txBody>
          <a:bodyPr/>
          <a:lstStyle/>
          <a:p>
            <a:r>
              <a:rPr lang="cs-CZ" dirty="0"/>
              <a:t>Java AWT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E96E2D1A-30EA-4053-8E3F-AC2CD8E5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202035"/>
            <a:ext cx="4878391" cy="3589164"/>
          </a:xfrm>
        </p:spPr>
        <p:txBody>
          <a:bodyPr/>
          <a:lstStyle/>
          <a:p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Window</a:t>
            </a:r>
            <a:r>
              <a:rPr lang="cs-CZ" dirty="0"/>
              <a:t> </a:t>
            </a:r>
            <a:r>
              <a:rPr lang="cs-CZ" dirty="0" err="1"/>
              <a:t>Toolkit</a:t>
            </a:r>
            <a:endParaRPr lang="cs-CZ" dirty="0"/>
          </a:p>
          <a:p>
            <a:r>
              <a:rPr lang="cs-CZ" dirty="0"/>
              <a:t>Od roku 1995 v Java</a:t>
            </a:r>
          </a:p>
          <a:p>
            <a:r>
              <a:rPr lang="cs-CZ" dirty="0"/>
              <a:t>Vyvíjen společností Sun </a:t>
            </a:r>
            <a:r>
              <a:rPr lang="cs-CZ" dirty="0" err="1"/>
              <a:t>Microsystems</a:t>
            </a:r>
            <a:endParaRPr lang="cs-CZ" dirty="0"/>
          </a:p>
          <a:p>
            <a:r>
              <a:rPr lang="cs-CZ" dirty="0"/>
              <a:t>Byl závislý na platformě</a:t>
            </a:r>
          </a:p>
          <a:p>
            <a:r>
              <a:rPr lang="cs-CZ" dirty="0"/>
              <a:t>Vývoj ukončen v roce 1997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FF021954-01B9-4EC9-A497-14EFEC8A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726063"/>
            <a:ext cx="4646602" cy="475971"/>
          </a:xfrm>
        </p:spPr>
        <p:txBody>
          <a:bodyPr/>
          <a:lstStyle/>
          <a:p>
            <a:r>
              <a:rPr lang="cs-CZ" dirty="0"/>
              <a:t>Java Swing</a:t>
            </a:r>
          </a:p>
        </p:txBody>
      </p:sp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8803FB3A-48CF-4E79-B8B7-D39AAC44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2035"/>
            <a:ext cx="4875210" cy="3589164"/>
          </a:xfrm>
        </p:spPr>
        <p:txBody>
          <a:bodyPr/>
          <a:lstStyle/>
          <a:p>
            <a:r>
              <a:rPr lang="cs-CZ" dirty="0"/>
              <a:t>Začátek vývoje v roce 1997</a:t>
            </a:r>
          </a:p>
          <a:p>
            <a:r>
              <a:rPr lang="cs-CZ" dirty="0"/>
              <a:t>Swing součástí JAVA SE od verze 1.2</a:t>
            </a:r>
          </a:p>
          <a:p>
            <a:r>
              <a:rPr lang="cs-CZ" dirty="0"/>
              <a:t>Nezávislý na platformě</a:t>
            </a:r>
          </a:p>
          <a:p>
            <a:r>
              <a:rPr lang="cs-CZ" dirty="0"/>
              <a:t>Na rozdíl od AWT komponenty mají před jménem j</a:t>
            </a:r>
          </a:p>
          <a:p>
            <a:r>
              <a:rPr lang="cs-CZ" dirty="0"/>
              <a:t>Možnost měnit vzhled komponent</a:t>
            </a:r>
          </a:p>
        </p:txBody>
      </p:sp>
    </p:spTree>
    <p:extLst>
      <p:ext uri="{BB962C8B-B14F-4D97-AF65-F5344CB8AC3E}">
        <p14:creationId xmlns:p14="http://schemas.microsoft.com/office/powerpoint/2010/main" val="37308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C00C6-16BD-45E0-ACA0-44A54EFD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654" y="696135"/>
            <a:ext cx="9431740" cy="1293028"/>
          </a:xfrm>
        </p:spPr>
        <p:txBody>
          <a:bodyPr/>
          <a:lstStyle/>
          <a:p>
            <a:r>
              <a:rPr lang="cs-CZ" dirty="0"/>
              <a:t>Porovnání vzhledu AWT A Swing</a:t>
            </a:r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B482456A-C57E-4B74-8BAA-8EEE0BDA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37" y="1784265"/>
            <a:ext cx="8083826" cy="4895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2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" name="Zástupný symbol pro obsah 3">
            <a:extLst>
              <a:ext uri="{FF2B5EF4-FFF2-40B4-BE49-F238E27FC236}">
                <a16:creationId xmlns:a16="http://schemas.microsoft.com/office/drawing/2014/main" id="{10137F58-42A2-4179-9E59-32BF385CC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8"/>
          <a:stretch/>
        </p:blipFill>
        <p:spPr>
          <a:xfrm>
            <a:off x="3912961" y="1667365"/>
            <a:ext cx="7935733" cy="4214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C201C90-1AD0-4C7D-B278-8D5BE313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41" y="680635"/>
            <a:ext cx="8130655" cy="770185"/>
          </a:xfrm>
        </p:spPr>
        <p:txBody>
          <a:bodyPr anchor="b">
            <a:normAutofit/>
          </a:bodyPr>
          <a:lstStyle/>
          <a:p>
            <a:r>
              <a:rPr lang="cs-CZ" dirty="0"/>
              <a:t>Kde nastavovat vlastnosti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4762" y="2366815"/>
            <a:ext cx="3548799" cy="3515369"/>
          </a:xfrm>
        </p:spPr>
        <p:txBody>
          <a:bodyPr>
            <a:normAutofit/>
          </a:bodyPr>
          <a:lstStyle/>
          <a:p>
            <a:r>
              <a:rPr lang="cs-CZ" sz="1600" dirty="0"/>
              <a:t>1. Hlavní panel pro vzhled aplikace</a:t>
            </a:r>
          </a:p>
          <a:p>
            <a:r>
              <a:rPr lang="cs-CZ" sz="1600" dirty="0"/>
              <a:t>2. Přehled komponent </a:t>
            </a:r>
          </a:p>
          <a:p>
            <a:r>
              <a:rPr lang="cs-CZ" sz="1600" dirty="0"/>
              <a:t>3. Vlastnosti komponent (</a:t>
            </a:r>
            <a:r>
              <a:rPr lang="cs-CZ" sz="1600" dirty="0" err="1"/>
              <a:t>Properties</a:t>
            </a:r>
            <a:r>
              <a:rPr lang="cs-CZ" sz="1600" dirty="0"/>
              <a:t>), události komponent (</a:t>
            </a:r>
            <a:r>
              <a:rPr lang="cs-CZ" sz="1600" dirty="0" err="1"/>
              <a:t>Events</a:t>
            </a:r>
            <a:r>
              <a:rPr lang="cs-CZ" sz="1600" dirty="0"/>
              <a:t>)</a:t>
            </a:r>
          </a:p>
          <a:p>
            <a:r>
              <a:rPr lang="cs-CZ" sz="1600" dirty="0"/>
              <a:t>4. Přehled užitých komponent </a:t>
            </a:r>
          </a:p>
          <a:p>
            <a:r>
              <a:rPr lang="cs-CZ" sz="1600" dirty="0"/>
              <a:t>5. Přepínač mezi návrhem designu a kódem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6DB2E6C-F5AA-4E8C-B438-E22F0DECC561}"/>
              </a:ext>
            </a:extLst>
          </p:cNvPr>
          <p:cNvSpPr/>
          <p:nvPr/>
        </p:nvSpPr>
        <p:spPr>
          <a:xfrm>
            <a:off x="9835544" y="2171249"/>
            <a:ext cx="2013149" cy="14946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73C2BBE-AD7C-44A7-B135-6E6E7FB5D3D6}"/>
              </a:ext>
            </a:extLst>
          </p:cNvPr>
          <p:cNvSpPr txBox="1"/>
          <p:nvPr/>
        </p:nvSpPr>
        <p:spPr>
          <a:xfrm>
            <a:off x="4944152" y="2171249"/>
            <a:ext cx="376318" cy="36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C00000"/>
                </a:solidFill>
              </a:rPr>
              <a:t>5.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D4EB7F4-820E-4BB1-B5D1-912A655A61F2}"/>
              </a:ext>
            </a:extLst>
          </p:cNvPr>
          <p:cNvSpPr/>
          <p:nvPr/>
        </p:nvSpPr>
        <p:spPr>
          <a:xfrm>
            <a:off x="9845489" y="3665902"/>
            <a:ext cx="2003204" cy="221628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B8C02DC8-525A-477D-94CE-FFCB1859D526}"/>
              </a:ext>
            </a:extLst>
          </p:cNvPr>
          <p:cNvSpPr/>
          <p:nvPr/>
        </p:nvSpPr>
        <p:spPr>
          <a:xfrm>
            <a:off x="3903159" y="3997592"/>
            <a:ext cx="1300484" cy="18845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091C18A-9F0C-40C8-AA25-4D96BB6F751D}"/>
              </a:ext>
            </a:extLst>
          </p:cNvPr>
          <p:cNvSpPr/>
          <p:nvPr/>
        </p:nvSpPr>
        <p:spPr>
          <a:xfrm>
            <a:off x="5287457" y="2684823"/>
            <a:ext cx="3556937" cy="23784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1855C6F4-5596-4259-BA50-16BD11779A5C}"/>
              </a:ext>
            </a:extLst>
          </p:cNvPr>
          <p:cNvSpPr/>
          <p:nvPr/>
        </p:nvSpPr>
        <p:spPr>
          <a:xfrm>
            <a:off x="5287458" y="2274214"/>
            <a:ext cx="876530" cy="185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490DF9D-C54A-4FE6-BAC1-6BD61AF847F9}"/>
              </a:ext>
            </a:extLst>
          </p:cNvPr>
          <p:cNvSpPr txBox="1"/>
          <p:nvPr/>
        </p:nvSpPr>
        <p:spPr>
          <a:xfrm>
            <a:off x="8485479" y="2684823"/>
            <a:ext cx="376318" cy="36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C00000"/>
                </a:solidFill>
              </a:rPr>
              <a:t>1.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3421A9-E897-45AE-8EB4-1C1A0CC75512}"/>
              </a:ext>
            </a:extLst>
          </p:cNvPr>
          <p:cNvSpPr txBox="1"/>
          <p:nvPr/>
        </p:nvSpPr>
        <p:spPr>
          <a:xfrm>
            <a:off x="11495277" y="2171249"/>
            <a:ext cx="376318" cy="36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9C9C683-320F-4957-BBA8-3649440D75F8}"/>
              </a:ext>
            </a:extLst>
          </p:cNvPr>
          <p:cNvSpPr txBox="1"/>
          <p:nvPr/>
        </p:nvSpPr>
        <p:spPr>
          <a:xfrm>
            <a:off x="11472376" y="3665901"/>
            <a:ext cx="376318" cy="36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9163EA61-FD0C-46DD-8B1E-2FF179586F21}"/>
              </a:ext>
            </a:extLst>
          </p:cNvPr>
          <p:cNvSpPr txBox="1"/>
          <p:nvPr/>
        </p:nvSpPr>
        <p:spPr>
          <a:xfrm>
            <a:off x="4847229" y="3997592"/>
            <a:ext cx="4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C0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465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7FB8C2-5F23-4D8B-AB5A-0D4D3417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2595D0-7F10-4FBF-9D18-955219E6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Komponenta je vše, co lze zobrazit a může se účastnit interakce s uživatelem</a:t>
            </a:r>
          </a:p>
          <a:p>
            <a:r>
              <a:rPr lang="cs-CZ" dirty="0"/>
              <a:t>Základní komponentou je rámec pro zobrazení dalších komponent</a:t>
            </a:r>
          </a:p>
          <a:p>
            <a:r>
              <a:rPr lang="cs-CZ" dirty="0"/>
              <a:t>Nyní například můžeme vložit do rámce několik tlačítek s různými barvami</a:t>
            </a:r>
          </a:p>
          <a:p>
            <a:r>
              <a:rPr lang="cs-CZ" dirty="0"/>
              <a:t>Nastavení komponent můžeme vybírat v bloku </a:t>
            </a:r>
            <a:r>
              <a:rPr lang="cs-CZ" i="1" dirty="0" err="1"/>
              <a:t>Properties</a:t>
            </a:r>
            <a:endParaRPr lang="cs-CZ" i="1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B1CF49-71B5-4977-9C6F-8BA58F6A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29646"/>
            <a:ext cx="4933038" cy="1389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2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AD242-2C43-4DF4-80A1-92E9D058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Programové pozadí Komponent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5433581-76A2-4074-96EF-79E0D80A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72009"/>
          </a:xfrm>
        </p:spPr>
        <p:txBody>
          <a:bodyPr/>
          <a:lstStyle/>
          <a:p>
            <a:r>
              <a:rPr lang="cs-CZ" dirty="0"/>
              <a:t>Každá událost komponent generuje blok kódu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D76F94-344C-4E33-82E0-3EE136C58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021496"/>
            <a:ext cx="9597218" cy="9409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EEE53B5D-7676-4FDE-B6D2-ADAB6ECCC969}"/>
              </a:ext>
            </a:extLst>
          </p:cNvPr>
          <p:cNvSpPr txBox="1">
            <a:spLocks/>
          </p:cNvSpPr>
          <p:nvPr/>
        </p:nvSpPr>
        <p:spPr>
          <a:xfrm>
            <a:off x="1141412" y="4151174"/>
            <a:ext cx="9905999" cy="1958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Zde můžeme definovat proměnné, číst stav např. komponent, měnit programově nastavení komponent (deaktivace, skrytí), nebo vkládat data do jiných komponent</a:t>
            </a:r>
          </a:p>
          <a:p>
            <a:r>
              <a:rPr lang="cs-CZ" dirty="0"/>
              <a:t>Zjišťování stavu komponent: </a:t>
            </a:r>
            <a:r>
              <a:rPr lang="cs-CZ" i="1" dirty="0" err="1"/>
              <a:t>název_komponenty.metoda</a:t>
            </a:r>
            <a:r>
              <a:rPr lang="cs-CZ" i="1" dirty="0"/>
              <a:t>(</a:t>
            </a:r>
            <a:r>
              <a:rPr lang="en-US" i="1" dirty="0"/>
              <a:t>[prom</a:t>
            </a:r>
            <a:r>
              <a:rPr lang="cs-CZ" i="1" dirty="0" err="1"/>
              <a:t>ěnné</a:t>
            </a:r>
            <a:r>
              <a:rPr lang="en-US" i="1" dirty="0"/>
              <a:t>]</a:t>
            </a:r>
            <a:r>
              <a:rPr lang="cs-CZ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48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6A726-AB06-4A71-86CA-140E21DD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66" y="788913"/>
            <a:ext cx="2048301" cy="1293028"/>
          </a:xfrm>
        </p:spPr>
        <p:txBody>
          <a:bodyPr/>
          <a:lstStyle/>
          <a:p>
            <a:r>
              <a:rPr lang="cs-CZ" dirty="0"/>
              <a:t>Label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535D590-684F-4AA5-9836-E8BF36AC5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34" y="4624196"/>
            <a:ext cx="2434932" cy="1518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F3AC0805-A68B-494F-99A4-38D02A44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61" y="2081941"/>
            <a:ext cx="4875211" cy="2192921"/>
          </a:xfrm>
        </p:spPr>
        <p:txBody>
          <a:bodyPr/>
          <a:lstStyle/>
          <a:p>
            <a:r>
              <a:rPr lang="cs-CZ" dirty="0"/>
              <a:t>Základní element pro popisky</a:t>
            </a:r>
          </a:p>
          <a:p>
            <a:r>
              <a:rPr lang="cs-CZ" dirty="0"/>
              <a:t>Lze nastavovat zarovnání</a:t>
            </a:r>
          </a:p>
          <a:p>
            <a:r>
              <a:rPr lang="cs-CZ" dirty="0"/>
              <a:t>Generuje mnoho událostí, ale tyto události obvykle nezachytáváme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FDD9E78-FFAD-46E6-ABD1-B9B524232FC4}"/>
              </a:ext>
            </a:extLst>
          </p:cNvPr>
          <p:cNvSpPr txBox="1">
            <a:spLocks/>
          </p:cNvSpPr>
          <p:nvPr/>
        </p:nvSpPr>
        <p:spPr>
          <a:xfrm>
            <a:off x="3235772" y="994670"/>
            <a:ext cx="8610600" cy="91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Button</a:t>
            </a:r>
            <a:endParaRPr lang="cs-CZ" dirty="0"/>
          </a:p>
        </p:txBody>
      </p:sp>
      <p:sp>
        <p:nvSpPr>
          <p:cNvPr id="8" name="Zástupný symbol pro obsah 4">
            <a:extLst>
              <a:ext uri="{FF2B5EF4-FFF2-40B4-BE49-F238E27FC236}">
                <a16:creationId xmlns:a16="http://schemas.microsoft.com/office/drawing/2014/main" id="{41A0F79A-73D4-4336-A9A8-D15F613CBC8B}"/>
              </a:ext>
            </a:extLst>
          </p:cNvPr>
          <p:cNvSpPr txBox="1">
            <a:spLocks/>
          </p:cNvSpPr>
          <p:nvPr/>
        </p:nvSpPr>
        <p:spPr>
          <a:xfrm>
            <a:off x="6692978" y="1907274"/>
            <a:ext cx="5334000" cy="23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Jeden ze základních komponentů</a:t>
            </a:r>
          </a:p>
          <a:p>
            <a:r>
              <a:rPr lang="cs-CZ" dirty="0"/>
              <a:t>Lze měnit barvu, styl textu nebo přidávat ikonu</a:t>
            </a:r>
          </a:p>
          <a:p>
            <a:r>
              <a:rPr lang="cs-CZ" dirty="0"/>
              <a:t>Lze aktivovat i deaktivovat tlačítka</a:t>
            </a:r>
          </a:p>
          <a:p>
            <a:r>
              <a:rPr lang="cs-CZ" dirty="0"/>
              <a:t>Nastavení nejčastěji </a:t>
            </a:r>
            <a:r>
              <a:rPr lang="cs-CZ" dirty="0" err="1"/>
              <a:t>Action</a:t>
            </a:r>
            <a:r>
              <a:rPr lang="cs-CZ" dirty="0"/>
              <a:t> </a:t>
            </a:r>
            <a:r>
              <a:rPr lang="cs-CZ" dirty="0" err="1"/>
              <a:t>Performed</a:t>
            </a:r>
            <a:r>
              <a:rPr lang="cs-CZ" dirty="0"/>
              <a:t> (kliknutí myší, enter)</a:t>
            </a:r>
          </a:p>
        </p:txBody>
      </p:sp>
      <p:pic>
        <p:nvPicPr>
          <p:cNvPr id="9" name="Zástupný symbol pro obsah 6">
            <a:extLst>
              <a:ext uri="{FF2B5EF4-FFF2-40B4-BE49-F238E27FC236}">
                <a16:creationId xmlns:a16="http://schemas.microsoft.com/office/drawing/2014/main" id="{D2922766-4BBE-4905-9A2B-B93A1D61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11" y="4624196"/>
            <a:ext cx="2537333" cy="1490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0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7BAA3-A105-4448-AB31-0A9D94F3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67" y="748774"/>
            <a:ext cx="382251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Radio Button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904115" y="2028690"/>
            <a:ext cx="5108717" cy="27033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Výběr možnosti</a:t>
            </a:r>
          </a:p>
          <a:p>
            <a:r>
              <a:rPr lang="cs-CZ" dirty="0"/>
              <a:t>Události</a:t>
            </a:r>
          </a:p>
          <a:p>
            <a:pPr lvl="1"/>
            <a:r>
              <a:rPr lang="cs-CZ" dirty="0" err="1"/>
              <a:t>ActionPerformed</a:t>
            </a:r>
            <a:r>
              <a:rPr lang="cs-CZ" dirty="0"/>
              <a:t> nebo </a:t>
            </a:r>
            <a:r>
              <a:rPr lang="cs-CZ" dirty="0" err="1"/>
              <a:t>StateChanged</a:t>
            </a:r>
            <a:endParaRPr lang="cs-CZ" dirty="0"/>
          </a:p>
          <a:p>
            <a:r>
              <a:rPr lang="cs-CZ" dirty="0"/>
              <a:t>Zjišťování, zda je komponenta vybrána:</a:t>
            </a:r>
          </a:p>
          <a:p>
            <a:pPr lvl="1"/>
            <a:r>
              <a:rPr lang="cs-CZ" i="1" dirty="0" err="1"/>
              <a:t>název_checkboxu.isSelected</a:t>
            </a:r>
            <a:r>
              <a:rPr lang="cs-CZ" i="1" dirty="0"/>
              <a:t>()</a:t>
            </a:r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22B16C10-7C39-4FE0-93D6-82C7A052A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22" y="4982410"/>
            <a:ext cx="2900102" cy="1540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Zástupný symbol pro obsah 5">
            <a:extLst>
              <a:ext uri="{FF2B5EF4-FFF2-40B4-BE49-F238E27FC236}">
                <a16:creationId xmlns:a16="http://schemas.microsoft.com/office/drawing/2014/main" id="{1D423FEB-A38D-4C4A-9831-DE6C3DF75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85" y="5159830"/>
            <a:ext cx="2916489" cy="1540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0" name="Nadpis 1">
            <a:extLst>
              <a:ext uri="{FF2B5EF4-FFF2-40B4-BE49-F238E27FC236}">
                <a16:creationId xmlns:a16="http://schemas.microsoft.com/office/drawing/2014/main" id="{77051884-D666-4C6E-964C-9142B5BDD9A8}"/>
              </a:ext>
            </a:extLst>
          </p:cNvPr>
          <p:cNvSpPr txBox="1">
            <a:spLocks/>
          </p:cNvSpPr>
          <p:nvPr/>
        </p:nvSpPr>
        <p:spPr>
          <a:xfrm>
            <a:off x="2190322" y="748774"/>
            <a:ext cx="382251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Checkbox</a:t>
            </a:r>
            <a:endParaRPr lang="en-US" dirty="0"/>
          </a:p>
        </p:txBody>
      </p: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487AF214-1D19-4260-9B50-E9924DB3686C}"/>
              </a:ext>
            </a:extLst>
          </p:cNvPr>
          <p:cNvSpPr txBox="1">
            <a:spLocks/>
          </p:cNvSpPr>
          <p:nvPr/>
        </p:nvSpPr>
        <p:spPr>
          <a:xfrm>
            <a:off x="6568480" y="2026837"/>
            <a:ext cx="5119897" cy="3222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Výběr právě jedné možnosti z více možností </a:t>
            </a:r>
          </a:p>
          <a:p>
            <a:r>
              <a:rPr lang="cs-CZ" dirty="0"/>
              <a:t>Používání ve skupinách</a:t>
            </a:r>
          </a:p>
          <a:p>
            <a:r>
              <a:rPr lang="cs-CZ" dirty="0"/>
              <a:t>Události</a:t>
            </a:r>
          </a:p>
          <a:p>
            <a:pPr lvl="1"/>
            <a:r>
              <a:rPr lang="cs-CZ" dirty="0" err="1"/>
              <a:t>ActionPerformed</a:t>
            </a:r>
            <a:r>
              <a:rPr lang="cs-CZ" dirty="0"/>
              <a:t> nebo </a:t>
            </a:r>
            <a:r>
              <a:rPr lang="cs-CZ" dirty="0" err="1"/>
              <a:t>StateChanged</a:t>
            </a:r>
            <a:endParaRPr lang="cs-CZ" dirty="0"/>
          </a:p>
          <a:p>
            <a:r>
              <a:rPr lang="cs-CZ" dirty="0"/>
              <a:t>Zjišťování, zda je komponenta vybrána:</a:t>
            </a:r>
          </a:p>
          <a:p>
            <a:pPr lvl="1"/>
            <a:r>
              <a:rPr lang="cs-CZ" i="1" dirty="0" err="1"/>
              <a:t>název_radio_button.isSelected</a:t>
            </a:r>
            <a:r>
              <a:rPr lang="cs-CZ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79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Kondenzační stopa</Template>
  <TotalTime>512</TotalTime>
  <Words>590</Words>
  <Application>Microsoft Office PowerPoint</Application>
  <PresentationFormat>Širokoúhlá obrazovka</PresentationFormat>
  <Paragraphs>102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Kondenzační stopa</vt:lpstr>
      <vt:lpstr>Grafické uživatelské rozhraní v JAVě</vt:lpstr>
      <vt:lpstr>grafické uživatelské rozhraní</vt:lpstr>
      <vt:lpstr>GUI v Javě</vt:lpstr>
      <vt:lpstr>Porovnání vzhledu AWT A Swing</vt:lpstr>
      <vt:lpstr>Kde nastavovat vlastnosti</vt:lpstr>
      <vt:lpstr>Komponenta</vt:lpstr>
      <vt:lpstr>Programové pozadí Komponent</vt:lpstr>
      <vt:lpstr>Label</vt:lpstr>
      <vt:lpstr>Radio Button</vt:lpstr>
      <vt:lpstr>Combobox</vt:lpstr>
      <vt:lpstr>Další komponenty</vt:lpstr>
      <vt:lpstr>Ukázky programů</vt:lpstr>
      <vt:lpstr>Ukázky programů</vt:lpstr>
      <vt:lpstr>Ukázky programů</vt:lpstr>
      <vt:lpstr>Konec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Grafické uživatelské rozhraní v JAVě</dc:title>
  <dc:creator>Jiří Klusáček</dc:creator>
  <cp:lastModifiedBy>Jiří Klusáček</cp:lastModifiedBy>
  <cp:revision>37</cp:revision>
  <dcterms:created xsi:type="dcterms:W3CDTF">2017-10-04T18:46:48Z</dcterms:created>
  <dcterms:modified xsi:type="dcterms:W3CDTF">2017-10-15T13:37:15Z</dcterms:modified>
</cp:coreProperties>
</file>