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5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C7D5AA-3C92-4085-A2E0-6B7666A4DDA1}" type="datetimeFigureOut">
              <a:rPr lang="cs-CZ" smtClean="0"/>
              <a:t>17.12.2017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C50AF5-70D0-4D39-96A2-38BFD65B85D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40522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50AF5-70D0-4D39-96A2-38BFD65B85DA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675780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50AF5-70D0-4D39-96A2-38BFD65B85DA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192735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50AF5-70D0-4D39-96A2-38BFD65B85DA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01294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50AF5-70D0-4D39-96A2-38BFD65B85DA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70281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50AF5-70D0-4D39-96A2-38BFD65B85DA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582257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50AF5-70D0-4D39-96A2-38BFD65B85DA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919677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50AF5-70D0-4D39-96A2-38BFD65B85DA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457708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50AF5-70D0-4D39-96A2-38BFD65B85DA}" type="slidenum">
              <a:rPr lang="cs-CZ" smtClean="0"/>
              <a:t>17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032781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50AF5-70D0-4D39-96A2-38BFD65B85DA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46438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50AF5-70D0-4D39-96A2-38BFD65B85DA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89428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50AF5-70D0-4D39-96A2-38BFD65B85DA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46249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50AF5-70D0-4D39-96A2-38BFD65B85DA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74119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50AF5-70D0-4D39-96A2-38BFD65B85DA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18120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50AF5-70D0-4D39-96A2-38BFD65B85DA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43418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50AF5-70D0-4D39-96A2-38BFD65B85DA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66787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50AF5-70D0-4D39-96A2-38BFD65B85DA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596926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50AF5-70D0-4D39-96A2-38BFD65B85DA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49916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35CE-007C-4423-AF2A-D3D2B2222A99}" type="datetimeFigureOut">
              <a:rPr lang="cs-CZ" smtClean="0"/>
              <a:t>17.12.2017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A75F-58EA-4841-AEC2-A7EFEC745DC9}" type="slidenum">
              <a:rPr lang="cs-CZ" smtClean="0"/>
              <a:t>‹#›</a:t>
            </a:fld>
            <a:endParaRPr lang="cs-CZ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605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35CE-007C-4423-AF2A-D3D2B2222A99}" type="datetimeFigureOut">
              <a:rPr lang="cs-CZ" smtClean="0"/>
              <a:t>17.12.2017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A75F-58EA-4841-AEC2-A7EFEC745D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6453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35CE-007C-4423-AF2A-D3D2B2222A99}" type="datetimeFigureOut">
              <a:rPr lang="cs-CZ" smtClean="0"/>
              <a:t>17.12.2017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A75F-58EA-4841-AEC2-A7EFEC745D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74744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35CE-007C-4423-AF2A-D3D2B2222A99}" type="datetimeFigureOut">
              <a:rPr lang="cs-CZ" smtClean="0"/>
              <a:t>17.12.2017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A75F-58EA-4841-AEC2-A7EFEC745DC9}" type="slidenum">
              <a:rPr lang="cs-CZ" smtClean="0"/>
              <a:t>‹#›</a:t>
            </a:fld>
            <a:endParaRPr lang="cs-CZ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6377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35CE-007C-4423-AF2A-D3D2B2222A99}" type="datetimeFigureOut">
              <a:rPr lang="cs-CZ" smtClean="0"/>
              <a:t>17.12.2017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A75F-58EA-4841-AEC2-A7EFEC745D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424503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35CE-007C-4423-AF2A-D3D2B2222A99}" type="datetimeFigureOut">
              <a:rPr lang="cs-CZ" smtClean="0"/>
              <a:t>17.12.2017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A75F-58EA-4841-AEC2-A7EFEC745DC9}" type="slidenum">
              <a:rPr lang="cs-CZ" smtClean="0"/>
              <a:t>‹#›</a:t>
            </a:fld>
            <a:endParaRPr lang="cs-CZ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98678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35CE-007C-4423-AF2A-D3D2B2222A99}" type="datetimeFigureOut">
              <a:rPr lang="cs-CZ" smtClean="0"/>
              <a:t>17.12.2017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A75F-58EA-4841-AEC2-A7EFEC745D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423423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35CE-007C-4423-AF2A-D3D2B2222A99}" type="datetimeFigureOut">
              <a:rPr lang="cs-CZ" smtClean="0"/>
              <a:t>17.12.2017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A75F-58EA-4841-AEC2-A7EFEC745D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453819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35CE-007C-4423-AF2A-D3D2B2222A99}" type="datetimeFigureOut">
              <a:rPr lang="cs-CZ" smtClean="0"/>
              <a:t>17.12.2017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A75F-58EA-4841-AEC2-A7EFEC745D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3331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35CE-007C-4423-AF2A-D3D2B2222A99}" type="datetimeFigureOut">
              <a:rPr lang="cs-CZ" smtClean="0"/>
              <a:t>17.12.2017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A75F-58EA-4841-AEC2-A7EFEC745D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8963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35CE-007C-4423-AF2A-D3D2B2222A99}" type="datetimeFigureOut">
              <a:rPr lang="cs-CZ" smtClean="0"/>
              <a:t>17.12.2017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A75F-58EA-4841-AEC2-A7EFEC745D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43443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35CE-007C-4423-AF2A-D3D2B2222A99}" type="datetimeFigureOut">
              <a:rPr lang="cs-CZ" smtClean="0"/>
              <a:t>17.12.2017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A75F-58EA-4841-AEC2-A7EFEC745D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84661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35CE-007C-4423-AF2A-D3D2B2222A99}" type="datetimeFigureOut">
              <a:rPr lang="cs-CZ" smtClean="0"/>
              <a:t>17.12.2017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A75F-58EA-4841-AEC2-A7EFEC745D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21684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35CE-007C-4423-AF2A-D3D2B2222A99}" type="datetimeFigureOut">
              <a:rPr lang="cs-CZ" smtClean="0"/>
              <a:t>17.12.2017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A75F-58EA-4841-AEC2-A7EFEC745D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35605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35CE-007C-4423-AF2A-D3D2B2222A99}" type="datetimeFigureOut">
              <a:rPr lang="cs-CZ" smtClean="0"/>
              <a:t>17.12.2017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A75F-58EA-4841-AEC2-A7EFEC745D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42404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35CE-007C-4423-AF2A-D3D2B2222A99}" type="datetimeFigureOut">
              <a:rPr lang="cs-CZ" smtClean="0"/>
              <a:t>17.12.2017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A75F-58EA-4841-AEC2-A7EFEC745D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44521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35CE-007C-4423-AF2A-D3D2B2222A99}" type="datetimeFigureOut">
              <a:rPr lang="cs-CZ" smtClean="0"/>
              <a:t>17.12.2017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A75F-58EA-4841-AEC2-A7EFEC745D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9202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D7E35CE-007C-4423-AF2A-D3D2B2222A99}" type="datetimeFigureOut">
              <a:rPr lang="cs-CZ" smtClean="0"/>
              <a:t>17.12.2017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F33A75F-58EA-4841-AEC2-A7EFEC745D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788060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7507B77-34C1-4AC0-9DDF-29380F36BD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Logos </a:t>
            </a:r>
            <a:r>
              <a:rPr lang="cs-CZ" dirty="0" err="1"/>
              <a:t>polytechnikos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A2AF876-1096-4C73-A6DB-697B5B60AF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8366482" cy="1947333"/>
          </a:xfrm>
        </p:spPr>
        <p:txBody>
          <a:bodyPr/>
          <a:lstStyle/>
          <a:p>
            <a:r>
              <a:rPr lang="cs-CZ" dirty="0"/>
              <a:t>Semestrální práce do předmětu </a:t>
            </a:r>
            <a:r>
              <a:rPr lang="cs-CZ" dirty="0" err="1"/>
              <a:t>xRSP</a:t>
            </a:r>
            <a:endParaRPr lang="cs-CZ" dirty="0"/>
          </a:p>
          <a:p>
            <a:r>
              <a:rPr lang="cs-CZ" dirty="0"/>
              <a:t>Vypracoval: Martin Bulák, Lukáš Kremláček, Vojtěch Janoušek</a:t>
            </a:r>
          </a:p>
          <a:p>
            <a:r>
              <a:rPr lang="cs-CZ" dirty="0"/>
              <a:t>Jako Skupina 6</a:t>
            </a:r>
          </a:p>
        </p:txBody>
      </p:sp>
    </p:spTree>
    <p:extLst>
      <p:ext uri="{BB962C8B-B14F-4D97-AF65-F5344CB8AC3E}">
        <p14:creationId xmlns:p14="http://schemas.microsoft.com/office/powerpoint/2010/main" val="3004980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4241AF-F280-419F-A426-B17C2D98F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75" y="191287"/>
            <a:ext cx="6948229" cy="629816"/>
          </a:xfrm>
        </p:spPr>
        <p:txBody>
          <a:bodyPr>
            <a:normAutofit fontScale="90000"/>
          </a:bodyPr>
          <a:lstStyle/>
          <a:p>
            <a:r>
              <a:rPr lang="cs-CZ" dirty="0"/>
              <a:t>Editor</a:t>
            </a:r>
          </a:p>
        </p:txBody>
      </p:sp>
      <p:sp>
        <p:nvSpPr>
          <p:cNvPr id="5" name="Zástupný symbol pro obsah 4">
            <a:extLst>
              <a:ext uri="{FF2B5EF4-FFF2-40B4-BE49-F238E27FC236}">
                <a16:creationId xmlns:a16="http://schemas.microsoft.com/office/drawing/2014/main" id="{162B40DF-5C2C-46A5-B241-0CD69A560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375" y="878233"/>
            <a:ext cx="9292341" cy="3646861"/>
          </a:xfrm>
        </p:spPr>
        <p:txBody>
          <a:bodyPr>
            <a:normAutofit/>
          </a:bodyPr>
          <a:lstStyle/>
          <a:p>
            <a:r>
              <a:rPr lang="cs-CZ" dirty="0"/>
              <a:t>Přístup k článkům které byly do systému nově nahrány</a:t>
            </a:r>
          </a:p>
          <a:p>
            <a:r>
              <a:rPr lang="cs-CZ" dirty="0"/>
              <a:t>Funkce pro schvalování, ‚mazání‘ příspěvků</a:t>
            </a:r>
          </a:p>
          <a:p>
            <a:r>
              <a:rPr lang="cs-CZ" dirty="0"/>
              <a:t>Možnost poslání žádosti o předělání příspěvku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340C2665-3617-4F81-A2BD-5CE199791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824" y="2477016"/>
            <a:ext cx="9292341" cy="210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570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4241AF-F280-419F-A426-B17C2D98F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75" y="191287"/>
            <a:ext cx="6948229" cy="629816"/>
          </a:xfrm>
        </p:spPr>
        <p:txBody>
          <a:bodyPr>
            <a:normAutofit fontScale="90000"/>
          </a:bodyPr>
          <a:lstStyle/>
          <a:p>
            <a:r>
              <a:rPr lang="cs-CZ" dirty="0"/>
              <a:t>recenzent</a:t>
            </a:r>
          </a:p>
        </p:txBody>
      </p:sp>
      <p:sp>
        <p:nvSpPr>
          <p:cNvPr id="5" name="Zástupný symbol pro obsah 4">
            <a:extLst>
              <a:ext uri="{FF2B5EF4-FFF2-40B4-BE49-F238E27FC236}">
                <a16:creationId xmlns:a16="http://schemas.microsoft.com/office/drawing/2014/main" id="{162B40DF-5C2C-46A5-B241-0CD69A560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375" y="860971"/>
            <a:ext cx="9292341" cy="3646861"/>
          </a:xfrm>
        </p:spPr>
        <p:txBody>
          <a:bodyPr>
            <a:normAutofit/>
          </a:bodyPr>
          <a:lstStyle/>
          <a:p>
            <a:r>
              <a:rPr lang="cs-CZ" dirty="0"/>
              <a:t>Přístup k článkům které byly schváleny editorem</a:t>
            </a:r>
          </a:p>
          <a:p>
            <a:r>
              <a:rPr lang="cs-CZ" dirty="0"/>
              <a:t>Funkce pro psaní recenzí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0C5F8E59-C643-4C11-8BE8-53C6F294D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783" y="2224009"/>
            <a:ext cx="9946433" cy="240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060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4241AF-F280-419F-A426-B17C2D98F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75" y="191287"/>
            <a:ext cx="6948229" cy="629816"/>
          </a:xfrm>
        </p:spPr>
        <p:txBody>
          <a:bodyPr>
            <a:normAutofit fontScale="90000"/>
          </a:bodyPr>
          <a:lstStyle/>
          <a:p>
            <a:r>
              <a:rPr lang="cs-CZ" dirty="0"/>
              <a:t>Administrátor</a:t>
            </a:r>
          </a:p>
        </p:txBody>
      </p:sp>
      <p:sp>
        <p:nvSpPr>
          <p:cNvPr id="5" name="Zástupný symbol pro obsah 4">
            <a:extLst>
              <a:ext uri="{FF2B5EF4-FFF2-40B4-BE49-F238E27FC236}">
                <a16:creationId xmlns:a16="http://schemas.microsoft.com/office/drawing/2014/main" id="{162B40DF-5C2C-46A5-B241-0CD69A560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375" y="860971"/>
            <a:ext cx="9292341" cy="3646861"/>
          </a:xfrm>
        </p:spPr>
        <p:txBody>
          <a:bodyPr>
            <a:normAutofit/>
          </a:bodyPr>
          <a:lstStyle/>
          <a:p>
            <a:r>
              <a:rPr lang="cs-CZ" dirty="0"/>
              <a:t>Má funkce všech předchozích rolí</a:t>
            </a:r>
          </a:p>
          <a:p>
            <a:r>
              <a:rPr lang="cs-CZ" dirty="0"/>
              <a:t>Navíc má funkce pro správu uživatelů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1F611194-5CA8-42C6-B92A-F02CB917F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75" y="1847858"/>
            <a:ext cx="7442752" cy="2072722"/>
          </a:xfrm>
          <a:prstGeom prst="rect">
            <a:avLst/>
          </a:prstGeom>
        </p:spPr>
      </p:pic>
      <p:pic>
        <p:nvPicPr>
          <p:cNvPr id="4" name="Obrázek 3">
            <a:extLst>
              <a:ext uri="{FF2B5EF4-FFF2-40B4-BE49-F238E27FC236}">
                <a16:creationId xmlns:a16="http://schemas.microsoft.com/office/drawing/2014/main" id="{21B5A8FE-792B-40AE-952B-A2F2CF216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375" y="4027168"/>
            <a:ext cx="8608575" cy="263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540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4241AF-F280-419F-A426-B17C2D98F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75" y="191287"/>
            <a:ext cx="10218110" cy="629816"/>
          </a:xfrm>
        </p:spPr>
        <p:txBody>
          <a:bodyPr>
            <a:normAutofit fontScale="90000"/>
          </a:bodyPr>
          <a:lstStyle/>
          <a:p>
            <a:r>
              <a:rPr lang="cs-CZ" dirty="0"/>
              <a:t>Návrh a priorita pro následující sprint</a:t>
            </a:r>
          </a:p>
        </p:txBody>
      </p:sp>
      <p:sp>
        <p:nvSpPr>
          <p:cNvPr id="5" name="Zástupný symbol pro obsah 4">
            <a:extLst>
              <a:ext uri="{FF2B5EF4-FFF2-40B4-BE49-F238E27FC236}">
                <a16:creationId xmlns:a16="http://schemas.microsoft.com/office/drawing/2014/main" id="{162B40DF-5C2C-46A5-B241-0CD69A560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375" y="860971"/>
            <a:ext cx="9292341" cy="4589918"/>
          </a:xfrm>
        </p:spPr>
        <p:txBody>
          <a:bodyPr>
            <a:normAutofit/>
          </a:bodyPr>
          <a:lstStyle/>
          <a:p>
            <a:r>
              <a:rPr lang="cs-CZ" dirty="0"/>
              <a:t>Ladění drobností</a:t>
            </a:r>
          </a:p>
          <a:p>
            <a:r>
              <a:rPr lang="cs-CZ" dirty="0"/>
              <a:t>Testování</a:t>
            </a:r>
          </a:p>
          <a:p>
            <a:r>
              <a:rPr lang="cs-CZ" dirty="0"/>
              <a:t>Oprava případných chyb</a:t>
            </a:r>
          </a:p>
          <a:p>
            <a:r>
              <a:rPr lang="cs-CZ" dirty="0"/>
              <a:t>V případě dostatku času se bude pracovat na pokročilejších funkcí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90262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4241AF-F280-419F-A426-B17C2D98F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75" y="191287"/>
            <a:ext cx="10218110" cy="629816"/>
          </a:xfrm>
        </p:spPr>
        <p:txBody>
          <a:bodyPr>
            <a:normAutofit fontScale="90000"/>
          </a:bodyPr>
          <a:lstStyle/>
          <a:p>
            <a:r>
              <a:rPr lang="cs-CZ" dirty="0"/>
              <a:t>Použito</a:t>
            </a:r>
          </a:p>
        </p:txBody>
      </p:sp>
      <p:sp>
        <p:nvSpPr>
          <p:cNvPr id="5" name="Zástupný symbol pro obsah 4">
            <a:extLst>
              <a:ext uri="{FF2B5EF4-FFF2-40B4-BE49-F238E27FC236}">
                <a16:creationId xmlns:a16="http://schemas.microsoft.com/office/drawing/2014/main" id="{162B40DF-5C2C-46A5-B241-0CD69A560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375" y="905358"/>
            <a:ext cx="9292341" cy="5761355"/>
          </a:xfrm>
        </p:spPr>
        <p:txBody>
          <a:bodyPr>
            <a:normAutofit/>
          </a:bodyPr>
          <a:lstStyle/>
          <a:p>
            <a:r>
              <a:rPr lang="cs-CZ" dirty="0"/>
              <a:t>PHP Framework </a:t>
            </a:r>
            <a:r>
              <a:rPr lang="cs-CZ" dirty="0" err="1"/>
              <a:t>Symfony</a:t>
            </a:r>
            <a:endParaRPr lang="cs-CZ" dirty="0"/>
          </a:p>
          <a:p>
            <a:r>
              <a:rPr lang="cs-CZ" dirty="0"/>
              <a:t>Použité </a:t>
            </a:r>
            <a:r>
              <a:rPr lang="cs-CZ" dirty="0" err="1"/>
              <a:t>bundle</a:t>
            </a:r>
            <a:r>
              <a:rPr lang="cs-CZ" dirty="0"/>
              <a:t>:</a:t>
            </a:r>
          </a:p>
          <a:p>
            <a:pPr lvl="1"/>
            <a:r>
              <a:rPr lang="cs-CZ" dirty="0"/>
              <a:t>User </a:t>
            </a:r>
            <a:r>
              <a:rPr lang="cs-CZ" dirty="0" err="1"/>
              <a:t>bundle</a:t>
            </a:r>
            <a:endParaRPr lang="cs-CZ" dirty="0"/>
          </a:p>
          <a:p>
            <a:pPr lvl="1"/>
            <a:r>
              <a:rPr lang="cs-CZ" dirty="0" err="1"/>
              <a:t>Swiftmailer</a:t>
            </a:r>
            <a:r>
              <a:rPr lang="cs-CZ" dirty="0"/>
              <a:t> </a:t>
            </a:r>
            <a:r>
              <a:rPr lang="cs-CZ" dirty="0" err="1"/>
              <a:t>bundle</a:t>
            </a:r>
            <a:endParaRPr lang="cs-CZ" dirty="0"/>
          </a:p>
          <a:p>
            <a:pPr lvl="1"/>
            <a:r>
              <a:rPr lang="cs-CZ" dirty="0" err="1"/>
              <a:t>Knp</a:t>
            </a:r>
            <a:r>
              <a:rPr lang="cs-CZ" dirty="0"/>
              <a:t> </a:t>
            </a:r>
            <a:r>
              <a:rPr lang="cs-CZ" dirty="0" err="1"/>
              <a:t>paginator</a:t>
            </a:r>
            <a:r>
              <a:rPr lang="cs-CZ" dirty="0"/>
              <a:t> </a:t>
            </a:r>
            <a:r>
              <a:rPr lang="cs-CZ" dirty="0" err="1"/>
              <a:t>bundle</a:t>
            </a:r>
            <a:endParaRPr lang="cs-CZ" dirty="0"/>
          </a:p>
          <a:p>
            <a:pPr lvl="1"/>
            <a:r>
              <a:rPr lang="cs-CZ" dirty="0"/>
              <a:t>Lexik </a:t>
            </a:r>
            <a:r>
              <a:rPr lang="cs-CZ" dirty="0" err="1"/>
              <a:t>form</a:t>
            </a:r>
            <a:r>
              <a:rPr lang="cs-CZ" dirty="0"/>
              <a:t> </a:t>
            </a:r>
            <a:r>
              <a:rPr lang="cs-CZ" dirty="0" err="1"/>
              <a:t>filter</a:t>
            </a:r>
            <a:r>
              <a:rPr lang="cs-CZ" dirty="0"/>
              <a:t> </a:t>
            </a:r>
            <a:r>
              <a:rPr lang="cs-CZ" dirty="0" err="1"/>
              <a:t>bundle</a:t>
            </a:r>
            <a:endParaRPr lang="cs-CZ" dirty="0"/>
          </a:p>
          <a:p>
            <a:r>
              <a:rPr lang="cs-CZ" dirty="0"/>
              <a:t>Nástroje:</a:t>
            </a:r>
          </a:p>
          <a:p>
            <a:pPr lvl="1"/>
            <a:r>
              <a:rPr lang="cs-CZ" dirty="0" err="1"/>
              <a:t>Bootstrap</a:t>
            </a:r>
            <a:endParaRPr lang="cs-CZ" dirty="0"/>
          </a:p>
          <a:p>
            <a:pPr lvl="1"/>
            <a:r>
              <a:rPr lang="cs-CZ" dirty="0" err="1"/>
              <a:t>Jquery</a:t>
            </a:r>
            <a:r>
              <a:rPr lang="cs-CZ" dirty="0"/>
              <a:t>, </a:t>
            </a:r>
            <a:r>
              <a:rPr lang="cs-CZ" dirty="0" err="1"/>
              <a:t>jquery-ui</a:t>
            </a:r>
            <a:endParaRPr lang="cs-CZ" dirty="0"/>
          </a:p>
          <a:p>
            <a:pPr lvl="1"/>
            <a:r>
              <a:rPr lang="cs-CZ" dirty="0"/>
              <a:t>Select2</a:t>
            </a:r>
          </a:p>
          <a:p>
            <a:pPr lvl="1"/>
            <a:r>
              <a:rPr lang="cs-CZ" dirty="0"/>
              <a:t>Sb-admin-2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06674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4241AF-F280-419F-A426-B17C2D98F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75" y="191287"/>
            <a:ext cx="10218110" cy="629816"/>
          </a:xfrm>
        </p:spPr>
        <p:txBody>
          <a:bodyPr>
            <a:normAutofit fontScale="90000"/>
          </a:bodyPr>
          <a:lstStyle/>
          <a:p>
            <a:r>
              <a:rPr lang="cs-CZ" dirty="0"/>
              <a:t>Novinky</a:t>
            </a:r>
          </a:p>
        </p:txBody>
      </p:sp>
      <p:sp>
        <p:nvSpPr>
          <p:cNvPr id="5" name="Zástupný symbol pro obsah 4">
            <a:extLst>
              <a:ext uri="{FF2B5EF4-FFF2-40B4-BE49-F238E27FC236}">
                <a16:creationId xmlns:a16="http://schemas.microsoft.com/office/drawing/2014/main" id="{162B40DF-5C2C-46A5-B241-0CD69A560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375" y="905359"/>
            <a:ext cx="9472386" cy="1988761"/>
          </a:xfrm>
        </p:spPr>
        <p:txBody>
          <a:bodyPr>
            <a:normAutofit/>
          </a:bodyPr>
          <a:lstStyle/>
          <a:p>
            <a:r>
              <a:rPr lang="cs-CZ" dirty="0"/>
              <a:t>Zprovoznění funkce pro zapamatování si uživatele a obnovu hesla. </a:t>
            </a:r>
          </a:p>
          <a:p>
            <a:r>
              <a:rPr lang="cs-CZ" dirty="0"/>
              <a:t>Oprava některých chyb.</a:t>
            </a:r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03521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4241AF-F280-419F-A426-B17C2D98F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75" y="191287"/>
            <a:ext cx="10218110" cy="629816"/>
          </a:xfrm>
        </p:spPr>
        <p:txBody>
          <a:bodyPr>
            <a:normAutofit fontScale="90000"/>
          </a:bodyPr>
          <a:lstStyle/>
          <a:p>
            <a:r>
              <a:rPr lang="cs-CZ" dirty="0"/>
              <a:t>Retrospektiva</a:t>
            </a:r>
          </a:p>
        </p:txBody>
      </p:sp>
      <p:sp>
        <p:nvSpPr>
          <p:cNvPr id="5" name="Zástupný symbol pro obsah 4">
            <a:extLst>
              <a:ext uri="{FF2B5EF4-FFF2-40B4-BE49-F238E27FC236}">
                <a16:creationId xmlns:a16="http://schemas.microsoft.com/office/drawing/2014/main" id="{162B40DF-5C2C-46A5-B241-0CD69A560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375" y="905359"/>
            <a:ext cx="6329691" cy="5575340"/>
          </a:xfrm>
        </p:spPr>
        <p:txBody>
          <a:bodyPr>
            <a:normAutofit/>
          </a:bodyPr>
          <a:lstStyle/>
          <a:p>
            <a:r>
              <a:rPr lang="cs-CZ" dirty="0"/>
              <a:t>User </a:t>
            </a:r>
            <a:r>
              <a:rPr lang="cs-CZ" dirty="0" err="1"/>
              <a:t>Bundle</a:t>
            </a:r>
            <a:endParaRPr lang="cs-CZ" dirty="0"/>
          </a:p>
          <a:p>
            <a:pPr lvl="1"/>
            <a:r>
              <a:rPr lang="cs-CZ" dirty="0" err="1"/>
              <a:t>Symfony</a:t>
            </a:r>
            <a:r>
              <a:rPr lang="cs-CZ" dirty="0"/>
              <a:t> balík pro správu uživatelů</a:t>
            </a:r>
          </a:p>
          <a:p>
            <a:pPr lvl="1"/>
            <a:r>
              <a:rPr lang="cs-CZ" dirty="0"/>
              <a:t>Obsahuje veškerou funkcionalitu pro správu uživatelů</a:t>
            </a:r>
          </a:p>
          <a:p>
            <a:r>
              <a:rPr lang="cs-CZ" dirty="0"/>
              <a:t>Šablona SB-admin-2</a:t>
            </a:r>
          </a:p>
          <a:p>
            <a:pPr lvl="1"/>
            <a:r>
              <a:rPr lang="cs-CZ" dirty="0"/>
              <a:t>Rozložení stránky</a:t>
            </a:r>
          </a:p>
          <a:p>
            <a:pPr lvl="1"/>
            <a:r>
              <a:rPr lang="cs-CZ" dirty="0"/>
              <a:t>Absence nutnosti navrhovat vzhled od ‚píky‘</a:t>
            </a:r>
          </a:p>
          <a:p>
            <a:r>
              <a:rPr lang="cs-CZ" dirty="0" err="1"/>
              <a:t>Symfony</a:t>
            </a:r>
            <a:r>
              <a:rPr lang="cs-CZ" dirty="0"/>
              <a:t> dokumentace</a:t>
            </a:r>
          </a:p>
          <a:p>
            <a:pPr lvl="1"/>
            <a:r>
              <a:rPr lang="cs-CZ" dirty="0"/>
              <a:t>Mnoho cenných informací</a:t>
            </a:r>
          </a:p>
          <a:p>
            <a:pPr lvl="1"/>
            <a:r>
              <a:rPr lang="cs-CZ" dirty="0"/>
              <a:t>Jedna z nejpřehlednějších dokumentací se kterou jsem měl zkušenost se setkat</a:t>
            </a:r>
          </a:p>
          <a:p>
            <a:pPr lvl="1"/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3DE80B8B-C705-493A-9CAA-3CFF05AA1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421" y="3610046"/>
            <a:ext cx="5606204" cy="312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115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4241AF-F280-419F-A426-B17C2D98F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75" y="191287"/>
            <a:ext cx="10218110" cy="629816"/>
          </a:xfrm>
        </p:spPr>
        <p:txBody>
          <a:bodyPr>
            <a:normAutofit fontScale="90000"/>
          </a:bodyPr>
          <a:lstStyle/>
          <a:p>
            <a:r>
              <a:rPr lang="cs-CZ" dirty="0"/>
              <a:t>Tým</a:t>
            </a:r>
          </a:p>
        </p:txBody>
      </p:sp>
      <p:sp>
        <p:nvSpPr>
          <p:cNvPr id="5" name="Zástupný symbol pro obsah 4">
            <a:extLst>
              <a:ext uri="{FF2B5EF4-FFF2-40B4-BE49-F238E27FC236}">
                <a16:creationId xmlns:a16="http://schemas.microsoft.com/office/drawing/2014/main" id="{162B40DF-5C2C-46A5-B241-0CD69A560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375" y="905358"/>
            <a:ext cx="9292341" cy="5229112"/>
          </a:xfrm>
        </p:spPr>
        <p:txBody>
          <a:bodyPr>
            <a:normAutofit/>
          </a:bodyPr>
          <a:lstStyle/>
          <a:p>
            <a:r>
              <a:rPr lang="cs-CZ" dirty="0"/>
              <a:t>Menší tým</a:t>
            </a:r>
          </a:p>
          <a:p>
            <a:pPr marL="0" indent="0">
              <a:buNone/>
            </a:pPr>
            <a:endParaRPr lang="cs-CZ" dirty="0"/>
          </a:p>
          <a:p>
            <a:r>
              <a:rPr lang="cs-CZ" dirty="0"/>
              <a:t>Klady: </a:t>
            </a:r>
          </a:p>
          <a:p>
            <a:pPr lvl="1"/>
            <a:r>
              <a:rPr lang="cs-CZ" dirty="0"/>
              <a:t>Méně kreativity, méně práce</a:t>
            </a:r>
          </a:p>
          <a:p>
            <a:pPr lvl="1"/>
            <a:r>
              <a:rPr lang="cs-CZ" dirty="0"/>
              <a:t>Lepší domluva</a:t>
            </a:r>
          </a:p>
          <a:p>
            <a:pPr lvl="1"/>
            <a:r>
              <a:rPr lang="cs-CZ" dirty="0"/>
              <a:t>Snazší rozložení úkolů</a:t>
            </a:r>
          </a:p>
          <a:p>
            <a:r>
              <a:rPr lang="cs-CZ" dirty="0"/>
              <a:t>Zápory</a:t>
            </a:r>
          </a:p>
          <a:p>
            <a:pPr lvl="1"/>
            <a:r>
              <a:rPr lang="cs-CZ" dirty="0"/>
              <a:t>Absence </a:t>
            </a:r>
            <a:r>
              <a:rPr lang="cs-CZ" dirty="0" err="1"/>
              <a:t>symofny</a:t>
            </a:r>
            <a:r>
              <a:rPr lang="cs-CZ" dirty="0"/>
              <a:t> programátorů</a:t>
            </a:r>
          </a:p>
          <a:p>
            <a:pPr lvl="1"/>
            <a:r>
              <a:rPr lang="cs-CZ" dirty="0"/>
              <a:t>Více práce pro zmíněnou minoritu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86409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4241AF-F280-419F-A426-B17C2D98F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75" y="191287"/>
            <a:ext cx="10218110" cy="629816"/>
          </a:xfrm>
        </p:spPr>
        <p:txBody>
          <a:bodyPr>
            <a:normAutofit fontScale="90000"/>
          </a:bodyPr>
          <a:lstStyle/>
          <a:p>
            <a:r>
              <a:rPr lang="cs-CZ" dirty="0"/>
              <a:t>Závěr</a:t>
            </a:r>
          </a:p>
        </p:txBody>
      </p:sp>
      <p:sp>
        <p:nvSpPr>
          <p:cNvPr id="5" name="Zástupný symbol pro obsah 4">
            <a:extLst>
              <a:ext uri="{FF2B5EF4-FFF2-40B4-BE49-F238E27FC236}">
                <a16:creationId xmlns:a16="http://schemas.microsoft.com/office/drawing/2014/main" id="{162B40DF-5C2C-46A5-B241-0CD69A560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375" y="905358"/>
            <a:ext cx="9292341" cy="3125103"/>
          </a:xfrm>
        </p:spPr>
        <p:txBody>
          <a:bodyPr>
            <a:normAutofit/>
          </a:bodyPr>
          <a:lstStyle/>
          <a:p>
            <a:r>
              <a:rPr lang="cs-CZ" dirty="0"/>
              <a:t>Projekt je úspěšně dokončen</a:t>
            </a:r>
          </a:p>
          <a:p>
            <a:r>
              <a:rPr lang="cs-CZ" dirty="0"/>
              <a:t>Probíhající testy neobjevily žádné chyby</a:t>
            </a:r>
          </a:p>
          <a:p>
            <a:endParaRPr lang="cs-CZ" dirty="0"/>
          </a:p>
          <a:p>
            <a:r>
              <a:rPr lang="cs-CZ" dirty="0"/>
              <a:t>Cenné zkušenosti před započetí práce na bakalářské práci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53652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4241AF-F280-419F-A426-B17C2D98F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75" y="191287"/>
            <a:ext cx="6948229" cy="629816"/>
          </a:xfrm>
        </p:spPr>
        <p:txBody>
          <a:bodyPr>
            <a:normAutofit fontScale="90000"/>
          </a:bodyPr>
          <a:lstStyle/>
          <a:p>
            <a:r>
              <a:rPr lang="cs-CZ" dirty="0"/>
              <a:t>Plánované cíle</a:t>
            </a:r>
          </a:p>
        </p:txBody>
      </p:sp>
      <p:sp>
        <p:nvSpPr>
          <p:cNvPr id="5" name="Zástupný symbol pro obsah 4">
            <a:extLst>
              <a:ext uri="{FF2B5EF4-FFF2-40B4-BE49-F238E27FC236}">
                <a16:creationId xmlns:a16="http://schemas.microsoft.com/office/drawing/2014/main" id="{162B40DF-5C2C-46A5-B241-0CD69A560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818" y="825460"/>
            <a:ext cx="9480720" cy="2607897"/>
          </a:xfrm>
        </p:spPr>
        <p:txBody>
          <a:bodyPr>
            <a:normAutofit/>
          </a:bodyPr>
          <a:lstStyle/>
          <a:p>
            <a:r>
              <a:rPr lang="cs-CZ" dirty="0"/>
              <a:t>Vytvoření intuitivního systému pro správu časopisu Logos </a:t>
            </a:r>
            <a:r>
              <a:rPr lang="cs-CZ" dirty="0" err="1"/>
              <a:t>Polytechnikos</a:t>
            </a:r>
            <a:endParaRPr lang="cs-CZ" dirty="0"/>
          </a:p>
          <a:p>
            <a:r>
              <a:rPr lang="cs-CZ" dirty="0"/>
              <a:t>Dokončení funkční beta verze v průběhu prvního sprintu</a:t>
            </a:r>
          </a:p>
          <a:p>
            <a:r>
              <a:rPr lang="cs-CZ" dirty="0"/>
              <a:t>Navržení funkcionality v závislosti na rolích</a:t>
            </a:r>
          </a:p>
          <a:p>
            <a:r>
              <a:rPr lang="cs-CZ" dirty="0"/>
              <a:t>Pokročilá správa uživatelů</a:t>
            </a:r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63507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4241AF-F280-419F-A426-B17C2D98F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75" y="191287"/>
            <a:ext cx="6948229" cy="629816"/>
          </a:xfrm>
        </p:spPr>
        <p:txBody>
          <a:bodyPr>
            <a:normAutofit fontScale="90000"/>
          </a:bodyPr>
          <a:lstStyle/>
          <a:p>
            <a:r>
              <a:rPr lang="cs-CZ" dirty="0"/>
              <a:t>Realizované výstupy</a:t>
            </a:r>
          </a:p>
        </p:txBody>
      </p:sp>
      <p:sp>
        <p:nvSpPr>
          <p:cNvPr id="5" name="Zástupný symbol pro obsah 4">
            <a:extLst>
              <a:ext uri="{FF2B5EF4-FFF2-40B4-BE49-F238E27FC236}">
                <a16:creationId xmlns:a16="http://schemas.microsoft.com/office/drawing/2014/main" id="{162B40DF-5C2C-46A5-B241-0CD69A560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375" y="821103"/>
            <a:ext cx="8433699" cy="2241693"/>
          </a:xfrm>
        </p:spPr>
        <p:txBody>
          <a:bodyPr>
            <a:normAutofit/>
          </a:bodyPr>
          <a:lstStyle/>
          <a:p>
            <a:r>
              <a:rPr lang="cs-CZ" dirty="0"/>
              <a:t>Vstup do beta verze</a:t>
            </a:r>
          </a:p>
          <a:p>
            <a:r>
              <a:rPr lang="cs-CZ" dirty="0"/>
              <a:t>Splnění plánovaných cílů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96891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4241AF-F280-419F-A426-B17C2D98F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75" y="191287"/>
            <a:ext cx="6948229" cy="629816"/>
          </a:xfrm>
        </p:spPr>
        <p:txBody>
          <a:bodyPr>
            <a:normAutofit fontScale="90000"/>
          </a:bodyPr>
          <a:lstStyle/>
          <a:p>
            <a:r>
              <a:rPr lang="cs-CZ" dirty="0"/>
              <a:t>Průběh sprintu</a:t>
            </a:r>
          </a:p>
        </p:txBody>
      </p:sp>
      <p:sp>
        <p:nvSpPr>
          <p:cNvPr id="5" name="Zástupný symbol pro obsah 4">
            <a:extLst>
              <a:ext uri="{FF2B5EF4-FFF2-40B4-BE49-F238E27FC236}">
                <a16:creationId xmlns:a16="http://schemas.microsoft.com/office/drawing/2014/main" id="{162B40DF-5C2C-46A5-B241-0CD69A560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821103"/>
            <a:ext cx="8433699" cy="1797810"/>
          </a:xfrm>
        </p:spPr>
        <p:txBody>
          <a:bodyPr>
            <a:normAutofit/>
          </a:bodyPr>
          <a:lstStyle/>
          <a:p>
            <a:r>
              <a:rPr lang="cs-CZ" dirty="0"/>
              <a:t>Až na pár komplikací sprint proběhl bez problému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sp>
        <p:nvSpPr>
          <p:cNvPr id="4" name="Zástupný symbol pro obsah 4">
            <a:extLst>
              <a:ext uri="{FF2B5EF4-FFF2-40B4-BE49-F238E27FC236}">
                <a16:creationId xmlns:a16="http://schemas.microsoft.com/office/drawing/2014/main" id="{70289A3F-D4D7-401D-B795-A12927F61F92}"/>
              </a:ext>
            </a:extLst>
          </p:cNvPr>
          <p:cNvSpPr txBox="1">
            <a:spLocks/>
          </p:cNvSpPr>
          <p:nvPr/>
        </p:nvSpPr>
        <p:spPr>
          <a:xfrm>
            <a:off x="119158" y="1261002"/>
            <a:ext cx="8433699" cy="1797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dirty="0"/>
              <a:t>Komplikace č.1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3F813F31-87C3-4CAB-AE68-AC210F37F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67" y="1625826"/>
            <a:ext cx="7811226" cy="2613261"/>
          </a:xfrm>
          <a:prstGeom prst="rect">
            <a:avLst/>
          </a:prstGeom>
        </p:spPr>
      </p:pic>
      <p:sp>
        <p:nvSpPr>
          <p:cNvPr id="8" name="Zástupný symbol pro obsah 4">
            <a:extLst>
              <a:ext uri="{FF2B5EF4-FFF2-40B4-BE49-F238E27FC236}">
                <a16:creationId xmlns:a16="http://schemas.microsoft.com/office/drawing/2014/main" id="{14640290-889A-46DF-A6D0-326594C39912}"/>
              </a:ext>
            </a:extLst>
          </p:cNvPr>
          <p:cNvSpPr txBox="1">
            <a:spLocks/>
          </p:cNvSpPr>
          <p:nvPr/>
        </p:nvSpPr>
        <p:spPr>
          <a:xfrm>
            <a:off x="119157" y="4282474"/>
            <a:ext cx="8433699" cy="1797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dirty="0"/>
              <a:t>Komplikace č.2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F18D3896-E4CA-4C7A-96D1-CFD04A23FA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158" y="4655791"/>
            <a:ext cx="3916622" cy="1852555"/>
          </a:xfrm>
          <a:prstGeom prst="rect">
            <a:avLst/>
          </a:prstGeom>
        </p:spPr>
      </p:pic>
      <p:sp>
        <p:nvSpPr>
          <p:cNvPr id="10" name="Zástupný symbol pro obsah 4">
            <a:extLst>
              <a:ext uri="{FF2B5EF4-FFF2-40B4-BE49-F238E27FC236}">
                <a16:creationId xmlns:a16="http://schemas.microsoft.com/office/drawing/2014/main" id="{A671240A-88FB-4DBF-9994-63A97F90EFD3}"/>
              </a:ext>
            </a:extLst>
          </p:cNvPr>
          <p:cNvSpPr txBox="1">
            <a:spLocks/>
          </p:cNvSpPr>
          <p:nvPr/>
        </p:nvSpPr>
        <p:spPr>
          <a:xfrm>
            <a:off x="4035780" y="4288347"/>
            <a:ext cx="8433699" cy="1797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dirty="0"/>
              <a:t>Komplikace č.3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pic>
        <p:nvPicPr>
          <p:cNvPr id="11" name="Obrázek 10">
            <a:extLst>
              <a:ext uri="{FF2B5EF4-FFF2-40B4-BE49-F238E27FC236}">
                <a16:creationId xmlns:a16="http://schemas.microsoft.com/office/drawing/2014/main" id="{94829494-B525-4707-B69E-D59E047D50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5914" y="4655791"/>
            <a:ext cx="7954991" cy="170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603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4241AF-F280-419F-A426-B17C2D98F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75" y="191287"/>
            <a:ext cx="6948229" cy="629816"/>
          </a:xfrm>
        </p:spPr>
        <p:txBody>
          <a:bodyPr>
            <a:normAutofit fontScale="90000"/>
          </a:bodyPr>
          <a:lstStyle/>
          <a:p>
            <a:r>
              <a:rPr lang="cs-CZ" dirty="0"/>
              <a:t>Použité metriky</a:t>
            </a:r>
          </a:p>
        </p:txBody>
      </p:sp>
      <p:sp>
        <p:nvSpPr>
          <p:cNvPr id="5" name="Zástupný symbol pro obsah 4">
            <a:extLst>
              <a:ext uri="{FF2B5EF4-FFF2-40B4-BE49-F238E27FC236}">
                <a16:creationId xmlns:a16="http://schemas.microsoft.com/office/drawing/2014/main" id="{162B40DF-5C2C-46A5-B241-0CD69A560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375" y="466164"/>
            <a:ext cx="8433699" cy="2568029"/>
          </a:xfrm>
        </p:spPr>
        <p:txBody>
          <a:bodyPr>
            <a:normAutofit/>
          </a:bodyPr>
          <a:lstStyle/>
          <a:p>
            <a:r>
              <a:rPr lang="cs-CZ" dirty="0" err="1"/>
              <a:t>Člověko</a:t>
            </a:r>
            <a:r>
              <a:rPr lang="cs-CZ" dirty="0"/>
              <a:t>-hodiny</a:t>
            </a:r>
          </a:p>
          <a:p>
            <a:r>
              <a:rPr lang="cs-CZ" dirty="0"/>
              <a:t>Odhady v procentech</a:t>
            </a:r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70781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4241AF-F280-419F-A426-B17C2D98F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75" y="191287"/>
            <a:ext cx="6948229" cy="629816"/>
          </a:xfrm>
        </p:spPr>
        <p:txBody>
          <a:bodyPr>
            <a:normAutofit fontScale="90000"/>
          </a:bodyPr>
          <a:lstStyle/>
          <a:p>
            <a:r>
              <a:rPr lang="cs-CZ" dirty="0"/>
              <a:t>Role</a:t>
            </a:r>
          </a:p>
        </p:txBody>
      </p:sp>
      <p:sp>
        <p:nvSpPr>
          <p:cNvPr id="5" name="Zástupný symbol pro obsah 4">
            <a:extLst>
              <a:ext uri="{FF2B5EF4-FFF2-40B4-BE49-F238E27FC236}">
                <a16:creationId xmlns:a16="http://schemas.microsoft.com/office/drawing/2014/main" id="{162B40DF-5C2C-46A5-B241-0CD69A560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375" y="821103"/>
            <a:ext cx="9292341" cy="4023613"/>
          </a:xfrm>
        </p:spPr>
        <p:txBody>
          <a:bodyPr>
            <a:normAutofit/>
          </a:bodyPr>
          <a:lstStyle/>
          <a:p>
            <a:r>
              <a:rPr lang="cs-CZ" dirty="0"/>
              <a:t>Čtenář</a:t>
            </a:r>
          </a:p>
          <a:p>
            <a:r>
              <a:rPr lang="cs-CZ" dirty="0"/>
              <a:t>Přispěvatel</a:t>
            </a:r>
          </a:p>
          <a:p>
            <a:r>
              <a:rPr lang="cs-CZ" dirty="0"/>
              <a:t>Redaktor</a:t>
            </a:r>
          </a:p>
          <a:p>
            <a:r>
              <a:rPr lang="cs-CZ" dirty="0"/>
              <a:t>Editor</a:t>
            </a:r>
          </a:p>
          <a:p>
            <a:r>
              <a:rPr lang="cs-CZ" dirty="0"/>
              <a:t>Recenzent</a:t>
            </a:r>
          </a:p>
          <a:p>
            <a:r>
              <a:rPr lang="cs-CZ" dirty="0"/>
              <a:t>Administrátor</a:t>
            </a:r>
          </a:p>
          <a:p>
            <a:pPr marL="0" indent="0">
              <a:buNone/>
            </a:pPr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30867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4241AF-F280-419F-A426-B17C2D98F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75" y="191287"/>
            <a:ext cx="6948229" cy="629816"/>
          </a:xfrm>
        </p:spPr>
        <p:txBody>
          <a:bodyPr>
            <a:normAutofit fontScale="90000"/>
          </a:bodyPr>
          <a:lstStyle/>
          <a:p>
            <a:r>
              <a:rPr lang="cs-CZ" dirty="0"/>
              <a:t>Čtenář</a:t>
            </a:r>
          </a:p>
        </p:txBody>
      </p:sp>
      <p:sp>
        <p:nvSpPr>
          <p:cNvPr id="5" name="Zástupný symbol pro obsah 4">
            <a:extLst>
              <a:ext uri="{FF2B5EF4-FFF2-40B4-BE49-F238E27FC236}">
                <a16:creationId xmlns:a16="http://schemas.microsoft.com/office/drawing/2014/main" id="{162B40DF-5C2C-46A5-B241-0CD69A560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375" y="860971"/>
            <a:ext cx="9292341" cy="2010566"/>
          </a:xfrm>
        </p:spPr>
        <p:txBody>
          <a:bodyPr>
            <a:normAutofit/>
          </a:bodyPr>
          <a:lstStyle/>
          <a:p>
            <a:r>
              <a:rPr lang="cs-CZ" dirty="0"/>
              <a:t>Možnost přečtení časopisů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BA57ACE8-CA0C-4786-A345-1A3B229E8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584" y="1767349"/>
            <a:ext cx="8789437" cy="443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223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4241AF-F280-419F-A426-B17C2D98F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75" y="191287"/>
            <a:ext cx="6948229" cy="629816"/>
          </a:xfrm>
        </p:spPr>
        <p:txBody>
          <a:bodyPr>
            <a:normAutofit fontScale="90000"/>
          </a:bodyPr>
          <a:lstStyle/>
          <a:p>
            <a:r>
              <a:rPr lang="cs-CZ" dirty="0"/>
              <a:t>Přispěvatel</a:t>
            </a:r>
          </a:p>
        </p:txBody>
      </p:sp>
      <p:sp>
        <p:nvSpPr>
          <p:cNvPr id="5" name="Zástupný symbol pro obsah 4">
            <a:extLst>
              <a:ext uri="{FF2B5EF4-FFF2-40B4-BE49-F238E27FC236}">
                <a16:creationId xmlns:a16="http://schemas.microsoft.com/office/drawing/2014/main" id="{162B40DF-5C2C-46A5-B241-0CD69A560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375" y="860971"/>
            <a:ext cx="9292341" cy="4079997"/>
          </a:xfrm>
        </p:spPr>
        <p:txBody>
          <a:bodyPr>
            <a:normAutofit/>
          </a:bodyPr>
          <a:lstStyle/>
          <a:p>
            <a:r>
              <a:rPr lang="cs-CZ" dirty="0"/>
              <a:t>Funkce pro vkládání článku</a:t>
            </a:r>
          </a:p>
          <a:p>
            <a:r>
              <a:rPr lang="cs-CZ" dirty="0"/>
              <a:t>Zobrazení přehledu témat budoucích čísel</a:t>
            </a:r>
          </a:p>
          <a:p>
            <a:r>
              <a:rPr lang="cs-CZ" dirty="0"/>
              <a:t>Výpis informací o uzávěrkách</a:t>
            </a:r>
          </a:p>
          <a:p>
            <a:r>
              <a:rPr lang="cs-CZ" dirty="0"/>
              <a:t>Přístup k recenzím napsaných k jeho článkům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995A7106-CB17-405D-A062-76CF21711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503" y="3204694"/>
            <a:ext cx="9050694" cy="271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239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4241AF-F280-419F-A426-B17C2D98F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75" y="191287"/>
            <a:ext cx="6948229" cy="629816"/>
          </a:xfrm>
        </p:spPr>
        <p:txBody>
          <a:bodyPr>
            <a:normAutofit fontScale="90000"/>
          </a:bodyPr>
          <a:lstStyle/>
          <a:p>
            <a:r>
              <a:rPr lang="cs-CZ" dirty="0"/>
              <a:t>Redaktor</a:t>
            </a:r>
          </a:p>
        </p:txBody>
      </p:sp>
      <p:sp>
        <p:nvSpPr>
          <p:cNvPr id="5" name="Zástupný symbol pro obsah 4">
            <a:extLst>
              <a:ext uri="{FF2B5EF4-FFF2-40B4-BE49-F238E27FC236}">
                <a16:creationId xmlns:a16="http://schemas.microsoft.com/office/drawing/2014/main" id="{162B40DF-5C2C-46A5-B241-0CD69A560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375" y="860971"/>
            <a:ext cx="9292341" cy="4079997"/>
          </a:xfrm>
        </p:spPr>
        <p:txBody>
          <a:bodyPr>
            <a:normAutofit/>
          </a:bodyPr>
          <a:lstStyle/>
          <a:p>
            <a:r>
              <a:rPr lang="cs-CZ" dirty="0"/>
              <a:t>Možnost ‚vytvoření‘ časopisu</a:t>
            </a:r>
          </a:p>
          <a:p>
            <a:r>
              <a:rPr lang="cs-CZ" dirty="0"/>
              <a:t>Vložení hotového </a:t>
            </a:r>
            <a:r>
              <a:rPr lang="cs-CZ" dirty="0" err="1"/>
              <a:t>pdf</a:t>
            </a:r>
            <a:r>
              <a:rPr lang="cs-CZ" dirty="0"/>
              <a:t> časopisu do systému</a:t>
            </a:r>
          </a:p>
          <a:p>
            <a:r>
              <a:rPr lang="cs-CZ" dirty="0"/>
              <a:t>Přístup k příspěvků schválených alespoň dvěma recenzenty</a:t>
            </a:r>
          </a:p>
          <a:p>
            <a:r>
              <a:rPr lang="cs-CZ" dirty="0"/>
              <a:t>Vytváření témat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58F52CE1-B4F3-4F24-BD62-D57ED1357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0896" y="2435671"/>
            <a:ext cx="6482084" cy="1311042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1DA34DCA-7DD5-4E58-A6B5-5B705F50E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020" y="4816937"/>
            <a:ext cx="8455382" cy="1849776"/>
          </a:xfrm>
          <a:prstGeom prst="rect">
            <a:avLst/>
          </a:prstGeo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8CFE1197-305E-4EB7-A755-531EB9F974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020" y="4010024"/>
            <a:ext cx="8201025" cy="685800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914F5F96-996C-4646-81E6-134FB73766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020" y="2714624"/>
            <a:ext cx="49911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721781"/>
      </p:ext>
    </p:extLst>
  </p:cSld>
  <p:clrMapOvr>
    <a:masterClrMapping/>
  </p:clrMapOvr>
</p:sld>
</file>

<file path=ppt/theme/theme1.xml><?xml version="1.0" encoding="utf-8"?>
<a:theme xmlns:a="http://schemas.openxmlformats.org/drawingml/2006/main" name="Řez">
  <a:themeElements>
    <a:clrScheme name="Řez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Řez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Řez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210</TotalTime>
  <Words>349</Words>
  <Application>Microsoft Office PowerPoint</Application>
  <PresentationFormat>Širokoúhlá obrazovka</PresentationFormat>
  <Paragraphs>142</Paragraphs>
  <Slides>18</Slides>
  <Notes>17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18</vt:i4>
      </vt:variant>
    </vt:vector>
  </HeadingPairs>
  <TitlesOfParts>
    <vt:vector size="22" baseType="lpstr">
      <vt:lpstr>Calibri</vt:lpstr>
      <vt:lpstr>Century Gothic</vt:lpstr>
      <vt:lpstr>Wingdings 3</vt:lpstr>
      <vt:lpstr>Řez</vt:lpstr>
      <vt:lpstr>Logos polytechnikos</vt:lpstr>
      <vt:lpstr>Plánované cíle</vt:lpstr>
      <vt:lpstr>Realizované výstupy</vt:lpstr>
      <vt:lpstr>Průběh sprintu</vt:lpstr>
      <vt:lpstr>Použité metriky</vt:lpstr>
      <vt:lpstr>Role</vt:lpstr>
      <vt:lpstr>Čtenář</vt:lpstr>
      <vt:lpstr>Přispěvatel</vt:lpstr>
      <vt:lpstr>Redaktor</vt:lpstr>
      <vt:lpstr>Editor</vt:lpstr>
      <vt:lpstr>recenzent</vt:lpstr>
      <vt:lpstr>Administrátor</vt:lpstr>
      <vt:lpstr>Návrh a priorita pro následující sprint</vt:lpstr>
      <vt:lpstr>Použito</vt:lpstr>
      <vt:lpstr>Novinky</vt:lpstr>
      <vt:lpstr>Retrospektiva</vt:lpstr>
      <vt:lpstr>Tým</vt:lpstr>
      <vt:lpstr>Závěr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Logos polytechikos</dc:title>
  <dc:creator>Martin Bulák</dc:creator>
  <cp:lastModifiedBy>Martin Bulák</cp:lastModifiedBy>
  <cp:revision>24</cp:revision>
  <dcterms:created xsi:type="dcterms:W3CDTF">2017-11-19T11:31:48Z</dcterms:created>
  <dcterms:modified xsi:type="dcterms:W3CDTF">2017-12-17T16:29:06Z</dcterms:modified>
</cp:coreProperties>
</file>