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a7e50cd2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a7e50cd2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a7e50cd2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a7e50cd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a7e50cd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a7e50cd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a7e50cd2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a7e50cd2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a7e50cd2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a7e50cd2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a7e50cd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a7e50cd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b1d7e74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b1d7e74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b1d7e74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b1d7e74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b1d7e744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b1d7e744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b1d7e74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b1d7e74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297100" cy="96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E</a:t>
            </a:r>
            <a:r>
              <a:rPr lang="ru"/>
              <a:t>sitelmä vaaleista</a:t>
            </a:r>
            <a:endParaRPr/>
          </a:p>
        </p:txBody>
      </p:sp>
      <p:pic>
        <p:nvPicPr>
          <p:cNvPr id="55" name="Google Shape;55;p13"/>
          <p:cNvPicPr preferRelativeResize="0"/>
          <p:nvPr/>
        </p:nvPicPr>
        <p:blipFill>
          <a:blip r:embed="rId3">
            <a:alphaModFix/>
          </a:blip>
          <a:stretch>
            <a:fillRect/>
          </a:stretch>
        </p:blipFill>
        <p:spPr>
          <a:xfrm>
            <a:off x="2215013" y="2055175"/>
            <a:ext cx="4490476" cy="252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9, 10) </a:t>
            </a:r>
            <a:r>
              <a:rPr lang="ru"/>
              <a:t>VAALI- JA PUOLUERAHOITUS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Vaali- ja puoluerahoituksesta on yleensä tehtävä ilmoitus. Avoimuus saattaa jopa lisätä äänestysaktiivisuutta.</a:t>
            </a:r>
            <a:endParaRPr/>
          </a:p>
          <a:p>
            <a:pPr indent="0" lvl="0" marL="0" rtl="0" algn="l">
              <a:spcBef>
                <a:spcPts val="1600"/>
              </a:spcBef>
              <a:spcAft>
                <a:spcPts val="0"/>
              </a:spcAft>
              <a:buNone/>
            </a:pPr>
            <a:r>
              <a:rPr lang="ru"/>
              <a:t>Vaalirahoituksen ja puoluerahoituksen sääntelyllä ehkäistään korruptiota ja sellaista vaikuttamista, joka perustuu asiattomiin sidonnaisuuksiin.</a:t>
            </a:r>
            <a:endParaRPr/>
          </a:p>
          <a:p>
            <a:pPr indent="0" lvl="0" marL="0" rtl="0" algn="l">
              <a:spcBef>
                <a:spcPts val="1600"/>
              </a:spcBef>
              <a:spcAft>
                <a:spcPts val="0"/>
              </a:spcAft>
              <a:buNone/>
            </a:pPr>
            <a:r>
              <a:rPr lang="ru"/>
              <a:t>Suomessa vaaliehdokkaat ja puolueet eivät pääsääntöisesti saa ottaa vastaan:</a:t>
            </a:r>
            <a:endParaRPr/>
          </a:p>
          <a:p>
            <a:pPr indent="-342900" lvl="0" marL="457200" rtl="0" algn="l">
              <a:spcBef>
                <a:spcPts val="1600"/>
              </a:spcBef>
              <a:spcAft>
                <a:spcPts val="0"/>
              </a:spcAft>
              <a:buSzPts val="1800"/>
              <a:buChar char="●"/>
            </a:pPr>
            <a:r>
              <a:rPr lang="ru"/>
              <a:t>ulkomaista tukea</a:t>
            </a:r>
            <a:endParaRPr/>
          </a:p>
          <a:p>
            <a:pPr indent="-342900" lvl="0" marL="457200" rtl="0" algn="l">
              <a:spcBef>
                <a:spcPts val="0"/>
              </a:spcBef>
              <a:spcAft>
                <a:spcPts val="0"/>
              </a:spcAft>
              <a:buSzPts val="1800"/>
              <a:buChar char="●"/>
            </a:pPr>
            <a:r>
              <a:rPr lang="ru"/>
              <a:t>tukea tietyiltä julkisyhteisöiltä, kuten kunnalta, kuntayhtymältä tai julkisoikeudelliselta yhdistykseltä</a:t>
            </a:r>
            <a:endParaRPr/>
          </a:p>
          <a:p>
            <a:pPr indent="-342900" lvl="0" marL="457200" rtl="0" algn="l">
              <a:spcBef>
                <a:spcPts val="0"/>
              </a:spcBef>
              <a:spcAft>
                <a:spcPts val="0"/>
              </a:spcAft>
              <a:buSzPts val="1800"/>
              <a:buChar char="●"/>
            </a:pPr>
            <a:r>
              <a:rPr lang="ru"/>
              <a:t>tukea, jonka antajaa ei voida selvittää</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11) Mitä tarkoittaa edustuksellinen demokratia?</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Edustuksellisessa demokratiassa (välillinen demokratia) äänestäjät valitsevat joukostaan edustajia, joilla on valtuudet tehdä päätöksiä heidän puolestaan. Yleensä edustuksellisessa demokratiassa edustaja ei ole velvollinen noudattamaan äänestäjiensä tahtoa vaan voi vapaasti harkita, minkä päätöksen tekee</a:t>
            </a:r>
            <a:endParaRPr/>
          </a:p>
        </p:txBody>
      </p:sp>
      <p:pic>
        <p:nvPicPr>
          <p:cNvPr id="122" name="Google Shape;122;p23"/>
          <p:cNvPicPr preferRelativeResize="0"/>
          <p:nvPr/>
        </p:nvPicPr>
        <p:blipFill>
          <a:blip r:embed="rId3">
            <a:alphaModFix/>
          </a:blip>
          <a:stretch>
            <a:fillRect/>
          </a:stretch>
        </p:blipFill>
        <p:spPr>
          <a:xfrm>
            <a:off x="4572000" y="1462125"/>
            <a:ext cx="4227150" cy="2219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9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a:t>
            </a:r>
            <a:r>
              <a:rPr lang="ru"/>
              <a:t>Monen vuoden välein järjestetään eduskuntavaalit?</a:t>
            </a:r>
            <a:endParaRPr/>
          </a:p>
        </p:txBody>
      </p:sp>
      <p:sp>
        <p:nvSpPr>
          <p:cNvPr id="61" name="Google Shape;61;p14"/>
          <p:cNvSpPr txBox="1"/>
          <p:nvPr>
            <p:ph idx="1" type="body"/>
          </p:nvPr>
        </p:nvSpPr>
        <p:spPr>
          <a:xfrm>
            <a:off x="311700" y="1515325"/>
            <a:ext cx="336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Eduskuntavaalit järjestetään nykyään joka neljäs vuosi huhtikuun kolmantena sunnuntaina, ellei eduskuntaa hajoteta ja määrätä uusia vaaleja pidettäväksi.</a:t>
            </a:r>
            <a:endParaRPr/>
          </a:p>
        </p:txBody>
      </p:sp>
      <p:pic>
        <p:nvPicPr>
          <p:cNvPr id="62" name="Google Shape;62;p14"/>
          <p:cNvPicPr preferRelativeResize="0"/>
          <p:nvPr/>
        </p:nvPicPr>
        <p:blipFill>
          <a:blip r:embed="rId3">
            <a:alphaModFix/>
          </a:blip>
          <a:stretch>
            <a:fillRect/>
          </a:stretch>
        </p:blipFill>
        <p:spPr>
          <a:xfrm>
            <a:off x="3674100" y="1515325"/>
            <a:ext cx="5165099" cy="29059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2) Mitkä puolueet ovat hallituksessa vuonna 2020?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446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Tasavallan presidentti nimitti 10. joulukuuta 2019 pääministeri Sanna Marinin hallituksen, joka on itsenäisen Suomen 76. hallitus. Hallituksen muodostavat Suomen Sosialidemokraattinen Puolue, Suomen Keskusta, Vihreä Liitto, Vasemmistoliitto ja Suomen ruotsalainen kansanpuolue. Marinin hallituksessa on 19 ministeriä.</a:t>
            </a:r>
            <a:endParaRPr/>
          </a:p>
        </p:txBody>
      </p:sp>
      <p:pic>
        <p:nvPicPr>
          <p:cNvPr id="69" name="Google Shape;69;p15"/>
          <p:cNvPicPr preferRelativeResize="0"/>
          <p:nvPr/>
        </p:nvPicPr>
        <p:blipFill>
          <a:blip r:embed="rId3">
            <a:alphaModFix/>
          </a:blip>
          <a:stretch>
            <a:fillRect/>
          </a:stretch>
        </p:blipFill>
        <p:spPr>
          <a:xfrm>
            <a:off x="4924200" y="1170125"/>
            <a:ext cx="3908100" cy="228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3) Suomen presidentinvaali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Suomen presidentinvaali on suora kansanvaali, jossa valitaan Suomen tasavallan presidentti kuuden vuoden toimikaudeksi.</a:t>
            </a:r>
            <a:endParaRPr/>
          </a:p>
        </p:txBody>
      </p:sp>
      <p:pic>
        <p:nvPicPr>
          <p:cNvPr id="76" name="Google Shape;76;p16"/>
          <p:cNvPicPr preferRelativeResize="0"/>
          <p:nvPr/>
        </p:nvPicPr>
        <p:blipFill>
          <a:blip r:embed="rId3">
            <a:alphaModFix/>
          </a:blip>
          <a:stretch>
            <a:fillRect/>
          </a:stretch>
        </p:blipFill>
        <p:spPr>
          <a:xfrm>
            <a:off x="5194625" y="1152475"/>
            <a:ext cx="3029875" cy="315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10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4) Mistä vuodesta alkaen Sauli Niinistö on ollut Suomen presidenttinä?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551800"/>
            <a:ext cx="4423800" cy="301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Sauli Väinämö Niinistö (s. 24. elokuuta 1948 Salo) on suomalainen kokoomustaustainen poliitikko ja Suomen tasavallan 12. presidentti. Hän astui virkaan 1. maaliskuuta 2012, ja hänet valittiin uudelleen presidentiksi vuonna 2018.</a:t>
            </a:r>
            <a:endParaRPr/>
          </a:p>
        </p:txBody>
      </p:sp>
      <p:pic>
        <p:nvPicPr>
          <p:cNvPr id="83" name="Google Shape;83;p17"/>
          <p:cNvPicPr preferRelativeResize="0"/>
          <p:nvPr/>
        </p:nvPicPr>
        <p:blipFill>
          <a:blip r:embed="rId3">
            <a:alphaModFix/>
          </a:blip>
          <a:stretch>
            <a:fillRect/>
          </a:stretch>
        </p:blipFill>
        <p:spPr>
          <a:xfrm>
            <a:off x="5622700" y="1506425"/>
            <a:ext cx="2238375" cy="294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 ​Äänioikeus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Äänioikeus eduskuntavaaleissa, presidentinvaaleissa ja europarlamenttivaaleissa on jokaisella Suomen kansalaisella, joka viimeistään vaalipäivänä täyttää 18 vuotta. Presidentinvaaleissa kyse on ensimmäisen vaalin vaalipäivästä.</a:t>
            </a:r>
            <a:endParaRPr/>
          </a:p>
          <a:p>
            <a:pPr indent="0" lvl="0" marL="0" rtl="0" algn="l">
              <a:spcBef>
                <a:spcPts val="1600"/>
              </a:spcBef>
              <a:spcAft>
                <a:spcPts val="0"/>
              </a:spcAft>
              <a:buClr>
                <a:schemeClr val="dk1"/>
              </a:buClr>
              <a:buSzPts val="1100"/>
              <a:buFont typeface="Arial"/>
              <a:buNone/>
            </a:pPr>
            <a:r>
              <a:rPr lang="ru"/>
              <a:t>Kunnallisvaaleissa ja kunnallisessa kansanäänestyksessä oikeus äänestää on Suomen sekä muun Euroopan unionin jäsenvaltion, Islannin ja Norjan kansalaisella, joka viimeistään vaalipäivänä täyttää 18 vuotta. Äänioikeus kunnallisvaaleissa on myös muulla ulkomaalaisella, jos hänellä tuolloin on ollut kotikunta Suomessa kahden vuoden ajan.</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28450" y="417825"/>
            <a:ext cx="868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200"/>
              <a:t>6) Monetko vaalit järjestetään Suomessa vuoteen 2031 mennessä?</a:t>
            </a:r>
            <a:endParaRPr sz="2200"/>
          </a:p>
        </p:txBody>
      </p:sp>
      <p:sp>
        <p:nvSpPr>
          <p:cNvPr id="95" name="Google Shape;95;p19"/>
          <p:cNvSpPr txBox="1"/>
          <p:nvPr>
            <p:ph idx="1" type="body"/>
          </p:nvPr>
        </p:nvSpPr>
        <p:spPr>
          <a:xfrm>
            <a:off x="311700" y="1152475"/>
            <a:ext cx="8520600" cy="38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Suomessa toimitetaan seuraavat yleiset valtakunnalliset vaalit:</a:t>
            </a:r>
            <a:endParaRPr/>
          </a:p>
          <a:p>
            <a:pPr indent="-336550" lvl="0" marL="457200" rtl="0" algn="l">
              <a:spcBef>
                <a:spcPts val="1600"/>
              </a:spcBef>
              <a:spcAft>
                <a:spcPts val="0"/>
              </a:spcAft>
              <a:buSzPts val="1700"/>
              <a:buChar char="●"/>
            </a:pPr>
            <a:r>
              <a:rPr lang="ru" sz="1700"/>
              <a:t>E</a:t>
            </a:r>
            <a:r>
              <a:rPr lang="ru" sz="1700"/>
              <a:t>duskuntavaalit joka neljäs vuosi,</a:t>
            </a:r>
            <a:endParaRPr sz="1700"/>
          </a:p>
          <a:p>
            <a:pPr indent="-336550" lvl="0" marL="457200" rtl="0" algn="l">
              <a:spcBef>
                <a:spcPts val="0"/>
              </a:spcBef>
              <a:spcAft>
                <a:spcPts val="0"/>
              </a:spcAft>
              <a:buSzPts val="1700"/>
              <a:buChar char="●"/>
            </a:pPr>
            <a:r>
              <a:rPr lang="ru" sz="1700"/>
              <a:t>Kuntavaalit joka neljäs vuosi,</a:t>
            </a:r>
            <a:endParaRPr sz="1700"/>
          </a:p>
          <a:p>
            <a:pPr indent="-336550" lvl="0" marL="457200" rtl="0" algn="l">
              <a:spcBef>
                <a:spcPts val="0"/>
              </a:spcBef>
              <a:spcAft>
                <a:spcPts val="0"/>
              </a:spcAft>
              <a:buSzPts val="1700"/>
              <a:buChar char="●"/>
            </a:pPr>
            <a:r>
              <a:rPr lang="ru" sz="1700"/>
              <a:t>Tasavallan presidentin vaali (presidentinvaali) joka kuudes vuosi ja</a:t>
            </a:r>
            <a:endParaRPr sz="1700"/>
          </a:p>
          <a:p>
            <a:pPr indent="-336550" lvl="0" marL="457200" rtl="0" algn="l">
              <a:spcBef>
                <a:spcPts val="0"/>
              </a:spcBef>
              <a:spcAft>
                <a:spcPts val="0"/>
              </a:spcAft>
              <a:buSzPts val="1700"/>
              <a:buChar char="●"/>
            </a:pPr>
            <a:r>
              <a:rPr lang="ru" sz="1700"/>
              <a:t>Euroopan parlamentin vaalit (europarlamenttivaalit) joka viides vuosi.</a:t>
            </a:r>
            <a:endParaRPr sz="1700"/>
          </a:p>
          <a:p>
            <a:pPr indent="0" lvl="0" marL="0" rtl="0" algn="l">
              <a:spcBef>
                <a:spcPts val="1600"/>
              </a:spcBef>
              <a:spcAft>
                <a:spcPts val="0"/>
              </a:spcAft>
              <a:buNone/>
            </a:pPr>
            <a:r>
              <a:rPr lang="ru"/>
              <a:t>Vaalien lisäksi voidaan toimittaa myös yleiseen äänestysoikeuteen perustuvia</a:t>
            </a:r>
            <a:endParaRPr/>
          </a:p>
          <a:p>
            <a:pPr indent="-336550" lvl="0" marL="457200" rtl="0" algn="l">
              <a:spcBef>
                <a:spcPts val="1600"/>
              </a:spcBef>
              <a:spcAft>
                <a:spcPts val="0"/>
              </a:spcAft>
              <a:buSzPts val="1700"/>
              <a:buChar char="●"/>
            </a:pPr>
            <a:r>
              <a:rPr lang="ru" sz="1700"/>
              <a:t>neuvoa-antavia valtiollisia kansanäänestyksiä ja</a:t>
            </a:r>
            <a:endParaRPr sz="1700"/>
          </a:p>
          <a:p>
            <a:pPr indent="-336550" lvl="0" marL="457200" rtl="0" algn="l">
              <a:spcBef>
                <a:spcPts val="0"/>
              </a:spcBef>
              <a:spcAft>
                <a:spcPts val="0"/>
              </a:spcAft>
              <a:buSzPts val="1700"/>
              <a:buChar char="●"/>
            </a:pPr>
            <a:r>
              <a:rPr lang="ru" sz="1700"/>
              <a:t>neuvoa-antavia kunnallisia kansanäänestyksiä.</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7) Mitä tarkoittaa ennakkoäänestys?</a:t>
            </a:r>
            <a:endParaRPr/>
          </a:p>
        </p:txBody>
      </p:sp>
      <p:sp>
        <p:nvSpPr>
          <p:cNvPr id="101" name="Google Shape;101;p20"/>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Ennakkoäänestys tarkoittaa äänestämistä ennen varsinaista vaalipäivää. Ennakkoäänestys voi tapahtua etäisesti, kuten, postiäänestyksessä tai käymällä henkilökohtaisesti ennakkoäänestyspaikalla. Saatavuus ja aikavälit ennakkoäänestyksessä varten vaihtelevat valtiottain ja vaalien tyyppistä riippuen.</a:t>
            </a:r>
            <a:endParaRPr/>
          </a:p>
        </p:txBody>
      </p:sp>
      <p:pic>
        <p:nvPicPr>
          <p:cNvPr id="102" name="Google Shape;102;p20"/>
          <p:cNvPicPr preferRelativeResize="0"/>
          <p:nvPr/>
        </p:nvPicPr>
        <p:blipFill>
          <a:blip r:embed="rId3">
            <a:alphaModFix/>
          </a:blip>
          <a:stretch>
            <a:fillRect/>
          </a:stretch>
        </p:blipFill>
        <p:spPr>
          <a:xfrm>
            <a:off x="1935325" y="2706525"/>
            <a:ext cx="5273350" cy="2266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 Ketkä voivat äänestää ennakkoon?</a:t>
            </a:r>
            <a:endParaRPr/>
          </a:p>
        </p:txBody>
      </p:sp>
      <p:sp>
        <p:nvSpPr>
          <p:cNvPr id="108" name="Google Shape;108;p21"/>
          <p:cNvSpPr txBox="1"/>
          <p:nvPr>
            <p:ph idx="1" type="body"/>
          </p:nvPr>
        </p:nvSpPr>
        <p:spPr>
          <a:xfrm>
            <a:off x="311700" y="1152475"/>
            <a:ext cx="42603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Ennakkoon äänestämiselle ei tarvitse esittää mitään syytä. Ennakkoäänestys on äänioikeutetun vapaasti valittavissa vaalipäivän äänestyksen sijasta. Kukin äänioikeutettu voi oman valintansa mukaan äänestää ennakkoon missä tahansa yleisessä ennakkoäänestyspaikassa joko kotimaassa tai ulkomailla.</a:t>
            </a:r>
            <a:endParaRPr/>
          </a:p>
        </p:txBody>
      </p:sp>
      <p:pic>
        <p:nvPicPr>
          <p:cNvPr id="109" name="Google Shape;109;p21"/>
          <p:cNvPicPr preferRelativeResize="0"/>
          <p:nvPr/>
        </p:nvPicPr>
        <p:blipFill>
          <a:blip r:embed="rId3">
            <a:alphaModFix/>
          </a:blip>
          <a:stretch>
            <a:fillRect/>
          </a:stretch>
        </p:blipFill>
        <p:spPr>
          <a:xfrm>
            <a:off x="4572000" y="1269900"/>
            <a:ext cx="4260301" cy="28332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