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b1d7e74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b1d7e74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b1d7e744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b1d7e744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b1d7e744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b1d7e744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9b1d7e744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9b1d7e744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5. ​Äänioikeus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t>Äänioikeus eduskuntavaaleissa, presidentinvaaleissa ja europarlamenttivaaleissa on jokaisella Suomen kansalaisella, joka viimeistään vaalipäivänä täyttää 18 vuotta. Presidentinvaaleissa kyse on ensimmäisen vaalin vaalipäivästä.</a:t>
            </a:r>
            <a:endParaRPr/>
          </a:p>
          <a:p>
            <a:pPr indent="0" lvl="0" marL="0" rtl="0" algn="l">
              <a:spcBef>
                <a:spcPts val="1600"/>
              </a:spcBef>
              <a:spcAft>
                <a:spcPts val="0"/>
              </a:spcAft>
              <a:buClr>
                <a:schemeClr val="dk1"/>
              </a:buClr>
              <a:buSzPts val="1100"/>
              <a:buFont typeface="Arial"/>
              <a:buNone/>
            </a:pPr>
            <a:r>
              <a:rPr lang="ru"/>
              <a:t>Kunnallisvaaleissa ja kunnallisessa kansanäänestyksessä oikeus äänestää on Suomen sekä muun Euroopan unionin jäsenvaltion, Islannin ja Norjan kansalaisella, joka viimeistään vaalipäivänä täyttää 18 vuotta. Äänioikeus kunnallisvaaleissa on myös muulla ulkomaalaisella, jos hänellä tuolloin on ollut kotikunta Suomessa kahden vuoden ajan.</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200"/>
              <a:t>6. Monetko vaalit järjestetään Suomessa vuoteen 2031 mennessä?</a:t>
            </a:r>
            <a:endParaRPr sz="2200"/>
          </a:p>
        </p:txBody>
      </p:sp>
      <p:sp>
        <p:nvSpPr>
          <p:cNvPr id="67" name="Google Shape;67;p15"/>
          <p:cNvSpPr txBox="1"/>
          <p:nvPr>
            <p:ph idx="1" type="body"/>
          </p:nvPr>
        </p:nvSpPr>
        <p:spPr>
          <a:xfrm>
            <a:off x="311700" y="1152475"/>
            <a:ext cx="8520600" cy="38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Suomessa toimitetaan seuraavat yleiset valtakunnalliset vaalit:</a:t>
            </a:r>
            <a:endParaRPr/>
          </a:p>
          <a:p>
            <a:pPr indent="-336550" lvl="0" marL="457200" rtl="0" algn="l">
              <a:spcBef>
                <a:spcPts val="1600"/>
              </a:spcBef>
              <a:spcAft>
                <a:spcPts val="0"/>
              </a:spcAft>
              <a:buSzPts val="1700"/>
              <a:buChar char="●"/>
            </a:pPr>
            <a:r>
              <a:rPr lang="ru" sz="1700"/>
              <a:t>E</a:t>
            </a:r>
            <a:r>
              <a:rPr lang="ru" sz="1700"/>
              <a:t>duskuntavaalit joka neljäs vuosi,</a:t>
            </a:r>
            <a:endParaRPr sz="1700"/>
          </a:p>
          <a:p>
            <a:pPr indent="-336550" lvl="0" marL="457200" rtl="0" algn="l">
              <a:spcBef>
                <a:spcPts val="0"/>
              </a:spcBef>
              <a:spcAft>
                <a:spcPts val="0"/>
              </a:spcAft>
              <a:buSzPts val="1700"/>
              <a:buChar char="●"/>
            </a:pPr>
            <a:r>
              <a:rPr lang="ru" sz="1700"/>
              <a:t>Kuntavaalit joka neljäs vuosi,</a:t>
            </a:r>
            <a:endParaRPr sz="1700"/>
          </a:p>
          <a:p>
            <a:pPr indent="-336550" lvl="0" marL="457200" rtl="0" algn="l">
              <a:spcBef>
                <a:spcPts val="0"/>
              </a:spcBef>
              <a:spcAft>
                <a:spcPts val="0"/>
              </a:spcAft>
              <a:buSzPts val="1700"/>
              <a:buChar char="●"/>
            </a:pPr>
            <a:r>
              <a:rPr lang="ru" sz="1700"/>
              <a:t>Tasavallan presidentin vaali (presidentinvaali) joka kuudes vuosi ja</a:t>
            </a:r>
            <a:endParaRPr sz="1700"/>
          </a:p>
          <a:p>
            <a:pPr indent="-336550" lvl="0" marL="457200" rtl="0" algn="l">
              <a:spcBef>
                <a:spcPts val="0"/>
              </a:spcBef>
              <a:spcAft>
                <a:spcPts val="0"/>
              </a:spcAft>
              <a:buSzPts val="1700"/>
              <a:buChar char="●"/>
            </a:pPr>
            <a:r>
              <a:rPr lang="ru" sz="1700"/>
              <a:t>Euroopan parlamentin vaalit (europarlamenttivaalit) joka viides vuosi.</a:t>
            </a:r>
            <a:endParaRPr sz="1700"/>
          </a:p>
          <a:p>
            <a:pPr indent="0" lvl="0" marL="0" rtl="0" algn="l">
              <a:spcBef>
                <a:spcPts val="1600"/>
              </a:spcBef>
              <a:spcAft>
                <a:spcPts val="0"/>
              </a:spcAft>
              <a:buNone/>
            </a:pPr>
            <a:r>
              <a:rPr lang="ru"/>
              <a:t>Vaalien lisäksi voidaan toimittaa myös yleiseen äänestysoikeuteen perustuvia</a:t>
            </a:r>
            <a:endParaRPr/>
          </a:p>
          <a:p>
            <a:pPr indent="-336550" lvl="0" marL="457200" rtl="0" algn="l">
              <a:spcBef>
                <a:spcPts val="1600"/>
              </a:spcBef>
              <a:spcAft>
                <a:spcPts val="0"/>
              </a:spcAft>
              <a:buSzPts val="1700"/>
              <a:buChar char="●"/>
            </a:pPr>
            <a:r>
              <a:rPr lang="ru" sz="1700"/>
              <a:t>neuvoa-antavia valtiollisia kansanäänestyksiä ja</a:t>
            </a:r>
            <a:endParaRPr sz="1700"/>
          </a:p>
          <a:p>
            <a:pPr indent="-336550" lvl="0" marL="457200" rtl="0" algn="l">
              <a:spcBef>
                <a:spcPts val="0"/>
              </a:spcBef>
              <a:spcAft>
                <a:spcPts val="0"/>
              </a:spcAft>
              <a:buSzPts val="1700"/>
              <a:buChar char="●"/>
            </a:pPr>
            <a:r>
              <a:rPr lang="ru" sz="1700"/>
              <a:t>neuvoa-antavia kunnallisia kansanäänestyksiä.</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7. Mitä tarkoittaa ennakkoäänestys?</a:t>
            </a:r>
            <a:endParaRPr/>
          </a:p>
        </p:txBody>
      </p:sp>
      <p:sp>
        <p:nvSpPr>
          <p:cNvPr id="73" name="Google Shape;73;p16"/>
          <p:cNvSpPr txBox="1"/>
          <p:nvPr>
            <p:ph idx="1" type="body"/>
          </p:nvPr>
        </p:nvSpPr>
        <p:spPr>
          <a:xfrm>
            <a:off x="311700" y="1152475"/>
            <a:ext cx="8520600" cy="141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Ennakkoäänestys tarkoittaa äänestämistä ennen varsinaista vaalipäivää. Ennakkoäänestys voi tapahtua etäisesti, kuten, postiäänestyksessä tai käymällä henkilökohtaisesti ennakkoäänestyspaikalla. Saatavuus ja aikavälit ennakkoäänestyksessä varten vaihtelevat valtiottain ja vaalien tyyppistä riippuen.</a:t>
            </a:r>
            <a:endParaRPr/>
          </a:p>
        </p:txBody>
      </p:sp>
      <p:pic>
        <p:nvPicPr>
          <p:cNvPr id="74" name="Google Shape;74;p16"/>
          <p:cNvPicPr preferRelativeResize="0"/>
          <p:nvPr/>
        </p:nvPicPr>
        <p:blipFill>
          <a:blip r:embed="rId3">
            <a:alphaModFix/>
          </a:blip>
          <a:stretch>
            <a:fillRect/>
          </a:stretch>
        </p:blipFill>
        <p:spPr>
          <a:xfrm>
            <a:off x="1935325" y="2706525"/>
            <a:ext cx="5273350" cy="22669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8. Ketkä voivat äänestää ennakkoon?</a:t>
            </a:r>
            <a:endParaRPr/>
          </a:p>
        </p:txBody>
      </p:sp>
      <p:sp>
        <p:nvSpPr>
          <p:cNvPr id="80" name="Google Shape;80;p17"/>
          <p:cNvSpPr txBox="1"/>
          <p:nvPr>
            <p:ph idx="1" type="body"/>
          </p:nvPr>
        </p:nvSpPr>
        <p:spPr>
          <a:xfrm>
            <a:off x="311700" y="1152475"/>
            <a:ext cx="4260300" cy="295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Ennakkoon äänestämiselle ei tarvitse esittää mitään syytä. Ennakkoäänestys on äänioikeutetun vapaasti valittavissa vaalipäivän äänestyksen sijasta. Kukin äänioikeutettu voi oman valintansa mukaan äänestää ennakkoon missä tahansa yleisessä ennakkoäänestyspaikassa joko kotimaassa tai ulkomailla.</a:t>
            </a:r>
            <a:endParaRPr/>
          </a:p>
        </p:txBody>
      </p:sp>
      <p:pic>
        <p:nvPicPr>
          <p:cNvPr id="81" name="Google Shape;81;p17"/>
          <p:cNvPicPr preferRelativeResize="0"/>
          <p:nvPr/>
        </p:nvPicPr>
        <p:blipFill>
          <a:blip r:embed="rId3">
            <a:alphaModFix/>
          </a:blip>
          <a:stretch>
            <a:fillRect/>
          </a:stretch>
        </p:blipFill>
        <p:spPr>
          <a:xfrm>
            <a:off x="4572000" y="1269900"/>
            <a:ext cx="4260301" cy="283327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