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3" r:id="rId5"/>
    <p:sldId id="267" r:id="rId6"/>
    <p:sldId id="268" r:id="rId7"/>
    <p:sldId id="265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39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6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9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59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61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54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9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6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1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8F22C22-76EB-4F20-BC4E-2669652A6BF9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C676E08-42BE-438D-86A6-D76A984DC5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8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0BC01-B8FD-2417-1F37-57A90073C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Усовершенствованный процесс визуального анализа данных для динамичного</a:t>
            </a:r>
            <a:r>
              <a:rPr lang="en-US" dirty="0"/>
              <a:t> </a:t>
            </a:r>
            <a:r>
              <a:rPr lang="ru-RU" dirty="0"/>
              <a:t>принятия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74606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8658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64E21-2A50-8828-749D-B145805320EB}"/>
              </a:ext>
            </a:extLst>
          </p:cNvPr>
          <p:cNvSpPr txBox="1"/>
          <p:nvPr/>
        </p:nvSpPr>
        <p:spPr>
          <a:xfrm>
            <a:off x="11754263" y="6568974"/>
            <a:ext cx="437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10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1FD7680-78B4-E3DC-2069-80714D886751}"/>
              </a:ext>
            </a:extLst>
          </p:cNvPr>
          <p:cNvGrpSpPr/>
          <p:nvPr/>
        </p:nvGrpSpPr>
        <p:grpSpPr>
          <a:xfrm>
            <a:off x="0" y="168983"/>
            <a:ext cx="7775295" cy="889648"/>
            <a:chOff x="949159" y="1357552"/>
            <a:chExt cx="6939191" cy="150193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41EF6FD-23A9-C2A1-42EA-58263A97A5C6}"/>
                </a:ext>
              </a:extLst>
            </p:cNvPr>
            <p:cNvSpPr/>
            <p:nvPr/>
          </p:nvSpPr>
          <p:spPr>
            <a:xfrm>
              <a:off x="949159" y="1357552"/>
              <a:ext cx="6939191" cy="1501938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0243-34B5-3615-F969-648BC20D9A6C}"/>
                </a:ext>
              </a:extLst>
            </p:cNvPr>
            <p:cNvSpPr txBox="1"/>
            <p:nvPr/>
          </p:nvSpPr>
          <p:spPr>
            <a:xfrm>
              <a:off x="949159" y="3269838"/>
              <a:ext cx="6939191" cy="13107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36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Динамическое принятие решений</a:t>
              </a:r>
              <a:endParaRPr lang="ru-RU" sz="36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A84FB6D-0C1F-5002-0943-384D318E9547}"/>
              </a:ext>
            </a:extLst>
          </p:cNvPr>
          <p:cNvGrpSpPr/>
          <p:nvPr/>
        </p:nvGrpSpPr>
        <p:grpSpPr>
          <a:xfrm>
            <a:off x="-26633" y="1429125"/>
            <a:ext cx="5868633" cy="539375"/>
            <a:chOff x="-369923" y="1307924"/>
            <a:chExt cx="5381881" cy="1663693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CE2EB6B-D0E8-8885-5A54-7C971E2F7067}"/>
                </a:ext>
              </a:extLst>
            </p:cNvPr>
            <p:cNvSpPr/>
            <p:nvPr/>
          </p:nvSpPr>
          <p:spPr>
            <a:xfrm>
              <a:off x="-369923" y="1307924"/>
              <a:ext cx="5302250" cy="1663693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592AC7-999F-CE64-0DEC-D7D5D49A50D6}"/>
                </a:ext>
              </a:extLst>
            </p:cNvPr>
            <p:cNvSpPr txBox="1"/>
            <p:nvPr/>
          </p:nvSpPr>
          <p:spPr>
            <a:xfrm>
              <a:off x="-266163" y="1363795"/>
              <a:ext cx="5278121" cy="151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Усовершенствованная модель знаний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FD77E2A-F669-B4AE-36A1-EDAED0708F3F}"/>
              </a:ext>
            </a:extLst>
          </p:cNvPr>
          <p:cNvGrpSpPr/>
          <p:nvPr/>
        </p:nvGrpSpPr>
        <p:grpSpPr>
          <a:xfrm>
            <a:off x="6717343" y="1297201"/>
            <a:ext cx="5036920" cy="4684320"/>
            <a:chOff x="5509734" y="-8342986"/>
            <a:chExt cx="5410583" cy="24013463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D20E3497-F276-E4BE-E005-BA47B749EDB1}"/>
                </a:ext>
              </a:extLst>
            </p:cNvPr>
            <p:cNvSpPr/>
            <p:nvPr/>
          </p:nvSpPr>
          <p:spPr>
            <a:xfrm>
              <a:off x="5509734" y="-8342986"/>
              <a:ext cx="5315087" cy="24013463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A5FC05-B5BE-F118-849F-345865C2690C}"/>
                </a:ext>
              </a:extLst>
            </p:cNvPr>
            <p:cNvSpPr txBox="1"/>
            <p:nvPr/>
          </p:nvSpPr>
          <p:spPr>
            <a:xfrm>
              <a:off x="5757778" y="-7833949"/>
              <a:ext cx="5162539" cy="17477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 Прирост знаний (K(t)) все так же накапливается поверх начальных знаний (K0). Но теперь "скорость" этого прироста определяется активным Исследованием (E). Эффективность исследования зависит от: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1. Восприятия (P) визуальной информации.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2. Понимания (C) ее смысла и логики.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3. Доверия (T) к ней.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4. Текущего уровня знаний пользователя (K).</a:t>
              </a:r>
              <a:endParaRPr lang="ru-RU" sz="2000" b="0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461B5-9582-4242-78AC-A701C88B1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33" y="2568062"/>
            <a:ext cx="6504148" cy="10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4848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64E21-2A50-8828-749D-B145805320EB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11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1FD7680-78B4-E3DC-2069-80714D886751}"/>
              </a:ext>
            </a:extLst>
          </p:cNvPr>
          <p:cNvGrpSpPr/>
          <p:nvPr/>
        </p:nvGrpSpPr>
        <p:grpSpPr>
          <a:xfrm>
            <a:off x="0" y="168983"/>
            <a:ext cx="7775295" cy="889648"/>
            <a:chOff x="949159" y="1357552"/>
            <a:chExt cx="6939191" cy="150193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41EF6FD-23A9-C2A1-42EA-58263A97A5C6}"/>
                </a:ext>
              </a:extLst>
            </p:cNvPr>
            <p:cNvSpPr/>
            <p:nvPr/>
          </p:nvSpPr>
          <p:spPr>
            <a:xfrm>
              <a:off x="949159" y="1357552"/>
              <a:ext cx="6939191" cy="1501938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0243-34B5-3615-F969-648BC20D9A6C}"/>
                </a:ext>
              </a:extLst>
            </p:cNvPr>
            <p:cNvSpPr txBox="1"/>
            <p:nvPr/>
          </p:nvSpPr>
          <p:spPr>
            <a:xfrm>
              <a:off x="949159" y="3269838"/>
              <a:ext cx="6939191" cy="10911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3600" b="1" i="0" dirty="0">
                  <a:solidFill>
                    <a:srgbClr val="E2E2E5"/>
                  </a:solidFill>
                  <a:effectLst/>
                  <a:latin typeface="Google Sans Text"/>
                </a:rPr>
                <a:t>Вывод</a:t>
              </a:r>
              <a:endParaRPr lang="ru-RU" sz="36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FD77E2A-F669-B4AE-36A1-EDAED0708F3F}"/>
              </a:ext>
            </a:extLst>
          </p:cNvPr>
          <p:cNvGrpSpPr/>
          <p:nvPr/>
        </p:nvGrpSpPr>
        <p:grpSpPr>
          <a:xfrm>
            <a:off x="-4" y="1316938"/>
            <a:ext cx="8534403" cy="5412301"/>
            <a:chOff x="5519784" y="-8245721"/>
            <a:chExt cx="5315088" cy="2539292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D20E3497-F276-E4BE-E005-BA47B749EDB1}"/>
                </a:ext>
              </a:extLst>
            </p:cNvPr>
            <p:cNvSpPr/>
            <p:nvPr/>
          </p:nvSpPr>
          <p:spPr>
            <a:xfrm>
              <a:off x="5519785" y="-8245721"/>
              <a:ext cx="5315087" cy="24013463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A5FC05-B5BE-F118-849F-345865C2690C}"/>
                </a:ext>
              </a:extLst>
            </p:cNvPr>
            <p:cNvSpPr txBox="1"/>
            <p:nvPr/>
          </p:nvSpPr>
          <p:spPr>
            <a:xfrm>
              <a:off x="5519784" y="-7833949"/>
              <a:ext cx="5234975" cy="24981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+mj-lt"/>
                <a:buAutoNum type="arabicPeriod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Результаты оценки полезности (Utility):</a:t>
              </a:r>
              <a:endParaRPr lang="ru-RU" sz="2000" b="0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endParaRPr>
            </a:p>
            <a:p>
              <a:pPr marL="742950" lvl="1" indent="-285750" algn="l">
                <a:buFont typeface="+mj-lt"/>
                <a:buAutoNum type="arabicPeriod"/>
              </a:pP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Разработанный алгоритм </a:t>
              </a:r>
              <a:r>
                <a:rPr lang="ru-RU" sz="2000" b="0" i="1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временных ассоциативных правил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(лежащий в основе инструмента) показал хорошие результаты на тестовых данных (80 пациентов ОИТ).</a:t>
              </a:r>
            </a:p>
            <a:p>
              <a:pPr marL="742950" lvl="1" indent="-285750" algn="l">
                <a:buFont typeface="+mj-lt"/>
                <a:buAutoNum type="arabicPeriod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Точность (</a:t>
              </a:r>
              <a:r>
                <a:rPr lang="ru-RU" sz="2000" b="1" i="0" dirty="0" err="1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Accuracy</a:t>
              </a: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): 76%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(доля верных предсказаний - инфицирован/не инфицирован).</a:t>
              </a:r>
            </a:p>
            <a:p>
              <a:pPr marL="742950" lvl="1" indent="-285750" algn="l">
                <a:buFont typeface="+mj-lt"/>
                <a:buAutoNum type="arabicPeriod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Чувствительность (TPR): 69%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(доля верно выявленных инфицированных пациентов).</a:t>
              </a:r>
            </a:p>
            <a:p>
              <a:pPr marL="742950" lvl="1" indent="-285750" algn="l">
                <a:buFont typeface="+mj-lt"/>
                <a:buAutoNum type="arabicPeriod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Специфичность (TNR): 79%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(доля верно выявленных неинфицированных пациентов).</a:t>
              </a:r>
            </a:p>
            <a:p>
              <a:pPr marL="742950" lvl="1" indent="-285750" algn="l">
                <a:buFont typeface="+mj-lt"/>
                <a:buAutoNum type="arabicPeriod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F1-мера: 65%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(гармоническое среднее точности предсказания положительного класса и чувствительности).</a:t>
              </a:r>
            </a:p>
            <a:p>
              <a:pPr marL="742950" lvl="1" indent="-285750" algn="l">
                <a:buFont typeface="+mj-lt"/>
                <a:buAutoNum type="arabicPeriod"/>
              </a:pP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Эти показатели оказались </a:t>
              </a:r>
              <a:r>
                <a:rPr lang="ru-RU" sz="2000" b="0" i="1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лучше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, чем у предыдущих версий систем, разработанных авторами, что говорит об эффективности нового подхода к извлечению правил.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8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43061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1FD7680-78B4-E3DC-2069-80714D886751}"/>
              </a:ext>
            </a:extLst>
          </p:cNvPr>
          <p:cNvGrpSpPr/>
          <p:nvPr/>
        </p:nvGrpSpPr>
        <p:grpSpPr>
          <a:xfrm>
            <a:off x="2666996" y="2539998"/>
            <a:ext cx="7874001" cy="2933701"/>
            <a:chOff x="618000" y="32569690"/>
            <a:chExt cx="9332535" cy="2124350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41EF6FD-23A9-C2A1-42EA-58263A97A5C6}"/>
                </a:ext>
              </a:extLst>
            </p:cNvPr>
            <p:cNvSpPr/>
            <p:nvPr/>
          </p:nvSpPr>
          <p:spPr>
            <a:xfrm>
              <a:off x="618000" y="32569690"/>
              <a:ext cx="9106748" cy="15019392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0243-34B5-3615-F969-648BC20D9A6C}"/>
                </a:ext>
              </a:extLst>
            </p:cNvPr>
            <p:cNvSpPr txBox="1"/>
            <p:nvPr/>
          </p:nvSpPr>
          <p:spPr>
            <a:xfrm>
              <a:off x="618000" y="36396040"/>
              <a:ext cx="9332535" cy="17417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ru-RU" sz="5400" b="1" i="0" dirty="0">
                  <a:solidFill>
                    <a:srgbClr val="E2E2E5"/>
                  </a:solidFill>
                  <a:effectLst/>
                  <a:latin typeface="Google Sans Text"/>
                </a:rPr>
                <a:t>Спасибо за внимание</a:t>
              </a:r>
              <a:endParaRPr lang="ru-RU" sz="5400" b="1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00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2390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DED87B-F92F-1C3F-99B4-29BD787DE344}"/>
              </a:ext>
            </a:extLst>
          </p:cNvPr>
          <p:cNvGrpSpPr/>
          <p:nvPr/>
        </p:nvGrpSpPr>
        <p:grpSpPr>
          <a:xfrm>
            <a:off x="350586" y="1574269"/>
            <a:ext cx="8775413" cy="2960914"/>
            <a:chOff x="949159" y="78390"/>
            <a:chExt cx="8775413" cy="2960914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D52D4B-C75B-B900-CD18-5F1A2183D901}"/>
                </a:ext>
              </a:extLst>
            </p:cNvPr>
            <p:cNvSpPr/>
            <p:nvPr/>
          </p:nvSpPr>
          <p:spPr>
            <a:xfrm>
              <a:off x="949159" y="78390"/>
              <a:ext cx="8775413" cy="2960914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6F04F-4C7B-51EB-D758-831DF8EC0894}"/>
                </a:ext>
              </a:extLst>
            </p:cNvPr>
            <p:cNvSpPr txBox="1"/>
            <p:nvPr/>
          </p:nvSpPr>
          <p:spPr>
            <a:xfrm>
              <a:off x="1175857" y="220019"/>
              <a:ext cx="7548597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Основная цель — усовершенствовать существующие процессы визуализации и анализа данных для более эффективной поддержки принятия решений в динамических ситуациях, когда данные постоянно меняются (например, в реальном времени).</a:t>
              </a:r>
              <a:endParaRPr lang="ru-RU" sz="2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570318-B45A-1261-FD2B-DB79C88CD27D}"/>
              </a:ext>
            </a:extLst>
          </p:cNvPr>
          <p:cNvSpPr/>
          <p:nvPr/>
        </p:nvSpPr>
        <p:spPr>
          <a:xfrm>
            <a:off x="426643" y="217715"/>
            <a:ext cx="7033700" cy="828396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Цель исследования:</a:t>
            </a:r>
            <a:endParaRPr lang="ru-R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1FC29-CC59-EECA-67F5-1856E7EC114B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00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68580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DED87B-F92F-1C3F-99B4-29BD787DE344}"/>
              </a:ext>
            </a:extLst>
          </p:cNvPr>
          <p:cNvGrpSpPr/>
          <p:nvPr/>
        </p:nvGrpSpPr>
        <p:grpSpPr>
          <a:xfrm>
            <a:off x="350585" y="1722072"/>
            <a:ext cx="8609387" cy="509575"/>
            <a:chOff x="949159" y="-81353"/>
            <a:chExt cx="7548597" cy="5564351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D52D4B-C75B-B900-CD18-5F1A2183D901}"/>
                </a:ext>
              </a:extLst>
            </p:cNvPr>
            <p:cNvSpPr/>
            <p:nvPr/>
          </p:nvSpPr>
          <p:spPr>
            <a:xfrm>
              <a:off x="949160" y="78390"/>
              <a:ext cx="7277436" cy="540460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6F04F-4C7B-51EB-D758-831DF8EC0894}"/>
                </a:ext>
              </a:extLst>
            </p:cNvPr>
            <p:cNvSpPr txBox="1"/>
            <p:nvPr/>
          </p:nvSpPr>
          <p:spPr>
            <a:xfrm>
              <a:off x="949159" y="-81353"/>
              <a:ext cx="7548597" cy="2454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latin typeface="Bahnschrift" panose="020B0502040204020203" pitchFamily="34" charset="0"/>
                </a:rPr>
                <a:t>Процесс визуального анализа данных (</a:t>
              </a:r>
              <a:r>
                <a:rPr lang="ru-RU" sz="2400" b="1" dirty="0" err="1">
                  <a:latin typeface="Bahnschrift" panose="020B0502040204020203" pitchFamily="34" charset="0"/>
                </a:rPr>
                <a:t>visual</a:t>
              </a:r>
              <a:r>
                <a:rPr lang="ru-RU" sz="2400" b="1" dirty="0">
                  <a:latin typeface="Bahnschrift" panose="020B0502040204020203" pitchFamily="34" charset="0"/>
                </a:rPr>
                <a:t> </a:t>
              </a:r>
              <a:r>
                <a:rPr lang="ru-RU" sz="2400" b="1" dirty="0" err="1">
                  <a:latin typeface="Bahnschrift" panose="020B0502040204020203" pitchFamily="34" charset="0"/>
                </a:rPr>
                <a:t>data</a:t>
              </a:r>
              <a:r>
                <a:rPr lang="ru-RU" sz="2400" b="1" dirty="0">
                  <a:latin typeface="Bahnschrift" panose="020B0502040204020203" pitchFamily="34" charset="0"/>
                </a:rPr>
                <a:t> </a:t>
              </a:r>
              <a:r>
                <a:rPr lang="ru-RU" sz="2400" b="1" dirty="0" err="1">
                  <a:latin typeface="Bahnschrift" panose="020B0502040204020203" pitchFamily="34" charset="0"/>
                </a:rPr>
                <a:t>mining</a:t>
              </a:r>
              <a:r>
                <a:rPr lang="ru-RU" sz="2400" b="1" dirty="0">
                  <a:latin typeface="Bahnschrift" panose="020B0502040204020203" pitchFamily="34" charset="0"/>
                </a:rPr>
                <a:t>)</a:t>
              </a: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570318-B45A-1261-FD2B-DB79C88CD27D}"/>
              </a:ext>
            </a:extLst>
          </p:cNvPr>
          <p:cNvSpPr/>
          <p:nvPr/>
        </p:nvSpPr>
        <p:spPr>
          <a:xfrm>
            <a:off x="426643" y="217715"/>
            <a:ext cx="7033700" cy="828396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Объект исследования: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933AC79-EEFB-E8E2-63DA-D6CEEC6CFDE2}"/>
              </a:ext>
            </a:extLst>
          </p:cNvPr>
          <p:cNvGrpSpPr/>
          <p:nvPr/>
        </p:nvGrpSpPr>
        <p:grpSpPr>
          <a:xfrm>
            <a:off x="350585" y="2367373"/>
            <a:ext cx="5202847" cy="494946"/>
            <a:chOff x="949159" y="78390"/>
            <a:chExt cx="6939191" cy="540460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99D1E5C-0823-56C0-BF4B-C0FA53CB8F09}"/>
                </a:ext>
              </a:extLst>
            </p:cNvPr>
            <p:cNvSpPr/>
            <p:nvPr/>
          </p:nvSpPr>
          <p:spPr>
            <a:xfrm>
              <a:off x="949159" y="78390"/>
              <a:ext cx="6939191" cy="540460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EBE600-C740-652E-891E-4C5E79DC5812}"/>
                </a:ext>
              </a:extLst>
            </p:cNvPr>
            <p:cNvSpPr txBox="1"/>
            <p:nvPr/>
          </p:nvSpPr>
          <p:spPr>
            <a:xfrm>
              <a:off x="949159" y="78390"/>
              <a:ext cx="6939191" cy="3892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Динамическое принятие решений</a:t>
              </a:r>
              <a:endParaRPr lang="ru-RU" sz="24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B4C2ACB-379C-DE12-6074-49CCECB3E497}"/>
              </a:ext>
            </a:extLst>
          </p:cNvPr>
          <p:cNvGrpSpPr/>
          <p:nvPr/>
        </p:nvGrpSpPr>
        <p:grpSpPr>
          <a:xfrm>
            <a:off x="350585" y="2268241"/>
            <a:ext cx="8234728" cy="3449180"/>
            <a:chOff x="489726" y="220019"/>
            <a:chExt cx="8234728" cy="18338313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6885D66-56A6-9DBE-E248-3A48E12D5FEC}"/>
                </a:ext>
              </a:extLst>
            </p:cNvPr>
            <p:cNvSpPr/>
            <p:nvPr/>
          </p:nvSpPr>
          <p:spPr>
            <a:xfrm>
              <a:off x="489726" y="4353830"/>
              <a:ext cx="7548598" cy="14204502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400" b="1" dirty="0">
                  <a:latin typeface="Bahnschrift" panose="020B0502040204020203" pitchFamily="34" charset="0"/>
                </a:rPr>
                <a:t>Прикладная область (для иллюстрации): Борьба с </a:t>
              </a:r>
              <a:r>
                <a:rPr lang="ru-RU" sz="2400" b="1" dirty="0" err="1">
                  <a:latin typeface="Bahnschrift" panose="020B0502040204020203" pitchFamily="34" charset="0"/>
                </a:rPr>
                <a:t>нозокомиальными</a:t>
              </a:r>
              <a:r>
                <a:rPr lang="ru-RU" sz="2400" b="1" dirty="0">
                  <a:latin typeface="Bahnschrift" panose="020B0502040204020203" pitchFamily="34" charset="0"/>
                </a:rPr>
                <a:t> (внутрибольничными) инфекциями (НИ) в отделении интенсивной терапии (ОИТ). Исследуются большие объемы временных данных пациентов для выявления закономерностей и предсказания риска инфекции.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29A461-AB22-1DB8-A65B-AEF3FD93EED4}"/>
                </a:ext>
              </a:extLst>
            </p:cNvPr>
            <p:cNvSpPr txBox="1"/>
            <p:nvPr/>
          </p:nvSpPr>
          <p:spPr>
            <a:xfrm>
              <a:off x="1175857" y="220019"/>
              <a:ext cx="7548597" cy="24545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endParaRPr lang="ru-RU" sz="2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0BE86B4-7D32-1AAB-01F9-853779C21AB0}"/>
              </a:ext>
            </a:extLst>
          </p:cNvPr>
          <p:cNvSpPr txBox="1"/>
          <p:nvPr/>
        </p:nvSpPr>
        <p:spPr>
          <a:xfrm>
            <a:off x="11816871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96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2390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DED87B-F92F-1C3F-99B4-29BD787DE344}"/>
              </a:ext>
            </a:extLst>
          </p:cNvPr>
          <p:cNvGrpSpPr/>
          <p:nvPr/>
        </p:nvGrpSpPr>
        <p:grpSpPr>
          <a:xfrm>
            <a:off x="426643" y="1872291"/>
            <a:ext cx="3364308" cy="3661734"/>
            <a:chOff x="949159" y="78390"/>
            <a:chExt cx="8775413" cy="2960914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D52D4B-C75B-B900-CD18-5F1A2183D901}"/>
                </a:ext>
              </a:extLst>
            </p:cNvPr>
            <p:cNvSpPr/>
            <p:nvPr/>
          </p:nvSpPr>
          <p:spPr>
            <a:xfrm>
              <a:off x="949159" y="78390"/>
              <a:ext cx="8775413" cy="2960914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6F04F-4C7B-51EB-D758-831DF8EC0894}"/>
                </a:ext>
              </a:extLst>
            </p:cNvPr>
            <p:cNvSpPr txBox="1"/>
            <p:nvPr/>
          </p:nvSpPr>
          <p:spPr>
            <a:xfrm>
              <a:off x="1175856" y="220019"/>
              <a:ext cx="7548598" cy="1866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Существующие модели процессов визуализации:</a:t>
              </a:r>
            </a:p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Модель визуализации данных </a:t>
              </a:r>
              <a:r>
                <a:rPr lang="ru-RU" sz="2400" b="1" i="0" dirty="0" err="1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Чи</a:t>
              </a:r>
              <a:endParaRPr lang="ru-RU" sz="2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570318-B45A-1261-FD2B-DB79C88CD27D}"/>
              </a:ext>
            </a:extLst>
          </p:cNvPr>
          <p:cNvSpPr/>
          <p:nvPr/>
        </p:nvSpPr>
        <p:spPr>
          <a:xfrm>
            <a:off x="426641" y="217715"/>
            <a:ext cx="11402261" cy="1356554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Концепция Визуального Анализа Данных (Visual Data Mining - VDM):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10E103-E03F-629A-C9A9-84F2BDA8C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131" y="1674213"/>
            <a:ext cx="5051771" cy="5079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F7E90-F2E3-DC83-AA69-FBF0C7779305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32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2390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DED87B-F92F-1C3F-99B4-29BD787DE344}"/>
              </a:ext>
            </a:extLst>
          </p:cNvPr>
          <p:cNvGrpSpPr/>
          <p:nvPr/>
        </p:nvGrpSpPr>
        <p:grpSpPr>
          <a:xfrm>
            <a:off x="426643" y="1872291"/>
            <a:ext cx="3364308" cy="1751442"/>
            <a:chOff x="949159" y="78390"/>
            <a:chExt cx="8775413" cy="2960914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D52D4B-C75B-B900-CD18-5F1A2183D901}"/>
                </a:ext>
              </a:extLst>
            </p:cNvPr>
            <p:cNvSpPr/>
            <p:nvPr/>
          </p:nvSpPr>
          <p:spPr>
            <a:xfrm>
              <a:off x="949159" y="78390"/>
              <a:ext cx="8775413" cy="2960914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6F04F-4C7B-51EB-D758-831DF8EC0894}"/>
                </a:ext>
              </a:extLst>
            </p:cNvPr>
            <p:cNvSpPr txBox="1"/>
            <p:nvPr/>
          </p:nvSpPr>
          <p:spPr>
            <a:xfrm>
              <a:off x="1175856" y="220019"/>
              <a:ext cx="7548598" cy="1269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Модель визуализации временных данных </a:t>
              </a:r>
              <a:r>
                <a:rPr lang="ru-RU" sz="2400" b="1" i="0" dirty="0" err="1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Даасси</a:t>
              </a:r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 </a:t>
              </a:r>
              <a:endParaRPr lang="ru-RU" sz="2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570318-B45A-1261-FD2B-DB79C88CD27D}"/>
              </a:ext>
            </a:extLst>
          </p:cNvPr>
          <p:cNvSpPr/>
          <p:nvPr/>
        </p:nvSpPr>
        <p:spPr>
          <a:xfrm>
            <a:off x="426642" y="217715"/>
            <a:ext cx="11231958" cy="1356554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Концепция Визуального Анализа Данных (Visual Data Mining - VDM):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4AA211-1E76-6039-74DA-12BED2865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846" y="1644117"/>
            <a:ext cx="7069754" cy="522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A30AE-F4F0-959D-AF45-604F0F393909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6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2390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DED87B-F92F-1C3F-99B4-29BD787DE344}"/>
              </a:ext>
            </a:extLst>
          </p:cNvPr>
          <p:cNvGrpSpPr/>
          <p:nvPr/>
        </p:nvGrpSpPr>
        <p:grpSpPr>
          <a:xfrm>
            <a:off x="426643" y="1872291"/>
            <a:ext cx="3364308" cy="1356554"/>
            <a:chOff x="949159" y="78390"/>
            <a:chExt cx="8775413" cy="2960914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D52D4B-C75B-B900-CD18-5F1A2183D901}"/>
                </a:ext>
              </a:extLst>
            </p:cNvPr>
            <p:cNvSpPr/>
            <p:nvPr/>
          </p:nvSpPr>
          <p:spPr>
            <a:xfrm>
              <a:off x="949159" y="78390"/>
              <a:ext cx="8775413" cy="2960914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6F04F-4C7B-51EB-D758-831DF8EC0894}"/>
                </a:ext>
              </a:extLst>
            </p:cNvPr>
            <p:cNvSpPr txBox="1"/>
            <p:nvPr/>
          </p:nvSpPr>
          <p:spPr>
            <a:xfrm>
              <a:off x="1175856" y="220019"/>
              <a:ext cx="7548598" cy="9705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rgbClr val="E2E2E5"/>
                  </a:solidFill>
                  <a:latin typeface="Bahnschrift" panose="020B0502040204020203" pitchFamily="34" charset="0"/>
                </a:rPr>
                <a:t>Модель процесса визуальной аналитики</a:t>
              </a:r>
              <a:endParaRPr lang="ru-RU" sz="2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570318-B45A-1261-FD2B-DB79C88CD27D}"/>
              </a:ext>
            </a:extLst>
          </p:cNvPr>
          <p:cNvSpPr/>
          <p:nvPr/>
        </p:nvSpPr>
        <p:spPr>
          <a:xfrm>
            <a:off x="426641" y="217715"/>
            <a:ext cx="11304147" cy="1356554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Концепция Визуального Анализа Данных (Visual Data Mining - VDM):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33EA07-2C3B-50C4-477F-1AE22FC7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27" y="1756611"/>
            <a:ext cx="7733688" cy="4042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A0FA3-CDAA-6BF4-7EBA-6DBA1E3EC279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00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86122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64E21-2A50-8828-749D-B145805320EB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7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1FD7680-78B4-E3DC-2069-80714D886751}"/>
              </a:ext>
            </a:extLst>
          </p:cNvPr>
          <p:cNvGrpSpPr/>
          <p:nvPr/>
        </p:nvGrpSpPr>
        <p:grpSpPr>
          <a:xfrm>
            <a:off x="0" y="168983"/>
            <a:ext cx="7775295" cy="889648"/>
            <a:chOff x="949159" y="1357552"/>
            <a:chExt cx="6939191" cy="150193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41EF6FD-23A9-C2A1-42EA-58263A97A5C6}"/>
                </a:ext>
              </a:extLst>
            </p:cNvPr>
            <p:cNvSpPr/>
            <p:nvPr/>
          </p:nvSpPr>
          <p:spPr>
            <a:xfrm>
              <a:off x="949159" y="1357552"/>
              <a:ext cx="6939191" cy="1501938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0243-34B5-3615-F969-648BC20D9A6C}"/>
                </a:ext>
              </a:extLst>
            </p:cNvPr>
            <p:cNvSpPr txBox="1"/>
            <p:nvPr/>
          </p:nvSpPr>
          <p:spPr>
            <a:xfrm>
              <a:off x="949159" y="3269838"/>
              <a:ext cx="6939191" cy="13107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36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Динамическое принятие решений</a:t>
              </a:r>
              <a:endParaRPr lang="ru-RU" sz="3600" b="1" dirty="0">
                <a:latin typeface="Bahnschrift" panose="020B0502040204020203" pitchFamily="34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22A003-CA0D-D1D9-648F-16BE99BED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95" y="1440194"/>
            <a:ext cx="7142051" cy="4635679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ADBC4C3-0F3C-312D-D94D-4F8623504E16}"/>
              </a:ext>
            </a:extLst>
          </p:cNvPr>
          <p:cNvGrpSpPr/>
          <p:nvPr/>
        </p:nvGrpSpPr>
        <p:grpSpPr>
          <a:xfrm>
            <a:off x="-51699" y="1440194"/>
            <a:ext cx="4407799" cy="4122406"/>
            <a:chOff x="-369923" y="1307921"/>
            <a:chExt cx="5475323" cy="260876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8EF7B0-D4B7-47BB-D6E0-AF8B02620890}"/>
                </a:ext>
              </a:extLst>
            </p:cNvPr>
            <p:cNvSpPr/>
            <p:nvPr/>
          </p:nvSpPr>
          <p:spPr>
            <a:xfrm>
              <a:off x="-369923" y="1307921"/>
              <a:ext cx="5302250" cy="2608769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156A5-36D8-67B0-25E2-1387233D799C}"/>
                </a:ext>
              </a:extLst>
            </p:cNvPr>
            <p:cNvSpPr txBox="1"/>
            <p:nvPr/>
          </p:nvSpPr>
          <p:spPr>
            <a:xfrm>
              <a:off x="-196850" y="1490995"/>
              <a:ext cx="5302250" cy="2193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rgbClr val="E2E2E5"/>
                  </a:solidFill>
                  <a:latin typeface="Bahnschrift" panose="020B0502040204020203" pitchFamily="34" charset="0"/>
                </a:rPr>
                <a:t>П</a:t>
              </a:r>
              <a:r>
                <a:rPr lang="ru-RU" sz="24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роцесс требует междисциплинарного подхода, объединяющего взаимодействие человека с компьютером, принятие решений, когнитивные аспекты, временные данные, Data Mining и визуализацию.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5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8658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64E21-2A50-8828-749D-B145805320EB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8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1FD7680-78B4-E3DC-2069-80714D886751}"/>
              </a:ext>
            </a:extLst>
          </p:cNvPr>
          <p:cNvGrpSpPr/>
          <p:nvPr/>
        </p:nvGrpSpPr>
        <p:grpSpPr>
          <a:xfrm>
            <a:off x="0" y="168983"/>
            <a:ext cx="7775295" cy="889648"/>
            <a:chOff x="949159" y="1357552"/>
            <a:chExt cx="6939191" cy="150193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41EF6FD-23A9-C2A1-42EA-58263A97A5C6}"/>
                </a:ext>
              </a:extLst>
            </p:cNvPr>
            <p:cNvSpPr/>
            <p:nvPr/>
          </p:nvSpPr>
          <p:spPr>
            <a:xfrm>
              <a:off x="949159" y="1357552"/>
              <a:ext cx="6939191" cy="1501938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0243-34B5-3615-F969-648BC20D9A6C}"/>
                </a:ext>
              </a:extLst>
            </p:cNvPr>
            <p:cNvSpPr txBox="1"/>
            <p:nvPr/>
          </p:nvSpPr>
          <p:spPr>
            <a:xfrm>
              <a:off x="949159" y="3269838"/>
              <a:ext cx="6939191" cy="13107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36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Динамическое принятие решений</a:t>
              </a:r>
              <a:endParaRPr lang="ru-RU" sz="36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ADBC4C3-0F3C-312D-D94D-4F8623504E16}"/>
              </a:ext>
            </a:extLst>
          </p:cNvPr>
          <p:cNvGrpSpPr/>
          <p:nvPr/>
        </p:nvGrpSpPr>
        <p:grpSpPr>
          <a:xfrm>
            <a:off x="-51699" y="1440194"/>
            <a:ext cx="8014599" cy="617206"/>
            <a:chOff x="-369923" y="1307921"/>
            <a:chExt cx="5475323" cy="260876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8EF7B0-D4B7-47BB-D6E0-AF8B02620890}"/>
                </a:ext>
              </a:extLst>
            </p:cNvPr>
            <p:cNvSpPr/>
            <p:nvPr/>
          </p:nvSpPr>
          <p:spPr>
            <a:xfrm>
              <a:off x="-369923" y="1307921"/>
              <a:ext cx="5302250" cy="2608769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156A5-36D8-67B0-25E2-1387233D799C}"/>
                </a:ext>
              </a:extLst>
            </p:cNvPr>
            <p:cNvSpPr txBox="1"/>
            <p:nvPr/>
          </p:nvSpPr>
          <p:spPr>
            <a:xfrm>
              <a:off x="-196850" y="1490994"/>
              <a:ext cx="5302250" cy="1951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Google Sans Text"/>
                </a:rPr>
                <a:t>Представление вклада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E2B441B-691B-CCF6-FA96-B8F108B29F02}"/>
              </a:ext>
            </a:extLst>
          </p:cNvPr>
          <p:cNvGrpSpPr/>
          <p:nvPr/>
        </p:nvGrpSpPr>
        <p:grpSpPr>
          <a:xfrm>
            <a:off x="-52360" y="2197316"/>
            <a:ext cx="11881263" cy="483294"/>
            <a:chOff x="-369923" y="1307921"/>
            <a:chExt cx="5475323" cy="260876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53633EE-470C-CF5C-20EF-1BB26EDEECF0}"/>
                </a:ext>
              </a:extLst>
            </p:cNvPr>
            <p:cNvSpPr/>
            <p:nvPr/>
          </p:nvSpPr>
          <p:spPr>
            <a:xfrm>
              <a:off x="-369923" y="1307921"/>
              <a:ext cx="5302250" cy="2608769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1843B-C28B-6BCE-4E55-E492D3B163BA}"/>
                </a:ext>
              </a:extLst>
            </p:cNvPr>
            <p:cNvSpPr txBox="1"/>
            <p:nvPr/>
          </p:nvSpPr>
          <p:spPr>
            <a:xfrm>
              <a:off x="-196850" y="1490995"/>
              <a:ext cx="5302250" cy="1359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Google Sans Text"/>
                </a:rPr>
                <a:t>Шаг 1: Обработка временных данных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A84FB6D-0C1F-5002-0943-384D318E9547}"/>
              </a:ext>
            </a:extLst>
          </p:cNvPr>
          <p:cNvGrpSpPr/>
          <p:nvPr/>
        </p:nvGrpSpPr>
        <p:grpSpPr>
          <a:xfrm>
            <a:off x="-52360" y="2836666"/>
            <a:ext cx="11881263" cy="565144"/>
            <a:chOff x="-369923" y="1307924"/>
            <a:chExt cx="5475323" cy="1663693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CE2EB6B-D0E8-8885-5A54-7C971E2F7067}"/>
                </a:ext>
              </a:extLst>
            </p:cNvPr>
            <p:cNvSpPr/>
            <p:nvPr/>
          </p:nvSpPr>
          <p:spPr>
            <a:xfrm>
              <a:off x="-369923" y="1307924"/>
              <a:ext cx="5302250" cy="1663693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592AC7-999F-CE64-0DEC-D7D5D49A50D6}"/>
                </a:ext>
              </a:extLst>
            </p:cNvPr>
            <p:cNvSpPr txBox="1"/>
            <p:nvPr/>
          </p:nvSpPr>
          <p:spPr>
            <a:xfrm>
              <a:off x="-196850" y="1490995"/>
              <a:ext cx="5302250" cy="1359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Google Sans Text"/>
                </a:rPr>
                <a:t>Шаг 2: Временная визуализация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DB90E1F-6518-A6DF-916B-60156A2C3399}"/>
              </a:ext>
            </a:extLst>
          </p:cNvPr>
          <p:cNvGrpSpPr/>
          <p:nvPr/>
        </p:nvGrpSpPr>
        <p:grpSpPr>
          <a:xfrm>
            <a:off x="-52360" y="3497906"/>
            <a:ext cx="11881263" cy="3354444"/>
            <a:chOff x="-369923" y="1307921"/>
            <a:chExt cx="5475323" cy="2608769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A03830-9057-666A-FF35-C532CA54378C}"/>
                </a:ext>
              </a:extLst>
            </p:cNvPr>
            <p:cNvSpPr/>
            <p:nvPr/>
          </p:nvSpPr>
          <p:spPr>
            <a:xfrm>
              <a:off x="-369923" y="1307921"/>
              <a:ext cx="5302250" cy="2608769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69A741-06E2-14DA-5357-7D53F8670E8B}"/>
                </a:ext>
              </a:extLst>
            </p:cNvPr>
            <p:cNvSpPr txBox="1"/>
            <p:nvPr/>
          </p:nvSpPr>
          <p:spPr>
            <a:xfrm>
              <a:off x="-196850" y="1490996"/>
              <a:ext cx="5302250" cy="1795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Google Sans Text"/>
                </a:rPr>
                <a:t>Шаг 3: Управление обнаруженными знаниями: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400" b="1" i="0" dirty="0">
                  <a:solidFill>
                    <a:srgbClr val="E2E2E5"/>
                  </a:solidFill>
                  <a:effectLst/>
                  <a:latin typeface="Google Sans Text"/>
                </a:rPr>
                <a:t>Когнитивный цикл: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Восприятие (</a:t>
              </a:r>
              <a:r>
                <a:rPr lang="ru-RU" sz="2400" b="0" i="1" dirty="0" err="1">
                  <a:solidFill>
                    <a:srgbClr val="E2E2E5"/>
                  </a:solidFill>
                  <a:effectLst/>
                  <a:latin typeface="Google Sans Text"/>
                </a:rPr>
                <a:t>Perception</a:t>
              </a: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Понимание (</a:t>
              </a:r>
              <a:r>
                <a:rPr lang="ru-RU" sz="2400" b="0" i="1" dirty="0" err="1">
                  <a:solidFill>
                    <a:srgbClr val="E2E2E5"/>
                  </a:solidFill>
                  <a:effectLst/>
                  <a:latin typeface="Google Sans Text"/>
                </a:rPr>
                <a:t>Comprehension</a:t>
              </a: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Доверие (Trust)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Знание (</a:t>
              </a:r>
              <a:r>
                <a:rPr lang="ru-RU" sz="2400" b="0" i="1" dirty="0" err="1">
                  <a:solidFill>
                    <a:srgbClr val="E2E2E5"/>
                  </a:solidFill>
                  <a:effectLst/>
                  <a:latin typeface="Google Sans Text"/>
                </a:rPr>
                <a:t>Knowledge</a:t>
              </a:r>
              <a:r>
                <a:rPr lang="ru-RU" sz="2400" b="0" i="1" dirty="0">
                  <a:solidFill>
                    <a:srgbClr val="E2E2E5"/>
                  </a:solidFill>
                  <a:effectLst/>
                  <a:latin typeface="Google Sans Text"/>
                </a:rPr>
                <a:t>)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0DBA6-BE4D-F9CD-3684-FD2396EE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" b="28520"/>
          <a:stretch/>
        </p:blipFill>
        <p:spPr bwMode="auto">
          <a:xfrm>
            <a:off x="-786581" y="-80307"/>
            <a:ext cx="13053221" cy="7018613"/>
          </a:xfrm>
          <a:prstGeom prst="rect">
            <a:avLst/>
          </a:prstGeom>
          <a:solidFill>
            <a:schemeClr val="tx1"/>
          </a:solidFill>
          <a:effectLst>
            <a:outerShdw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64E21-2A50-8828-749D-B145805320EB}"/>
              </a:ext>
            </a:extLst>
          </p:cNvPr>
          <p:cNvSpPr txBox="1"/>
          <p:nvPr/>
        </p:nvSpPr>
        <p:spPr>
          <a:xfrm>
            <a:off x="11828903" y="6568974"/>
            <a:ext cx="36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E2E2E5"/>
                </a:solidFill>
                <a:effectLst/>
                <a:latin typeface="Bahnschrift" panose="020B0502040204020203" pitchFamily="34" charset="0"/>
              </a:rPr>
              <a:t>9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1FD7680-78B4-E3DC-2069-80714D886751}"/>
              </a:ext>
            </a:extLst>
          </p:cNvPr>
          <p:cNvGrpSpPr/>
          <p:nvPr/>
        </p:nvGrpSpPr>
        <p:grpSpPr>
          <a:xfrm>
            <a:off x="0" y="168983"/>
            <a:ext cx="7775295" cy="889648"/>
            <a:chOff x="949159" y="1357552"/>
            <a:chExt cx="6939191" cy="150193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41EF6FD-23A9-C2A1-42EA-58263A97A5C6}"/>
                </a:ext>
              </a:extLst>
            </p:cNvPr>
            <p:cNvSpPr/>
            <p:nvPr/>
          </p:nvSpPr>
          <p:spPr>
            <a:xfrm>
              <a:off x="949159" y="1357552"/>
              <a:ext cx="6939191" cy="15019388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80243-34B5-3615-F969-648BC20D9A6C}"/>
                </a:ext>
              </a:extLst>
            </p:cNvPr>
            <p:cNvSpPr txBox="1"/>
            <p:nvPr/>
          </p:nvSpPr>
          <p:spPr>
            <a:xfrm>
              <a:off x="949159" y="3269838"/>
              <a:ext cx="6939191" cy="13107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36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Динамическое принятие решений</a:t>
              </a:r>
              <a:endParaRPr lang="ru-RU" sz="36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A84FB6D-0C1F-5002-0943-384D318E9547}"/>
              </a:ext>
            </a:extLst>
          </p:cNvPr>
          <p:cNvGrpSpPr/>
          <p:nvPr/>
        </p:nvGrpSpPr>
        <p:grpSpPr>
          <a:xfrm>
            <a:off x="-52359" y="1503166"/>
            <a:ext cx="4078260" cy="565144"/>
            <a:chOff x="-369923" y="1307924"/>
            <a:chExt cx="5302250" cy="1663693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CE2EB6B-D0E8-8885-5A54-7C971E2F7067}"/>
                </a:ext>
              </a:extLst>
            </p:cNvPr>
            <p:cNvSpPr/>
            <p:nvPr/>
          </p:nvSpPr>
          <p:spPr>
            <a:xfrm>
              <a:off x="-369923" y="1307924"/>
              <a:ext cx="5302250" cy="1663693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592AC7-999F-CE64-0DEC-D7D5D49A50D6}"/>
                </a:ext>
              </a:extLst>
            </p:cNvPr>
            <p:cNvSpPr txBox="1"/>
            <p:nvPr/>
          </p:nvSpPr>
          <p:spPr>
            <a:xfrm>
              <a:off x="-345794" y="1490995"/>
              <a:ext cx="5162539" cy="1359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Базовая модель знаний</a:t>
              </a:r>
              <a:endParaRPr lang="ru-RU" sz="2400" dirty="0">
                <a:latin typeface="Bahnschrift" panose="020B0502040204020203" pitchFamily="34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13C168-B61F-E6F4-6D2F-F24E79361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359" y="2670484"/>
            <a:ext cx="6714219" cy="1009657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FD77E2A-F669-B4AE-36A1-EDAED0708F3F}"/>
              </a:ext>
            </a:extLst>
          </p:cNvPr>
          <p:cNvGrpSpPr/>
          <p:nvPr/>
        </p:nvGrpSpPr>
        <p:grpSpPr>
          <a:xfrm>
            <a:off x="6806243" y="1233880"/>
            <a:ext cx="4948020" cy="5624120"/>
            <a:chOff x="5605229" y="-8667592"/>
            <a:chExt cx="5315088" cy="24013463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D20E3497-F276-E4BE-E005-BA47B749EDB1}"/>
                </a:ext>
              </a:extLst>
            </p:cNvPr>
            <p:cNvSpPr/>
            <p:nvPr/>
          </p:nvSpPr>
          <p:spPr>
            <a:xfrm>
              <a:off x="5605229" y="-8667592"/>
              <a:ext cx="5315087" cy="24013463"/>
            </a:xfrm>
            <a:prstGeom prst="rect">
              <a:avLst/>
            </a:prstGeom>
            <a:solidFill>
              <a:schemeClr val="dk1">
                <a:alpha val="83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A5FC05-B5BE-F118-849F-345865C2690C}"/>
                </a:ext>
              </a:extLst>
            </p:cNvPr>
            <p:cNvSpPr txBox="1"/>
            <p:nvPr/>
          </p:nvSpPr>
          <p:spPr>
            <a:xfrm>
              <a:off x="5757778" y="-7833949"/>
              <a:ext cx="5162539" cy="2273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K(t):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Знание пользователя в момент времени t.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K0: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Начальное знание пользователя (его бэкграунд, опыт до начала работы с системой).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∫ ... </a:t>
              </a:r>
              <a:r>
                <a:rPr lang="ru-RU" sz="2000" b="1" i="0" dirty="0" err="1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dt</a:t>
              </a: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Интеграл по времени, показывающий накопление знаний.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P: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Функция </a:t>
              </a: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Восприятия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(</a:t>
              </a:r>
              <a:r>
                <a:rPr lang="ru-RU" sz="2000" b="0" i="0" dirty="0" err="1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Perception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). Это "скорость", с которой пользователь извлекает знание.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I: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Изображение (Image) - то, что пользователь видит, визуальное представление данных или модели.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K: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Текущее знание пользователя (его знание на данный момент влияет на то, </a:t>
              </a:r>
              <a:r>
                <a:rPr lang="ru-RU" sz="2000" b="0" i="1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что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он способен воспринять).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ru-RU" sz="2000" b="1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t:</a:t>
              </a:r>
              <a:r>
                <a:rPr lang="ru-RU" sz="2000" b="0" i="0" dirty="0">
                  <a:solidFill>
                    <a:srgbClr val="E2E2E5"/>
                  </a:solidFill>
                  <a:effectLst/>
                  <a:latin typeface="Bahnschrift" panose="020B0502040204020203" pitchFamily="34" charset="0"/>
                </a:rPr>
                <a:t> Время.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83525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126</TotalTime>
  <Words>523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Century Schoolbook</vt:lpstr>
      <vt:lpstr>Google Sans Text</vt:lpstr>
      <vt:lpstr>Wingdings 2</vt:lpstr>
      <vt:lpstr>Вид</vt:lpstr>
      <vt:lpstr>Усовершенствованный процесс визуального анализа данных для динамичного принятия решений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Булат Хабиров</dc:creator>
  <cp:lastModifiedBy>Булат Хабиров</cp:lastModifiedBy>
  <cp:revision>1</cp:revision>
  <dcterms:created xsi:type="dcterms:W3CDTF">2025-05-04T15:02:32Z</dcterms:created>
  <dcterms:modified xsi:type="dcterms:W3CDTF">2025-05-04T17:09:00Z</dcterms:modified>
</cp:coreProperties>
</file>