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1383" r:id="rId4"/>
    <p:sldId id="259" r:id="rId5"/>
    <p:sldId id="1382" r:id="rId6"/>
    <p:sldId id="261" r:id="rId7"/>
    <p:sldId id="264" r:id="rId8"/>
    <p:sldId id="1385" r:id="rId9"/>
    <p:sldId id="1386" r:id="rId10"/>
    <p:sldId id="262" r:id="rId11"/>
    <p:sldId id="266" r:id="rId12"/>
    <p:sldId id="1399" r:id="rId13"/>
    <p:sldId id="1400" r:id="rId14"/>
    <p:sldId id="265" r:id="rId15"/>
  </p:sldIdLst>
  <p:sldSz cx="12192000" cy="6858000"/>
  <p:notesSz cx="9774238" cy="66484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6AD15-35B6-4AF1-ADB4-BD3DFD0E960E}" v="13" dt="2022-03-31T06:41:4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4307" autoAdjust="0"/>
  </p:normalViewPr>
  <p:slideViewPr>
    <p:cSldViewPr snapToGrid="0">
      <p:cViewPr varScale="1">
        <p:scale>
          <a:sx n="62" d="100"/>
          <a:sy n="62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45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200" y="0"/>
            <a:ext cx="423545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F746-6B95-4106-ABDA-5F6BE35EB452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831850"/>
            <a:ext cx="3989388" cy="2243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18438" cy="261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15075"/>
            <a:ext cx="423545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200" y="6315075"/>
            <a:ext cx="423545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C0ED-B0D1-4BB8-90E1-AE1514E9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2C0ED-B0D1-4BB8-90E1-AE1514E9F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увеличении </a:t>
            </a:r>
            <a:r>
              <a:rPr lang="ru-RU" dirty="0" err="1"/>
              <a:t>децентрации</a:t>
            </a:r>
            <a:r>
              <a:rPr lang="ru-RU" dirty="0"/>
              <a:t>, форма эллипса вытягивается. У  эллипса есть два параметра и как можно видеть основную роль играет эксцентриситет.</a:t>
            </a:r>
          </a:p>
          <a:p>
            <a:endParaRPr lang="ru-RU" dirty="0"/>
          </a:p>
          <a:p>
            <a:r>
              <a:rPr lang="ru-RU" dirty="0"/>
              <a:t>Для разных сенсоров прибор фиксирует разные отклики.</a:t>
            </a:r>
          </a:p>
          <a:p>
            <a:r>
              <a:rPr lang="ru-RU" dirty="0"/>
              <a:t>Это связанно с проблемой калибровки. Поэтому в эксперименте проводился поворот прибора на 360 градусов при каждой степени </a:t>
            </a:r>
            <a:r>
              <a:rPr lang="ru-RU" dirty="0" err="1"/>
              <a:t>децентрации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2C0ED-B0D1-4BB8-90E1-AE1514E9F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E5EE-41BD-4C87-9894-5B9A9C59DEFB}" type="datetime1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5A9-7729-474E-B215-726D4A54CEA4}" type="datetime1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27A5-66E7-442E-B7D4-F72E20339BC4}" type="datetime1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5F5-1695-42C2-9576-CA141FD3697C}" type="datetime1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BA61-3C7C-4CF5-9321-6A032F83E500}" type="datetime1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B973-9E04-4AE0-BF1C-464552AB922D}" type="datetime1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21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68F7-8F70-4A89-ADCB-D93BD5EF7649}" type="datetime1">
              <a:rPr lang="ru-RU" smtClean="0"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6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3574-6EC9-4F02-983D-7F5A7299FDEC}" type="datetime1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B0C-6F8B-4BC2-99B3-80EB62C5CAD8}" type="datetime1">
              <a:rPr lang="ru-RU" smtClean="0"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4860-6A6C-418A-8410-FF4F00CE9967}" type="datetime1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353A-0293-4A9D-8DC7-73E366BE1C1A}" type="datetime1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1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8B5C-9771-4DCC-AEEB-5B766A70E170}" type="datetime1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9D36-3068-4FE8-9203-0324B7969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14039"/>
            <a:ext cx="10515600" cy="5678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Развитие методов обработки данных много-сенсорной магнитно-импульсной дефектоскопии</a:t>
            </a:r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1800" dirty="0"/>
              <a:t>Выполнил студент </a:t>
            </a:r>
          </a:p>
          <a:p>
            <a:pPr marL="0" indent="0">
              <a:buNone/>
            </a:pPr>
            <a:r>
              <a:rPr lang="ru-RU" sz="1800" dirty="0"/>
              <a:t>Магистратуры 1 курса, группы 06-129                                                                           Емельянов Б.В.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800" dirty="0"/>
              <a:t>Научный руководитель</a:t>
            </a:r>
          </a:p>
          <a:p>
            <a:pPr marL="0" indent="0">
              <a:buNone/>
            </a:pPr>
            <a:r>
              <a:rPr lang="ru-RU" sz="1800" dirty="0"/>
              <a:t>Доцент каф. радиофизики, к.ф.-м.н.                                                                               Масленникова Ю.С.</a:t>
            </a:r>
          </a:p>
          <a:p>
            <a:pPr marL="0" indent="0">
              <a:buNone/>
            </a:pPr>
            <a:r>
              <a:rPr lang="ru-RU" sz="1400" dirty="0"/>
              <a:t>																										</a:t>
            </a:r>
            <a:r>
              <a:rPr lang="ru-RU" sz="1800" dirty="0"/>
              <a:t>	Казань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286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Результат обработки лабораторных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090" y="1332375"/>
            <a:ext cx="550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Аппроксимация восьми </a:t>
            </a:r>
            <a:r>
              <a:rPr lang="en-US" dirty="0"/>
              <a:t> </a:t>
            </a:r>
            <a:r>
              <a:rPr lang="ru-RU" dirty="0"/>
              <a:t>точек для трубы МНК  </a:t>
            </a:r>
          </a:p>
          <a:p>
            <a:pPr algn="ctr"/>
            <a:r>
              <a:rPr lang="ru-RU" dirty="0"/>
              <a:t>3 </a:t>
            </a:r>
            <a:r>
              <a:rPr lang="en-US" dirty="0"/>
              <a:t>1/2”,</a:t>
            </a:r>
            <a:r>
              <a:rPr lang="ru-RU" dirty="0"/>
              <a:t> </a:t>
            </a:r>
            <a:r>
              <a:rPr lang="en-US" dirty="0" err="1"/>
              <a:t>th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5.2</a:t>
            </a:r>
            <a:r>
              <a:rPr lang="ru-RU" dirty="0"/>
              <a:t> </a:t>
            </a:r>
            <a:r>
              <a:rPr lang="en-US" dirty="0"/>
              <a:t>mm,</a:t>
            </a:r>
            <a:r>
              <a:rPr lang="ru-RU" dirty="0"/>
              <a:t> </a:t>
            </a:r>
            <a:r>
              <a:rPr lang="en-US" dirty="0"/>
              <a:t>dec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100%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5576" t="356" r="14362" b="5762"/>
          <a:stretch/>
        </p:blipFill>
        <p:spPr>
          <a:xfrm>
            <a:off x="1084216" y="2051977"/>
            <a:ext cx="2082903" cy="21020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7025" t="357" r="14950" b="925"/>
          <a:stretch/>
        </p:blipFill>
        <p:spPr>
          <a:xfrm>
            <a:off x="6364627" y="2051977"/>
            <a:ext cx="2099568" cy="22982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l="16653" t="149" r="14785" b="4150"/>
          <a:stretch/>
        </p:blipFill>
        <p:spPr>
          <a:xfrm>
            <a:off x="1145255" y="4255206"/>
            <a:ext cx="2196835" cy="231427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15952" t="642" r="14950" b="5477"/>
          <a:stretch/>
        </p:blipFill>
        <p:spPr>
          <a:xfrm>
            <a:off x="6364627" y="4350242"/>
            <a:ext cx="2225600" cy="22808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C6951-5022-437E-A2B8-ADEFF841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9E0C9-5CA5-415C-9118-5D8D74259E4F}"/>
              </a:ext>
            </a:extLst>
          </p:cNvPr>
          <p:cNvSpPr txBox="1"/>
          <p:nvPr/>
        </p:nvSpPr>
        <p:spPr>
          <a:xfrm>
            <a:off x="3055434" y="2252899"/>
            <a:ext cx="26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СКО</a:t>
            </a:r>
            <a:r>
              <a:rPr lang="en-US" b="1" dirty="0"/>
              <a:t>=</a:t>
            </a:r>
            <a:r>
              <a:rPr lang="ru-RU" b="1" dirty="0"/>
              <a:t>3. 22 %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61FBB6-5493-40DB-B700-D54EBAB15DD4}"/>
              </a:ext>
            </a:extLst>
          </p:cNvPr>
          <p:cNvSpPr txBox="1"/>
          <p:nvPr/>
        </p:nvSpPr>
        <p:spPr>
          <a:xfrm>
            <a:off x="7969405" y="2177676"/>
            <a:ext cx="26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        СКО</a:t>
            </a:r>
            <a:r>
              <a:rPr lang="en-US" b="1" dirty="0"/>
              <a:t>=</a:t>
            </a:r>
            <a:r>
              <a:rPr lang="ru-RU" b="1" dirty="0"/>
              <a:t>0.24 %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C3948-A0C4-4996-8FE9-E57DE51816F1}"/>
              </a:ext>
            </a:extLst>
          </p:cNvPr>
          <p:cNvSpPr txBox="1"/>
          <p:nvPr/>
        </p:nvSpPr>
        <p:spPr>
          <a:xfrm>
            <a:off x="3185091" y="4551164"/>
            <a:ext cx="26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СКО</a:t>
            </a:r>
            <a:r>
              <a:rPr lang="en-US" b="1" dirty="0"/>
              <a:t>=0.58</a:t>
            </a:r>
            <a:r>
              <a:rPr lang="ru-RU" b="1" dirty="0"/>
              <a:t> </a:t>
            </a:r>
            <a:r>
              <a:rPr lang="en-US" b="1" dirty="0"/>
              <a:t>%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81DDC-EB63-44BA-89A1-9A47D72B28A5}"/>
              </a:ext>
            </a:extLst>
          </p:cNvPr>
          <p:cNvSpPr txBox="1"/>
          <p:nvPr/>
        </p:nvSpPr>
        <p:spPr>
          <a:xfrm>
            <a:off x="8610600" y="4551164"/>
            <a:ext cx="26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СКО</a:t>
            </a:r>
            <a:r>
              <a:rPr lang="en-US" b="1" dirty="0"/>
              <a:t>=0.25</a:t>
            </a:r>
            <a:r>
              <a:rPr lang="ru-RU" b="1" dirty="0"/>
              <a:t> </a:t>
            </a:r>
            <a:r>
              <a:rPr lang="en-US" b="1" dirty="0"/>
              <a:t>%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88767" y="2738278"/>
            <a:ext cx="3403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малой выборке СКО принимает малые значения, что говорит о том что аппроксимация проведена с хорошей точностью </a:t>
            </a:r>
          </a:p>
        </p:txBody>
      </p:sp>
    </p:spTree>
    <p:extLst>
      <p:ext uri="{BB962C8B-B14F-4D97-AF65-F5344CB8AC3E}">
        <p14:creationId xmlns:p14="http://schemas.microsoft.com/office/powerpoint/2010/main" val="318442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94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Функция перехода</a:t>
            </a:r>
            <a:r>
              <a:rPr lang="en-US" sz="4000" b="1" dirty="0"/>
              <a:t> </a:t>
            </a:r>
            <a:r>
              <a:rPr lang="ru-RU" sz="4000" b="1" dirty="0"/>
              <a:t>от нецентрированного случая к центрированному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C8D7-C0B5-476A-8D82-9203575A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628323" y="1967637"/>
            <a:ext cx="269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Труба 3 ½ дюйма</a:t>
            </a:r>
          </a:p>
          <a:p>
            <a:r>
              <a:rPr lang="ru-RU" dirty="0"/>
              <a:t>Произведен поворот эллипса по максимуму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3" y="1532225"/>
            <a:ext cx="3506492" cy="280519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38" y="1532225"/>
            <a:ext cx="3460985" cy="270371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83" y="4217503"/>
            <a:ext cx="3532974" cy="260535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18" y="4337419"/>
            <a:ext cx="3257105" cy="24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1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Анализ статистики СКО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12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29" y="1702439"/>
            <a:ext cx="7319190" cy="3700714"/>
          </a:xfrm>
          <a:prstGeom prst="rect">
            <a:avLst/>
          </a:prstGeom>
        </p:spPr>
      </p:pic>
      <p:sp>
        <p:nvSpPr>
          <p:cNvPr id="12" name="Левая фигурная скобка 11"/>
          <p:cNvSpPr/>
          <p:nvPr/>
        </p:nvSpPr>
        <p:spPr>
          <a:xfrm rot="16200000">
            <a:off x="3009112" y="4357334"/>
            <a:ext cx="878253" cy="1213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739552" y="5486656"/>
            <a:ext cx="79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ru-RU" dirty="0"/>
              <a:t> </a:t>
            </a:r>
            <a:r>
              <a:rPr lang="en-US" dirty="0"/>
              <a:t>mm</a:t>
            </a:r>
            <a:endParaRPr lang="ru-RU" dirty="0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1751060" y="4330096"/>
            <a:ext cx="813262" cy="1332855"/>
          </a:xfrm>
          <a:prstGeom prst="leftBrace">
            <a:avLst>
              <a:gd name="adj1" fmla="val 8333"/>
              <a:gd name="adj2" fmla="val 474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641572" y="5486656"/>
            <a:ext cx="175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 </a:t>
            </a:r>
            <a:r>
              <a:rPr lang="en-US" dirty="0"/>
              <a:t>mm</a:t>
            </a:r>
            <a:endParaRPr lang="ru-RU" dirty="0"/>
          </a:p>
        </p:txBody>
      </p:sp>
      <p:sp>
        <p:nvSpPr>
          <p:cNvPr id="16" name="Левая фигурная скобка 15"/>
          <p:cNvSpPr/>
          <p:nvPr/>
        </p:nvSpPr>
        <p:spPr>
          <a:xfrm rot="16200000">
            <a:off x="4258017" y="4321812"/>
            <a:ext cx="878253" cy="12844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073991" y="5486656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ru-RU" dirty="0"/>
              <a:t> </a:t>
            </a:r>
            <a:r>
              <a:rPr lang="en-US" dirty="0"/>
              <a:t>mm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96430" y="5486656"/>
            <a:ext cx="117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5.2</a:t>
            </a:r>
            <a:r>
              <a:rPr lang="ru-RU" dirty="0"/>
              <a:t> </a:t>
            </a:r>
            <a:r>
              <a:rPr lang="en-US" dirty="0"/>
              <a:t>mm</a:t>
            </a:r>
            <a:endParaRPr lang="ru-RU" dirty="0"/>
          </a:p>
        </p:txBody>
      </p:sp>
      <p:sp>
        <p:nvSpPr>
          <p:cNvPr id="19" name="Левая фигурная скобка 18"/>
          <p:cNvSpPr/>
          <p:nvPr/>
        </p:nvSpPr>
        <p:spPr>
          <a:xfrm rot="16200000">
            <a:off x="5592485" y="4292432"/>
            <a:ext cx="878254" cy="1343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3352" t="20662" r="64470" b="19755"/>
          <a:stretch/>
        </p:blipFill>
        <p:spPr>
          <a:xfrm>
            <a:off x="8343530" y="2082629"/>
            <a:ext cx="2965902" cy="29403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43530" y="1512986"/>
            <a:ext cx="36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Sensor=3,th=5.2mm,dec=23%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4440454" y="2504110"/>
            <a:ext cx="4277531" cy="30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74619" y="4962255"/>
            <a:ext cx="3693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эксперимента зафиксирован выброс в данных из за того, что прибор соскользнул с </a:t>
            </a:r>
            <a:r>
              <a:rPr lang="ru-RU" dirty="0" err="1"/>
              <a:t>центратрирующего</a:t>
            </a:r>
            <a:r>
              <a:rPr lang="ru-RU" dirty="0"/>
              <a:t>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262406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6422-B972-4A87-842A-B3884D6A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Пример использования алгоритма в наклонной скважине</a:t>
            </a:r>
            <a:endParaRPr lang="en-US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A2950-4425-4D09-AA2F-CCC12BE0B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862" y="1690688"/>
            <a:ext cx="10303727" cy="48623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4803-49DA-4C4A-9CFE-016DDC07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13</a:t>
            </a:fld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1BCA8-27E7-4D6F-AC6E-9380CA5BD84F}"/>
              </a:ext>
            </a:extLst>
          </p:cNvPr>
          <p:cNvCxnSpPr>
            <a:cxnSpLocks/>
          </p:cNvCxnSpPr>
          <p:nvPr/>
        </p:nvCxnSpPr>
        <p:spPr>
          <a:xfrm>
            <a:off x="1438508" y="4237819"/>
            <a:ext cx="561279" cy="222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17E61C-A5EC-4473-AD21-CEEAB55DEE44}"/>
              </a:ext>
            </a:extLst>
          </p:cNvPr>
          <p:cNvSpPr txBox="1"/>
          <p:nvPr/>
        </p:nvSpPr>
        <p:spPr>
          <a:xfrm>
            <a:off x="617035" y="3868487"/>
            <a:ext cx="13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Наклон 50°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44A98E-C703-4F64-9255-50A9ACABD4AC}"/>
              </a:ext>
            </a:extLst>
          </p:cNvPr>
          <p:cNvCxnSpPr>
            <a:cxnSpLocks/>
          </p:cNvCxnSpPr>
          <p:nvPr/>
        </p:nvCxnSpPr>
        <p:spPr>
          <a:xfrm flipH="1" flipV="1">
            <a:off x="4343401" y="4937623"/>
            <a:ext cx="1176919" cy="584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92200D-AFFD-4C6A-892A-CEFAAA208C7A}"/>
              </a:ext>
            </a:extLst>
          </p:cNvPr>
          <p:cNvCxnSpPr>
            <a:cxnSpLocks/>
          </p:cNvCxnSpPr>
          <p:nvPr/>
        </p:nvCxnSpPr>
        <p:spPr>
          <a:xfrm flipH="1" flipV="1">
            <a:off x="5103078" y="4812839"/>
            <a:ext cx="417242" cy="708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E28B47-344E-4444-93E6-E4F2E67ACDD7}"/>
              </a:ext>
            </a:extLst>
          </p:cNvPr>
          <p:cNvCxnSpPr>
            <a:cxnSpLocks/>
          </p:cNvCxnSpPr>
          <p:nvPr/>
        </p:nvCxnSpPr>
        <p:spPr>
          <a:xfrm flipV="1">
            <a:off x="6755782" y="5020414"/>
            <a:ext cx="3456410" cy="516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86E115-4690-4EAB-9452-1E9F7BE5FA3C}"/>
              </a:ext>
            </a:extLst>
          </p:cNvPr>
          <p:cNvCxnSpPr>
            <a:cxnSpLocks/>
          </p:cNvCxnSpPr>
          <p:nvPr/>
        </p:nvCxnSpPr>
        <p:spPr>
          <a:xfrm flipV="1">
            <a:off x="6755782" y="4846727"/>
            <a:ext cx="2443976" cy="67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266BFC-DD5F-45F4-A81B-2BD80908D6D9}"/>
              </a:ext>
            </a:extLst>
          </p:cNvPr>
          <p:cNvSpPr txBox="1"/>
          <p:nvPr/>
        </p:nvSpPr>
        <p:spPr>
          <a:xfrm>
            <a:off x="5027808" y="5536675"/>
            <a:ext cx="3026161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Учет </a:t>
            </a:r>
            <a:r>
              <a:rPr lang="ru-RU" b="1" dirty="0" err="1"/>
              <a:t>децентрации</a:t>
            </a:r>
            <a:r>
              <a:rPr lang="ru-RU" b="1" dirty="0"/>
              <a:t> с применением разработанного алгоритма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9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	В результате проделанной работы подготовлена база данных на основе 192 экспериментов, включающая различные степени </a:t>
            </a:r>
            <a:r>
              <a:rPr lang="ru-RU" dirty="0" err="1"/>
              <a:t>децентрации</a:t>
            </a:r>
            <a:r>
              <a:rPr lang="ru-RU" dirty="0"/>
              <a:t>, толщины  и диаметры труб.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	Предварительный анализ экспериментальных данных показал, что для разных степеней </a:t>
            </a:r>
            <a:r>
              <a:rPr lang="ru-RU" dirty="0" err="1"/>
              <a:t>децентрации</a:t>
            </a:r>
            <a:r>
              <a:rPr lang="ru-RU" dirty="0"/>
              <a:t> отклики могут быть описаны эллипсом, параметры которого меняются в зависимости от степени </a:t>
            </a:r>
            <a:r>
              <a:rPr lang="ru-RU" dirty="0" err="1"/>
              <a:t>децентрации</a:t>
            </a:r>
            <a:r>
              <a:rPr lang="ru-RU" dirty="0"/>
              <a:t> и толщины стенки.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	Разработан и протестирован алгоритм преобразования данных для  разных степеней </a:t>
            </a:r>
            <a:r>
              <a:rPr lang="ru-RU" dirty="0" err="1"/>
              <a:t>децентрации</a:t>
            </a:r>
            <a:r>
              <a:rPr lang="ru-RU" dirty="0"/>
              <a:t>, который с точностью </a:t>
            </a:r>
            <a:r>
              <a:rPr lang="en-US" dirty="0"/>
              <a:t>~5 % </a:t>
            </a:r>
            <a:r>
              <a:rPr lang="ru-RU" dirty="0"/>
              <a:t>позволяет учитывать эффект </a:t>
            </a:r>
            <a:r>
              <a:rPr lang="ru-RU" dirty="0" err="1"/>
              <a:t>децентрации</a:t>
            </a:r>
            <a:r>
              <a:rPr lang="ru-R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CCC2-06E7-49FD-A1EF-FC814386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0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084" y="440483"/>
            <a:ext cx="10804161" cy="555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 </a:t>
            </a:r>
            <a:r>
              <a:rPr lang="ru-RU" dirty="0"/>
              <a:t>работы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2000" dirty="0"/>
              <a:t>Разработать методику коррекции данных 8-сенсорного электромагнитного дефектоскопа для учета </a:t>
            </a:r>
            <a:r>
              <a:rPr lang="ru-RU" sz="2000" dirty="0" err="1"/>
              <a:t>децентрации</a:t>
            </a:r>
            <a:r>
              <a:rPr lang="ru-RU" sz="2000" dirty="0"/>
              <a:t> прибора в конструкции скважины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</a:t>
            </a:r>
          </a:p>
          <a:p>
            <a:r>
              <a:rPr lang="ru-RU" sz="2000" dirty="0"/>
              <a:t>Подготовить базу данных для анализа на основе экспериментальных замеров в лаборатории</a:t>
            </a:r>
            <a:endParaRPr lang="en-US" sz="1600" dirty="0"/>
          </a:p>
          <a:p>
            <a:r>
              <a:rPr lang="ru-RU" sz="2000" dirty="0"/>
              <a:t>Провести анализ статистический свойств данных для различных параметров труб и положений прибора </a:t>
            </a:r>
          </a:p>
          <a:p>
            <a:r>
              <a:rPr lang="ru-RU" sz="2000" dirty="0"/>
              <a:t>Разработать алгоритм учета </a:t>
            </a:r>
            <a:r>
              <a:rPr lang="ru-RU" sz="2000" dirty="0" err="1"/>
              <a:t>децентрации</a:t>
            </a:r>
            <a:r>
              <a:rPr lang="ru-RU" sz="2000" dirty="0"/>
              <a:t> с учетом статистических особенностей данных</a:t>
            </a:r>
          </a:p>
          <a:p>
            <a:r>
              <a:rPr lang="ru-RU" sz="2000" dirty="0"/>
              <a:t>Протестировать разработанный алгоритм, оценить эффективность его работы</a:t>
            </a:r>
            <a:endParaRPr lang="en-US" sz="2000" dirty="0"/>
          </a:p>
          <a:p>
            <a:pPr>
              <a:buFontTx/>
              <a:buChar char="-"/>
            </a:pPr>
            <a:endParaRPr lang="ru-R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6E041-FC46-4730-8238-88841B5D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00EB-64C4-4182-8D35-66C76264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Pulse</a:t>
            </a:r>
            <a:r>
              <a:rPr lang="ru-RU" sz="4000" b="1" dirty="0"/>
              <a:t>-</a:t>
            </a:r>
            <a:r>
              <a:rPr lang="en-US" sz="4000" b="1" dirty="0"/>
              <a:t>1</a:t>
            </a:r>
            <a:r>
              <a:rPr lang="ru-RU" sz="4000" b="1" dirty="0"/>
              <a:t>:</a:t>
            </a:r>
            <a:r>
              <a:rPr lang="en-US" sz="4000" b="1" dirty="0"/>
              <a:t> </a:t>
            </a:r>
            <a:r>
              <a:rPr lang="ru-RU" sz="4000" b="1" dirty="0"/>
              <a:t>8-сенсорный электромагнитный дефектоскоп нового поколения</a:t>
            </a:r>
            <a:endParaRPr lang="en-US" sz="4000" b="1" dirty="0"/>
          </a:p>
        </p:txBody>
      </p:sp>
      <p:pic>
        <p:nvPicPr>
          <p:cNvPr id="4" name="Рисунок 42">
            <a:extLst>
              <a:ext uri="{FF2B5EF4-FFF2-40B4-BE49-F238E27FC236}">
                <a16:creationId xmlns:a16="http://schemas.microsoft.com/office/drawing/2014/main" id="{B7B29406-2754-47BD-AFC5-D93128233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74901" y="3106634"/>
            <a:ext cx="5736546" cy="644731"/>
          </a:xfrm>
          <a:prstGeom prst="rect">
            <a:avLst/>
          </a:prstGeom>
        </p:spPr>
      </p:pic>
      <p:pic>
        <p:nvPicPr>
          <p:cNvPr id="6" name="Рисунок 38">
            <a:extLst>
              <a:ext uri="{FF2B5EF4-FFF2-40B4-BE49-F238E27FC236}">
                <a16:creationId xmlns:a16="http://schemas.microsoft.com/office/drawing/2014/main" id="{073B00AF-4FEE-4CF8-8749-52556EA98D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3"/>
          <a:stretch/>
        </p:blipFill>
        <p:spPr>
          <a:xfrm>
            <a:off x="1442753" y="2524855"/>
            <a:ext cx="4913505" cy="3230593"/>
          </a:xfrm>
          <a:prstGeom prst="rect">
            <a:avLst/>
          </a:prstGeom>
        </p:spPr>
      </p:pic>
      <p:pic>
        <p:nvPicPr>
          <p:cNvPr id="7" name="Рисунок 39">
            <a:extLst>
              <a:ext uri="{FF2B5EF4-FFF2-40B4-BE49-F238E27FC236}">
                <a16:creationId xmlns:a16="http://schemas.microsoft.com/office/drawing/2014/main" id="{FAB9B879-9234-4937-A884-FDF049B4A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7175" y="3459356"/>
            <a:ext cx="2190750" cy="10668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Овал 48">
            <a:extLst>
              <a:ext uri="{FF2B5EF4-FFF2-40B4-BE49-F238E27FC236}">
                <a16:creationId xmlns:a16="http://schemas.microsoft.com/office/drawing/2014/main" id="{6DE28149-3EF4-448E-B38D-4CC68FD8B6F2}"/>
              </a:ext>
            </a:extLst>
          </p:cNvPr>
          <p:cNvSpPr/>
          <p:nvPr/>
        </p:nvSpPr>
        <p:spPr>
          <a:xfrm>
            <a:off x="5684987" y="4261084"/>
            <a:ext cx="5829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50">
            <a:extLst>
              <a:ext uri="{FF2B5EF4-FFF2-40B4-BE49-F238E27FC236}">
                <a16:creationId xmlns:a16="http://schemas.microsoft.com/office/drawing/2014/main" id="{C52DA3B4-BE10-4BE1-B7B7-0BDCDA066AD5}"/>
              </a:ext>
            </a:extLst>
          </p:cNvPr>
          <p:cNvSpPr/>
          <p:nvPr/>
        </p:nvSpPr>
        <p:spPr>
          <a:xfrm>
            <a:off x="790103" y="5574409"/>
            <a:ext cx="1341294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anchor="t">
            <a:spAutoFit/>
          </a:bodyPr>
          <a:lstStyle/>
          <a:p>
            <a:r>
              <a:rPr lang="ru-RU" sz="1400" b="1" dirty="0">
                <a:cs typeface="Times New Roman" pitchFamily="18" charset="0"/>
              </a:rPr>
              <a:t>3 сенсора регистрируют дефект в трубе</a:t>
            </a:r>
            <a:endParaRPr lang="ru-RU" sz="1400" b="1" dirty="0"/>
          </a:p>
        </p:txBody>
      </p:sp>
      <p:pic>
        <p:nvPicPr>
          <p:cNvPr id="14" name="Рисунок 51">
            <a:extLst>
              <a:ext uri="{FF2B5EF4-FFF2-40B4-BE49-F238E27FC236}">
                <a16:creationId xmlns:a16="http://schemas.microsoft.com/office/drawing/2014/main" id="{2AFDCAD9-1666-43C5-8284-409F771B73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72" y="2537193"/>
            <a:ext cx="2136637" cy="32049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B17BFD8-4D5F-4933-9F25-E88C6B36E64A}"/>
              </a:ext>
            </a:extLst>
          </p:cNvPr>
          <p:cNvSpPr/>
          <p:nvPr/>
        </p:nvSpPr>
        <p:spPr>
          <a:xfrm>
            <a:off x="2392192" y="3728717"/>
            <a:ext cx="1341294" cy="6677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8">
            <a:extLst>
              <a:ext uri="{FF2B5EF4-FFF2-40B4-BE49-F238E27FC236}">
                <a16:creationId xmlns:a16="http://schemas.microsoft.com/office/drawing/2014/main" id="{B89A88A2-7188-4C6F-9E38-880C135AEAA5}"/>
              </a:ext>
            </a:extLst>
          </p:cNvPr>
          <p:cNvSpPr txBox="1">
            <a:spLocks/>
          </p:cNvSpPr>
          <p:nvPr/>
        </p:nvSpPr>
        <p:spPr bwMode="auto">
          <a:xfrm>
            <a:off x="6510384" y="1921399"/>
            <a:ext cx="1775950" cy="53069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Pulse</a:t>
            </a:r>
            <a:r>
              <a:rPr lang="ru-RU" sz="16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-2 </a:t>
            </a:r>
          </a:p>
          <a:p>
            <a:pPr algn="ctr" eaLnBrk="1" hangingPunct="1"/>
            <a:r>
              <a:rPr lang="ru-RU" sz="16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1 сенсор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A06ED4-DF00-42F4-84AA-E18DD4A669BA}"/>
              </a:ext>
            </a:extLst>
          </p:cNvPr>
          <p:cNvSpPr txBox="1">
            <a:spLocks/>
          </p:cNvSpPr>
          <p:nvPr/>
        </p:nvSpPr>
        <p:spPr bwMode="auto">
          <a:xfrm>
            <a:off x="2131397" y="1797572"/>
            <a:ext cx="2816512" cy="62039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rgbClr val="0D0D0D"/>
                </a:solidFill>
                <a:latin typeface="+mn-lt"/>
                <a:ea typeface="+mn-ea"/>
              </a:rPr>
              <a:t>Pulse</a:t>
            </a:r>
            <a:r>
              <a:rPr lang="ru-RU" sz="1600" b="1" dirty="0">
                <a:solidFill>
                  <a:srgbClr val="0D0D0D"/>
                </a:solidFill>
                <a:latin typeface="+mn-lt"/>
                <a:ea typeface="+mn-ea"/>
              </a:rPr>
              <a:t>-</a:t>
            </a:r>
            <a:r>
              <a:rPr lang="en-US" sz="1600" b="1" dirty="0">
                <a:solidFill>
                  <a:srgbClr val="0D0D0D"/>
                </a:solidFill>
                <a:latin typeface="+mn-lt"/>
                <a:ea typeface="+mn-ea"/>
              </a:rPr>
              <a:t>1</a:t>
            </a:r>
            <a:endParaRPr lang="ru-RU" sz="1600" b="1" dirty="0">
              <a:solidFill>
                <a:srgbClr val="0D0D0D"/>
              </a:solidFill>
              <a:latin typeface="+mn-lt"/>
              <a:ea typeface="+mn-ea"/>
            </a:endParaRPr>
          </a:p>
          <a:p>
            <a:pPr algn="ctr" eaLnBrk="1" hangingPunct="1"/>
            <a:r>
              <a:rPr lang="ru-RU" sz="1600" b="1" dirty="0">
                <a:solidFill>
                  <a:srgbClr val="0D0D0D"/>
                </a:solidFill>
                <a:latin typeface="+mn-lt"/>
                <a:ea typeface="+mn-ea"/>
              </a:rPr>
              <a:t>8 секторных сенсоров</a:t>
            </a:r>
            <a:endParaRPr lang="en-US" sz="1600" b="1" dirty="0">
              <a:solidFill>
                <a:srgbClr val="0D0D0D"/>
              </a:solidFill>
              <a:latin typeface="+mn-lt"/>
              <a:ea typeface="+mn-ea"/>
            </a:endParaRPr>
          </a:p>
        </p:txBody>
      </p:sp>
      <p:sp>
        <p:nvSpPr>
          <p:cNvPr id="12" name="Прямоугольник 49">
            <a:extLst>
              <a:ext uri="{FF2B5EF4-FFF2-40B4-BE49-F238E27FC236}">
                <a16:creationId xmlns:a16="http://schemas.microsoft.com/office/drawing/2014/main" id="{DE63DF81-5521-4593-96A0-52294268E5B4}"/>
              </a:ext>
            </a:extLst>
          </p:cNvPr>
          <p:cNvSpPr/>
          <p:nvPr/>
        </p:nvSpPr>
        <p:spPr>
          <a:xfrm>
            <a:off x="4613004" y="5940104"/>
            <a:ext cx="1805426" cy="816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/>
                </a:solidFill>
              </a:rPr>
              <a:t>12 мм отверстие</a:t>
            </a:r>
          </a:p>
          <a:p>
            <a:r>
              <a:rPr lang="ru-RU" sz="1400" b="1" dirty="0">
                <a:solidFill>
                  <a:schemeClr val="tx1"/>
                </a:solidFill>
              </a:rPr>
              <a:t>Труба </a:t>
            </a:r>
            <a:r>
              <a:rPr lang="en-US" sz="1400" b="1" dirty="0">
                <a:solidFill>
                  <a:schemeClr val="tx1"/>
                </a:solidFill>
              </a:rPr>
              <a:t>ø</a:t>
            </a:r>
            <a:r>
              <a:rPr lang="ru-RU" sz="1400" b="1" dirty="0">
                <a:solidFill>
                  <a:schemeClr val="tx1"/>
                </a:solidFill>
              </a:rPr>
              <a:t> 89 мм</a:t>
            </a:r>
          </a:p>
          <a:p>
            <a:r>
              <a:rPr lang="ru-RU" sz="1400" b="1" dirty="0">
                <a:solidFill>
                  <a:schemeClr val="tx1"/>
                </a:solidFill>
              </a:rPr>
              <a:t>1.3% потеря металла </a:t>
            </a:r>
          </a:p>
        </p:txBody>
      </p:sp>
      <p:pic>
        <p:nvPicPr>
          <p:cNvPr id="25" name="Рисунок 6">
            <a:extLst>
              <a:ext uri="{FF2B5EF4-FFF2-40B4-BE49-F238E27FC236}">
                <a16:creationId xmlns:a16="http://schemas.microsoft.com/office/drawing/2014/main" id="{A69E58CD-E94E-4B41-A46C-941BE77501C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80"/>
          <a:stretch/>
        </p:blipFill>
        <p:spPr>
          <a:xfrm>
            <a:off x="8495409" y="1821132"/>
            <a:ext cx="2935299" cy="1598514"/>
          </a:xfrm>
          <a:prstGeom prst="rect">
            <a:avLst/>
          </a:prstGeom>
        </p:spPr>
      </p:pic>
      <p:pic>
        <p:nvPicPr>
          <p:cNvPr id="26" name="Рисунок 6">
            <a:extLst>
              <a:ext uri="{FF2B5EF4-FFF2-40B4-BE49-F238E27FC236}">
                <a16:creationId xmlns:a16="http://schemas.microsoft.com/office/drawing/2014/main" id="{EFC710FF-1ACD-4D4C-A475-E8B56B57A1A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8"/>
          <a:stretch/>
        </p:blipFill>
        <p:spPr>
          <a:xfrm>
            <a:off x="9764192" y="4343596"/>
            <a:ext cx="1816810" cy="180739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FEC842-F94C-4AC0-B0FC-C6D629ED8EF6}"/>
              </a:ext>
            </a:extLst>
          </p:cNvPr>
          <p:cNvCxnSpPr/>
          <p:nvPr/>
        </p:nvCxnSpPr>
        <p:spPr>
          <a:xfrm flipV="1">
            <a:off x="1714500" y="4430491"/>
            <a:ext cx="800100" cy="967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BC23B7-95BC-4B8D-A972-B6A8E830A479}"/>
              </a:ext>
            </a:extLst>
          </p:cNvPr>
          <p:cNvCxnSpPr>
            <a:cxnSpLocks/>
          </p:cNvCxnSpPr>
          <p:nvPr/>
        </p:nvCxnSpPr>
        <p:spPr>
          <a:xfrm flipH="1" flipV="1">
            <a:off x="7471056" y="4087346"/>
            <a:ext cx="844009" cy="115994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50">
            <a:extLst>
              <a:ext uri="{FF2B5EF4-FFF2-40B4-BE49-F238E27FC236}">
                <a16:creationId xmlns:a16="http://schemas.microsoft.com/office/drawing/2014/main" id="{2139544E-40E1-42A2-AB1F-4DCE27840B19}"/>
              </a:ext>
            </a:extLst>
          </p:cNvPr>
          <p:cNvSpPr/>
          <p:nvPr/>
        </p:nvSpPr>
        <p:spPr>
          <a:xfrm>
            <a:off x="8022629" y="5176876"/>
            <a:ext cx="1341294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txBody>
          <a:bodyPr wrap="square" anchor="t">
            <a:spAutoFit/>
          </a:bodyPr>
          <a:lstStyle/>
          <a:p>
            <a:r>
              <a:rPr lang="ru-RU" sz="1400" b="1" dirty="0">
                <a:cs typeface="Times New Roman" pitchFamily="18" charset="0"/>
              </a:rPr>
              <a:t>Нет отклика на дефект </a:t>
            </a:r>
            <a:endParaRPr lang="ru-R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BE9533-6665-4292-8486-E12D18982C58}"/>
              </a:ext>
            </a:extLst>
          </p:cNvPr>
          <p:cNvSpPr txBox="1"/>
          <p:nvPr/>
        </p:nvSpPr>
        <p:spPr>
          <a:xfrm>
            <a:off x="8846288" y="3609368"/>
            <a:ext cx="2536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sz="1600" dirty="0">
                <a:solidFill>
                  <a:srgbClr val="0D0D0D"/>
                </a:solidFill>
                <a:latin typeface="+mn-lt"/>
                <a:ea typeface="+mn-ea"/>
              </a:rPr>
              <a:t>8 секторных сенсоров</a:t>
            </a:r>
            <a:endParaRPr lang="en-US" sz="1600" dirty="0">
              <a:solidFill>
                <a:srgbClr val="0D0D0D"/>
              </a:solidFill>
              <a:latin typeface="+mn-lt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9EF8F-C37C-4705-BD18-DB3D50E77882}"/>
              </a:ext>
            </a:extLst>
          </p:cNvPr>
          <p:cNvSpPr txBox="1"/>
          <p:nvPr/>
        </p:nvSpPr>
        <p:spPr>
          <a:xfrm>
            <a:off x="9504023" y="6108172"/>
            <a:ext cx="21391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sz="1600" dirty="0">
                <a:solidFill>
                  <a:srgbClr val="0D0D0D"/>
                </a:solidFill>
                <a:latin typeface="+mn-lt"/>
                <a:ea typeface="+mn-ea"/>
              </a:rPr>
              <a:t>Зона сканирования 1/8 от площади трубы</a:t>
            </a:r>
            <a:endParaRPr lang="en-US" sz="1600" dirty="0">
              <a:solidFill>
                <a:srgbClr val="0D0D0D"/>
              </a:solidFill>
              <a:latin typeface="+mn-lt"/>
              <a:ea typeface="+mn-e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91E4C-2BDB-45FC-B53C-025497A0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8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805" y="613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Принцип работы прибора</a:t>
            </a:r>
          </a:p>
        </p:txBody>
      </p:sp>
      <p:pic>
        <p:nvPicPr>
          <p:cNvPr id="17" name="Рисунок 48">
            <a:extLst>
              <a:ext uri="{FF2B5EF4-FFF2-40B4-BE49-F238E27FC236}">
                <a16:creationId xmlns:a16="http://schemas.microsoft.com/office/drawing/2014/main" id="{E553D11F-BAB2-4DB1-BB3B-87884685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02" y="1386923"/>
            <a:ext cx="4318580" cy="2524708"/>
          </a:xfrm>
          <a:prstGeom prst="rect">
            <a:avLst/>
          </a:prstGeom>
          <a:ln>
            <a:solidFill>
              <a:srgbClr val="000D34"/>
            </a:solidFill>
          </a:ln>
        </p:spPr>
      </p:pic>
      <p:grpSp>
        <p:nvGrpSpPr>
          <p:cNvPr id="18" name="Группа 55">
            <a:extLst>
              <a:ext uri="{FF2B5EF4-FFF2-40B4-BE49-F238E27FC236}">
                <a16:creationId xmlns:a16="http://schemas.microsoft.com/office/drawing/2014/main" id="{B4FBB172-7884-45FC-A40F-B5D7DA319817}"/>
              </a:ext>
            </a:extLst>
          </p:cNvPr>
          <p:cNvGrpSpPr/>
          <p:nvPr/>
        </p:nvGrpSpPr>
        <p:grpSpPr>
          <a:xfrm>
            <a:off x="7731714" y="1965060"/>
            <a:ext cx="3742946" cy="2927880"/>
            <a:chOff x="8072315" y="436310"/>
            <a:chExt cx="3753021" cy="2992690"/>
          </a:xfrm>
        </p:grpSpPr>
        <p:grpSp>
          <p:nvGrpSpPr>
            <p:cNvPr id="20" name="Группа 45">
              <a:extLst>
                <a:ext uri="{FF2B5EF4-FFF2-40B4-BE49-F238E27FC236}">
                  <a16:creationId xmlns:a16="http://schemas.microsoft.com/office/drawing/2014/main" id="{E9B3FA59-D6CA-40EE-8E2B-D92EDDCC6DF7}"/>
                </a:ext>
              </a:extLst>
            </p:cNvPr>
            <p:cNvGrpSpPr/>
            <p:nvPr/>
          </p:nvGrpSpPr>
          <p:grpSpPr>
            <a:xfrm>
              <a:off x="8072315" y="436310"/>
              <a:ext cx="3753021" cy="2992690"/>
              <a:chOff x="917687" y="1026577"/>
              <a:chExt cx="3753021" cy="2992690"/>
            </a:xfrm>
            <a:noFill/>
          </p:grpSpPr>
          <p:pic>
            <p:nvPicPr>
              <p:cNvPr id="23" name="Рисунок 44">
                <a:extLst>
                  <a:ext uri="{FF2B5EF4-FFF2-40B4-BE49-F238E27FC236}">
                    <a16:creationId xmlns:a16="http://schemas.microsoft.com/office/drawing/2014/main" id="{9282755F-4885-4884-9BC5-1E4FDA268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719" y="1316018"/>
                <a:ext cx="3264989" cy="2404449"/>
              </a:xfrm>
              <a:prstGeom prst="rect">
                <a:avLst/>
              </a:prstGeom>
              <a:grpFill/>
            </p:spPr>
          </p:pic>
          <p:grpSp>
            <p:nvGrpSpPr>
              <p:cNvPr id="25" name="Группа 43">
                <a:extLst>
                  <a:ext uri="{FF2B5EF4-FFF2-40B4-BE49-F238E27FC236}">
                    <a16:creationId xmlns:a16="http://schemas.microsoft.com/office/drawing/2014/main" id="{67849BCC-C833-4047-8F18-2715DE842345}"/>
                  </a:ext>
                </a:extLst>
              </p:cNvPr>
              <p:cNvGrpSpPr/>
              <p:nvPr/>
            </p:nvGrpSpPr>
            <p:grpSpPr>
              <a:xfrm>
                <a:off x="917687" y="1026577"/>
                <a:ext cx="3650158" cy="2992690"/>
                <a:chOff x="1128256" y="767959"/>
                <a:chExt cx="3650158" cy="2992690"/>
              </a:xfrm>
              <a:grpFill/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8A3A07E-450E-4F40-B3D0-5A236374F3A3}"/>
                    </a:ext>
                  </a:extLst>
                </p:cNvPr>
                <p:cNvSpPr txBox="1"/>
                <p:nvPr/>
              </p:nvSpPr>
              <p:spPr>
                <a:xfrm>
                  <a:off x="4290382" y="2011722"/>
                  <a:ext cx="488032" cy="289441"/>
                </a:xfrm>
                <a:prstGeom prst="roundRect">
                  <a:avLst/>
                </a:prstGeom>
                <a:grpFill/>
                <a:ln>
                  <a:solidFill>
                    <a:srgbClr val="000D3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RS1</a:t>
                  </a:r>
                  <a:endParaRPr lang="ru-RU" sz="11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86F13-2D7B-462C-8947-ACFF44E2D019}"/>
                    </a:ext>
                  </a:extLst>
                </p:cNvPr>
                <p:cNvSpPr txBox="1"/>
                <p:nvPr/>
              </p:nvSpPr>
              <p:spPr>
                <a:xfrm>
                  <a:off x="1128256" y="2011722"/>
                  <a:ext cx="488032" cy="289441"/>
                </a:xfrm>
                <a:prstGeom prst="roundRect">
                  <a:avLst/>
                </a:prstGeom>
                <a:grpFill/>
                <a:ln>
                  <a:solidFill>
                    <a:srgbClr val="000D3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RS5</a:t>
                  </a:r>
                  <a:endParaRPr lang="ru-RU" sz="110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A0AA114-B541-407E-B294-A00035ABCE3A}"/>
                    </a:ext>
                  </a:extLst>
                </p:cNvPr>
                <p:cNvSpPr txBox="1"/>
                <p:nvPr/>
              </p:nvSpPr>
              <p:spPr>
                <a:xfrm>
                  <a:off x="2905004" y="767959"/>
                  <a:ext cx="488032" cy="289441"/>
                </a:xfrm>
                <a:prstGeom prst="roundRect">
                  <a:avLst/>
                </a:prstGeom>
                <a:grpFill/>
                <a:ln>
                  <a:solidFill>
                    <a:srgbClr val="000D3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RS3</a:t>
                  </a:r>
                  <a:endParaRPr lang="ru-RU" sz="11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A6BAA77-3003-4EB6-BAF7-4BD41F5B4E99}"/>
                    </a:ext>
                  </a:extLst>
                </p:cNvPr>
                <p:cNvSpPr txBox="1"/>
                <p:nvPr/>
              </p:nvSpPr>
              <p:spPr>
                <a:xfrm>
                  <a:off x="2906285" y="3471208"/>
                  <a:ext cx="488032" cy="289441"/>
                </a:xfrm>
                <a:prstGeom prst="roundRect">
                  <a:avLst/>
                </a:prstGeom>
                <a:grpFill/>
                <a:ln>
                  <a:solidFill>
                    <a:srgbClr val="000D3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RS7</a:t>
                  </a:r>
                  <a:endParaRPr lang="ru-RU" sz="1100" dirty="0"/>
                </a:p>
              </p:txBody>
            </p:sp>
          </p:grpSp>
        </p:grpSp>
        <p:sp>
          <p:nvSpPr>
            <p:cNvPr id="21" name="Восьмиугольник 53">
              <a:extLst>
                <a:ext uri="{FF2B5EF4-FFF2-40B4-BE49-F238E27FC236}">
                  <a16:creationId xmlns:a16="http://schemas.microsoft.com/office/drawing/2014/main" id="{9F4291A1-9728-4A00-BB12-D9601C062022}"/>
                </a:ext>
              </a:extLst>
            </p:cNvPr>
            <p:cNvSpPr/>
            <p:nvPr/>
          </p:nvSpPr>
          <p:spPr>
            <a:xfrm rot="1378194">
              <a:off x="9655681" y="1399074"/>
              <a:ext cx="837277" cy="851437"/>
            </a:xfrm>
            <a:prstGeom prst="octagon">
              <a:avLst/>
            </a:prstGeom>
            <a:noFill/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F0F87"/>
                  </a:solidFill>
                </a:ln>
              </a:endParaRPr>
            </a:p>
          </p:txBody>
        </p:sp>
        <p:sp>
          <p:nvSpPr>
            <p:cNvPr id="22" name="Восьмиугольник 54">
              <a:extLst>
                <a:ext uri="{FF2B5EF4-FFF2-40B4-BE49-F238E27FC236}">
                  <a16:creationId xmlns:a16="http://schemas.microsoft.com/office/drawing/2014/main" id="{9A40E22B-7D4B-4321-BF50-03A423460B74}"/>
                </a:ext>
              </a:extLst>
            </p:cNvPr>
            <p:cNvSpPr/>
            <p:nvPr/>
          </p:nvSpPr>
          <p:spPr>
            <a:xfrm rot="1378194">
              <a:off x="9165005" y="911852"/>
              <a:ext cx="1818628" cy="1825879"/>
            </a:xfrm>
            <a:prstGeom prst="octagon">
              <a:avLst/>
            </a:prstGeom>
            <a:noFill/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F0F87"/>
                  </a:solidFill>
                </a:ln>
              </a:endParaRPr>
            </a:p>
          </p:txBody>
        </p:sp>
      </p:grpSp>
      <p:pic>
        <p:nvPicPr>
          <p:cNvPr id="34" name="Рисунок 62">
            <a:extLst>
              <a:ext uri="{FF2B5EF4-FFF2-40B4-BE49-F238E27FC236}">
                <a16:creationId xmlns:a16="http://schemas.microsoft.com/office/drawing/2014/main" id="{633DC0F0-8F1E-4FFE-9BF4-EB59DE8B4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02" y="4081660"/>
            <a:ext cx="4347910" cy="261686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EF3A4C1-EEE0-4272-B4DA-1B5168F0B9A1}"/>
              </a:ext>
            </a:extLst>
          </p:cNvPr>
          <p:cNvSpPr/>
          <p:nvPr/>
        </p:nvSpPr>
        <p:spPr>
          <a:xfrm>
            <a:off x="5328229" y="5539991"/>
            <a:ext cx="2062522" cy="785510"/>
          </a:xfrm>
          <a:prstGeom prst="wedgeRectCallout">
            <a:avLst>
              <a:gd name="adj1" fmla="val -87504"/>
              <a:gd name="adj2" fmla="val 263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Тем толще металл, тем медленнее затухает спад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E9B35-FCF8-4C01-AEC9-41FF2F94E8E7}"/>
              </a:ext>
            </a:extLst>
          </p:cNvPr>
          <p:cNvSpPr txBox="1"/>
          <p:nvPr/>
        </p:nvSpPr>
        <p:spPr>
          <a:xfrm>
            <a:off x="5072046" y="4185407"/>
            <a:ext cx="254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отклика на одном из сенсоров при различной толщине металла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1495B4-60CB-45D5-AF84-32FC3F905A23}"/>
              </a:ext>
            </a:extLst>
          </p:cNvPr>
          <p:cNvSpPr txBox="1"/>
          <p:nvPr/>
        </p:nvSpPr>
        <p:spPr>
          <a:xfrm>
            <a:off x="5006409" y="1386923"/>
            <a:ext cx="300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отклика от 8 сенсоров при одинаковой толщине металла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8436" y="1290166"/>
            <a:ext cx="413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в полярных координатах для разных толщин 8 сенсоров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640A-27B0-42E8-8E1C-4D83FC45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4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9197-76D7-4BE8-B537-FE51D903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199" y="132199"/>
            <a:ext cx="10007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Проблема </a:t>
            </a:r>
            <a:r>
              <a:rPr lang="ru-RU" sz="4000" b="1" dirty="0" err="1"/>
              <a:t>децентрации</a:t>
            </a:r>
            <a:r>
              <a:rPr lang="ru-RU" sz="4000" b="1" dirty="0"/>
              <a:t> приборов в наклонных скважинах</a:t>
            </a:r>
            <a:endParaRPr lang="en-US" sz="4000" b="1" dirty="0"/>
          </a:p>
        </p:txBody>
      </p:sp>
      <p:pic>
        <p:nvPicPr>
          <p:cNvPr id="2050" name="Picture 2" descr="Lateral holes and deviated wells | Turn key solutions">
            <a:extLst>
              <a:ext uri="{FF2B5EF4-FFF2-40B4-BE49-F238E27FC236}">
                <a16:creationId xmlns:a16="http://schemas.microsoft.com/office/drawing/2014/main" id="{0074F4BC-866F-4D3C-97B8-59C0C9E19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60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0" r="19841"/>
          <a:stretch/>
        </p:blipFill>
        <p:spPr bwMode="auto">
          <a:xfrm>
            <a:off x="233255" y="2059962"/>
            <a:ext cx="3237809" cy="4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Рисунок 4">
            <a:extLst>
              <a:ext uri="{FF2B5EF4-FFF2-40B4-BE49-F238E27FC236}">
                <a16:creationId xmlns:a16="http://schemas.microsoft.com/office/drawing/2014/main" id="{D2E6FB4F-A462-4BDA-8408-166AA668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418" y="4032329"/>
            <a:ext cx="3276925" cy="25400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17AB71-F7EF-445B-99EA-B8EE7AD8A077}"/>
              </a:ext>
            </a:extLst>
          </p:cNvPr>
          <p:cNvSpPr txBox="1"/>
          <p:nvPr/>
        </p:nvSpPr>
        <p:spPr>
          <a:xfrm>
            <a:off x="10486044" y="5032613"/>
            <a:ext cx="486722" cy="283173"/>
          </a:xfrm>
          <a:prstGeom prst="roundRect">
            <a:avLst/>
          </a:prstGeom>
          <a:noFill/>
          <a:ln>
            <a:solidFill>
              <a:srgbClr val="000D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RS1</a:t>
            </a:r>
            <a:endParaRPr lang="ru-RU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35435B-2FEF-4E25-BD8E-20F2BAFEAA70}"/>
              </a:ext>
            </a:extLst>
          </p:cNvPr>
          <p:cNvSpPr txBox="1"/>
          <p:nvPr/>
        </p:nvSpPr>
        <p:spPr>
          <a:xfrm>
            <a:off x="7331432" y="5032613"/>
            <a:ext cx="486722" cy="283173"/>
          </a:xfrm>
          <a:prstGeom prst="roundRect">
            <a:avLst/>
          </a:prstGeom>
          <a:noFill/>
          <a:ln w="19050">
            <a:solidFill>
              <a:srgbClr val="FF3E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RS5</a:t>
            </a:r>
            <a:endParaRPr lang="ru-RU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4185C0-8DB7-4835-B95C-7362FA4EE36C}"/>
              </a:ext>
            </a:extLst>
          </p:cNvPr>
          <p:cNvSpPr txBox="1"/>
          <p:nvPr/>
        </p:nvSpPr>
        <p:spPr>
          <a:xfrm>
            <a:off x="9388232" y="3742275"/>
            <a:ext cx="486722" cy="283173"/>
          </a:xfrm>
          <a:prstGeom prst="roundRect">
            <a:avLst/>
          </a:prstGeom>
          <a:noFill/>
          <a:ln>
            <a:solidFill>
              <a:srgbClr val="000D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RS3</a:t>
            </a:r>
            <a:endParaRPr lang="ru-RU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0B4D20-56E7-4209-8B8D-671D41C6C835}"/>
              </a:ext>
            </a:extLst>
          </p:cNvPr>
          <p:cNvSpPr txBox="1"/>
          <p:nvPr/>
        </p:nvSpPr>
        <p:spPr>
          <a:xfrm>
            <a:off x="9388232" y="6527012"/>
            <a:ext cx="486722" cy="283173"/>
          </a:xfrm>
          <a:prstGeom prst="roundRect">
            <a:avLst/>
          </a:prstGeom>
          <a:noFill/>
          <a:ln>
            <a:solidFill>
              <a:srgbClr val="000D39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RS7</a:t>
            </a:r>
            <a:endParaRPr lang="ru-RU" sz="1100" dirty="0"/>
          </a:p>
        </p:txBody>
      </p:sp>
      <p:sp>
        <p:nvSpPr>
          <p:cNvPr id="33" name="Восьмиугольник 36">
            <a:extLst>
              <a:ext uri="{FF2B5EF4-FFF2-40B4-BE49-F238E27FC236}">
                <a16:creationId xmlns:a16="http://schemas.microsoft.com/office/drawing/2014/main" id="{295EA820-D984-4848-A00C-27FF4675EBB9}"/>
              </a:ext>
            </a:extLst>
          </p:cNvPr>
          <p:cNvSpPr/>
          <p:nvPr/>
        </p:nvSpPr>
        <p:spPr>
          <a:xfrm rot="1378194">
            <a:off x="8947614" y="4547605"/>
            <a:ext cx="1241637" cy="1190986"/>
          </a:xfrm>
          <a:prstGeom prst="octagon">
            <a:avLst/>
          </a:prstGeom>
          <a:noFill/>
          <a:ln w="63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F0F87"/>
                </a:solidFill>
              </a:ln>
            </a:endParaRPr>
          </a:p>
        </p:txBody>
      </p:sp>
      <p:grpSp>
        <p:nvGrpSpPr>
          <p:cNvPr id="34" name="Группа 2">
            <a:extLst>
              <a:ext uri="{FF2B5EF4-FFF2-40B4-BE49-F238E27FC236}">
                <a16:creationId xmlns:a16="http://schemas.microsoft.com/office/drawing/2014/main" id="{4FA34A3D-A955-4298-959F-BF31F56AE931}"/>
              </a:ext>
            </a:extLst>
          </p:cNvPr>
          <p:cNvGrpSpPr/>
          <p:nvPr/>
        </p:nvGrpSpPr>
        <p:grpSpPr>
          <a:xfrm>
            <a:off x="7970315" y="1960031"/>
            <a:ext cx="3612559" cy="1657359"/>
            <a:chOff x="4087723" y="3550714"/>
            <a:chExt cx="4941457" cy="2714872"/>
          </a:xfrm>
        </p:grpSpPr>
        <p:pic>
          <p:nvPicPr>
            <p:cNvPr id="35" name="Рисунок 33">
              <a:extLst>
                <a:ext uri="{FF2B5EF4-FFF2-40B4-BE49-F238E27FC236}">
                  <a16:creationId xmlns:a16="http://schemas.microsoft.com/office/drawing/2014/main" id="{842AD827-D70A-4E0D-BC74-8959FF0F5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000"/>
            <a:stretch/>
          </p:blipFill>
          <p:spPr>
            <a:xfrm>
              <a:off x="4087723" y="3550714"/>
              <a:ext cx="4941457" cy="2714872"/>
            </a:xfrm>
            <a:prstGeom prst="rect">
              <a:avLst/>
            </a:prstGeom>
            <a:ln>
              <a:solidFill>
                <a:srgbClr val="0F0F87"/>
              </a:solidFill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C588D8-870B-49B9-B926-52BD2CB88114}"/>
                </a:ext>
              </a:extLst>
            </p:cNvPr>
            <p:cNvSpPr txBox="1"/>
            <p:nvPr/>
          </p:nvSpPr>
          <p:spPr>
            <a:xfrm>
              <a:off x="6326371" y="3550714"/>
              <a:ext cx="914401" cy="216000"/>
            </a:xfrm>
            <a:prstGeom prst="roundRect">
              <a:avLst>
                <a:gd name="adj" fmla="val 3332"/>
              </a:avLst>
            </a:prstGeom>
            <a:noFill/>
            <a:ln w="19050">
              <a:solidFill>
                <a:srgbClr val="FF3E00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sz="11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42184" y="5880983"/>
            <a:ext cx="253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Децентрация</a:t>
            </a:r>
            <a:r>
              <a:rPr lang="ru-RU" sz="1400" dirty="0"/>
              <a:t> прибора в наклонной секции скважины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72313" y="3903312"/>
            <a:ext cx="2140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/>
              <a:t>График в полярных координатах в случае когда прибор смещается относительно оси трубы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6418" y="1343816"/>
            <a:ext cx="386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Отклики с </a:t>
            </a:r>
            <a:r>
              <a:rPr lang="ru-RU" sz="1400" dirty="0" smtClean="0"/>
              <a:t>1 сенсора  </a:t>
            </a:r>
            <a:r>
              <a:rPr lang="ru-RU" sz="1400" dirty="0"/>
              <a:t>при разных степенях </a:t>
            </a:r>
            <a:r>
              <a:rPr lang="ru-RU" sz="1400" dirty="0" err="1"/>
              <a:t>дефентрации</a:t>
            </a:r>
            <a:r>
              <a:rPr lang="ru-RU" sz="1400" dirty="0"/>
              <a:t> прибора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A093FDC-433B-458E-896F-B59CA506EE6F}"/>
              </a:ext>
            </a:extLst>
          </p:cNvPr>
          <p:cNvGrpSpPr/>
          <p:nvPr/>
        </p:nvGrpSpPr>
        <p:grpSpPr>
          <a:xfrm>
            <a:off x="3945236" y="1624862"/>
            <a:ext cx="2695158" cy="2139425"/>
            <a:chOff x="190678" y="836012"/>
            <a:chExt cx="3061580" cy="2437911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C5565B9C-DEF6-40D4-93D0-FFDA2A822D2E}"/>
                </a:ext>
              </a:extLst>
            </p:cNvPr>
            <p:cNvGrpSpPr/>
            <p:nvPr/>
          </p:nvGrpSpPr>
          <p:grpSpPr>
            <a:xfrm>
              <a:off x="190678" y="836012"/>
              <a:ext cx="3061580" cy="2437911"/>
              <a:chOff x="11451" y="836712"/>
              <a:chExt cx="3061580" cy="2437911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94C4F16F-3C75-43BF-94C0-14CBDA2705E4}"/>
                  </a:ext>
                </a:extLst>
              </p:cNvPr>
              <p:cNvGrpSpPr/>
              <p:nvPr/>
            </p:nvGrpSpPr>
            <p:grpSpPr>
              <a:xfrm>
                <a:off x="11451" y="836712"/>
                <a:ext cx="3061580" cy="2437911"/>
                <a:chOff x="218145" y="1508718"/>
                <a:chExt cx="3061580" cy="2437911"/>
              </a:xfrm>
            </p:grpSpPr>
            <p:grpSp>
              <p:nvGrpSpPr>
                <p:cNvPr id="45" name="Группа 44">
                  <a:extLst>
                    <a:ext uri="{FF2B5EF4-FFF2-40B4-BE49-F238E27FC236}">
                      <a16:creationId xmlns:a16="http://schemas.microsoft.com/office/drawing/2014/main" id="{78DCEB22-2AC2-4DA7-8830-E5B32EDD2C61}"/>
                    </a:ext>
                  </a:extLst>
                </p:cNvPr>
                <p:cNvGrpSpPr/>
                <p:nvPr/>
              </p:nvGrpSpPr>
              <p:grpSpPr>
                <a:xfrm>
                  <a:off x="218145" y="1508718"/>
                  <a:ext cx="2962888" cy="2437911"/>
                  <a:chOff x="218145" y="1508718"/>
                  <a:chExt cx="2962888" cy="2437911"/>
                </a:xfrm>
              </p:grpSpPr>
              <p:grpSp>
                <p:nvGrpSpPr>
                  <p:cNvPr id="47" name="Группа 46">
                    <a:extLst>
                      <a:ext uri="{FF2B5EF4-FFF2-40B4-BE49-F238E27FC236}">
                        <a16:creationId xmlns:a16="http://schemas.microsoft.com/office/drawing/2014/main" id="{93D127DB-36D9-41D3-9F63-A4FFC63DFF70}"/>
                      </a:ext>
                    </a:extLst>
                  </p:cNvPr>
                  <p:cNvGrpSpPr/>
                  <p:nvPr/>
                </p:nvGrpSpPr>
                <p:grpSpPr>
                  <a:xfrm>
                    <a:off x="218145" y="1508718"/>
                    <a:ext cx="2962888" cy="2437911"/>
                    <a:chOff x="96223" y="0"/>
                    <a:chExt cx="1500905" cy="1300832"/>
                  </a:xfrm>
                </p:grpSpPr>
                <p:grpSp>
                  <p:nvGrpSpPr>
                    <p:cNvPr id="49" name="Группа 48">
                      <a:extLst>
                        <a:ext uri="{FF2B5EF4-FFF2-40B4-BE49-F238E27FC236}">
                          <a16:creationId xmlns:a16="http://schemas.microsoft.com/office/drawing/2014/main" id="{05114E6F-8FDC-477F-B713-B96F36866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23" y="0"/>
                      <a:ext cx="1500905" cy="1148255"/>
                      <a:chOff x="96223" y="0"/>
                      <a:chExt cx="1500905" cy="1148255"/>
                    </a:xfrm>
                  </p:grpSpPr>
                  <p:grpSp>
                    <p:nvGrpSpPr>
                      <p:cNvPr id="51" name="Группа 50">
                        <a:extLst>
                          <a:ext uri="{FF2B5EF4-FFF2-40B4-BE49-F238E27FC236}">
                            <a16:creationId xmlns:a16="http://schemas.microsoft.com/office/drawing/2014/main" id="{C61213C6-7C70-4B37-854B-59C01A4FEB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223" y="0"/>
                        <a:ext cx="1500905" cy="1148255"/>
                        <a:chOff x="101860" y="0"/>
                        <a:chExt cx="1588827" cy="1148255"/>
                      </a:xfrm>
                    </p:grpSpPr>
                    <p:sp>
                      <p:nvSpPr>
                        <p:cNvPr id="53" name="Надпись 2">
                          <a:extLst>
                            <a:ext uri="{FF2B5EF4-FFF2-40B4-BE49-F238E27FC236}">
                              <a16:creationId xmlns:a16="http://schemas.microsoft.com/office/drawing/2014/main" id="{0BE2228C-6C44-4FA0-8357-72C61C41B17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1860" y="286111"/>
                          <a:ext cx="527685" cy="65849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труба</a:t>
                          </a:r>
                          <a:endParaRPr lang="ru-RU" sz="2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прибор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54" name="Группа 53">
                          <a:extLst>
                            <a:ext uri="{FF2B5EF4-FFF2-40B4-BE49-F238E27FC236}">
                              <a16:creationId xmlns:a16="http://schemas.microsoft.com/office/drawing/2014/main" id="{60C66B5C-1E64-471A-9CFE-02436FE380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5733" y="0"/>
                          <a:ext cx="1334954" cy="1148255"/>
                          <a:chOff x="37682" y="0"/>
                          <a:chExt cx="1334953" cy="1148255"/>
                        </a:xfrm>
                      </p:grpSpPr>
                      <p:sp>
                        <p:nvSpPr>
                          <p:cNvPr id="55" name="Овал 54">
                            <a:extLst>
                              <a:ext uri="{FF2B5EF4-FFF2-40B4-BE49-F238E27FC236}">
                                <a16:creationId xmlns:a16="http://schemas.microsoft.com/office/drawing/2014/main" id="{EF1FD642-1312-4429-A497-8E6913AA52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3945" y="0"/>
                            <a:ext cx="1208690" cy="1148255"/>
                          </a:xfrm>
                          <a:prstGeom prst="ellipse">
                            <a:avLst/>
                          </a:prstGeom>
                          <a:noFill/>
                          <a:ln w="762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56" name="Овал 55">
                            <a:extLst>
                              <a:ext uri="{FF2B5EF4-FFF2-40B4-BE49-F238E27FC236}">
                                <a16:creationId xmlns:a16="http://schemas.microsoft.com/office/drawing/2014/main" id="{361D710F-D107-4982-8AB5-7B59EA6407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860" y="695844"/>
                            <a:ext cx="276158" cy="25238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2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cxnSp>
                        <p:nvCxnSpPr>
                          <p:cNvPr id="57" name="Прямая со стрелкой 56">
                            <a:extLst>
                              <a:ext uri="{FF2B5EF4-FFF2-40B4-BE49-F238E27FC236}">
                                <a16:creationId xmlns:a16="http://schemas.microsoft.com/office/drawing/2014/main" id="{10F8F8BA-EAF0-45F2-B2AA-50C80E11DF3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21439" y="214745"/>
                            <a:ext cx="171789" cy="18741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Прямая со стрелкой 57">
                            <a:extLst>
                              <a:ext uri="{FF2B5EF4-FFF2-40B4-BE49-F238E27FC236}">
                                <a16:creationId xmlns:a16="http://schemas.microsoft.com/office/drawing/2014/main" id="{8C2986D3-A491-49F4-A300-414B5C9122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7682" y="740558"/>
                            <a:ext cx="439643" cy="3348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52" name="Овал 51">
                        <a:extLst>
                          <a:ext uri="{FF2B5EF4-FFF2-40B4-BE49-F238E27FC236}">
                            <a16:creationId xmlns:a16="http://schemas.microsoft.com/office/drawing/2014/main" id="{E1C0456A-9C2A-4D5B-BDE0-BF763F68F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906" y="676397"/>
                        <a:ext cx="36940" cy="38893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50" name="Надпись 2">
                      <a:extLst>
                        <a:ext uri="{FF2B5EF4-FFF2-40B4-BE49-F238E27FC236}">
                          <a16:creationId xmlns:a16="http://schemas.microsoft.com/office/drawing/2014/main" id="{3A7E2E1B-7886-4FA3-9B33-1B8E8DA648C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4880" y="497758"/>
                      <a:ext cx="602691" cy="8030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Sensor 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       </a:t>
                      </a: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3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3E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ru-RU" sz="1400" b="1" dirty="0">
                        <a:solidFill>
                          <a:srgbClr val="FF3E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8" name="Крест 47">
                    <a:extLst>
                      <a:ext uri="{FF2B5EF4-FFF2-40B4-BE49-F238E27FC236}">
                        <a16:creationId xmlns:a16="http://schemas.microsoft.com/office/drawing/2014/main" id="{4D71283E-79C7-4E27-BFF7-A6CAFF01C7D5}"/>
                      </a:ext>
                    </a:extLst>
                  </p:cNvPr>
                  <p:cNvSpPr/>
                  <p:nvPr/>
                </p:nvSpPr>
                <p:spPr>
                  <a:xfrm>
                    <a:off x="2023410" y="2441574"/>
                    <a:ext cx="118395" cy="132735"/>
                  </a:xfrm>
                  <a:prstGeom prst="plus">
                    <a:avLst>
                      <a:gd name="adj" fmla="val 4444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01EBA2-4316-4D8A-9DCD-318E0F1BCCBC}"/>
                    </a:ext>
                  </a:extLst>
                </p:cNvPr>
                <p:cNvSpPr txBox="1"/>
                <p:nvPr/>
              </p:nvSpPr>
              <p:spPr>
                <a:xfrm>
                  <a:off x="2619975" y="2534972"/>
                  <a:ext cx="659750" cy="746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100" b="1" dirty="0"/>
                    <a:t>7</a:t>
                  </a:r>
                  <a:r>
                    <a:rPr lang="en-US" sz="1100" b="1" dirty="0"/>
                    <a:t> mm</a:t>
                  </a:r>
                </a:p>
                <a:p>
                  <a:endParaRPr lang="en-US" sz="400" b="1" dirty="0"/>
                </a:p>
                <a:p>
                  <a:r>
                    <a:rPr lang="en-US" sz="1100" b="1" dirty="0"/>
                    <a:t>1</a:t>
                  </a:r>
                  <a:r>
                    <a:rPr lang="ru-RU" sz="1100" b="1" dirty="0"/>
                    <a:t>5 </a:t>
                  </a:r>
                  <a:r>
                    <a:rPr lang="en-US" sz="1100" b="1" dirty="0"/>
                    <a:t>mm</a:t>
                  </a:r>
                </a:p>
                <a:p>
                  <a:endParaRPr lang="en-US" sz="400" b="1" dirty="0"/>
                </a:p>
                <a:p>
                  <a:r>
                    <a:rPr lang="en-US" sz="1100" b="1" dirty="0"/>
                    <a:t>1</a:t>
                  </a:r>
                  <a:r>
                    <a:rPr lang="ru-RU" sz="1100" b="1" dirty="0"/>
                    <a:t>7 </a:t>
                  </a:r>
                  <a:r>
                    <a:rPr lang="en-US" sz="1100" b="1" dirty="0"/>
                    <a:t>mm</a:t>
                  </a:r>
                  <a:endParaRPr lang="ru-RU" sz="1100" b="1" dirty="0"/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0CA05D3B-26BB-40C3-A423-29DFA1C7E82B}"/>
                  </a:ext>
                </a:extLst>
              </p:cNvPr>
              <p:cNvSpPr/>
              <p:nvPr/>
            </p:nvSpPr>
            <p:spPr>
              <a:xfrm>
                <a:off x="1826967" y="2580446"/>
                <a:ext cx="72922" cy="728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846DD08E-2EB2-4051-9713-2A2F7A88DE78}"/>
                  </a:ext>
                </a:extLst>
              </p:cNvPr>
              <p:cNvSpPr/>
              <p:nvPr/>
            </p:nvSpPr>
            <p:spPr>
              <a:xfrm>
                <a:off x="1566451" y="2340862"/>
                <a:ext cx="72922" cy="728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B86161CD-3C97-42A2-8625-81B80FA3E319}"/>
                  </a:ext>
                </a:extLst>
              </p:cNvPr>
              <p:cNvSpPr/>
              <p:nvPr/>
            </p:nvSpPr>
            <p:spPr>
              <a:xfrm>
                <a:off x="2077212" y="2340862"/>
                <a:ext cx="72922" cy="7289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A8507D50-6436-478C-8108-3D89FDADE713}"/>
                </a:ext>
              </a:extLst>
            </p:cNvPr>
            <p:cNvCxnSpPr>
              <a:cxnSpLocks/>
            </p:cNvCxnSpPr>
            <p:nvPr/>
          </p:nvCxnSpPr>
          <p:spPr>
            <a:xfrm>
              <a:off x="2592508" y="1826443"/>
              <a:ext cx="0" cy="663662"/>
            </a:xfrm>
            <a:prstGeom prst="straightConnector1">
              <a:avLst/>
            </a:prstGeom>
            <a:ln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9BD2C-52EE-47B3-AB44-363C2E0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5</a:t>
            </a:fld>
            <a:endParaRPr lang="ru-RU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3440716" y="3526347"/>
            <a:ext cx="1812758" cy="133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2502252" y="4561438"/>
            <a:ext cx="1812758" cy="133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317769" y="3574474"/>
            <a:ext cx="2967790" cy="2230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2999559" y="4473207"/>
            <a:ext cx="192505" cy="221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999559" y="4694621"/>
            <a:ext cx="1155031" cy="78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192064" y="4473207"/>
            <a:ext cx="1155031" cy="779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4170632" y="5275313"/>
            <a:ext cx="152399" cy="19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999559" y="4694621"/>
            <a:ext cx="441157" cy="5806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3440716" y="5275313"/>
            <a:ext cx="713874" cy="2053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3192064" y="4248242"/>
            <a:ext cx="1155031" cy="2249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4347095" y="4248242"/>
            <a:ext cx="0" cy="1027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0478" y="1226457"/>
            <a:ext cx="169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сечении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6D05A-16DB-461B-8F76-E71D40EA3184}"/>
              </a:ext>
            </a:extLst>
          </p:cNvPr>
          <p:cNvSpPr/>
          <p:nvPr/>
        </p:nvSpPr>
        <p:spPr>
          <a:xfrm rot="2061100">
            <a:off x="2972078" y="4820693"/>
            <a:ext cx="1418594" cy="28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211" y="2094579"/>
            <a:ext cx="4031789" cy="44443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33" y="-13550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Описание эксперимента</a:t>
            </a:r>
          </a:p>
        </p:txBody>
      </p:sp>
      <p:pic>
        <p:nvPicPr>
          <p:cNvPr id="4" name="Рисунок 3" descr="Изображение выглядит как плоский, доска, орган,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F7EEFBB0-C470-4DA7-B671-90FA96E238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5" t="6384" b="4877"/>
          <a:stretch/>
        </p:blipFill>
        <p:spPr>
          <a:xfrm>
            <a:off x="0" y="1325563"/>
            <a:ext cx="2948975" cy="4683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4A7CD-576C-4E3C-8D4A-31D8C399B1C3}"/>
              </a:ext>
            </a:extLst>
          </p:cNvPr>
          <p:cNvSpPr txBox="1"/>
          <p:nvPr/>
        </p:nvSpPr>
        <p:spPr>
          <a:xfrm>
            <a:off x="3206584" y="906601"/>
            <a:ext cx="46960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Параметры эксперимента:</a:t>
            </a:r>
            <a:endParaRPr lang="ru-RU" dirty="0"/>
          </a:p>
          <a:p>
            <a:r>
              <a:rPr lang="ru-RU" dirty="0"/>
              <a:t>Количество труб – 3</a:t>
            </a:r>
          </a:p>
          <a:p>
            <a:r>
              <a:rPr lang="ru-RU" dirty="0"/>
              <a:t>Диаметры труб: 89 – 145мм</a:t>
            </a:r>
          </a:p>
          <a:p>
            <a:r>
              <a:rPr lang="ru-RU" dirty="0"/>
              <a:t>Толщины труб: 3 – 8 мм</a:t>
            </a:r>
          </a:p>
          <a:p>
            <a:r>
              <a:rPr lang="ru-RU" dirty="0"/>
              <a:t>Степень децентрации: 0 – 100% </a:t>
            </a:r>
            <a:endParaRPr lang="en-US" dirty="0"/>
          </a:p>
          <a:p>
            <a:r>
              <a:rPr lang="ru-RU" dirty="0"/>
              <a:t>(по 6 смещений относительно оси трубы)</a:t>
            </a:r>
            <a:endParaRPr lang="en-US" dirty="0"/>
          </a:p>
          <a:p>
            <a:endParaRPr lang="en-US" dirty="0"/>
          </a:p>
          <a:p>
            <a:r>
              <a:rPr lang="ru-RU" b="1" u="sng" dirty="0"/>
              <a:t>Всего: 1</a:t>
            </a:r>
            <a:r>
              <a:rPr lang="en-US" b="1" u="sng" dirty="0"/>
              <a:t>92</a:t>
            </a:r>
            <a:r>
              <a:rPr lang="ru-RU" b="1" u="sng" dirty="0"/>
              <a:t> эксперимента</a:t>
            </a:r>
          </a:p>
          <a:p>
            <a:endParaRPr lang="ru-RU" dirty="0"/>
          </a:p>
          <a:p>
            <a:r>
              <a:rPr lang="ru-RU" i="1" dirty="0"/>
              <a:t>Эксперименты выполнены инженерами технологического центра компании ООО «ТГТ-Сервис» (г. Казань)</a:t>
            </a:r>
          </a:p>
          <a:p>
            <a:endParaRPr lang="ru-RU" dirty="0"/>
          </a:p>
          <a:p>
            <a:r>
              <a:rPr lang="ru-RU" b="1" u="sng" dirty="0"/>
              <a:t>Описание эксперимента: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Измерение прибора на стоянке с вращением так, чтобы каждый сенсор прошел различные положения.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Накопленная статистика данных позволяет исключить влияние конструктивных различий сенсоров.</a:t>
            </a:r>
          </a:p>
        </p:txBody>
      </p:sp>
      <p:pic>
        <p:nvPicPr>
          <p:cNvPr id="1026" name="Picture 2" descr="carousel-element">
            <a:extLst>
              <a:ext uri="{FF2B5EF4-FFF2-40B4-BE49-F238E27FC236}">
                <a16:creationId xmlns:a16="http://schemas.microsoft.com/office/drawing/2014/main" id="{ACFAC664-1125-4744-8EF6-A0F05013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10" y="176614"/>
            <a:ext cx="3884470" cy="17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BA846-BF23-4CE5-80EA-30E7FD2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6</a:t>
            </a:fld>
            <a:endParaRPr lang="ru-RU"/>
          </a:p>
        </p:txBody>
      </p: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696028A2-B29D-44D8-BA0B-831CA58ABD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8048" y="3859545"/>
            <a:ext cx="914400" cy="914400"/>
          </a:xfrm>
          <a:prstGeom prst="rect">
            <a:avLst/>
          </a:prstGeom>
          <a:scene3d>
            <a:camera prst="perspectiveRelaxedModerately">
              <a:rot lat="186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724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8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Предварительный анализ лабораторных 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5944" y="2887949"/>
            <a:ext cx="287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Формула эллипса в полярных координатах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33530-4825-4F32-BA4B-23E2303F8471}"/>
              </a:ext>
            </a:extLst>
          </p:cNvPr>
          <p:cNvSpPr txBox="1"/>
          <p:nvPr/>
        </p:nvSpPr>
        <p:spPr>
          <a:xfrm>
            <a:off x="4619926" y="1951672"/>
            <a:ext cx="4023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Выявлено: </a:t>
            </a:r>
            <a:r>
              <a:rPr lang="ru-RU" dirty="0"/>
              <a:t>Форма откликов при различной степени </a:t>
            </a:r>
            <a:r>
              <a:rPr lang="ru-RU" dirty="0" err="1"/>
              <a:t>децентрации</a:t>
            </a:r>
            <a:r>
              <a:rPr lang="ru-RU" dirty="0"/>
              <a:t> близка к эллипсу</a:t>
            </a:r>
          </a:p>
          <a:p>
            <a:endParaRPr lang="ru-RU" dirty="0"/>
          </a:p>
          <a:p>
            <a:r>
              <a:rPr lang="ru-RU" b="1" u="sng" dirty="0"/>
              <a:t>Задача: </a:t>
            </a:r>
            <a:r>
              <a:rPr lang="ru-RU" dirty="0"/>
              <a:t>оценить параметры эллипса (</a:t>
            </a:r>
            <a:r>
              <a:rPr lang="en-US" dirty="0"/>
              <a:t>p, e</a:t>
            </a:r>
            <a:r>
              <a:rPr lang="ru-RU" dirty="0"/>
              <a:t>) по экспериментальным данным, собрать статистику для различных толщин и диаметров труб.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3730" y="5602604"/>
            <a:ext cx="303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Труба 3</a:t>
            </a:r>
            <a:r>
              <a:rPr lang="en-US" dirty="0"/>
              <a:t> 1/2”</a:t>
            </a:r>
            <a:endParaRPr lang="ru-RU" dirty="0"/>
          </a:p>
          <a:p>
            <a:pPr algn="ctr"/>
            <a:r>
              <a:rPr lang="ru-RU" dirty="0"/>
              <a:t>Сенсор 1</a:t>
            </a:r>
          </a:p>
          <a:p>
            <a:pPr algn="ctr"/>
            <a:r>
              <a:rPr lang="ru-RU" dirty="0"/>
              <a:t>Толщина 6 мм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14" y="3633417"/>
            <a:ext cx="2012018" cy="9658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965" t="1964" r="15754" b="4243"/>
          <a:stretch/>
        </p:blipFill>
        <p:spPr>
          <a:xfrm>
            <a:off x="405641" y="1304923"/>
            <a:ext cx="4114801" cy="4297681"/>
          </a:xfrm>
          <a:prstGeom prst="rect">
            <a:avLst/>
          </a:prstGeom>
        </p:spPr>
      </p:pic>
      <p:pic>
        <p:nvPicPr>
          <p:cNvPr id="1026" name="Picture 2" descr="https://upload.wikimedia.org/wikipedia/commons/thumb/9/96/Ellipse_equation_to_oval_1.svg/1200px-Ellipse_equation_to_oval_1.sv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t="21613" r="2727" b="22927"/>
          <a:stretch/>
        </p:blipFill>
        <p:spPr bwMode="auto">
          <a:xfrm>
            <a:off x="8610600" y="4626822"/>
            <a:ext cx="2499790" cy="14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054A-5A98-4465-B700-D211C9F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37967" y="5011311"/>
            <a:ext cx="315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увеличении </a:t>
            </a:r>
            <a:r>
              <a:rPr lang="ru-RU" dirty="0" err="1"/>
              <a:t>децентрации</a:t>
            </a:r>
            <a:r>
              <a:rPr lang="ru-RU" dirty="0"/>
              <a:t> прибор приближается к стенкам трубы, амплитуда отклика возрастает </a:t>
            </a:r>
          </a:p>
        </p:txBody>
      </p:sp>
      <p:cxnSp>
        <p:nvCxnSpPr>
          <p:cNvPr id="14" name="Прямая со стрелкой 13"/>
          <p:cNvCxnSpPr>
            <a:cxnSpLocks/>
          </p:cNvCxnSpPr>
          <p:nvPr/>
        </p:nvCxnSpPr>
        <p:spPr>
          <a:xfrm flipH="1" flipV="1">
            <a:off x="2068830" y="4701980"/>
            <a:ext cx="1463040" cy="90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0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Сигналы при разных степеней </a:t>
            </a:r>
            <a:r>
              <a:rPr lang="ru-RU" sz="4000" b="1" dirty="0" err="1"/>
              <a:t>децентрации</a:t>
            </a:r>
            <a:r>
              <a:rPr lang="ru-RU" sz="4000" b="1" dirty="0"/>
              <a:t>  в декартовых координатах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210" y="1802142"/>
            <a:ext cx="8401316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F41BB-4111-481D-86C6-389BE49F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9D36-3068-4FE8-9203-0324B7969C53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75253" y="4013690"/>
            <a:ext cx="296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увеличении </a:t>
            </a:r>
            <a:r>
              <a:rPr lang="ru-RU" dirty="0" err="1"/>
              <a:t>децентрации</a:t>
            </a:r>
            <a:r>
              <a:rPr lang="ru-RU" dirty="0"/>
              <a:t> амплитуда сигнала и количество выбросов увеличиваются </a:t>
            </a:r>
          </a:p>
        </p:txBody>
      </p:sp>
      <p:cxnSp>
        <p:nvCxnSpPr>
          <p:cNvPr id="7" name="Прямая со стрелкой 6"/>
          <p:cNvCxnSpPr>
            <a:cxnSpLocks/>
          </p:cNvCxnSpPr>
          <p:nvPr/>
        </p:nvCxnSpPr>
        <p:spPr>
          <a:xfrm flipV="1">
            <a:off x="2994660" y="3843194"/>
            <a:ext cx="3797085" cy="9574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9195" y="1802142"/>
            <a:ext cx="2846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форме кривых появляются не однородности, что усложняют аппроксимацию</a:t>
            </a:r>
          </a:p>
        </p:txBody>
      </p:sp>
      <p:cxnSp>
        <p:nvCxnSpPr>
          <p:cNvPr id="9" name="Прямая со стрелкой 6">
            <a:extLst>
              <a:ext uri="{FF2B5EF4-FFF2-40B4-BE49-F238E27FC236}">
                <a16:creationId xmlns:a16="http://schemas.microsoft.com/office/drawing/2014/main" id="{AECE3FA4-A070-4841-A8A9-B9DBBEBDB109}"/>
              </a:ext>
            </a:extLst>
          </p:cNvPr>
          <p:cNvCxnSpPr>
            <a:cxnSpLocks/>
          </p:cNvCxnSpPr>
          <p:nvPr/>
        </p:nvCxnSpPr>
        <p:spPr>
          <a:xfrm>
            <a:off x="3104210" y="2057400"/>
            <a:ext cx="1742110" cy="8719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217" y="3375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Анализ лабораторных данных для разных толщин трубы</a:t>
            </a: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EBCE7CC7-2C8A-4066-893B-14917288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7B311A-184C-4B06-AB0B-CE08DC0B9857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32" y="1802574"/>
            <a:ext cx="2522049" cy="25732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38" y="1802574"/>
            <a:ext cx="2505559" cy="26094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311" y="4183493"/>
            <a:ext cx="2453570" cy="253798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427" y="4254261"/>
            <a:ext cx="2395780" cy="2467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374DD-86B7-450F-890C-68A7A9CC2DF6}"/>
              </a:ext>
            </a:extLst>
          </p:cNvPr>
          <p:cNvSpPr txBox="1"/>
          <p:nvPr/>
        </p:nvSpPr>
        <p:spPr>
          <a:xfrm>
            <a:off x="8987883" y="4069963"/>
            <a:ext cx="2243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больше толщина, тем выше амплитуда откликов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CB8216-E04B-4552-B004-4BFC387E4DBE}"/>
              </a:ext>
            </a:extLst>
          </p:cNvPr>
          <p:cNvCxnSpPr>
            <a:cxnSpLocks/>
          </p:cNvCxnSpPr>
          <p:nvPr/>
        </p:nvCxnSpPr>
        <p:spPr>
          <a:xfrm flipH="1">
            <a:off x="7498081" y="4912752"/>
            <a:ext cx="1489802" cy="94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6E1D0F-90F2-4579-BDA1-C9E6192D575F}"/>
              </a:ext>
            </a:extLst>
          </p:cNvPr>
          <p:cNvCxnSpPr>
            <a:cxnSpLocks/>
          </p:cNvCxnSpPr>
          <p:nvPr/>
        </p:nvCxnSpPr>
        <p:spPr>
          <a:xfrm flipH="1" flipV="1">
            <a:off x="4649492" y="3208149"/>
            <a:ext cx="4449904" cy="140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784BDE-F022-4F3A-B687-4DF72CF9C0AE}"/>
              </a:ext>
            </a:extLst>
          </p:cNvPr>
          <p:cNvSpPr txBox="1"/>
          <p:nvPr/>
        </p:nvSpPr>
        <p:spPr>
          <a:xfrm>
            <a:off x="1282462" y="189184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Толщина 6 мм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285C9-E59D-4896-9B62-8869954CC861}"/>
              </a:ext>
            </a:extLst>
          </p:cNvPr>
          <p:cNvSpPr txBox="1"/>
          <p:nvPr/>
        </p:nvSpPr>
        <p:spPr>
          <a:xfrm>
            <a:off x="1339720" y="601858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Толщина 4.7 мм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DDDF8-8194-4A80-BE72-157CC581DAB8}"/>
              </a:ext>
            </a:extLst>
          </p:cNvPr>
          <p:cNvSpPr txBox="1"/>
          <p:nvPr/>
        </p:nvSpPr>
        <p:spPr>
          <a:xfrm>
            <a:off x="8242982" y="1778873"/>
            <a:ext cx="414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Толщина 5.8 мм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9AA2A-3B42-48FD-8797-F682874FEEF9}"/>
              </a:ext>
            </a:extLst>
          </p:cNvPr>
          <p:cNvSpPr txBox="1"/>
          <p:nvPr/>
        </p:nvSpPr>
        <p:spPr>
          <a:xfrm>
            <a:off x="8242982" y="6017877"/>
            <a:ext cx="414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Толщина 3 мм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508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623</Words>
  <Application>Microsoft Office PowerPoint</Application>
  <PresentationFormat>Широкоэкранный</PresentationFormat>
  <Paragraphs>138</Paragraphs>
  <Slides>14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Times New Roman</vt:lpstr>
      <vt:lpstr>Тема Office</vt:lpstr>
      <vt:lpstr> </vt:lpstr>
      <vt:lpstr>Презентация PowerPoint</vt:lpstr>
      <vt:lpstr>Pulse-1: 8-сенсорный электромагнитный дефектоскоп нового поколения</vt:lpstr>
      <vt:lpstr>Принцип работы прибора</vt:lpstr>
      <vt:lpstr>Проблема децентрации приборов в наклонных скважинах</vt:lpstr>
      <vt:lpstr>Описание эксперимента</vt:lpstr>
      <vt:lpstr>Предварительный анализ лабораторных данных</vt:lpstr>
      <vt:lpstr>Сигналы при разных степеней децентрации  в декартовых координатах </vt:lpstr>
      <vt:lpstr>Анализ лабораторных данных для разных толщин трубы</vt:lpstr>
      <vt:lpstr>Результат обработки лабораторных данных</vt:lpstr>
      <vt:lpstr>Функция перехода от нецентрированного случая к центрированному</vt:lpstr>
      <vt:lpstr>Анализ статистики СКО</vt:lpstr>
      <vt:lpstr>Пример использования алгоритма в наклонной скважине</vt:lpstr>
      <vt:lpstr>Выводы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Рая Хайрутдинова</dc:creator>
  <cp:lastModifiedBy>Рая Хайрутдинова</cp:lastModifiedBy>
  <cp:revision>159</cp:revision>
  <cp:lastPrinted>2022-03-29T12:20:26Z</cp:lastPrinted>
  <dcterms:created xsi:type="dcterms:W3CDTF">2022-02-07T06:59:22Z</dcterms:created>
  <dcterms:modified xsi:type="dcterms:W3CDTF">2022-04-11T06:27:54Z</dcterms:modified>
</cp:coreProperties>
</file>