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Cuprum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16">
          <p15:clr>
            <a:srgbClr val="747775"/>
          </p15:clr>
        </p15:guide>
        <p15:guide id="2" pos="5534">
          <p15:clr>
            <a:srgbClr val="747775"/>
          </p15:clr>
        </p15:guide>
        <p15:guide id="3" orient="horz" pos="242">
          <p15:clr>
            <a:srgbClr val="747775"/>
          </p15:clr>
        </p15:guide>
        <p15:guide id="4" orient="horz" pos="2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"/>
        <p:guide pos="5534"/>
        <p:guide pos="242" orient="horz"/>
        <p:guide pos="2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font" Target="fonts/Raleway-bold.fntdata"/><Relationship Id="rId41" Type="http://schemas.openxmlformats.org/officeDocument/2006/relationships/font" Target="fonts/ProximaNovaSemibold-boldItalic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35" Type="http://schemas.openxmlformats.org/officeDocument/2006/relationships/font" Target="fonts/Cuprum-regular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37" Type="http://schemas.openxmlformats.org/officeDocument/2006/relationships/font" Target="fonts/Cuprum-italic.fntdata"/><Relationship Id="rId14" Type="http://schemas.openxmlformats.org/officeDocument/2006/relationships/slide" Target="slides/slide8.xml"/><Relationship Id="rId36" Type="http://schemas.openxmlformats.org/officeDocument/2006/relationships/font" Target="fonts/Cuprum-bold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Cuprum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c725d4c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c725d4c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Титульная страница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79828a3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f79828a3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79828a3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79828a3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3d5c7ebc_1_9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d3d5c7ebc_1_9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79828a3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79828a3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79828a3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79828a3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79828a3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79828a3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79828a3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79828a3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79828a3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79828a3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79828a3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79828a3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697098"/>
            <a:ext cx="3878100" cy="1445100"/>
          </a:xfrm>
          <a:prstGeom prst="rect">
            <a:avLst/>
          </a:prstGeom>
          <a:effectLst>
            <a:outerShdw blurRad="142875" rotWithShape="0" algn="bl">
              <a:schemeClr val="accen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186850"/>
            <a:ext cx="38781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>
            <p:ph type="title"/>
          </p:nvPr>
        </p:nvSpPr>
        <p:spPr>
          <a:xfrm>
            <a:off x="2033800" y="2047050"/>
            <a:ext cx="50766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" name="Google Shape;95;p11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96" name="Google Shape;96;p11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/>
          <p:nvPr>
            <p:ph type="title"/>
          </p:nvPr>
        </p:nvSpPr>
        <p:spPr>
          <a:xfrm>
            <a:off x="1345875" y="1485075"/>
            <a:ext cx="32508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subTitle"/>
          </p:nvPr>
        </p:nvSpPr>
        <p:spPr>
          <a:xfrm>
            <a:off x="1345875" y="2846775"/>
            <a:ext cx="32508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12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04" name="Google Shape;104;p12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2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317850" y="4014450"/>
            <a:ext cx="85083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hasCustomPrompt="1" type="title"/>
          </p:nvPr>
        </p:nvSpPr>
        <p:spPr>
          <a:xfrm>
            <a:off x="2378400" y="1699925"/>
            <a:ext cx="4387200" cy="1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378400" y="2975000"/>
            <a:ext cx="43872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hasCustomPrompt="1" idx="2" type="title"/>
          </p:nvPr>
        </p:nvSpPr>
        <p:spPr>
          <a:xfrm>
            <a:off x="1505376" y="155293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hasCustomPrompt="1" idx="3" type="title"/>
          </p:nvPr>
        </p:nvSpPr>
        <p:spPr>
          <a:xfrm>
            <a:off x="4204647" y="155293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6903924" y="155293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719976" y="22547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5" type="subTitle"/>
          </p:nvPr>
        </p:nvSpPr>
        <p:spPr>
          <a:xfrm>
            <a:off x="3419247" y="22547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6" type="subTitle"/>
          </p:nvPr>
        </p:nvSpPr>
        <p:spPr>
          <a:xfrm>
            <a:off x="6118524" y="22547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hasCustomPrompt="1" idx="7" type="title"/>
          </p:nvPr>
        </p:nvSpPr>
        <p:spPr>
          <a:xfrm>
            <a:off x="1505376" y="321591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/>
          <p:nvPr>
            <p:ph hasCustomPrompt="1" idx="8" type="title"/>
          </p:nvPr>
        </p:nvSpPr>
        <p:spPr>
          <a:xfrm>
            <a:off x="4204647" y="321591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/>
          <p:nvPr>
            <p:ph hasCustomPrompt="1" idx="9" type="title"/>
          </p:nvPr>
        </p:nvSpPr>
        <p:spPr>
          <a:xfrm>
            <a:off x="6903924" y="321591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6"/>
          <p:cNvSpPr txBox="1"/>
          <p:nvPr>
            <p:ph idx="13" type="subTitle"/>
          </p:nvPr>
        </p:nvSpPr>
        <p:spPr>
          <a:xfrm>
            <a:off x="719976" y="39176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6"/>
          <p:cNvSpPr txBox="1"/>
          <p:nvPr>
            <p:ph idx="14" type="subTitle"/>
          </p:nvPr>
        </p:nvSpPr>
        <p:spPr>
          <a:xfrm>
            <a:off x="3419247" y="39176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6"/>
          <p:cNvSpPr txBox="1"/>
          <p:nvPr>
            <p:ph idx="15" type="subTitle"/>
          </p:nvPr>
        </p:nvSpPr>
        <p:spPr>
          <a:xfrm>
            <a:off x="6118524" y="39176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36" name="Google Shape;136;p16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37" name="Google Shape;137;p16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>
            <p:ph type="title"/>
          </p:nvPr>
        </p:nvSpPr>
        <p:spPr>
          <a:xfrm>
            <a:off x="1882800" y="2931325"/>
            <a:ext cx="53784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1882800" y="1532425"/>
            <a:ext cx="5378400" cy="13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44" name="Google Shape;144;p17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713225" y="1333500"/>
            <a:ext cx="3042300" cy="15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713229" y="2814850"/>
            <a:ext cx="30423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8"/>
          <p:cNvSpPr/>
          <p:nvPr>
            <p:ph idx="2" type="pic"/>
          </p:nvPr>
        </p:nvSpPr>
        <p:spPr>
          <a:xfrm>
            <a:off x="4061863" y="716300"/>
            <a:ext cx="3713700" cy="3711000"/>
          </a:xfrm>
          <a:prstGeom prst="ellipse">
            <a:avLst/>
          </a:prstGeom>
          <a:noFill/>
          <a:ln>
            <a:noFill/>
          </a:ln>
          <a:effectLst>
            <a:outerShdw blurRad="100013" rotWithShape="0" algn="bl" dir="9600000" dist="38100">
              <a:schemeClr val="dk1">
                <a:alpha val="30000"/>
              </a:schemeClr>
            </a:outerShdw>
          </a:effectLst>
        </p:spPr>
      </p:sp>
      <p:grpSp>
        <p:nvGrpSpPr>
          <p:cNvPr id="153" name="Google Shape;153;p18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54" name="Google Shape;154;p18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type="title"/>
          </p:nvPr>
        </p:nvSpPr>
        <p:spPr>
          <a:xfrm>
            <a:off x="713225" y="1628075"/>
            <a:ext cx="2281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713225" y="2574650"/>
            <a:ext cx="22818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1" name="Google Shape;161;p19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62" name="Google Shape;162;p19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type="title"/>
          </p:nvPr>
        </p:nvSpPr>
        <p:spPr>
          <a:xfrm>
            <a:off x="6276475" y="1620725"/>
            <a:ext cx="21543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6061575" y="2571750"/>
            <a:ext cx="2369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9" name="Google Shape;169;p20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533925" y="4450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734200" y="169925"/>
            <a:ext cx="200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Мой макет 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61725" y="1673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61725" y="1068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Подз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308925" y="2309175"/>
            <a:ext cx="83331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686325" y="27310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886600" y="2455925"/>
            <a:ext cx="200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Мой макет 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14125" y="3959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14125" y="3354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724925" y="27310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752725" y="3959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752725" y="3354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6" name="Google Shape;176;p21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77" name="Google Shape;177;p21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3" name="Google Shape;183;p22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84" name="Google Shape;184;p22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5012625" y="2328750"/>
            <a:ext cx="24609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1670450" y="2328750"/>
            <a:ext cx="24609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1670451" y="1839850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3"/>
          <p:cNvSpPr txBox="1"/>
          <p:nvPr>
            <p:ph idx="4" type="subTitle"/>
          </p:nvPr>
        </p:nvSpPr>
        <p:spPr>
          <a:xfrm>
            <a:off x="5012650" y="1839850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94" name="Google Shape;194;p23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195" name="Google Shape;195;p23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4746627" y="1737900"/>
            <a:ext cx="29295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2" type="subTitle"/>
          </p:nvPr>
        </p:nvSpPr>
        <p:spPr>
          <a:xfrm>
            <a:off x="1468125" y="1737900"/>
            <a:ext cx="29295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03" name="Google Shape;203;p24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04" name="Google Shape;204;p24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4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918213" y="2251750"/>
            <a:ext cx="21867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2" type="subTitle"/>
          </p:nvPr>
        </p:nvSpPr>
        <p:spPr>
          <a:xfrm>
            <a:off x="3478650" y="2251750"/>
            <a:ext cx="21867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3" type="subTitle"/>
          </p:nvPr>
        </p:nvSpPr>
        <p:spPr>
          <a:xfrm>
            <a:off x="6039087" y="2251750"/>
            <a:ext cx="21867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918213" y="1755300"/>
            <a:ext cx="2186700" cy="4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5"/>
          <p:cNvSpPr txBox="1"/>
          <p:nvPr>
            <p:ph idx="5" type="subTitle"/>
          </p:nvPr>
        </p:nvSpPr>
        <p:spPr>
          <a:xfrm>
            <a:off x="3478650" y="1755300"/>
            <a:ext cx="2186700" cy="4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25"/>
          <p:cNvSpPr txBox="1"/>
          <p:nvPr>
            <p:ph idx="6" type="subTitle"/>
          </p:nvPr>
        </p:nvSpPr>
        <p:spPr>
          <a:xfrm>
            <a:off x="6039079" y="1755300"/>
            <a:ext cx="2186700" cy="4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6" name="Google Shape;216;p25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17" name="Google Shape;217;p25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5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6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23" name="Google Shape;223;p26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1731900" y="1190875"/>
            <a:ext cx="56802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2" type="subTitle"/>
          </p:nvPr>
        </p:nvSpPr>
        <p:spPr>
          <a:xfrm>
            <a:off x="1731900" y="1699968"/>
            <a:ext cx="56802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6"/>
          <p:cNvSpPr txBox="1"/>
          <p:nvPr>
            <p:ph idx="3" type="subTitle"/>
          </p:nvPr>
        </p:nvSpPr>
        <p:spPr>
          <a:xfrm>
            <a:off x="1731900" y="2350008"/>
            <a:ext cx="56802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4" type="subTitle"/>
          </p:nvPr>
        </p:nvSpPr>
        <p:spPr>
          <a:xfrm>
            <a:off x="1731900" y="2859101"/>
            <a:ext cx="56802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6"/>
          <p:cNvSpPr txBox="1"/>
          <p:nvPr>
            <p:ph idx="5" type="subTitle"/>
          </p:nvPr>
        </p:nvSpPr>
        <p:spPr>
          <a:xfrm>
            <a:off x="1731900" y="3509133"/>
            <a:ext cx="56802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6" type="subTitle"/>
          </p:nvPr>
        </p:nvSpPr>
        <p:spPr>
          <a:xfrm>
            <a:off x="1731900" y="4018226"/>
            <a:ext cx="56802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7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-34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1525638" y="1727914"/>
            <a:ext cx="2639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2" type="subTitle"/>
          </p:nvPr>
        </p:nvSpPr>
        <p:spPr>
          <a:xfrm>
            <a:off x="4979262" y="1727914"/>
            <a:ext cx="2639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3" type="subTitle"/>
          </p:nvPr>
        </p:nvSpPr>
        <p:spPr>
          <a:xfrm>
            <a:off x="1525638" y="3315325"/>
            <a:ext cx="2639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4" type="subTitle"/>
          </p:nvPr>
        </p:nvSpPr>
        <p:spPr>
          <a:xfrm>
            <a:off x="4979262" y="3315325"/>
            <a:ext cx="2639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5" type="subTitle"/>
          </p:nvPr>
        </p:nvSpPr>
        <p:spPr>
          <a:xfrm>
            <a:off x="1525639" y="1455550"/>
            <a:ext cx="26391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6" type="subTitle"/>
          </p:nvPr>
        </p:nvSpPr>
        <p:spPr>
          <a:xfrm>
            <a:off x="1525639" y="3042889"/>
            <a:ext cx="26391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42" name="Google Shape;242;p27"/>
          <p:cNvSpPr txBox="1"/>
          <p:nvPr>
            <p:ph idx="7" type="subTitle"/>
          </p:nvPr>
        </p:nvSpPr>
        <p:spPr>
          <a:xfrm>
            <a:off x="4979238" y="1455550"/>
            <a:ext cx="26391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243" name="Google Shape;243;p27"/>
          <p:cNvSpPr txBox="1"/>
          <p:nvPr>
            <p:ph idx="8" type="subTitle"/>
          </p:nvPr>
        </p:nvSpPr>
        <p:spPr>
          <a:xfrm>
            <a:off x="4979238" y="3042889"/>
            <a:ext cx="26391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sz="22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grpSp>
        <p:nvGrpSpPr>
          <p:cNvPr id="244" name="Google Shape;244;p27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45" name="Google Shape;245;p27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7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8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1209824" y="1710161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2" type="subTitle"/>
          </p:nvPr>
        </p:nvSpPr>
        <p:spPr>
          <a:xfrm>
            <a:off x="3632250" y="1710161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3" type="subTitle"/>
          </p:nvPr>
        </p:nvSpPr>
        <p:spPr>
          <a:xfrm>
            <a:off x="1209824" y="3192450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4" type="subTitle"/>
          </p:nvPr>
        </p:nvSpPr>
        <p:spPr>
          <a:xfrm>
            <a:off x="3632249" y="3192450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28"/>
          <p:cNvSpPr txBox="1"/>
          <p:nvPr>
            <p:ph idx="5" type="subTitle"/>
          </p:nvPr>
        </p:nvSpPr>
        <p:spPr>
          <a:xfrm>
            <a:off x="6054674" y="1710161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6" type="subTitle"/>
          </p:nvPr>
        </p:nvSpPr>
        <p:spPr>
          <a:xfrm>
            <a:off x="6054674" y="3192450"/>
            <a:ext cx="1879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7" type="subTitle"/>
          </p:nvPr>
        </p:nvSpPr>
        <p:spPr>
          <a:xfrm>
            <a:off x="1209824" y="1336275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28"/>
          <p:cNvSpPr txBox="1"/>
          <p:nvPr>
            <p:ph idx="8" type="subTitle"/>
          </p:nvPr>
        </p:nvSpPr>
        <p:spPr>
          <a:xfrm>
            <a:off x="3632251" y="1336275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28"/>
          <p:cNvSpPr txBox="1"/>
          <p:nvPr>
            <p:ph idx="9" type="subTitle"/>
          </p:nvPr>
        </p:nvSpPr>
        <p:spPr>
          <a:xfrm>
            <a:off x="6054676" y="1336275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subTitle"/>
          </p:nvPr>
        </p:nvSpPr>
        <p:spPr>
          <a:xfrm>
            <a:off x="1209824" y="2815349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28"/>
          <p:cNvSpPr txBox="1"/>
          <p:nvPr>
            <p:ph idx="14" type="subTitle"/>
          </p:nvPr>
        </p:nvSpPr>
        <p:spPr>
          <a:xfrm>
            <a:off x="3632251" y="2815349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28"/>
          <p:cNvSpPr txBox="1"/>
          <p:nvPr>
            <p:ph idx="15" type="subTitle"/>
          </p:nvPr>
        </p:nvSpPr>
        <p:spPr>
          <a:xfrm>
            <a:off x="6054676" y="2815349"/>
            <a:ext cx="18795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uprum"/>
              <a:buNone/>
              <a:defRPr b="1" sz="20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grpSp>
        <p:nvGrpSpPr>
          <p:cNvPr id="263" name="Google Shape;263;p28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64" name="Google Shape;264;p28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8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>
            <p:ph hasCustomPrompt="1" type="title"/>
          </p:nvPr>
        </p:nvSpPr>
        <p:spPr>
          <a:xfrm>
            <a:off x="713225" y="624100"/>
            <a:ext cx="4094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9"/>
          <p:cNvSpPr txBox="1"/>
          <p:nvPr>
            <p:ph idx="1" type="subTitle"/>
          </p:nvPr>
        </p:nvSpPr>
        <p:spPr>
          <a:xfrm>
            <a:off x="713225" y="1360073"/>
            <a:ext cx="40947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hasCustomPrompt="1" idx="2" type="title"/>
          </p:nvPr>
        </p:nvSpPr>
        <p:spPr>
          <a:xfrm>
            <a:off x="713225" y="1976364"/>
            <a:ext cx="4094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9"/>
          <p:cNvSpPr txBox="1"/>
          <p:nvPr>
            <p:ph idx="3" type="subTitle"/>
          </p:nvPr>
        </p:nvSpPr>
        <p:spPr>
          <a:xfrm>
            <a:off x="713225" y="2712327"/>
            <a:ext cx="40947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hasCustomPrompt="1" idx="4" type="title"/>
          </p:nvPr>
        </p:nvSpPr>
        <p:spPr>
          <a:xfrm>
            <a:off x="713225" y="3328628"/>
            <a:ext cx="4094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9"/>
          <p:cNvSpPr txBox="1"/>
          <p:nvPr>
            <p:ph idx="5" type="subTitle"/>
          </p:nvPr>
        </p:nvSpPr>
        <p:spPr>
          <a:xfrm>
            <a:off x="713225" y="4064599"/>
            <a:ext cx="40947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75" name="Google Shape;275;p29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76" name="Google Shape;276;p29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9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0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30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82" name="Google Shape;282;p30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30"/>
          <p:cNvSpPr txBox="1"/>
          <p:nvPr>
            <p:ph type="title"/>
          </p:nvPr>
        </p:nvSpPr>
        <p:spPr>
          <a:xfrm>
            <a:off x="713260" y="539500"/>
            <a:ext cx="3125400" cy="11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1" type="subTitle"/>
          </p:nvPr>
        </p:nvSpPr>
        <p:spPr>
          <a:xfrm>
            <a:off x="713225" y="1661873"/>
            <a:ext cx="31254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30"/>
          <p:cNvSpPr txBox="1"/>
          <p:nvPr/>
        </p:nvSpPr>
        <p:spPr>
          <a:xfrm>
            <a:off x="713315" y="3471677"/>
            <a:ext cx="31254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 1">
  <p:cSld name="CUSTOM_1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4877325" y="4450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4734200" y="169925"/>
            <a:ext cx="200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Мой макет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4905125" y="1673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4905125" y="1068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4"/>
          <p:cNvSpPr/>
          <p:nvPr>
            <p:ph idx="2" type="pic"/>
          </p:nvPr>
        </p:nvSpPr>
        <p:spPr>
          <a:xfrm>
            <a:off x="4928875" y="2028245"/>
            <a:ext cx="3684600" cy="207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1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31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91" name="Google Shape;291;p31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1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2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32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2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 1 1">
  <p:cSld name="CUSTOM_1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4877325" y="4450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4734200" y="169925"/>
            <a:ext cx="200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Мой макет 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4905125" y="1673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4905125" y="1068525"/>
            <a:ext cx="2270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5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80000"/>
          </a:blip>
          <a:srcRect b="0" l="0" r="0" t="2095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6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6"/>
          <p:cNvSpPr txBox="1"/>
          <p:nvPr>
            <p:ph type="title"/>
          </p:nvPr>
        </p:nvSpPr>
        <p:spPr>
          <a:xfrm>
            <a:off x="713225" y="2537638"/>
            <a:ext cx="41634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hasCustomPrompt="1" idx="2" type="title"/>
          </p:nvPr>
        </p:nvSpPr>
        <p:spPr>
          <a:xfrm>
            <a:off x="848400" y="1212138"/>
            <a:ext cx="11514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7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61" name="Google Shape;61;p7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061775"/>
            <a:ext cx="77040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5228534" y="3963674"/>
            <a:ext cx="21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8"/>
          <p:cNvSpPr txBox="1"/>
          <p:nvPr>
            <p:ph idx="2" type="subTitle"/>
          </p:nvPr>
        </p:nvSpPr>
        <p:spPr>
          <a:xfrm>
            <a:off x="1756631" y="3963674"/>
            <a:ext cx="21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8"/>
          <p:cNvSpPr txBox="1"/>
          <p:nvPr>
            <p:ph idx="3" type="subTitle"/>
          </p:nvPr>
        </p:nvSpPr>
        <p:spPr>
          <a:xfrm>
            <a:off x="5228526" y="3467175"/>
            <a:ext cx="215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4" type="subTitle"/>
          </p:nvPr>
        </p:nvSpPr>
        <p:spPr>
          <a:xfrm>
            <a:off x="1756438" y="3467175"/>
            <a:ext cx="215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uprum"/>
              <a:buNone/>
              <a:defRPr sz="2400"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grpSp>
        <p:nvGrpSpPr>
          <p:cNvPr id="73" name="Google Shape;73;p8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74" name="Google Shape;74;p8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" name="Google Shape;80;p9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81" name="Google Shape;81;p9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9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 amt="80000"/>
          </a:blip>
          <a:srcRect b="8476" l="4237" r="4237" t="1917"/>
          <a:stretch/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2627550" y="1810950"/>
            <a:ext cx="46797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8" name="Google Shape;88;p10"/>
          <p:cNvGrpSpPr/>
          <p:nvPr/>
        </p:nvGrpSpPr>
        <p:grpSpPr>
          <a:xfrm>
            <a:off x="317850" y="227950"/>
            <a:ext cx="8508300" cy="4687600"/>
            <a:chOff x="317850" y="227950"/>
            <a:chExt cx="8508300" cy="4687600"/>
          </a:xfrm>
        </p:grpSpPr>
        <p:cxnSp>
          <p:nvCxnSpPr>
            <p:cNvPr id="89" name="Google Shape;89;p10"/>
            <p:cNvCxnSpPr/>
            <p:nvPr/>
          </p:nvCxnSpPr>
          <p:spPr>
            <a:xfrm>
              <a:off x="317850" y="2279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>
              <a:off x="317850" y="4915550"/>
              <a:ext cx="85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onts.google.com/specimen/Cuprum" TargetMode="External"/><Relationship Id="rId4" Type="http://schemas.openxmlformats.org/officeDocument/2006/relationships/hyperlink" Target="https://fonts.google.com/specimen/Didact+Gothi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ctrTitle"/>
          </p:nvPr>
        </p:nvSpPr>
        <p:spPr>
          <a:xfrm>
            <a:off x="713225" y="1415650"/>
            <a:ext cx="4493100" cy="17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Защита проекта </a:t>
            </a:r>
            <a:br>
              <a:rPr lang="en" sz="2700">
                <a:solidFill>
                  <a:schemeClr val="dk2"/>
                </a:solidFill>
              </a:rPr>
            </a:br>
            <a:r>
              <a:rPr lang="en" sz="2700">
                <a:solidFill>
                  <a:schemeClr val="dk2"/>
                </a:solidFill>
              </a:rPr>
              <a:t>Python Fundamentals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36"/>
          <p:cNvSpPr txBox="1"/>
          <p:nvPr>
            <p:ph idx="1" type="subTitle"/>
          </p:nvPr>
        </p:nvSpPr>
        <p:spPr>
          <a:xfrm>
            <a:off x="713225" y="3186850"/>
            <a:ext cx="38781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Создание консольного приложения для поиска фильмов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5080575" y="3098675"/>
            <a:ext cx="4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325" y="455575"/>
            <a:ext cx="4046574" cy="40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720000" y="368825"/>
            <a:ext cx="77040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27272"/>
                </a:solidFill>
              </a:rPr>
              <a:t>Благодарю за просмотр!</a:t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7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925" y="1614675"/>
            <a:ext cx="2931600" cy="2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>
          <a:blip r:embed="rId4">
            <a:alphaModFix amt="13000"/>
          </a:blip>
          <a:stretch>
            <a:fillRect/>
          </a:stretch>
        </p:blipFill>
        <p:spPr>
          <a:xfrm>
            <a:off x="294950" y="234488"/>
            <a:ext cx="6893350" cy="4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720000" y="368825"/>
            <a:ext cx="77040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27272"/>
                </a:solidFill>
              </a:rPr>
              <a:t>Благодарю за просмотр!</a:t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7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5" name="Google Shape;38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925" y="1614675"/>
            <a:ext cx="2931600" cy="2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/>
          <p:cNvPicPr preferRelativeResize="0"/>
          <p:nvPr/>
        </p:nvPicPr>
        <p:blipFill>
          <a:blip r:embed="rId4">
            <a:alphaModFix amt="13000"/>
          </a:blip>
          <a:stretch>
            <a:fillRect/>
          </a:stretch>
        </p:blipFill>
        <p:spPr>
          <a:xfrm flipH="1"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/>
        </p:nvSpPr>
        <p:spPr>
          <a:xfrm>
            <a:off x="723400" y="1187975"/>
            <a:ext cx="76971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This presentation has been made using the following fonts: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Cuprum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(</a:t>
            </a:r>
            <a:r>
              <a:rPr lang="en" sz="11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https://fonts.google.com/specimen/Cuprum</a:t>
            </a:r>
            <a:r>
              <a:rPr lang="en" sz="1100">
                <a:solidFill>
                  <a:schemeClr val="accent6"/>
                </a:solidFill>
              </a:rPr>
              <a:t>)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Didact Gothic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(</a:t>
            </a:r>
            <a:r>
              <a:rPr lang="en" sz="11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https://fonts.google.com/specimen/Didact+Gothic</a:t>
            </a:r>
            <a:r>
              <a:rPr lang="en" sz="1100">
                <a:solidFill>
                  <a:schemeClr val="accent6"/>
                </a:solidFill>
              </a:rPr>
              <a:t>)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2583550" y="29471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7"/>
          <p:cNvSpPr/>
          <p:nvPr/>
        </p:nvSpPr>
        <p:spPr>
          <a:xfrm>
            <a:off x="3645370" y="29471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4707189" y="29471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7"/>
          <p:cNvSpPr txBox="1"/>
          <p:nvPr/>
        </p:nvSpPr>
        <p:spPr>
          <a:xfrm>
            <a:off x="2583550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645375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4707200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#666666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5769025" y="29471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DEEAF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7"/>
          <p:cNvSpPr txBox="1"/>
          <p:nvPr/>
        </p:nvSpPr>
        <p:spPr>
          <a:xfrm>
            <a:off x="5769025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#deeaf7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2583550" y="38782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DAF2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3645370" y="38782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3C84C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4707189" y="38782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22B6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 txBox="1"/>
          <p:nvPr/>
        </p:nvSpPr>
        <p:spPr>
          <a:xfrm>
            <a:off x="2583550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#daf2ff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5" name="Google Shape;405;p47"/>
          <p:cNvSpPr txBox="1"/>
          <p:nvPr/>
        </p:nvSpPr>
        <p:spPr>
          <a:xfrm>
            <a:off x="3645375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#3c84c4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4707200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#22b6e3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7" name="Google Shape;407;p47"/>
          <p:cNvSpPr/>
          <p:nvPr/>
        </p:nvSpPr>
        <p:spPr>
          <a:xfrm>
            <a:off x="5769025" y="38782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7BCE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5769025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#7bceef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9" name="Google Shape;409;p47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&amp; colors used</a:t>
            </a:r>
            <a:endParaRPr/>
          </a:p>
        </p:txBody>
      </p:sp>
      <p:sp>
        <p:nvSpPr>
          <p:cNvPr id="410" name="Google Shape;41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342150" y="384775"/>
            <a:ext cx="32508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2"/>
                </a:solidFill>
              </a:rPr>
              <a:t>Задание</a:t>
            </a:r>
            <a:r>
              <a:rPr lang="en" sz="4900">
                <a:solidFill>
                  <a:schemeClr val="accent2"/>
                </a:solidFill>
              </a:rPr>
              <a:t>!</a:t>
            </a:r>
            <a:r>
              <a:rPr lang="en" sz="5200">
                <a:solidFill>
                  <a:srgbClr val="666666"/>
                </a:solidFill>
              </a:rPr>
              <a:t> </a:t>
            </a:r>
            <a:br>
              <a:rPr lang="en" sz="5200">
                <a:solidFill>
                  <a:srgbClr val="666666"/>
                </a:solidFill>
              </a:rPr>
            </a:b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Создать консольного приложения для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поиска фильмов</a:t>
            </a:r>
            <a:endParaRPr sz="5200">
              <a:solidFill>
                <a:srgbClr val="666666"/>
              </a:solidFill>
            </a:endParaRPr>
          </a:p>
        </p:txBody>
      </p:sp>
      <p:sp>
        <p:nvSpPr>
          <p:cNvPr id="322" name="Google Shape;322;p37"/>
          <p:cNvSpPr txBox="1"/>
          <p:nvPr>
            <p:ph idx="1" type="subTitle"/>
          </p:nvPr>
        </p:nvSpPr>
        <p:spPr>
          <a:xfrm>
            <a:off x="342150" y="1703775"/>
            <a:ext cx="53592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Установить тестов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ая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база данных с фильмами на локальном сервере. Проектное приложение позволяет вывести самые популярные запросы по команде пользователя.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Реализовать сценарии поиска фильмов: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По ключевому слову находится 10 фильмов.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По жанру и году находится 10 фильмов.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По команде выводится список самых популярных запросов, по которым был поиск.  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6392325" y="1703775"/>
            <a:ext cx="2067876" cy="20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1" type="subTitle"/>
          </p:nvPr>
        </p:nvSpPr>
        <p:spPr>
          <a:xfrm>
            <a:off x="342150" y="456150"/>
            <a:ext cx="8442900" cy="4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Процесс работы над проектом.</a:t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1. Установила тестовую базу на локальном сервере и ознакомилась со структурой таблиц и их содержимым.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Имея понимание структуры базы и описание сценариев, написала нужные запросы на SQL.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Написала запросы, которые сохраняют выбранные ключевые слова, по которым осуществлялся поиск, в отдельную таблицу.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Написала запросы, которые выводят запросы по популярности - наиболее частые выводятся первыми.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Убедившись, что запросы работают, спроектировала и разработала приложение на Python и интегрировала с базой данных. Приложение запускается из консоли и работает в интерактивном режиме, ожидая ввода команд от пользователя.  Пользователь должен вводить команды и получать результаты непосредственно в консоли.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 flipH="1">
            <a:off x="-1" y="-5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idx="1" type="subTitle"/>
          </p:nvPr>
        </p:nvSpPr>
        <p:spPr>
          <a:xfrm>
            <a:off x="342150" y="464025"/>
            <a:ext cx="8442900" cy="4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Описание программы</a:t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Моя программа представляет собой инструмент для поиска фильмов в базе данных на основе различных критериев. Она позволяет искать фильмы по ключевым словам, жанру, году выпуска, а также предоставляет информацию о популярных запросах. Основные компоненты программы включают: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Подключение к базе данных: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Класс </a:t>
            </a:r>
            <a:r>
              <a:rPr b="1" lang="en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MixinMySQLConnection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управляет подключением и выполнением запросов к базе данных.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Функциональные запросы: 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Запросы для поиска фильмов и получения популярных запросов определены в модуле </a:t>
            </a:r>
            <a:r>
              <a:rPr b="1" lang="en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queries_templates.</a:t>
            </a:r>
            <a:endParaRPr b="1" sz="13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Основная логика: 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Взаимодействие с пользователем и выполнение запросов осуществляется в основном модуле </a:t>
            </a:r>
            <a:r>
              <a:rPr b="1" lang="en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main.</a:t>
            </a:r>
            <a:endParaRPr b="1" sz="13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1" type="subTitle"/>
          </p:nvPr>
        </p:nvSpPr>
        <p:spPr>
          <a:xfrm>
            <a:off x="342150" y="251675"/>
            <a:ext cx="8442900" cy="4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Основные функции программы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ключевым словам: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 ищет фильмы, в которых название или описание содержит заданное ключевое слово.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SQL-запрос: </a:t>
            </a:r>
            <a:r>
              <a:rPr b="1" lang="en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search_by_keyword_query</a:t>
            </a:r>
            <a:endParaRPr b="1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году: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 возвращает фильмы, выпущенные в указанном году, отсортированные по ставке аренды.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SQL-запрос: </a:t>
            </a:r>
            <a:r>
              <a:rPr b="1" lang="en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search_by_year_query</a:t>
            </a:r>
            <a:endParaRPr b="1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жанру: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 ищет фильмы, относящиеся к указанному жанру, отсортированные по ставке аренды и году выпуска.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SQL-запрос: </a:t>
            </a:r>
            <a:r>
              <a:rPr b="1" lang="en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search_by_genre_query</a:t>
            </a:r>
            <a:endParaRPr b="1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жанру и годам: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 находит фильмы, которые соответствуют указанному жанру и попадают в список заданных годов выпуска.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SQL-запрос: </a:t>
            </a:r>
            <a:r>
              <a:rPr b="1" lang="en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search_by_genre_and_year_query</a:t>
            </a:r>
            <a:endParaRPr b="1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Получение популярных запросов: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Запрос возвращает список самых популярных запросов по ключевым словам, на основе их частоты использования.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SQL-запрос: </a:t>
            </a:r>
            <a:r>
              <a:rPr b="1" lang="en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get_popular_queries_query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 flipH="1"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1" type="subTitle"/>
          </p:nvPr>
        </p:nvSpPr>
        <p:spPr>
          <a:xfrm>
            <a:off x="342150" y="251675"/>
            <a:ext cx="8442900" cy="4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это работает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Подключение к базе данных: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 использует класс </a:t>
            </a:r>
            <a:r>
              <a:rPr b="1" lang="en"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MixinMySQLConnection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для подключения к базе данных MySQL. Он обеспечивает создание и закрытие соединений, а также выполнение SQL-запросов.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Выполнение запросов: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Функции в модуле main используют методы класса </a:t>
            </a:r>
            <a:r>
              <a:rPr b="1" lang="en"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MixinMySQLConnection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для выполнения SQL-запросов. Эти запросы определены в модуле </a:t>
            </a:r>
            <a:r>
              <a:rPr b="1" lang="en"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queries_templates.</a:t>
            </a:r>
            <a:endParaRPr b="1" sz="14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Интерфейс пользователя: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 предоставляет текстовый интерфейс для ввода команд. Пользователь может выбрать поиск по ключевым словам, по жанру и году, или получить список популярных запросов.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idx="1" type="subTitle"/>
          </p:nvPr>
        </p:nvSpPr>
        <p:spPr>
          <a:xfrm>
            <a:off x="350550" y="306725"/>
            <a:ext cx="8442900" cy="4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Блок-схема реализации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Подключение к базе данных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Инициализация соединения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Выполнение запросов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Выполнение запросов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ключевым словам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году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жанру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фильмов по жанру и годам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Получение популярных запросов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Обработка результатов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результатов в виде таблицы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Обновление и сохранение данных о запросах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4908350" y="912350"/>
            <a:ext cx="3098649" cy="309864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480000" dist="38100">
              <a:schemeClr val="accent2">
                <a:alpha val="26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idx="1" type="subTitle"/>
          </p:nvPr>
        </p:nvSpPr>
        <p:spPr>
          <a:xfrm>
            <a:off x="350550" y="259500"/>
            <a:ext cx="8442900" cy="4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Блок схема работы программы.</a:t>
            </a: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Эта структура и функциональность обеспечивают гибкий и удобный инструмент для поиска фильмов в базе данных, позволяя пользователю получать результаты по различным критериям и отслеживать популярные запросы.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75" y="1038150"/>
            <a:ext cx="6178237" cy="3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720000" y="368825"/>
            <a:ext cx="77040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27272"/>
                </a:solidFill>
              </a:rPr>
              <a:t>Благодарю за просмотр!</a:t>
            </a:r>
            <a:endParaRPr sz="2000">
              <a:solidFill>
                <a:srgbClr val="727272"/>
              </a:solidFill>
            </a:endParaRPr>
          </a:p>
          <a:p>
            <a:pPr indent="0" lvl="0" marL="330200" marR="330200" rtl="0" algn="ctr">
              <a:lnSpc>
                <a:spcPct val="17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925" y="1614675"/>
            <a:ext cx="2931600" cy="29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s to Prevent Tooth Sensitivity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EEAF7"/>
      </a:lt2>
      <a:accent1>
        <a:srgbClr val="DAF2FF"/>
      </a:accent1>
      <a:accent2>
        <a:srgbClr val="3C84C4"/>
      </a:accent2>
      <a:accent3>
        <a:srgbClr val="22B6E3"/>
      </a:accent3>
      <a:accent4>
        <a:srgbClr val="7BCE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