
<file path=[Content_Types].xml><?xml version="1.0" encoding="utf-8"?>
<Types xmlns="http://schemas.openxmlformats.org/package/2006/content-types">
  <Default Extension="bin" ContentType="application/vnd.openxmlformats-officedocument.oleObject"/>
  <Default Extension="dat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147374969" r:id="rId3"/>
    <p:sldId id="259" r:id="rId4"/>
    <p:sldId id="260" r:id="rId5"/>
    <p:sldId id="262" r:id="rId6"/>
    <p:sldId id="264" r:id="rId7"/>
    <p:sldId id="2147374971" r:id="rId8"/>
    <p:sldId id="2147374972" r:id="rId9"/>
    <p:sldId id="2147374970" r:id="rId10"/>
  </p:sldIdLst>
  <p:sldSz cx="12192000" cy="6858000"/>
  <p:notesSz cx="6858000" cy="9144000"/>
  <p:custDataLst>
    <p:tags r:id="rId12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í Ruiz Sosa" initials="NRS" lastIdx="5" clrIdx="0">
    <p:extLst>
      <p:ext uri="{19B8F6BF-5375-455C-9EA6-DF929625EA0E}">
        <p15:presenceInfo xmlns:p15="http://schemas.microsoft.com/office/powerpoint/2012/main" userId="S::noemi.ruiz@eurecat.org::abba4416-d150-4268-ba5b-cdc6c1380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4D8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986855759252855E-2"/>
          <c:y val="7.3239436619718309E-2"/>
          <c:w val="0.9640262884814943"/>
          <c:h val="0.85352112676056335"/>
        </c:manualLayout>
      </c:layout>
      <c:scatterChart>
        <c:scatterStyle val="lineMarker"/>
        <c:varyColors val="0"/>
        <c:ser>
          <c:idx val="0"/>
          <c:order val="0"/>
          <c:spPr>
            <a:ln w="2540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Sheet1!$A$2:$O$2</c:f>
              <c:numCache>
                <c:formatCode>General</c:formatCode>
                <c:ptCount val="15"/>
                <c:pt idx="0">
                  <c:v>4.0999999999999996</c:v>
                </c:pt>
                <c:pt idx="1">
                  <c:v>5.3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81-4A79-87CE-AFB088B0C4ED}"/>
            </c:ext>
          </c:extLst>
        </c:ser>
        <c:ser>
          <c:idx val="1"/>
          <c:order val="1"/>
          <c:spPr>
            <a:ln w="2540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Sheet1!$A$3:$O$3</c:f>
              <c:numCache>
                <c:formatCode>General</c:formatCode>
                <c:ptCount val="15"/>
                <c:pt idx="0">
                  <c:v>56</c:v>
                </c:pt>
                <c:pt idx="1">
                  <c:v>55</c:v>
                </c:pt>
                <c:pt idx="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81-4A79-87CE-AFB088B0C4ED}"/>
            </c:ext>
          </c:extLst>
        </c:ser>
        <c:ser>
          <c:idx val="2"/>
          <c:order val="2"/>
          <c:spPr>
            <a:ln w="2540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Sheet1!$A$4:$O$4</c:f>
              <c:numCache>
                <c:formatCode>General</c:formatCode>
                <c:ptCount val="15"/>
                <c:pt idx="0">
                  <c:v>45</c:v>
                </c:pt>
                <c:pt idx="1">
                  <c:v>48</c:v>
                </c:pt>
                <c:pt idx="2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681-4A79-87CE-AFB088B0C4ED}"/>
            </c:ext>
          </c:extLst>
        </c:ser>
        <c:ser>
          <c:idx val="3"/>
          <c:order val="3"/>
          <c:spPr>
            <a:ln w="2540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Sheet1!$A$5:$O$5</c:f>
              <c:numCache>
                <c:formatCode>General</c:formatCode>
                <c:ptCount val="15"/>
                <c:pt idx="0">
                  <c:v>60</c:v>
                </c:pt>
                <c:pt idx="1">
                  <c:v>65</c:v>
                </c:pt>
                <c:pt idx="2">
                  <c:v>67</c:v>
                </c:pt>
                <c:pt idx="3">
                  <c:v>64</c:v>
                </c:pt>
                <c:pt idx="4">
                  <c:v>63</c:v>
                </c:pt>
                <c:pt idx="5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81-4A79-87CE-AFB088B0C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64816"/>
        <c:axId val="1"/>
      </c:scatterChart>
      <c:valAx>
        <c:axId val="50264816"/>
        <c:scaling>
          <c:orientation val="minMax"/>
          <c:max val="18840"/>
          <c:min val="1841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8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50264816"/>
        <c:crosses val="min"/>
        <c:crossBetween val="midCat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9F0B700-D1B3-4AEA-A2D0-15358D116048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16F3A02-4866-46CB-9680-AFF2C1218E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9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7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1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7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6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1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tags" Target="../tags/tag63.xml"/><Relationship Id="rId11" Type="http://schemas.openxmlformats.org/officeDocument/2006/relationships/image" Target="../media/image3.emf"/><Relationship Id="rId5" Type="http://schemas.openxmlformats.org/officeDocument/2006/relationships/tags" Target="../tags/tag62.xml"/><Relationship Id="rId10" Type="http://schemas.openxmlformats.org/officeDocument/2006/relationships/oleObject" Target="../embeddings/oleObject58.bin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5258FF4-5927-4600-AAC4-574E730F39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953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3D9B575-7489-44A5-934B-7B997B5D4E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FF524-7BDC-424C-80C7-FA47AFFBDF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Haga clic para modificar el estilo de subtítulo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A1B4A-5C7A-4588-A344-F666CF0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5CC69-86DA-4671-94B0-FA650308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F98CE-A683-472E-B588-2225E71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A74C48B-FAE4-4873-9934-3529048CB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792DBFD-8D1F-4584-92EE-572418E95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FDB9C-3BAD-4027-9EED-F6E1AF87062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574F2-0A1C-4838-83DD-D4DB5F9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22099-AC96-4940-8FBC-47195C3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29364-8EF2-42C9-8D7B-CD4C717A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299E91E-6A0E-4CAC-B8F7-D43ADAB65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5903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7E9AF-EC32-472A-9776-FB322C8286A8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F9ED16-DC0B-4ACF-B3C6-06908DEE35F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8CCDD-2700-4341-A2A9-67755A05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F393F-1C72-4283-B058-0D772495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1540B-A89F-4862-9369-3CEFC974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B8D023D-AB3D-42E6-BB28-047250F6A0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876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BAB6117-C11D-43DC-BFB1-8FE66D834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D80C65-C383-4C7D-A8CD-C960BB31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12E34-F277-409D-BB54-8E17F0B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63A47B-C047-49D7-B9AB-D89AC8F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4C785BF-633C-4A46-BF90-ADFFB0F7F3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398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4C785BF-633C-4A46-BF90-ADFFB0F7F3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6B03FD-3A88-5D44-85C8-E768CB1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2F549-BBCE-EF4F-9511-D618F194FF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F680-827D-CC4A-8DCC-656EE086D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55704E-0E6E-48CC-8C39-FE5C751554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4010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E55704E-0E6E-48CC-8C39-FE5C75155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5CE7-5CC2-8641-95FC-A8C1863D9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0972800" cy="4572000"/>
          </a:xfrm>
        </p:spPr>
        <p:txBody>
          <a:bodyPr/>
          <a:lstStyle>
            <a:lvl1pPr marL="0" indent="0" rtl="0">
              <a:buNone/>
              <a:defRPr>
                <a:latin typeface="+mn-lt"/>
              </a:defRPr>
            </a:lvl1pPr>
            <a:lvl2pPr rtl="0">
              <a:defRPr sz="1867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B382-E267-5E42-A102-AA4C01C9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A5CE-CC56-3D4A-BDAE-3492B61615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1DB1-C1CC-BD45-B461-0B638A028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6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E6F43A-05A0-4B35-A4F5-098CC23906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108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E6F43A-05A0-4B35-A4F5-098CC2390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t"/>
          <a:lstStyle>
            <a:lvl1pPr marL="0" indent="0" rtl="0">
              <a:lnSpc>
                <a:spcPct val="150000"/>
              </a:lnSpc>
              <a:buNone/>
              <a:defRPr sz="1867" b="0">
                <a:solidFill>
                  <a:schemeClr val="tx1"/>
                </a:solidFill>
              </a:defRPr>
            </a:lvl1pPr>
          </a:lstStyle>
          <a:p>
            <a:r>
              <a:rPr lang="en-US" sz="1867" dirty="0">
                <a:solidFill>
                  <a:schemeClr val="accent1"/>
                </a:solidFill>
              </a:rPr>
              <a:t>01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02 |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03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04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05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 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1D40-493C-3649-AFE5-E0757A3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94A2E-1B23-F94E-AF06-B90A224062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99F2-0280-FD47-BE85-183D0F4EEE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B5359E9-1412-466C-91AD-0E8D54B776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253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B5359E9-1412-466C-91AD-0E8D54B776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2872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80720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98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946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1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B36D69-6A75-4841-9E57-18AE80C3F0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550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B36D69-6A75-4841-9E57-18AE80C3F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279136" y="2114005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357616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140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988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6D570B6-EDA8-D549-8E95-F9AE4E934A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6752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E564787-CBDB-A747-8277-DB5B8577BE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9016" y="3997163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</p:spTree>
    <p:extLst>
      <p:ext uri="{BB962C8B-B14F-4D97-AF65-F5344CB8AC3E}">
        <p14:creationId xmlns:p14="http://schemas.microsoft.com/office/powerpoint/2010/main" val="88481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CE3630-169D-48B8-807E-5F535D5499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08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1CE3630-169D-48B8-807E-5F535D549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73DB-1F75-834F-927D-ADB5216B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6B-AB5C-174C-BC03-6DE6385078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76A7-610A-284F-8CBA-26689485FF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8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8A3D8C-4EBE-49D0-AE11-ABC1E34051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4840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8A3D8C-4EBE-49D0-AE11-ABC1E3405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828800"/>
            <a:ext cx="10972800" cy="3048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00919-2443-744C-B5A2-02695A5E54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23E85-AE4F-9A4A-9A32-BC2475460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F39FF88-AA74-4297-BD3C-57C0B13A13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781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471AACD-E47F-4EFC-A99C-B08148F8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CCB-7B43-4306-8AD1-A2DD96C29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618F1-5732-49C4-9C79-68A4EAE8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BF0BC-2CC5-4B3F-A535-33E951D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54869-479A-4C77-AEE3-9CBEC89C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 A 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316BBA-DDB0-454A-94D1-1E049F12EE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205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316BBA-DDB0-454A-94D1-1E049F12E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rtl="0">
              <a:defRPr sz="5334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F57F6-3EB7-3F47-82FE-E4C95FB216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3802-628D-014A-8342-91C92F75B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9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D21D1AC-38E2-44CC-98F1-A91FC12A61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0863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D21D1AC-38E2-44CC-98F1-A91FC12A6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A191-D5FF-F74D-A50A-73A7CC11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40F1-D8A0-FF46-B1EA-4E900B8607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6F82DE-D60B-DC4F-BF67-13C1749F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D2A7B6D-F215-164B-AB00-58091BC043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02D9A-4AE7-D24A-B935-D891CC9D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00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0A436F-CC82-498A-9AAD-87C7C1C441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0800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0A436F-CC82-498A-9AAD-87C7C1C44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646-16B9-0F4C-9B07-2AE355D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3CA37B-759A-264A-954C-81B341DC92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778" y="1523999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619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six bloc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A6409C-47E3-4E9F-940B-981175EF6E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206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A6409C-47E3-4E9F-940B-981175EF6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170078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C30871-9CE5-704E-918A-539E74CBFF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540468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92D13B-F05B-DB46-9F08-B097B3E090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894435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2ECC7E-EB13-D640-8266-A7D8A5D4A5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2C77D9-380D-3D40-88C7-383D26FB95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344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E279D-A6D5-BF4C-8881-FB4D65FF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005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3975520-18FA-4FA4-8554-8732F6933C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894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3975520-18FA-4FA4-8554-8732F6933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E0ACF-6143-D14D-86C2-51822807CE7D}"/>
              </a:ext>
            </a:extLst>
          </p:cNvPr>
          <p:cNvCxnSpPr/>
          <p:nvPr/>
        </p:nvCxnSpPr>
        <p:spPr>
          <a:xfrm>
            <a:off x="1921935" y="4864432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84E72-6BCF-2C46-B999-9A22E52A42A1}"/>
              </a:ext>
            </a:extLst>
          </p:cNvPr>
          <p:cNvCxnSpPr/>
          <p:nvPr/>
        </p:nvCxnSpPr>
        <p:spPr>
          <a:xfrm>
            <a:off x="1918367" y="3189648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9F91-1C2B-2B40-BBC7-62B4E4AA0B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1536805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3194216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2008D3C-3301-F544-B898-B5FBF3B5B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4864432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55161" y="3198661"/>
            <a:ext cx="9327239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931466-2AC7-4345-A7BD-A09CAB4402C6}"/>
              </a:ext>
            </a:extLst>
          </p:cNvPr>
          <p:cNvCxnSpPr/>
          <p:nvPr userDrawn="1"/>
        </p:nvCxnSpPr>
        <p:spPr>
          <a:xfrm>
            <a:off x="1930400" y="1536805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2D01EC0-CF3D-884D-955B-D769EC9BE7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3808" y="1536805"/>
            <a:ext cx="9318593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29B03AD-D8C3-264C-A8DF-4C1A85127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53173" y="4879433"/>
            <a:ext cx="9329227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F2E63-1B3B-CE42-A0B2-DCC9F229E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12C2-93C3-0842-B8EB-3C2C30078B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233335-B7F9-384B-9453-CE82C9B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23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14C297F-0454-46E5-B56D-A9FD50CDDF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51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14C297F-0454-46E5-B56D-A9FD50CDD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770265"/>
            <a:ext cx="1645561" cy="1423132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801" y="2770265"/>
            <a:ext cx="8991599" cy="1423132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71BCB-A2E7-5547-81E6-C445ADF054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63527-8F06-2A46-8880-B40F067DEC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62ABD-8F75-1C4F-A2F1-BC8E46D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532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78809E-CF9E-4A8E-83EE-2D1158575B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7109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478809E-CF9E-4A8E-83EE-2D115857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6641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6641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1104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25944-4393-8543-AE8A-E5D9AF1323DF}"/>
              </a:ext>
            </a:extLst>
          </p:cNvPr>
          <p:cNvCxnSpPr>
            <a:cxnSpLocks/>
          </p:cNvCxnSpPr>
          <p:nvPr userDrawn="1"/>
        </p:nvCxnSpPr>
        <p:spPr>
          <a:xfrm>
            <a:off x="5740400" y="2055230"/>
            <a:ext cx="0" cy="315177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CE7E8E85-19A6-BB4F-94D3-8658C0617C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1104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5E8C-2A98-CC4D-A3F1-FC3C337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89A2C-1DA2-4847-B1E4-A85645BA45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378D-8474-5E4A-9E3A-E7C27253A0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9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E9A64E-AED6-4BEF-8644-950266C69A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0531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E9A64E-AED6-4BEF-8644-950266C69A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9613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0662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B34F5E-0220-E146-B13E-A1B31EEC62EA}"/>
              </a:ext>
            </a:extLst>
          </p:cNvPr>
          <p:cNvCxnSpPr/>
          <p:nvPr userDrawn="1"/>
        </p:nvCxnSpPr>
        <p:spPr>
          <a:xfrm>
            <a:off x="42672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F3059-5932-9748-B827-FFD1E51E05EE}"/>
              </a:ext>
            </a:extLst>
          </p:cNvPr>
          <p:cNvCxnSpPr/>
          <p:nvPr userDrawn="1"/>
        </p:nvCxnSpPr>
        <p:spPr>
          <a:xfrm>
            <a:off x="79756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9300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5949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97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83270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30C1-CF71-CF42-81D6-A238349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03EF7-2D81-2C48-BE7E-3819F81F3BB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804A-E152-4D45-91B9-FD97DE57B9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8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DDCB5A-C2A8-40C5-8BC5-F1FCC46C97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5006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DDCB5A-C2A8-40C5-8BC5-F1FCC46C97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005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2521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950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0764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27377" y="1909132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77665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2D191-EDA7-1A4F-BC1F-B289335EAF29}"/>
              </a:ext>
            </a:extLst>
          </p:cNvPr>
          <p:cNvGrpSpPr/>
          <p:nvPr userDrawn="1"/>
        </p:nvGrpSpPr>
        <p:grpSpPr>
          <a:xfrm>
            <a:off x="2764355" y="3234711"/>
            <a:ext cx="6743700" cy="304800"/>
            <a:chOff x="4086225" y="4271760"/>
            <a:chExt cx="1011555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9CA033-C14E-E046-82ED-9B1ABA20139E}"/>
                </a:ext>
              </a:extLst>
            </p:cNvPr>
            <p:cNvSpPr/>
            <p:nvPr/>
          </p:nvSpPr>
          <p:spPr>
            <a:xfrm>
              <a:off x="8915400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B7F9A3-1104-1A40-86E7-FF058DF8E1A2}"/>
                </a:ext>
              </a:extLst>
            </p:cNvPr>
            <p:cNvSpPr/>
            <p:nvPr/>
          </p:nvSpPr>
          <p:spPr>
            <a:xfrm>
              <a:off x="408622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585444-8DF9-C94E-986A-9F23A1EDF10C}"/>
                </a:ext>
              </a:extLst>
            </p:cNvPr>
            <p:cNvSpPr/>
            <p:nvPr/>
          </p:nvSpPr>
          <p:spPr>
            <a:xfrm>
              <a:off x="1374457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F98BE-1566-3D4E-AFAD-AE93499F8DC1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4543425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AE7B15-F414-2144-A795-2AB5872CC2C5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9372600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8D2BA7-B1F7-D941-865F-9AF39586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60B5C-BCEC-7445-9A4A-AEDCB8B69A6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05D8-C143-F541-A580-2FEC5454D91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15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E08E252-EA8C-4A09-B812-6D4E107B56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961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E08E252-EA8C-4A09-B812-6D4E107B5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algn="ctr" rtl="0">
              <a:defRPr sz="11067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11F14-B5B2-3041-8B5C-B27630BF80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ABBC-3139-584D-9469-11ECCE91FF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9DB4DE-FDE9-EE44-862E-5A9C360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610BB5-14A3-4D16-8123-662062410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609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C7BC47C-DBAE-4EAB-A8F4-9619F9B14A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5BF72-888B-46D3-B445-14D8D93D643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918AE-D624-4696-913D-C3049D8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D9F2C-0C17-4918-9ECC-361B12A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DE98C-7DBF-48B4-8D54-EDD9771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01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3EE0349-E590-424A-9FBA-29B5F477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372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3EE0349-E590-424A-9FBA-29B5F4776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0800" y="18415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41500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69DCB-4232-0143-8615-239FE22DC0C8}"/>
              </a:ext>
            </a:extLst>
          </p:cNvPr>
          <p:cNvCxnSpPr/>
          <p:nvPr userDrawn="1"/>
        </p:nvCxnSpPr>
        <p:spPr>
          <a:xfrm>
            <a:off x="4673600" y="38481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4FFC-B08A-4749-B12F-394D3C4CCEBB}"/>
              </a:ext>
            </a:extLst>
          </p:cNvPr>
          <p:cNvCxnSpPr/>
          <p:nvPr userDrawn="1"/>
        </p:nvCxnSpPr>
        <p:spPr>
          <a:xfrm>
            <a:off x="4673600" y="18415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8D2998-A776-3D49-80B7-2C974A4F86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849928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E14881-CE3B-A941-B45C-92918736A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0800" y="38481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C9B38-5D16-7C4F-88BA-4FF50AEA25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E51-1272-D34C-A0D9-007837EBA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D9856-48AF-CA47-A18C-EB7A6D4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007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HA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956DC52-A19A-4695-B7FA-1A80FF705D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049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956DC52-A19A-4695-B7FA-1A80FF705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0884" y="1898164"/>
            <a:ext cx="6321516" cy="35560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hart Placeholder 19">
            <a:extLst>
              <a:ext uri="{FF2B5EF4-FFF2-40B4-BE49-F238E27FC236}">
                <a16:creationId xmlns:a16="http://schemas.microsoft.com/office/drawing/2014/main" id="{DB6197CF-C3DD-594E-BB1B-7B07D7495D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" y="1898164"/>
            <a:ext cx="4114800" cy="355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9DD3-FF95-2D4C-8DD2-452EFE74AC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92AC-3BB2-0643-954A-0D62DA3CAF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CHART FOU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CE4B81-9172-4FF8-A441-10819407B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838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9CE4B81-9172-4FF8-A441-10819407B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60544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6F9F0542-1195-264E-89B8-E164B58C5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0544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B2F4BAC6-C8D5-E543-80C4-089186357B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6873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6D03709F-C398-0646-A61C-23669DD686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6873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Chart Placeholder 39">
            <a:extLst>
              <a:ext uri="{FF2B5EF4-FFF2-40B4-BE49-F238E27FC236}">
                <a16:creationId xmlns:a16="http://schemas.microsoft.com/office/drawing/2014/main" id="{37FD8234-26A8-B64E-B9F7-6E950095F728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299200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Chart Placeholder 39">
            <a:extLst>
              <a:ext uri="{FF2B5EF4-FFF2-40B4-BE49-F238E27FC236}">
                <a16:creationId xmlns:a16="http://schemas.microsoft.com/office/drawing/2014/main" id="{82573EE2-7E5D-6848-9B84-3BBB1016ACFB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299200" y="3944714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4196" y="3942120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Chart Placeholder 39">
            <a:extLst>
              <a:ext uri="{FF2B5EF4-FFF2-40B4-BE49-F238E27FC236}">
                <a16:creationId xmlns:a16="http://schemas.microsoft.com/office/drawing/2014/main" id="{EE41E718-1070-B34A-82FC-ECB080E3CE82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4196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D5C33-2B02-0D4E-882C-3D745762EE7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EA5-84D2-3448-BDB9-DD6228892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5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A CHART FOU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0061742-5DF8-4BD1-B051-7031B66384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935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0061742-5DF8-4BD1-B051-7031B6638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85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1" y="1554480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46FDA947-73DB-7644-BCD3-7A4FF602A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17934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EA28099A-641E-2C45-8167-DEB1C96EEB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0830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3" name="Text Placeholder 27">
            <a:extLst>
              <a:ext uri="{FF2B5EF4-FFF2-40B4-BE49-F238E27FC236}">
                <a16:creationId xmlns:a16="http://schemas.microsoft.com/office/drawing/2014/main" id="{05767FB1-259F-CD4C-8930-A32EC86757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0450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4" name="Chart Placeholder 39">
            <a:extLst>
              <a:ext uri="{FF2B5EF4-FFF2-40B4-BE49-F238E27FC236}">
                <a16:creationId xmlns:a16="http://schemas.microsoft.com/office/drawing/2014/main" id="{76AAADEF-685C-1A49-90B6-A1C9039486A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3517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Chart Placeholder 39">
            <a:extLst>
              <a:ext uri="{FF2B5EF4-FFF2-40B4-BE49-F238E27FC236}">
                <a16:creationId xmlns:a16="http://schemas.microsoft.com/office/drawing/2014/main" id="{86D064D9-8D41-4E4B-A98D-E19109B08A4E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121737" y="1549616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7" name="Chart Placeholder 39">
            <a:extLst>
              <a:ext uri="{FF2B5EF4-FFF2-40B4-BE49-F238E27FC236}">
                <a16:creationId xmlns:a16="http://schemas.microsoft.com/office/drawing/2014/main" id="{6ACD5DE6-FB20-694D-A132-4450B8519169}"/>
              </a:ext>
            </a:extLst>
          </p:cNvPr>
          <p:cNvSpPr>
            <a:spLocks noGrp="1"/>
          </p:cNvSpPr>
          <p:nvPr>
            <p:ph type="chart" sz="quarter" idx="29"/>
          </p:nvPr>
        </p:nvSpPr>
        <p:spPr>
          <a:xfrm>
            <a:off x="627083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54C8-3345-D64C-B43E-6495BF71CFB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913D-505F-A143-B3D7-488C293423B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90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76FE7E-4033-4BD4-B5AF-1089C4E0E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5495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76FE7E-4033-4BD4-B5AF-1089C4E0E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D427AA-A04C-0E4D-B280-C0A833942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1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325F880-C5BB-4199-B9CD-B0462946E3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8284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325F880-C5BB-4199-B9CD-B0462946E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FE2167D-CF80-2046-88F0-219004E182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374D6B0-3683-0F43-BCBE-FA68AC4627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109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37914B-3F7A-4B12-9BE1-D4DEC1042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973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37914B-3F7A-4B12-9BE1-D4DEC1042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E5500-97BA-F340-AE00-2B049A37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7703-99EA-1244-8477-7AD2559001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9C28-D0FA-8B4C-B78D-B97DF7C2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A40C014-8202-40E3-8B7C-3785301B1B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5368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A40C014-8202-40E3-8B7C-3785301B1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2DC01-1ED3-B444-96B4-AA2794D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3720-5238-964C-9417-627995674A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69DF-5BA8-1744-874C-2D7D507955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77D3E52-D199-5444-A33D-1F486E2A3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1524000"/>
            <a:ext cx="5943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8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0646F3-CC14-475B-BE27-74F3EDC17F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8491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0646F3-CC14-475B-BE27-74F3EDC17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D38F9-F365-BF40-8DA4-C59D5DD7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31DC-0889-D943-8B44-6E6D44A51F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2E05-8AD2-3E42-9E6D-68496FDE73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B2396F3-F4EA-F24F-A3DB-BE0B13B1C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6169152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4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62EA23-920E-49CC-9B6E-4EB0D84859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9225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62EA23-920E-49CC-9B6E-4EB0D8485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01809" y="1551432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1809" y="3186684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01809" y="4818888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3CB4A5-4179-1D4C-B72B-9CCC460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0DE27-78DC-254C-B80F-851383F89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B9AC-3EA7-F543-A1E1-9C46B1D48B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7F0B3F-D03E-5547-9D43-6CC633C07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800" y="3174492"/>
            <a:ext cx="467360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88A789E-6A21-A741-A73C-1A027B5E4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1770" y="1527048"/>
            <a:ext cx="466063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396CA7F-67EC-4044-A142-E5C466304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9120" y="4821936"/>
            <a:ext cx="465328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F96F51-D3AE-6149-A969-9630B1832C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530096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7A4432F-40C2-2642-86A3-45D48B507C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3174492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9664E16-9452-3D4A-9E0B-44A0E3BC45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4818888"/>
            <a:ext cx="4682800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BD0EAB-9AB6-416E-A8B8-F78A8532F9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0612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E047D59-AAA0-42C8-BDC3-F18ED18C9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4C272-C03B-4C36-BE19-E5D97BDB38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91D2C-A471-4105-85DE-DD55B0FF4F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ECE319-11D0-4766-B545-9122A68B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6EF08-81F9-4F14-B41B-FAD0CA3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CC6EA-B15B-45FD-A59C-84313C50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B1F1D71-A609-4B01-9ABB-D837A25667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890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B1F1D71-A609-4B01-9ABB-D837A2566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056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8288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ED9F1-9987-2A44-A96F-67EECAA1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1774-D42C-094D-9DDA-AE4471A367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D29E-751E-8845-965E-AB5C5F427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6B82E9C-B829-4AAA-9CF3-D2EBACED82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432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6B82E9C-B829-4AAA-9CF3-D2EBACED8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81B27-F90B-E04C-A0D8-5455236E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DC8E-55F3-2D47-BA95-AD5FDB9630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9570-C392-AE4D-9560-84C8F7CAD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4AC7B90C-F2F7-224D-8F8B-96465EE6CF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ACB1FB31-F480-3642-8BED-42BAB9C02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778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952394A2-7320-3C42-8CB8-E1041A73AE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296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71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0B695C5-B9F8-4E9F-914A-5F19C2D7CC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718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0B695C5-B9F8-4E9F-914A-5F19C2D7C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240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624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4008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8392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5240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9624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008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392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686A5-F2BD-2045-A9BE-8FA57BB6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0F2B-2C66-924F-A5AF-CFF6D51A839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D3F5-F2E2-664C-B84E-66A270B22E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1DA3BA-8867-4773-8B8D-8D868A6B16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196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1DA3BA-8867-4773-8B8D-8D868A6B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0C92-F786-7740-8D4F-856680E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6AE2-1BE6-1C4B-AF39-4DC09F681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65EE-8CDD-0246-8073-746AD77896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12A3D21-3D55-3943-87CD-C5F4444EC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7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FC6126-B7B8-4E1E-8373-4F22FD662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848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FC6126-B7B8-4E1E-8373-4F22FD662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6085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8558-0CAA-C941-8090-7BCA56E6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92E5-F694-F74A-8451-35F506C2D8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B54-C99E-FF43-ACA5-AED32EF9EE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BDBE08-B2D8-A149-AB49-A36081BB1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8819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FFD6FB1-7302-6040-BD88-BA00C9A9F5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9478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836D9F-38D5-5148-926E-181D143640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085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5C35A9-1555-294F-BA41-78569E573E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59478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049C6A-31E4-BE40-8338-EA004569C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8819" y="3583053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9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D823046-0526-4C28-BE10-6EE14546E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8801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D823046-0526-4C28-BE10-6EE14546E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905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D341-7C4C-AE49-B33A-DF81338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382D-7B14-7C49-A593-6FB309A4D1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FC7A-F706-C741-BFAE-4865D097C2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EDDCDA2-38D1-CB4B-B35C-1BED1EB09D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6514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9585639-9F76-934B-B69C-7F12AF165B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778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53BA86-33EF-ED44-8993-95350CB629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055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243140-FECF-6A42-AAB0-081E85B836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3881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3B7DC7-AA30-A341-BFDC-3CED7E3DE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6514" y="5140264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84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3A2567-0E5E-4519-8CB2-528A46D3D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61985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3A2567-0E5E-4519-8CB2-528A46D3D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33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33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333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525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525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717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717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717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525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ECD5C0-F748-504B-BD42-4F746516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CD2E-412F-2448-935E-FE53712D03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8E9-E13A-FA4E-9DFE-D5232F5FBA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16889D-9B60-DA4B-8730-CFCFF9236F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04999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255193-C58E-48B6-8DC0-39ADA20CA1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947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255193-C58E-48B6-8DC0-39ADA20C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247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7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247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439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439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631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631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631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0D78-9E0F-2D47-8F56-99E30A2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54C8-4650-BC40-9447-F9B7AB37BA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FEA4-7DD2-6541-B8E1-82B1928AA5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08B4BDD-BE32-C04E-9061-C889878AB88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1905000"/>
            <a:ext cx="6705600" cy="3657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5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11602D-7C91-4883-9BC8-31929E4434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19114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11602D-7C91-4883-9BC8-31929E443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20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20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20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212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212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404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404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404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212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A30E-BA65-4140-A284-B4E2687C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72F4-B173-EF43-91CD-A0B6288FB9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5314-98BF-4144-9AA5-F67C7904C3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6D59EEF-B604-1641-9D1E-11C79341B8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51391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7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E1598E-99C1-4BD3-98E2-20F9CCD9F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013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7E1598E-99C1-4BD3-98E2-20F9CCD9F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384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768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768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152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152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536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536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73DDE1-D019-6543-AAAF-48728A522CA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14DBF-3DFC-834F-899E-98357BEC732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4D64-9D7C-9B43-A4D8-9AF6E34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FEC0E60-18B8-42FB-874D-9F1C43B9D2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886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17230CF-70AD-4169-A3D9-15C084F26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08FAFA-D1FB-46E6-89A3-DD7A04BA47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2DFE58-F758-4C0F-8EF1-6DCDF3B3C60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F0C6E-E47F-40E8-91FE-9342791F7A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EE40-3229-4B8D-AFFB-D8FE0B6E1D6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712C98-C61E-4DA8-BB75-0E6A065A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6DB403-034F-4B66-8061-45F4275B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B5E53A-A9F8-457A-A334-F01D2856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189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60635A-3E66-4216-9CE0-4C352603CB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26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B60635A-3E66-4216-9CE0-4C352603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4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2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4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2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6D4F-70A5-834E-ADDC-3139B645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D0D0-92BD-5646-A762-7DD6C0F900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D6A7-C0A6-9049-BEB5-BD5DC2AAF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0FE63DC-71A5-E64D-B8F6-6D9B893FB3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67600" y="1844655"/>
            <a:ext cx="4114800" cy="366064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7639FF-4167-4CFE-AC27-710287C4B9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7596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7639FF-4167-4CFE-AC27-710287C4B9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048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144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646-ACDD-E24F-AE9A-CDE85CEB6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D041-C871-684B-ACF7-15B12B37F0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2BF9-AEC1-964A-A87B-0D7E20E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3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8766609-26E7-4ABE-BE5C-1D91B41707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8684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8766609-26E7-4ABE-BE5C-1D91B4170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6705600" y="619467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33A0-716D-8242-B8BC-0FE6B4C9E2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705600" y="6248400"/>
            <a:ext cx="36576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4DA9-99C3-DA40-AEC7-6C07E35849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95E7BD6-CFDA-F340-991C-181929B8D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5600" y="1524000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9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8B854C-9700-4287-A19C-714F8E211B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04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8B854C-9700-4287-A19C-714F8E211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2AC8BC53-D372-9340-AD3B-26E013270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C2CC7-DBA1-E441-91B9-BB215540C0C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248400"/>
            <a:ext cx="48768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CD03F7-4CD1-534A-83B5-50A176E7E6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3999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indent="-182889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5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4912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F866372-D73C-4C5E-AD46-26531EC861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794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F866372-D73C-4C5E-AD46-26531EC86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AE6D-6602-354D-8012-A0A4AD409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3B05-68DA-1E43-BA12-8FA79E579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14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5E9676B-1E63-4AB5-B2D9-35E9D5C035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561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5E9676B-1E63-4AB5-B2D9-35E9D5C035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9488" y="0"/>
            <a:ext cx="4862512" cy="6858000"/>
          </a:xfrm>
          <a:custGeom>
            <a:avLst/>
            <a:gdLst>
              <a:gd name="connsiteX0" fmla="*/ 0 w 4862512"/>
              <a:gd name="connsiteY0" fmla="*/ 0 h 6858000"/>
              <a:gd name="connsiteX1" fmla="*/ 1187 w 4862512"/>
              <a:gd name="connsiteY1" fmla="*/ 0 h 6858000"/>
              <a:gd name="connsiteX2" fmla="*/ 9497 w 4862512"/>
              <a:gd name="connsiteY2" fmla="*/ 0 h 6858000"/>
              <a:gd name="connsiteX3" fmla="*/ 32053 w 4862512"/>
              <a:gd name="connsiteY3" fmla="*/ 0 h 6858000"/>
              <a:gd name="connsiteX4" fmla="*/ 75977 w 4862512"/>
              <a:gd name="connsiteY4" fmla="*/ 0 h 6858000"/>
              <a:gd name="connsiteX5" fmla="*/ 148392 w 4862512"/>
              <a:gd name="connsiteY5" fmla="*/ 0 h 6858000"/>
              <a:gd name="connsiteX6" fmla="*/ 256422 w 4862512"/>
              <a:gd name="connsiteY6" fmla="*/ 0 h 6858000"/>
              <a:gd name="connsiteX7" fmla="*/ 407188 w 4862512"/>
              <a:gd name="connsiteY7" fmla="*/ 0 h 6858000"/>
              <a:gd name="connsiteX8" fmla="*/ 500824 w 4862512"/>
              <a:gd name="connsiteY8" fmla="*/ 0 h 6858000"/>
              <a:gd name="connsiteX9" fmla="*/ 607814 w 4862512"/>
              <a:gd name="connsiteY9" fmla="*/ 0 h 6858000"/>
              <a:gd name="connsiteX10" fmla="*/ 729051 w 4862512"/>
              <a:gd name="connsiteY10" fmla="*/ 0 h 6858000"/>
              <a:gd name="connsiteX11" fmla="*/ 865423 w 4862512"/>
              <a:gd name="connsiteY11" fmla="*/ 0 h 6858000"/>
              <a:gd name="connsiteX12" fmla="*/ 1017822 w 4862512"/>
              <a:gd name="connsiteY12" fmla="*/ 0 h 6858000"/>
              <a:gd name="connsiteX13" fmla="*/ 1187137 w 4862512"/>
              <a:gd name="connsiteY13" fmla="*/ 0 h 6858000"/>
              <a:gd name="connsiteX14" fmla="*/ 1374259 w 4862512"/>
              <a:gd name="connsiteY14" fmla="*/ 0 h 6858000"/>
              <a:gd name="connsiteX15" fmla="*/ 1580079 w 4862512"/>
              <a:gd name="connsiteY15" fmla="*/ 0 h 6858000"/>
              <a:gd name="connsiteX16" fmla="*/ 1805487 w 4862512"/>
              <a:gd name="connsiteY16" fmla="*/ 0 h 6858000"/>
              <a:gd name="connsiteX17" fmla="*/ 2051372 w 4862512"/>
              <a:gd name="connsiteY17" fmla="*/ 0 h 6858000"/>
              <a:gd name="connsiteX18" fmla="*/ 2318626 w 4862512"/>
              <a:gd name="connsiteY18" fmla="*/ 0 h 6858000"/>
              <a:gd name="connsiteX19" fmla="*/ 2608139 w 4862512"/>
              <a:gd name="connsiteY19" fmla="*/ 0 h 6858000"/>
              <a:gd name="connsiteX20" fmla="*/ 2920801 w 4862512"/>
              <a:gd name="connsiteY20" fmla="*/ 0 h 6858000"/>
              <a:gd name="connsiteX21" fmla="*/ 3257503 w 4862512"/>
              <a:gd name="connsiteY21" fmla="*/ 0 h 6858000"/>
              <a:gd name="connsiteX22" fmla="*/ 3619135 w 4862512"/>
              <a:gd name="connsiteY22" fmla="*/ 0 h 6858000"/>
              <a:gd name="connsiteX23" fmla="*/ 4006586 w 4862512"/>
              <a:gd name="connsiteY23" fmla="*/ 0 h 6858000"/>
              <a:gd name="connsiteX24" fmla="*/ 4420749 w 4862512"/>
              <a:gd name="connsiteY24" fmla="*/ 0 h 6858000"/>
              <a:gd name="connsiteX25" fmla="*/ 4862512 w 4862512"/>
              <a:gd name="connsiteY25" fmla="*/ 0 h 6858000"/>
              <a:gd name="connsiteX26" fmla="*/ 4862512 w 4862512"/>
              <a:gd name="connsiteY26" fmla="*/ 1675 h 6858000"/>
              <a:gd name="connsiteX27" fmla="*/ 4862512 w 4862512"/>
              <a:gd name="connsiteY27" fmla="*/ 13395 h 6858000"/>
              <a:gd name="connsiteX28" fmla="*/ 4862512 w 4862512"/>
              <a:gd name="connsiteY28" fmla="*/ 26161 h 6858000"/>
              <a:gd name="connsiteX29" fmla="*/ 4862512 w 4862512"/>
              <a:gd name="connsiteY29" fmla="*/ 45207 h 6858000"/>
              <a:gd name="connsiteX30" fmla="*/ 4862512 w 4862512"/>
              <a:gd name="connsiteY30" fmla="*/ 71787 h 6858000"/>
              <a:gd name="connsiteX31" fmla="*/ 4862512 w 4862512"/>
              <a:gd name="connsiteY31" fmla="*/ 107156 h 6858000"/>
              <a:gd name="connsiteX32" fmla="*/ 4862512 w 4862512"/>
              <a:gd name="connsiteY32" fmla="*/ 152572 h 6858000"/>
              <a:gd name="connsiteX33" fmla="*/ 4862512 w 4862512"/>
              <a:gd name="connsiteY33" fmla="*/ 209290 h 6858000"/>
              <a:gd name="connsiteX34" fmla="*/ 4862512 w 4862512"/>
              <a:gd name="connsiteY34" fmla="*/ 278565 h 6858000"/>
              <a:gd name="connsiteX35" fmla="*/ 4862512 w 4862512"/>
              <a:gd name="connsiteY35" fmla="*/ 361653 h 6858000"/>
              <a:gd name="connsiteX36" fmla="*/ 4862512 w 4862512"/>
              <a:gd name="connsiteY36" fmla="*/ 459809 h 6858000"/>
              <a:gd name="connsiteX37" fmla="*/ 4862512 w 4862512"/>
              <a:gd name="connsiteY37" fmla="*/ 574291 h 6858000"/>
              <a:gd name="connsiteX38" fmla="*/ 4862512 w 4862512"/>
              <a:gd name="connsiteY38" fmla="*/ 706352 h 6858000"/>
              <a:gd name="connsiteX39" fmla="*/ 4862512 w 4862512"/>
              <a:gd name="connsiteY39" fmla="*/ 857250 h 6858000"/>
              <a:gd name="connsiteX40" fmla="*/ 4862512 w 4862512"/>
              <a:gd name="connsiteY40" fmla="*/ 1028240 h 6858000"/>
              <a:gd name="connsiteX41" fmla="*/ 4862512 w 4862512"/>
              <a:gd name="connsiteY41" fmla="*/ 1220577 h 6858000"/>
              <a:gd name="connsiteX42" fmla="*/ 4862512 w 4862512"/>
              <a:gd name="connsiteY42" fmla="*/ 1435517 h 6858000"/>
              <a:gd name="connsiteX43" fmla="*/ 4862512 w 4862512"/>
              <a:gd name="connsiteY43" fmla="*/ 1674317 h 6858000"/>
              <a:gd name="connsiteX44" fmla="*/ 4862512 w 4862512"/>
              <a:gd name="connsiteY44" fmla="*/ 1938231 h 6858000"/>
              <a:gd name="connsiteX45" fmla="*/ 4862512 w 4862512"/>
              <a:gd name="connsiteY45" fmla="*/ 2228515 h 6858000"/>
              <a:gd name="connsiteX46" fmla="*/ 4862512 w 4862512"/>
              <a:gd name="connsiteY46" fmla="*/ 2546426 h 6858000"/>
              <a:gd name="connsiteX47" fmla="*/ 4862512 w 4862512"/>
              <a:gd name="connsiteY47" fmla="*/ 2716134 h 6858000"/>
              <a:gd name="connsiteX48" fmla="*/ 4862512 w 4862512"/>
              <a:gd name="connsiteY48" fmla="*/ 2893219 h 6858000"/>
              <a:gd name="connsiteX49" fmla="*/ 4862512 w 4862512"/>
              <a:gd name="connsiteY49" fmla="*/ 3077839 h 6858000"/>
              <a:gd name="connsiteX50" fmla="*/ 4862512 w 4862512"/>
              <a:gd name="connsiteY50" fmla="*/ 3270149 h 6858000"/>
              <a:gd name="connsiteX51" fmla="*/ 4862512 w 4862512"/>
              <a:gd name="connsiteY51" fmla="*/ 3470309 h 6858000"/>
              <a:gd name="connsiteX52" fmla="*/ 4862512 w 4862512"/>
              <a:gd name="connsiteY52" fmla="*/ 3678473 h 6858000"/>
              <a:gd name="connsiteX53" fmla="*/ 4862512 w 4862512"/>
              <a:gd name="connsiteY53" fmla="*/ 3894800 h 6858000"/>
              <a:gd name="connsiteX54" fmla="*/ 4862512 w 4862512"/>
              <a:gd name="connsiteY54" fmla="*/ 4119446 h 6858000"/>
              <a:gd name="connsiteX55" fmla="*/ 4862512 w 4862512"/>
              <a:gd name="connsiteY55" fmla="*/ 4352569 h 6858000"/>
              <a:gd name="connsiteX56" fmla="*/ 4862512 w 4862512"/>
              <a:gd name="connsiteY56" fmla="*/ 4594324 h 6858000"/>
              <a:gd name="connsiteX57" fmla="*/ 4862512 w 4862512"/>
              <a:gd name="connsiteY57" fmla="*/ 4844870 h 6858000"/>
              <a:gd name="connsiteX58" fmla="*/ 4862512 w 4862512"/>
              <a:gd name="connsiteY58" fmla="*/ 5104363 h 6858000"/>
              <a:gd name="connsiteX59" fmla="*/ 4862512 w 4862512"/>
              <a:gd name="connsiteY59" fmla="*/ 5372960 h 6858000"/>
              <a:gd name="connsiteX60" fmla="*/ 4862512 w 4862512"/>
              <a:gd name="connsiteY60" fmla="*/ 5650818 h 6858000"/>
              <a:gd name="connsiteX61" fmla="*/ 4862512 w 4862512"/>
              <a:gd name="connsiteY61" fmla="*/ 5938094 h 6858000"/>
              <a:gd name="connsiteX62" fmla="*/ 4862512 w 4862512"/>
              <a:gd name="connsiteY62" fmla="*/ 6234945 h 6858000"/>
              <a:gd name="connsiteX63" fmla="*/ 4862512 w 4862512"/>
              <a:gd name="connsiteY63" fmla="*/ 6541528 h 6858000"/>
              <a:gd name="connsiteX64" fmla="*/ 4862512 w 4862512"/>
              <a:gd name="connsiteY64" fmla="*/ 6858000 h 6858000"/>
              <a:gd name="connsiteX65" fmla="*/ 4856343 w 4862512"/>
              <a:gd name="connsiteY65" fmla="*/ 6858000 h 6858000"/>
              <a:gd name="connsiteX66" fmla="*/ 4841693 w 4862512"/>
              <a:gd name="connsiteY66" fmla="*/ 6858000 h 6858000"/>
              <a:gd name="connsiteX67" fmla="*/ 4813163 w 4862512"/>
              <a:gd name="connsiteY67" fmla="*/ 6858000 h 6858000"/>
              <a:gd name="connsiteX68" fmla="*/ 4766127 w 4862512"/>
              <a:gd name="connsiteY68" fmla="*/ 6858000 h 6858000"/>
              <a:gd name="connsiteX69" fmla="*/ 4695958 w 4862512"/>
              <a:gd name="connsiteY69" fmla="*/ 6858000 h 6858000"/>
              <a:gd name="connsiteX70" fmla="*/ 4598030 w 4862512"/>
              <a:gd name="connsiteY70" fmla="*/ 6858000 h 6858000"/>
              <a:gd name="connsiteX71" fmla="*/ 4467717 w 4862512"/>
              <a:gd name="connsiteY71" fmla="*/ 6858000 h 6858000"/>
              <a:gd name="connsiteX72" fmla="*/ 4300392 w 4862512"/>
              <a:gd name="connsiteY72" fmla="*/ 6858000 h 6858000"/>
              <a:gd name="connsiteX73" fmla="*/ 4091428 w 4862512"/>
              <a:gd name="connsiteY73" fmla="*/ 6858000 h 6858000"/>
              <a:gd name="connsiteX74" fmla="*/ 3836199 w 4862512"/>
              <a:gd name="connsiteY74" fmla="*/ 6858000 h 6858000"/>
              <a:gd name="connsiteX75" fmla="*/ 3689789 w 4862512"/>
              <a:gd name="connsiteY75" fmla="*/ 6858000 h 6858000"/>
              <a:gd name="connsiteX76" fmla="*/ 3530078 w 4862512"/>
              <a:gd name="connsiteY76" fmla="*/ 6858000 h 6858000"/>
              <a:gd name="connsiteX77" fmla="*/ 3356488 w 4862512"/>
              <a:gd name="connsiteY77" fmla="*/ 6858000 h 6858000"/>
              <a:gd name="connsiteX78" fmla="*/ 3168440 w 4862512"/>
              <a:gd name="connsiteY78" fmla="*/ 6858000 h 6858000"/>
              <a:gd name="connsiteX79" fmla="*/ 2965356 w 4862512"/>
              <a:gd name="connsiteY79" fmla="*/ 6858000 h 6858000"/>
              <a:gd name="connsiteX80" fmla="*/ 2746657 w 4862512"/>
              <a:gd name="connsiteY80" fmla="*/ 6858000 h 6858000"/>
              <a:gd name="connsiteX81" fmla="*/ 2511765 w 4862512"/>
              <a:gd name="connsiteY81" fmla="*/ 6858000 h 6858000"/>
              <a:gd name="connsiteX82" fmla="*/ 2260103 w 4862512"/>
              <a:gd name="connsiteY82" fmla="*/ 6858000 h 6858000"/>
              <a:gd name="connsiteX83" fmla="*/ 1991091 w 4862512"/>
              <a:gd name="connsiteY83" fmla="*/ 6858000 h 6858000"/>
              <a:gd name="connsiteX84" fmla="*/ 1704151 w 4862512"/>
              <a:gd name="connsiteY84" fmla="*/ 6858000 h 6858000"/>
              <a:gd name="connsiteX85" fmla="*/ 0 w 4862512"/>
              <a:gd name="connsiteY85" fmla="*/ 4800600 h 6858000"/>
              <a:gd name="connsiteX86" fmla="*/ 0 w 4862512"/>
              <a:gd name="connsiteY8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862512" h="6858000">
                <a:moveTo>
                  <a:pt x="0" y="0"/>
                </a:moveTo>
                <a:lnTo>
                  <a:pt x="1187" y="0"/>
                </a:lnTo>
                <a:lnTo>
                  <a:pt x="9497" y="0"/>
                </a:lnTo>
                <a:lnTo>
                  <a:pt x="32053" y="0"/>
                </a:lnTo>
                <a:lnTo>
                  <a:pt x="75977" y="0"/>
                </a:lnTo>
                <a:lnTo>
                  <a:pt x="148392" y="0"/>
                </a:lnTo>
                <a:lnTo>
                  <a:pt x="256422" y="0"/>
                </a:lnTo>
                <a:lnTo>
                  <a:pt x="407188" y="0"/>
                </a:lnTo>
                <a:lnTo>
                  <a:pt x="500824" y="0"/>
                </a:lnTo>
                <a:lnTo>
                  <a:pt x="607814" y="0"/>
                </a:lnTo>
                <a:lnTo>
                  <a:pt x="729051" y="0"/>
                </a:lnTo>
                <a:lnTo>
                  <a:pt x="865423" y="0"/>
                </a:lnTo>
                <a:lnTo>
                  <a:pt x="1017822" y="0"/>
                </a:lnTo>
                <a:lnTo>
                  <a:pt x="1187137" y="0"/>
                </a:lnTo>
                <a:lnTo>
                  <a:pt x="1374259" y="0"/>
                </a:lnTo>
                <a:lnTo>
                  <a:pt x="1580079" y="0"/>
                </a:lnTo>
                <a:lnTo>
                  <a:pt x="1805487" y="0"/>
                </a:lnTo>
                <a:lnTo>
                  <a:pt x="2051372" y="0"/>
                </a:lnTo>
                <a:lnTo>
                  <a:pt x="2318626" y="0"/>
                </a:lnTo>
                <a:lnTo>
                  <a:pt x="2608139" y="0"/>
                </a:lnTo>
                <a:lnTo>
                  <a:pt x="2920801" y="0"/>
                </a:lnTo>
                <a:lnTo>
                  <a:pt x="3257503" y="0"/>
                </a:lnTo>
                <a:lnTo>
                  <a:pt x="3619135" y="0"/>
                </a:lnTo>
                <a:lnTo>
                  <a:pt x="4006586" y="0"/>
                </a:lnTo>
                <a:lnTo>
                  <a:pt x="4420749" y="0"/>
                </a:lnTo>
                <a:lnTo>
                  <a:pt x="4862512" y="0"/>
                </a:lnTo>
                <a:lnTo>
                  <a:pt x="4862512" y="1675"/>
                </a:lnTo>
                <a:lnTo>
                  <a:pt x="4862512" y="13395"/>
                </a:lnTo>
                <a:lnTo>
                  <a:pt x="4862512" y="26161"/>
                </a:lnTo>
                <a:lnTo>
                  <a:pt x="4862512" y="45207"/>
                </a:lnTo>
                <a:lnTo>
                  <a:pt x="4862512" y="71787"/>
                </a:lnTo>
                <a:lnTo>
                  <a:pt x="4862512" y="107156"/>
                </a:lnTo>
                <a:lnTo>
                  <a:pt x="4862512" y="152572"/>
                </a:lnTo>
                <a:lnTo>
                  <a:pt x="4862512" y="209290"/>
                </a:lnTo>
                <a:lnTo>
                  <a:pt x="4862512" y="278565"/>
                </a:lnTo>
                <a:lnTo>
                  <a:pt x="4862512" y="361653"/>
                </a:lnTo>
                <a:lnTo>
                  <a:pt x="4862512" y="459809"/>
                </a:lnTo>
                <a:lnTo>
                  <a:pt x="4862512" y="574291"/>
                </a:lnTo>
                <a:lnTo>
                  <a:pt x="4862512" y="706352"/>
                </a:lnTo>
                <a:lnTo>
                  <a:pt x="4862512" y="857250"/>
                </a:lnTo>
                <a:lnTo>
                  <a:pt x="4862512" y="1028240"/>
                </a:lnTo>
                <a:lnTo>
                  <a:pt x="4862512" y="1220577"/>
                </a:lnTo>
                <a:lnTo>
                  <a:pt x="4862512" y="1435517"/>
                </a:lnTo>
                <a:lnTo>
                  <a:pt x="4862512" y="1674317"/>
                </a:lnTo>
                <a:lnTo>
                  <a:pt x="4862512" y="1938231"/>
                </a:lnTo>
                <a:lnTo>
                  <a:pt x="4862512" y="2228515"/>
                </a:lnTo>
                <a:lnTo>
                  <a:pt x="4862512" y="2546426"/>
                </a:lnTo>
                <a:lnTo>
                  <a:pt x="4862512" y="2716134"/>
                </a:lnTo>
                <a:lnTo>
                  <a:pt x="4862512" y="2893219"/>
                </a:lnTo>
                <a:lnTo>
                  <a:pt x="4862512" y="3077839"/>
                </a:lnTo>
                <a:lnTo>
                  <a:pt x="4862512" y="3270149"/>
                </a:lnTo>
                <a:lnTo>
                  <a:pt x="4862512" y="3470309"/>
                </a:lnTo>
                <a:lnTo>
                  <a:pt x="4862512" y="3678473"/>
                </a:lnTo>
                <a:lnTo>
                  <a:pt x="4862512" y="3894800"/>
                </a:lnTo>
                <a:lnTo>
                  <a:pt x="4862512" y="4119446"/>
                </a:lnTo>
                <a:lnTo>
                  <a:pt x="4862512" y="4352569"/>
                </a:lnTo>
                <a:lnTo>
                  <a:pt x="4862512" y="4594324"/>
                </a:lnTo>
                <a:lnTo>
                  <a:pt x="4862512" y="4844870"/>
                </a:lnTo>
                <a:lnTo>
                  <a:pt x="4862512" y="5104363"/>
                </a:lnTo>
                <a:lnTo>
                  <a:pt x="4862512" y="5372960"/>
                </a:lnTo>
                <a:lnTo>
                  <a:pt x="4862512" y="5650818"/>
                </a:lnTo>
                <a:lnTo>
                  <a:pt x="4862512" y="5938094"/>
                </a:lnTo>
                <a:lnTo>
                  <a:pt x="4862512" y="6234945"/>
                </a:lnTo>
                <a:lnTo>
                  <a:pt x="4862512" y="6541528"/>
                </a:lnTo>
                <a:lnTo>
                  <a:pt x="4862512" y="6858000"/>
                </a:lnTo>
                <a:lnTo>
                  <a:pt x="4856343" y="6858000"/>
                </a:lnTo>
                <a:lnTo>
                  <a:pt x="4841693" y="6858000"/>
                </a:lnTo>
                <a:lnTo>
                  <a:pt x="4813163" y="6858000"/>
                </a:lnTo>
                <a:lnTo>
                  <a:pt x="4766127" y="6858000"/>
                </a:lnTo>
                <a:lnTo>
                  <a:pt x="4695958" y="6858000"/>
                </a:lnTo>
                <a:lnTo>
                  <a:pt x="4598030" y="6858000"/>
                </a:lnTo>
                <a:lnTo>
                  <a:pt x="4467717" y="6858000"/>
                </a:lnTo>
                <a:lnTo>
                  <a:pt x="4300392" y="6858000"/>
                </a:lnTo>
                <a:lnTo>
                  <a:pt x="4091428" y="6858000"/>
                </a:lnTo>
                <a:lnTo>
                  <a:pt x="3836199" y="6858000"/>
                </a:lnTo>
                <a:lnTo>
                  <a:pt x="3689789" y="6858000"/>
                </a:lnTo>
                <a:lnTo>
                  <a:pt x="3530078" y="6858000"/>
                </a:lnTo>
                <a:lnTo>
                  <a:pt x="3356488" y="6858000"/>
                </a:lnTo>
                <a:lnTo>
                  <a:pt x="3168440" y="6858000"/>
                </a:lnTo>
                <a:lnTo>
                  <a:pt x="2965356" y="6858000"/>
                </a:lnTo>
                <a:lnTo>
                  <a:pt x="2746657" y="6858000"/>
                </a:lnTo>
                <a:lnTo>
                  <a:pt x="2511765" y="6858000"/>
                </a:lnTo>
                <a:lnTo>
                  <a:pt x="2260103" y="6858000"/>
                </a:lnTo>
                <a:lnTo>
                  <a:pt x="1991091" y="6858000"/>
                </a:lnTo>
                <a:lnTo>
                  <a:pt x="1704151" y="6858000"/>
                </a:lnTo>
                <a:cubicBezTo>
                  <a:pt x="727105" y="6675120"/>
                  <a:pt x="0" y="5783580"/>
                  <a:pt x="0" y="4800600"/>
                </a:cubicBezTo>
                <a:cubicBezTo>
                  <a:pt x="0" y="4800600"/>
                  <a:pt x="0" y="48006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8237-B014-BD4A-A02F-3A0EB5D08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146048"/>
            <a:ext cx="5285232" cy="4315968"/>
          </a:xfrm>
        </p:spPr>
        <p:txBody>
          <a:bodyPr anchor="ctr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01703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690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29171"/>
            <a:ext cx="110825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 rtl="0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19250"/>
            <a:ext cx="11082528" cy="246221"/>
          </a:xfrm>
        </p:spPr>
        <p:txBody>
          <a:bodyPr anchor="ctr" anchorCtr="0"/>
          <a:lstStyle>
            <a:lvl1pPr rtl="0">
              <a:defRPr/>
            </a:lvl1pPr>
          </a:lstStyle>
          <a:p>
            <a:r>
              <a:rPr lang="en-US" sz="160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8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06704F1-0423-4D73-B68E-7710E72EBF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349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0289045-6F1C-457E-9C28-67818526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75F25-C2BE-4683-8F34-73BBDBC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938616-CE26-4647-955F-E8A3CC1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7AEB3A-A5CC-46A1-9FC2-A14A0DC8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188E8EF-4673-4151-A1F8-4890003BA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8443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E850B-589C-458E-8C08-946C9EBE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D9AD54-E7D2-404F-A75B-A533D973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F5EC7F-B1D2-44A3-8FAA-F7D3B6DF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57A2DE6E-46DA-4B4F-B196-6A965CF5F5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5052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D75E832-554D-4D1A-9B6B-6EA94E0E3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0F9A9-8869-4D96-9542-78D839261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4B68A-CD50-4957-AADC-D7858DA4EF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1F34A-DC41-462F-BB38-D166755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64A99-1038-4268-AAD6-7AAFC38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E8CC1-1572-4F3D-960F-81D0E820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33A410F-CC40-43E0-A88D-38050C764E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50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8AE3FAB-1F42-425A-9061-1058165BD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B1336C-2792-42C2-BF32-59EB7B38E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BB90B-FAF5-4C6E-95D9-581015BF94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EB290-DADB-482F-9E0C-F4F5CED3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FC1DC-F534-4E3F-89EE-CC439FC2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63965-1976-4B95-AF85-352E5D58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vmlDrawing" Target="../drawings/vmlDrawing14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oleObject" Target="../embeddings/oleObject14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tags" Target="../tags/tag1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424A825-90BD-4AF1-BA5D-D040437BA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43727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DA4A9F-5472-4C78-9F23-CE7997C0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EE25-C6FF-4C9E-BC41-2902A15F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BBDC-CF47-4229-BBB5-E7FE860A90D1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3E20-53BD-4D20-AC0F-ADB6D146A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C9F6A-CE35-4A42-8AC7-C4C56B90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n 7" descr="Texto, Patrón de fondo&#10;&#10;Descripción generada automáticamente">
            <a:extLst>
              <a:ext uri="{FF2B5EF4-FFF2-40B4-BE49-F238E27FC236}">
                <a16:creationId xmlns:a16="http://schemas.microsoft.com/office/drawing/2014/main" id="{4CDDD745-7E0A-429E-80CD-FD00190DE5D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02"/>
            <a:ext cx="12192000" cy="67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AAEC0B0-19F4-423A-8861-7D3B34BEB8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0825189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think-cell Slide" r:id="rId49" imgW="395" imgH="396" progId="TCLayout.ActiveDocument.1">
                  <p:embed/>
                </p:oleObj>
              </mc:Choice>
              <mc:Fallback>
                <p:oleObj name="think-cell Slide" r:id="rId49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AAEC0B0-19F4-423A-8861-7D3B34BEB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363200" y="6248400"/>
            <a:ext cx="1219200" cy="304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 rtl="0">
              <a:defRPr lang="uk-UA" sz="1200" b="0" i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68A02-6632-6E48-92F5-528ACA4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47131FB-9475-2744-911B-EFA0B5F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2CCD5-3444-0B41-815D-A4A6F4BA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9753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rtl="0">
              <a:defRPr sz="6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9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6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097335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1280224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280224" indent="0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5.jpeg"/><Relationship Id="rId2" Type="http://schemas.openxmlformats.org/officeDocument/2006/relationships/vmlDrawing" Target="../drawings/vmlDrawing59.v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9.xml"/><Relationship Id="rId11" Type="http://schemas.openxmlformats.org/officeDocument/2006/relationships/image" Target="../media/image4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67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6.dat"/><Relationship Id="rId2" Type="http://schemas.openxmlformats.org/officeDocument/2006/relationships/tags" Target="../tags/tag71.xml"/><Relationship Id="rId1" Type="http://schemas.openxmlformats.org/officeDocument/2006/relationships/vmlDrawing" Target="../drawings/vmlDrawing60.vml"/><Relationship Id="rId6" Type="http://schemas.openxmlformats.org/officeDocument/2006/relationships/tags" Target="../tags/tag75.xml"/><Relationship Id="rId11" Type="http://schemas.openxmlformats.org/officeDocument/2006/relationships/image" Target="../media/image1.emf"/><Relationship Id="rId5" Type="http://schemas.openxmlformats.org/officeDocument/2006/relationships/tags" Target="../tags/tag74.xml"/><Relationship Id="rId10" Type="http://schemas.openxmlformats.org/officeDocument/2006/relationships/oleObject" Target="../embeddings/oleObject60.bin"/><Relationship Id="rId4" Type="http://schemas.openxmlformats.org/officeDocument/2006/relationships/tags" Target="../tags/tag7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11.png"/><Relationship Id="rId3" Type="http://schemas.openxmlformats.org/officeDocument/2006/relationships/tags" Target="../tags/tag78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10.svg"/><Relationship Id="rId2" Type="http://schemas.openxmlformats.org/officeDocument/2006/relationships/tags" Target="../tags/tag77.xml"/><Relationship Id="rId1" Type="http://schemas.openxmlformats.org/officeDocument/2006/relationships/vmlDrawing" Target="../drawings/vmlDrawing61.v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svg"/><Relationship Id="rId4" Type="http://schemas.openxmlformats.org/officeDocument/2006/relationships/tags" Target="../tags/tag79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image" Target="../media/image13.png"/><Relationship Id="rId39" Type="http://schemas.openxmlformats.org/officeDocument/2006/relationships/image" Target="../media/image26.svg"/><Relationship Id="rId21" Type="http://schemas.openxmlformats.org/officeDocument/2006/relationships/tags" Target="../tags/tag99.xml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image" Target="../media/image16.svg"/><Relationship Id="rId41" Type="http://schemas.openxmlformats.org/officeDocument/2006/relationships/image" Target="../media/image28.svg"/><Relationship Id="rId1" Type="http://schemas.openxmlformats.org/officeDocument/2006/relationships/vmlDrawing" Target="../drawings/vmlDrawing62.v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19.png"/><Relationship Id="rId37" Type="http://schemas.openxmlformats.org/officeDocument/2006/relationships/image" Target="../media/image24.svg"/><Relationship Id="rId40" Type="http://schemas.openxmlformats.org/officeDocument/2006/relationships/image" Target="../media/image27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notesSlide" Target="../notesSlides/notesSlide4.xml"/><Relationship Id="rId28" Type="http://schemas.openxmlformats.org/officeDocument/2006/relationships/image" Target="../media/image15.png"/><Relationship Id="rId36" Type="http://schemas.openxmlformats.org/officeDocument/2006/relationships/image" Target="../media/image23.png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image" Target="../media/image18.sv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14.svg"/><Relationship Id="rId30" Type="http://schemas.openxmlformats.org/officeDocument/2006/relationships/image" Target="../media/image17.png"/><Relationship Id="rId35" Type="http://schemas.openxmlformats.org/officeDocument/2006/relationships/image" Target="../media/image22.svg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image" Target="../media/image1.emf"/><Relationship Id="rId33" Type="http://schemas.openxmlformats.org/officeDocument/2006/relationships/image" Target="../media/image20.svg"/><Relationship Id="rId38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1.xml"/><Relationship Id="rId7" Type="http://schemas.openxmlformats.org/officeDocument/2006/relationships/oleObject" Target="../embeddings/oleObject63.bin"/><Relationship Id="rId2" Type="http://schemas.openxmlformats.org/officeDocument/2006/relationships/tags" Target="../tags/tag100.xml"/><Relationship Id="rId1" Type="http://schemas.openxmlformats.org/officeDocument/2006/relationships/vmlDrawing" Target="../drawings/vmlDrawing63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9" Type="http://schemas.openxmlformats.org/officeDocument/2006/relationships/image" Target="../media/image1.emf"/><Relationship Id="rId21" Type="http://schemas.openxmlformats.org/officeDocument/2006/relationships/tags" Target="../tags/tag122.xml"/><Relationship Id="rId34" Type="http://schemas.openxmlformats.org/officeDocument/2006/relationships/tags" Target="../tags/tag135.xml"/><Relationship Id="rId42" Type="http://schemas.openxmlformats.org/officeDocument/2006/relationships/image" Target="../media/image8.svg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tags" Target="../tags/tag130.xml"/><Relationship Id="rId41" Type="http://schemas.openxmlformats.org/officeDocument/2006/relationships/image" Target="../media/image7.png"/><Relationship Id="rId1" Type="http://schemas.openxmlformats.org/officeDocument/2006/relationships/vmlDrawing" Target="../drawings/vmlDrawing64.v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tags" Target="../tags/tag133.xml"/><Relationship Id="rId37" Type="http://schemas.openxmlformats.org/officeDocument/2006/relationships/notesSlide" Target="../notesSlides/notesSlide6.xml"/><Relationship Id="rId40" Type="http://schemas.openxmlformats.org/officeDocument/2006/relationships/chart" Target="../charts/chart1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tags" Target="../tags/tag129.xml"/><Relationship Id="rId36" Type="http://schemas.openxmlformats.org/officeDocument/2006/relationships/slideLayout" Target="../slideLayouts/slideLayout1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tags" Target="../tags/tag132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tags" Target="../tags/tag131.xml"/><Relationship Id="rId35" Type="http://schemas.openxmlformats.org/officeDocument/2006/relationships/tags" Target="../tags/tag136.xml"/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33" Type="http://schemas.openxmlformats.org/officeDocument/2006/relationships/tags" Target="../tags/tag134.xml"/><Relationship Id="rId38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31.svg"/><Relationship Id="rId26" Type="http://schemas.openxmlformats.org/officeDocument/2006/relationships/image" Target="../media/image39.svg"/><Relationship Id="rId3" Type="http://schemas.openxmlformats.org/officeDocument/2006/relationships/tags" Target="../tags/tag138.xml"/><Relationship Id="rId21" Type="http://schemas.openxmlformats.org/officeDocument/2006/relationships/image" Target="../media/image34.png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tags" Target="../tags/tag137.xml"/><Relationship Id="rId16" Type="http://schemas.openxmlformats.org/officeDocument/2006/relationships/image" Target="../media/image1.emf"/><Relationship Id="rId20" Type="http://schemas.openxmlformats.org/officeDocument/2006/relationships/image" Target="../media/image33.svg"/><Relationship Id="rId29" Type="http://schemas.openxmlformats.org/officeDocument/2006/relationships/image" Target="../media/image42.png"/><Relationship Id="rId1" Type="http://schemas.openxmlformats.org/officeDocument/2006/relationships/vmlDrawing" Target="../drawings/vmlDrawing65.v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24" Type="http://schemas.openxmlformats.org/officeDocument/2006/relationships/image" Target="../media/image37.svg"/><Relationship Id="rId32" Type="http://schemas.openxmlformats.org/officeDocument/2006/relationships/image" Target="../media/image45.svg"/><Relationship Id="rId5" Type="http://schemas.openxmlformats.org/officeDocument/2006/relationships/tags" Target="../tags/tag140.xml"/><Relationship Id="rId15" Type="http://schemas.openxmlformats.org/officeDocument/2006/relationships/oleObject" Target="../embeddings/oleObject65.bin"/><Relationship Id="rId23" Type="http://schemas.openxmlformats.org/officeDocument/2006/relationships/image" Target="../media/image36.png"/><Relationship Id="rId28" Type="http://schemas.openxmlformats.org/officeDocument/2006/relationships/image" Target="../media/image41.svg"/><Relationship Id="rId10" Type="http://schemas.openxmlformats.org/officeDocument/2006/relationships/tags" Target="../tags/tag145.xml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notesSlide" Target="../notesSlides/notesSlide7.xml"/><Relationship Id="rId22" Type="http://schemas.openxmlformats.org/officeDocument/2006/relationships/image" Target="../media/image35.svg"/><Relationship Id="rId27" Type="http://schemas.openxmlformats.org/officeDocument/2006/relationships/image" Target="../media/image40.png"/><Relationship Id="rId30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48.xml"/><Relationship Id="rId7" Type="http://schemas.openxmlformats.org/officeDocument/2006/relationships/oleObject" Target="../embeddings/oleObject66.bin"/><Relationship Id="rId2" Type="http://schemas.openxmlformats.org/officeDocument/2006/relationships/vmlDrawing" Target="../drawings/vmlDrawing66.v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49.xml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81469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think-cell Slide" r:id="rId10" imgW="423" imgH="424" progId="TCLayout.ActiveDocument.1">
                  <p:embed/>
                </p:oleObj>
              </mc:Choice>
              <mc:Fallback>
                <p:oleObj name="think-cell Slide" r:id="rId10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pic>
        <p:nvPicPr>
          <p:cNvPr id="4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9BE3BA3-1090-4B81-9CAB-F7FDD01D3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9B901-A4E8-40D6-8BFD-0126682F84B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25559" y="2126549"/>
            <a:ext cx="3943073" cy="19604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3500" b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Leveraging Advanced Analytics to enhance pharmaceutical sales forecasting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E9203-645D-4ECE-8240-9A60566F832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25559" y="4762833"/>
            <a:ext cx="3943073" cy="289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Team 46: Zixiao Chen &amp; Alejandro Sáez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97676-EAC0-41FA-A3B8-ABA461B4A71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25559" y="5052156"/>
            <a:ext cx="3943073" cy="289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72541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E7E4B3C-1842-47A0-8508-5A6356DC37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0076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F46D04C-32E1-4FB1-B929-AE8765E73262}"/>
              </a:ext>
            </a:extLst>
          </p:cNvPr>
          <p:cNvSpPr/>
          <p:nvPr/>
        </p:nvSpPr>
        <p:spPr>
          <a:xfrm>
            <a:off x="4039263" y="978010"/>
            <a:ext cx="8152737" cy="587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001C7-F900-4F10-AB69-348F20D0CD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07814" y="1431171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Provide context of the forecasting problem </a:t>
            </a:r>
            <a:r>
              <a:rPr lang="en-US" sz="2000" dirty="0"/>
              <a:t>at a macro and </a:t>
            </a:r>
            <a:r>
              <a:rPr lang="en-US" sz="2000" i="1" dirty="0"/>
              <a:t>Novartis</a:t>
            </a:r>
            <a:r>
              <a:rPr lang="en-US" sz="2000" dirty="0"/>
              <a:t>-specific level</a:t>
            </a:r>
            <a:endParaRPr lang="en-US" sz="2000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5F27DF-3390-4BBA-8D86-A739110F46D8}"/>
              </a:ext>
            </a:extLst>
          </p:cNvPr>
          <p:cNvSpPr/>
          <p:nvPr/>
        </p:nvSpPr>
        <p:spPr>
          <a:xfrm>
            <a:off x="6031869" y="1431171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F70774C6-6993-4C23-9321-DA03AE59F8F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45281" y="123400"/>
            <a:ext cx="623117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18CF-8209-4B96-B856-7EB74FE0EA9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07814" y="2701456"/>
            <a:ext cx="4816993" cy="907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Present our approach to solve the case-study </a:t>
            </a:r>
            <a:r>
              <a:rPr lang="en-US" sz="2000" dirty="0"/>
              <a:t>by predicting sales for every pharmaceutical brand at a monthly and regional level</a:t>
            </a:r>
            <a:endParaRPr lang="en-US" sz="2000" i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06F0D-C3FF-4F36-A04C-40474D06AFD1}"/>
              </a:ext>
            </a:extLst>
          </p:cNvPr>
          <p:cNvSpPr/>
          <p:nvPr/>
        </p:nvSpPr>
        <p:spPr>
          <a:xfrm>
            <a:off x="6031869" y="2701456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1A346-8775-49AE-9919-CBFD651C1FE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807814" y="4148184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Showcase the details of the model developed </a:t>
            </a:r>
            <a:r>
              <a:rPr lang="en-US" sz="2000" dirty="0">
                <a:ln w="6350" cap="flat">
                  <a:noFill/>
                  <a:miter lim="800000"/>
                </a:ln>
                <a:ea typeface="+mj-ea"/>
                <a:cs typeface="+mj-cs"/>
              </a:rPr>
              <a:t>and illustrate examples of the predictive effort</a:t>
            </a:r>
            <a:endParaRPr lang="en-US" sz="2000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D7EF1A-D88D-4A0E-A258-15B950517100}"/>
              </a:ext>
            </a:extLst>
          </p:cNvPr>
          <p:cNvSpPr/>
          <p:nvPr/>
        </p:nvSpPr>
        <p:spPr>
          <a:xfrm>
            <a:off x="6031869" y="4148184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3E951-12FA-40E6-950A-B007C72B3A4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807814" y="5418468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/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Summarize findings </a:t>
            </a:r>
            <a:r>
              <a:rPr lang="en-US" sz="2000" dirty="0">
                <a:solidFill>
                  <a:srgbClr val="000000"/>
                </a:solidFill>
              </a:rPr>
              <a:t>and outline </a:t>
            </a:r>
            <a:r>
              <a:rPr lang="en-US" sz="2000" dirty="0">
                <a:ln w="6350" cap="flat">
                  <a:noFill/>
                  <a:miter lim="800000"/>
                </a:ln>
                <a:ea typeface="+mj-ea"/>
                <a:cs typeface="+mj-cs"/>
              </a:rPr>
              <a:t>steps forward to directly </a:t>
            </a: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extract value from the study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0DF44D-1FF5-46A1-837F-76361BB5953C}"/>
              </a:ext>
            </a:extLst>
          </p:cNvPr>
          <p:cNvSpPr/>
          <p:nvPr/>
        </p:nvSpPr>
        <p:spPr>
          <a:xfrm>
            <a:off x="6025932" y="5418468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0AD95-E07A-4480-8962-213E58CE5D8F}"/>
              </a:ext>
            </a:extLst>
          </p:cNvPr>
          <p:cNvSpPr/>
          <p:nvPr/>
        </p:nvSpPr>
        <p:spPr>
          <a:xfrm>
            <a:off x="5040332" y="1"/>
            <a:ext cx="459238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A5E1-577D-41CD-8C45-8F0ADFBD2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4" r="23418"/>
          <a:stretch/>
        </p:blipFill>
        <p:spPr>
          <a:xfrm>
            <a:off x="0" y="0"/>
            <a:ext cx="5040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F64BA3D-A148-4958-BFBB-978B5E8B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6656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603C6F8-CF77-4E3F-BB13-B769D2E3DBEA}"/>
              </a:ext>
            </a:extLst>
          </p:cNvPr>
          <p:cNvGrpSpPr/>
          <p:nvPr/>
        </p:nvGrpSpPr>
        <p:grpSpPr>
          <a:xfrm>
            <a:off x="6623377" y="1748948"/>
            <a:ext cx="5048286" cy="1174143"/>
            <a:chOff x="6626289" y="1748948"/>
            <a:chExt cx="5126067" cy="117414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5EAA112-ACDA-4F43-ADE4-42A98B324EE4}"/>
                </a:ext>
              </a:extLst>
            </p:cNvPr>
            <p:cNvSpPr/>
            <p:nvPr/>
          </p:nvSpPr>
          <p:spPr>
            <a:xfrm>
              <a:off x="6631783" y="1748948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3BCBB6-3413-482D-AC95-C2066B9911B2}"/>
                </a:ext>
              </a:extLst>
            </p:cNvPr>
            <p:cNvCxnSpPr>
              <a:cxnSpLocks/>
            </p:cNvCxnSpPr>
            <p:nvPr/>
          </p:nvCxnSpPr>
          <p:spPr>
            <a:xfrm>
              <a:off x="6626289" y="2923091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523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9" name="2. Slide Title">
            <a:extLst>
              <a:ext uri="{FF2B5EF4-FFF2-40B4-BE49-F238E27FC236}">
                <a16:creationId xmlns:a16="http://schemas.microsoft.com/office/drawing/2014/main" id="{8C7199D1-BB4E-4F0F-A030-47412663EC0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70058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A: Context and objectives of the forecasting case-study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418FCC-2A05-4072-BEAD-ED9EB30A0BD4}"/>
              </a:ext>
            </a:extLst>
          </p:cNvPr>
          <p:cNvSpPr/>
          <p:nvPr/>
        </p:nvSpPr>
        <p:spPr>
          <a:xfrm>
            <a:off x="550861" y="174894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D2B083-D6B8-42D4-8428-AC642E22BBCC}"/>
              </a:ext>
            </a:extLst>
          </p:cNvPr>
          <p:cNvCxnSpPr>
            <a:cxnSpLocks/>
          </p:cNvCxnSpPr>
          <p:nvPr/>
        </p:nvCxnSpPr>
        <p:spPr>
          <a:xfrm>
            <a:off x="550863" y="2659749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A85F916-FE5E-4886-AD7B-E65F385B18E0}"/>
              </a:ext>
            </a:extLst>
          </p:cNvPr>
          <p:cNvSpPr/>
          <p:nvPr/>
        </p:nvSpPr>
        <p:spPr>
          <a:xfrm>
            <a:off x="550863" y="275209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1A9910-3082-465C-8321-86F61FC07A93}"/>
              </a:ext>
            </a:extLst>
          </p:cNvPr>
          <p:cNvCxnSpPr>
            <a:cxnSpLocks/>
          </p:cNvCxnSpPr>
          <p:nvPr/>
        </p:nvCxnSpPr>
        <p:spPr>
          <a:xfrm>
            <a:off x="550863" y="366289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9E8C7-2817-40F7-A165-7624475AA586}"/>
              </a:ext>
            </a:extLst>
          </p:cNvPr>
          <p:cNvSpPr/>
          <p:nvPr/>
        </p:nvSpPr>
        <p:spPr>
          <a:xfrm>
            <a:off x="550863" y="3755246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2FFEEA-9D85-49C0-A4E3-0E37870DDEDA}"/>
              </a:ext>
            </a:extLst>
          </p:cNvPr>
          <p:cNvCxnSpPr>
            <a:cxnSpLocks/>
          </p:cNvCxnSpPr>
          <p:nvPr/>
        </p:nvCxnSpPr>
        <p:spPr>
          <a:xfrm>
            <a:off x="550863" y="466604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10C177-7AFD-43B7-A802-8DAFA7DAADCE}"/>
              </a:ext>
            </a:extLst>
          </p:cNvPr>
          <p:cNvSpPr/>
          <p:nvPr/>
        </p:nvSpPr>
        <p:spPr>
          <a:xfrm>
            <a:off x="550863" y="475839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2607F6F-6A91-4F09-866F-0CAB1E0982AA}"/>
              </a:ext>
            </a:extLst>
          </p:cNvPr>
          <p:cNvCxnSpPr>
            <a:cxnSpLocks/>
          </p:cNvCxnSpPr>
          <p:nvPr/>
        </p:nvCxnSpPr>
        <p:spPr>
          <a:xfrm>
            <a:off x="550863" y="566919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4B7917-8BAC-44E3-B8BD-7A4732B62303}"/>
              </a:ext>
            </a:extLst>
          </p:cNvPr>
          <p:cNvSpPr txBox="1"/>
          <p:nvPr/>
        </p:nvSpPr>
        <p:spPr>
          <a:xfrm>
            <a:off x="550863" y="1835016"/>
            <a:ext cx="2385135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Accurate sales forecasting is a top priority for pharmaceutical firms…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4119A-2FF5-4437-B011-26E7D43AAB99}"/>
              </a:ext>
            </a:extLst>
          </p:cNvPr>
          <p:cNvSpPr txBox="1"/>
          <p:nvPr/>
        </p:nvSpPr>
        <p:spPr>
          <a:xfrm>
            <a:off x="550861" y="2814090"/>
            <a:ext cx="23851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…increasing goodness of fit of predictive models by 1 p.p. can unlock significant value…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290FEA-66B0-4C8B-8CA3-0B6A0787DB2A}"/>
              </a:ext>
            </a:extLst>
          </p:cNvPr>
          <p:cNvSpPr txBox="1"/>
          <p:nvPr/>
        </p:nvSpPr>
        <p:spPr>
          <a:xfrm>
            <a:off x="550864" y="3841316"/>
            <a:ext cx="23851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…the global breadth of </a:t>
            </a:r>
            <a:r>
              <a:rPr lang="en-US" sz="1400" b="1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Novartis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makes it necessary to use analytic approaches…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F09185-20F1-49CF-BA99-A7298891AA17}"/>
              </a:ext>
            </a:extLst>
          </p:cNvPr>
          <p:cNvSpPr txBox="1"/>
          <p:nvPr/>
        </p:nvSpPr>
        <p:spPr>
          <a:xfrm>
            <a:off x="550862" y="4844465"/>
            <a:ext cx="2495312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…solving the forecasting challenge is a humanitarian concern during the pandemic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04DA18-C372-48D3-9467-B3F712CB6FF6}"/>
              </a:ext>
            </a:extLst>
          </p:cNvPr>
          <p:cNvSpPr txBox="1"/>
          <p:nvPr/>
        </p:nvSpPr>
        <p:spPr>
          <a:xfrm>
            <a:off x="4909635" y="1927349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D89A61-351F-4F2E-A812-363E5585747E}"/>
              </a:ext>
            </a:extLst>
          </p:cNvPr>
          <p:cNvSpPr txBox="1"/>
          <p:nvPr/>
        </p:nvSpPr>
        <p:spPr>
          <a:xfrm>
            <a:off x="3390847" y="1905007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7F02A6-E047-49C6-A5B0-AD193C9F5817}"/>
              </a:ext>
            </a:extLst>
          </p:cNvPr>
          <p:cNvSpPr txBox="1"/>
          <p:nvPr/>
        </p:nvSpPr>
        <p:spPr>
          <a:xfrm>
            <a:off x="3577098" y="2296682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47361C-2CAB-4483-81EE-CF3161DF854C}"/>
              </a:ext>
            </a:extLst>
          </p:cNvPr>
          <p:cNvSpPr txBox="1"/>
          <p:nvPr/>
        </p:nvSpPr>
        <p:spPr>
          <a:xfrm>
            <a:off x="5107169" y="2296682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8632CF-2C34-4D7C-985C-4A8232FD8C3A}"/>
              </a:ext>
            </a:extLst>
          </p:cNvPr>
          <p:cNvSpPr txBox="1"/>
          <p:nvPr/>
        </p:nvSpPr>
        <p:spPr>
          <a:xfrm>
            <a:off x="4909635" y="289447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29C832-4BCC-47E7-865B-C268B26FC273}"/>
              </a:ext>
            </a:extLst>
          </p:cNvPr>
          <p:cNvSpPr txBox="1"/>
          <p:nvPr/>
        </p:nvSpPr>
        <p:spPr>
          <a:xfrm>
            <a:off x="3313903" y="2881374"/>
            <a:ext cx="66364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~XXX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0DEAED-A5D7-453B-960A-EC430709643D}"/>
              </a:ext>
            </a:extLst>
          </p:cNvPr>
          <p:cNvSpPr txBox="1"/>
          <p:nvPr/>
        </p:nvSpPr>
        <p:spPr>
          <a:xfrm>
            <a:off x="3347873" y="3223821"/>
            <a:ext cx="66043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Out of stock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E0B91B-EB75-4CEB-9B7B-3EE797DE68D9}"/>
              </a:ext>
            </a:extLst>
          </p:cNvPr>
          <p:cNvSpPr txBox="1"/>
          <p:nvPr/>
        </p:nvSpPr>
        <p:spPr>
          <a:xfrm>
            <a:off x="5107169" y="3223821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983C2D-9223-4E58-922C-EB8F27318561}"/>
              </a:ext>
            </a:extLst>
          </p:cNvPr>
          <p:cNvSpPr txBox="1"/>
          <p:nvPr/>
        </p:nvSpPr>
        <p:spPr>
          <a:xfrm>
            <a:off x="4832691" y="3861593"/>
            <a:ext cx="66364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~XXX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C40029-EBBD-4A8A-A04C-123D5B3D412F}"/>
              </a:ext>
            </a:extLst>
          </p:cNvPr>
          <p:cNvSpPr txBox="1"/>
          <p:nvPr/>
        </p:nvSpPr>
        <p:spPr>
          <a:xfrm>
            <a:off x="3390847" y="385774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0CDCA-735C-41B7-8C86-EE78407458CA}"/>
              </a:ext>
            </a:extLst>
          </p:cNvPr>
          <p:cNvSpPr txBox="1"/>
          <p:nvPr/>
        </p:nvSpPr>
        <p:spPr>
          <a:xfrm>
            <a:off x="3176711" y="4204935"/>
            <a:ext cx="11790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# countries where </a:t>
            </a:r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Novartis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has presence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16E0D-6247-429E-9017-3D7382C3FFD0}"/>
              </a:ext>
            </a:extLst>
          </p:cNvPr>
          <p:cNvSpPr txBox="1"/>
          <p:nvPr/>
        </p:nvSpPr>
        <p:spPr>
          <a:xfrm>
            <a:off x="4449250" y="4204935"/>
            <a:ext cx="143052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# pharmaceuticals in existing repertoire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6D385-D20F-4521-997F-BD7D41E01DEF}"/>
              </a:ext>
            </a:extLst>
          </p:cNvPr>
          <p:cNvSpPr txBox="1"/>
          <p:nvPr/>
        </p:nvSpPr>
        <p:spPr>
          <a:xfrm>
            <a:off x="4909635" y="4828716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1748E1-74F9-4A05-BBFF-01D285DD274B}"/>
              </a:ext>
            </a:extLst>
          </p:cNvPr>
          <p:cNvSpPr txBox="1"/>
          <p:nvPr/>
        </p:nvSpPr>
        <p:spPr>
          <a:xfrm>
            <a:off x="3390847" y="4834107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8D9F6B-9BB7-41F7-A05D-654BEF03BAFA}"/>
              </a:ext>
            </a:extLst>
          </p:cNvPr>
          <p:cNvSpPr txBox="1"/>
          <p:nvPr/>
        </p:nvSpPr>
        <p:spPr>
          <a:xfrm>
            <a:off x="3544734" y="5213797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DCECF8-F0F8-4235-B3CA-C1E9ABFBCB3B}"/>
              </a:ext>
            </a:extLst>
          </p:cNvPr>
          <p:cNvSpPr txBox="1"/>
          <p:nvPr/>
        </p:nvSpPr>
        <p:spPr>
          <a:xfrm>
            <a:off x="4316465" y="5220167"/>
            <a:ext cx="1634925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4C68F0-734D-4843-95AF-CBE49D383961}"/>
              </a:ext>
            </a:extLst>
          </p:cNvPr>
          <p:cNvSpPr txBox="1"/>
          <p:nvPr/>
        </p:nvSpPr>
        <p:spPr>
          <a:xfrm>
            <a:off x="554360" y="1293241"/>
            <a:ext cx="5122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Context of the relevance of sales forecasting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B7572D-941E-46C3-9CA4-97A3F87840B0}"/>
              </a:ext>
            </a:extLst>
          </p:cNvPr>
          <p:cNvCxnSpPr>
            <a:cxnSpLocks/>
          </p:cNvCxnSpPr>
          <p:nvPr/>
        </p:nvCxnSpPr>
        <p:spPr>
          <a:xfrm>
            <a:off x="554736" y="1594604"/>
            <a:ext cx="11116926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331A53-DE3F-4FBE-9D4B-8FED864225BD}"/>
              </a:ext>
            </a:extLst>
          </p:cNvPr>
          <p:cNvCxnSpPr>
            <a:cxnSpLocks/>
          </p:cNvCxnSpPr>
          <p:nvPr/>
        </p:nvCxnSpPr>
        <p:spPr>
          <a:xfrm>
            <a:off x="6333965" y="1703389"/>
            <a:ext cx="0" cy="3965809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hevronBlue 14">
            <a:extLst>
              <a:ext uri="{FF2B5EF4-FFF2-40B4-BE49-F238E27FC236}">
                <a16:creationId xmlns:a16="http://schemas.microsoft.com/office/drawing/2014/main" id="{3C1767A0-4280-4066-8394-51E4C135F29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111262" y="3423639"/>
            <a:ext cx="433381" cy="433381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CDBBF81-591A-4169-AB7D-C65E600E2BF4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135F8ECE-19D1-48EA-B9C6-021AB7CF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BB14BD1-1D27-448C-A00B-0697B26464AE}"/>
              </a:ext>
            </a:extLst>
          </p:cNvPr>
          <p:cNvSpPr txBox="1"/>
          <p:nvPr/>
        </p:nvSpPr>
        <p:spPr>
          <a:xfrm>
            <a:off x="6660648" y="1948599"/>
            <a:ext cx="2241966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The objective of our study is to forecast sales at a brand-month-region level…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F6F426-F580-4411-9A1C-399799AA80A7}"/>
              </a:ext>
            </a:extLst>
          </p:cNvPr>
          <p:cNvGrpSpPr/>
          <p:nvPr/>
        </p:nvGrpSpPr>
        <p:grpSpPr>
          <a:xfrm>
            <a:off x="10267802" y="2002011"/>
            <a:ext cx="1272184" cy="523221"/>
            <a:chOff x="3528152" y="2187167"/>
            <a:chExt cx="1272184" cy="52322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138525E-E4CD-4730-A19D-1668B27AD818}"/>
                </a:ext>
              </a:extLst>
            </p:cNvPr>
            <p:cNvSpPr txBox="1"/>
            <p:nvPr/>
          </p:nvSpPr>
          <p:spPr>
            <a:xfrm>
              <a:off x="3931008" y="2187167"/>
              <a:ext cx="466474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201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21097B-1EE1-4528-BDDA-810CE9CE936B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Regions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81589D-2A12-4542-B76B-49EE1759A67A}"/>
              </a:ext>
            </a:extLst>
          </p:cNvPr>
          <p:cNvGrpSpPr/>
          <p:nvPr/>
        </p:nvGrpSpPr>
        <p:grpSpPr>
          <a:xfrm>
            <a:off x="8930522" y="2002011"/>
            <a:ext cx="1043584" cy="523221"/>
            <a:chOff x="8930522" y="2304544"/>
            <a:chExt cx="1043584" cy="52322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85C9F-1939-4FB1-9510-B2AE0A6F8466}"/>
                </a:ext>
              </a:extLst>
            </p:cNvPr>
            <p:cNvSpPr txBox="1"/>
            <p:nvPr/>
          </p:nvSpPr>
          <p:spPr>
            <a:xfrm>
              <a:off x="9197436" y="2304544"/>
              <a:ext cx="50975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E4FBC2B-89F1-4DDD-8073-A0CF097FA462}"/>
                </a:ext>
              </a:extLst>
            </p:cNvPr>
            <p:cNvSpPr txBox="1"/>
            <p:nvPr/>
          </p:nvSpPr>
          <p:spPr>
            <a:xfrm>
              <a:off x="8930522" y="2673877"/>
              <a:ext cx="1043584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Brands</a:t>
              </a:r>
              <a:endPara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0327489-B408-4B53-AD70-FEEF0CB9C0F3}"/>
              </a:ext>
            </a:extLst>
          </p:cNvPr>
          <p:cNvSpPr txBox="1"/>
          <p:nvPr/>
        </p:nvSpPr>
        <p:spPr>
          <a:xfrm>
            <a:off x="6626289" y="1295418"/>
            <a:ext cx="5122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Objectives of the challenge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5F8FD5-58C7-4F4C-8C36-FB344C0753BC}"/>
              </a:ext>
            </a:extLst>
          </p:cNvPr>
          <p:cNvGrpSpPr/>
          <p:nvPr/>
        </p:nvGrpSpPr>
        <p:grpSpPr>
          <a:xfrm>
            <a:off x="6623377" y="3125123"/>
            <a:ext cx="5042874" cy="1174143"/>
            <a:chOff x="6620463" y="3052526"/>
            <a:chExt cx="5126067" cy="117414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9FE358-F1E7-4995-B86D-E76296ECA87A}"/>
                </a:ext>
              </a:extLst>
            </p:cNvPr>
            <p:cNvSpPr/>
            <p:nvPr/>
          </p:nvSpPr>
          <p:spPr>
            <a:xfrm>
              <a:off x="6625957" y="3052526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8EDAD4A-56B5-4C06-BE42-9EBE3B03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63" y="4226669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BA4AB-7ECB-4D78-B4D2-77997D0A84A5}"/>
              </a:ext>
            </a:extLst>
          </p:cNvPr>
          <p:cNvGrpSpPr/>
          <p:nvPr/>
        </p:nvGrpSpPr>
        <p:grpSpPr>
          <a:xfrm>
            <a:off x="6623377" y="4501297"/>
            <a:ext cx="5037470" cy="1174143"/>
            <a:chOff x="6620463" y="4501297"/>
            <a:chExt cx="5126067" cy="117414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3F2628C-F701-4791-841B-987A2A5F2C79}"/>
                </a:ext>
              </a:extLst>
            </p:cNvPr>
            <p:cNvSpPr/>
            <p:nvPr/>
          </p:nvSpPr>
          <p:spPr>
            <a:xfrm>
              <a:off x="6625957" y="4501297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54BC778-361A-4A46-A965-84090DE86517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63" y="5675440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D16AA7E-D4A6-464F-9535-A6F559D18110}"/>
              </a:ext>
            </a:extLst>
          </p:cNvPr>
          <p:cNvSpPr txBox="1"/>
          <p:nvPr/>
        </p:nvSpPr>
        <p:spPr>
          <a:xfrm>
            <a:off x="6660648" y="3328221"/>
            <a:ext cx="215557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…with the objective to minimize two key metrics…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CF5DF1-730B-4D4F-9605-A53AC54F2D07}"/>
              </a:ext>
            </a:extLst>
          </p:cNvPr>
          <p:cNvSpPr txBox="1"/>
          <p:nvPr/>
        </p:nvSpPr>
        <p:spPr>
          <a:xfrm>
            <a:off x="6664838" y="4795424"/>
            <a:ext cx="215557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…in order to fuel key business decisions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5FAC9A-42F9-4507-8C59-4C9E26BADAF3}"/>
              </a:ext>
            </a:extLst>
          </p:cNvPr>
          <p:cNvGrpSpPr/>
          <p:nvPr/>
        </p:nvGrpSpPr>
        <p:grpSpPr>
          <a:xfrm>
            <a:off x="10273103" y="3421681"/>
            <a:ext cx="1272184" cy="677110"/>
            <a:chOff x="3528152" y="2187167"/>
            <a:chExt cx="1272184" cy="6771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20B60-F9F1-4791-A257-C6FF81D1F19E}"/>
                </a:ext>
              </a:extLst>
            </p:cNvPr>
            <p:cNvSpPr txBox="1"/>
            <p:nvPr/>
          </p:nvSpPr>
          <p:spPr>
            <a:xfrm>
              <a:off x="3909367" y="2187167"/>
              <a:ext cx="509755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XXX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F457B9-E141-4A96-876A-8D9595CEEAB4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Confidence interval metric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FFF191-EF6A-4D62-A012-389994BCEC05}"/>
              </a:ext>
            </a:extLst>
          </p:cNvPr>
          <p:cNvGrpSpPr/>
          <p:nvPr/>
        </p:nvGrpSpPr>
        <p:grpSpPr>
          <a:xfrm>
            <a:off x="8935823" y="3421681"/>
            <a:ext cx="1043584" cy="523221"/>
            <a:chOff x="8930522" y="2304544"/>
            <a:chExt cx="1043584" cy="523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2C93CB4-19A6-4526-AC17-F0FFE45C5F18}"/>
                </a:ext>
              </a:extLst>
            </p:cNvPr>
            <p:cNvSpPr txBox="1"/>
            <p:nvPr/>
          </p:nvSpPr>
          <p:spPr>
            <a:xfrm>
              <a:off x="9197436" y="2304544"/>
              <a:ext cx="50975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XXX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C55CA0-19A8-4372-8703-DBBDE20D20B1}"/>
                </a:ext>
              </a:extLst>
            </p:cNvPr>
            <p:cNvSpPr txBox="1"/>
            <p:nvPr/>
          </p:nvSpPr>
          <p:spPr>
            <a:xfrm>
              <a:off x="8930522" y="2673877"/>
              <a:ext cx="1043584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Accuracy metric</a:t>
              </a:r>
              <a:endPara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20E7ABA-F383-4456-8E07-B8F42B7373D4}"/>
              </a:ext>
            </a:extLst>
          </p:cNvPr>
          <p:cNvSpPr txBox="1"/>
          <p:nvPr/>
        </p:nvSpPr>
        <p:spPr>
          <a:xfrm>
            <a:off x="10649017" y="4700105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DF2316-193C-4D77-AD88-AFC175EDD837}"/>
              </a:ext>
            </a:extLst>
          </p:cNvPr>
          <p:cNvSpPr txBox="1"/>
          <p:nvPr/>
        </p:nvSpPr>
        <p:spPr>
          <a:xfrm>
            <a:off x="9197436" y="4700105"/>
            <a:ext cx="5097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</p:txBody>
      </p:sp>
      <p:pic>
        <p:nvPicPr>
          <p:cNvPr id="10" name="Graphic 9" descr="Advertising with solid fill">
            <a:extLst>
              <a:ext uri="{FF2B5EF4-FFF2-40B4-BE49-F238E27FC236}">
                <a16:creationId xmlns:a16="http://schemas.microsoft.com/office/drawing/2014/main" id="{1B4543D2-F27D-4254-A865-F53FAADEE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1210" y="1168686"/>
            <a:ext cx="405311" cy="405311"/>
          </a:xfrm>
          <a:prstGeom prst="rect">
            <a:avLst/>
          </a:prstGeom>
        </p:spPr>
      </p:pic>
      <p:pic>
        <p:nvPicPr>
          <p:cNvPr id="12" name="Graphic 11" descr="Target with solid fill">
            <a:extLst>
              <a:ext uri="{FF2B5EF4-FFF2-40B4-BE49-F238E27FC236}">
                <a16:creationId xmlns:a16="http://schemas.microsoft.com/office/drawing/2014/main" id="{E8B180AE-5886-4CA1-A24C-80248E292E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9568" y="1132973"/>
            <a:ext cx="467696" cy="4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718B454-4575-4D07-8836-EC13F70B7A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801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think-cell Slide" r:id="rId24" imgW="395" imgH="396" progId="TCLayout.ActiveDocument.1">
                  <p:embed/>
                </p:oleObj>
              </mc:Choice>
              <mc:Fallback>
                <p:oleObj name="think-cell Slide" r:id="rId2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917B70E7-0D22-4894-A441-5F19403C86B5}"/>
              </a:ext>
            </a:extLst>
          </p:cNvPr>
          <p:cNvSpPr/>
          <p:nvPr/>
        </p:nvSpPr>
        <p:spPr>
          <a:xfrm>
            <a:off x="7348557" y="1507549"/>
            <a:ext cx="3967337" cy="440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A9BAB442-1917-4A39-A2DC-318B4490179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B: We have followed a 5-step approach to solve the sales forecasting challenge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3E479CEE-46D9-4D50-858C-5C343CC9AAB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of the steps followed</a:t>
            </a:r>
            <a:r>
              <a:rPr lang="en-US" dirty="0">
                <a:solidFill>
                  <a:srgbClr val="7F7F7F"/>
                </a:solidFill>
                <a:latin typeface="Arial"/>
              </a:rPr>
              <a:t> to solve the challenge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7995C-4AFA-4846-BD86-936449019CA0}"/>
              </a:ext>
            </a:extLst>
          </p:cNvPr>
          <p:cNvSpPr txBox="1">
            <a:spLocks/>
          </p:cNvSpPr>
          <p:nvPr/>
        </p:nvSpPr>
        <p:spPr>
          <a:xfrm>
            <a:off x="554736" y="2120900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1787-2C4A-4616-997B-0FA11B493779}"/>
              </a:ext>
            </a:extLst>
          </p:cNvPr>
          <p:cNvSpPr txBox="1">
            <a:spLocks/>
          </p:cNvSpPr>
          <p:nvPr/>
        </p:nvSpPr>
        <p:spPr>
          <a:xfrm>
            <a:off x="554736" y="3851674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8809A0-7665-4116-9A82-E22F4AFA1708}"/>
              </a:ext>
            </a:extLst>
          </p:cNvPr>
          <p:cNvCxnSpPr>
            <a:cxnSpLocks/>
          </p:cNvCxnSpPr>
          <p:nvPr/>
        </p:nvCxnSpPr>
        <p:spPr>
          <a:xfrm>
            <a:off x="546269" y="3670699"/>
            <a:ext cx="10681196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none"/>
          </a:ln>
          <a:effectLst/>
        </p:spPr>
      </p:cxn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0940E1-0E4F-4946-A155-0C72D3A7A6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31552" y="4044188"/>
            <a:ext cx="260732" cy="294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06C73-C5D4-47EB-A274-995862910F08}"/>
              </a:ext>
            </a:extLst>
          </p:cNvPr>
          <p:cNvSpPr txBox="1">
            <a:spLocks/>
          </p:cNvSpPr>
          <p:nvPr/>
        </p:nvSpPr>
        <p:spPr>
          <a:xfrm>
            <a:off x="3563642" y="2079625"/>
            <a:ext cx="1832382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Extracted XXX synthetic features from </a:t>
            </a:r>
            <a:r>
              <a:rPr lang="en-US" sz="1000" b="1" dirty="0">
                <a:latin typeface="Arial"/>
              </a:rPr>
              <a:t>XXX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different data blocks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which are related with the pharmaceutical sales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Analyzed descriptive relation between features and the target </a:t>
            </a:r>
            <a:r>
              <a:rPr lang="en-US" sz="1000" b="1" dirty="0">
                <a:latin typeface="Arial"/>
              </a:rPr>
              <a:t>being predicted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40F9C-D041-4DA0-A78D-CDCE6B62428D}"/>
              </a:ext>
            </a:extLst>
          </p:cNvPr>
          <p:cNvSpPr txBox="1">
            <a:spLocks/>
          </p:cNvSpPr>
          <p:nvPr/>
        </p:nvSpPr>
        <p:spPr>
          <a:xfrm>
            <a:off x="5516346" y="2079625"/>
            <a:ext cx="1794013" cy="1284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b="1" dirty="0">
                <a:latin typeface="Arial"/>
              </a:rPr>
              <a:t>Searched for the best model parameter configuration </a:t>
            </a:r>
            <a:r>
              <a:rPr lang="en-US" sz="1000" dirty="0">
                <a:latin typeface="Arial"/>
              </a:rPr>
              <a:t>using Bayesian Optimization with cross-validation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&gt;XXX machine learning models with the YYY variables to find a error-minimizing set of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A66E5-4C73-4BF8-977F-E6042A8BD744}"/>
              </a:ext>
            </a:extLst>
          </p:cNvPr>
          <p:cNvSpPr txBox="1">
            <a:spLocks/>
          </p:cNvSpPr>
          <p:nvPr/>
        </p:nvSpPr>
        <p:spPr>
          <a:xfrm>
            <a:off x="7433279" y="2079625"/>
            <a:ext cx="1792830" cy="148052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a Gradient Boosting Machine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 learn relations between the synthetic features created and the target to be predicted</a:t>
            </a:r>
          </a:p>
          <a:p>
            <a:pPr>
              <a:buClr>
                <a:srgbClr val="000000"/>
              </a:buClr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Accomplished a strong predictive power </a:t>
            </a:r>
            <a:r>
              <a:rPr lang="en-US" sz="1000" b="1" dirty="0">
                <a:latin typeface="Arial"/>
              </a:rPr>
              <a:t>– mean absolute error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of XXX and a confidence metric of 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931F-C0E5-4457-B2A5-F097A189E14B}"/>
              </a:ext>
            </a:extLst>
          </p:cNvPr>
          <p:cNvSpPr txBox="1">
            <a:spLocks/>
          </p:cNvSpPr>
          <p:nvPr/>
        </p:nvSpPr>
        <p:spPr>
          <a:xfrm>
            <a:off x="3571397" y="4047945"/>
            <a:ext cx="161678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Historical data for every month-region-brand…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EA58A5-440A-4F78-AA38-7C05F21D1DE5}"/>
              </a:ext>
            </a:extLst>
          </p:cNvPr>
          <p:cNvGrpSpPr/>
          <p:nvPr/>
        </p:nvGrpSpPr>
        <p:grpSpPr>
          <a:xfrm>
            <a:off x="554736" y="2417763"/>
            <a:ext cx="423134" cy="430213"/>
            <a:chOff x="278558" y="2789312"/>
            <a:chExt cx="524001" cy="53267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D2AAE-2729-403E-844B-CC4DA7E62391}"/>
                </a:ext>
              </a:extLst>
            </p:cNvPr>
            <p:cNvSpPr/>
            <p:nvPr/>
          </p:nvSpPr>
          <p:spPr>
            <a:xfrm>
              <a:off x="573959" y="3093386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CustomIcon">
              <a:extLst>
                <a:ext uri="{FF2B5EF4-FFF2-40B4-BE49-F238E27FC236}">
                  <a16:creationId xmlns:a16="http://schemas.microsoft.com/office/drawing/2014/main" id="{D06429AF-43AC-4BE1-9622-505026591F0B}"/>
                </a:ext>
              </a:extLst>
            </p:cNvPr>
            <p:cNvPicPr>
              <a:picLocks/>
            </p:cNvPicPr>
            <p:nvPr>
              <p:custDataLst>
                <p:tags r:id="rId21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78558" y="2789312"/>
              <a:ext cx="482726" cy="48272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50269A-631D-452E-BE6B-86FEE3211F05}"/>
              </a:ext>
            </a:extLst>
          </p:cNvPr>
          <p:cNvGrpSpPr/>
          <p:nvPr/>
        </p:nvGrpSpPr>
        <p:grpSpPr>
          <a:xfrm>
            <a:off x="554736" y="4183461"/>
            <a:ext cx="423135" cy="420688"/>
            <a:chOff x="278558" y="4067834"/>
            <a:chExt cx="524001" cy="52082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E4619A-444D-4E82-AF5B-00D3605BB6C8}"/>
                </a:ext>
              </a:extLst>
            </p:cNvPr>
            <p:cNvSpPr/>
            <p:nvPr/>
          </p:nvSpPr>
          <p:spPr>
            <a:xfrm>
              <a:off x="573959" y="4360060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8195B165-1B74-4383-9E58-2C3DE75D145F}"/>
                </a:ext>
              </a:extLst>
            </p:cNvPr>
            <p:cNvPicPr>
              <a:picLocks/>
            </p:cNvPicPr>
            <p:nvPr>
              <p:custDataLst>
                <p:tags r:id="rId20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78558" y="4067834"/>
              <a:ext cx="482726" cy="48272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7A109-06F6-4A66-BC81-0A5E7F678F94}"/>
              </a:ext>
            </a:extLst>
          </p:cNvPr>
          <p:cNvSpPr txBox="1">
            <a:spLocks/>
          </p:cNvSpPr>
          <p:nvPr/>
        </p:nvSpPr>
        <p:spPr>
          <a:xfrm>
            <a:off x="1657351" y="2079625"/>
            <a:ext cx="1792829" cy="146193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Gathered and cleansed XXX data sources from 2 brands and 201 regions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Downloaded external public data on monthly COVID cases, hospitalizations and deaths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complement the existing internal data and improve model accuracy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FB020-C490-4988-8BE9-CDE40966D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04136" y="1531939"/>
            <a:ext cx="1977264" cy="477838"/>
            <a:chOff x="1604136" y="1564887"/>
            <a:chExt cx="2550788" cy="7592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450B75-7B3A-4CEF-BCED-5D61B6EA71C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604136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DC2AE6-DA87-4693-85DD-1C6EA62AAFA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667636" y="1617610"/>
              <a:ext cx="2350630" cy="6537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Data gathering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EB5D77-03E0-4ECF-AF81-B1D6FE926A2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524692" y="1531939"/>
            <a:ext cx="1977264" cy="477838"/>
            <a:chOff x="4093054" y="1564887"/>
            <a:chExt cx="2550788" cy="7592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B902F9-8848-4E02-92E2-6A0267EEB64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761A9-AC59-4CD6-ADD1-C0FCC5DD0E3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Feature extraction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D40B34-A461-4A80-B365-C20041F87842}"/>
              </a:ext>
            </a:extLst>
          </p:cNvPr>
          <p:cNvSpPr txBox="1">
            <a:spLocks/>
          </p:cNvSpPr>
          <p:nvPr/>
        </p:nvSpPr>
        <p:spPr>
          <a:xfrm>
            <a:off x="1675480" y="4096652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Internal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Novartis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data sources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62B93-E91F-4D91-B92A-5B7D42188B9F}"/>
              </a:ext>
            </a:extLst>
          </p:cNvPr>
          <p:cNvSpPr txBox="1">
            <a:spLocks/>
          </p:cNvSpPr>
          <p:nvPr/>
        </p:nvSpPr>
        <p:spPr>
          <a:xfrm>
            <a:off x="1669223" y="4790874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External publicly available data</a:t>
            </a:r>
          </a:p>
        </p:txBody>
      </p:sp>
      <p:pic>
        <p:nvPicPr>
          <p:cNvPr id="38" name="Graphic 37" descr="Artificial Intelligence outline">
            <a:extLst>
              <a:ext uri="{FF2B5EF4-FFF2-40B4-BE49-F238E27FC236}">
                <a16:creationId xmlns:a16="http://schemas.microsoft.com/office/drawing/2014/main" id="{3B57E18A-24A0-491D-90A2-63B12FE8B85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92237" y="3729530"/>
            <a:ext cx="288000" cy="288000"/>
          </a:xfrm>
          <a:prstGeom prst="rect">
            <a:avLst/>
          </a:prstGeom>
        </p:spPr>
      </p:pic>
      <p:pic>
        <p:nvPicPr>
          <p:cNvPr id="39" name="Graphic 38" descr="Presentation with pie chart outline">
            <a:extLst>
              <a:ext uri="{FF2B5EF4-FFF2-40B4-BE49-F238E27FC236}">
                <a16:creationId xmlns:a16="http://schemas.microsoft.com/office/drawing/2014/main" id="{1A8F6DFE-A89F-407A-B23C-E0FBC6517BE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54942" y="3729530"/>
            <a:ext cx="288000" cy="28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565224-398C-4EFC-AA3F-AEDC64419EAE}"/>
              </a:ext>
            </a:extLst>
          </p:cNvPr>
          <p:cNvSpPr txBox="1">
            <a:spLocks/>
          </p:cNvSpPr>
          <p:nvPr/>
        </p:nvSpPr>
        <p:spPr>
          <a:xfrm>
            <a:off x="1675480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Data sources leveraged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0B3A23-9AF8-4954-A8B3-7955F7598F7D}"/>
              </a:ext>
            </a:extLst>
          </p:cNvPr>
          <p:cNvSpPr txBox="1">
            <a:spLocks/>
          </p:cNvSpPr>
          <p:nvPr/>
        </p:nvSpPr>
        <p:spPr>
          <a:xfrm>
            <a:off x="3815900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Data blocks extracted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F36998-580B-4A65-8A68-DF21460E3B23}"/>
              </a:ext>
            </a:extLst>
          </p:cNvPr>
          <p:cNvSpPr txBox="1">
            <a:spLocks/>
          </p:cNvSpPr>
          <p:nvPr/>
        </p:nvSpPr>
        <p:spPr>
          <a:xfrm>
            <a:off x="7760172" y="3765949"/>
            <a:ext cx="1333673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Predictive power</a:t>
            </a:r>
          </a:p>
        </p:txBody>
      </p:sp>
      <p:pic>
        <p:nvPicPr>
          <p:cNvPr id="44" name="Graphic 43" descr="Puzzle pieces outline">
            <a:extLst>
              <a:ext uri="{FF2B5EF4-FFF2-40B4-BE49-F238E27FC236}">
                <a16:creationId xmlns:a16="http://schemas.microsoft.com/office/drawing/2014/main" id="{4B4BA0A6-D21D-4E14-A505-F5311159345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98897" y="3729530"/>
            <a:ext cx="288000" cy="28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AE27894-99E9-4B03-8823-8E64E373662A}"/>
              </a:ext>
            </a:extLst>
          </p:cNvPr>
          <p:cNvSpPr txBox="1">
            <a:spLocks/>
          </p:cNvSpPr>
          <p:nvPr/>
        </p:nvSpPr>
        <p:spPr>
          <a:xfrm>
            <a:off x="9722877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Model results</a:t>
            </a:r>
          </a:p>
        </p:txBody>
      </p:sp>
      <p:pic>
        <p:nvPicPr>
          <p:cNvPr id="47" name="Graphic 46" descr="Download from cloud outline">
            <a:extLst>
              <a:ext uri="{FF2B5EF4-FFF2-40B4-BE49-F238E27FC236}">
                <a16:creationId xmlns:a16="http://schemas.microsoft.com/office/drawing/2014/main" id="{C52FE8B5-B8C5-4DF0-AD4C-C0E8D7967139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677499" y="4751935"/>
            <a:ext cx="216739" cy="2167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88B50CB-1760-4967-B964-36ADA6B21B9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445248" y="1531939"/>
            <a:ext cx="1977264" cy="477838"/>
            <a:chOff x="4093054" y="1564887"/>
            <a:chExt cx="2550788" cy="75921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E05416-18D5-4969-81B3-D29EFCB2E5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218C49-1ACE-4CA3-B1E0-E9943C852293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Parameter optimization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7DE7D0-84F3-44E3-AC62-B63370303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354778" y="1531939"/>
            <a:ext cx="1977264" cy="477838"/>
            <a:chOff x="4093054" y="1564887"/>
            <a:chExt cx="2550788" cy="75921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5C238F-6870-4AED-B7B5-30F83699AA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78E840-E343-4F90-A92A-CC95B1E128B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Model development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330334-7488-4A24-BB82-7BF407D54B0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86360" y="1531939"/>
            <a:ext cx="1977264" cy="477838"/>
            <a:chOff x="4093054" y="1564887"/>
            <a:chExt cx="2550788" cy="75921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91681C-4AE5-49F6-BE0A-6AB2E2EFC38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A0066B-C590-41F4-963B-D8464628E076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Result analysis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8D1A20-A5DB-4DAE-B5F6-90A1303892ED}"/>
              </a:ext>
            </a:extLst>
          </p:cNvPr>
          <p:cNvSpPr txBox="1">
            <a:spLocks/>
          </p:cNvSpPr>
          <p:nvPr/>
        </p:nvSpPr>
        <p:spPr>
          <a:xfrm>
            <a:off x="9390139" y="2079625"/>
            <a:ext cx="179283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Retrieved sales forecast and confidence intervals at a monthly-regional-brand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Studied the regions of most certainty and heterogeneous goodness</a:t>
            </a:r>
            <a:r>
              <a:rPr lang="en-US" sz="1000" b="1" dirty="0">
                <a:latin typeface="Arial"/>
              </a:rPr>
              <a:t> of fit of the model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C8FC9339-C2EF-41B1-83F5-1D2C0AABD05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23377" y="4151167"/>
            <a:ext cx="260732" cy="294421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2781CF12-5829-4EBD-9076-3AEF4FBFDD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24138" y="4263787"/>
            <a:ext cx="260732" cy="294421"/>
          </a:xfrm>
          <a:prstGeom prst="rect">
            <a:avLst/>
          </a:prstGeom>
        </p:spPr>
      </p:pic>
      <p:pic>
        <p:nvPicPr>
          <p:cNvPr id="66" name="Graphic 65" descr="Download from cloud outline">
            <a:extLst>
              <a:ext uri="{FF2B5EF4-FFF2-40B4-BE49-F238E27FC236}">
                <a16:creationId xmlns:a16="http://schemas.microsoft.com/office/drawing/2014/main" id="{465E143D-C518-496E-B55F-59F4CAF3319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61769" y="4895678"/>
            <a:ext cx="216739" cy="216739"/>
          </a:xfrm>
          <a:prstGeom prst="rect">
            <a:avLst/>
          </a:prstGeom>
        </p:spPr>
      </p:pic>
      <p:pic>
        <p:nvPicPr>
          <p:cNvPr id="67" name="Graphic 66" descr="Download from cloud outline">
            <a:extLst>
              <a:ext uri="{FF2B5EF4-FFF2-40B4-BE49-F238E27FC236}">
                <a16:creationId xmlns:a16="http://schemas.microsoft.com/office/drawing/2014/main" id="{FCCA4237-EBD3-437C-9358-ADABC64E84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77111" y="5032749"/>
            <a:ext cx="216739" cy="216739"/>
          </a:xfrm>
          <a:prstGeom prst="rect">
            <a:avLst/>
          </a:prstGeom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678DC48-6797-4922-82A6-46004A7FC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44414"/>
              </p:ext>
            </p:extLst>
          </p:nvPr>
        </p:nvGraphicFramePr>
        <p:xfrm>
          <a:off x="9343241" y="4151182"/>
          <a:ext cx="1884224" cy="1164590"/>
        </p:xfrm>
        <a:graphic>
          <a:graphicData uri="http://schemas.openxmlformats.org/drawingml/2006/table">
            <a:tbl>
              <a:tblPr/>
              <a:tblGrid>
                <a:gridCol w="331624">
                  <a:extLst>
                    <a:ext uri="{9D8B030D-6E8A-4147-A177-3AD203B41FA5}">
                      <a16:colId xmlns:a16="http://schemas.microsoft.com/office/drawing/2014/main" val="1866316475"/>
                    </a:ext>
                  </a:extLst>
                </a:gridCol>
                <a:gridCol w="354234">
                  <a:extLst>
                    <a:ext uri="{9D8B030D-6E8A-4147-A177-3AD203B41FA5}">
                      <a16:colId xmlns:a16="http://schemas.microsoft.com/office/drawing/2014/main" val="1230655028"/>
                    </a:ext>
                  </a:extLst>
                </a:gridCol>
                <a:gridCol w="331624">
                  <a:extLst>
                    <a:ext uri="{9D8B030D-6E8A-4147-A177-3AD203B41FA5}">
                      <a16:colId xmlns:a16="http://schemas.microsoft.com/office/drawing/2014/main" val="4250777795"/>
                    </a:ext>
                  </a:extLst>
                </a:gridCol>
                <a:gridCol w="354234">
                  <a:extLst>
                    <a:ext uri="{9D8B030D-6E8A-4147-A177-3AD203B41FA5}">
                      <a16:colId xmlns:a16="http://schemas.microsoft.com/office/drawing/2014/main" val="2242822548"/>
                    </a:ext>
                  </a:extLst>
                </a:gridCol>
                <a:gridCol w="256254">
                  <a:extLst>
                    <a:ext uri="{9D8B030D-6E8A-4147-A177-3AD203B41FA5}">
                      <a16:colId xmlns:a16="http://schemas.microsoft.com/office/drawing/2014/main" val="250607270"/>
                    </a:ext>
                  </a:extLst>
                </a:gridCol>
                <a:gridCol w="256254">
                  <a:extLst>
                    <a:ext uri="{9D8B030D-6E8A-4147-A177-3AD203B41FA5}">
                      <a16:colId xmlns:a16="http://schemas.microsoft.com/office/drawing/2014/main" val="634372920"/>
                    </a:ext>
                  </a:extLst>
                </a:gridCol>
              </a:tblGrid>
              <a:tr h="795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Forecast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Lower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Upper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859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513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8323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511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568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764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666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71FE068-DC87-4742-B256-488E45C5679D}"/>
              </a:ext>
            </a:extLst>
          </p:cNvPr>
          <p:cNvSpPr txBox="1">
            <a:spLocks/>
          </p:cNvSpPr>
          <p:nvPr/>
        </p:nvSpPr>
        <p:spPr>
          <a:xfrm>
            <a:off x="5854252" y="376589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Parameter search</a:t>
            </a:r>
          </a:p>
        </p:txBody>
      </p:sp>
      <p:pic>
        <p:nvPicPr>
          <p:cNvPr id="73" name="Graphic 72" descr="Abacus outline">
            <a:extLst>
              <a:ext uri="{FF2B5EF4-FFF2-40B4-BE49-F238E27FC236}">
                <a16:creationId xmlns:a16="http://schemas.microsoft.com/office/drawing/2014/main" id="{81F4FB7E-D905-4BAE-A5CD-53E7552CDA9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516346" y="3729530"/>
            <a:ext cx="288000" cy="28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E1FC4FE-0771-4D5A-94E0-6F5FB19FA95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721820" y="4151167"/>
            <a:ext cx="1257683" cy="9612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DEBFFC1-7B05-4400-BF11-A4282156328E}"/>
              </a:ext>
            </a:extLst>
          </p:cNvPr>
          <p:cNvSpPr txBox="1">
            <a:spLocks/>
          </p:cNvSpPr>
          <p:nvPr/>
        </p:nvSpPr>
        <p:spPr>
          <a:xfrm>
            <a:off x="5854396" y="5172172"/>
            <a:ext cx="121754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Bayesian parameter optimization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85397A-0285-400C-BD6D-15F282307319}"/>
              </a:ext>
            </a:extLst>
          </p:cNvPr>
          <p:cNvSpPr txBox="1"/>
          <p:nvPr/>
        </p:nvSpPr>
        <p:spPr>
          <a:xfrm>
            <a:off x="7926650" y="410314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00F864-66D4-4955-A1DC-F7F0A65AA17F}"/>
              </a:ext>
            </a:extLst>
          </p:cNvPr>
          <p:cNvSpPr txBox="1"/>
          <p:nvPr/>
        </p:nvSpPr>
        <p:spPr>
          <a:xfrm>
            <a:off x="8112905" y="4445588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ED5EDF-5CDC-48F9-9A86-BB8B82337026}"/>
              </a:ext>
            </a:extLst>
          </p:cNvPr>
          <p:cNvSpPr txBox="1"/>
          <p:nvPr/>
        </p:nvSpPr>
        <p:spPr>
          <a:xfrm>
            <a:off x="7955355" y="4892733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FA73E9-9FBA-4D26-8D64-C9AE8ED9E2EC}"/>
              </a:ext>
            </a:extLst>
          </p:cNvPr>
          <p:cNvSpPr txBox="1"/>
          <p:nvPr/>
        </p:nvSpPr>
        <p:spPr>
          <a:xfrm>
            <a:off x="8141610" y="5235180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3124DF-4DA8-46D0-A0F4-B468DCC9328E}"/>
              </a:ext>
            </a:extLst>
          </p:cNvPr>
          <p:cNvSpPr/>
          <p:nvPr/>
        </p:nvSpPr>
        <p:spPr>
          <a:xfrm>
            <a:off x="10274992" y="1046840"/>
            <a:ext cx="290609" cy="18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A35ADC-F1E2-44C4-B19C-E0E6BEFF4E9D}"/>
              </a:ext>
            </a:extLst>
          </p:cNvPr>
          <p:cNvSpPr txBox="1">
            <a:spLocks/>
          </p:cNvSpPr>
          <p:nvPr/>
        </p:nvSpPr>
        <p:spPr>
          <a:xfrm>
            <a:off x="10627562" y="1054816"/>
            <a:ext cx="688332" cy="172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next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3B348-E865-4241-BD4A-30B1B9DE0D91}"/>
              </a:ext>
            </a:extLst>
          </p:cNvPr>
          <p:cNvSpPr txBox="1">
            <a:spLocks/>
          </p:cNvSpPr>
          <p:nvPr/>
        </p:nvSpPr>
        <p:spPr>
          <a:xfrm>
            <a:off x="3563642" y="4927403"/>
            <a:ext cx="884703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B9E4B5-7D4E-4725-B084-1E0CB8FF143C}"/>
              </a:ext>
            </a:extLst>
          </p:cNvPr>
          <p:cNvSpPr/>
          <p:nvPr/>
        </p:nvSpPr>
        <p:spPr>
          <a:xfrm>
            <a:off x="3803733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874C33-77DD-40AE-8D94-05720AC441EE}"/>
              </a:ext>
            </a:extLst>
          </p:cNvPr>
          <p:cNvSpPr/>
          <p:nvPr/>
        </p:nvSpPr>
        <p:spPr>
          <a:xfrm>
            <a:off x="4021203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BB558DA-008B-49C9-A77E-04BE8C14B947}"/>
              </a:ext>
            </a:extLst>
          </p:cNvPr>
          <p:cNvSpPr/>
          <p:nvPr/>
        </p:nvSpPr>
        <p:spPr>
          <a:xfrm>
            <a:off x="4252725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6FDBF4-21CB-4CB2-9558-CF6B4AC25E28}"/>
              </a:ext>
            </a:extLst>
          </p:cNvPr>
          <p:cNvSpPr/>
          <p:nvPr/>
        </p:nvSpPr>
        <p:spPr>
          <a:xfrm>
            <a:off x="4480982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C8C3B3-844C-43D4-A83A-E5C3C0893B71}"/>
              </a:ext>
            </a:extLst>
          </p:cNvPr>
          <p:cNvSpPr/>
          <p:nvPr/>
        </p:nvSpPr>
        <p:spPr>
          <a:xfrm>
            <a:off x="4705722" y="4445588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9C105E-8B9A-4BB0-A449-B438CA1903C2}"/>
              </a:ext>
            </a:extLst>
          </p:cNvPr>
          <p:cNvSpPr txBox="1">
            <a:spLocks/>
          </p:cNvSpPr>
          <p:nvPr/>
        </p:nvSpPr>
        <p:spPr>
          <a:xfrm>
            <a:off x="4586564" y="4922507"/>
            <a:ext cx="884703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9502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0665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5" y="172212"/>
            <a:ext cx="9058391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C: We have trained an Advanced Analytics model to predict monthly brand sales at a regional level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1004D1C0-A5E9-4921-9A36-6E6054D6657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of the forecasting model developed</a:t>
            </a:r>
          </a:p>
        </p:txBody>
      </p:sp>
    </p:spTree>
    <p:extLst>
      <p:ext uri="{BB962C8B-B14F-4D97-AF65-F5344CB8AC3E}">
        <p14:creationId xmlns:p14="http://schemas.microsoft.com/office/powerpoint/2010/main" val="13851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9531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think-cell Slide" r:id="rId38" imgW="395" imgH="396" progId="TCLayout.ActiveDocument.1">
                  <p:embed/>
                </p:oleObj>
              </mc:Choice>
              <mc:Fallback>
                <p:oleObj name="think-cell Slide" r:id="rId38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323B51-DCB6-4240-B0FE-D50EB1B1F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C: We have analyzed the results of the model in detail to understand for which geographies we are more confident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1004D1C0-A5E9-4921-9A36-6E6054D6657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Illustration of model predictions for selected regions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93222-964B-419B-BC49-F924D8F8D180}"/>
              </a:ext>
            </a:extLst>
          </p:cNvPr>
          <p:cNvSpPr txBox="1">
            <a:spLocks/>
          </p:cNvSpPr>
          <p:nvPr/>
        </p:nvSpPr>
        <p:spPr>
          <a:xfrm>
            <a:off x="4576322" y="1626935"/>
            <a:ext cx="3471863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Sales forecasts for selected regions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54F35C-9A05-4616-B70A-31045AA471A2}"/>
              </a:ext>
            </a:extLst>
          </p:cNvPr>
          <p:cNvCxnSpPr>
            <a:cxnSpLocks/>
          </p:cNvCxnSpPr>
          <p:nvPr/>
        </p:nvCxnSpPr>
        <p:spPr>
          <a:xfrm>
            <a:off x="4576322" y="1865864"/>
            <a:ext cx="4761353" cy="1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09AE2D6-6300-4C89-A20C-D8856814C05E}"/>
              </a:ext>
            </a:extLst>
          </p:cNvPr>
          <p:cNvSpPr/>
          <p:nvPr/>
        </p:nvSpPr>
        <p:spPr>
          <a:xfrm>
            <a:off x="540649" y="1837611"/>
            <a:ext cx="2314053" cy="3791906"/>
          </a:xfrm>
          <a:prstGeom prst="homePlate">
            <a:avLst>
              <a:gd name="adj" fmla="val 16171"/>
            </a:avLst>
          </a:prstGeom>
          <a:solidFill>
            <a:srgbClr val="C8C8C8">
              <a:lumMod val="40000"/>
              <a:lumOff val="6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A837F8-9659-4258-B64B-669B3DF58111}"/>
              </a:ext>
            </a:extLst>
          </p:cNvPr>
          <p:cNvCxnSpPr>
            <a:cxnSpLocks/>
          </p:cNvCxnSpPr>
          <p:nvPr/>
        </p:nvCxnSpPr>
        <p:spPr>
          <a:xfrm>
            <a:off x="3149598" y="3173071"/>
            <a:ext cx="849906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BAB6D38-12F7-42CF-96AF-7C2A6F11FEA7}"/>
              </a:ext>
            </a:extLst>
          </p:cNvPr>
          <p:cNvSpPr txBox="1">
            <a:spLocks/>
          </p:cNvSpPr>
          <p:nvPr/>
        </p:nvSpPr>
        <p:spPr>
          <a:xfrm>
            <a:off x="3103726" y="1658185"/>
            <a:ext cx="90603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Region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E3A07B-1A4A-4B5A-87C8-FDE3B8410A58}"/>
              </a:ext>
            </a:extLst>
          </p:cNvPr>
          <p:cNvCxnSpPr>
            <a:cxnSpLocks/>
          </p:cNvCxnSpPr>
          <p:nvPr/>
        </p:nvCxnSpPr>
        <p:spPr>
          <a:xfrm>
            <a:off x="3103726" y="1870351"/>
            <a:ext cx="564595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803694-77A3-400B-84D2-EFB515D53C08}"/>
              </a:ext>
            </a:extLst>
          </p:cNvPr>
          <p:cNvSpPr txBox="1">
            <a:spLocks/>
          </p:cNvSpPr>
          <p:nvPr/>
        </p:nvSpPr>
        <p:spPr>
          <a:xfrm>
            <a:off x="3796543" y="1673225"/>
            <a:ext cx="90603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Brand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39A86A-C80F-4418-A215-B05464F5D73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796543" y="1857891"/>
            <a:ext cx="453016" cy="7974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0756AC-FBB7-473F-9FFA-BEA5822E0019}"/>
              </a:ext>
            </a:extLst>
          </p:cNvPr>
          <p:cNvSpPr txBox="1">
            <a:spLocks/>
          </p:cNvSpPr>
          <p:nvPr/>
        </p:nvSpPr>
        <p:spPr>
          <a:xfrm>
            <a:off x="3323930" y="2348623"/>
            <a:ext cx="344391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6EBE3F-2F7B-49BF-B9C4-4EE6C2A85284}"/>
              </a:ext>
            </a:extLst>
          </p:cNvPr>
          <p:cNvSpPr txBox="1">
            <a:spLocks/>
          </p:cNvSpPr>
          <p:nvPr/>
        </p:nvSpPr>
        <p:spPr>
          <a:xfrm>
            <a:off x="4176565" y="2348623"/>
            <a:ext cx="344391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6BDF44-63D7-4EBF-9D75-6CA676FF90C4}"/>
              </a:ext>
            </a:extLst>
          </p:cNvPr>
          <p:cNvSpPr txBox="1">
            <a:spLocks/>
          </p:cNvSpPr>
          <p:nvPr/>
        </p:nvSpPr>
        <p:spPr>
          <a:xfrm>
            <a:off x="3323930" y="3614181"/>
            <a:ext cx="344391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ADE838-51C8-4BE2-BAF3-1A93FBDA9D97}"/>
              </a:ext>
            </a:extLst>
          </p:cNvPr>
          <p:cNvSpPr txBox="1">
            <a:spLocks/>
          </p:cNvSpPr>
          <p:nvPr/>
        </p:nvSpPr>
        <p:spPr>
          <a:xfrm>
            <a:off x="4176565" y="3614181"/>
            <a:ext cx="344391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2</a:t>
            </a:r>
          </a:p>
        </p:txBody>
      </p:sp>
      <p:graphicFrame>
        <p:nvGraphicFramePr>
          <p:cNvPr id="275" name="Chart 274">
            <a:extLst>
              <a:ext uri="{FF2B5EF4-FFF2-40B4-BE49-F238E27FC236}">
                <a16:creationId xmlns:a16="http://schemas.microsoft.com/office/drawing/2014/main" id="{6F0F158D-D693-450B-8BC3-619750BC866A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07062795"/>
              </p:ext>
            </p:extLst>
          </p:nvPr>
        </p:nvGraphicFramePr>
        <p:xfrm>
          <a:off x="4748213" y="1905000"/>
          <a:ext cx="4589462" cy="112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22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614863" y="2165350"/>
            <a:ext cx="1301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378876F-1903-4F86-8CD7-FD90DC481A36}" type="datetime'''''''''''''''''''''''''60''''''''''''''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/>
          </a:p>
        </p:txBody>
      </p:sp>
      <p:sp>
        <p:nvSpPr>
          <p:cNvPr id="23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614863" y="1924051"/>
            <a:ext cx="1301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C7F8B6C-A375-4605-BECE-DA4D767FA049}" type="datetime'''''8''0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/>
          </a:p>
        </p:txBody>
      </p:sp>
      <p:sp>
        <p:nvSpPr>
          <p:cNvPr id="139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679950" y="2886075"/>
            <a:ext cx="650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43A913D-1095-4C39-9BA3-6F7277F17FCA}" type="datetime'''''0'''''''''''''''''''''''''''''''''''''''''''''''''''">
              <a:rPr lang="en-US" altLang="en-US" sz="1000" smtClean="0"/>
              <a:pPr/>
              <a:t>0</a:t>
            </a:fld>
            <a:endParaRPr lang="en-US" sz="1000" dirty="0"/>
          </a:p>
        </p:txBody>
      </p:sp>
      <p:sp>
        <p:nvSpPr>
          <p:cNvPr id="18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316663" y="3005138"/>
            <a:ext cx="2063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C4E89B-D744-4761-B508-1E6DC2230FAB}" type="datetime'''''''''''''''''''''''N''''''''''''''''ov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</a:t>
            </a:fld>
            <a:endParaRPr lang="en-US" sz="1000" dirty="0"/>
          </a:p>
        </p:txBody>
      </p:sp>
      <p:sp>
        <p:nvSpPr>
          <p:cNvPr id="185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559676" y="3005138"/>
            <a:ext cx="212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8C673D-E027-476D-B4C4-5980E5933415}" type="datetime'''''''''''''''''''Ma''''''r''''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</a:t>
            </a:fld>
            <a:endParaRPr lang="en-US" sz="1000" dirty="0"/>
          </a:p>
        </p:txBody>
      </p:sp>
      <p:sp>
        <p:nvSpPr>
          <p:cNvPr id="18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6969126" y="3005138"/>
            <a:ext cx="1682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0BD7D7-95A5-4A01-A0AB-AD04B3824A0E}" type="datetime'''''''''''''''''J''''''an''''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</a:t>
            </a:fld>
            <a:endParaRPr lang="en-US" sz="1000" dirty="0"/>
          </a:p>
        </p:txBody>
      </p:sp>
      <p:sp>
        <p:nvSpPr>
          <p:cNvPr id="18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073651" y="3005138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E1B5BF-917D-430D-ACF5-6EC4E01C26B3}" type="datetime'''''''J''''''''''''''''''u''''''''''l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1000" dirty="0"/>
          </a:p>
        </p:txBody>
      </p:sp>
      <p:sp>
        <p:nvSpPr>
          <p:cNvPr id="18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692775" y="3005138"/>
            <a:ext cx="188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E34F5D-02D3-458E-9615-897945635203}" type="datetime'''''''''''''''''''''''''Sep''''''''''''''''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</a:t>
            </a:fld>
            <a:endParaRPr lang="en-US" sz="1000" dirty="0"/>
          </a:p>
        </p:txBody>
      </p:sp>
      <p:sp>
        <p:nvSpPr>
          <p:cNvPr id="20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896225" y="30051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E05A54B-9CD9-4B0F-B9D0-FA1D59340BDE}" type="datetime'''''''''A''''''''''''''''''''''''p''''''''''''''''''''''r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</a:t>
            </a:fld>
            <a:endParaRPr lang="en-US" sz="1000" dirty="0"/>
          </a:p>
        </p:txBody>
      </p:sp>
      <p:sp>
        <p:nvSpPr>
          <p:cNvPr id="186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86738" y="3005138"/>
            <a:ext cx="225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5BFF63-7C4F-4484-8417-80576CBACDAB}" type="datetime'''''''''''''M''''''''''''''''''a''''y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</a:t>
            </a:fld>
            <a:endParaRPr lang="en-US" sz="1000" dirty="0"/>
          </a:p>
        </p:txBody>
      </p:sp>
      <p:sp>
        <p:nvSpPr>
          <p:cNvPr id="187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864601" y="3005138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03E028C-7981-4260-8331-70173B444A05}" type="datetime'''''''''''''''''''''''J''''''''''''''''''''''''''u''''''''''l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1000" dirty="0"/>
          </a:p>
        </p:txBody>
      </p:sp>
      <p:sp>
        <p:nvSpPr>
          <p:cNvPr id="198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43450" y="3005138"/>
            <a:ext cx="174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85FFE9-6D79-4A9B-A10A-E4914CB2C2B1}" type="datetime'''''''''''''''''''''''''J''''''u''''''''''''''n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US" sz="1000" dirty="0"/>
          </a:p>
        </p:txBody>
      </p:sp>
      <p:sp>
        <p:nvSpPr>
          <p:cNvPr id="199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364163" y="3005138"/>
            <a:ext cx="2000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144FDB-E84F-4309-AF3B-8E9980BE3293}" type="datetime'''A''''''''''''''''u''''''''''''''''''''''''''''''''''''g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1000" dirty="0"/>
          </a:p>
        </p:txBody>
      </p:sp>
      <p:sp>
        <p:nvSpPr>
          <p:cNvPr id="200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007100" y="3005138"/>
            <a:ext cx="1809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0E1D05-3A85-49E8-8BA4-DDA446F1E226}" type="datetime'''O''''c''''''''t''''''''''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US" sz="1000" dirty="0"/>
          </a:p>
        </p:txBody>
      </p:sp>
      <p:sp>
        <p:nvSpPr>
          <p:cNvPr id="20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634163" y="3005138"/>
            <a:ext cx="1952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97D0EE-AFCA-4971-A4BC-E5692D3D99CE}" type="datetime'''''''''''''''''''''D''''''''''''''''''''e''''''''''''c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Dec</a:t>
            </a:fld>
            <a:endParaRPr lang="en-US" sz="1000" dirty="0"/>
          </a:p>
        </p:txBody>
      </p:sp>
      <p:sp>
        <p:nvSpPr>
          <p:cNvPr id="20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281863" y="3005138"/>
            <a:ext cx="188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16E2AA-4829-4EB3-8F43-D3965C603ADB}" type="datetime'''''''''''''''''''''Fe''b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Feb</a:t>
            </a:fld>
            <a:endParaRPr lang="en-US" sz="1000" dirty="0"/>
          </a:p>
        </p:txBody>
      </p:sp>
      <p:sp>
        <p:nvSpPr>
          <p:cNvPr id="20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534400" y="3005138"/>
            <a:ext cx="174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FC410F-7430-43B9-B7C9-6F7533DC2ADA}" type="datetime'''''J''''''''''''''u''''''''''''n''''''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US" sz="1000" dirty="0"/>
          </a:p>
        </p:txBody>
      </p:sp>
      <p:sp>
        <p:nvSpPr>
          <p:cNvPr id="205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155113" y="3005138"/>
            <a:ext cx="2000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E4BDB47-3BDB-4973-9643-AEC8CDFA7770}" type="datetime'''''''''''''''''''''''''A''''''''''''''u''''''g'''''''''''''''">
              <a:rPr lang="en-US" altLang="en-US" sz="10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1000" dirty="0"/>
          </a:p>
        </p:txBody>
      </p:sp>
      <p:sp>
        <p:nvSpPr>
          <p:cNvPr id="22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14863" y="2646363"/>
            <a:ext cx="1301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B98DCEF-3ABB-4D8A-ACA5-06C2946C1413}" type="datetime'''2''''''''''''''''''''''''''''''''''''''''''''''''''''0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/>
          </a:p>
        </p:txBody>
      </p:sp>
      <p:sp>
        <p:nvSpPr>
          <p:cNvPr id="22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614863" y="2405063"/>
            <a:ext cx="1301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75C9987-C76C-469E-9161-E3E91962F666}" type="datetime'''''''''4''''''''0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263EDA7-34CD-4941-A29C-CA5886526C7F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>
            <a:off x="8855075" y="1682750"/>
            <a:ext cx="112713" cy="0"/>
          </a:xfrm>
          <a:prstGeom prst="line">
            <a:avLst/>
          </a:prstGeom>
          <a:ln w="25400" cap="rnd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B3EC1BD-EC37-4A86-99DE-1566C0C6E83B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>
            <a:off x="7789863" y="1485900"/>
            <a:ext cx="112713" cy="0"/>
          </a:xfrm>
          <a:prstGeom prst="line">
            <a:avLst/>
          </a:prstGeom>
          <a:ln w="2540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326D4C3-E008-4241-9953-192510734C3D}"/>
              </a:ext>
            </a:extLst>
          </p:cNvPr>
          <p:cNvCxnSpPr/>
          <p:nvPr>
            <p:custDataLst>
              <p:tags r:id="rId28"/>
            </p:custDataLst>
          </p:nvPr>
        </p:nvCxnSpPr>
        <p:spPr bwMode="gray">
          <a:xfrm>
            <a:off x="7789863" y="1682750"/>
            <a:ext cx="112713" cy="0"/>
          </a:xfrm>
          <a:prstGeom prst="line">
            <a:avLst/>
          </a:prstGeom>
          <a:ln w="2540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3833DFF-B8C0-43C2-85CF-A153613E4C33}"/>
              </a:ext>
            </a:extLst>
          </p:cNvPr>
          <p:cNvCxnSpPr/>
          <p:nvPr>
            <p:custDataLst>
              <p:tags r:id="rId29"/>
            </p:custDataLst>
          </p:nvPr>
        </p:nvCxnSpPr>
        <p:spPr bwMode="gray">
          <a:xfrm>
            <a:off x="8855075" y="1485900"/>
            <a:ext cx="112713" cy="0"/>
          </a:xfrm>
          <a:prstGeom prst="line">
            <a:avLst/>
          </a:prstGeom>
          <a:ln w="2540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Marcador de texto 2">
            <a:extLst>
              <a:ext uri="{FF2B5EF4-FFF2-40B4-BE49-F238E27FC236}">
                <a16:creationId xmlns:a16="http://schemas.microsoft.com/office/drawing/2014/main" id="{9FEB6596-11E8-4CFE-8064-7D439FFEDFD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9031288" y="1427163"/>
            <a:ext cx="2206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C7C8835-8E31-44FC-95AB-C5E957B598F1}" type="datetime'''''''''''''''''''2''''''''''''0''''''''''''''''''%'''''''''''">
              <a:rPr lang="en-US" altLang="en-US" sz="1000" smtClean="0"/>
              <a:pPr/>
              <a:t>20%</a:t>
            </a:fld>
            <a:endParaRPr lang="en-US" sz="1000" dirty="0"/>
          </a:p>
        </p:txBody>
      </p:sp>
      <p:sp>
        <p:nvSpPr>
          <p:cNvPr id="13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966075" y="1427163"/>
            <a:ext cx="60483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567170F-0DB2-479B-8879-1EA06B8D380C}" type="datetime'''''A''c''''''t''''ua''l'''''''''''''''' sal''''es'''''''">
              <a:rPr lang="en-US" altLang="en-US" sz="1000" smtClean="0"/>
              <a:pPr/>
              <a:t>Actual sales</a:t>
            </a:fld>
            <a:endParaRPr lang="en-US" sz="1000" dirty="0"/>
          </a:p>
        </p:txBody>
      </p:sp>
      <p:sp>
        <p:nvSpPr>
          <p:cNvPr id="135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966075" y="1624013"/>
            <a:ext cx="7747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475B2F1-F211-4F36-9B99-0B854E6F2C6A}" type="datetime'''''P''''''re''''''d''ic''t''''''e''d s''a''''''l''es'''''''">
              <a:rPr lang="en-US" altLang="en-US" sz="1000" smtClean="0"/>
              <a:pPr/>
              <a:t>Predicted sales</a:t>
            </a:fld>
            <a:endParaRPr lang="en-US" sz="1000" dirty="0"/>
          </a:p>
        </p:txBody>
      </p:sp>
      <p:sp>
        <p:nvSpPr>
          <p:cNvPr id="219" name="Marcador de texto 2">
            <a:extLst>
              <a:ext uri="{FF2B5EF4-FFF2-40B4-BE49-F238E27FC236}">
                <a16:creationId xmlns:a16="http://schemas.microsoft.com/office/drawing/2014/main" id="{AEB8A741-FAF2-4395-A49B-2C31174FA70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9031288" y="1624013"/>
            <a:ext cx="2206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DBEEB23-70C5-46C9-AEC8-5D9B5201E882}" type="datetime'''''''''''''''''''''8''''''''''''''''''''0''''''''''''%'''''''">
              <a:rPr lang="en-US" altLang="en-US" sz="1000" smtClean="0"/>
              <a:pPr/>
              <a:t>80%</a:t>
            </a:fld>
            <a:endParaRPr lang="en-US" sz="1000" dirty="0"/>
          </a:p>
        </p:txBody>
      </p:sp>
      <p:grpSp>
        <p:nvGrpSpPr>
          <p:cNvPr id="260" name="ChevronBlue 14">
            <a:extLst>
              <a:ext uri="{FF2B5EF4-FFF2-40B4-BE49-F238E27FC236}">
                <a16:creationId xmlns:a16="http://schemas.microsoft.com/office/drawing/2014/main" id="{D106EC8E-1930-4904-BF3D-504C2CDCF874}"/>
              </a:ext>
            </a:extLst>
          </p:cNvPr>
          <p:cNvGrpSpPr>
            <a:grpSpLocks noChangeAspect="1"/>
          </p:cNvGrpSpPr>
          <p:nvPr>
            <p:custDataLst>
              <p:tags r:id="rId34"/>
            </p:custDataLst>
          </p:nvPr>
        </p:nvGrpSpPr>
        <p:grpSpPr>
          <a:xfrm>
            <a:off x="9605190" y="2339974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6852CE8-8C93-4EA7-8BA3-C2311C5F6838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262" name="Graphic 261">
              <a:extLst>
                <a:ext uri="{FF2B5EF4-FFF2-40B4-BE49-F238E27FC236}">
                  <a16:creationId xmlns:a16="http://schemas.microsoft.com/office/drawing/2014/main" id="{60FDB37E-61DC-45C4-B9D6-79D11531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263" name="Arrow: Pentagon 262">
            <a:extLst>
              <a:ext uri="{FF2B5EF4-FFF2-40B4-BE49-F238E27FC236}">
                <a16:creationId xmlns:a16="http://schemas.microsoft.com/office/drawing/2014/main" id="{EADD2BE4-B9A1-4ABC-9523-C08BBA64631A}"/>
              </a:ext>
            </a:extLst>
          </p:cNvPr>
          <p:cNvSpPr/>
          <p:nvPr/>
        </p:nvSpPr>
        <p:spPr>
          <a:xfrm>
            <a:off x="10112416" y="1927955"/>
            <a:ext cx="1536245" cy="1145445"/>
          </a:xfrm>
          <a:prstGeom prst="homePlate">
            <a:avLst>
              <a:gd name="adj" fmla="val 0"/>
            </a:avLst>
          </a:prstGeom>
          <a:solidFill>
            <a:schemeClr val="bg1">
              <a:lumMod val="40000"/>
              <a:lumOff val="6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i="1" dirty="0">
                <a:solidFill>
                  <a:srgbClr val="36672B"/>
                </a:solidFill>
                <a:latin typeface="Calibri" panose="020F0502020204030204"/>
              </a:rPr>
              <a:t>XXX</a:t>
            </a:r>
          </a:p>
        </p:txBody>
      </p:sp>
      <p:grpSp>
        <p:nvGrpSpPr>
          <p:cNvPr id="264" name="ChevronBlue 14">
            <a:extLst>
              <a:ext uri="{FF2B5EF4-FFF2-40B4-BE49-F238E27FC236}">
                <a16:creationId xmlns:a16="http://schemas.microsoft.com/office/drawing/2014/main" id="{8085D32C-9DF5-4FBA-929A-F9F339F619A9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>
          <a:xfrm>
            <a:off x="9605190" y="3705868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5C5E5BA-72F0-4AA0-BA7A-5FA1FDD73450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D1A99954-03CC-447E-BDAD-7F0FC49D7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A54C00E-D670-4D48-B1D8-490CC534FCF0}"/>
              </a:ext>
            </a:extLst>
          </p:cNvPr>
          <p:cNvCxnSpPr>
            <a:cxnSpLocks/>
          </p:cNvCxnSpPr>
          <p:nvPr/>
        </p:nvCxnSpPr>
        <p:spPr>
          <a:xfrm>
            <a:off x="3179761" y="4470459"/>
            <a:ext cx="8468900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Pentagon 269">
            <a:extLst>
              <a:ext uri="{FF2B5EF4-FFF2-40B4-BE49-F238E27FC236}">
                <a16:creationId xmlns:a16="http://schemas.microsoft.com/office/drawing/2014/main" id="{0E5FDB7F-5D26-40E1-ABFA-2FF8E419DE81}"/>
              </a:ext>
            </a:extLst>
          </p:cNvPr>
          <p:cNvSpPr/>
          <p:nvPr/>
        </p:nvSpPr>
        <p:spPr>
          <a:xfrm>
            <a:off x="10112416" y="3272743"/>
            <a:ext cx="1536245" cy="1145445"/>
          </a:xfrm>
          <a:prstGeom prst="homePlate">
            <a:avLst>
              <a:gd name="adj" fmla="val 0"/>
            </a:avLst>
          </a:prstGeom>
          <a:solidFill>
            <a:schemeClr val="bg1">
              <a:lumMod val="40000"/>
              <a:lumOff val="6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i="1" dirty="0">
                <a:solidFill>
                  <a:srgbClr val="36672B"/>
                </a:solidFill>
                <a:latin typeface="Calibri" panose="020F0502020204030204"/>
              </a:rPr>
              <a:t>XXX</a:t>
            </a:r>
          </a:p>
        </p:txBody>
      </p:sp>
      <p:sp>
        <p:nvSpPr>
          <p:cNvPr id="271" name="Arrow: Pentagon 270">
            <a:extLst>
              <a:ext uri="{FF2B5EF4-FFF2-40B4-BE49-F238E27FC236}">
                <a16:creationId xmlns:a16="http://schemas.microsoft.com/office/drawing/2014/main" id="{1410F90E-AD70-472D-B241-4012686426BC}"/>
              </a:ext>
            </a:extLst>
          </p:cNvPr>
          <p:cNvSpPr/>
          <p:nvPr/>
        </p:nvSpPr>
        <p:spPr>
          <a:xfrm>
            <a:off x="10112416" y="4582021"/>
            <a:ext cx="1536245" cy="1145445"/>
          </a:xfrm>
          <a:prstGeom prst="homePlate">
            <a:avLst>
              <a:gd name="adj" fmla="val 0"/>
            </a:avLst>
          </a:prstGeom>
          <a:solidFill>
            <a:schemeClr val="bg1">
              <a:lumMod val="40000"/>
              <a:lumOff val="6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i="1" dirty="0">
                <a:solidFill>
                  <a:srgbClr val="36672B"/>
                </a:solidFill>
                <a:latin typeface="Calibri" panose="020F0502020204030204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6823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323B51-DCB6-4240-B0FE-D50EB1B1F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D: We have identified steps forward to enhance the study in order to better influence key business decisions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1004D1C0-A5E9-4921-9A36-6E6054D6657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Detail of potential steps forward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FD6CE73-F793-4FFC-AF71-E4F83E36B6BA}"/>
              </a:ext>
            </a:extLst>
          </p:cNvPr>
          <p:cNvSpPr/>
          <p:nvPr/>
        </p:nvSpPr>
        <p:spPr>
          <a:xfrm>
            <a:off x="554351" y="1491885"/>
            <a:ext cx="6106095" cy="4576236"/>
          </a:xfrm>
          <a:prstGeom prst="homePlate">
            <a:avLst>
              <a:gd name="adj" fmla="val 0"/>
            </a:avLst>
          </a:prstGeom>
          <a:solidFill>
            <a:schemeClr val="bg1">
              <a:lumMod val="40000"/>
              <a:lumOff val="6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rgbClr val="C8C8C8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40284-1BFC-488E-9207-DABED6DFB518}"/>
              </a:ext>
            </a:extLst>
          </p:cNvPr>
          <p:cNvSpPr txBox="1">
            <a:spLocks/>
          </p:cNvSpPr>
          <p:nvPr/>
        </p:nvSpPr>
        <p:spPr>
          <a:xfrm>
            <a:off x="259516" y="1644463"/>
            <a:ext cx="3801365" cy="420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marL="466725"/>
            <a:r>
              <a:rPr lang="en-US" sz="1800" b="1" dirty="0">
                <a:solidFill>
                  <a:srgbClr val="00593F"/>
                </a:solidFill>
              </a:rPr>
              <a:t>An optimal intervention strategy based on 2 touchpoints…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706AC-FBF7-4796-AE01-939F3ED7E564}"/>
              </a:ext>
            </a:extLst>
          </p:cNvPr>
          <p:cNvSpPr txBox="1"/>
          <p:nvPr/>
        </p:nvSpPr>
        <p:spPr>
          <a:xfrm>
            <a:off x="6982050" y="2334300"/>
            <a:ext cx="4103961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Our study is </a:t>
            </a:r>
            <a:r>
              <a:rPr lang="en-US" sz="1500" b="1" dirty="0">
                <a:solidFill>
                  <a:schemeClr val="accent2"/>
                </a:solidFill>
              </a:rPr>
              <a:t>not only a retrospective exercise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, it can be </a:t>
            </a:r>
            <a:r>
              <a:rPr lang="en-US" sz="1500" b="1" dirty="0">
                <a:solidFill>
                  <a:schemeClr val="accent2"/>
                </a:solidFill>
              </a:rPr>
              <a:t>constantly updated to ensure an accurate optimal action path over time by: 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D5E19-BB0E-4405-90F7-EB7CE44E688E}"/>
              </a:ext>
            </a:extLst>
          </p:cNvPr>
          <p:cNvSpPr txBox="1">
            <a:spLocks/>
          </p:cNvSpPr>
          <p:nvPr/>
        </p:nvSpPr>
        <p:spPr>
          <a:xfrm>
            <a:off x="4608118" y="2545174"/>
            <a:ext cx="1828273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000" b="1" dirty="0">
                <a:solidFill>
                  <a:schemeClr val="accent2"/>
                </a:solidFill>
              </a:rPr>
              <a:t>$41M </a:t>
            </a:r>
          </a:p>
          <a:p>
            <a:r>
              <a:rPr lang="en-US" sz="1500" dirty="0"/>
              <a:t>of risk captured with ~$22M in intervention costs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A55E8-8D5D-430B-9A9C-EB8BFE58114E}"/>
              </a:ext>
            </a:extLst>
          </p:cNvPr>
          <p:cNvSpPr txBox="1">
            <a:spLocks/>
          </p:cNvSpPr>
          <p:nvPr/>
        </p:nvSpPr>
        <p:spPr>
          <a:xfrm>
            <a:off x="4608120" y="4240924"/>
            <a:ext cx="1956800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000" b="1" dirty="0">
                <a:solidFill>
                  <a:schemeClr val="accent2"/>
                </a:solidFill>
              </a:rPr>
              <a:t>29.5 p.p.</a:t>
            </a:r>
            <a:br>
              <a:rPr lang="en-US" sz="4000" b="1" dirty="0">
                <a:solidFill>
                  <a:srgbClr val="00593F"/>
                </a:solidFill>
              </a:rPr>
            </a:br>
            <a:r>
              <a:rPr lang="en-US" sz="1500" dirty="0"/>
              <a:t>vaccination propensity increase for </a:t>
            </a:r>
            <a:r>
              <a:rPr lang="en-US" sz="1500" i="1" dirty="0"/>
              <a:t>Humana</a:t>
            </a:r>
            <a:r>
              <a:rPr lang="en-US" sz="1500" dirty="0"/>
              <a:t> members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456EA-45B4-4DCD-80AE-01F4AFFF51EA}"/>
              </a:ext>
            </a:extLst>
          </p:cNvPr>
          <p:cNvSpPr txBox="1">
            <a:spLocks/>
          </p:cNvSpPr>
          <p:nvPr/>
        </p:nvSpPr>
        <p:spPr>
          <a:xfrm>
            <a:off x="6515206" y="1602367"/>
            <a:ext cx="4692687" cy="420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marL="466725"/>
            <a:r>
              <a:rPr lang="en-US" sz="1800" b="1" dirty="0">
                <a:solidFill>
                  <a:srgbClr val="00593F"/>
                </a:solidFill>
              </a:rPr>
              <a:t>…and can be updated to ensure continuous success over time</a:t>
            </a: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D5E38C52-69F6-46A6-A5E0-D7CA91149E2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9505" y="2563849"/>
            <a:ext cx="461042" cy="461042"/>
          </a:xfrm>
          <a:prstGeom prst="rect">
            <a:avLst/>
          </a:prstGeom>
        </p:spPr>
      </p:pic>
      <p:pic>
        <p:nvPicPr>
          <p:cNvPr id="13" name="CustomIcon">
            <a:extLst>
              <a:ext uri="{FF2B5EF4-FFF2-40B4-BE49-F238E27FC236}">
                <a16:creationId xmlns:a16="http://schemas.microsoft.com/office/drawing/2014/main" id="{4F912906-E0CA-425C-9F88-0EBE7080D1B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9505" y="4090662"/>
            <a:ext cx="461042" cy="46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66EC1-C939-4A60-B40D-536CFAC9AC30}"/>
              </a:ext>
            </a:extLst>
          </p:cNvPr>
          <p:cNvSpPr txBox="1"/>
          <p:nvPr/>
        </p:nvSpPr>
        <p:spPr>
          <a:xfrm>
            <a:off x="1299900" y="2566316"/>
            <a:ext cx="2281942" cy="115416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General first touchpoint </a:t>
            </a:r>
            <a:r>
              <a:rPr lang="en-US" sz="1500" dirty="0"/>
              <a:t>with newsletter/ digital reminder to ensure </a:t>
            </a:r>
            <a:r>
              <a:rPr lang="en-US" sz="1500" b="1" dirty="0">
                <a:solidFill>
                  <a:schemeClr val="accent2"/>
                </a:solidFill>
              </a:rPr>
              <a:t>awareness of vaccination benefits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– 100% of 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7A7A2-0886-4590-80D2-B8C3333C286D}"/>
              </a:ext>
            </a:extLst>
          </p:cNvPr>
          <p:cNvSpPr txBox="1"/>
          <p:nvPr/>
        </p:nvSpPr>
        <p:spPr>
          <a:xfrm>
            <a:off x="1299900" y="4091673"/>
            <a:ext cx="2281933" cy="161582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Targeted second touchpoint </a:t>
            </a:r>
            <a:r>
              <a:rPr lang="en-US" sz="1500" dirty="0"/>
              <a:t>with cash disbursement/ doctor call/ discount on insurance to </a:t>
            </a:r>
            <a:r>
              <a:rPr lang="en-US" sz="1500" b="1" dirty="0">
                <a:solidFill>
                  <a:schemeClr val="accent2"/>
                </a:solidFill>
              </a:rPr>
              <a:t>ensure propensity increase after first touchpoint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– 92% of population</a:t>
            </a:r>
            <a:endParaRPr lang="en-US" sz="15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045A2-4B08-4571-8E57-BB3E4F5F485C}"/>
              </a:ext>
            </a:extLst>
          </p:cNvPr>
          <p:cNvCxnSpPr>
            <a:cxnSpLocks/>
          </p:cNvCxnSpPr>
          <p:nvPr/>
        </p:nvCxnSpPr>
        <p:spPr>
          <a:xfrm>
            <a:off x="3817262" y="2536553"/>
            <a:ext cx="0" cy="3170947"/>
          </a:xfrm>
          <a:prstGeom prst="line">
            <a:avLst/>
          </a:prstGeom>
          <a:ln w="19050" cap="sq">
            <a:solidFill>
              <a:schemeClr val="bg2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ustomIcon">
            <a:extLst>
              <a:ext uri="{FF2B5EF4-FFF2-40B4-BE49-F238E27FC236}">
                <a16:creationId xmlns:a16="http://schemas.microsoft.com/office/drawing/2014/main" id="{AC67A2E9-8CE6-4EAF-A8BA-3C47A8885AEE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19949" y="2536553"/>
            <a:ext cx="461042" cy="461042"/>
          </a:xfrm>
          <a:prstGeom prst="rect">
            <a:avLst/>
          </a:prstGeom>
        </p:spPr>
      </p:pic>
      <p:pic>
        <p:nvPicPr>
          <p:cNvPr id="18" name="CustomIcon">
            <a:extLst>
              <a:ext uri="{FF2B5EF4-FFF2-40B4-BE49-F238E27FC236}">
                <a16:creationId xmlns:a16="http://schemas.microsoft.com/office/drawing/2014/main" id="{F9FB3F99-AEB4-4BD6-8C80-DA7371D700E7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19949" y="4328676"/>
            <a:ext cx="461042" cy="461042"/>
          </a:xfrm>
          <a:prstGeom prst="rect">
            <a:avLst/>
          </a:prstGeom>
        </p:spPr>
      </p:pic>
      <p:grpSp>
        <p:nvGrpSpPr>
          <p:cNvPr id="19" name="CustomIcon">
            <a:extLst>
              <a:ext uri="{FF2B5EF4-FFF2-40B4-BE49-F238E27FC236}">
                <a16:creationId xmlns:a16="http://schemas.microsoft.com/office/drawing/2014/main" id="{724AF5D5-B4B9-421D-88F1-32ADAC92DE5F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>
          <a:xfrm>
            <a:off x="7026047" y="5093918"/>
            <a:ext cx="742187" cy="742187"/>
            <a:chOff x="-205105" y="-205105"/>
            <a:chExt cx="1019810" cy="10198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02F189-2F14-4EFE-96E7-020FDD8DB0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7D1798B-DB2F-4BE2-B218-A0EEAF71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2" name="CustomIcon">
            <a:extLst>
              <a:ext uri="{FF2B5EF4-FFF2-40B4-BE49-F238E27FC236}">
                <a16:creationId xmlns:a16="http://schemas.microsoft.com/office/drawing/2014/main" id="{A9E74F18-2CC0-4505-9755-659CF0A31402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>
          <a:xfrm>
            <a:off x="7026047" y="3168061"/>
            <a:ext cx="742187" cy="742187"/>
            <a:chOff x="-205105" y="-205105"/>
            <a:chExt cx="1019810" cy="101981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0D999A-3771-4F22-99BD-403B5DA46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B85A89C-5232-424D-9EFA-29A51090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5" name="CustomIcon">
            <a:extLst>
              <a:ext uri="{FF2B5EF4-FFF2-40B4-BE49-F238E27FC236}">
                <a16:creationId xmlns:a16="http://schemas.microsoft.com/office/drawing/2014/main" id="{9AC6DB8F-9A29-4EEB-A118-F73F9D868547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>
          <a:xfrm>
            <a:off x="7026047" y="4134348"/>
            <a:ext cx="742187" cy="742187"/>
            <a:chOff x="-205105" y="-205105"/>
            <a:chExt cx="1019810" cy="10198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7D8224-BD17-4641-BB2E-59374E28D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757D4C7-F771-4D75-9CDE-17B5D1095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7009D3-80A6-4A94-A771-F4BB472A99D0}"/>
              </a:ext>
            </a:extLst>
          </p:cNvPr>
          <p:cNvSpPr txBox="1"/>
          <p:nvPr/>
        </p:nvSpPr>
        <p:spPr>
          <a:xfrm>
            <a:off x="7924840" y="3198132"/>
            <a:ext cx="3161172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Refining set of interventions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adhering to  Humana’s preferences and current practices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FE298-F5AF-4A6F-8AFA-506F5CF4C050}"/>
              </a:ext>
            </a:extLst>
          </p:cNvPr>
          <p:cNvSpPr txBox="1"/>
          <p:nvPr/>
        </p:nvSpPr>
        <p:spPr>
          <a:xfrm>
            <a:off x="7924839" y="4142413"/>
            <a:ext cx="309150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Refreshing model with most recent data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(e.g., past Q1 21’) to continuously tailor strategy to the present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3AE32-8875-4772-BF3E-C4AD54096ABB}"/>
              </a:ext>
            </a:extLst>
          </p:cNvPr>
          <p:cNvSpPr txBox="1"/>
          <p:nvPr/>
        </p:nvSpPr>
        <p:spPr>
          <a:xfrm>
            <a:off x="7924839" y="5105487"/>
            <a:ext cx="3324000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Updating empirical evidence/ estimations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on key data (e.g., hospitalization costs) to reflect the reality of Humana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5CC125-4D50-444B-80FF-52C34E4F8E89}"/>
              </a:ext>
            </a:extLst>
          </p:cNvPr>
          <p:cNvSpPr txBox="1">
            <a:spLocks/>
          </p:cNvSpPr>
          <p:nvPr/>
        </p:nvSpPr>
        <p:spPr>
          <a:xfrm>
            <a:off x="3620350" y="1644463"/>
            <a:ext cx="3040099" cy="420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marL="466725"/>
            <a:r>
              <a:rPr lang="en-US" sz="1800" b="1" dirty="0">
                <a:solidFill>
                  <a:srgbClr val="00593F"/>
                </a:solidFill>
              </a:rPr>
              <a:t>…that maximizes impact for Humana…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78BB53-CDDD-43C8-8367-40752E0CFFC0}"/>
              </a:ext>
            </a:extLst>
          </p:cNvPr>
          <p:cNvSpPr/>
          <p:nvPr/>
        </p:nvSpPr>
        <p:spPr>
          <a:xfrm>
            <a:off x="554341" y="1491885"/>
            <a:ext cx="6106105" cy="4576236"/>
          </a:xfrm>
          <a:prstGeom prst="rect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898F27-273C-4221-913C-9F4EFEF46AB2}"/>
              </a:ext>
            </a:extLst>
          </p:cNvPr>
          <p:cNvSpPr/>
          <p:nvPr/>
        </p:nvSpPr>
        <p:spPr>
          <a:xfrm>
            <a:off x="6653492" y="1491885"/>
            <a:ext cx="4692675" cy="4576236"/>
          </a:xfrm>
          <a:prstGeom prst="rect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34" name="ChevronBlue 14">
            <a:extLst>
              <a:ext uri="{FF2B5EF4-FFF2-40B4-BE49-F238E27FC236}">
                <a16:creationId xmlns:a16="http://schemas.microsoft.com/office/drawing/2014/main" id="{0426B5E9-84F6-4AEF-A0E4-E4BF7A65CAB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>
          <a:xfrm>
            <a:off x="6487913" y="3710235"/>
            <a:ext cx="319430" cy="319430"/>
            <a:chOff x="1016000" y="1016000"/>
            <a:chExt cx="396228" cy="39622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DC0327-3571-4B13-B0E1-E000E1CDB57A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solidFill>
              <a:srgbClr val="00593F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3BF8190-61AC-429F-9B5F-261333FD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5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85811535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think-cell Slide" r:id="rId7" imgW="423" imgH="424" progId="TCLayout.ActiveDocument.1">
                  <p:embed/>
                </p:oleObj>
              </mc:Choice>
              <mc:Fallback>
                <p:oleObj name="think-cell Slide" r:id="rId7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C182CE-0BF2-40E1-A89A-A7F7DA5D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282441"/>
            <a:ext cx="5372431" cy="1752600"/>
          </a:xfrm>
        </p:spPr>
        <p:txBody>
          <a:bodyPr vert="horz"/>
          <a:lstStyle/>
          <a:p>
            <a:r>
              <a:rPr lang="en-US" sz="2500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Arial"/>
              </a:rPr>
              <a:t>Thank you for giving us the opportunity to be a part of this experience and present our solution, we really enjoyed the ride!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6B8975-075E-4120-8C28-20EFBB43BE1D}"/>
              </a:ext>
            </a:extLst>
          </p:cNvPr>
          <p:cNvSpPr txBox="1">
            <a:spLocks/>
          </p:cNvSpPr>
          <p:nvPr/>
        </p:nvSpPr>
        <p:spPr>
          <a:xfrm>
            <a:off x="658633" y="594361"/>
            <a:ext cx="5372431" cy="1752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Arial"/>
              </a:rPr>
              <a:t>Q&amp;A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5DFA44-C59E-47A6-B28F-3ED6538BDF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3207" y="111817"/>
            <a:ext cx="2132068" cy="8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51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uhuKk2ZEKebKphcUII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LpxnERcLdI4jYm.0hhb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KYv9eXHgpfu2jbfhjE0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JQecKHUWxlII5VxtU8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H7WiGkAe3q4HIqyRNIG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mmV1mYEzrmoZ_5ehYLq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puJaZJlZs2gXUjfl37S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9TAGlk7hx2as5fa.OLj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qJWmSR3AUtBRaD1JqHq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dN030pJRglH.deBdK0A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SKNpcGibmKeSHZM36g.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.BA0GVLKPtnW6_7qHN5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Dtt0GyCB.3sD7JKc1aY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o2BhnZleMOU7zeRMPr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xA5AbPr0wf3cNwBxT7H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fIZ7pHCu88QHTae7aWt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6vq6saTH0XBxXdxpi_K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H.0XBCbHDvr_4bQAemQ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qZfPtUdH4RXSteBj7zF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wzs8uVg99ddg2h9pEZC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1GnEOvkQ2NI07soi1QX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Dhk09gX6jvmzZLADV_U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hWOZPNvp5UShUhzbu0O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RBhuCmCudGrm4n0hVD0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t5ihH8cAORjm3xLAI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cNNvSKeMcd45gn.S4GT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5DRnoyir9_XZkVklIAl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o5opTgTkWWjKcQlNrmG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O7nm4BWiPhNoj5SIIBu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Tema de Off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SLIDES (primary colors)">
  <a:themeElements>
    <a:clrScheme name="HUMANA PRIMARY">
      <a:dk1>
        <a:srgbClr val="53575A"/>
      </a:dk1>
      <a:lt1>
        <a:srgbClr val="C8C8C8"/>
      </a:lt1>
      <a:dk2>
        <a:srgbClr val="002F57"/>
      </a:dk2>
      <a:lt2>
        <a:srgbClr val="FFFFFF"/>
      </a:lt2>
      <a:accent1>
        <a:srgbClr val="78BE20"/>
      </a:accent1>
      <a:accent2>
        <a:srgbClr val="497728"/>
      </a:accent2>
      <a:accent3>
        <a:srgbClr val="66BAC4"/>
      </a:accent3>
      <a:accent4>
        <a:srgbClr val="007480"/>
      </a:accent4>
      <a:accent5>
        <a:srgbClr val="612066"/>
      </a:accent5>
      <a:accent6>
        <a:srgbClr val="AE0061"/>
      </a:accent6>
      <a:hlink>
        <a:srgbClr val="78BD20"/>
      </a:hlink>
      <a:folHlink>
        <a:srgbClr val="78BD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7092_Preso_cs_v8" id="{CB322130-4FBB-294E-86DE-4BA434154497}" vid="{1AB1DD42-080D-6E4A-9AF3-21FD6C879B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850</Words>
  <Application>Microsoft Office PowerPoint</Application>
  <PresentationFormat>Widescreen</PresentationFormat>
  <Paragraphs>194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Segoe UI</vt:lpstr>
      <vt:lpstr>Tema de Office</vt:lpstr>
      <vt:lpstr>MASTER SLIDES (primary colors)</vt:lpstr>
      <vt:lpstr>think-cell Slide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Thank you for giving us the opportunity to be a part of this experience and present our solution, we really enjoyed the ride!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Noemí Ruiz Sosa</dc:creator>
  <cp:lastModifiedBy>Alejandro Sáez</cp:lastModifiedBy>
  <cp:revision>75</cp:revision>
  <dcterms:created xsi:type="dcterms:W3CDTF">2021-11-04T11:17:24Z</dcterms:created>
  <dcterms:modified xsi:type="dcterms:W3CDTF">2021-11-27T04:41:45Z</dcterms:modified>
</cp:coreProperties>
</file>