
<file path=[Content_Types].xml><?xml version="1.0" encoding="utf-8"?>
<Types xmlns="http://schemas.openxmlformats.org/package/2006/content-types">
  <Default Extension="bin" ContentType="application/vnd.openxmlformats-officedocument.oleObject"/>
  <Default Extension="dat" ContentType="image/jpe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5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7.xml" ContentType="application/vnd.openxmlformats-officedocument.presentationml.notesSlide+xml"/>
  <Override PartName="/ppt/tags/tag109.xml" ContentType="application/vnd.openxmlformats-officedocument.presentationml.tags+xml"/>
  <Override PartName="/ppt/notesSlides/notesSlide8.xml" ContentType="application/vnd.openxmlformats-officedocument.presentationml.notesSlide+xml"/>
  <Override PartName="/ppt/tags/tag110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147374969" r:id="rId12"/>
  </p:sldIdLst>
  <p:sldSz cx="12192000" cy="6858000"/>
  <p:notesSz cx="6858000" cy="9144000"/>
  <p:custDataLst>
    <p:tags r:id="rId1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í Ruiz Sosa" initials="NRS" lastIdx="5" clrIdx="0">
    <p:extLst>
      <p:ext uri="{19B8F6BF-5375-455C-9EA6-DF929625EA0E}">
        <p15:presenceInfo xmlns:p15="http://schemas.microsoft.com/office/powerpoint/2012/main" userId="S::noemi.ruiz@eurecat.org::abba4416-d150-4268-ba5b-cdc6c13807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4D8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9F0B700-D1B3-4AEA-A2D0-15358D116048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16F3A02-4866-46CB-9680-AFF2C1218E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43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34805-1F01-4BDA-A8CA-FCEA2B4BC8D0}" type="datetime3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November 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EBCF4-26FC-4F76-8DA1-52FDDC328D4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3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8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9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5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7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7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1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3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4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tags" Target="../tags/tag63.xml"/><Relationship Id="rId11" Type="http://schemas.openxmlformats.org/officeDocument/2006/relationships/image" Target="../media/image3.emf"/><Relationship Id="rId5" Type="http://schemas.openxmlformats.org/officeDocument/2006/relationships/tags" Target="../tags/tag62.xml"/><Relationship Id="rId10" Type="http://schemas.openxmlformats.org/officeDocument/2006/relationships/oleObject" Target="../embeddings/oleObject58.bin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5258FF4-5927-4600-AAC4-574E730F39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6953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3D9B575-7489-44A5-934B-7B997B5D4E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BFF524-7BDC-424C-80C7-FA47AFFBDF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Haga clic para modificar el estilo de subtítulo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A1B4A-5C7A-4588-A344-F666CF0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5CC69-86DA-4671-94B0-FA650308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F98CE-A683-472E-B588-2225E71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A74C48B-FAE4-4873-9934-3529048CB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70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792DBFD-8D1F-4584-92EE-572418E95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FDB9C-3BAD-4027-9EED-F6E1AF87062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574F2-0A1C-4838-83DD-D4DB5F9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22099-AC96-4940-8FBC-47195C3F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29364-8EF2-42C9-8D7B-CD4C717A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299E91E-6A0E-4CAC-B8F7-D43ADAB65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5903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C7E9AF-EC32-472A-9776-FB322C8286A8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F9ED16-DC0B-4ACF-B3C6-06908DEE35F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8CCDD-2700-4341-A2A9-67755A05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F393F-1C72-4283-B058-0D772495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1540B-A89F-4862-9369-3CEFC974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6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B8D023D-AB3D-42E6-BB28-047250F6A0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876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BAB6117-C11D-43DC-BFB1-8FE66D834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D80C65-C383-4C7D-A8CD-C960BB31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12E34-F277-409D-BB54-8E17F0B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63A47B-C047-49D7-B9AB-D89AC8F3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6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4C785BF-633C-4A46-BF90-ADFFB0F7F3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398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4C785BF-633C-4A46-BF90-ADFFB0F7F3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D6B03FD-3A88-5D44-85C8-E768CB1D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2F549-BBCE-EF4F-9511-D618F194FF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F680-827D-CC4A-8DCC-656EE086D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E55704E-0E6E-48CC-8C39-FE5C751554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4010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E55704E-0E6E-48CC-8C39-FE5C751554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5CE7-5CC2-8641-95FC-A8C1863D99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524000"/>
            <a:ext cx="10972800" cy="4572000"/>
          </a:xfrm>
        </p:spPr>
        <p:txBody>
          <a:bodyPr/>
          <a:lstStyle>
            <a:lvl1pPr marL="0" indent="0" rtl="0">
              <a:buNone/>
              <a:defRPr>
                <a:latin typeface="+mn-lt"/>
              </a:defRPr>
            </a:lvl1pPr>
            <a:lvl2pPr rtl="0">
              <a:defRPr sz="1867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B382-E267-5E42-A102-AA4C01C9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A5CE-CC56-3D4A-BDAE-3492B61615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1DB1-C1CC-BD45-B461-0B638A0285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6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E6F43A-05A0-4B35-A4F5-098CC23906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108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E6F43A-05A0-4B35-A4F5-098CC2390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anchor="t"/>
          <a:lstStyle>
            <a:lvl1pPr marL="0" indent="0" rtl="0">
              <a:lnSpc>
                <a:spcPct val="150000"/>
              </a:lnSpc>
              <a:buNone/>
              <a:defRPr sz="1867" b="0">
                <a:solidFill>
                  <a:schemeClr val="tx1"/>
                </a:solidFill>
              </a:defRPr>
            </a:lvl1pPr>
          </a:lstStyle>
          <a:p>
            <a:r>
              <a:rPr lang="en-US" sz="1867" dirty="0">
                <a:solidFill>
                  <a:schemeClr val="accent1"/>
                </a:solidFill>
              </a:rPr>
              <a:t>01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02 |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03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04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05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 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1D40-493C-3649-AFE5-E0757A3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94A2E-1B23-F94E-AF06-B90A224062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99F2-0280-FD47-BE85-183D0F4EEE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ak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B5359E9-1412-466C-91AD-0E8D54B776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2535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B5359E9-1412-466C-91AD-0E8D54B776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728720" y="2159000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807200" y="2159000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5BD6-1A03-1946-9B62-D5C7E43C4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984" y="3963357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1169706-2771-1342-BC54-D83D997E21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9464" y="3963357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140E-C3B9-7249-8B71-09A343E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F481-DE3C-8C4B-B81A-12BD218571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2D9-C10D-224D-99BD-8F93F00145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1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BB36D69-6A75-4841-9E57-18AE80C3F0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550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BB36D69-6A75-4841-9E57-18AE80C3F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279136" y="2114005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357616" y="2147811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5BD6-1A03-1946-9B62-D5C7E43C4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1400" y="3959625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1169706-2771-1342-BC54-D83D997E21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9880" y="3959625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140E-C3B9-7249-8B71-09A343E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F481-DE3C-8C4B-B81A-12BD218571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2D9-C10D-224D-99BD-8F93F00145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56D570B6-EDA8-D549-8E95-F9AE4E934A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6752" y="2147811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E564787-CBDB-A747-8277-DB5B8577BE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79016" y="3997163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</p:spTree>
    <p:extLst>
      <p:ext uri="{BB962C8B-B14F-4D97-AF65-F5344CB8AC3E}">
        <p14:creationId xmlns:p14="http://schemas.microsoft.com/office/powerpoint/2010/main" val="884819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1CE3630-169D-48B8-807E-5F535D5499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08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1CE3630-169D-48B8-807E-5F535D549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73DB-1F75-834F-927D-ADB5216B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1156B-AB5C-174C-BC03-6DE6385078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A76A7-610A-284F-8CBA-26689485FF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86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8A3D8C-4EBE-49D0-AE11-ABC1E34051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4840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98A3D8C-4EBE-49D0-AE11-ABC1E3405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828800"/>
            <a:ext cx="10972800" cy="30480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00919-2443-744C-B5A2-02695A5E54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23E85-AE4F-9A4A-9A32-BC2475460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F39FF88-AA74-4297-BD3C-57C0B13A13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781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471AACD-E47F-4EFC-A99C-B08148F8A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7DCCB-7B43-4306-8AD1-A2DD96C2946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618F1-5732-49C4-9C79-68A4EAE8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CBF0BC-2CC5-4B3F-A535-33E951D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54869-479A-4C77-AEE3-9CBEC89C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5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 A ST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316BBA-DDB0-454A-94D1-1E049F12EE4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205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316BBA-DDB0-454A-94D1-1E049F12EE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5239" y="2095150"/>
            <a:ext cx="6327161" cy="2667701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095150"/>
            <a:ext cx="4267200" cy="2667701"/>
          </a:xfrm>
        </p:spPr>
        <p:txBody>
          <a:bodyPr anchor="ctr"/>
          <a:lstStyle>
            <a:lvl1pPr rtl="0">
              <a:defRPr sz="5334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AF57F6-3EB7-3F47-82FE-E4C95FB216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3802-628D-014A-8342-91C92F75B6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9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D21D1AC-38E2-44CC-98F1-A91FC12A61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0863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D21D1AC-38E2-44CC-98F1-A91FC12A6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A191-D5FF-F74D-A50A-73A7CC11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540F1-D8A0-FF46-B1EA-4E900B8607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6F82DE-D60B-DC4F-BF67-13C1749F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5181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D2A7B6D-F215-164B-AB00-58091BC043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356" y="1524000"/>
            <a:ext cx="5178044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02D9A-4AE7-D24A-B935-D891CC9D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00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three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0A436F-CC82-498A-9AAD-87C7C1C441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08005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0A436F-CC82-498A-9AAD-87C7C1C44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21F0-CD54-1445-8DDB-ACC764D55D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C3CF-062F-6D4A-B068-360B58638D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524000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88EC3E-2BC0-6F4F-99A5-C254D1B50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4400" y="1524000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3646-16B9-0F4C-9B07-2AE355DE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3CA37B-759A-264A-954C-81B341DC92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3778" y="1523999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619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six bloc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A6409C-47E3-4E9F-940B-981175EF6E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2069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A6409C-47E3-4E9F-940B-981175EF6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21F0-CD54-1445-8DDB-ACC764D55D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C3CF-062F-6D4A-B068-360B58638D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524000"/>
            <a:ext cx="3048000" cy="170078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88EC3E-2BC0-6F4F-99A5-C254D1B50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4400" y="1524000"/>
            <a:ext cx="3048000" cy="17018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C30871-9CE5-704E-918A-539E74CBFF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540468"/>
            <a:ext cx="3048000" cy="17018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92D13B-F05B-DB46-9F08-B097B3E090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3894435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2ECC7E-EB13-D640-8266-A7D8A5D4A5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3892741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22C77D9-380D-3D40-88C7-383D26FB95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34400" y="3892741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E279D-A6D5-BF4C-8881-FB4D65FF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005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3975520-18FA-4FA4-8554-8732F6933C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894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3975520-18FA-4FA4-8554-8732F6933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E0ACF-6143-D14D-86C2-51822807CE7D}"/>
              </a:ext>
            </a:extLst>
          </p:cNvPr>
          <p:cNvCxnSpPr/>
          <p:nvPr/>
        </p:nvCxnSpPr>
        <p:spPr>
          <a:xfrm>
            <a:off x="1921935" y="4864432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84E72-6BCF-2C46-B999-9A22E52A42A1}"/>
              </a:ext>
            </a:extLst>
          </p:cNvPr>
          <p:cNvCxnSpPr/>
          <p:nvPr/>
        </p:nvCxnSpPr>
        <p:spPr>
          <a:xfrm>
            <a:off x="1918367" y="3189648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69F91-1C2B-2B40-BBC7-62B4E4AA0B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1536805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3194216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E2008D3C-3301-F544-B898-B5FBF3B5B3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4864432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55161" y="3198661"/>
            <a:ext cx="9327239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931466-2AC7-4345-A7BD-A09CAB4402C6}"/>
              </a:ext>
            </a:extLst>
          </p:cNvPr>
          <p:cNvCxnSpPr/>
          <p:nvPr userDrawn="1"/>
        </p:nvCxnSpPr>
        <p:spPr>
          <a:xfrm>
            <a:off x="1930400" y="1536805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F2D01EC0-CF3D-884D-955B-D769EC9BE7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3808" y="1536805"/>
            <a:ext cx="9318593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29B03AD-D8C3-264C-A8DF-4C1A85127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53173" y="4879433"/>
            <a:ext cx="9329227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2F2E63-1B3B-CE42-A0B2-DCC9F229E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12C2-93C3-0842-B8EB-3C2C30078B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233335-B7F9-384B-9453-CE82C9B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423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14C297F-0454-46E5-B56D-A9FD50CDDF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51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14C297F-0454-46E5-B56D-A9FD50CDD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770265"/>
            <a:ext cx="1645561" cy="1423132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0801" y="2770265"/>
            <a:ext cx="8991599" cy="1423132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71BCB-A2E7-5547-81E6-C445ADF054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63527-8F06-2A46-8880-B40F067DEC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262ABD-8F75-1C4F-A2F1-BC8E46DC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532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478809E-CF9E-4A8E-83EE-2D1158575B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7109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478809E-CF9E-4A8E-83EE-2D115857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6641" y="1935729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6641" y="3301339"/>
            <a:ext cx="3576496" cy="190566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1104" y="1935729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E25944-4393-8543-AE8A-E5D9AF1323DF}"/>
              </a:ext>
            </a:extLst>
          </p:cNvPr>
          <p:cNvCxnSpPr>
            <a:cxnSpLocks/>
          </p:cNvCxnSpPr>
          <p:nvPr userDrawn="1"/>
        </p:nvCxnSpPr>
        <p:spPr>
          <a:xfrm>
            <a:off x="5740400" y="2055230"/>
            <a:ext cx="0" cy="315177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CE7E8E85-19A6-BB4F-94D3-8658C0617C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1104" y="3301339"/>
            <a:ext cx="3576496" cy="190566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95E8C-2A98-CC4D-A3F1-FC3C337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89A2C-1DA2-4847-B1E4-A85645BA45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378D-8474-5E4A-9E3A-E7C27253A0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99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E9A64E-AED6-4BEF-8644-950266C69A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0531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E9A64E-AED6-4BEF-8644-950266C69A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9613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06621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B34F5E-0220-E146-B13E-A1B31EEC62EA}"/>
              </a:ext>
            </a:extLst>
          </p:cNvPr>
          <p:cNvCxnSpPr/>
          <p:nvPr userDrawn="1"/>
        </p:nvCxnSpPr>
        <p:spPr>
          <a:xfrm>
            <a:off x="4267200" y="2583603"/>
            <a:ext cx="0" cy="218057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F3059-5932-9748-B827-FFD1E51E05EE}"/>
              </a:ext>
            </a:extLst>
          </p:cNvPr>
          <p:cNvCxnSpPr/>
          <p:nvPr userDrawn="1"/>
        </p:nvCxnSpPr>
        <p:spPr>
          <a:xfrm>
            <a:off x="7975600" y="2583603"/>
            <a:ext cx="0" cy="218057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203923EF-F6FC-6D49-81C9-69B119D895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9300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61687008-83E4-FF44-8294-812BBEB14F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05949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2048F1C-F2E1-6845-AE56-DA7D9FFCA3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29971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8DE8E23-BA0F-5448-8D1C-9F6A46562D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83270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030C1-CF71-CF42-81D6-A2383495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03EF7-2D81-2C48-BE7E-3819F81F3BB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804A-E152-4D45-91B9-FD97DE57B99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88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ADDCB5A-C2A8-40C5-8BC5-F1FCC46C97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5006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ADDCB5A-C2A8-40C5-8BC5-F1FCC46C97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0055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2521" y="190500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203923EF-F6FC-6D49-81C9-69B119D895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9505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61687008-83E4-FF44-8294-812BBEB14F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80764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2048F1C-F2E1-6845-AE56-DA7D9FFCA3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27377" y="1909132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8DE8E23-BA0F-5448-8D1C-9F6A46562D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77665" y="190500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2D191-EDA7-1A4F-BC1F-B289335EAF29}"/>
              </a:ext>
            </a:extLst>
          </p:cNvPr>
          <p:cNvGrpSpPr/>
          <p:nvPr userDrawn="1"/>
        </p:nvGrpSpPr>
        <p:grpSpPr>
          <a:xfrm>
            <a:off x="2764355" y="3234711"/>
            <a:ext cx="6743700" cy="304800"/>
            <a:chOff x="4086225" y="4271760"/>
            <a:chExt cx="10115550" cy="457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9CA033-C14E-E046-82ED-9B1ABA20139E}"/>
                </a:ext>
              </a:extLst>
            </p:cNvPr>
            <p:cNvSpPr/>
            <p:nvPr/>
          </p:nvSpPr>
          <p:spPr>
            <a:xfrm>
              <a:off x="8915400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B7F9A3-1104-1A40-86E7-FF058DF8E1A2}"/>
                </a:ext>
              </a:extLst>
            </p:cNvPr>
            <p:cNvSpPr/>
            <p:nvPr/>
          </p:nvSpPr>
          <p:spPr>
            <a:xfrm>
              <a:off x="4086225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585444-8DF9-C94E-986A-9F23A1EDF10C}"/>
                </a:ext>
              </a:extLst>
            </p:cNvPr>
            <p:cNvSpPr/>
            <p:nvPr/>
          </p:nvSpPr>
          <p:spPr>
            <a:xfrm>
              <a:off x="13744575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F98BE-1566-3D4E-AFAD-AE93499F8DC1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4543425" y="4500360"/>
              <a:ext cx="4371975" cy="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AE7B15-F414-2144-A795-2AB5872CC2C5}"/>
                </a:ext>
              </a:extLst>
            </p:cNvPr>
            <p:cNvCxnSpPr>
              <a:stCxn id="17" idx="6"/>
              <a:endCxn id="19" idx="2"/>
            </p:cNvCxnSpPr>
            <p:nvPr/>
          </p:nvCxnSpPr>
          <p:spPr>
            <a:xfrm>
              <a:off x="9372600" y="4500360"/>
              <a:ext cx="4371975" cy="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8D2BA7-B1F7-D941-865F-9AF39586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60B5C-BCEC-7445-9A4A-AEDCB8B69A6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05D8-C143-F541-A580-2FEC5454D91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15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E08E252-EA8C-4A09-B812-6D4E107B56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961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E08E252-EA8C-4A09-B812-6D4E107B5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5239" y="2095150"/>
            <a:ext cx="6327161" cy="2667701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4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5150"/>
            <a:ext cx="4267200" cy="2667701"/>
          </a:xfrm>
        </p:spPr>
        <p:txBody>
          <a:bodyPr anchor="ctr"/>
          <a:lstStyle>
            <a:lvl1pPr algn="ctr" rtl="0">
              <a:defRPr sz="11067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711F14-B5B2-3041-8B5C-B27630BF80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ABBC-3139-584D-9469-11ECCE91FF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9DB4DE-FDE9-EE44-862E-5A9C360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5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D610BB5-14A3-4D16-8123-662062410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6099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C7BC47C-DBAE-4EAB-A8F4-9619F9B14A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5BF72-888B-46D3-B445-14D8D93D643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918AE-D624-4696-913D-C3049D8E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D9F2C-0C17-4918-9ECC-361B12A1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DE98C-7DBF-48B4-8D54-EDD97716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01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3EE0349-E590-424A-9FBA-29B5F4776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372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3EE0349-E590-424A-9FBA-29B5F4776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0800" y="1841500"/>
            <a:ext cx="6451600" cy="11684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841500"/>
            <a:ext cx="3708400" cy="1168400"/>
          </a:xfrm>
        </p:spPr>
        <p:txBody>
          <a:bodyPr anchor="ctr"/>
          <a:lstStyle>
            <a:lvl1pPr algn="r" rtl="0">
              <a:defRPr sz="64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969DCB-4232-0143-8615-239FE22DC0C8}"/>
              </a:ext>
            </a:extLst>
          </p:cNvPr>
          <p:cNvCxnSpPr/>
          <p:nvPr userDrawn="1"/>
        </p:nvCxnSpPr>
        <p:spPr>
          <a:xfrm>
            <a:off x="4673600" y="3848100"/>
            <a:ext cx="0" cy="116840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4FFC-B08A-4749-B12F-394D3C4CCEBB}"/>
              </a:ext>
            </a:extLst>
          </p:cNvPr>
          <p:cNvCxnSpPr/>
          <p:nvPr userDrawn="1"/>
        </p:nvCxnSpPr>
        <p:spPr>
          <a:xfrm>
            <a:off x="4673600" y="1841500"/>
            <a:ext cx="0" cy="116840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8D2998-A776-3D49-80B7-2C974A4F86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849928"/>
            <a:ext cx="3708400" cy="1168400"/>
          </a:xfrm>
        </p:spPr>
        <p:txBody>
          <a:bodyPr anchor="ctr"/>
          <a:lstStyle>
            <a:lvl1pPr algn="r" rtl="0">
              <a:defRPr sz="64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BE14881-CE3B-A941-B45C-92918736A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0800" y="3848100"/>
            <a:ext cx="6451600" cy="11684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C9B38-5D16-7C4F-88BA-4FF50AEA25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8E51-1272-D34C-A0D9-007837EBA8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D9856-48AF-CA47-A18C-EB7A6D4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007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CHAR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956DC52-A19A-4695-B7FA-1A80FF705D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049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956DC52-A19A-4695-B7FA-1A80FF705D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0884" y="1898164"/>
            <a:ext cx="6321516" cy="35560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hart Placeholder 19">
            <a:extLst>
              <a:ext uri="{FF2B5EF4-FFF2-40B4-BE49-F238E27FC236}">
                <a16:creationId xmlns:a16="http://schemas.microsoft.com/office/drawing/2014/main" id="{DB6197CF-C3DD-594E-BB1B-7B07D7495D0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" y="1898164"/>
            <a:ext cx="4114800" cy="355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19DD3-FF95-2D4C-8DD2-452EFE74ACA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92AC-3BB2-0643-954A-0D62DA3CAF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1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CHART FOU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9CE4B81-9172-4FF8-A441-10819407B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7838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9CE4B81-9172-4FF8-A441-10819407B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B3168FB4-4C17-9E48-A067-381F505CFC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60544" y="1912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6F9F0542-1195-264E-89B8-E164B58C5A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0544" y="3944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B2F4BAC6-C8D5-E543-80C4-089186357B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6873" y="1912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6D03709F-C398-0646-A61C-23669DD686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96873" y="3944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Chart Placeholder 39">
            <a:extLst>
              <a:ext uri="{FF2B5EF4-FFF2-40B4-BE49-F238E27FC236}">
                <a16:creationId xmlns:a16="http://schemas.microsoft.com/office/drawing/2014/main" id="{37FD8234-26A8-B64E-B9F7-6E950095F728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299200" y="1910119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Chart Placeholder 39">
            <a:extLst>
              <a:ext uri="{FF2B5EF4-FFF2-40B4-BE49-F238E27FC236}">
                <a16:creationId xmlns:a16="http://schemas.microsoft.com/office/drawing/2014/main" id="{82573EE2-7E5D-6848-9B84-3BBB1016ACFB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6299200" y="3944714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Chart Placeholder 39">
            <a:extLst>
              <a:ext uri="{FF2B5EF4-FFF2-40B4-BE49-F238E27FC236}">
                <a16:creationId xmlns:a16="http://schemas.microsoft.com/office/drawing/2014/main" id="{C4F2232A-0FD0-F541-B229-744A8344FD0B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4196" y="3942120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Chart Placeholder 39">
            <a:extLst>
              <a:ext uri="{FF2B5EF4-FFF2-40B4-BE49-F238E27FC236}">
                <a16:creationId xmlns:a16="http://schemas.microsoft.com/office/drawing/2014/main" id="{EE41E718-1070-B34A-82FC-ECB080E3CE82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04196" y="1910119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D5C33-2B02-0D4E-882C-3D745762EE7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AEA5-84D2-3448-BDB9-DD6228892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5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A CHART FOU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0061742-5DF8-4BD1-B051-7031B66384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935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0061742-5DF8-4BD1-B051-7031B6638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B3168FB4-4C17-9E48-A067-381F505CFC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485" y="4093313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hart Placeholder 39">
            <a:extLst>
              <a:ext uri="{FF2B5EF4-FFF2-40B4-BE49-F238E27FC236}">
                <a16:creationId xmlns:a16="http://schemas.microsoft.com/office/drawing/2014/main" id="{C4F2232A-0FD0-F541-B229-744A8344FD0B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9601" y="1554480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Text Placeholder 27">
            <a:extLst>
              <a:ext uri="{FF2B5EF4-FFF2-40B4-BE49-F238E27FC236}">
                <a16:creationId xmlns:a16="http://schemas.microsoft.com/office/drawing/2014/main" id="{46FDA947-73DB-7644-BCD3-7A4FF602A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17934" y="4106894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ext Placeholder 27">
            <a:extLst>
              <a:ext uri="{FF2B5EF4-FFF2-40B4-BE49-F238E27FC236}">
                <a16:creationId xmlns:a16="http://schemas.microsoft.com/office/drawing/2014/main" id="{EA28099A-641E-2C45-8167-DEB1C96EEB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0830" y="4106894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3" name="Text Placeholder 27">
            <a:extLst>
              <a:ext uri="{FF2B5EF4-FFF2-40B4-BE49-F238E27FC236}">
                <a16:creationId xmlns:a16="http://schemas.microsoft.com/office/drawing/2014/main" id="{05767FB1-259F-CD4C-8930-A32EC86757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0450" y="4093313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4" name="Chart Placeholder 39">
            <a:extLst>
              <a:ext uri="{FF2B5EF4-FFF2-40B4-BE49-F238E27FC236}">
                <a16:creationId xmlns:a16="http://schemas.microsoft.com/office/drawing/2014/main" id="{76AAADEF-685C-1A49-90B6-A1C9039486A8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35171" y="1537581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Chart Placeholder 39">
            <a:extLst>
              <a:ext uri="{FF2B5EF4-FFF2-40B4-BE49-F238E27FC236}">
                <a16:creationId xmlns:a16="http://schemas.microsoft.com/office/drawing/2014/main" id="{86D064D9-8D41-4E4B-A98D-E19109B08A4E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121737" y="1549616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7" name="Chart Placeholder 39">
            <a:extLst>
              <a:ext uri="{FF2B5EF4-FFF2-40B4-BE49-F238E27FC236}">
                <a16:creationId xmlns:a16="http://schemas.microsoft.com/office/drawing/2014/main" id="{6ACD5DE6-FB20-694D-A132-4450B8519169}"/>
              </a:ext>
            </a:extLst>
          </p:cNvPr>
          <p:cNvSpPr>
            <a:spLocks noGrp="1"/>
          </p:cNvSpPr>
          <p:nvPr>
            <p:ph type="chart" sz="quarter" idx="29"/>
          </p:nvPr>
        </p:nvSpPr>
        <p:spPr>
          <a:xfrm>
            <a:off x="6270831" y="1537581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E54C8-3345-D64C-B43E-6495BF71CFB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913D-505F-A143-B3D7-488C293423B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905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76FE7E-4033-4BD4-B5AF-1089C4E0E1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5495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76FE7E-4033-4BD4-B5AF-1089C4E0E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" y="1524000"/>
            <a:ext cx="5181600" cy="451104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DE5-BCBE-6442-A806-F42EB5B6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0D427AA-A04C-0E4D-B280-C0A833942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356" y="1524000"/>
            <a:ext cx="5178044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1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325F880-C5BB-4199-B9CD-B0462946E3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82845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325F880-C5BB-4199-B9CD-B0462946E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DE5-BCBE-6442-A806-F42EB5B6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FE2167D-CF80-2046-88F0-219004E182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4356" y="1524000"/>
            <a:ext cx="5178044" cy="451104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374D6B0-3683-0F43-BCBE-FA68AC4627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5181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109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37914B-3F7A-4B12-9BE1-D4DEC1042C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0973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37914B-3F7A-4B12-9BE1-D4DEC1042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67200" y="160020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E5500-97BA-F340-AE00-2B049A37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7703-99EA-1244-8477-7AD2559001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9C28-D0FA-8B4C-B78D-B97DF7C2D1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A40C014-8202-40E3-8B7C-3785301B1B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5368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A40C014-8202-40E3-8B7C-3785301B1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200" y="173736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2DC01-1ED3-B444-96B4-AA2794D5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3720-5238-964C-9417-627995674A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69DF-5BA8-1744-874C-2D7D507955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77D3E52-D199-5444-A33D-1F486E2A31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1524000"/>
            <a:ext cx="5943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18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0646F3-CC14-475B-BE27-74F3EDC17F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8491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0646F3-CC14-475B-BE27-74F3EDC17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15200" y="173736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5D38F9-F365-BF40-8DA4-C59D5DD7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31DC-0889-D943-8B44-6E6D44A51F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2E05-8AD2-3E42-9E6D-68496FDE73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B2396F3-F4EA-F24F-A3DB-BE0B13B1C8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6169152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4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C62EA23-920E-49CC-9B6E-4EB0D84859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9225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C62EA23-920E-49CC-9B6E-4EB0D8485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501809" y="1551432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501809" y="3186684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01809" y="4818888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3CB4A5-4179-1D4C-B72B-9CCC4609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0DE27-78DC-254C-B80F-851383F899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EB9AC-3EA7-F543-A1E1-9C46B1D48B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17F0B3F-D03E-5547-9D43-6CC633C07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8800" y="3174492"/>
            <a:ext cx="467360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88A789E-6A21-A741-A73C-1A027B5E45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21770" y="1527048"/>
            <a:ext cx="466063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396CA7F-67EC-4044-A142-E5C466304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9120" y="4821936"/>
            <a:ext cx="465328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F96F51-D3AE-6149-A969-9630B1832C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530096"/>
            <a:ext cx="4682801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7A4432F-40C2-2642-86A3-45D48B507C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3174492"/>
            <a:ext cx="4682801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9664E16-9452-3D4A-9E0B-44A0E3BC45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1" y="4818888"/>
            <a:ext cx="4682800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3BD0EAB-9AB6-416E-A8B8-F78A8532F9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0612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E047D59-AAA0-42C8-BDC3-F18ED18C9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4C272-C03B-4C36-BE19-E5D97BDB38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91D2C-A471-4105-85DE-DD55B0FF4F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ECE319-11D0-4766-B545-9122A68B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6EF08-81F9-4F14-B41B-FAD0CA38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CC6EA-B15B-45FD-A59C-84313C50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B1F1D71-A609-4B01-9ABB-D837A25667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2890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B1F1D71-A609-4B01-9ABB-D837A25667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05600" y="1652016"/>
            <a:ext cx="3657600" cy="36576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828800" y="1652016"/>
            <a:ext cx="3657600" cy="36576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ED9F1-9987-2A44-A96F-67EECAA1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1774-D42C-094D-9DDA-AE4471A367C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D29E-751E-8845-965E-AB5C5F4276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6B82E9C-B829-4AAA-9CF3-D2EBACED82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432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6B82E9C-B829-4AAA-9CF3-D2EBACED8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5175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229600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981B27-F90B-E04C-A0D8-5455236E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DC8E-55F3-2D47-BA95-AD5FDB9630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9570-C392-AE4D-9560-84C8F7CAD3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4AC7B90C-F2F7-224D-8F8B-96465EE6CF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ACB1FB31-F480-3642-8BED-42BAB9C02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3778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952394A2-7320-3C42-8CB8-E1041A73AE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29600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71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0B695C5-B9F8-4E9F-914A-5F19C2D7CC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4718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0B695C5-B9F8-4E9F-914A-5F19C2D7CC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240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9624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4008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8392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5240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9624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008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88392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686A5-F2BD-2045-A9BE-8FA57BB6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0F2B-2C66-924F-A5AF-CFF6D51A839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D3F5-F2E2-664C-B84E-66A270B22E5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1DA3BA-8867-4773-8B8D-8D868A6B16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91964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B1DA3BA-8867-4773-8B8D-8D868A6B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5181600" cy="451104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30C92-F786-7740-8D4F-856680E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6AE2-1BE6-1C4B-AF39-4DC09F6812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65EE-8CDD-0246-8073-746AD77896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12A3D21-3D55-3943-87CD-C5F4444EC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4356" y="1524000"/>
            <a:ext cx="5178044" cy="451104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573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FC6126-B7B8-4E1E-8373-4F22FD6622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5848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1FC6126-B7B8-4E1E-8373-4F22FD662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6085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C8558-0CAA-C941-8090-7BCA56E6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92E5-F694-F74A-8451-35F506C2D8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9B54-C99E-FF43-ACA5-AED32EF9EE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BDBE08-B2D8-A149-AB49-A36081BB1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88819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FFD6FB1-7302-6040-BD88-BA00C9A9F5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59478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836D9F-38D5-5148-926E-181D143640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085" y="3632200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95C35A9-1555-294F-BA41-78569E573E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59478" y="3632200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7049C6A-31E4-BE40-8338-EA004569CE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8819" y="3583053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9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D823046-0526-4C28-BE10-6EE14546E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8801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D823046-0526-4C28-BE10-6EE14546E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9055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D341-7C4C-AE49-B33A-DF81338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382D-7B14-7C49-A593-6FB309A4D1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FC7A-F706-C741-BFAE-4865D097C2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5EDDCDA2-38D1-CB4B-B35C-1BED1EB09D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86514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9585639-9F76-934B-B69C-7F12AF165B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57785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53BA86-33EF-ED44-8993-95350CB629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055" y="5156200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6243140-FECF-6A42-AAB0-081E85B836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3881" y="5156200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F3B7DC7-AA30-A341-BFDC-3CED7E3DE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6514" y="5140264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584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3A2567-0E5E-4519-8CB2-528A46D3D0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61985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93A2567-0E5E-4519-8CB2-528A46D3D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33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333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333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525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525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717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717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717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525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ECD5C0-F748-504B-BD42-4F746516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CD2E-412F-2448-935E-FE53712D03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B8E9-E13A-FA4E-9DFE-D5232F5FBA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16889D-9B60-DA4B-8730-CFCFF9236F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04999"/>
            <a:ext cx="6705600" cy="36576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255193-C58E-48B6-8DC0-39ADA20CA1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5947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255193-C58E-48B6-8DC0-39ADA20CA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247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24732" y="31242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247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439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439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631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63132" y="31242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631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C0D78-9E0F-2D47-8F56-99E30A2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54C8-4650-BC40-9447-F9B7AB37BA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FEA4-7DD2-6541-B8E1-82B1928AA5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08B4BDD-BE32-C04E-9061-C889878AB88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6800" y="1905000"/>
            <a:ext cx="6705600" cy="3657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5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11602D-7C91-4883-9BC8-31929E4434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19114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811602D-7C91-4883-9BC8-31929E443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20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20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20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212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212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404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404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404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212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A30E-BA65-4140-A284-B4E2687C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72F4-B173-EF43-91CD-A0B6288FB9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5314-98BF-4144-9AA5-F67C7904C3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6D59EEF-B604-1641-9D1E-11C79341B8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51391"/>
            <a:ext cx="6705600" cy="36576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7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7E1598E-99C1-4BD3-98E2-20F9CCD9FC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90131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7E1598E-99C1-4BD3-98E2-20F9CCD9F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384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384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768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8768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152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152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536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536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73DDE1-D019-6543-AAAF-48728A522CA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14DBF-3DFC-834F-899E-98357BEC732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4D64-9D7C-9B43-A4D8-9AF6E343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7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FEC0E60-18B8-42FB-874D-9F1C43B9D2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886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17230CF-70AD-4169-A3D9-15C084F263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08FAFA-D1FB-46E6-89A3-DD7A04BA47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2DFE58-F758-4C0F-8EF1-6DCDF3B3C60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9F0C6E-E47F-40E8-91FE-9342791F7A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FDEE40-3229-4B8D-AFFB-D8FE0B6E1D6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712C98-C61E-4DA8-BB75-0E6A065A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6DB403-034F-4B66-8061-45F4275B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B5E53A-A9F8-457A-A334-F01D2856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189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60635A-3E66-4216-9CE0-4C352603CB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26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B60635A-3E66-4216-9CE0-4C352603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4196" y="1844655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2196" y="1844655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4196" y="3676503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2196" y="3676503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6D4F-70A5-834E-ADDC-3139B645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D0D0-92BD-5646-A762-7DD6C0F900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D6A7-C0A6-9049-BEB5-BD5DC2AAF9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0FE63DC-71A5-E64D-B8F6-6D9B893FB3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67600" y="1844655"/>
            <a:ext cx="4114800" cy="366064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1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07639FF-4167-4CFE-AC27-710287C4B9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7596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07639FF-4167-4CFE-AC27-710287C4B9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048000" y="16002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144000" y="16002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6646-ACDD-E24F-AE9A-CDE85CEB6C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3D041-C871-684B-ACF7-15B12B37F0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02BF9-AEC1-964A-A87B-0D7E20ED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3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8766609-26E7-4ABE-BE5C-1D91B41707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8684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F8766609-26E7-4ABE-BE5C-1D91B41707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6705600" y="619467"/>
            <a:ext cx="4876800" cy="6096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>
            <a:lvl1pPr rtl="0">
              <a:defRPr lang="uk-UA" sz="3000" b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33A0-716D-8242-B8BC-0FE6B4C9E2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705600" y="6248400"/>
            <a:ext cx="3657600" cy="304800"/>
          </a:xfrm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4DA9-99C3-DA40-AEC7-6C07E35849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95E7BD6-CFDA-F340-991C-181929B8D9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5600" y="1524000"/>
            <a:ext cx="4876800" cy="4572000"/>
          </a:xfrm>
        </p:spPr>
        <p:txBody>
          <a:bodyPr/>
          <a:lstStyle>
            <a:lvl1pPr rtl="0">
              <a:defRPr sz="1867">
                <a:solidFill>
                  <a:schemeClr val="tx1"/>
                </a:solidFill>
                <a:latin typeface="+mn-lt"/>
              </a:defRPr>
            </a:lvl1pPr>
            <a:lvl2pPr marL="182889" indent="-182889" rtl="0">
              <a:buFont typeface="Arial" panose="020B0604020202020204" pitchFamily="34" charset="0"/>
              <a:buChar char="•"/>
              <a:defRPr sz="1600"/>
            </a:lvl2pPr>
            <a:lvl3pPr marL="365778" rtl="0">
              <a:defRPr sz="1333"/>
            </a:lvl3pPr>
            <a:lvl4pPr marL="548667" rtl="0">
              <a:defRPr/>
            </a:lvl4pPr>
            <a:lvl5pPr marL="731557"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991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8B854C-9700-4287-A19C-714F8E211B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04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8B854C-9700-4287-A19C-714F8E211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2AC8BC53-D372-9340-AD3B-26E013270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4876800" cy="6096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>
            <a:lvl1pPr rtl="0">
              <a:defRPr lang="uk-UA" sz="3000" b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C2CC7-DBA1-E441-91B9-BB215540C0C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248400"/>
            <a:ext cx="4876800" cy="304800"/>
          </a:xfrm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9CD03F7-4CD1-534A-83B5-50A176E7E6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3999"/>
            <a:ext cx="4876800" cy="4572000"/>
          </a:xfrm>
        </p:spPr>
        <p:txBody>
          <a:bodyPr/>
          <a:lstStyle>
            <a:lvl1pPr rtl="0">
              <a:defRPr sz="1867">
                <a:solidFill>
                  <a:schemeClr val="tx1"/>
                </a:solidFill>
                <a:latin typeface="+mn-lt"/>
              </a:defRPr>
            </a:lvl1pPr>
            <a:lvl2pPr marL="182889" indent="-182889" rtl="0">
              <a:buFont typeface="Arial" panose="020B0604020202020204" pitchFamily="34" charset="0"/>
              <a:buChar char="•"/>
              <a:defRPr sz="1600"/>
            </a:lvl2pPr>
            <a:lvl3pPr marL="365778" rtl="0">
              <a:defRPr sz="1333"/>
            </a:lvl3pPr>
            <a:lvl4pPr marL="548667" indent="-182889" rtl="0">
              <a:defRPr/>
            </a:lvl4pPr>
            <a:lvl5pPr marL="731557"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25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94912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F866372-D73C-4C5E-AD46-26531EC861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794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F866372-D73C-4C5E-AD46-26531EC86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1AE6D-6602-354D-8012-A0A4AD409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B3B05-68DA-1E43-BA12-8FA79E579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148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5E9676B-1E63-4AB5-B2D9-35E9D5C035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561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5E9676B-1E63-4AB5-B2D9-35E9D5C035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9488" y="0"/>
            <a:ext cx="4862512" cy="6858000"/>
          </a:xfrm>
          <a:custGeom>
            <a:avLst/>
            <a:gdLst>
              <a:gd name="connsiteX0" fmla="*/ 0 w 4862512"/>
              <a:gd name="connsiteY0" fmla="*/ 0 h 6858000"/>
              <a:gd name="connsiteX1" fmla="*/ 1187 w 4862512"/>
              <a:gd name="connsiteY1" fmla="*/ 0 h 6858000"/>
              <a:gd name="connsiteX2" fmla="*/ 9497 w 4862512"/>
              <a:gd name="connsiteY2" fmla="*/ 0 h 6858000"/>
              <a:gd name="connsiteX3" fmla="*/ 32053 w 4862512"/>
              <a:gd name="connsiteY3" fmla="*/ 0 h 6858000"/>
              <a:gd name="connsiteX4" fmla="*/ 75977 w 4862512"/>
              <a:gd name="connsiteY4" fmla="*/ 0 h 6858000"/>
              <a:gd name="connsiteX5" fmla="*/ 148392 w 4862512"/>
              <a:gd name="connsiteY5" fmla="*/ 0 h 6858000"/>
              <a:gd name="connsiteX6" fmla="*/ 256422 w 4862512"/>
              <a:gd name="connsiteY6" fmla="*/ 0 h 6858000"/>
              <a:gd name="connsiteX7" fmla="*/ 407188 w 4862512"/>
              <a:gd name="connsiteY7" fmla="*/ 0 h 6858000"/>
              <a:gd name="connsiteX8" fmla="*/ 500824 w 4862512"/>
              <a:gd name="connsiteY8" fmla="*/ 0 h 6858000"/>
              <a:gd name="connsiteX9" fmla="*/ 607814 w 4862512"/>
              <a:gd name="connsiteY9" fmla="*/ 0 h 6858000"/>
              <a:gd name="connsiteX10" fmla="*/ 729051 w 4862512"/>
              <a:gd name="connsiteY10" fmla="*/ 0 h 6858000"/>
              <a:gd name="connsiteX11" fmla="*/ 865423 w 4862512"/>
              <a:gd name="connsiteY11" fmla="*/ 0 h 6858000"/>
              <a:gd name="connsiteX12" fmla="*/ 1017822 w 4862512"/>
              <a:gd name="connsiteY12" fmla="*/ 0 h 6858000"/>
              <a:gd name="connsiteX13" fmla="*/ 1187137 w 4862512"/>
              <a:gd name="connsiteY13" fmla="*/ 0 h 6858000"/>
              <a:gd name="connsiteX14" fmla="*/ 1374259 w 4862512"/>
              <a:gd name="connsiteY14" fmla="*/ 0 h 6858000"/>
              <a:gd name="connsiteX15" fmla="*/ 1580079 w 4862512"/>
              <a:gd name="connsiteY15" fmla="*/ 0 h 6858000"/>
              <a:gd name="connsiteX16" fmla="*/ 1805487 w 4862512"/>
              <a:gd name="connsiteY16" fmla="*/ 0 h 6858000"/>
              <a:gd name="connsiteX17" fmla="*/ 2051372 w 4862512"/>
              <a:gd name="connsiteY17" fmla="*/ 0 h 6858000"/>
              <a:gd name="connsiteX18" fmla="*/ 2318626 w 4862512"/>
              <a:gd name="connsiteY18" fmla="*/ 0 h 6858000"/>
              <a:gd name="connsiteX19" fmla="*/ 2608139 w 4862512"/>
              <a:gd name="connsiteY19" fmla="*/ 0 h 6858000"/>
              <a:gd name="connsiteX20" fmla="*/ 2920801 w 4862512"/>
              <a:gd name="connsiteY20" fmla="*/ 0 h 6858000"/>
              <a:gd name="connsiteX21" fmla="*/ 3257503 w 4862512"/>
              <a:gd name="connsiteY21" fmla="*/ 0 h 6858000"/>
              <a:gd name="connsiteX22" fmla="*/ 3619135 w 4862512"/>
              <a:gd name="connsiteY22" fmla="*/ 0 h 6858000"/>
              <a:gd name="connsiteX23" fmla="*/ 4006586 w 4862512"/>
              <a:gd name="connsiteY23" fmla="*/ 0 h 6858000"/>
              <a:gd name="connsiteX24" fmla="*/ 4420749 w 4862512"/>
              <a:gd name="connsiteY24" fmla="*/ 0 h 6858000"/>
              <a:gd name="connsiteX25" fmla="*/ 4862512 w 4862512"/>
              <a:gd name="connsiteY25" fmla="*/ 0 h 6858000"/>
              <a:gd name="connsiteX26" fmla="*/ 4862512 w 4862512"/>
              <a:gd name="connsiteY26" fmla="*/ 1675 h 6858000"/>
              <a:gd name="connsiteX27" fmla="*/ 4862512 w 4862512"/>
              <a:gd name="connsiteY27" fmla="*/ 13395 h 6858000"/>
              <a:gd name="connsiteX28" fmla="*/ 4862512 w 4862512"/>
              <a:gd name="connsiteY28" fmla="*/ 26161 h 6858000"/>
              <a:gd name="connsiteX29" fmla="*/ 4862512 w 4862512"/>
              <a:gd name="connsiteY29" fmla="*/ 45207 h 6858000"/>
              <a:gd name="connsiteX30" fmla="*/ 4862512 w 4862512"/>
              <a:gd name="connsiteY30" fmla="*/ 71787 h 6858000"/>
              <a:gd name="connsiteX31" fmla="*/ 4862512 w 4862512"/>
              <a:gd name="connsiteY31" fmla="*/ 107156 h 6858000"/>
              <a:gd name="connsiteX32" fmla="*/ 4862512 w 4862512"/>
              <a:gd name="connsiteY32" fmla="*/ 152572 h 6858000"/>
              <a:gd name="connsiteX33" fmla="*/ 4862512 w 4862512"/>
              <a:gd name="connsiteY33" fmla="*/ 209290 h 6858000"/>
              <a:gd name="connsiteX34" fmla="*/ 4862512 w 4862512"/>
              <a:gd name="connsiteY34" fmla="*/ 278565 h 6858000"/>
              <a:gd name="connsiteX35" fmla="*/ 4862512 w 4862512"/>
              <a:gd name="connsiteY35" fmla="*/ 361653 h 6858000"/>
              <a:gd name="connsiteX36" fmla="*/ 4862512 w 4862512"/>
              <a:gd name="connsiteY36" fmla="*/ 459809 h 6858000"/>
              <a:gd name="connsiteX37" fmla="*/ 4862512 w 4862512"/>
              <a:gd name="connsiteY37" fmla="*/ 574291 h 6858000"/>
              <a:gd name="connsiteX38" fmla="*/ 4862512 w 4862512"/>
              <a:gd name="connsiteY38" fmla="*/ 706352 h 6858000"/>
              <a:gd name="connsiteX39" fmla="*/ 4862512 w 4862512"/>
              <a:gd name="connsiteY39" fmla="*/ 857250 h 6858000"/>
              <a:gd name="connsiteX40" fmla="*/ 4862512 w 4862512"/>
              <a:gd name="connsiteY40" fmla="*/ 1028240 h 6858000"/>
              <a:gd name="connsiteX41" fmla="*/ 4862512 w 4862512"/>
              <a:gd name="connsiteY41" fmla="*/ 1220577 h 6858000"/>
              <a:gd name="connsiteX42" fmla="*/ 4862512 w 4862512"/>
              <a:gd name="connsiteY42" fmla="*/ 1435517 h 6858000"/>
              <a:gd name="connsiteX43" fmla="*/ 4862512 w 4862512"/>
              <a:gd name="connsiteY43" fmla="*/ 1674317 h 6858000"/>
              <a:gd name="connsiteX44" fmla="*/ 4862512 w 4862512"/>
              <a:gd name="connsiteY44" fmla="*/ 1938231 h 6858000"/>
              <a:gd name="connsiteX45" fmla="*/ 4862512 w 4862512"/>
              <a:gd name="connsiteY45" fmla="*/ 2228515 h 6858000"/>
              <a:gd name="connsiteX46" fmla="*/ 4862512 w 4862512"/>
              <a:gd name="connsiteY46" fmla="*/ 2546426 h 6858000"/>
              <a:gd name="connsiteX47" fmla="*/ 4862512 w 4862512"/>
              <a:gd name="connsiteY47" fmla="*/ 2716134 h 6858000"/>
              <a:gd name="connsiteX48" fmla="*/ 4862512 w 4862512"/>
              <a:gd name="connsiteY48" fmla="*/ 2893219 h 6858000"/>
              <a:gd name="connsiteX49" fmla="*/ 4862512 w 4862512"/>
              <a:gd name="connsiteY49" fmla="*/ 3077839 h 6858000"/>
              <a:gd name="connsiteX50" fmla="*/ 4862512 w 4862512"/>
              <a:gd name="connsiteY50" fmla="*/ 3270149 h 6858000"/>
              <a:gd name="connsiteX51" fmla="*/ 4862512 w 4862512"/>
              <a:gd name="connsiteY51" fmla="*/ 3470309 h 6858000"/>
              <a:gd name="connsiteX52" fmla="*/ 4862512 w 4862512"/>
              <a:gd name="connsiteY52" fmla="*/ 3678473 h 6858000"/>
              <a:gd name="connsiteX53" fmla="*/ 4862512 w 4862512"/>
              <a:gd name="connsiteY53" fmla="*/ 3894800 h 6858000"/>
              <a:gd name="connsiteX54" fmla="*/ 4862512 w 4862512"/>
              <a:gd name="connsiteY54" fmla="*/ 4119446 h 6858000"/>
              <a:gd name="connsiteX55" fmla="*/ 4862512 w 4862512"/>
              <a:gd name="connsiteY55" fmla="*/ 4352569 h 6858000"/>
              <a:gd name="connsiteX56" fmla="*/ 4862512 w 4862512"/>
              <a:gd name="connsiteY56" fmla="*/ 4594324 h 6858000"/>
              <a:gd name="connsiteX57" fmla="*/ 4862512 w 4862512"/>
              <a:gd name="connsiteY57" fmla="*/ 4844870 h 6858000"/>
              <a:gd name="connsiteX58" fmla="*/ 4862512 w 4862512"/>
              <a:gd name="connsiteY58" fmla="*/ 5104363 h 6858000"/>
              <a:gd name="connsiteX59" fmla="*/ 4862512 w 4862512"/>
              <a:gd name="connsiteY59" fmla="*/ 5372960 h 6858000"/>
              <a:gd name="connsiteX60" fmla="*/ 4862512 w 4862512"/>
              <a:gd name="connsiteY60" fmla="*/ 5650818 h 6858000"/>
              <a:gd name="connsiteX61" fmla="*/ 4862512 w 4862512"/>
              <a:gd name="connsiteY61" fmla="*/ 5938094 h 6858000"/>
              <a:gd name="connsiteX62" fmla="*/ 4862512 w 4862512"/>
              <a:gd name="connsiteY62" fmla="*/ 6234945 h 6858000"/>
              <a:gd name="connsiteX63" fmla="*/ 4862512 w 4862512"/>
              <a:gd name="connsiteY63" fmla="*/ 6541528 h 6858000"/>
              <a:gd name="connsiteX64" fmla="*/ 4862512 w 4862512"/>
              <a:gd name="connsiteY64" fmla="*/ 6858000 h 6858000"/>
              <a:gd name="connsiteX65" fmla="*/ 4856343 w 4862512"/>
              <a:gd name="connsiteY65" fmla="*/ 6858000 h 6858000"/>
              <a:gd name="connsiteX66" fmla="*/ 4841693 w 4862512"/>
              <a:gd name="connsiteY66" fmla="*/ 6858000 h 6858000"/>
              <a:gd name="connsiteX67" fmla="*/ 4813163 w 4862512"/>
              <a:gd name="connsiteY67" fmla="*/ 6858000 h 6858000"/>
              <a:gd name="connsiteX68" fmla="*/ 4766127 w 4862512"/>
              <a:gd name="connsiteY68" fmla="*/ 6858000 h 6858000"/>
              <a:gd name="connsiteX69" fmla="*/ 4695958 w 4862512"/>
              <a:gd name="connsiteY69" fmla="*/ 6858000 h 6858000"/>
              <a:gd name="connsiteX70" fmla="*/ 4598030 w 4862512"/>
              <a:gd name="connsiteY70" fmla="*/ 6858000 h 6858000"/>
              <a:gd name="connsiteX71" fmla="*/ 4467717 w 4862512"/>
              <a:gd name="connsiteY71" fmla="*/ 6858000 h 6858000"/>
              <a:gd name="connsiteX72" fmla="*/ 4300392 w 4862512"/>
              <a:gd name="connsiteY72" fmla="*/ 6858000 h 6858000"/>
              <a:gd name="connsiteX73" fmla="*/ 4091428 w 4862512"/>
              <a:gd name="connsiteY73" fmla="*/ 6858000 h 6858000"/>
              <a:gd name="connsiteX74" fmla="*/ 3836199 w 4862512"/>
              <a:gd name="connsiteY74" fmla="*/ 6858000 h 6858000"/>
              <a:gd name="connsiteX75" fmla="*/ 3689789 w 4862512"/>
              <a:gd name="connsiteY75" fmla="*/ 6858000 h 6858000"/>
              <a:gd name="connsiteX76" fmla="*/ 3530078 w 4862512"/>
              <a:gd name="connsiteY76" fmla="*/ 6858000 h 6858000"/>
              <a:gd name="connsiteX77" fmla="*/ 3356488 w 4862512"/>
              <a:gd name="connsiteY77" fmla="*/ 6858000 h 6858000"/>
              <a:gd name="connsiteX78" fmla="*/ 3168440 w 4862512"/>
              <a:gd name="connsiteY78" fmla="*/ 6858000 h 6858000"/>
              <a:gd name="connsiteX79" fmla="*/ 2965356 w 4862512"/>
              <a:gd name="connsiteY79" fmla="*/ 6858000 h 6858000"/>
              <a:gd name="connsiteX80" fmla="*/ 2746657 w 4862512"/>
              <a:gd name="connsiteY80" fmla="*/ 6858000 h 6858000"/>
              <a:gd name="connsiteX81" fmla="*/ 2511765 w 4862512"/>
              <a:gd name="connsiteY81" fmla="*/ 6858000 h 6858000"/>
              <a:gd name="connsiteX82" fmla="*/ 2260103 w 4862512"/>
              <a:gd name="connsiteY82" fmla="*/ 6858000 h 6858000"/>
              <a:gd name="connsiteX83" fmla="*/ 1991091 w 4862512"/>
              <a:gd name="connsiteY83" fmla="*/ 6858000 h 6858000"/>
              <a:gd name="connsiteX84" fmla="*/ 1704151 w 4862512"/>
              <a:gd name="connsiteY84" fmla="*/ 6858000 h 6858000"/>
              <a:gd name="connsiteX85" fmla="*/ 0 w 4862512"/>
              <a:gd name="connsiteY85" fmla="*/ 4800600 h 6858000"/>
              <a:gd name="connsiteX86" fmla="*/ 0 w 4862512"/>
              <a:gd name="connsiteY8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862512" h="6858000">
                <a:moveTo>
                  <a:pt x="0" y="0"/>
                </a:moveTo>
                <a:lnTo>
                  <a:pt x="1187" y="0"/>
                </a:lnTo>
                <a:lnTo>
                  <a:pt x="9497" y="0"/>
                </a:lnTo>
                <a:lnTo>
                  <a:pt x="32053" y="0"/>
                </a:lnTo>
                <a:lnTo>
                  <a:pt x="75977" y="0"/>
                </a:lnTo>
                <a:lnTo>
                  <a:pt x="148392" y="0"/>
                </a:lnTo>
                <a:lnTo>
                  <a:pt x="256422" y="0"/>
                </a:lnTo>
                <a:lnTo>
                  <a:pt x="407188" y="0"/>
                </a:lnTo>
                <a:lnTo>
                  <a:pt x="500824" y="0"/>
                </a:lnTo>
                <a:lnTo>
                  <a:pt x="607814" y="0"/>
                </a:lnTo>
                <a:lnTo>
                  <a:pt x="729051" y="0"/>
                </a:lnTo>
                <a:lnTo>
                  <a:pt x="865423" y="0"/>
                </a:lnTo>
                <a:lnTo>
                  <a:pt x="1017822" y="0"/>
                </a:lnTo>
                <a:lnTo>
                  <a:pt x="1187137" y="0"/>
                </a:lnTo>
                <a:lnTo>
                  <a:pt x="1374259" y="0"/>
                </a:lnTo>
                <a:lnTo>
                  <a:pt x="1580079" y="0"/>
                </a:lnTo>
                <a:lnTo>
                  <a:pt x="1805487" y="0"/>
                </a:lnTo>
                <a:lnTo>
                  <a:pt x="2051372" y="0"/>
                </a:lnTo>
                <a:lnTo>
                  <a:pt x="2318626" y="0"/>
                </a:lnTo>
                <a:lnTo>
                  <a:pt x="2608139" y="0"/>
                </a:lnTo>
                <a:lnTo>
                  <a:pt x="2920801" y="0"/>
                </a:lnTo>
                <a:lnTo>
                  <a:pt x="3257503" y="0"/>
                </a:lnTo>
                <a:lnTo>
                  <a:pt x="3619135" y="0"/>
                </a:lnTo>
                <a:lnTo>
                  <a:pt x="4006586" y="0"/>
                </a:lnTo>
                <a:lnTo>
                  <a:pt x="4420749" y="0"/>
                </a:lnTo>
                <a:lnTo>
                  <a:pt x="4862512" y="0"/>
                </a:lnTo>
                <a:lnTo>
                  <a:pt x="4862512" y="1675"/>
                </a:lnTo>
                <a:lnTo>
                  <a:pt x="4862512" y="13395"/>
                </a:lnTo>
                <a:lnTo>
                  <a:pt x="4862512" y="26161"/>
                </a:lnTo>
                <a:lnTo>
                  <a:pt x="4862512" y="45207"/>
                </a:lnTo>
                <a:lnTo>
                  <a:pt x="4862512" y="71787"/>
                </a:lnTo>
                <a:lnTo>
                  <a:pt x="4862512" y="107156"/>
                </a:lnTo>
                <a:lnTo>
                  <a:pt x="4862512" y="152572"/>
                </a:lnTo>
                <a:lnTo>
                  <a:pt x="4862512" y="209290"/>
                </a:lnTo>
                <a:lnTo>
                  <a:pt x="4862512" y="278565"/>
                </a:lnTo>
                <a:lnTo>
                  <a:pt x="4862512" y="361653"/>
                </a:lnTo>
                <a:lnTo>
                  <a:pt x="4862512" y="459809"/>
                </a:lnTo>
                <a:lnTo>
                  <a:pt x="4862512" y="574291"/>
                </a:lnTo>
                <a:lnTo>
                  <a:pt x="4862512" y="706352"/>
                </a:lnTo>
                <a:lnTo>
                  <a:pt x="4862512" y="857250"/>
                </a:lnTo>
                <a:lnTo>
                  <a:pt x="4862512" y="1028240"/>
                </a:lnTo>
                <a:lnTo>
                  <a:pt x="4862512" y="1220577"/>
                </a:lnTo>
                <a:lnTo>
                  <a:pt x="4862512" y="1435517"/>
                </a:lnTo>
                <a:lnTo>
                  <a:pt x="4862512" y="1674317"/>
                </a:lnTo>
                <a:lnTo>
                  <a:pt x="4862512" y="1938231"/>
                </a:lnTo>
                <a:lnTo>
                  <a:pt x="4862512" y="2228515"/>
                </a:lnTo>
                <a:lnTo>
                  <a:pt x="4862512" y="2546426"/>
                </a:lnTo>
                <a:lnTo>
                  <a:pt x="4862512" y="2716134"/>
                </a:lnTo>
                <a:lnTo>
                  <a:pt x="4862512" y="2893219"/>
                </a:lnTo>
                <a:lnTo>
                  <a:pt x="4862512" y="3077839"/>
                </a:lnTo>
                <a:lnTo>
                  <a:pt x="4862512" y="3270149"/>
                </a:lnTo>
                <a:lnTo>
                  <a:pt x="4862512" y="3470309"/>
                </a:lnTo>
                <a:lnTo>
                  <a:pt x="4862512" y="3678473"/>
                </a:lnTo>
                <a:lnTo>
                  <a:pt x="4862512" y="3894800"/>
                </a:lnTo>
                <a:lnTo>
                  <a:pt x="4862512" y="4119446"/>
                </a:lnTo>
                <a:lnTo>
                  <a:pt x="4862512" y="4352569"/>
                </a:lnTo>
                <a:lnTo>
                  <a:pt x="4862512" y="4594324"/>
                </a:lnTo>
                <a:lnTo>
                  <a:pt x="4862512" y="4844870"/>
                </a:lnTo>
                <a:lnTo>
                  <a:pt x="4862512" y="5104363"/>
                </a:lnTo>
                <a:lnTo>
                  <a:pt x="4862512" y="5372960"/>
                </a:lnTo>
                <a:lnTo>
                  <a:pt x="4862512" y="5650818"/>
                </a:lnTo>
                <a:lnTo>
                  <a:pt x="4862512" y="5938094"/>
                </a:lnTo>
                <a:lnTo>
                  <a:pt x="4862512" y="6234945"/>
                </a:lnTo>
                <a:lnTo>
                  <a:pt x="4862512" y="6541528"/>
                </a:lnTo>
                <a:lnTo>
                  <a:pt x="4862512" y="6858000"/>
                </a:lnTo>
                <a:lnTo>
                  <a:pt x="4856343" y="6858000"/>
                </a:lnTo>
                <a:lnTo>
                  <a:pt x="4841693" y="6858000"/>
                </a:lnTo>
                <a:lnTo>
                  <a:pt x="4813163" y="6858000"/>
                </a:lnTo>
                <a:lnTo>
                  <a:pt x="4766127" y="6858000"/>
                </a:lnTo>
                <a:lnTo>
                  <a:pt x="4695958" y="6858000"/>
                </a:lnTo>
                <a:lnTo>
                  <a:pt x="4598030" y="6858000"/>
                </a:lnTo>
                <a:lnTo>
                  <a:pt x="4467717" y="6858000"/>
                </a:lnTo>
                <a:lnTo>
                  <a:pt x="4300392" y="6858000"/>
                </a:lnTo>
                <a:lnTo>
                  <a:pt x="4091428" y="6858000"/>
                </a:lnTo>
                <a:lnTo>
                  <a:pt x="3836199" y="6858000"/>
                </a:lnTo>
                <a:lnTo>
                  <a:pt x="3689789" y="6858000"/>
                </a:lnTo>
                <a:lnTo>
                  <a:pt x="3530078" y="6858000"/>
                </a:lnTo>
                <a:lnTo>
                  <a:pt x="3356488" y="6858000"/>
                </a:lnTo>
                <a:lnTo>
                  <a:pt x="3168440" y="6858000"/>
                </a:lnTo>
                <a:lnTo>
                  <a:pt x="2965356" y="6858000"/>
                </a:lnTo>
                <a:lnTo>
                  <a:pt x="2746657" y="6858000"/>
                </a:lnTo>
                <a:lnTo>
                  <a:pt x="2511765" y="6858000"/>
                </a:lnTo>
                <a:lnTo>
                  <a:pt x="2260103" y="6858000"/>
                </a:lnTo>
                <a:lnTo>
                  <a:pt x="1991091" y="6858000"/>
                </a:lnTo>
                <a:lnTo>
                  <a:pt x="1704151" y="6858000"/>
                </a:lnTo>
                <a:cubicBezTo>
                  <a:pt x="727105" y="6675120"/>
                  <a:pt x="0" y="5783580"/>
                  <a:pt x="0" y="4800600"/>
                </a:cubicBezTo>
                <a:cubicBezTo>
                  <a:pt x="0" y="4800600"/>
                  <a:pt x="0" y="4800600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8237-B014-BD4A-A02F-3A0EB5D086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146048"/>
            <a:ext cx="5285232" cy="4315968"/>
          </a:xfrm>
        </p:spPr>
        <p:txBody>
          <a:bodyPr anchor="ctr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401703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690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529171"/>
            <a:ext cx="110825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3575A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 rtl="0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19250"/>
            <a:ext cx="11082528" cy="246221"/>
          </a:xfrm>
        </p:spPr>
        <p:txBody>
          <a:bodyPr anchor="ctr" anchorCtr="0"/>
          <a:lstStyle>
            <a:lvl1pPr rtl="0">
              <a:defRPr/>
            </a:lvl1pPr>
          </a:lstStyle>
          <a:p>
            <a:r>
              <a:rPr lang="en-US" sz="160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8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06704F1-0423-4D73-B68E-7710E72EBF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349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0289045-6F1C-457E-9C28-678185262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D75F25-C2BE-4683-8F34-73BBDBC9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938616-CE26-4647-955F-E8A3CC1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7AEB3A-A5CC-46A1-9FC2-A14A0DC8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188E8EF-4673-4151-A1F8-4890003BA8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8443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9E850B-589C-458E-8C08-946C9EBE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D9AD54-E7D2-404F-A75B-A533D973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F5EC7F-B1D2-44A3-8FAA-F7D3B6DF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9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57A2DE6E-46DA-4B4F-B196-6A965CF5F5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5052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D75E832-554D-4D1A-9B6B-6EA94E0E3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0F9A9-8869-4D96-9542-78D839261C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4B68A-CD50-4957-AADC-D7858DA4EF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1F34A-DC41-462F-BB38-D1667553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64A99-1038-4268-AAD6-7AAFC38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3E8CC1-1572-4F3D-960F-81D0E820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33A410F-CC40-43E0-A88D-38050C764E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50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8AE3FAB-1F42-425A-9061-1058165BD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B1336C-2792-42C2-BF32-59EB7B38E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5BB90B-FAF5-4C6E-95D9-581015BF94F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BEB290-DADB-482F-9E0C-F4F5CED3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FC1DC-F534-4E3F-89EE-CC439FC2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63965-1976-4B95-AF85-352E5D58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vmlDrawing" Target="../drawings/vmlDrawing14.v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oleObject" Target="../embeddings/oleObject14.bin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tags" Target="../tags/tag1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424A825-90BD-4AF1-BA5D-D040437BAB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43727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DA4A9F-5472-4C78-9F23-CE7997C0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EE25-C6FF-4C9E-BC41-2902A15F4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BBDC-CF47-4229-BBB5-E7FE860A90D1}" type="datetimeFigureOut">
              <a:rPr lang="en-US" smtClean="0"/>
              <a:pPr/>
              <a:t>24/11/2021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E3E20-53BD-4D20-AC0F-ADB6D146A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C9F6A-CE35-4A42-8AC7-C4C56B90E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n 7" descr="Texto, Patrón de fondo&#10;&#10;Descripción generada automáticamente">
            <a:extLst>
              <a:ext uri="{FF2B5EF4-FFF2-40B4-BE49-F238E27FC236}">
                <a16:creationId xmlns:a16="http://schemas.microsoft.com/office/drawing/2014/main" id="{4CDDD745-7E0A-429E-80CD-FD00190DE5D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02"/>
            <a:ext cx="12192000" cy="67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AAEC0B0-19F4-423A-8861-7D3B34BEB8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0825189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think-cell Slide" r:id="rId49" imgW="395" imgH="396" progId="TCLayout.ActiveDocument.1">
                  <p:embed/>
                </p:oleObj>
              </mc:Choice>
              <mc:Fallback>
                <p:oleObj name="think-cell Slide" r:id="rId49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AAEC0B0-19F4-423A-8861-7D3B34BEB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363200" y="6248400"/>
            <a:ext cx="1219200" cy="304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 rtl="0">
              <a:defRPr lang="uk-UA" sz="1200" b="0" i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368A02-6632-6E48-92F5-528ACA43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47131FB-9475-2744-911B-EFA0B5F4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09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2CCD5-3444-0B41-815D-A4A6F4BA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9753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rtl="0">
              <a:defRPr sz="667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9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67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914446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097335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1280224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1280224" indent="0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tags" Target="../tags/tag111.xml"/><Relationship Id="rId7" Type="http://schemas.openxmlformats.org/officeDocument/2006/relationships/oleObject" Target="../embeddings/oleObject67.bin"/><Relationship Id="rId2" Type="http://schemas.openxmlformats.org/officeDocument/2006/relationships/vmlDrawing" Target="../drawings/vmlDrawing67.v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6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vmlDrawing" Target="../drawings/vmlDrawing59.vml"/><Relationship Id="rId6" Type="http://schemas.openxmlformats.org/officeDocument/2006/relationships/tags" Target="../tags/tag70.xml"/><Relationship Id="rId11" Type="http://schemas.openxmlformats.org/officeDocument/2006/relationships/image" Target="../media/image1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59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7.dat"/><Relationship Id="rId2" Type="http://schemas.openxmlformats.org/officeDocument/2006/relationships/tags" Target="../tags/tag72.xml"/><Relationship Id="rId1" Type="http://schemas.openxmlformats.org/officeDocument/2006/relationships/vmlDrawing" Target="../drawings/vmlDrawing60.vml"/><Relationship Id="rId6" Type="http://schemas.openxmlformats.org/officeDocument/2006/relationships/tags" Target="../tags/tag76.xml"/><Relationship Id="rId11" Type="http://schemas.openxmlformats.org/officeDocument/2006/relationships/image" Target="../media/image1.emf"/><Relationship Id="rId5" Type="http://schemas.openxmlformats.org/officeDocument/2006/relationships/tags" Target="../tags/tag75.xml"/><Relationship Id="rId10" Type="http://schemas.openxmlformats.org/officeDocument/2006/relationships/oleObject" Target="../embeddings/oleObject60.bin"/><Relationship Id="rId4" Type="http://schemas.openxmlformats.org/officeDocument/2006/relationships/tags" Target="../tags/tag74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tags" Target="../tags/tag79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8.xml"/><Relationship Id="rId1" Type="http://schemas.openxmlformats.org/officeDocument/2006/relationships/vmlDrawing" Target="../drawings/vmlDrawing6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9.svg"/><Relationship Id="rId5" Type="http://schemas.openxmlformats.org/officeDocument/2006/relationships/tags" Target="../tags/tag81.xml"/><Relationship Id="rId10" Type="http://schemas.openxmlformats.org/officeDocument/2006/relationships/image" Target="../media/image8.png"/><Relationship Id="rId4" Type="http://schemas.openxmlformats.org/officeDocument/2006/relationships/tags" Target="../tags/tag80.xml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21" Type="http://schemas.openxmlformats.org/officeDocument/2006/relationships/image" Target="../media/image17.svg"/><Relationship Id="rId34" Type="http://schemas.openxmlformats.org/officeDocument/2006/relationships/image" Target="../media/image30.png"/><Relationship Id="rId7" Type="http://schemas.openxmlformats.org/officeDocument/2006/relationships/tags" Target="../tags/tag87.xml"/><Relationship Id="rId12" Type="http://schemas.openxmlformats.org/officeDocument/2006/relationships/image" Target="../media/image10.png"/><Relationship Id="rId17" Type="http://schemas.openxmlformats.org/officeDocument/2006/relationships/image" Target="../media/image13.svg"/><Relationship Id="rId25" Type="http://schemas.openxmlformats.org/officeDocument/2006/relationships/image" Target="../media/image21.svg"/><Relationship Id="rId33" Type="http://schemas.openxmlformats.org/officeDocument/2006/relationships/image" Target="../media/image29.svg"/><Relationship Id="rId2" Type="http://schemas.openxmlformats.org/officeDocument/2006/relationships/tags" Target="../tags/tag8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svg"/><Relationship Id="rId1" Type="http://schemas.openxmlformats.org/officeDocument/2006/relationships/vmlDrawing" Target="../drawings/vmlDrawing62.vml"/><Relationship Id="rId6" Type="http://schemas.openxmlformats.org/officeDocument/2006/relationships/tags" Target="../tags/tag86.xml"/><Relationship Id="rId11" Type="http://schemas.openxmlformats.org/officeDocument/2006/relationships/image" Target="../media/image1.emf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svg"/><Relationship Id="rId5" Type="http://schemas.openxmlformats.org/officeDocument/2006/relationships/tags" Target="../tags/tag85.xml"/><Relationship Id="rId15" Type="http://schemas.openxmlformats.org/officeDocument/2006/relationships/image" Target="../media/image9.svg"/><Relationship Id="rId23" Type="http://schemas.openxmlformats.org/officeDocument/2006/relationships/image" Target="../media/image19.sv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15.svg"/><Relationship Id="rId31" Type="http://schemas.openxmlformats.org/officeDocument/2006/relationships/image" Target="../media/image27.svg"/><Relationship Id="rId4" Type="http://schemas.openxmlformats.org/officeDocument/2006/relationships/tags" Target="../tags/tag84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8.png"/><Relationship Id="rId22" Type="http://schemas.openxmlformats.org/officeDocument/2006/relationships/image" Target="../media/image18.png"/><Relationship Id="rId27" Type="http://schemas.openxmlformats.org/officeDocument/2006/relationships/image" Target="../media/image23.svg"/><Relationship Id="rId30" Type="http://schemas.openxmlformats.org/officeDocument/2006/relationships/image" Target="../media/image26.png"/><Relationship Id="rId35" Type="http://schemas.openxmlformats.org/officeDocument/2006/relationships/image" Target="../media/image31.svg"/><Relationship Id="rId8" Type="http://schemas.openxmlformats.org/officeDocument/2006/relationships/slideLayout" Target="../slideLayouts/slideLayout1.xml"/><Relationship Id="rId3" Type="http://schemas.openxmlformats.org/officeDocument/2006/relationships/tags" Target="../tags/tag8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tags" Target="../tags/tag8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88.xml"/><Relationship Id="rId1" Type="http://schemas.openxmlformats.org/officeDocument/2006/relationships/vmlDrawing" Target="../drawings/vmlDrawing63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9.svg"/><Relationship Id="rId5" Type="http://schemas.openxmlformats.org/officeDocument/2006/relationships/tags" Target="../tags/tag91.xml"/><Relationship Id="rId10" Type="http://schemas.openxmlformats.org/officeDocument/2006/relationships/image" Target="../media/image8.png"/><Relationship Id="rId4" Type="http://schemas.openxmlformats.org/officeDocument/2006/relationships/tags" Target="../tags/tag90.xml"/><Relationship Id="rId9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image" Target="../media/image37.svg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45.svg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notesSlide" Target="../notesSlides/notesSlide7.xml"/><Relationship Id="rId29" Type="http://schemas.openxmlformats.org/officeDocument/2006/relationships/image" Target="../media/image40.png"/><Relationship Id="rId1" Type="http://schemas.openxmlformats.org/officeDocument/2006/relationships/vmlDrawing" Target="../drawings/vmlDrawing64.v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image" Target="../media/image35.svg"/><Relationship Id="rId32" Type="http://schemas.openxmlformats.org/officeDocument/2006/relationships/image" Target="../media/image43.svg"/><Relationship Id="rId37" Type="http://schemas.openxmlformats.org/officeDocument/2006/relationships/image" Target="../media/image48.png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image" Target="../media/image34.png"/><Relationship Id="rId28" Type="http://schemas.openxmlformats.org/officeDocument/2006/relationships/image" Target="../media/image39.svg"/><Relationship Id="rId36" Type="http://schemas.openxmlformats.org/officeDocument/2006/relationships/image" Target="../media/image47.svg"/><Relationship Id="rId10" Type="http://schemas.openxmlformats.org/officeDocument/2006/relationships/tags" Target="../tags/tag100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42.png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image" Target="../media/image1.emf"/><Relationship Id="rId27" Type="http://schemas.openxmlformats.org/officeDocument/2006/relationships/image" Target="../media/image38.png"/><Relationship Id="rId30" Type="http://schemas.openxmlformats.org/officeDocument/2006/relationships/image" Target="../media/image41.svg"/><Relationship Id="rId35" Type="http://schemas.openxmlformats.org/officeDocument/2006/relationships/image" Target="../media/image46.png"/><Relationship Id="rId8" Type="http://schemas.openxmlformats.org/officeDocument/2006/relationships/tags" Target="../tags/tag98.xml"/><Relationship Id="rId3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5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6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C4FE6AC-D5FD-4344-8AB4-8A237D708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5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81469"/>
              </p:ext>
            </p:extLst>
          </p:nvPr>
        </p:nvGraphicFramePr>
        <p:xfrm>
          <a:off x="1678" y="163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think-cell Slide" r:id="rId7" imgW="423" imgH="424" progId="TCLayout.ActiveDocument.1">
                  <p:embed/>
                </p:oleObj>
              </mc:Choice>
              <mc:Fallback>
                <p:oleObj name="think-cell Slide" r:id="rId7" imgW="423" imgH="424" progId="TCLayout.ActiveDocument.1">
                  <p:embed/>
                  <p:pic>
                    <p:nvPicPr>
                      <p:cNvPr id="18" name="Object 2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8" y="163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" y="51"/>
            <a:ext cx="158747" cy="158747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18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7401E5F-38BF-405E-B9BC-CD4FA2A91B6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23382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10" imgW="395" imgH="396" progId="TCLayout.ActiveDocument.1">
                  <p:embed/>
                </p:oleObj>
              </mc:Choice>
              <mc:Fallback>
                <p:oleObj name="think-cell Slide" r:id="rId1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0B2EA93B-CA46-4607-B851-2FDC9425F235}"/>
              </a:ext>
            </a:extLst>
          </p:cNvPr>
          <p:cNvSpPr/>
          <p:nvPr/>
        </p:nvSpPr>
        <p:spPr>
          <a:xfrm>
            <a:off x="527685" y="1391625"/>
            <a:ext cx="1444584" cy="1532056"/>
          </a:xfrm>
          <a:prstGeom prst="snip2DiagRect">
            <a:avLst>
              <a:gd name="adj1" fmla="val 0"/>
              <a:gd name="adj2" fmla="val 46308"/>
            </a:avLst>
          </a:prstGeom>
          <a:solidFill>
            <a:schemeClr val="accent1">
              <a:lumMod val="75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5813E-7EE6-4029-9DB4-53916A5CD9F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77218" y="1356065"/>
            <a:ext cx="3433036" cy="9105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18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latin typeface="Arial"/>
                <a:ea typeface="+mj-ea"/>
                <a:cs typeface="+mj-cs"/>
              </a:rPr>
              <a:t>Zixiao Chen</a:t>
            </a:r>
          </a:p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dirty="0"/>
              <a:t>MS in Data Science candidate at NYU</a:t>
            </a:r>
          </a:p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i="1" dirty="0"/>
              <a:t>(specialization in Healthcare)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82480-1EAF-4357-A908-B25BC01F80B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2898" y="3224672"/>
            <a:ext cx="5459915" cy="27384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18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latin typeface="Arial"/>
                <a:ea typeface="+mj-ea"/>
                <a:cs typeface="+mj-cs"/>
              </a:rPr>
              <a:t>Background</a:t>
            </a:r>
          </a:p>
          <a:p>
            <a:pPr marL="285750" indent="-285750" defTabSz="913429">
              <a:spcBef>
                <a:spcPts val="400"/>
              </a:spcBef>
              <a:spcAft>
                <a:spcPts val="306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NYU Langone health and Microsoft Machine Learning researcher with a focus on applied image use-cases</a:t>
            </a:r>
          </a:p>
          <a:p>
            <a:pPr marL="285750" indent="-285750" defTabSz="913429">
              <a:spcBef>
                <a:spcPts val="400"/>
              </a:spcBef>
              <a:spcAft>
                <a:spcPts val="306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Experience in the pharmaceutical industry through the Development of lung disease identification models </a:t>
            </a:r>
          </a:p>
          <a:p>
            <a:pPr marL="285750" indent="-285750" defTabSz="913429">
              <a:spcBef>
                <a:spcPts val="400"/>
              </a:spcBef>
              <a:spcAft>
                <a:spcPts val="306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Bachelor and Masters in business administration and information management, Rotterdam School of Management, Rotterdam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364C753D-0934-428B-B580-38377D08E0E3}"/>
              </a:ext>
            </a:extLst>
          </p:cNvPr>
          <p:cNvSpPr/>
          <p:nvPr/>
        </p:nvSpPr>
        <p:spPr>
          <a:xfrm>
            <a:off x="6188304" y="1391625"/>
            <a:ext cx="1444584" cy="1532056"/>
          </a:xfrm>
          <a:prstGeom prst="snip2DiagRect">
            <a:avLst>
              <a:gd name="adj1" fmla="val 0"/>
              <a:gd name="adj2" fmla="val 46308"/>
            </a:avLst>
          </a:prstGeom>
          <a:solidFill>
            <a:schemeClr val="accent1">
              <a:lumMod val="75000"/>
            </a:schemeClr>
          </a:solidFill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678C6-11A1-4A7B-9839-EA267E15416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737837" y="1356065"/>
            <a:ext cx="3054987" cy="9105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18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latin typeface="Arial"/>
                <a:ea typeface="+mj-ea"/>
                <a:cs typeface="+mj-cs"/>
              </a:rPr>
              <a:t>Alejandro Sáez</a:t>
            </a:r>
          </a:p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dirty="0"/>
              <a:t>MS in Data Science candidate at NYU</a:t>
            </a:r>
          </a:p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i="1" dirty="0"/>
              <a:t>(specialization in Machine Learning)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D0252-38C0-49DA-A637-D6A423648E2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193517" y="3224672"/>
            <a:ext cx="5459915" cy="27384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285750" indent="-285750" defTabSz="913429">
              <a:spcBef>
                <a:spcPts val="400"/>
              </a:spcBef>
              <a:spcAft>
                <a:spcPts val="306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defTabSz="913429">
              <a:spcBef>
                <a:spcPts val="400"/>
              </a:spcBef>
              <a:spcAft>
                <a:spcPts val="306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McKinsey &amp; Company Analytics Associate with particular focus on energy and banking practices within the Advanced Analytics Hub (2018-2021)</a:t>
            </a:r>
          </a:p>
          <a:p>
            <a:pPr marL="285750" indent="-285750" defTabSz="913429">
              <a:spcBef>
                <a:spcPts val="400"/>
              </a:spcBef>
              <a:spcAft>
                <a:spcPts val="306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Experience in healthcare through development of applied analytics solutions e.g., safety analytics; melanoma detection </a:t>
            </a:r>
          </a:p>
          <a:p>
            <a:pPr marL="285750" indent="-285750" defTabSz="913429">
              <a:spcBef>
                <a:spcPts val="400"/>
              </a:spcBef>
              <a:spcAft>
                <a:spcPts val="306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Master of Science in Quantitative Techniques for Financial Markets and Bachelor of Science in Mathematics, UPC Barcelona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6F428F-6CD5-429B-9CCF-1221BD264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b="24207"/>
          <a:stretch/>
        </p:blipFill>
        <p:spPr>
          <a:xfrm>
            <a:off x="6221688" y="1452595"/>
            <a:ext cx="1411200" cy="1411200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23" name="2. Slide Title">
            <a:extLst>
              <a:ext uri="{FF2B5EF4-FFF2-40B4-BE49-F238E27FC236}">
                <a16:creationId xmlns:a16="http://schemas.microsoft.com/office/drawing/2014/main" id="{062A3B85-13F6-4511-9067-F7DD5039CF2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27685" y="355597"/>
            <a:ext cx="6122505" cy="47436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Who we are – Stuytown team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0EA734-8413-41FC-8C47-AC2EB44516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377" y="1425184"/>
            <a:ext cx="1411200" cy="1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E7E4B3C-1842-47A0-8508-5A6356DC37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0076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10" imgW="395" imgH="396" progId="TCLayout.ActiveDocument.1">
                  <p:embed/>
                </p:oleObj>
              </mc:Choice>
              <mc:Fallback>
                <p:oleObj name="think-cell Slide" r:id="rId1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6F46D04C-32E1-4FB1-B929-AE8765E73262}"/>
              </a:ext>
            </a:extLst>
          </p:cNvPr>
          <p:cNvSpPr/>
          <p:nvPr/>
        </p:nvSpPr>
        <p:spPr>
          <a:xfrm>
            <a:off x="4039263" y="978010"/>
            <a:ext cx="8152737" cy="587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001C7-F900-4F10-AB69-348F20D0CDA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807814" y="1431171"/>
            <a:ext cx="5101636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Provide context of the problem </a:t>
            </a:r>
            <a:r>
              <a:rPr lang="en-US" sz="2000" dirty="0"/>
              <a:t>at XXX and Novartis specific level</a:t>
            </a:r>
            <a:endParaRPr lang="en-US" sz="2000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5F27DF-3390-4BBA-8D86-A739110F46D8}"/>
              </a:ext>
            </a:extLst>
          </p:cNvPr>
          <p:cNvSpPr/>
          <p:nvPr/>
        </p:nvSpPr>
        <p:spPr>
          <a:xfrm>
            <a:off x="6031869" y="1431171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F70774C6-6993-4C23-9321-DA03AE59F8F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45281" y="123400"/>
            <a:ext cx="6231172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18CF-8209-4B96-B856-7EB74FE0EA9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07814" y="2701456"/>
            <a:ext cx="5042809" cy="907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Present our approach to solve the problem </a:t>
            </a:r>
            <a:r>
              <a:rPr lang="en-US" sz="2000" dirty="0"/>
              <a:t>by XXX for every XXX</a:t>
            </a:r>
            <a:endParaRPr lang="en-US" sz="2000" i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906F0D-C3FF-4F36-A04C-40474D06AFD1}"/>
              </a:ext>
            </a:extLst>
          </p:cNvPr>
          <p:cNvSpPr/>
          <p:nvPr/>
        </p:nvSpPr>
        <p:spPr>
          <a:xfrm>
            <a:off x="6031869" y="2701456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1A346-8775-49AE-9919-CBFD651C1FE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807814" y="4148184"/>
            <a:ext cx="4950561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Showcase the estimated impact </a:t>
            </a:r>
            <a:r>
              <a:rPr lang="en-US" sz="2000" dirty="0"/>
              <a:t>in terms of XXX for Novartis</a:t>
            </a:r>
            <a:endParaRPr lang="en-US" sz="2000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D7EF1A-D88D-4A0E-A258-15B950517100}"/>
              </a:ext>
            </a:extLst>
          </p:cNvPr>
          <p:cNvSpPr/>
          <p:nvPr/>
        </p:nvSpPr>
        <p:spPr>
          <a:xfrm>
            <a:off x="6031869" y="4148184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3E951-12FA-40E6-950A-B007C72B3A42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807814" y="5418468"/>
            <a:ext cx="4950560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Summarize findings </a:t>
            </a:r>
            <a:r>
              <a:rPr lang="en-US" sz="2000" dirty="0">
                <a:solidFill>
                  <a:srgbClr val="000000"/>
                </a:solidFill>
              </a:rPr>
              <a:t>and outline </a:t>
            </a: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specific steps forward to ensure model validity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in the future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0DF44D-1FF5-46A1-837F-76361BB5953C}"/>
              </a:ext>
            </a:extLst>
          </p:cNvPr>
          <p:cNvSpPr/>
          <p:nvPr/>
        </p:nvSpPr>
        <p:spPr>
          <a:xfrm>
            <a:off x="6025932" y="5418468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0AD95-E07A-4480-8962-213E58CE5D8F}"/>
              </a:ext>
            </a:extLst>
          </p:cNvPr>
          <p:cNvSpPr/>
          <p:nvPr/>
        </p:nvSpPr>
        <p:spPr>
          <a:xfrm>
            <a:off x="5040332" y="1"/>
            <a:ext cx="459238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8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6A5E1-577D-41CD-8C45-8F0ADFBD26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4" r="23418"/>
          <a:stretch/>
        </p:blipFill>
        <p:spPr>
          <a:xfrm>
            <a:off x="0" y="0"/>
            <a:ext cx="5040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F64BA3D-A148-4958-BFBB-978B5E8B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0399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C734E67-8D0A-4CB8-9B0B-9E7F5B28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vert="horz">
            <a:normAutofit/>
          </a:bodyPr>
          <a:lstStyle/>
          <a:p>
            <a:br>
              <a:rPr lang="en-US"/>
            </a:br>
            <a:endParaRPr lang="en-US" dirty="0"/>
          </a:p>
        </p:txBody>
      </p:sp>
      <p:sp>
        <p:nvSpPr>
          <p:cNvPr id="59" name="2. Slide Title">
            <a:extLst>
              <a:ext uri="{FF2B5EF4-FFF2-40B4-BE49-F238E27FC236}">
                <a16:creationId xmlns:a16="http://schemas.microsoft.com/office/drawing/2014/main" id="{8C7199D1-BB4E-4F0F-A030-47412663EC0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700582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A: XXX</a:t>
            </a:r>
          </a:p>
        </p:txBody>
      </p:sp>
      <p:sp>
        <p:nvSpPr>
          <p:cNvPr id="60" name="3. Subtitle">
            <a:extLst>
              <a:ext uri="{FF2B5EF4-FFF2-40B4-BE49-F238E27FC236}">
                <a16:creationId xmlns:a16="http://schemas.microsoft.com/office/drawing/2014/main" id="{5CC36F29-0901-4EF4-A3CE-9ED4F1683C8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418FCC-2A05-4072-BEAD-ED9EB30A0BD4}"/>
              </a:ext>
            </a:extLst>
          </p:cNvPr>
          <p:cNvSpPr/>
          <p:nvPr/>
        </p:nvSpPr>
        <p:spPr>
          <a:xfrm>
            <a:off x="550861" y="1963624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D2B083-D6B8-42D4-8428-AC642E22BBCC}"/>
              </a:ext>
            </a:extLst>
          </p:cNvPr>
          <p:cNvCxnSpPr>
            <a:cxnSpLocks/>
          </p:cNvCxnSpPr>
          <p:nvPr/>
        </p:nvCxnSpPr>
        <p:spPr>
          <a:xfrm>
            <a:off x="550863" y="2874426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A85F916-FE5E-4886-AD7B-E65F385B18E0}"/>
              </a:ext>
            </a:extLst>
          </p:cNvPr>
          <p:cNvSpPr/>
          <p:nvPr/>
        </p:nvSpPr>
        <p:spPr>
          <a:xfrm>
            <a:off x="550863" y="2966774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1A9910-3082-465C-8321-86F61FC07A93}"/>
              </a:ext>
            </a:extLst>
          </p:cNvPr>
          <p:cNvCxnSpPr>
            <a:cxnSpLocks/>
          </p:cNvCxnSpPr>
          <p:nvPr/>
        </p:nvCxnSpPr>
        <p:spPr>
          <a:xfrm>
            <a:off x="550863" y="3877575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9E8C7-2817-40F7-A165-7624475AA586}"/>
              </a:ext>
            </a:extLst>
          </p:cNvPr>
          <p:cNvSpPr/>
          <p:nvPr/>
        </p:nvSpPr>
        <p:spPr>
          <a:xfrm>
            <a:off x="550863" y="3969923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2FFEEA-9D85-49C0-A4E3-0E37870DDEDA}"/>
              </a:ext>
            </a:extLst>
          </p:cNvPr>
          <p:cNvCxnSpPr>
            <a:cxnSpLocks/>
          </p:cNvCxnSpPr>
          <p:nvPr/>
        </p:nvCxnSpPr>
        <p:spPr>
          <a:xfrm>
            <a:off x="550863" y="4880725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F10C177-7AFD-43B7-A802-8DAFA7DAADCE}"/>
              </a:ext>
            </a:extLst>
          </p:cNvPr>
          <p:cNvSpPr/>
          <p:nvPr/>
        </p:nvSpPr>
        <p:spPr>
          <a:xfrm>
            <a:off x="550863" y="4973074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2607F6F-6A91-4F09-866F-0CAB1E0982AA}"/>
              </a:ext>
            </a:extLst>
          </p:cNvPr>
          <p:cNvCxnSpPr>
            <a:cxnSpLocks/>
          </p:cNvCxnSpPr>
          <p:nvPr/>
        </p:nvCxnSpPr>
        <p:spPr>
          <a:xfrm>
            <a:off x="550863" y="5883875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24B7917-8BAC-44E3-B8BD-7A4732B62303}"/>
              </a:ext>
            </a:extLst>
          </p:cNvPr>
          <p:cNvSpPr txBox="1"/>
          <p:nvPr/>
        </p:nvSpPr>
        <p:spPr>
          <a:xfrm>
            <a:off x="550863" y="2157415"/>
            <a:ext cx="257507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COVID has had devastating consequences in the US…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4119A-2FF5-4437-B011-26E7D43AAB99}"/>
              </a:ext>
            </a:extLst>
          </p:cNvPr>
          <p:cNvSpPr txBox="1"/>
          <p:nvPr/>
        </p:nvSpPr>
        <p:spPr>
          <a:xfrm>
            <a:off x="550862" y="3052843"/>
            <a:ext cx="2560090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…with vaccines proving to be the best mechanism to reduce the risks…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290FEA-66B0-4C8B-8CA3-0B6A0787DB2A}"/>
              </a:ext>
            </a:extLst>
          </p:cNvPr>
          <p:cNvSpPr txBox="1"/>
          <p:nvPr/>
        </p:nvSpPr>
        <p:spPr>
          <a:xfrm>
            <a:off x="550863" y="4055993"/>
            <a:ext cx="2495310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…however, a significant share of the US population is still unvaccinated…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F09185-20F1-49CF-BA99-A7298891AA17}"/>
              </a:ext>
            </a:extLst>
          </p:cNvPr>
          <p:cNvSpPr txBox="1"/>
          <p:nvPr/>
        </p:nvSpPr>
        <p:spPr>
          <a:xfrm>
            <a:off x="550862" y="5059142"/>
            <a:ext cx="2495312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…causing major cost disbursements in terms of hospitalizations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04DA18-C372-48D3-9467-B3F712CB6FF6}"/>
              </a:ext>
            </a:extLst>
          </p:cNvPr>
          <p:cNvSpPr txBox="1"/>
          <p:nvPr/>
        </p:nvSpPr>
        <p:spPr>
          <a:xfrm>
            <a:off x="4828502" y="2142026"/>
            <a:ext cx="672021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674K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D89A61-351F-4F2E-A812-363E5585747E}"/>
              </a:ext>
            </a:extLst>
          </p:cNvPr>
          <p:cNvSpPr txBox="1"/>
          <p:nvPr/>
        </p:nvSpPr>
        <p:spPr>
          <a:xfrm>
            <a:off x="3355581" y="2119684"/>
            <a:ext cx="580287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42M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7F02A6-E047-49C6-A5B0-AD193C9F5817}"/>
              </a:ext>
            </a:extLst>
          </p:cNvPr>
          <p:cNvSpPr txBox="1"/>
          <p:nvPr/>
        </p:nvSpPr>
        <p:spPr>
          <a:xfrm>
            <a:off x="3168131" y="2511359"/>
            <a:ext cx="1019912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Cases of COVID-19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47361C-2CAB-4483-81EE-CF3161DF854C}"/>
              </a:ext>
            </a:extLst>
          </p:cNvPr>
          <p:cNvSpPr txBox="1"/>
          <p:nvPr/>
        </p:nvSpPr>
        <p:spPr>
          <a:xfrm>
            <a:off x="4660868" y="2511359"/>
            <a:ext cx="1094580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Deaths of COVID-19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8632CF-2C34-4D7C-985C-4A8232FD8C3A}"/>
              </a:ext>
            </a:extLst>
          </p:cNvPr>
          <p:cNvSpPr txBox="1"/>
          <p:nvPr/>
        </p:nvSpPr>
        <p:spPr>
          <a:xfrm>
            <a:off x="4881109" y="3109148"/>
            <a:ext cx="566806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95%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29C832-4BCC-47E7-865B-C268B26FC273}"/>
              </a:ext>
            </a:extLst>
          </p:cNvPr>
          <p:cNvSpPr txBox="1"/>
          <p:nvPr/>
        </p:nvSpPr>
        <p:spPr>
          <a:xfrm>
            <a:off x="3362321" y="3096051"/>
            <a:ext cx="566806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91%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0DEAED-A5D7-453B-960A-EC430709643D}"/>
              </a:ext>
            </a:extLst>
          </p:cNvPr>
          <p:cNvSpPr txBox="1"/>
          <p:nvPr/>
        </p:nvSpPr>
        <p:spPr>
          <a:xfrm>
            <a:off x="3250438" y="3438498"/>
            <a:ext cx="855300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Effectiveness in</a:t>
            </a:r>
            <a:br>
              <a:rPr lang="en-US" sz="1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mild symptoms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E0B91B-EB75-4CEB-9B7B-3EE797DE68D9}"/>
              </a:ext>
            </a:extLst>
          </p:cNvPr>
          <p:cNvSpPr txBox="1"/>
          <p:nvPr/>
        </p:nvSpPr>
        <p:spPr>
          <a:xfrm>
            <a:off x="4739779" y="3438498"/>
            <a:ext cx="936758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Effectiveness in</a:t>
            </a:r>
            <a:br>
              <a:rPr lang="en-US" sz="1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hosp. prevention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983C2D-9223-4E58-922C-EB8F27318561}"/>
              </a:ext>
            </a:extLst>
          </p:cNvPr>
          <p:cNvSpPr txBox="1"/>
          <p:nvPr/>
        </p:nvSpPr>
        <p:spPr>
          <a:xfrm>
            <a:off x="4881109" y="4076270"/>
            <a:ext cx="566807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14%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C40029-EBBD-4A8A-A04C-123D5B3D412F}"/>
              </a:ext>
            </a:extLst>
          </p:cNvPr>
          <p:cNvSpPr txBox="1"/>
          <p:nvPr/>
        </p:nvSpPr>
        <p:spPr>
          <a:xfrm>
            <a:off x="3362321" y="4072418"/>
            <a:ext cx="566806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45%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0CDCA-735C-41B7-8C86-EE78407458CA}"/>
              </a:ext>
            </a:extLst>
          </p:cNvPr>
          <p:cNvSpPr txBox="1"/>
          <p:nvPr/>
        </p:nvSpPr>
        <p:spPr>
          <a:xfrm>
            <a:off x="3217345" y="4435957"/>
            <a:ext cx="921485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of US population</a:t>
            </a:r>
            <a:br>
              <a:rPr lang="en-US" sz="1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unvaccinated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516E0D-6247-429E-9017-3D7382C3FFD0}"/>
              </a:ext>
            </a:extLst>
          </p:cNvPr>
          <p:cNvSpPr txBox="1"/>
          <p:nvPr/>
        </p:nvSpPr>
        <p:spPr>
          <a:xfrm>
            <a:off x="4542076" y="4435957"/>
            <a:ext cx="1332164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Claim that will definitely</a:t>
            </a:r>
            <a:br>
              <a:rPr lang="en-US" sz="1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not get the vaccine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6D385-D20F-4521-997F-BD7D41E01DEF}"/>
              </a:ext>
            </a:extLst>
          </p:cNvPr>
          <p:cNvSpPr txBox="1"/>
          <p:nvPr/>
        </p:nvSpPr>
        <p:spPr>
          <a:xfrm>
            <a:off x="4839904" y="5043393"/>
            <a:ext cx="649217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$1Bn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1748E1-74F9-4A05-BBFF-01D285DD274B}"/>
              </a:ext>
            </a:extLst>
          </p:cNvPr>
          <p:cNvSpPr txBox="1"/>
          <p:nvPr/>
        </p:nvSpPr>
        <p:spPr>
          <a:xfrm>
            <a:off x="3328330" y="5048784"/>
            <a:ext cx="63478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$21K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8D9F6B-9BB7-41F7-A05D-654BEF03BAFA}"/>
              </a:ext>
            </a:extLst>
          </p:cNvPr>
          <p:cNvSpPr txBox="1"/>
          <p:nvPr/>
        </p:nvSpPr>
        <p:spPr>
          <a:xfrm>
            <a:off x="3197684" y="5428474"/>
            <a:ext cx="896079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Average cost</a:t>
            </a:r>
            <a:br>
              <a:rPr lang="en-US" sz="1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of hospitalization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DCECF8-F0F8-4235-B3CA-C1E9ABFBCB3B}"/>
              </a:ext>
            </a:extLst>
          </p:cNvPr>
          <p:cNvSpPr txBox="1"/>
          <p:nvPr/>
        </p:nvSpPr>
        <p:spPr>
          <a:xfrm>
            <a:off x="4316465" y="5434844"/>
            <a:ext cx="1634925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per month in hosp. for</a:t>
            </a:r>
            <a:br>
              <a:rPr lang="en-US" sz="1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unvacc. Medicare members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4C68F0-734D-4843-95AF-CBE49D383961}"/>
              </a:ext>
            </a:extLst>
          </p:cNvPr>
          <p:cNvSpPr txBox="1"/>
          <p:nvPr/>
        </p:nvSpPr>
        <p:spPr>
          <a:xfrm>
            <a:off x="554361" y="1507918"/>
            <a:ext cx="235356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Context in XXX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BB7572D-941E-46C3-9CA4-97A3F87840B0}"/>
              </a:ext>
            </a:extLst>
          </p:cNvPr>
          <p:cNvCxnSpPr>
            <a:cxnSpLocks/>
          </p:cNvCxnSpPr>
          <p:nvPr/>
        </p:nvCxnSpPr>
        <p:spPr>
          <a:xfrm>
            <a:off x="554736" y="1809281"/>
            <a:ext cx="11116926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331A53-DE3F-4FBE-9D4B-8FED864225BD}"/>
              </a:ext>
            </a:extLst>
          </p:cNvPr>
          <p:cNvCxnSpPr>
            <a:cxnSpLocks/>
          </p:cNvCxnSpPr>
          <p:nvPr/>
        </p:nvCxnSpPr>
        <p:spPr>
          <a:xfrm>
            <a:off x="6333965" y="1918066"/>
            <a:ext cx="0" cy="3965809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ChevronBlue 14">
            <a:extLst>
              <a:ext uri="{FF2B5EF4-FFF2-40B4-BE49-F238E27FC236}">
                <a16:creationId xmlns:a16="http://schemas.microsoft.com/office/drawing/2014/main" id="{3C1767A0-4280-4066-8394-51E4C135F299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111262" y="3638316"/>
            <a:ext cx="433381" cy="433381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CDBBF81-591A-4169-AB7D-C65E600E2BF4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135F8ECE-19D1-48EA-B9C6-021AB7CF4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3789C54-9F30-4464-872E-DFCB02361415}"/>
              </a:ext>
            </a:extLst>
          </p:cNvPr>
          <p:cNvSpPr txBox="1"/>
          <p:nvPr/>
        </p:nvSpPr>
        <p:spPr>
          <a:xfrm>
            <a:off x="6713413" y="1512336"/>
            <a:ext cx="235356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Context in </a:t>
            </a:r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64DFB5-45FA-4254-A223-7DF5EC454EC6}"/>
              </a:ext>
            </a:extLst>
          </p:cNvPr>
          <p:cNvSpPr/>
          <p:nvPr/>
        </p:nvSpPr>
        <p:spPr>
          <a:xfrm>
            <a:off x="6631783" y="4035184"/>
            <a:ext cx="5120573" cy="18655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EAA112-ACDA-4F43-ADE4-42A98B324EE4}"/>
              </a:ext>
            </a:extLst>
          </p:cNvPr>
          <p:cNvSpPr/>
          <p:nvPr/>
        </p:nvSpPr>
        <p:spPr>
          <a:xfrm>
            <a:off x="6631783" y="1963624"/>
            <a:ext cx="5120573" cy="18655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B14BD1-1D27-448C-A00B-0697B26464AE}"/>
              </a:ext>
            </a:extLst>
          </p:cNvPr>
          <p:cNvSpPr txBox="1"/>
          <p:nvPr/>
        </p:nvSpPr>
        <p:spPr>
          <a:xfrm>
            <a:off x="6670325" y="2419344"/>
            <a:ext cx="2065875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In the specific context of </a:t>
            </a:r>
            <a:r>
              <a:rPr lang="en-US" sz="1400" b="1" i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Humana,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there is a significant share of unvaccinated members…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49B1A7-039A-4EC1-AC61-0AD1CDD2316F}"/>
              </a:ext>
            </a:extLst>
          </p:cNvPr>
          <p:cNvSpPr txBox="1"/>
          <p:nvPr/>
        </p:nvSpPr>
        <p:spPr>
          <a:xfrm>
            <a:off x="6670325" y="4383182"/>
            <a:ext cx="2065875" cy="11695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 and the vast amount of available data suggests that an analytical approach can have a high potential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F6F426-F580-4411-9A1C-399799AA80A7}"/>
              </a:ext>
            </a:extLst>
          </p:cNvPr>
          <p:cNvGrpSpPr/>
          <p:nvPr/>
        </p:nvGrpSpPr>
        <p:grpSpPr>
          <a:xfrm>
            <a:off x="10281847" y="2487402"/>
            <a:ext cx="1272184" cy="830998"/>
            <a:chOff x="3528152" y="2187167"/>
            <a:chExt cx="1272184" cy="83099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138525E-E4CD-4730-A19D-1668B27AD818}"/>
                </a:ext>
              </a:extLst>
            </p:cNvPr>
            <p:cNvSpPr txBox="1"/>
            <p:nvPr/>
          </p:nvSpPr>
          <p:spPr>
            <a:xfrm>
              <a:off x="3896543" y="2187167"/>
              <a:ext cx="535403" cy="3693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83%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21097B-1EE1-4528-BDDA-810CE9CE936B}"/>
                </a:ext>
              </a:extLst>
            </p:cNvPr>
            <p:cNvSpPr txBox="1"/>
            <p:nvPr/>
          </p:nvSpPr>
          <p:spPr>
            <a:xfrm>
              <a:off x="3528152" y="2556500"/>
              <a:ext cx="1272184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non-vaccinated Medicare adv. members in March 2021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5659913-2A33-417B-983A-1137F97A1BC0}"/>
              </a:ext>
            </a:extLst>
          </p:cNvPr>
          <p:cNvSpPr txBox="1"/>
          <p:nvPr/>
        </p:nvSpPr>
        <p:spPr>
          <a:xfrm>
            <a:off x="10524915" y="4706347"/>
            <a:ext cx="63478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&gt;350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19A92B-CCA3-4A5A-9508-E3E8E39698CC}"/>
              </a:ext>
            </a:extLst>
          </p:cNvPr>
          <p:cNvSpPr txBox="1"/>
          <p:nvPr/>
        </p:nvSpPr>
        <p:spPr>
          <a:xfrm>
            <a:off x="9121294" y="4706347"/>
            <a:ext cx="662041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4.5M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5ED049-02E4-42A9-8B24-BA50E9EA0AE3}"/>
              </a:ext>
            </a:extLst>
          </p:cNvPr>
          <p:cNvSpPr txBox="1"/>
          <p:nvPr/>
        </p:nvSpPr>
        <p:spPr>
          <a:xfrm>
            <a:off x="8930522" y="5075680"/>
            <a:ext cx="104358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Members in Medicare adv. plan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150CB91-93F4-4BA0-AC11-B50D25D416C2}"/>
              </a:ext>
            </a:extLst>
          </p:cNvPr>
          <p:cNvSpPr txBox="1"/>
          <p:nvPr/>
        </p:nvSpPr>
        <p:spPr>
          <a:xfrm>
            <a:off x="10335221" y="5075680"/>
            <a:ext cx="1124786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Indicators for every member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A3BCBB6-3413-482D-AC95-C2066B9911B2}"/>
              </a:ext>
            </a:extLst>
          </p:cNvPr>
          <p:cNvCxnSpPr>
            <a:cxnSpLocks/>
          </p:cNvCxnSpPr>
          <p:nvPr/>
        </p:nvCxnSpPr>
        <p:spPr>
          <a:xfrm>
            <a:off x="6626289" y="3813628"/>
            <a:ext cx="5126067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47DC347-9D2C-47C7-98CD-9ACBC4077B0F}"/>
              </a:ext>
            </a:extLst>
          </p:cNvPr>
          <p:cNvCxnSpPr>
            <a:cxnSpLocks/>
          </p:cNvCxnSpPr>
          <p:nvPr/>
        </p:nvCxnSpPr>
        <p:spPr>
          <a:xfrm>
            <a:off x="6630987" y="5900731"/>
            <a:ext cx="5126067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9685C9F-1939-4FB1-9510-B2AE0A6F8466}"/>
              </a:ext>
            </a:extLst>
          </p:cNvPr>
          <p:cNvSpPr txBox="1"/>
          <p:nvPr/>
        </p:nvSpPr>
        <p:spPr>
          <a:xfrm>
            <a:off x="9121293" y="2519221"/>
            <a:ext cx="662041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1.5M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E4FBC2B-89F1-4DDD-8073-A0CF097FA462}"/>
              </a:ext>
            </a:extLst>
          </p:cNvPr>
          <p:cNvSpPr txBox="1"/>
          <p:nvPr/>
        </p:nvSpPr>
        <p:spPr>
          <a:xfrm>
            <a:off x="8930522" y="2888554"/>
            <a:ext cx="104358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embers in the Humana sample</a:t>
            </a:r>
          </a:p>
        </p:txBody>
      </p:sp>
    </p:spTree>
    <p:extLst>
      <p:ext uri="{BB962C8B-B14F-4D97-AF65-F5344CB8AC3E}">
        <p14:creationId xmlns:p14="http://schemas.microsoft.com/office/powerpoint/2010/main" val="10547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2881B4B-5312-4CDD-9B15-0CEF139E48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1031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think-cell Slide" r:id="rId10" imgW="395" imgH="396" progId="TCLayout.ActiveDocument.1">
                  <p:embed/>
                </p:oleObj>
              </mc:Choice>
              <mc:Fallback>
                <p:oleObj name="think-cell Slide" r:id="rId1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C734E67-8D0A-4CB8-9B0B-9E7F5B28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vert="horz">
            <a:normAutofit/>
          </a:bodyPr>
          <a:lstStyle/>
          <a:p>
            <a:br>
              <a:rPr lang="en-US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992123-1BD9-4FF0-90C3-4E8B92B0E6F4}"/>
              </a:ext>
            </a:extLst>
          </p:cNvPr>
          <p:cNvGrpSpPr/>
          <p:nvPr/>
        </p:nvGrpSpPr>
        <p:grpSpPr>
          <a:xfrm>
            <a:off x="4371307" y="4920426"/>
            <a:ext cx="4025222" cy="917980"/>
            <a:chOff x="4380835" y="2623354"/>
            <a:chExt cx="4025222" cy="917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6DAB3B-573A-41FA-A12D-17F16F24DE41}"/>
                </a:ext>
              </a:extLst>
            </p:cNvPr>
            <p:cNvSpPr/>
            <p:nvPr/>
          </p:nvSpPr>
          <p:spPr>
            <a:xfrm>
              <a:off x="4393200" y="2623354"/>
              <a:ext cx="4012857" cy="910801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55C1FB-1EFA-4EE7-AE2A-32134120E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0835" y="3534155"/>
              <a:ext cx="4025222" cy="7179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5481A5-EDED-4F25-BE92-6D8A7833C73A}"/>
              </a:ext>
            </a:extLst>
          </p:cNvPr>
          <p:cNvGrpSpPr/>
          <p:nvPr/>
        </p:nvGrpSpPr>
        <p:grpSpPr>
          <a:xfrm>
            <a:off x="4371307" y="3880748"/>
            <a:ext cx="4025222" cy="917980"/>
            <a:chOff x="4380835" y="2623354"/>
            <a:chExt cx="4025222" cy="917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17772F-E073-4831-9E28-5D8AC6C4C497}"/>
                </a:ext>
              </a:extLst>
            </p:cNvPr>
            <p:cNvSpPr/>
            <p:nvPr/>
          </p:nvSpPr>
          <p:spPr>
            <a:xfrm>
              <a:off x="4393200" y="2623354"/>
              <a:ext cx="4012857" cy="910801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DA2011-FC86-4123-8E2F-8ADBDA805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0835" y="3534155"/>
              <a:ext cx="4025222" cy="7179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2F33E2-7809-4D8B-9509-B0ED92D07553}"/>
              </a:ext>
            </a:extLst>
          </p:cNvPr>
          <p:cNvGrpSpPr/>
          <p:nvPr/>
        </p:nvGrpSpPr>
        <p:grpSpPr>
          <a:xfrm>
            <a:off x="4371307" y="2841071"/>
            <a:ext cx="4025222" cy="917980"/>
            <a:chOff x="4380835" y="2623354"/>
            <a:chExt cx="4025222" cy="9179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F8788B-A2F5-40CE-B5FD-07701CFD3E26}"/>
                </a:ext>
              </a:extLst>
            </p:cNvPr>
            <p:cNvSpPr/>
            <p:nvPr/>
          </p:nvSpPr>
          <p:spPr>
            <a:xfrm>
              <a:off x="4393200" y="2623354"/>
              <a:ext cx="4012857" cy="910801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6EF9E2-D8E4-41DB-8684-76238236E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0835" y="3534155"/>
              <a:ext cx="4025222" cy="7179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2. Slide Title">
            <a:extLst>
              <a:ext uri="{FF2B5EF4-FFF2-40B4-BE49-F238E27FC236}">
                <a16:creationId xmlns:a16="http://schemas.microsoft.com/office/drawing/2014/main" id="{B5A3FDD4-2496-49E7-828B-E593C9E449A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7301154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A: The objective of our study is to XXX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66E3EE0B-86C9-415B-B7AD-86EF92BEB9D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Context motivating the solution of the 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CF7E1-2829-411E-A394-47D519CC31D4}"/>
              </a:ext>
            </a:extLst>
          </p:cNvPr>
          <p:cNvSpPr txBox="1">
            <a:spLocks/>
          </p:cNvSpPr>
          <p:nvPr/>
        </p:nvSpPr>
        <p:spPr>
          <a:xfrm>
            <a:off x="551516" y="1578627"/>
            <a:ext cx="3471844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446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The vaccination outreach problem consists of assigning interventions to Humana members…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A2A9B-4194-44CF-90F2-0E4AC3A797C2}"/>
              </a:ext>
            </a:extLst>
          </p:cNvPr>
          <p:cNvSpPr txBox="1">
            <a:spLocks/>
          </p:cNvSpPr>
          <p:nvPr/>
        </p:nvSpPr>
        <p:spPr>
          <a:xfrm>
            <a:off x="4489183" y="3126432"/>
            <a:ext cx="109539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396"/>
            <a:r>
              <a:rPr lang="en-US" sz="1200" dirty="0"/>
              <a:t>Hesitancy to get vaccinated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F2DB7-42A7-4A84-B4C2-9196EB4DC54D}"/>
              </a:ext>
            </a:extLst>
          </p:cNvPr>
          <p:cNvSpPr txBox="1">
            <a:spLocks/>
          </p:cNvSpPr>
          <p:nvPr/>
        </p:nvSpPr>
        <p:spPr>
          <a:xfrm>
            <a:off x="4488652" y="4114047"/>
            <a:ext cx="1095921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396"/>
            <a:r>
              <a:rPr lang="en-US" sz="1200" dirty="0"/>
              <a:t>Cost in case of hospitalization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842343-C35A-415A-A518-8323B8F39495}"/>
              </a:ext>
            </a:extLst>
          </p:cNvPr>
          <p:cNvSpPr txBox="1">
            <a:spLocks/>
          </p:cNvSpPr>
          <p:nvPr/>
        </p:nvSpPr>
        <p:spPr>
          <a:xfrm>
            <a:off x="4488652" y="5081601"/>
            <a:ext cx="1182649" cy="5539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396"/>
            <a:r>
              <a:rPr lang="en-US" sz="1200" dirty="0"/>
              <a:t>Cost and effectiveness of interventions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D04D9-0741-430B-8B09-828900FB6EFA}"/>
              </a:ext>
            </a:extLst>
          </p:cNvPr>
          <p:cNvSpPr/>
          <p:nvPr/>
        </p:nvSpPr>
        <p:spPr>
          <a:xfrm>
            <a:off x="2925924" y="4148294"/>
            <a:ext cx="243840" cy="243840"/>
          </a:xfrm>
          <a:prstGeom prst="ellipse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0EC2EB-A96F-4CCF-A89D-2F4CC828F49E}"/>
              </a:ext>
            </a:extLst>
          </p:cNvPr>
          <p:cNvSpPr txBox="1"/>
          <p:nvPr/>
        </p:nvSpPr>
        <p:spPr>
          <a:xfrm>
            <a:off x="2293218" y="2562809"/>
            <a:ext cx="1709314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R="0" lvl="0" algn="ctr" defTabSz="914396" fontAlgn="auto"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1400" b="1" dirty="0">
                <a:cs typeface="Arial" panose="020B0604020202020204" pitchFamily="34" charset="0"/>
              </a:rPr>
              <a:t>Potential interventions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AEFFE-B93C-4CF5-B618-2E38D8DDF519}"/>
              </a:ext>
            </a:extLst>
          </p:cNvPr>
          <p:cNvSpPr txBox="1"/>
          <p:nvPr/>
        </p:nvSpPr>
        <p:spPr>
          <a:xfrm>
            <a:off x="620867" y="2562809"/>
            <a:ext cx="1369990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R="0" lvl="0" algn="ctr" defTabSz="914396" fontAlgn="auto"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1400" b="1" i="1" dirty="0">
                <a:cs typeface="Arial" panose="020B0604020202020204" pitchFamily="34" charset="0"/>
              </a:rPr>
              <a:t>Humana</a:t>
            </a:r>
            <a:r>
              <a:rPr lang="en-US" sz="1400" b="1" dirty="0">
                <a:cs typeface="Arial" panose="020B0604020202020204" pitchFamily="34" charset="0"/>
              </a:rPr>
              <a:t> members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F7E63E97-8F43-4006-8FD4-2159981E13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342" y="3084444"/>
            <a:ext cx="510727" cy="50869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E81FC5A-7DED-486A-80C3-1777D9FBF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3321" y="3084820"/>
            <a:ext cx="510727" cy="5086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B355C10-DA29-4DBA-9F26-81B675D31B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026" y="3671719"/>
            <a:ext cx="510727" cy="50869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C266653-A82B-4F83-81D3-79E4180D11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3320" y="3671719"/>
            <a:ext cx="510727" cy="50869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DAAB9FB-16B0-43C4-BE28-418E877429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047" y="4229379"/>
            <a:ext cx="510727" cy="50869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77D3346-8E5A-42F1-ACA4-57393FA8CD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5026" y="4229755"/>
            <a:ext cx="510727" cy="5086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E1D14D3-2A26-4A11-B2A1-606D55885E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731" y="4816654"/>
            <a:ext cx="510727" cy="50869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3EF2BF2-10DD-4123-A245-4749BC853D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5025" y="4816654"/>
            <a:ext cx="510727" cy="50869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B15D5B-4B74-4004-B666-AE55CEAE778C}"/>
              </a:ext>
            </a:extLst>
          </p:cNvPr>
          <p:cNvCxnSpPr>
            <a:cxnSpLocks/>
          </p:cNvCxnSpPr>
          <p:nvPr/>
        </p:nvCxnSpPr>
        <p:spPr>
          <a:xfrm>
            <a:off x="554736" y="2346429"/>
            <a:ext cx="11116926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EF8F7A-005E-4218-8370-889339CE2093}"/>
              </a:ext>
            </a:extLst>
          </p:cNvPr>
          <p:cNvSpPr txBox="1">
            <a:spLocks/>
          </p:cNvSpPr>
          <p:nvPr/>
        </p:nvSpPr>
        <p:spPr>
          <a:xfrm>
            <a:off x="4465505" y="2044395"/>
            <a:ext cx="4050537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446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… taking into account three key dimensions…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226D9F-C690-46D7-AD8E-FD30A6530B72}"/>
              </a:ext>
            </a:extLst>
          </p:cNvPr>
          <p:cNvSpPr txBox="1">
            <a:spLocks/>
          </p:cNvSpPr>
          <p:nvPr/>
        </p:nvSpPr>
        <p:spPr>
          <a:xfrm>
            <a:off x="8958188" y="1604893"/>
            <a:ext cx="2624211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446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… to decrease the hesitancy of vaccination and maximize the returns for Humana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F22E21-FCCF-4DC4-A27F-296F548FE15D}"/>
              </a:ext>
            </a:extLst>
          </p:cNvPr>
          <p:cNvCxnSpPr>
            <a:cxnSpLocks/>
          </p:cNvCxnSpPr>
          <p:nvPr/>
        </p:nvCxnSpPr>
        <p:spPr>
          <a:xfrm>
            <a:off x="4187387" y="2565552"/>
            <a:ext cx="0" cy="3292042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ChevronBlue 14">
            <a:extLst>
              <a:ext uri="{FF2B5EF4-FFF2-40B4-BE49-F238E27FC236}">
                <a16:creationId xmlns:a16="http://schemas.microsoft.com/office/drawing/2014/main" id="{B0953012-282D-47E9-821F-7E63FFF5763C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970697" y="1846618"/>
            <a:ext cx="433381" cy="433381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4663EF-BCEA-4022-96E5-7764E8023E89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0485A99-8FDB-4773-B1DF-EE1ECFA0A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pic>
        <p:nvPicPr>
          <p:cNvPr id="37" name="Graphic 36" descr="Credit card with solid fill">
            <a:extLst>
              <a:ext uri="{FF2B5EF4-FFF2-40B4-BE49-F238E27FC236}">
                <a16:creationId xmlns:a16="http://schemas.microsoft.com/office/drawing/2014/main" id="{06A63331-AFC0-4A2E-9EF7-7F268526A7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7359" y="3028473"/>
            <a:ext cx="425807" cy="425807"/>
          </a:xfrm>
          <a:prstGeom prst="rect">
            <a:avLst/>
          </a:prstGeom>
        </p:spPr>
      </p:pic>
      <p:pic>
        <p:nvPicPr>
          <p:cNvPr id="38" name="Graphic 37" descr="Money outline">
            <a:extLst>
              <a:ext uri="{FF2B5EF4-FFF2-40B4-BE49-F238E27FC236}">
                <a16:creationId xmlns:a16="http://schemas.microsoft.com/office/drawing/2014/main" id="{B6BF1A03-9136-4082-9572-239AF63BF0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93218" y="2996519"/>
            <a:ext cx="425807" cy="425807"/>
          </a:xfrm>
          <a:prstGeom prst="rect">
            <a:avLst/>
          </a:prstGeom>
        </p:spPr>
      </p:pic>
      <p:pic>
        <p:nvPicPr>
          <p:cNvPr id="39" name="Graphic 38" descr="Register with solid fill">
            <a:extLst>
              <a:ext uri="{FF2B5EF4-FFF2-40B4-BE49-F238E27FC236}">
                <a16:creationId xmlns:a16="http://schemas.microsoft.com/office/drawing/2014/main" id="{08D08EB9-55D2-4F65-8E17-7041A5CCAA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38508" y="3382114"/>
            <a:ext cx="425807" cy="425807"/>
          </a:xfrm>
          <a:prstGeom prst="rect">
            <a:avLst/>
          </a:prstGeom>
        </p:spPr>
      </p:pic>
      <p:pic>
        <p:nvPicPr>
          <p:cNvPr id="40" name="Graphic 39" descr="Email outline">
            <a:extLst>
              <a:ext uri="{FF2B5EF4-FFF2-40B4-BE49-F238E27FC236}">
                <a16:creationId xmlns:a16="http://schemas.microsoft.com/office/drawing/2014/main" id="{EA8E662C-146B-4008-B2BF-BFA1677464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06361" y="3013958"/>
            <a:ext cx="425807" cy="425807"/>
          </a:xfrm>
          <a:prstGeom prst="rect">
            <a:avLst/>
          </a:prstGeom>
        </p:spPr>
      </p:pic>
      <p:pic>
        <p:nvPicPr>
          <p:cNvPr id="41" name="Graphic 40" descr="Chat bubble with solid fill">
            <a:extLst>
              <a:ext uri="{FF2B5EF4-FFF2-40B4-BE49-F238E27FC236}">
                <a16:creationId xmlns:a16="http://schemas.microsoft.com/office/drawing/2014/main" id="{9AAE3E9C-1606-46FE-A1A5-A7F173374F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48831" y="3374616"/>
            <a:ext cx="425807" cy="425807"/>
          </a:xfrm>
          <a:prstGeom prst="rect">
            <a:avLst/>
          </a:prstGeom>
        </p:spPr>
      </p:pic>
      <p:pic>
        <p:nvPicPr>
          <p:cNvPr id="42" name="Graphic 41" descr="Chat with solid fill">
            <a:extLst>
              <a:ext uri="{FF2B5EF4-FFF2-40B4-BE49-F238E27FC236}">
                <a16:creationId xmlns:a16="http://schemas.microsoft.com/office/drawing/2014/main" id="{D6CBEACD-6675-491D-B737-F37A09FF41C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313829" y="3776229"/>
            <a:ext cx="425807" cy="425807"/>
          </a:xfrm>
          <a:prstGeom prst="rect">
            <a:avLst/>
          </a:prstGeom>
        </p:spPr>
      </p:pic>
      <p:pic>
        <p:nvPicPr>
          <p:cNvPr id="43" name="Graphic 42" descr="Chat bubble outline">
            <a:extLst>
              <a:ext uri="{FF2B5EF4-FFF2-40B4-BE49-F238E27FC236}">
                <a16:creationId xmlns:a16="http://schemas.microsoft.com/office/drawing/2014/main" id="{EE7F9060-280D-4711-BE1B-5E6CBFDA608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39509" y="3412028"/>
            <a:ext cx="425807" cy="425807"/>
          </a:xfrm>
          <a:prstGeom prst="rect">
            <a:avLst/>
          </a:prstGeom>
        </p:spPr>
      </p:pic>
      <p:pic>
        <p:nvPicPr>
          <p:cNvPr id="44" name="Graphic 43" descr="Radio outline">
            <a:extLst>
              <a:ext uri="{FF2B5EF4-FFF2-40B4-BE49-F238E27FC236}">
                <a16:creationId xmlns:a16="http://schemas.microsoft.com/office/drawing/2014/main" id="{F70FC123-3AEE-4C83-A2DC-DE897BB1034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860833" y="3759051"/>
            <a:ext cx="425807" cy="425807"/>
          </a:xfrm>
          <a:prstGeom prst="rect">
            <a:avLst/>
          </a:prstGeom>
        </p:spPr>
      </p:pic>
      <p:pic>
        <p:nvPicPr>
          <p:cNvPr id="45" name="Graphic 44" descr="Label with solid fill">
            <a:extLst>
              <a:ext uri="{FF2B5EF4-FFF2-40B4-BE49-F238E27FC236}">
                <a16:creationId xmlns:a16="http://schemas.microsoft.com/office/drawing/2014/main" id="{9BB3BCDD-6FC0-4A83-B61E-A38939914BF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2766" y="3820294"/>
            <a:ext cx="425807" cy="425807"/>
          </a:xfrm>
          <a:prstGeom prst="rect">
            <a:avLst/>
          </a:prstGeom>
        </p:spPr>
      </p:pic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291F6E1E-329E-4094-8EBB-BD7846C7CC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7359" y="4243527"/>
            <a:ext cx="425807" cy="425807"/>
          </a:xfrm>
          <a:prstGeom prst="rect">
            <a:avLst/>
          </a:prstGeom>
        </p:spPr>
      </p:pic>
      <p:pic>
        <p:nvPicPr>
          <p:cNvPr id="47" name="Graphic 46" descr="Money outline">
            <a:extLst>
              <a:ext uri="{FF2B5EF4-FFF2-40B4-BE49-F238E27FC236}">
                <a16:creationId xmlns:a16="http://schemas.microsoft.com/office/drawing/2014/main" id="{5E30119C-FA7A-402F-B69B-893D94670A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93218" y="4211573"/>
            <a:ext cx="425807" cy="425807"/>
          </a:xfrm>
          <a:prstGeom prst="rect">
            <a:avLst/>
          </a:prstGeom>
        </p:spPr>
      </p:pic>
      <p:pic>
        <p:nvPicPr>
          <p:cNvPr id="48" name="Graphic 47" descr="Register with solid fill">
            <a:extLst>
              <a:ext uri="{FF2B5EF4-FFF2-40B4-BE49-F238E27FC236}">
                <a16:creationId xmlns:a16="http://schemas.microsoft.com/office/drawing/2014/main" id="{4BE6C2D3-415A-44BB-9857-87460D58A2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38508" y="4597168"/>
            <a:ext cx="425807" cy="425807"/>
          </a:xfrm>
          <a:prstGeom prst="rect">
            <a:avLst/>
          </a:prstGeom>
        </p:spPr>
      </p:pic>
      <p:pic>
        <p:nvPicPr>
          <p:cNvPr id="49" name="Graphic 48" descr="Email outline">
            <a:extLst>
              <a:ext uri="{FF2B5EF4-FFF2-40B4-BE49-F238E27FC236}">
                <a16:creationId xmlns:a16="http://schemas.microsoft.com/office/drawing/2014/main" id="{E6FE85B1-B613-46DF-880E-B3E55643A8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06361" y="4229012"/>
            <a:ext cx="425807" cy="425807"/>
          </a:xfrm>
          <a:prstGeom prst="rect">
            <a:avLst/>
          </a:prstGeom>
        </p:spPr>
      </p:pic>
      <p:pic>
        <p:nvPicPr>
          <p:cNvPr id="50" name="Graphic 49" descr="Chat bubble with solid fill">
            <a:extLst>
              <a:ext uri="{FF2B5EF4-FFF2-40B4-BE49-F238E27FC236}">
                <a16:creationId xmlns:a16="http://schemas.microsoft.com/office/drawing/2014/main" id="{3DE6B725-B8E9-413F-BFE5-FD9D8960A2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48831" y="4589670"/>
            <a:ext cx="425807" cy="425807"/>
          </a:xfrm>
          <a:prstGeom prst="rect">
            <a:avLst/>
          </a:prstGeom>
        </p:spPr>
      </p:pic>
      <p:pic>
        <p:nvPicPr>
          <p:cNvPr id="51" name="Graphic 50" descr="Chat with solid fill">
            <a:extLst>
              <a:ext uri="{FF2B5EF4-FFF2-40B4-BE49-F238E27FC236}">
                <a16:creationId xmlns:a16="http://schemas.microsoft.com/office/drawing/2014/main" id="{89A5A04F-0EA6-4607-A99C-25B3D3FA89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313829" y="4991283"/>
            <a:ext cx="425807" cy="425807"/>
          </a:xfrm>
          <a:prstGeom prst="rect">
            <a:avLst/>
          </a:prstGeom>
        </p:spPr>
      </p:pic>
      <p:pic>
        <p:nvPicPr>
          <p:cNvPr id="52" name="Graphic 51" descr="Chat bubble outline">
            <a:extLst>
              <a:ext uri="{FF2B5EF4-FFF2-40B4-BE49-F238E27FC236}">
                <a16:creationId xmlns:a16="http://schemas.microsoft.com/office/drawing/2014/main" id="{DE05B23C-C00E-4ED2-A60E-D31A7CEC9E0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39509" y="4627082"/>
            <a:ext cx="425807" cy="425807"/>
          </a:xfrm>
          <a:prstGeom prst="rect">
            <a:avLst/>
          </a:prstGeom>
        </p:spPr>
      </p:pic>
      <p:pic>
        <p:nvPicPr>
          <p:cNvPr id="53" name="Graphic 52" descr="Radio outline">
            <a:extLst>
              <a:ext uri="{FF2B5EF4-FFF2-40B4-BE49-F238E27FC236}">
                <a16:creationId xmlns:a16="http://schemas.microsoft.com/office/drawing/2014/main" id="{BE3ACF18-1DCB-4EB6-B42E-80F04D8D1F0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860833" y="4974105"/>
            <a:ext cx="425807" cy="425807"/>
          </a:xfrm>
          <a:prstGeom prst="rect">
            <a:avLst/>
          </a:prstGeom>
        </p:spPr>
      </p:pic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9E14FD20-9E01-4B37-B039-9327E90A2B1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2766" y="5035348"/>
            <a:ext cx="425807" cy="425807"/>
          </a:xfrm>
          <a:prstGeom prst="rect">
            <a:avLst/>
          </a:prstGeom>
        </p:spPr>
      </p:pic>
      <p:pic>
        <p:nvPicPr>
          <p:cNvPr id="55" name="Graphic 54" descr="Coins with solid fill">
            <a:extLst>
              <a:ext uri="{FF2B5EF4-FFF2-40B4-BE49-F238E27FC236}">
                <a16:creationId xmlns:a16="http://schemas.microsoft.com/office/drawing/2014/main" id="{E58431E0-66D0-4544-A88D-8882E4292E4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58189" y="4533317"/>
            <a:ext cx="743918" cy="743918"/>
          </a:xfrm>
          <a:prstGeom prst="rect">
            <a:avLst/>
          </a:prstGeom>
        </p:spPr>
      </p:pic>
      <p:pic>
        <p:nvPicPr>
          <p:cNvPr id="56" name="Graphic 55" descr="Questions outline">
            <a:extLst>
              <a:ext uri="{FF2B5EF4-FFF2-40B4-BE49-F238E27FC236}">
                <a16:creationId xmlns:a16="http://schemas.microsoft.com/office/drawing/2014/main" id="{13B381A4-A543-4E1B-92C2-FFC7534505E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896282" y="2905894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E9CB990-A225-497A-9E63-DF5C40E8EC41}"/>
              </a:ext>
            </a:extLst>
          </p:cNvPr>
          <p:cNvSpPr txBox="1">
            <a:spLocks/>
          </p:cNvSpPr>
          <p:nvPr/>
        </p:nvSpPr>
        <p:spPr>
          <a:xfrm>
            <a:off x="9898782" y="3154274"/>
            <a:ext cx="1643332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396"/>
            <a:r>
              <a:rPr lang="en-US" sz="1600" i="1" dirty="0"/>
              <a:t>Decrease hesitancy to vaccinate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788CC-8F5C-41AE-B916-6CE3DF8ED12D}"/>
              </a:ext>
            </a:extLst>
          </p:cNvPr>
          <p:cNvSpPr txBox="1">
            <a:spLocks/>
          </p:cNvSpPr>
          <p:nvPr/>
        </p:nvSpPr>
        <p:spPr>
          <a:xfrm>
            <a:off x="9898782" y="4566825"/>
            <a:ext cx="1643332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396"/>
            <a:r>
              <a:rPr lang="en-US" sz="1600" i="1" dirty="0"/>
              <a:t>Maximize returns on capital invested in interventions</a:t>
            </a:r>
          </a:p>
        </p:txBody>
      </p:sp>
      <p:grpSp>
        <p:nvGrpSpPr>
          <p:cNvPr id="59" name="ChevronBlue 14">
            <a:extLst>
              <a:ext uri="{FF2B5EF4-FFF2-40B4-BE49-F238E27FC236}">
                <a16:creationId xmlns:a16="http://schemas.microsoft.com/office/drawing/2014/main" id="{ABFF4D39-E317-4060-A706-4EED3D1CE3A8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8362141" y="1836425"/>
            <a:ext cx="433381" cy="433381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E5F701A-FCCC-428C-BA3A-B96E9EE87A4C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C846E556-6D7B-4278-AD43-FB59631E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0EA4A46-98B8-402F-9294-DA3A3580E116}"/>
              </a:ext>
            </a:extLst>
          </p:cNvPr>
          <p:cNvSpPr txBox="1">
            <a:spLocks/>
          </p:cNvSpPr>
          <p:nvPr/>
        </p:nvSpPr>
        <p:spPr>
          <a:xfrm>
            <a:off x="6209325" y="2935746"/>
            <a:ext cx="2059905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396"/>
            <a:r>
              <a:rPr lang="en-US" sz="1200" dirty="0"/>
              <a:t>Identify members with high risk of not getting vaccinated </a:t>
            </a:r>
            <a:r>
              <a:rPr lang="en-US" sz="1200" b="0" dirty="0">
                <a:cs typeface="+mn-cs"/>
              </a:rPr>
              <a:t>on</a:t>
            </a:r>
            <a:r>
              <a:rPr lang="en-US" sz="1200" b="0" dirty="0"/>
              <a:t> </a:t>
            </a:r>
            <a:r>
              <a:rPr lang="en-US" sz="1200" b="0" dirty="0">
                <a:cs typeface="+mn-cs"/>
              </a:rPr>
              <a:t>their own and who might need an intervention to do so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FC620C-0F65-4E00-9609-B41B0EF5F88B}"/>
              </a:ext>
            </a:extLst>
          </p:cNvPr>
          <p:cNvSpPr txBox="1">
            <a:spLocks/>
          </p:cNvSpPr>
          <p:nvPr/>
        </p:nvSpPr>
        <p:spPr>
          <a:xfrm>
            <a:off x="6209324" y="3964819"/>
            <a:ext cx="2059905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396"/>
            <a:r>
              <a:rPr lang="en-US" sz="1200" dirty="0"/>
              <a:t>Quantify the monetary risk captured </a:t>
            </a:r>
            <a:r>
              <a:rPr lang="en-US" sz="1200" b="0" dirty="0">
                <a:cs typeface="+mn-cs"/>
              </a:rPr>
              <a:t>in case of a successful intervention for every Humana member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8EDF-9D96-4341-8191-B8FAB6F817AC}"/>
              </a:ext>
            </a:extLst>
          </p:cNvPr>
          <p:cNvSpPr txBox="1">
            <a:spLocks/>
          </p:cNvSpPr>
          <p:nvPr/>
        </p:nvSpPr>
        <p:spPr>
          <a:xfrm>
            <a:off x="6209326" y="4998099"/>
            <a:ext cx="2059904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914396"/>
            <a:r>
              <a:rPr lang="en-US" sz="1200" dirty="0"/>
              <a:t>Understand the profit of interventions and</a:t>
            </a:r>
            <a:r>
              <a:rPr lang="en-US" sz="1200" b="0" dirty="0">
                <a:cs typeface="+mn-cs"/>
              </a:rPr>
              <a:t> the segments of Humana population </a:t>
            </a:r>
            <a:r>
              <a:rPr lang="en-US" sz="1200" dirty="0"/>
              <a:t>where they might work best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242BA3-58DB-4700-A030-C8F4DFF8537C}"/>
              </a:ext>
            </a:extLst>
          </p:cNvPr>
          <p:cNvSpPr txBox="1"/>
          <p:nvPr/>
        </p:nvSpPr>
        <p:spPr>
          <a:xfrm>
            <a:off x="6132491" y="2562809"/>
            <a:ext cx="343044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R="0" lvl="0" algn="ctr" defTabSz="914396" fontAlgn="auto"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1400" b="1" dirty="0"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17907D-B59C-49D8-81D6-9766FE87695C}"/>
              </a:ext>
            </a:extLst>
          </p:cNvPr>
          <p:cNvSpPr txBox="1"/>
          <p:nvPr/>
        </p:nvSpPr>
        <p:spPr>
          <a:xfrm>
            <a:off x="4479330" y="2562809"/>
            <a:ext cx="799899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R="0" lvl="0" algn="ctr" defTabSz="914396" fontAlgn="auto"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1400" b="1" dirty="0">
                <a:cs typeface="Arial" panose="020B0604020202020204" pitchFamily="34" charset="0"/>
              </a:rPr>
              <a:t>Dimension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A519-B3F7-4382-B63B-E8C969B38F19}"/>
              </a:ext>
            </a:extLst>
          </p:cNvPr>
          <p:cNvCxnSpPr>
            <a:cxnSpLocks/>
          </p:cNvCxnSpPr>
          <p:nvPr/>
        </p:nvCxnSpPr>
        <p:spPr>
          <a:xfrm>
            <a:off x="8613714" y="2565552"/>
            <a:ext cx="0" cy="3292042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ChevronBlue 14">
            <a:extLst>
              <a:ext uri="{FF2B5EF4-FFF2-40B4-BE49-F238E27FC236}">
                <a16:creationId xmlns:a16="http://schemas.microsoft.com/office/drawing/2014/main" id="{20E525BB-E431-4C3D-993B-D519F3B105A4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905323" y="3975111"/>
            <a:ext cx="236462" cy="236462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EDCB48-95F9-4D31-A444-9A5D3077AFC7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57365FA5-6FA2-4C84-88FA-71405F9B8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9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CD6A3F3-ECB9-4E26-B8FA-E48CEA07A0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8200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6999509-4F00-464E-8637-80E0270A224D}"/>
              </a:ext>
            </a:extLst>
          </p:cNvPr>
          <p:cNvSpPr/>
          <p:nvPr/>
        </p:nvSpPr>
        <p:spPr>
          <a:xfrm>
            <a:off x="7029853" y="1373342"/>
            <a:ext cx="4641802" cy="4180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0CC622-9920-46E7-AFE5-79005010CBAE}"/>
              </a:ext>
            </a:extLst>
          </p:cNvPr>
          <p:cNvCxnSpPr>
            <a:cxnSpLocks/>
          </p:cNvCxnSpPr>
          <p:nvPr/>
        </p:nvCxnSpPr>
        <p:spPr>
          <a:xfrm>
            <a:off x="3133563" y="1460863"/>
            <a:ext cx="0" cy="4084130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4478B3-BFB6-4271-BE71-E1D41FD85F7F}"/>
              </a:ext>
            </a:extLst>
          </p:cNvPr>
          <p:cNvCxnSpPr>
            <a:cxnSpLocks/>
          </p:cNvCxnSpPr>
          <p:nvPr/>
        </p:nvCxnSpPr>
        <p:spPr>
          <a:xfrm>
            <a:off x="7029853" y="1460863"/>
            <a:ext cx="0" cy="4093305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9D01D4-BCD7-4BCC-82A8-00753BB26525}"/>
              </a:ext>
            </a:extLst>
          </p:cNvPr>
          <p:cNvSpPr txBox="1"/>
          <p:nvPr/>
        </p:nvSpPr>
        <p:spPr>
          <a:xfrm>
            <a:off x="554736" y="1089021"/>
            <a:ext cx="235356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Step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5F78B-8A59-446E-806B-C67CBE5B710C}"/>
              </a:ext>
            </a:extLst>
          </p:cNvPr>
          <p:cNvSpPr txBox="1">
            <a:spLocks/>
          </p:cNvSpPr>
          <p:nvPr/>
        </p:nvSpPr>
        <p:spPr>
          <a:xfrm>
            <a:off x="3358826" y="1089021"/>
            <a:ext cx="344576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F21BA-2BDA-4211-87E1-A932CD5D1FDC}"/>
              </a:ext>
            </a:extLst>
          </p:cNvPr>
          <p:cNvSpPr txBox="1">
            <a:spLocks/>
          </p:cNvSpPr>
          <p:nvPr/>
        </p:nvSpPr>
        <p:spPr>
          <a:xfrm>
            <a:off x="7255115" y="1089021"/>
            <a:ext cx="4416547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50F896-3568-465C-8E33-B9AD64538925}"/>
              </a:ext>
            </a:extLst>
          </p:cNvPr>
          <p:cNvCxnSpPr>
            <a:cxnSpLocks/>
          </p:cNvCxnSpPr>
          <p:nvPr/>
        </p:nvCxnSpPr>
        <p:spPr>
          <a:xfrm>
            <a:off x="554736" y="1373342"/>
            <a:ext cx="11116926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96514F-AECF-4E86-AEEE-A1B805F89A14}"/>
              </a:ext>
            </a:extLst>
          </p:cNvPr>
          <p:cNvSpPr txBox="1"/>
          <p:nvPr/>
        </p:nvSpPr>
        <p:spPr>
          <a:xfrm>
            <a:off x="951414" y="1498856"/>
            <a:ext cx="200913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Calculated the hesitancy to vaccinate of every </a:t>
            </a:r>
            <a:r>
              <a:rPr lang="en-US" sz="1400" b="1" i="1" dirty="0"/>
              <a:t>Humana</a:t>
            </a:r>
            <a:r>
              <a:rPr lang="en-US" sz="1400" b="1" dirty="0"/>
              <a:t> member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E06D1-B782-4D39-9BFB-387ED5B1A4C0}"/>
              </a:ext>
            </a:extLst>
          </p:cNvPr>
          <p:cNvSpPr txBox="1">
            <a:spLocks/>
          </p:cNvSpPr>
          <p:nvPr/>
        </p:nvSpPr>
        <p:spPr>
          <a:xfrm>
            <a:off x="3358826" y="1498856"/>
            <a:ext cx="344576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Quantify likelihood </a:t>
            </a:r>
            <a:r>
              <a:rPr lang="en-US" sz="1400" dirty="0"/>
              <a:t>of population </a:t>
            </a:r>
            <a:r>
              <a:rPr lang="en-US" sz="1400" b="1" dirty="0"/>
              <a:t>to vaccination </a:t>
            </a:r>
            <a:r>
              <a:rPr lang="en-US" sz="1400" dirty="0"/>
              <a:t>in order </a:t>
            </a:r>
            <a:r>
              <a:rPr lang="en-US" sz="1400" b="1" dirty="0"/>
              <a:t>to understand segments with greatest</a:t>
            </a:r>
            <a:r>
              <a:rPr lang="en-US" sz="1400" dirty="0"/>
              <a:t>/best intervention </a:t>
            </a:r>
            <a:r>
              <a:rPr lang="en-US" sz="1400" b="1" dirty="0"/>
              <a:t>potential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67412F-65CD-4D24-B08E-BD9A4A60888C}"/>
              </a:ext>
            </a:extLst>
          </p:cNvPr>
          <p:cNvSpPr txBox="1">
            <a:spLocks/>
          </p:cNvSpPr>
          <p:nvPr/>
        </p:nvSpPr>
        <p:spPr>
          <a:xfrm>
            <a:off x="7255116" y="1498856"/>
            <a:ext cx="432198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Developed an Advanced Analytics model </a:t>
            </a:r>
            <a:r>
              <a:rPr lang="en-US" sz="1400" dirty="0"/>
              <a:t>(gradient boosting machine) with +600 synthetic features and to </a:t>
            </a:r>
            <a:r>
              <a:rPr lang="en-US" sz="1400" b="1" dirty="0"/>
              <a:t>estimate vaccination likeliness for each of the 1.5M members </a:t>
            </a:r>
            <a:r>
              <a:rPr lang="en-US" sz="1400" dirty="0"/>
              <a:t>of the </a:t>
            </a:r>
            <a:r>
              <a:rPr lang="en-US" sz="1400" i="1" dirty="0"/>
              <a:t>Humana</a:t>
            </a:r>
            <a:r>
              <a:rPr lang="en-US" sz="1400" dirty="0"/>
              <a:t> population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331061-11FA-4B05-8FB9-F24B528F4D81}"/>
              </a:ext>
            </a:extLst>
          </p:cNvPr>
          <p:cNvSpPr txBox="1"/>
          <p:nvPr/>
        </p:nvSpPr>
        <p:spPr>
          <a:xfrm>
            <a:off x="951414" y="2498690"/>
            <a:ext cx="200913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Estimate cost of hospitalization due to COVID for members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B15B5-F2DA-49E5-9414-11E53AB3B387}"/>
              </a:ext>
            </a:extLst>
          </p:cNvPr>
          <p:cNvSpPr txBox="1">
            <a:spLocks/>
          </p:cNvSpPr>
          <p:nvPr/>
        </p:nvSpPr>
        <p:spPr>
          <a:xfrm>
            <a:off x="3358826" y="2498690"/>
            <a:ext cx="344576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Classify members </a:t>
            </a:r>
            <a:r>
              <a:rPr lang="en-US" sz="1400" dirty="0"/>
              <a:t>by its </a:t>
            </a:r>
            <a:r>
              <a:rPr lang="en-US" sz="1400" b="1" dirty="0"/>
              <a:t>associated hospitalization costs</a:t>
            </a:r>
            <a:r>
              <a:rPr lang="en-US" sz="1400" dirty="0"/>
              <a:t> in order to understand </a:t>
            </a:r>
            <a:r>
              <a:rPr lang="en-US" sz="1400" b="1" dirty="0"/>
              <a:t>benefit of interventions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ADDB74-890B-4518-BCF4-7E59917B1463}"/>
              </a:ext>
            </a:extLst>
          </p:cNvPr>
          <p:cNvSpPr txBox="1">
            <a:spLocks/>
          </p:cNvSpPr>
          <p:nvPr/>
        </p:nvSpPr>
        <p:spPr>
          <a:xfrm>
            <a:off x="7255115" y="2498690"/>
            <a:ext cx="4416547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Gathered detailed data </a:t>
            </a:r>
            <a:r>
              <a:rPr lang="en-US" sz="1400" dirty="0"/>
              <a:t>leveraging </a:t>
            </a:r>
            <a:r>
              <a:rPr lang="en-US" sz="1400" b="1" dirty="0"/>
              <a:t>reputed expert reports </a:t>
            </a:r>
            <a:r>
              <a:rPr lang="en-US" sz="1400" dirty="0"/>
              <a:t>(i.e., Annals of Internal Medicine) to </a:t>
            </a:r>
            <a:r>
              <a:rPr lang="en-US" sz="1400" b="1" dirty="0"/>
              <a:t>classify costs by age and gender</a:t>
            </a:r>
            <a:r>
              <a:rPr lang="en-US" sz="1400" dirty="0"/>
              <a:t> as the two main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EED21B-7BC4-4FA5-A1AB-A968B43C6152}"/>
              </a:ext>
            </a:extLst>
          </p:cNvPr>
          <p:cNvSpPr txBox="1"/>
          <p:nvPr/>
        </p:nvSpPr>
        <p:spPr>
          <a:xfrm>
            <a:off x="951414" y="3298680"/>
            <a:ext cx="200913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Define potential interventions and strategy to increase vaccination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A4EC20-96F2-484C-B5EE-9B0C6024EFB0}"/>
              </a:ext>
            </a:extLst>
          </p:cNvPr>
          <p:cNvSpPr txBox="1">
            <a:spLocks/>
          </p:cNvSpPr>
          <p:nvPr/>
        </p:nvSpPr>
        <p:spPr>
          <a:xfrm>
            <a:off x="3358826" y="3298680"/>
            <a:ext cx="344576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Understand set of interventions </a:t>
            </a:r>
            <a:r>
              <a:rPr lang="en-US" sz="1400" dirty="0"/>
              <a:t>to target population in order to </a:t>
            </a:r>
            <a:r>
              <a:rPr lang="en-US" sz="1400" b="1" dirty="0"/>
              <a:t>increase vaccination rate in a cost effective manner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B87EDC-656D-46A1-8D61-B1DC8D648C98}"/>
              </a:ext>
            </a:extLst>
          </p:cNvPr>
          <p:cNvSpPr txBox="1">
            <a:spLocks/>
          </p:cNvSpPr>
          <p:nvPr/>
        </p:nvSpPr>
        <p:spPr>
          <a:xfrm>
            <a:off x="7255116" y="3298680"/>
            <a:ext cx="432198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Analyzed and benchmarked international best-practices globally </a:t>
            </a:r>
            <a:r>
              <a:rPr lang="en-US" sz="1400" dirty="0"/>
              <a:t>(e.g., from leader countries in vaccination) as well as leveraged </a:t>
            </a:r>
            <a:r>
              <a:rPr lang="en-US" sz="1400" b="1" dirty="0"/>
              <a:t>World Health Organization</a:t>
            </a:r>
            <a:r>
              <a:rPr lang="en-US" sz="1400" dirty="0"/>
              <a:t> reports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73ACE-4CEB-4C43-84CB-6A6E0C077C62}"/>
              </a:ext>
            </a:extLst>
          </p:cNvPr>
          <p:cNvSpPr txBox="1"/>
          <p:nvPr/>
        </p:nvSpPr>
        <p:spPr>
          <a:xfrm>
            <a:off x="951414" y="4099127"/>
            <a:ext cx="200913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Determine effectiveness of interventions to define optimal strategy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CE3E71-74F5-41C0-8D31-F6094655A3ED}"/>
              </a:ext>
            </a:extLst>
          </p:cNvPr>
          <p:cNvSpPr txBox="1">
            <a:spLocks/>
          </p:cNvSpPr>
          <p:nvPr/>
        </p:nvSpPr>
        <p:spPr>
          <a:xfrm>
            <a:off x="3358826" y="4099127"/>
            <a:ext cx="344576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Estimate effectiveness of actions </a:t>
            </a:r>
            <a:r>
              <a:rPr lang="en-US" sz="1400" dirty="0"/>
              <a:t>in terms of risk captured and delta in vaccination likelihood </a:t>
            </a:r>
            <a:r>
              <a:rPr lang="en-US" sz="1400" b="1" dirty="0"/>
              <a:t>to develop optimal intervention strategy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FF2A28-A408-4567-BF34-A76F9D7C5386}"/>
              </a:ext>
            </a:extLst>
          </p:cNvPr>
          <p:cNvSpPr txBox="1">
            <a:spLocks/>
          </p:cNvSpPr>
          <p:nvPr/>
        </p:nvSpPr>
        <p:spPr>
          <a:xfrm>
            <a:off x="7255115" y="4099127"/>
            <a:ext cx="4416547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Leveraged expert input </a:t>
            </a:r>
            <a:r>
              <a:rPr lang="en-US" sz="1400" dirty="0"/>
              <a:t>(e.g., New York University Faculty, McKinsey &amp; Company) as well as </a:t>
            </a:r>
            <a:r>
              <a:rPr lang="en-US" sz="1400" b="1" dirty="0"/>
              <a:t>relevant</a:t>
            </a:r>
            <a:r>
              <a:rPr lang="en-US" sz="1400" dirty="0"/>
              <a:t> </a:t>
            </a:r>
            <a:r>
              <a:rPr lang="en-US" sz="1400" b="1" dirty="0"/>
              <a:t>external research</a:t>
            </a:r>
            <a:r>
              <a:rPr lang="en-US" sz="1400" b="1" baseline="30000" dirty="0"/>
              <a:t>1 </a:t>
            </a:r>
            <a:r>
              <a:rPr lang="en-US" sz="1400" dirty="0"/>
              <a:t>to measure effectiveness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D61AF-720E-49FF-BC42-B9091A7CB969}"/>
              </a:ext>
            </a:extLst>
          </p:cNvPr>
          <p:cNvSpPr txBox="1"/>
          <p:nvPr/>
        </p:nvSpPr>
        <p:spPr>
          <a:xfrm>
            <a:off x="951414" y="4898662"/>
            <a:ext cx="200913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Optimize intervention strategy to each member of </a:t>
            </a:r>
            <a:r>
              <a:rPr lang="en-US" sz="1400" b="1" i="1" dirty="0"/>
              <a:t>Humana</a:t>
            </a:r>
            <a:r>
              <a:rPr lang="en-US" sz="1400" b="1" dirty="0"/>
              <a:t>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863D9-54AD-4E4D-9525-8D006CD7E28B}"/>
              </a:ext>
            </a:extLst>
          </p:cNvPr>
          <p:cNvSpPr txBox="1">
            <a:spLocks/>
          </p:cNvSpPr>
          <p:nvPr/>
        </p:nvSpPr>
        <p:spPr>
          <a:xfrm>
            <a:off x="3358826" y="4898662"/>
            <a:ext cx="344576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Assign intervention strategy to each member </a:t>
            </a:r>
            <a:r>
              <a:rPr lang="en-US" sz="1400" dirty="0"/>
              <a:t>of the population to </a:t>
            </a:r>
            <a:r>
              <a:rPr lang="en-US" sz="1400" b="1" dirty="0"/>
              <a:t>maximize risk-reward function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242D3-0B08-430B-A062-DCBFEC64E9AE}"/>
              </a:ext>
            </a:extLst>
          </p:cNvPr>
          <p:cNvSpPr txBox="1">
            <a:spLocks/>
          </p:cNvSpPr>
          <p:nvPr/>
        </p:nvSpPr>
        <p:spPr>
          <a:xfrm>
            <a:off x="7255115" y="4898662"/>
            <a:ext cx="441654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400" b="1" dirty="0"/>
              <a:t>Executed multiple linear optimizations </a:t>
            </a:r>
            <a:r>
              <a:rPr lang="en-US" sz="1400" dirty="0"/>
              <a:t>to </a:t>
            </a:r>
            <a:r>
              <a:rPr lang="en-US" sz="1400" b="1" dirty="0"/>
              <a:t>define best intervention assignment</a:t>
            </a:r>
            <a:r>
              <a:rPr lang="en-US" sz="1400" dirty="0"/>
              <a:t> at different expenditure levels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6479B-E812-4832-85C0-45A42D25025F}"/>
              </a:ext>
            </a:extLst>
          </p:cNvPr>
          <p:cNvCxnSpPr>
            <a:cxnSpLocks/>
          </p:cNvCxnSpPr>
          <p:nvPr/>
        </p:nvCxnSpPr>
        <p:spPr>
          <a:xfrm>
            <a:off x="554736" y="2422089"/>
            <a:ext cx="11116926" cy="0"/>
          </a:xfrm>
          <a:prstGeom prst="line">
            <a:avLst/>
          </a:prstGeom>
          <a:ln w="6350" cap="sq">
            <a:solidFill>
              <a:schemeClr val="bg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4524E-87D7-44CB-B5B8-48B00594664A}"/>
              </a:ext>
            </a:extLst>
          </p:cNvPr>
          <p:cNvCxnSpPr>
            <a:cxnSpLocks/>
          </p:cNvCxnSpPr>
          <p:nvPr/>
        </p:nvCxnSpPr>
        <p:spPr>
          <a:xfrm>
            <a:off x="554736" y="3221622"/>
            <a:ext cx="11116926" cy="0"/>
          </a:xfrm>
          <a:prstGeom prst="line">
            <a:avLst/>
          </a:prstGeom>
          <a:ln w="6350" cap="sq">
            <a:solidFill>
              <a:schemeClr val="bg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E5BBE1-781D-49E3-A4A8-FAA04E5E3BC5}"/>
              </a:ext>
            </a:extLst>
          </p:cNvPr>
          <p:cNvCxnSpPr>
            <a:cxnSpLocks/>
          </p:cNvCxnSpPr>
          <p:nvPr/>
        </p:nvCxnSpPr>
        <p:spPr>
          <a:xfrm>
            <a:off x="554736" y="4021612"/>
            <a:ext cx="11116926" cy="0"/>
          </a:xfrm>
          <a:prstGeom prst="line">
            <a:avLst/>
          </a:prstGeom>
          <a:ln w="6350" cap="sq">
            <a:solidFill>
              <a:schemeClr val="bg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E9A088-EE64-4B22-9F29-11FEACC4921A}"/>
              </a:ext>
            </a:extLst>
          </p:cNvPr>
          <p:cNvCxnSpPr>
            <a:cxnSpLocks/>
          </p:cNvCxnSpPr>
          <p:nvPr/>
        </p:nvCxnSpPr>
        <p:spPr>
          <a:xfrm>
            <a:off x="554736" y="4822059"/>
            <a:ext cx="11116926" cy="0"/>
          </a:xfrm>
          <a:prstGeom prst="line">
            <a:avLst/>
          </a:prstGeom>
          <a:ln w="6350" cap="sq">
            <a:solidFill>
              <a:schemeClr val="bg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E2A9C6-27F1-47AD-BA41-58DE4AB50F8B}"/>
              </a:ext>
            </a:extLst>
          </p:cNvPr>
          <p:cNvSpPr txBox="1">
            <a:spLocks/>
          </p:cNvSpPr>
          <p:nvPr/>
        </p:nvSpPr>
        <p:spPr>
          <a:xfrm>
            <a:off x="558550" y="1378370"/>
            <a:ext cx="21168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4200" b="1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5B542-8F9F-441B-96C3-6E0613D8CB3A}"/>
              </a:ext>
            </a:extLst>
          </p:cNvPr>
          <p:cNvSpPr txBox="1">
            <a:spLocks/>
          </p:cNvSpPr>
          <p:nvPr/>
        </p:nvSpPr>
        <p:spPr>
          <a:xfrm>
            <a:off x="558550" y="2390967"/>
            <a:ext cx="21168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4200" b="1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0B9D47-EC67-47E4-905B-39512BAC9ABC}"/>
              </a:ext>
            </a:extLst>
          </p:cNvPr>
          <p:cNvSpPr txBox="1">
            <a:spLocks/>
          </p:cNvSpPr>
          <p:nvPr/>
        </p:nvSpPr>
        <p:spPr>
          <a:xfrm>
            <a:off x="558550" y="3190957"/>
            <a:ext cx="21168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4200" b="1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0478B-DDEE-40A8-923A-D8A2362072FA}"/>
              </a:ext>
            </a:extLst>
          </p:cNvPr>
          <p:cNvSpPr txBox="1">
            <a:spLocks/>
          </p:cNvSpPr>
          <p:nvPr/>
        </p:nvSpPr>
        <p:spPr>
          <a:xfrm>
            <a:off x="558550" y="3970799"/>
            <a:ext cx="21168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4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BE0382-2641-47D8-8F36-2063F266BCF0}"/>
              </a:ext>
            </a:extLst>
          </p:cNvPr>
          <p:cNvSpPr txBox="1">
            <a:spLocks/>
          </p:cNvSpPr>
          <p:nvPr/>
        </p:nvSpPr>
        <p:spPr>
          <a:xfrm>
            <a:off x="558550" y="4754796"/>
            <a:ext cx="21168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4200" b="1" dirty="0"/>
              <a:t>5</a:t>
            </a:r>
          </a:p>
        </p:txBody>
      </p:sp>
      <p:sp>
        <p:nvSpPr>
          <p:cNvPr id="45" name="2. Slide Title">
            <a:extLst>
              <a:ext uri="{FF2B5EF4-FFF2-40B4-BE49-F238E27FC236}">
                <a16:creationId xmlns:a16="http://schemas.microsoft.com/office/drawing/2014/main" id="{17D5E529-D258-4AF4-ABEE-D8507A5D0CA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7301154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B: XXX</a:t>
            </a:r>
          </a:p>
        </p:txBody>
      </p:sp>
      <p:grpSp>
        <p:nvGrpSpPr>
          <p:cNvPr id="49" name="ChevronBlue 14">
            <a:extLst>
              <a:ext uri="{FF2B5EF4-FFF2-40B4-BE49-F238E27FC236}">
                <a16:creationId xmlns:a16="http://schemas.microsoft.com/office/drawing/2014/main" id="{01EFF92E-A0C5-4D1E-867F-A5F9C1DAEBE7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888403" y="1148913"/>
            <a:ext cx="301954" cy="301954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6D6FA4D-18F2-4865-B9D5-96B01B4F403E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0744CE20-7356-4A38-8394-42F42979D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grpSp>
        <p:nvGrpSpPr>
          <p:cNvPr id="52" name="ChevronBlue 14">
            <a:extLst>
              <a:ext uri="{FF2B5EF4-FFF2-40B4-BE49-F238E27FC236}">
                <a16:creationId xmlns:a16="http://schemas.microsoft.com/office/drawing/2014/main" id="{AEBC293A-2A6E-45EB-BC3C-6318868948F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992114" y="1150143"/>
            <a:ext cx="301954" cy="301954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23F418-C03F-476C-ACB5-DCB6C32A4621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9B175661-8660-485C-A9B2-D3CBECA0E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10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718B454-4575-4D07-8836-EC13F70B7A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8325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think-cell Slide" r:id="rId21" imgW="395" imgH="396" progId="TCLayout.ActiveDocument.1">
                  <p:embed/>
                </p:oleObj>
              </mc:Choice>
              <mc:Fallback>
                <p:oleObj name="think-cell Slide" r:id="rId21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C734E67-8D0A-4CB8-9B0B-9E7F5B28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vert="horz">
            <a:normAutofit/>
          </a:bodyPr>
          <a:lstStyle/>
          <a:p>
            <a:br>
              <a:rPr lang="en-US"/>
            </a:br>
            <a:endParaRPr lang="en-US" dirty="0"/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A9BAB442-1917-4A39-A2DC-318B4490179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Step 1: XXX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3E479CEE-46D9-4D50-858C-5C343CC9AAB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Process to estimate XXX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7995C-4AFA-4846-BD86-936449019CA0}"/>
              </a:ext>
            </a:extLst>
          </p:cNvPr>
          <p:cNvSpPr txBox="1">
            <a:spLocks/>
          </p:cNvSpPr>
          <p:nvPr/>
        </p:nvSpPr>
        <p:spPr>
          <a:xfrm>
            <a:off x="554736" y="2120900"/>
            <a:ext cx="921592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1787-2C4A-4616-997B-0FA11B493779}"/>
              </a:ext>
            </a:extLst>
          </p:cNvPr>
          <p:cNvSpPr txBox="1">
            <a:spLocks/>
          </p:cNvSpPr>
          <p:nvPr/>
        </p:nvSpPr>
        <p:spPr>
          <a:xfrm>
            <a:off x="554736" y="3621088"/>
            <a:ext cx="921592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8809A0-7665-4116-9A82-E22F4AFA1708}"/>
              </a:ext>
            </a:extLst>
          </p:cNvPr>
          <p:cNvCxnSpPr>
            <a:cxnSpLocks/>
          </p:cNvCxnSpPr>
          <p:nvPr/>
        </p:nvCxnSpPr>
        <p:spPr>
          <a:xfrm>
            <a:off x="546269" y="3440113"/>
            <a:ext cx="11082528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none"/>
          </a:ln>
          <a:effectLst/>
        </p:spPr>
      </p:cxn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0940E1-0E4F-4946-A155-0C72D3A7A6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8092" y="3843338"/>
            <a:ext cx="431597" cy="487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06C73-C5D4-47EB-A274-995862910F08}"/>
              </a:ext>
            </a:extLst>
          </p:cNvPr>
          <p:cNvSpPr txBox="1">
            <a:spLocks/>
          </p:cNvSpPr>
          <p:nvPr/>
        </p:nvSpPr>
        <p:spPr>
          <a:xfrm>
            <a:off x="4267200" y="2079625"/>
            <a:ext cx="2239740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Extracted 627 synthetic features from 12 different data blocks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which potentially relate with hesitancy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Analyzed the descriptive relation between features and the target to be predicted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(i.e. whether a member got the vaccine or not)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40F9C-D041-4DA0-A78D-CDCE6B62428D}"/>
              </a:ext>
            </a:extLst>
          </p:cNvPr>
          <p:cNvSpPr txBox="1">
            <a:spLocks/>
          </p:cNvSpPr>
          <p:nvPr/>
        </p:nvSpPr>
        <p:spPr>
          <a:xfrm>
            <a:off x="6769675" y="2079625"/>
            <a:ext cx="2240736" cy="1284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Trained a Gradient Boosting Machine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 learn relations between the synthetic features created and the target to be predicted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Accomplished a strong predictive power </a:t>
            </a:r>
            <a:r>
              <a:rPr lang="en-US" sz="1000" b="1" dirty="0">
                <a:solidFill>
                  <a:srgbClr val="00593F"/>
                </a:solidFill>
                <a:latin typeface="Arial"/>
              </a:rPr>
              <a:t>-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AUC of 67 and a fairness score of 99.1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A66E5-4C73-4BF8-977F-E6042A8BD744}"/>
              </a:ext>
            </a:extLst>
          </p:cNvPr>
          <p:cNvSpPr txBox="1">
            <a:spLocks/>
          </p:cNvSpPr>
          <p:nvPr/>
        </p:nvSpPr>
        <p:spPr>
          <a:xfrm>
            <a:off x="9256203" y="2079625"/>
            <a:ext cx="2228817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Retrieved % of hesitancy to vaccinate for every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Humana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member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as a result of the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Studied the breakdown of the model results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by subgroups </a:t>
            </a:r>
            <a:r>
              <a:rPr lang="en-US" sz="1000" dirty="0">
                <a:solidFill>
                  <a:srgbClr val="53575A"/>
                </a:solidFill>
                <a:latin typeface="Arial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gender, race, geography…) and evaluated fairness of the hesitancy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0931F-C0E5-4457-B2A5-F097A189E14B}"/>
              </a:ext>
            </a:extLst>
          </p:cNvPr>
          <p:cNvSpPr txBox="1">
            <a:spLocks/>
          </p:cNvSpPr>
          <p:nvPr/>
        </p:nvSpPr>
        <p:spPr>
          <a:xfrm>
            <a:off x="4280512" y="3960813"/>
            <a:ext cx="1217545" cy="13081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Authorizations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Census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Claims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CMS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Credit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Demographics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EA58A5-440A-4F78-AA38-7C05F21D1DE5}"/>
              </a:ext>
            </a:extLst>
          </p:cNvPr>
          <p:cNvGrpSpPr/>
          <p:nvPr/>
        </p:nvGrpSpPr>
        <p:grpSpPr>
          <a:xfrm>
            <a:off x="554736" y="2417763"/>
            <a:ext cx="423134" cy="430213"/>
            <a:chOff x="278558" y="2789312"/>
            <a:chExt cx="524001" cy="53267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0D2AAE-2729-403E-844B-CC4DA7E62391}"/>
                </a:ext>
              </a:extLst>
            </p:cNvPr>
            <p:cNvSpPr/>
            <p:nvPr/>
          </p:nvSpPr>
          <p:spPr>
            <a:xfrm>
              <a:off x="573959" y="3093386"/>
              <a:ext cx="228600" cy="228600"/>
            </a:xfrm>
            <a:prstGeom prst="ellipse">
              <a:avLst/>
            </a:prstGeom>
            <a:solidFill>
              <a:srgbClr val="AAC47A">
                <a:alpha val="50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CustomIcon">
              <a:extLst>
                <a:ext uri="{FF2B5EF4-FFF2-40B4-BE49-F238E27FC236}">
                  <a16:creationId xmlns:a16="http://schemas.microsoft.com/office/drawing/2014/main" id="{D06429AF-43AC-4BE1-9622-505026591F0B}"/>
                </a:ext>
              </a:extLst>
            </p:cNvPr>
            <p:cNvPicPr>
              <a:picLocks/>
            </p:cNvPicPr>
            <p:nvPr>
              <p:custDataLst>
                <p:tags r:id="rId18"/>
              </p:custDataLst>
            </p:nvPr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78558" y="2789312"/>
              <a:ext cx="482726" cy="48272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50269A-631D-452E-BE6B-86FEE3211F05}"/>
              </a:ext>
            </a:extLst>
          </p:cNvPr>
          <p:cNvGrpSpPr/>
          <p:nvPr/>
        </p:nvGrpSpPr>
        <p:grpSpPr>
          <a:xfrm>
            <a:off x="554736" y="3952875"/>
            <a:ext cx="423135" cy="420688"/>
            <a:chOff x="278558" y="4067834"/>
            <a:chExt cx="524001" cy="52082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E4619A-444D-4E82-AF5B-00D3605BB6C8}"/>
                </a:ext>
              </a:extLst>
            </p:cNvPr>
            <p:cNvSpPr/>
            <p:nvPr/>
          </p:nvSpPr>
          <p:spPr>
            <a:xfrm>
              <a:off x="573959" y="4360060"/>
              <a:ext cx="228600" cy="228600"/>
            </a:xfrm>
            <a:prstGeom prst="ellipse">
              <a:avLst/>
            </a:prstGeom>
            <a:solidFill>
              <a:srgbClr val="AAC47A">
                <a:alpha val="50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8195B165-1B74-4383-9E58-2C3DE75D145F}"/>
                </a:ext>
              </a:extLst>
            </p:cNvPr>
            <p:cNvPicPr>
              <a:picLocks/>
            </p:cNvPicPr>
            <p:nvPr>
              <p:custDataLst>
                <p:tags r:id="rId17"/>
              </p:custDataLst>
            </p:nvPr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558" y="4067834"/>
              <a:ext cx="482726" cy="48272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57A109-06F6-4A66-BC81-0A5E7F678F94}"/>
              </a:ext>
            </a:extLst>
          </p:cNvPr>
          <p:cNvSpPr txBox="1">
            <a:spLocks/>
          </p:cNvSpPr>
          <p:nvPr/>
        </p:nvSpPr>
        <p:spPr>
          <a:xfrm>
            <a:off x="1657350" y="2079625"/>
            <a:ext cx="2346119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Gathered and cleansed 365 features from 1.5M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Humana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members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Downloaded external public data on zip code characteristics and hesitancy to vaccinate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of the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Humana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members to complement the existing internal data and improve model accuracy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FB020-C490-4988-8BE9-CDE40966DF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604136" y="1524000"/>
            <a:ext cx="2550788" cy="477838"/>
            <a:chOff x="1604136" y="1564887"/>
            <a:chExt cx="2550788" cy="75921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0450B75-7B3A-4CEF-BCED-5D61B6EA71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604136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0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DC2AE6-DA87-4693-85DD-1C6EA62AAFA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667636" y="1617610"/>
              <a:ext cx="2350630" cy="653767"/>
            </a:xfrm>
            <a:prstGeom prst="rect">
              <a:avLst/>
            </a:prstGeom>
            <a:solidFill>
              <a:srgbClr val="002060"/>
            </a:solidFill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Data gathering and cleansing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EB5D77-03E0-4ECF-AF81-B1D6FE926A2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093054" y="1524000"/>
            <a:ext cx="2550788" cy="477838"/>
            <a:chOff x="4093054" y="1564887"/>
            <a:chExt cx="2550788" cy="7592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B902F9-8848-4E02-92E2-6A0267EEB64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761A9-AC59-4CD6-ADD1-C0FCC5DD0E3C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Feature extraction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5A7831-7CB3-4FAF-A8A2-5C65D27F511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581972" y="1524000"/>
            <a:ext cx="2550788" cy="477838"/>
            <a:chOff x="6581972" y="1564887"/>
            <a:chExt cx="2550788" cy="75921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ADBEB-1094-4BA8-BF0E-29A31343C4F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581972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9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9 w 1828800"/>
                <a:gd name="connsiteY1" fmla="*/ 0 h 914400"/>
                <a:gd name="connsiteX2" fmla="*/ 1828800 w 1828800"/>
                <a:gd name="connsiteY2" fmla="*/ 457200 h 914400"/>
                <a:gd name="connsiteX3" fmla="*/ 1747569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9 w 1828800"/>
                <a:gd name="connsiteY1" fmla="*/ 0 h 914400"/>
                <a:gd name="connsiteX2" fmla="*/ 1828800 w 1828800"/>
                <a:gd name="connsiteY2" fmla="*/ 457200 h 914400"/>
                <a:gd name="connsiteX3" fmla="*/ 1747569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9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89E8D5-2A21-46ED-A4F2-E305F93CB613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6769430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Analytics model development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98D1E-4B0C-463C-8AA1-29EDA5B46C8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070890" y="1524000"/>
            <a:ext cx="2550788" cy="477838"/>
            <a:chOff x="9070890" y="1564887"/>
            <a:chExt cx="2550788" cy="75921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BF2D47-0634-4C29-978F-11799897DF4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70890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3D710E-2BD6-47DB-A2E0-6F8893F128EB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9258348" y="1617610"/>
              <a:ext cx="216480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Result analysis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D40B34-A461-4A80-B365-C20041F87842}"/>
              </a:ext>
            </a:extLst>
          </p:cNvPr>
          <p:cNvSpPr txBox="1">
            <a:spLocks/>
          </p:cNvSpPr>
          <p:nvPr/>
        </p:nvSpPr>
        <p:spPr>
          <a:xfrm>
            <a:off x="1675480" y="3970338"/>
            <a:ext cx="942975" cy="3079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Internal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Humana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data sources</a:t>
            </a:r>
          </a:p>
        </p:txBody>
      </p:sp>
      <p:pic>
        <p:nvPicPr>
          <p:cNvPr id="35" name="Graphic 34" descr="Database">
            <a:extLst>
              <a:ext uri="{FF2B5EF4-FFF2-40B4-BE49-F238E27FC236}">
                <a16:creationId xmlns:a16="http://schemas.microsoft.com/office/drawing/2014/main" id="{F61A25DF-0FC5-4A9B-BA3C-E671C45C48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84470" y="3994150"/>
            <a:ext cx="431597" cy="487363"/>
          </a:xfrm>
          <a:prstGeom prst="rect">
            <a:avLst/>
          </a:prstGeom>
        </p:spPr>
      </p:pic>
      <p:pic>
        <p:nvPicPr>
          <p:cNvPr id="36" name="Graphic 35" descr="Database">
            <a:extLst>
              <a:ext uri="{FF2B5EF4-FFF2-40B4-BE49-F238E27FC236}">
                <a16:creationId xmlns:a16="http://schemas.microsoft.com/office/drawing/2014/main" id="{4712C6B7-DB47-4B3E-8685-AE4280F799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418458" y="4143375"/>
            <a:ext cx="430190" cy="4857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2262B93-E91F-4D91-B92A-5B7D42188B9F}"/>
              </a:ext>
            </a:extLst>
          </p:cNvPr>
          <p:cNvSpPr txBox="1">
            <a:spLocks/>
          </p:cNvSpPr>
          <p:nvPr/>
        </p:nvSpPr>
        <p:spPr>
          <a:xfrm>
            <a:off x="1668299" y="4765675"/>
            <a:ext cx="942975" cy="3079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External publicly available data</a:t>
            </a:r>
          </a:p>
        </p:txBody>
      </p:sp>
      <p:pic>
        <p:nvPicPr>
          <p:cNvPr id="38" name="Graphic 37" descr="Artificial Intelligence outline">
            <a:extLst>
              <a:ext uri="{FF2B5EF4-FFF2-40B4-BE49-F238E27FC236}">
                <a16:creationId xmlns:a16="http://schemas.microsoft.com/office/drawing/2014/main" id="{3B57E18A-24A0-491D-90A2-63B12FE8B8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581470" y="3479800"/>
            <a:ext cx="515938" cy="515938"/>
          </a:xfrm>
          <a:prstGeom prst="rect">
            <a:avLst/>
          </a:prstGeom>
        </p:spPr>
      </p:pic>
      <p:pic>
        <p:nvPicPr>
          <p:cNvPr id="39" name="Graphic 38" descr="Presentation with pie chart outline">
            <a:extLst>
              <a:ext uri="{FF2B5EF4-FFF2-40B4-BE49-F238E27FC236}">
                <a16:creationId xmlns:a16="http://schemas.microsoft.com/office/drawing/2014/main" id="{1A8F6DFE-A89F-407A-B23C-E0FBC6517BE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073280" y="3482975"/>
            <a:ext cx="517525" cy="5175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A406057-CF51-4CB5-AD13-111A5AF3C4F2}"/>
              </a:ext>
            </a:extLst>
          </p:cNvPr>
          <p:cNvSpPr txBox="1"/>
          <p:nvPr/>
        </p:nvSpPr>
        <p:spPr>
          <a:xfrm>
            <a:off x="5484095" y="3948113"/>
            <a:ext cx="1152619" cy="13080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uk-UA"/>
            </a:defPPr>
            <a:lvl1pPr lvl="0" indent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defRPr sz="1000">
                <a:solidFill>
                  <a:srgbClr val="000000"/>
                </a:solidFill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Geographic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Health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Prescriptions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Zip code indicators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Vaccination surveys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Synthetic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565224-398C-4EFC-AA3F-AEDC64419EAE}"/>
              </a:ext>
            </a:extLst>
          </p:cNvPr>
          <p:cNvSpPr txBox="1">
            <a:spLocks/>
          </p:cNvSpPr>
          <p:nvPr/>
        </p:nvSpPr>
        <p:spPr>
          <a:xfrm>
            <a:off x="1675480" y="3535363"/>
            <a:ext cx="1905920" cy="1539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Data sources leveraged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0B3A23-9AF8-4954-A8B3-7955F7598F7D}"/>
              </a:ext>
            </a:extLst>
          </p:cNvPr>
          <p:cNvSpPr txBox="1">
            <a:spLocks/>
          </p:cNvSpPr>
          <p:nvPr/>
        </p:nvSpPr>
        <p:spPr>
          <a:xfrm>
            <a:off x="4766195" y="3543300"/>
            <a:ext cx="1905920" cy="1539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Data blocks extracted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F36998-580B-4A65-8A68-DF21460E3B23}"/>
              </a:ext>
            </a:extLst>
          </p:cNvPr>
          <p:cNvSpPr txBox="1">
            <a:spLocks/>
          </p:cNvSpPr>
          <p:nvPr/>
        </p:nvSpPr>
        <p:spPr>
          <a:xfrm>
            <a:off x="7114768" y="3543300"/>
            <a:ext cx="1905920" cy="1539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Predictive power of the model</a:t>
            </a:r>
          </a:p>
        </p:txBody>
      </p:sp>
      <p:pic>
        <p:nvPicPr>
          <p:cNvPr id="44" name="Graphic 43" descr="Puzzle pieces outline">
            <a:extLst>
              <a:ext uri="{FF2B5EF4-FFF2-40B4-BE49-F238E27FC236}">
                <a16:creationId xmlns:a16="http://schemas.microsoft.com/office/drawing/2014/main" id="{4B4BA0A6-D21D-4E14-A505-F5311159345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256403" y="3436938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AE27894-99E9-4B03-8823-8E64E373662A}"/>
              </a:ext>
            </a:extLst>
          </p:cNvPr>
          <p:cNvSpPr txBox="1">
            <a:spLocks/>
          </p:cNvSpPr>
          <p:nvPr/>
        </p:nvSpPr>
        <p:spPr>
          <a:xfrm>
            <a:off x="9643397" y="3544448"/>
            <a:ext cx="1905920" cy="1539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593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Model output</a:t>
            </a:r>
          </a:p>
        </p:txBody>
      </p:sp>
      <p:pic>
        <p:nvPicPr>
          <p:cNvPr id="46" name="Graphic 45" descr="Download from cloud outline">
            <a:extLst>
              <a:ext uri="{FF2B5EF4-FFF2-40B4-BE49-F238E27FC236}">
                <a16:creationId xmlns:a16="http://schemas.microsoft.com/office/drawing/2014/main" id="{C2AAA609-E559-48F5-8A6C-9897990BFC6C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874127" y="4702393"/>
            <a:ext cx="391867" cy="391867"/>
          </a:xfrm>
          <a:prstGeom prst="rect">
            <a:avLst/>
          </a:prstGeom>
        </p:spPr>
      </p:pic>
      <p:pic>
        <p:nvPicPr>
          <p:cNvPr id="47" name="Graphic 46" descr="Download from cloud outline">
            <a:extLst>
              <a:ext uri="{FF2B5EF4-FFF2-40B4-BE49-F238E27FC236}">
                <a16:creationId xmlns:a16="http://schemas.microsoft.com/office/drawing/2014/main" id="{C52FE8B5-B8C5-4DF0-AD4C-C0E8D7967139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154504" y="4902422"/>
            <a:ext cx="391867" cy="391867"/>
          </a:xfrm>
          <a:prstGeom prst="rect">
            <a:avLst/>
          </a:prstGeom>
        </p:spPr>
      </p:pic>
      <p:pic>
        <p:nvPicPr>
          <p:cNvPr id="48" name="Graphic 47" descr="Download from cloud outline">
            <a:extLst>
              <a:ext uri="{FF2B5EF4-FFF2-40B4-BE49-F238E27FC236}">
                <a16:creationId xmlns:a16="http://schemas.microsoft.com/office/drawing/2014/main" id="{A390F951-ECAF-41EC-A61E-EEA667FD7C24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468081" y="5144239"/>
            <a:ext cx="391867" cy="391867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4819FEC-44DB-4BAB-A5B9-5C839F86DC57}"/>
              </a:ext>
            </a:extLst>
          </p:cNvPr>
          <p:cNvGraphicFramePr>
            <a:graphicFrameLocks noGrp="1"/>
          </p:cNvGraphicFramePr>
          <p:nvPr/>
        </p:nvGraphicFramePr>
        <p:xfrm>
          <a:off x="9855344" y="3952777"/>
          <a:ext cx="1287732" cy="1641289"/>
        </p:xfrm>
        <a:graphic>
          <a:graphicData uri="http://schemas.openxmlformats.org/drawingml/2006/table">
            <a:tbl>
              <a:tblPr/>
              <a:tblGrid>
                <a:gridCol w="643866">
                  <a:extLst>
                    <a:ext uri="{9D8B030D-6E8A-4147-A177-3AD203B41FA5}">
                      <a16:colId xmlns:a16="http://schemas.microsoft.com/office/drawing/2014/main" val="1902448772"/>
                    </a:ext>
                  </a:extLst>
                </a:gridCol>
                <a:gridCol w="643866">
                  <a:extLst>
                    <a:ext uri="{9D8B030D-6E8A-4147-A177-3AD203B41FA5}">
                      <a16:colId xmlns:a16="http://schemas.microsoft.com/office/drawing/2014/main" val="2540678732"/>
                    </a:ext>
                  </a:extLst>
                </a:gridCol>
              </a:tblGrid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Segoe UI" panose="020B0502040204020203" pitchFamily="34" charset="0"/>
                        <a:buChar char="​"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59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Segoe UI" panose="020B0502040204020203" pitchFamily="34" charset="0"/>
                        <a:buChar char="​"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593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 panose="020B0604020202020204" pitchFamily="34" charset="0"/>
                        </a:rPr>
                        <a:t>Hesitancy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687799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29,54%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19782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57,85%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67703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98,65%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25842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81,22%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B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275594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28,13%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75175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30,16%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061393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0,10%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68340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31,45%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21032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25,62%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745185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84,03%</a:t>
                      </a:r>
                    </a:p>
                  </a:txBody>
                  <a:tcPr marL="5299" marR="5299" marT="52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535108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0D93B4D8-5A30-4930-B38F-3026951F428D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886285" y="4067792"/>
            <a:ext cx="2007516" cy="13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2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323B51-DCB6-4240-B0FE-D50EB1B1F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70301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C734E67-8D0A-4CB8-9B0B-9E7F5B28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vert="horz">
            <a:normAutofit/>
          </a:bodyPr>
          <a:lstStyle/>
          <a:p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8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1BFFA2-8B37-4D27-867C-48B37C0A4B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6174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C734E67-8D0A-4CB8-9B0B-9E7F5B28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vert="horz">
            <a:normAutofit/>
          </a:bodyPr>
          <a:lstStyle/>
          <a:p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89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heme/theme1.xml><?xml version="1.0" encoding="utf-8"?>
<a:theme xmlns:a="http://schemas.openxmlformats.org/drawingml/2006/main" name="Tema de Off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SLIDES (primary colors)">
  <a:themeElements>
    <a:clrScheme name="HUMANA PRIMARY">
      <a:dk1>
        <a:srgbClr val="53575A"/>
      </a:dk1>
      <a:lt1>
        <a:srgbClr val="C8C8C8"/>
      </a:lt1>
      <a:dk2>
        <a:srgbClr val="002F57"/>
      </a:dk2>
      <a:lt2>
        <a:srgbClr val="FFFFFF"/>
      </a:lt2>
      <a:accent1>
        <a:srgbClr val="78BE20"/>
      </a:accent1>
      <a:accent2>
        <a:srgbClr val="497728"/>
      </a:accent2>
      <a:accent3>
        <a:srgbClr val="66BAC4"/>
      </a:accent3>
      <a:accent4>
        <a:srgbClr val="007480"/>
      </a:accent4>
      <a:accent5>
        <a:srgbClr val="612066"/>
      </a:accent5>
      <a:accent6>
        <a:srgbClr val="AE0061"/>
      </a:accent6>
      <a:hlink>
        <a:srgbClr val="78BD20"/>
      </a:hlink>
      <a:folHlink>
        <a:srgbClr val="78BD2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7092_Preso_cs_v8" id="{CB322130-4FBB-294E-86DE-4BA434154497}" vid="{1AB1DD42-080D-6E4A-9AF3-21FD6C879B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cheme1">
    <a:dk1>
      <a:srgbClr val="000000"/>
    </a:dk1>
    <a:lt1>
      <a:srgbClr val="FFFFFF"/>
    </a:lt1>
    <a:dk2>
      <a:srgbClr val="FFFFFF"/>
    </a:dk2>
    <a:lt2>
      <a:srgbClr val="FFFFFF"/>
    </a:lt2>
    <a:accent1>
      <a:srgbClr val="051F5A"/>
    </a:accent1>
    <a:accent2>
      <a:srgbClr val="4A66AC"/>
    </a:accent2>
    <a:accent3>
      <a:srgbClr val="297FD5"/>
    </a:accent3>
    <a:accent4>
      <a:srgbClr val="71839F"/>
    </a:accent4>
    <a:accent5>
      <a:srgbClr val="5AA2AE"/>
    </a:accent5>
    <a:accent6>
      <a:srgbClr val="78697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1019</Words>
  <Application>Microsoft Office PowerPoint</Application>
  <PresentationFormat>Widescreen</PresentationFormat>
  <Paragraphs>171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Segoe UI</vt:lpstr>
      <vt:lpstr>Tema de Office</vt:lpstr>
      <vt:lpstr>MASTER SLIDES (primary colors)</vt:lpstr>
      <vt:lpstr>think-cell Slide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Noemí Ruiz Sosa</dc:creator>
  <cp:lastModifiedBy>Alejandro Sáez</cp:lastModifiedBy>
  <cp:revision>29</cp:revision>
  <dcterms:created xsi:type="dcterms:W3CDTF">2021-11-04T11:17:24Z</dcterms:created>
  <dcterms:modified xsi:type="dcterms:W3CDTF">2021-11-24T16:24:11Z</dcterms:modified>
</cp:coreProperties>
</file>