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670ea71ea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670ea71ea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670ea71ea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670ea71ea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670ea71ea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670ea71ea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670ea71e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670ea71e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670ea7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670ea7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670ea71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670ea71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670ea71e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670ea71e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670ea71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670ea71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670ea71e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670ea71e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670ea71e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670ea71e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670ea71e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670ea71e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670ea71e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670ea71e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93700" y="1141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4800">
                <a:solidFill>
                  <a:srgbClr val="455F51"/>
                </a:solidFill>
                <a:latin typeface="Arial"/>
                <a:ea typeface="Arial"/>
                <a:cs typeface="Arial"/>
                <a:sym typeface="Arial"/>
              </a:rPr>
              <a:t>LAB EXPERIENCE</a:t>
            </a:r>
            <a:endParaRPr sz="4800">
              <a:solidFill>
                <a:srgbClr val="455F51"/>
              </a:solidFill>
              <a:latin typeface="Arial"/>
              <a:ea typeface="Arial"/>
              <a:cs typeface="Arial"/>
              <a:sym typeface="Arial"/>
            </a:endParaRPr>
          </a:p>
          <a:p>
            <a:pPr indent="0" lvl="0" marL="0" rtl="0" algn="l">
              <a:spcBef>
                <a:spcPts val="0"/>
              </a:spcBef>
              <a:spcAft>
                <a:spcPts val="0"/>
              </a:spcAft>
              <a:buNone/>
            </a:pPr>
            <a:r>
              <a:rPr lang="ru" sz="4000">
                <a:solidFill>
                  <a:srgbClr val="455F51"/>
                </a:solidFill>
                <a:latin typeface="Arial"/>
                <a:ea typeface="Arial"/>
                <a:cs typeface="Arial"/>
                <a:sym typeface="Arial"/>
              </a:rPr>
              <a:t>6G Connected Autonomous Vehicles</a:t>
            </a:r>
            <a:endParaRPr/>
          </a:p>
        </p:txBody>
      </p:sp>
      <p:sp>
        <p:nvSpPr>
          <p:cNvPr id="65" name="Google Shape;65;p13"/>
          <p:cNvSpPr txBox="1"/>
          <p:nvPr>
            <p:ph idx="1" type="subTitle"/>
          </p:nvPr>
        </p:nvSpPr>
        <p:spPr>
          <a:xfrm>
            <a:off x="329400" y="24242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Usevalad Milseheuski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8" name="Google Shape;138;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9" name="Google Shape;139;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5" name="Google Shape;145;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2" name="Google Shape;152;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3" name="Google Shape;153;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2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0" name="Google Shape;160;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322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Problem: </a:t>
            </a:r>
            <a:r>
              <a:rPr lang="ru"/>
              <a:t>Given two consecutive scans find rigid body transformation</a:t>
            </a:r>
            <a:endParaRPr/>
          </a:p>
        </p:txBody>
      </p:sp>
      <p:sp>
        <p:nvSpPr>
          <p:cNvPr id="77" name="Google Shape;77;p15"/>
          <p:cNvSpPr txBox="1"/>
          <p:nvPr/>
        </p:nvSpPr>
        <p:spPr>
          <a:xfrm>
            <a:off x="1711025" y="2980050"/>
            <a:ext cx="71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8" name="Google Shape;78;p15"/>
          <p:cNvSpPr txBox="1"/>
          <p:nvPr>
            <p:ph idx="4294967295" type="body"/>
          </p:nvPr>
        </p:nvSpPr>
        <p:spPr>
          <a:xfrm>
            <a:off x="387750" y="1210225"/>
            <a:ext cx="8368500" cy="32124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800">
              <a:solidFill>
                <a:srgbClr val="222222"/>
              </a:solidFill>
              <a:latin typeface="Merriweather"/>
              <a:ea typeface="Merriweather"/>
              <a:cs typeface="Merriweather"/>
              <a:sym typeface="Merriweather"/>
            </a:endParaRPr>
          </a:p>
          <a:p>
            <a:pPr indent="0" lvl="0" marL="0" rtl="0" algn="l">
              <a:spcBef>
                <a:spcPts val="0"/>
              </a:spcBef>
              <a:spcAft>
                <a:spcPts val="1200"/>
              </a:spcAft>
              <a:buNone/>
            </a:pPr>
            <a:r>
              <a:t/>
            </a:r>
            <a:endParaRPr>
              <a:solidFill>
                <a:srgbClr val="222222"/>
              </a:solidFill>
            </a:endParaRPr>
          </a:p>
        </p:txBody>
      </p:sp>
      <p:pic>
        <p:nvPicPr>
          <p:cNvPr id="79" name="Google Shape;79;p15"/>
          <p:cNvPicPr preferRelativeResize="0"/>
          <p:nvPr/>
        </p:nvPicPr>
        <p:blipFill>
          <a:blip r:embed="rId3">
            <a:alphaModFix/>
          </a:blip>
          <a:stretch>
            <a:fillRect/>
          </a:stretch>
        </p:blipFill>
        <p:spPr>
          <a:xfrm>
            <a:off x="0" y="1414347"/>
            <a:ext cx="4448700" cy="1861700"/>
          </a:xfrm>
          <a:prstGeom prst="rect">
            <a:avLst/>
          </a:prstGeom>
          <a:noFill/>
          <a:ln>
            <a:noFill/>
          </a:ln>
        </p:spPr>
      </p:pic>
      <p:grpSp>
        <p:nvGrpSpPr>
          <p:cNvPr id="80" name="Google Shape;80;p15"/>
          <p:cNvGrpSpPr/>
          <p:nvPr/>
        </p:nvGrpSpPr>
        <p:grpSpPr>
          <a:xfrm>
            <a:off x="5703650" y="3163675"/>
            <a:ext cx="7338900" cy="400200"/>
            <a:chOff x="5530850" y="4248375"/>
            <a:chExt cx="7338900" cy="400200"/>
          </a:xfrm>
        </p:grpSpPr>
        <p:sp>
          <p:nvSpPr>
            <p:cNvPr id="81" name="Google Shape;81;p15"/>
            <p:cNvSpPr txBox="1"/>
            <p:nvPr/>
          </p:nvSpPr>
          <p:spPr>
            <a:xfrm>
              <a:off x="5530850" y="4248375"/>
              <a:ext cx="73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Roboto"/>
                  <a:ea typeface="Roboto"/>
                  <a:cs typeface="Roboto"/>
                  <a:sym typeface="Roboto"/>
                </a:rPr>
                <a:t>X</a:t>
              </a:r>
              <a:r>
                <a:rPr baseline="-25000" lang="ru">
                  <a:latin typeface="Roboto"/>
                  <a:ea typeface="Roboto"/>
                  <a:cs typeface="Roboto"/>
                  <a:sym typeface="Roboto"/>
                </a:rPr>
                <a:t>0</a:t>
              </a:r>
              <a:r>
                <a:rPr lang="ru">
                  <a:latin typeface="Roboto"/>
                  <a:ea typeface="Roboto"/>
                  <a:cs typeface="Roboto"/>
                  <a:sym typeface="Roboto"/>
                </a:rPr>
                <a:t> = [</a:t>
              </a:r>
              <a:r>
                <a:rPr lang="ru">
                  <a:latin typeface="Roboto"/>
                  <a:ea typeface="Roboto"/>
                  <a:cs typeface="Roboto"/>
                  <a:sym typeface="Roboto"/>
                </a:rPr>
                <a:t>X</a:t>
              </a:r>
              <a:r>
                <a:rPr baseline="-25000" lang="ru">
                  <a:latin typeface="Roboto"/>
                  <a:ea typeface="Roboto"/>
                  <a:cs typeface="Roboto"/>
                  <a:sym typeface="Roboto"/>
                </a:rPr>
                <a:t>0</a:t>
              </a:r>
              <a:r>
                <a:rPr lang="ru">
                  <a:latin typeface="Roboto"/>
                  <a:ea typeface="Roboto"/>
                  <a:cs typeface="Roboto"/>
                  <a:sym typeface="Roboto"/>
                </a:rPr>
                <a:t> , </a:t>
              </a:r>
              <a:r>
                <a:rPr lang="ru">
                  <a:latin typeface="Roboto"/>
                  <a:ea typeface="Roboto"/>
                  <a:cs typeface="Roboto"/>
                  <a:sym typeface="Roboto"/>
                </a:rPr>
                <a:t>X</a:t>
              </a:r>
              <a:r>
                <a:rPr baseline="-25000" lang="ru">
                  <a:latin typeface="Roboto"/>
                  <a:ea typeface="Roboto"/>
                  <a:cs typeface="Roboto"/>
                  <a:sym typeface="Roboto"/>
                </a:rPr>
                <a:t>0</a:t>
              </a:r>
              <a:r>
                <a:rPr lang="ru">
                  <a:latin typeface="Roboto"/>
                  <a:ea typeface="Roboto"/>
                  <a:cs typeface="Roboto"/>
                  <a:sym typeface="Roboto"/>
                </a:rPr>
                <a:t> , φ</a:t>
              </a:r>
              <a:r>
                <a:rPr baseline="-25000" lang="ru">
                  <a:latin typeface="Roboto"/>
                  <a:ea typeface="Roboto"/>
                  <a:cs typeface="Roboto"/>
                  <a:sym typeface="Roboto"/>
                </a:rPr>
                <a:t>0</a:t>
              </a:r>
              <a:r>
                <a:rPr lang="ru">
                  <a:latin typeface="Roboto"/>
                  <a:ea typeface="Roboto"/>
                  <a:cs typeface="Roboto"/>
                  <a:sym typeface="Roboto"/>
                </a:rPr>
                <a:t>] - pose</a:t>
              </a:r>
              <a:endParaRPr baseline="30000">
                <a:latin typeface="Roboto"/>
                <a:ea typeface="Roboto"/>
                <a:cs typeface="Roboto"/>
                <a:sym typeface="Roboto"/>
              </a:endParaRPr>
            </a:p>
          </p:txBody>
        </p:sp>
        <p:cxnSp>
          <p:nvCxnSpPr>
            <p:cNvPr id="82" name="Google Shape;82;p15"/>
            <p:cNvCxnSpPr/>
            <p:nvPr/>
          </p:nvCxnSpPr>
          <p:spPr>
            <a:xfrm>
              <a:off x="5598950" y="4593975"/>
              <a:ext cx="147600" cy="0"/>
            </a:xfrm>
            <a:prstGeom prst="straightConnector1">
              <a:avLst/>
            </a:prstGeom>
            <a:noFill/>
            <a:ln cap="flat" cmpd="sng" w="9525">
              <a:solidFill>
                <a:srgbClr val="000000"/>
              </a:solidFill>
              <a:prstDash val="solid"/>
              <a:round/>
              <a:headEnd len="med" w="med" type="none"/>
              <a:tailEnd len="med" w="med" type="none"/>
            </a:ln>
          </p:spPr>
        </p:cxnSp>
      </p:grpSp>
      <p:grpSp>
        <p:nvGrpSpPr>
          <p:cNvPr id="83" name="Google Shape;83;p15"/>
          <p:cNvGrpSpPr/>
          <p:nvPr/>
        </p:nvGrpSpPr>
        <p:grpSpPr>
          <a:xfrm>
            <a:off x="5273838" y="1414338"/>
            <a:ext cx="2962275" cy="1749337"/>
            <a:chOff x="5273838" y="1414338"/>
            <a:chExt cx="2962275" cy="1749337"/>
          </a:xfrm>
        </p:grpSpPr>
        <p:pic>
          <p:nvPicPr>
            <p:cNvPr id="84" name="Google Shape;84;p15"/>
            <p:cNvPicPr preferRelativeResize="0"/>
            <p:nvPr/>
          </p:nvPicPr>
          <p:blipFill>
            <a:blip r:embed="rId4">
              <a:alphaModFix/>
            </a:blip>
            <a:stretch>
              <a:fillRect/>
            </a:stretch>
          </p:blipFill>
          <p:spPr>
            <a:xfrm>
              <a:off x="5273838" y="1414338"/>
              <a:ext cx="2962275" cy="1704975"/>
            </a:xfrm>
            <a:prstGeom prst="rect">
              <a:avLst/>
            </a:prstGeom>
            <a:noFill/>
            <a:ln>
              <a:noFill/>
            </a:ln>
          </p:spPr>
        </p:pic>
        <p:pic>
          <p:nvPicPr>
            <p:cNvPr id="85" name="Google Shape;85;p15"/>
            <p:cNvPicPr preferRelativeResize="0"/>
            <p:nvPr/>
          </p:nvPicPr>
          <p:blipFill>
            <a:blip r:embed="rId5">
              <a:alphaModFix/>
            </a:blip>
            <a:stretch>
              <a:fillRect/>
            </a:stretch>
          </p:blipFill>
          <p:spPr>
            <a:xfrm>
              <a:off x="5812015" y="2741550"/>
              <a:ext cx="211075" cy="422125"/>
            </a:xfrm>
            <a:prstGeom prst="rect">
              <a:avLst/>
            </a:prstGeom>
            <a:noFill/>
            <a:ln>
              <a:noFill/>
            </a:ln>
          </p:spPr>
        </p:pic>
      </p:grpSp>
      <p:pic>
        <p:nvPicPr>
          <p:cNvPr id="86" name="Google Shape;86;p15"/>
          <p:cNvPicPr preferRelativeResize="0"/>
          <p:nvPr/>
        </p:nvPicPr>
        <p:blipFill>
          <a:blip r:embed="rId6">
            <a:alphaModFix/>
          </a:blip>
          <a:stretch>
            <a:fillRect/>
          </a:stretch>
        </p:blipFill>
        <p:spPr>
          <a:xfrm>
            <a:off x="284800" y="3002238"/>
            <a:ext cx="1905000" cy="895350"/>
          </a:xfrm>
          <a:prstGeom prst="rect">
            <a:avLst/>
          </a:prstGeom>
          <a:noFill/>
          <a:ln>
            <a:noFill/>
          </a:ln>
        </p:spPr>
      </p:pic>
      <p:pic>
        <p:nvPicPr>
          <p:cNvPr id="87" name="Google Shape;87;p15"/>
          <p:cNvPicPr preferRelativeResize="0"/>
          <p:nvPr/>
        </p:nvPicPr>
        <p:blipFill>
          <a:blip r:embed="rId7">
            <a:alphaModFix/>
          </a:blip>
          <a:stretch>
            <a:fillRect/>
          </a:stretch>
        </p:blipFill>
        <p:spPr>
          <a:xfrm>
            <a:off x="6796875" y="4090050"/>
            <a:ext cx="1092700" cy="454800"/>
          </a:xfrm>
          <a:prstGeom prst="rect">
            <a:avLst/>
          </a:prstGeom>
          <a:noFill/>
          <a:ln>
            <a:noFill/>
          </a:ln>
        </p:spPr>
      </p:pic>
      <p:pic>
        <p:nvPicPr>
          <p:cNvPr id="88" name="Google Shape;88;p15"/>
          <p:cNvPicPr preferRelativeResize="0"/>
          <p:nvPr/>
        </p:nvPicPr>
        <p:blipFill>
          <a:blip r:embed="rId8">
            <a:alphaModFix/>
          </a:blip>
          <a:stretch>
            <a:fillRect/>
          </a:stretch>
        </p:blipFill>
        <p:spPr>
          <a:xfrm>
            <a:off x="1063975" y="3897602"/>
            <a:ext cx="2602175" cy="1117499"/>
          </a:xfrm>
          <a:prstGeom prst="rect">
            <a:avLst/>
          </a:prstGeom>
          <a:noFill/>
          <a:ln>
            <a:noFill/>
          </a:ln>
        </p:spPr>
      </p:pic>
      <p:sp>
        <p:nvSpPr>
          <p:cNvPr id="89" name="Google Shape;89;p15"/>
          <p:cNvSpPr txBox="1"/>
          <p:nvPr/>
        </p:nvSpPr>
        <p:spPr>
          <a:xfrm>
            <a:off x="3442150" y="4212775"/>
            <a:ext cx="2602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ru">
                <a:latin typeface="Roboto"/>
                <a:ea typeface="Roboto"/>
                <a:cs typeface="Roboto"/>
                <a:sym typeface="Roboto"/>
              </a:rPr>
              <a:t>Roto-translation matrix</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42375" y="252800"/>
            <a:ext cx="3706500" cy="27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scan matching problem can be described in a probabilistic framework using Bayes rule</a:t>
            </a:r>
            <a:endParaRPr/>
          </a:p>
        </p:txBody>
      </p:sp>
      <p:sp>
        <p:nvSpPr>
          <p:cNvPr id="95" name="Google Shape;95;p16"/>
          <p:cNvSpPr txBox="1"/>
          <p:nvPr>
            <p:ph idx="1" type="body"/>
          </p:nvPr>
        </p:nvSpPr>
        <p:spPr>
          <a:xfrm>
            <a:off x="4706100" y="1137900"/>
            <a:ext cx="4437900" cy="37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 - motion (how you move between the poses);</a:t>
            </a:r>
            <a:endParaRPr/>
          </a:p>
          <a:p>
            <a:pPr indent="0" lvl="0" marL="0" rtl="0" algn="l">
              <a:spcBef>
                <a:spcPts val="1200"/>
              </a:spcBef>
              <a:spcAft>
                <a:spcPts val="0"/>
              </a:spcAft>
              <a:buNone/>
            </a:pPr>
            <a:r>
              <a:rPr lang="ru"/>
              <a:t>m - scenario (environment)</a:t>
            </a:r>
            <a:endParaRPr/>
          </a:p>
          <a:p>
            <a:pPr indent="0" lvl="0" marL="0" rtl="0" algn="l">
              <a:spcBef>
                <a:spcPts val="1200"/>
              </a:spcBef>
              <a:spcAft>
                <a:spcPts val="0"/>
              </a:spcAft>
              <a:buNone/>
            </a:pPr>
            <a:r>
              <a:rPr lang="ru"/>
              <a:t>z - measurement (scan)</a:t>
            </a:r>
            <a:endParaRPr/>
          </a:p>
          <a:p>
            <a:pPr indent="0" lvl="0" marL="0" rtl="0" algn="l">
              <a:spcBef>
                <a:spcPts val="1200"/>
              </a:spcBef>
              <a:spcAft>
                <a:spcPts val="0"/>
              </a:spcAft>
              <a:buNone/>
            </a:pPr>
            <a:r>
              <a:rPr lang="ru"/>
              <a:t>Second multiplier is difficult to be evaluated, since m can not be measured completely. Therefore, we assume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Not knowing the real m, we can acquire it using SLAM by mapping the previous scan. We can estimate the needed shifts and rotation by correlating the previous scan with the next one.</a:t>
            </a:r>
            <a:endParaRPr/>
          </a:p>
        </p:txBody>
      </p:sp>
      <p:pic>
        <p:nvPicPr>
          <p:cNvPr id="96" name="Google Shape;96;p16"/>
          <p:cNvPicPr preferRelativeResize="0"/>
          <p:nvPr/>
        </p:nvPicPr>
        <p:blipFill>
          <a:blip r:embed="rId3">
            <a:alphaModFix/>
          </a:blip>
          <a:stretch>
            <a:fillRect/>
          </a:stretch>
        </p:blipFill>
        <p:spPr>
          <a:xfrm>
            <a:off x="4444038" y="521675"/>
            <a:ext cx="4629150" cy="552450"/>
          </a:xfrm>
          <a:prstGeom prst="rect">
            <a:avLst/>
          </a:prstGeom>
          <a:noFill/>
          <a:ln>
            <a:noFill/>
          </a:ln>
        </p:spPr>
      </p:pic>
      <p:pic>
        <p:nvPicPr>
          <p:cNvPr id="97" name="Google Shape;97;p16"/>
          <p:cNvPicPr preferRelativeResize="0"/>
          <p:nvPr/>
        </p:nvPicPr>
        <p:blipFill>
          <a:blip r:embed="rId4">
            <a:alphaModFix/>
          </a:blip>
          <a:stretch>
            <a:fillRect/>
          </a:stretch>
        </p:blipFill>
        <p:spPr>
          <a:xfrm>
            <a:off x="5440663" y="3023300"/>
            <a:ext cx="2635925" cy="476125"/>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3" name="Google Shape;103;p17"/>
          <p:cNvSpPr txBox="1"/>
          <p:nvPr>
            <p:ph idx="1" type="body"/>
          </p:nvPr>
        </p:nvSpPr>
        <p:spPr>
          <a:xfrm>
            <a:off x="475150" y="2404775"/>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4" name="Google Shape;104;p17"/>
          <p:cNvSpPr txBox="1"/>
          <p:nvPr>
            <p:ph idx="2" type="body"/>
          </p:nvPr>
        </p:nvSpPr>
        <p:spPr>
          <a:xfrm>
            <a:off x="5441250" y="2496350"/>
            <a:ext cx="3669000" cy="7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Find the parameters which maximize the correlation between two poses</a:t>
            </a:r>
            <a:endParaRPr/>
          </a:p>
        </p:txBody>
      </p:sp>
      <p:pic>
        <p:nvPicPr>
          <p:cNvPr id="105" name="Google Shape;105;p17"/>
          <p:cNvPicPr preferRelativeResize="0"/>
          <p:nvPr/>
        </p:nvPicPr>
        <p:blipFill>
          <a:blip r:embed="rId3">
            <a:alphaModFix/>
          </a:blip>
          <a:stretch>
            <a:fillRect/>
          </a:stretch>
        </p:blipFill>
        <p:spPr>
          <a:xfrm>
            <a:off x="475179" y="2314025"/>
            <a:ext cx="4851675" cy="972900"/>
          </a:xfrm>
          <a:prstGeom prst="rect">
            <a:avLst/>
          </a:prstGeom>
          <a:noFill/>
          <a:ln>
            <a:noFill/>
          </a:ln>
        </p:spPr>
      </p:pic>
      <p:sp>
        <p:nvSpPr>
          <p:cNvPr id="106" name="Google Shape;106;p17"/>
          <p:cNvSpPr txBox="1"/>
          <p:nvPr/>
        </p:nvSpPr>
        <p:spPr>
          <a:xfrm>
            <a:off x="1776825" y="1913825"/>
            <a:ext cx="58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FF0000"/>
                </a:solidFill>
                <a:latin typeface="Roboto"/>
                <a:ea typeface="Roboto"/>
                <a:cs typeface="Roboto"/>
                <a:sym typeface="Roboto"/>
              </a:rPr>
              <a:t>Rigid body transformation</a:t>
            </a:r>
            <a:endParaRPr>
              <a:solidFill>
                <a:srgbClr val="FF0000"/>
              </a:solidFill>
              <a:latin typeface="Roboto"/>
              <a:ea typeface="Roboto"/>
              <a:cs typeface="Roboto"/>
              <a:sym typeface="Roboto"/>
            </a:endParaRPr>
          </a:p>
        </p:txBody>
      </p:sp>
      <p:pic>
        <p:nvPicPr>
          <p:cNvPr id="107" name="Google Shape;107;p17"/>
          <p:cNvPicPr preferRelativeResize="0"/>
          <p:nvPr/>
        </p:nvPicPr>
        <p:blipFill>
          <a:blip r:embed="rId4">
            <a:alphaModFix/>
          </a:blip>
          <a:stretch>
            <a:fillRect/>
          </a:stretch>
        </p:blipFill>
        <p:spPr>
          <a:xfrm>
            <a:off x="932425" y="3286925"/>
            <a:ext cx="1092700" cy="45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Steps made</a:t>
            </a:r>
            <a:endParaRPr/>
          </a:p>
          <a:p>
            <a:pPr indent="0" lvl="0" marL="0" rtl="0" algn="l">
              <a:spcBef>
                <a:spcPts val="0"/>
              </a:spcBef>
              <a:spcAft>
                <a:spcPts val="0"/>
              </a:spcAft>
              <a:buNone/>
            </a:pPr>
            <a:r>
              <a:t/>
            </a:r>
            <a:endParaRPr/>
          </a:p>
        </p:txBody>
      </p:sp>
      <p:sp>
        <p:nvSpPr>
          <p:cNvPr id="113" name="Google Shape;113;p18"/>
          <p:cNvSpPr txBox="1"/>
          <p:nvPr>
            <p:ph idx="1" type="body"/>
          </p:nvPr>
        </p:nvSpPr>
        <p:spPr>
          <a:xfrm>
            <a:off x="220200" y="1818400"/>
            <a:ext cx="8116200" cy="3076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arenR"/>
            </a:pPr>
            <a:r>
              <a:rPr lang="ru" sz="1700"/>
              <a:t>Transformation of GPS data from latitude and longtitude to Cartesian using “</a:t>
            </a:r>
            <a:r>
              <a:rPr lang="ru" sz="1700">
                <a:solidFill>
                  <a:srgbClr val="0000FF"/>
                </a:solidFill>
              </a:rPr>
              <a:t>deg2utm</a:t>
            </a:r>
            <a:r>
              <a:rPr lang="ru" sz="1700"/>
              <a:t>” function. In addition, since the heading is not provided it is possible to estimate (and then unwrap) </a:t>
            </a:r>
            <a:r>
              <a:rPr lang="ru" sz="1700"/>
              <a:t>it</a:t>
            </a:r>
            <a:r>
              <a:rPr lang="ru" sz="1700"/>
              <a:t> the following way:</a:t>
            </a:r>
            <a:endParaRPr sz="1700"/>
          </a:p>
        </p:txBody>
      </p:sp>
      <p:pic>
        <p:nvPicPr>
          <p:cNvPr id="114" name="Google Shape;114;p18"/>
          <p:cNvPicPr preferRelativeResize="0"/>
          <p:nvPr/>
        </p:nvPicPr>
        <p:blipFill>
          <a:blip r:embed="rId3">
            <a:alphaModFix/>
          </a:blip>
          <a:stretch>
            <a:fillRect/>
          </a:stretch>
        </p:blipFill>
        <p:spPr>
          <a:xfrm>
            <a:off x="2703375" y="3010525"/>
            <a:ext cx="2863025" cy="98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Steps made</a:t>
            </a:r>
            <a:endParaRPr/>
          </a:p>
        </p:txBody>
      </p:sp>
      <p:sp>
        <p:nvSpPr>
          <p:cNvPr id="120" name="Google Shape;120;p19"/>
          <p:cNvSpPr txBox="1"/>
          <p:nvPr>
            <p:ph idx="1" type="body"/>
          </p:nvPr>
        </p:nvSpPr>
        <p:spPr>
          <a:xfrm>
            <a:off x="311725" y="1871775"/>
            <a:ext cx="84024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700"/>
              <a:t>2)	Since the sampling rates of GPS and lidar are different, (T_lidar = 0.1154 s; T_gps = 0.1 s), linear interpolation was performed to estimate GPS samples at the corresponding lidar’s positions using “</a:t>
            </a:r>
            <a:r>
              <a:rPr lang="ru" sz="1700">
                <a:solidFill>
                  <a:srgbClr val="0000FF"/>
                </a:solidFill>
              </a:rPr>
              <a:t>interp1</a:t>
            </a:r>
            <a:r>
              <a:rPr lang="ru" sz="1700"/>
              <a:t>” function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Steps made</a:t>
            </a:r>
            <a:endParaRPr/>
          </a:p>
        </p:txBody>
      </p:sp>
      <p:sp>
        <p:nvSpPr>
          <p:cNvPr id="126" name="Google Shape;126;p20"/>
          <p:cNvSpPr txBox="1"/>
          <p:nvPr>
            <p:ph idx="1" type="body"/>
          </p:nvPr>
        </p:nvSpPr>
        <p:spPr>
          <a:xfrm>
            <a:off x="311700" y="19938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700"/>
              <a:t>3)	Preprocessing of scans firstly required a)conversion to polar coordinates to cartesian and b) shift wrt. the origin using GPS data, therefore having the data in the global system</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Steps made</a:t>
            </a:r>
            <a:endParaRPr/>
          </a:p>
        </p:txBody>
      </p:sp>
      <p:sp>
        <p:nvSpPr>
          <p:cNvPr id="132" name="Google Shape;132;p21"/>
          <p:cNvSpPr txBox="1"/>
          <p:nvPr>
            <p:ph idx="1" type="body"/>
          </p:nvPr>
        </p:nvSpPr>
        <p:spPr>
          <a:xfrm>
            <a:off x="260100" y="1887025"/>
            <a:ext cx="86238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600"/>
              <a:t>4) Using brute force approach, we searched for the proper parameters (shifts and a rotation) in order to maximize the correlation. Using “diff” function it was possible to get the search region. For correlation, each frame is converted into a binary “picture”, which then matched with the next one. For convenience, mapping is done in local system, which is then shifted to the global one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