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9" r:id="rId1"/>
  </p:sldMasterIdLst>
  <p:sldIdLst>
    <p:sldId id="256" r:id="rId2"/>
    <p:sldId id="278" r:id="rId3"/>
    <p:sldId id="277" r:id="rId4"/>
    <p:sldId id="263" r:id="rId5"/>
    <p:sldId id="270" r:id="rId6"/>
    <p:sldId id="275" r:id="rId7"/>
    <p:sldId id="276" r:id="rId8"/>
    <p:sldId id="306" r:id="rId9"/>
    <p:sldId id="282" r:id="rId10"/>
    <p:sldId id="274" r:id="rId11"/>
    <p:sldId id="300" r:id="rId12"/>
    <p:sldId id="314" r:id="rId13"/>
    <p:sldId id="319" r:id="rId14"/>
    <p:sldId id="318" r:id="rId15"/>
    <p:sldId id="315" r:id="rId16"/>
    <p:sldId id="316" r:id="rId17"/>
    <p:sldId id="317" r:id="rId18"/>
    <p:sldId id="301" r:id="rId19"/>
    <p:sldId id="288" r:id="rId20"/>
    <p:sldId id="287" r:id="rId21"/>
    <p:sldId id="286" r:id="rId22"/>
    <p:sldId id="290" r:id="rId23"/>
    <p:sldId id="294" r:id="rId24"/>
    <p:sldId id="303" r:id="rId25"/>
    <p:sldId id="307" r:id="rId26"/>
    <p:sldId id="308" r:id="rId27"/>
    <p:sldId id="309" r:id="rId28"/>
    <p:sldId id="310" r:id="rId29"/>
    <p:sldId id="292" r:id="rId30"/>
    <p:sldId id="293" r:id="rId31"/>
    <p:sldId id="302" r:id="rId32"/>
    <p:sldId id="285" r:id="rId33"/>
    <p:sldId id="311" r:id="rId34"/>
    <p:sldId id="32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CC3E0-1F97-6F75-B8D9-8D54B3BA6AF7}" v="218" dt="2022-07-11T18:21:24.882"/>
    <p1510:client id="{37AAD17D-3DDA-C82A-96E9-330E00CBE4F2}" v="469" dt="2022-07-11T09:12:29.201"/>
    <p1510:client id="{3E08391F-7007-CC39-2992-240CC4D0C74D}" v="21" dt="2022-07-11T19:53:16.984"/>
    <p1510:client id="{3EEDD1E5-CA41-5150-5251-19F03A948A86}" v="267" dt="2022-07-11T15:42:39.670"/>
    <p1510:client id="{48C876FB-4FD5-4832-93E2-52B2219E3411}" v="1" dt="2022-07-11T18:21:22.139"/>
    <p1510:client id="{53677453-8FBC-487D-8BA7-C72DC2DE68B7}" v="11" dt="2022-07-11T19:07:56.249"/>
    <p1510:client id="{8824D56F-9BAD-F9C8-EC29-22B7CE2CC039}" v="237" dt="2022-07-11T13:57:17.257"/>
    <p1510:client id="{8EF187FF-1163-4444-B239-613F3D4E8774}" v="730" dt="2022-07-12T04:08:58.799"/>
    <p1510:client id="{98B4A4DD-5E7B-EF64-83D8-63643FB73E5D}" v="182" dt="2022-07-11T18:48:03.582"/>
    <p1510:client id="{9970939B-B521-4687-98C9-C8B5C4F5849B}" v="195" dt="2022-07-11T18:58:26.119"/>
    <p1510:client id="{C04262B2-B7CD-889C-79EF-2E24D4F88A08}" v="38" dt="2022-07-11T10:42:14.593"/>
    <p1510:client id="{C494A00D-E4F1-4768-BB0A-F42667C2908B}" v="52" dt="2022-07-11T17:46:11.834"/>
    <p1510:client id="{D72F4B29-6E66-7E10-6226-87804CA34B6F}" v="4" dt="2022-07-12T06:32:37.541"/>
    <p1510:client id="{DE7B53CB-41D3-AF8C-51BE-23E231A06241}" v="9" dt="2022-07-12T04:04:48.934"/>
    <p1510:client id="{EAB23BFB-6593-F70B-734E-6132080F585A}" v="1257" dt="2022-07-11T15:10:10.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37E76C-4AF6-4001-B71F-BE3CABDC7DAC}" type="datetimeFigureOut">
              <a:rPr lang="it-IT" smtClean="0"/>
              <a:t>11/07/2022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284845784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7E76C-4AF6-4001-B71F-BE3CABDC7DAC}" type="datetimeFigureOut">
              <a:rPr lang="it-IT" smtClean="0"/>
              <a:t>11/07/2022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24612676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7E76C-4AF6-4001-B71F-BE3CABDC7DAC}" type="datetimeFigureOut">
              <a:rPr lang="it-IT" smtClean="0"/>
              <a:t>11/07/2022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6543970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7E76C-4AF6-4001-B71F-BE3CABDC7DAC}" type="datetimeFigureOut">
              <a:rPr lang="it-IT" smtClean="0"/>
              <a:t>11/07/2022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29995447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7E76C-4AF6-4001-B71F-BE3CABDC7DAC}" type="datetimeFigureOut">
              <a:rPr lang="it-IT" smtClean="0"/>
              <a:t>11/07/2022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30475547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37E76C-4AF6-4001-B71F-BE3CABDC7DAC}" type="datetimeFigureOut">
              <a:rPr lang="it-IT" smtClean="0"/>
              <a:t>11/07/2022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33681124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37E76C-4AF6-4001-B71F-BE3CABDC7DAC}" type="datetimeFigureOut">
              <a:rPr lang="it-IT" smtClean="0"/>
              <a:t>11/07/2022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1833389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37E76C-4AF6-4001-B71F-BE3CABDC7DAC}" type="datetimeFigureOut">
              <a:rPr lang="it-IT" smtClean="0"/>
              <a:t>11/07/2022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71717970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7E76C-4AF6-4001-B71F-BE3CABDC7DAC}" type="datetimeFigureOut">
              <a:rPr lang="it-IT" smtClean="0"/>
              <a:t>11/07/2022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8430833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7E76C-4AF6-4001-B71F-BE3CABDC7DAC}" type="datetimeFigureOut">
              <a:rPr lang="it-IT" smtClean="0"/>
              <a:t>11/07/2022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2410882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7E76C-4AF6-4001-B71F-BE3CABDC7DAC}" type="datetimeFigureOut">
              <a:rPr lang="it-IT" smtClean="0"/>
              <a:t>11/07/2022</a:t>
            </a:fld>
            <a:endParaRPr lang="it-IT"/>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8306D-03AF-4DB1-ADA9-7BEDA2B69DF0}" type="slidenum">
              <a:rPr lang="it-IT" smtClean="0"/>
              <a:t>‹N›</a:t>
            </a:fld>
            <a:endParaRPr lang="it-IT"/>
          </a:p>
        </p:txBody>
      </p:sp>
    </p:spTree>
    <p:extLst>
      <p:ext uri="{BB962C8B-B14F-4D97-AF65-F5344CB8AC3E}">
        <p14:creationId xmlns:p14="http://schemas.microsoft.com/office/powerpoint/2010/main" val="34703389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7E76C-4AF6-4001-B71F-BE3CABDC7DAC}" type="datetimeFigureOut">
              <a:rPr lang="it-IT" smtClean="0"/>
              <a:t>11/07/2022</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8306D-03AF-4DB1-ADA9-7BEDA2B69DF0}" type="slidenum">
              <a:rPr lang="it-IT" smtClean="0"/>
              <a:t>‹N›</a:t>
            </a:fld>
            <a:endParaRPr lang="it-IT"/>
          </a:p>
        </p:txBody>
      </p:sp>
    </p:spTree>
    <p:extLst>
      <p:ext uri="{BB962C8B-B14F-4D97-AF65-F5344CB8AC3E}">
        <p14:creationId xmlns:p14="http://schemas.microsoft.com/office/powerpoint/2010/main" val="3993527249"/>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47">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1FC6F-C08D-A3E8-B7FE-D5533237C13D}"/>
              </a:ext>
            </a:extLst>
          </p:cNvPr>
          <p:cNvSpPr>
            <a:spLocks noGrp="1"/>
          </p:cNvSpPr>
          <p:nvPr>
            <p:ph type="ctrTitle"/>
          </p:nvPr>
        </p:nvSpPr>
        <p:spPr>
          <a:xfrm>
            <a:off x="7848600" y="1122363"/>
            <a:ext cx="3977640" cy="3204134"/>
          </a:xfrm>
        </p:spPr>
        <p:txBody>
          <a:bodyPr anchor="b">
            <a:normAutofit/>
          </a:bodyPr>
          <a:lstStyle/>
          <a:p>
            <a:pPr algn="l"/>
            <a:r>
              <a:rPr lang="it-IT" sz="4400">
                <a:latin typeface="Times New Roman" panose="02020603050405020304" pitchFamily="18" charset="0"/>
                <a:cs typeface="Times New Roman" panose="02020603050405020304" pitchFamily="18" charset="0"/>
              </a:rPr>
              <a:t>NEURAL NETWORK AND </a:t>
            </a:r>
          </a:p>
          <a:p>
            <a:pPr algn="l"/>
            <a:r>
              <a:rPr lang="it-IT" sz="4400">
                <a:latin typeface="Times New Roman" panose="02020603050405020304" pitchFamily="18" charset="0"/>
                <a:cs typeface="Times New Roman" panose="02020603050405020304" pitchFamily="18" charset="0"/>
              </a:rPr>
              <a:t>POLAR CODE DESIGN</a:t>
            </a:r>
          </a:p>
        </p:txBody>
      </p:sp>
      <p:sp>
        <p:nvSpPr>
          <p:cNvPr id="3" name="Subtitle 2">
            <a:extLst>
              <a:ext uri="{FF2B5EF4-FFF2-40B4-BE49-F238E27FC236}">
                <a16:creationId xmlns:a16="http://schemas.microsoft.com/office/drawing/2014/main" id="{4FAAB630-EB8B-D6C8-456B-F9AA54B5C50E}"/>
              </a:ext>
            </a:extLst>
          </p:cNvPr>
          <p:cNvSpPr>
            <a:spLocks noGrp="1"/>
          </p:cNvSpPr>
          <p:nvPr>
            <p:ph type="subTitle" idx="1"/>
          </p:nvPr>
        </p:nvSpPr>
        <p:spPr>
          <a:xfrm>
            <a:off x="7673715" y="4872922"/>
            <a:ext cx="4327410" cy="1557910"/>
          </a:xfrm>
        </p:spPr>
        <p:txBody>
          <a:bodyPr vert="horz" lIns="91440" tIns="45720" rIns="91440" bIns="45720" rtlCol="0" anchor="t">
            <a:normAutofit lnSpcReduction="10000"/>
          </a:bodyPr>
          <a:lstStyle/>
          <a:p>
            <a:pPr algn="l"/>
            <a:r>
              <a:rPr lang="it-IT" sz="2000" err="1">
                <a:ea typeface="+mn-lt"/>
                <a:cs typeface="+mn-lt"/>
              </a:rPr>
              <a:t>Batsari</a:t>
            </a:r>
            <a:r>
              <a:rPr lang="it-IT" sz="2000">
                <a:ea typeface="+mn-lt"/>
                <a:cs typeface="+mn-lt"/>
              </a:rPr>
              <a:t> </a:t>
            </a:r>
            <a:r>
              <a:rPr lang="it-IT" sz="2000" err="1">
                <a:ea typeface="+mn-lt"/>
                <a:cs typeface="+mn-lt"/>
              </a:rPr>
              <a:t>Vasiliki</a:t>
            </a:r>
            <a:r>
              <a:rPr lang="it-IT" sz="2000">
                <a:ea typeface="+mn-lt"/>
                <a:cs typeface="+mn-lt"/>
              </a:rPr>
              <a:t> </a:t>
            </a:r>
            <a:endParaRPr lang="it-IT" sz="2000">
              <a:ea typeface="Calibri"/>
              <a:cs typeface="Calibri"/>
            </a:endParaRPr>
          </a:p>
          <a:p>
            <a:pPr algn="l"/>
            <a:r>
              <a:rPr lang="it-IT" sz="2000" err="1">
                <a:ea typeface="+mn-lt"/>
                <a:cs typeface="+mn-lt"/>
              </a:rPr>
              <a:t>Milasheusi</a:t>
            </a:r>
            <a:r>
              <a:rPr lang="it-IT" sz="2000">
                <a:ea typeface="+mn-lt"/>
                <a:cs typeface="+mn-lt"/>
              </a:rPr>
              <a:t> </a:t>
            </a:r>
            <a:r>
              <a:rPr lang="it-IT" sz="2000" err="1">
                <a:ea typeface="+mn-lt"/>
                <a:cs typeface="+mn-lt"/>
              </a:rPr>
              <a:t>Usevalad</a:t>
            </a:r>
            <a:r>
              <a:rPr lang="it-IT" sz="2000">
                <a:ea typeface="+mn-lt"/>
                <a:cs typeface="+mn-lt"/>
              </a:rPr>
              <a:t> </a:t>
            </a:r>
            <a:endParaRPr lang="it-IT"/>
          </a:p>
          <a:p>
            <a:pPr algn="l"/>
            <a:r>
              <a:rPr lang="it-IT" sz="2000" err="1">
                <a:ea typeface="+mn-lt"/>
                <a:cs typeface="+mn-lt"/>
              </a:rPr>
              <a:t>Rezaei</a:t>
            </a:r>
            <a:r>
              <a:rPr lang="it-IT" sz="2000">
                <a:ea typeface="+mn-lt"/>
                <a:cs typeface="+mn-lt"/>
              </a:rPr>
              <a:t> </a:t>
            </a:r>
            <a:r>
              <a:rPr lang="it-IT" sz="2000" err="1">
                <a:ea typeface="+mn-lt"/>
                <a:cs typeface="+mn-lt"/>
              </a:rPr>
              <a:t>Kiarash</a:t>
            </a:r>
            <a:r>
              <a:rPr lang="it-IT" sz="2000">
                <a:ea typeface="+mn-lt"/>
                <a:cs typeface="+mn-lt"/>
              </a:rPr>
              <a:t> </a:t>
            </a:r>
            <a:endParaRPr lang="it-IT"/>
          </a:p>
          <a:p>
            <a:pPr algn="l"/>
            <a:r>
              <a:rPr lang="it-IT" sz="2000" err="1">
                <a:cs typeface="Calibri"/>
              </a:rPr>
              <a:t>Ruan</a:t>
            </a:r>
            <a:r>
              <a:rPr lang="it-IT" sz="2000">
                <a:cs typeface="Calibri"/>
              </a:rPr>
              <a:t> </a:t>
            </a:r>
            <a:r>
              <a:rPr lang="it-IT" sz="2000">
                <a:ea typeface="+mn-lt"/>
                <a:cs typeface="+mn-lt"/>
              </a:rPr>
              <a:t>Francesco </a:t>
            </a:r>
          </a:p>
          <a:p>
            <a:pPr algn="l"/>
            <a:endParaRPr lang="it-IT" sz="2000">
              <a:ea typeface="Calibri"/>
              <a:cs typeface="Calibri"/>
            </a:endParaRPr>
          </a:p>
          <a:p>
            <a:pPr algn="l"/>
            <a:endParaRPr lang="it-IT" sz="2000">
              <a:ea typeface="Calibri"/>
              <a:cs typeface="Calibri"/>
            </a:endParaRPr>
          </a:p>
        </p:txBody>
      </p:sp>
      <p:pic>
        <p:nvPicPr>
          <p:cNvPr id="5" name="Picture 4" descr="A picture containing outdoor, day&#10;&#10;Description automatically generated">
            <a:extLst>
              <a:ext uri="{FF2B5EF4-FFF2-40B4-BE49-F238E27FC236}">
                <a16:creationId xmlns:a16="http://schemas.microsoft.com/office/drawing/2014/main" id="{626CAEAB-E57C-8044-B710-68670BBA70E5}"/>
              </a:ext>
            </a:extLst>
          </p:cNvPr>
          <p:cNvPicPr>
            <a:picLocks noChangeAspect="1"/>
          </p:cNvPicPr>
          <p:nvPr/>
        </p:nvPicPr>
        <p:blipFill rotWithShape="1">
          <a:blip r:embed="rId2">
            <a:extLst>
              <a:ext uri="{28A0092B-C50C-407E-A947-70E740481C1C}">
                <a14:useLocalDpi xmlns:a14="http://schemas.microsoft.com/office/drawing/2010/main" val="0"/>
              </a:ext>
            </a:extLst>
          </a:blip>
          <a:srcRect l="30984" r="8780"/>
          <a:stretch/>
        </p:blipFill>
        <p:spPr>
          <a:xfrm>
            <a:off x="-45567" y="0"/>
            <a:ext cx="7443196" cy="6857990"/>
          </a:xfrm>
          <a:prstGeom prst="rect">
            <a:avLst/>
          </a:prstGeom>
        </p:spPr>
      </p:pic>
      <p:sp>
        <p:nvSpPr>
          <p:cNvPr id="83"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4"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3" name="Picture 42" descr="A picture containing logo&#10;&#10;Description automatically generated">
            <a:extLst>
              <a:ext uri="{FF2B5EF4-FFF2-40B4-BE49-F238E27FC236}">
                <a16:creationId xmlns:a16="http://schemas.microsoft.com/office/drawing/2014/main" id="{150837E8-BA78-3552-B8E5-9A5E497A2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7572" y="164593"/>
            <a:ext cx="1451548" cy="1066800"/>
          </a:xfrm>
          <a:prstGeom prst="rect">
            <a:avLst/>
          </a:prstGeom>
        </p:spPr>
      </p:pic>
      <p:pic>
        <p:nvPicPr>
          <p:cNvPr id="6" name="Immagine 6">
            <a:extLst>
              <a:ext uri="{FF2B5EF4-FFF2-40B4-BE49-F238E27FC236}">
                <a16:creationId xmlns:a16="http://schemas.microsoft.com/office/drawing/2014/main" id="{35EB2723-F31D-53B8-AB88-E887BC02270E}"/>
              </a:ext>
            </a:extLst>
          </p:cNvPr>
          <p:cNvPicPr>
            <a:picLocks noChangeAspect="1"/>
          </p:cNvPicPr>
          <p:nvPr/>
        </p:nvPicPr>
        <p:blipFill>
          <a:blip r:embed="rId4"/>
          <a:stretch>
            <a:fillRect/>
          </a:stretch>
        </p:blipFill>
        <p:spPr>
          <a:xfrm>
            <a:off x="8752115" y="417961"/>
            <a:ext cx="1570891" cy="428496"/>
          </a:xfrm>
          <a:prstGeom prst="rect">
            <a:avLst/>
          </a:prstGeom>
        </p:spPr>
      </p:pic>
      <p:sp>
        <p:nvSpPr>
          <p:cNvPr id="8" name="Segnaposto numero diapositiva 7">
            <a:extLst>
              <a:ext uri="{FF2B5EF4-FFF2-40B4-BE49-F238E27FC236}">
                <a16:creationId xmlns:a16="http://schemas.microsoft.com/office/drawing/2014/main" id="{D1539E75-86D7-C4C9-054A-C2AC9771AD04}"/>
              </a:ext>
            </a:extLst>
          </p:cNvPr>
          <p:cNvSpPr>
            <a:spLocks noGrp="1"/>
          </p:cNvSpPr>
          <p:nvPr>
            <p:ph type="sldNum" sz="quarter" idx="12"/>
          </p:nvPr>
        </p:nvSpPr>
        <p:spPr/>
        <p:txBody>
          <a:bodyPr/>
          <a:lstStyle/>
          <a:p>
            <a:fld id="{FCC8306D-03AF-4DB1-ADA9-7BEDA2B69DF0}" type="slidenum">
              <a:rPr lang="it-IT" smtClean="0"/>
              <a:t>1</a:t>
            </a:fld>
            <a:endParaRPr lang="it-IT"/>
          </a:p>
        </p:txBody>
      </p:sp>
    </p:spTree>
    <p:extLst>
      <p:ext uri="{BB962C8B-B14F-4D97-AF65-F5344CB8AC3E}">
        <p14:creationId xmlns:p14="http://schemas.microsoft.com/office/powerpoint/2010/main" val="146411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1248" y="426720"/>
            <a:ext cx="10506456" cy="1919141"/>
          </a:xfrm>
        </p:spPr>
        <p:txBody>
          <a:bodyPr anchor="b">
            <a:normAutofit/>
          </a:bodyPr>
          <a:lstStyle/>
          <a:p>
            <a:r>
              <a:rPr lang="it-IT" sz="6000" err="1">
                <a:latin typeface="Times New Roman"/>
                <a:cs typeface="Times New Roman"/>
              </a:rPr>
              <a:t>Implementation</a:t>
            </a:r>
            <a:r>
              <a:rPr lang="it-IT" sz="6000">
                <a:latin typeface="Times New Roman"/>
                <a:cs typeface="Times New Roman"/>
              </a:rPr>
              <a:t> </a:t>
            </a:r>
            <a:r>
              <a:rPr lang="it-IT" sz="6000" err="1">
                <a:latin typeface="Times New Roman"/>
                <a:cs typeface="Times New Roman"/>
              </a:rPr>
              <a:t>Phases</a:t>
            </a:r>
            <a:r>
              <a:rPr lang="it-IT" sz="6000">
                <a:latin typeface="Times New Roman"/>
                <a:cs typeface="Times New Roman"/>
              </a:rPr>
              <a:t>:</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841248" y="3337269"/>
            <a:ext cx="10509504" cy="2905686"/>
          </a:xfrm>
        </p:spPr>
        <p:txBody>
          <a:bodyPr vert="horz" lIns="91440" tIns="45720" rIns="91440" bIns="45720" rtlCol="0" anchor="t">
            <a:normAutofit/>
          </a:bodyPr>
          <a:lstStyle/>
          <a:p>
            <a:pPr marL="0" indent="0">
              <a:lnSpc>
                <a:spcPct val="120000"/>
              </a:lnSpc>
              <a:buNone/>
            </a:pPr>
            <a:r>
              <a:rPr lang="en-US" b="1">
                <a:latin typeface="Times New Roman"/>
                <a:cs typeface="Times New Roman"/>
              </a:rPr>
              <a:t>Phase I: Dataset Generation</a:t>
            </a:r>
            <a:endParaRPr lang="it-IT"/>
          </a:p>
          <a:p>
            <a:pPr marL="0" indent="0">
              <a:lnSpc>
                <a:spcPct val="120000"/>
              </a:lnSpc>
              <a:buNone/>
            </a:pPr>
            <a:r>
              <a:rPr lang="en-US" b="1">
                <a:latin typeface="Times New Roman"/>
                <a:cs typeface="Times New Roman"/>
              </a:rPr>
              <a:t>Phase II: Data Pre-processing </a:t>
            </a:r>
          </a:p>
          <a:p>
            <a:pPr marL="0" indent="0">
              <a:lnSpc>
                <a:spcPct val="120000"/>
              </a:lnSpc>
              <a:buNone/>
            </a:pPr>
            <a:r>
              <a:rPr lang="en-US" b="1">
                <a:latin typeface="Times New Roman"/>
                <a:cs typeface="Times New Roman"/>
              </a:rPr>
              <a:t>Phase III: Neural Network Design</a:t>
            </a:r>
          </a:p>
          <a:p>
            <a:pPr marL="0" indent="0">
              <a:lnSpc>
                <a:spcPct val="120000"/>
              </a:lnSpc>
              <a:buNone/>
            </a:pPr>
            <a:r>
              <a:rPr lang="en-US" b="1">
                <a:latin typeface="Times New Roman"/>
                <a:cs typeface="Times New Roman"/>
              </a:rPr>
              <a:t>Phase IV: FER Prediction</a:t>
            </a:r>
          </a:p>
          <a:p>
            <a:pPr marL="0" indent="0">
              <a:lnSpc>
                <a:spcPct val="120000"/>
              </a:lnSpc>
              <a:buNone/>
            </a:pPr>
            <a:endParaRPr lang="en-US" b="1">
              <a:solidFill>
                <a:srgbClr val="FF0000"/>
              </a:solidFill>
              <a:latin typeface="Times New Roman"/>
              <a:cs typeface="Times New Roman"/>
            </a:endParaRPr>
          </a:p>
          <a:p>
            <a:pPr marL="457200" indent="-457200">
              <a:lnSpc>
                <a:spcPct val="120000"/>
              </a:lnSpc>
            </a:pPr>
            <a:endParaRPr lang="en-US" b="1">
              <a:latin typeface="Times New Roman"/>
              <a:cs typeface="Times New Roman"/>
            </a:endParaRPr>
          </a:p>
        </p:txBody>
      </p:sp>
      <p:sp>
        <p:nvSpPr>
          <p:cNvPr id="5" name="Segnaposto numero diapositiva 4">
            <a:extLst>
              <a:ext uri="{FF2B5EF4-FFF2-40B4-BE49-F238E27FC236}">
                <a16:creationId xmlns:a16="http://schemas.microsoft.com/office/drawing/2014/main" id="{B8546635-9B33-80D2-9370-67513A41945C}"/>
              </a:ext>
            </a:extLst>
          </p:cNvPr>
          <p:cNvSpPr>
            <a:spLocks noGrp="1"/>
          </p:cNvSpPr>
          <p:nvPr>
            <p:ph type="sldNum" sz="quarter" idx="12"/>
          </p:nvPr>
        </p:nvSpPr>
        <p:spPr/>
        <p:txBody>
          <a:bodyPr/>
          <a:lstStyle/>
          <a:p>
            <a:fld id="{FCC8306D-03AF-4DB1-ADA9-7BEDA2B69DF0}" type="slidenum">
              <a:rPr lang="it-IT" smtClean="0"/>
              <a:t>10</a:t>
            </a:fld>
            <a:endParaRPr lang="it-IT"/>
          </a:p>
        </p:txBody>
      </p:sp>
    </p:spTree>
    <p:extLst>
      <p:ext uri="{BB962C8B-B14F-4D97-AF65-F5344CB8AC3E}">
        <p14:creationId xmlns:p14="http://schemas.microsoft.com/office/powerpoint/2010/main" val="376587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65953" y="432812"/>
            <a:ext cx="105064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a:t>
            </a:r>
            <a:r>
              <a:rPr lang="it-IT" sz="6000">
                <a:latin typeface="Times New Roman"/>
                <a:cs typeface="Times New Roman"/>
              </a:rPr>
              <a:t> Dataset Generation</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841248" y="3337269"/>
            <a:ext cx="10509504" cy="2905686"/>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6" name="Content Placeholder 2">
            <a:extLst>
              <a:ext uri="{FF2B5EF4-FFF2-40B4-BE49-F238E27FC236}">
                <a16:creationId xmlns:a16="http://schemas.microsoft.com/office/drawing/2014/main" id="{937E4B4B-B576-5D63-C9B3-FDDE0749FBC4}"/>
              </a:ext>
            </a:extLst>
          </p:cNvPr>
          <p:cNvSpPr txBox="1">
            <a:spLocks/>
          </p:cNvSpPr>
          <p:nvPr/>
        </p:nvSpPr>
        <p:spPr>
          <a:xfrm>
            <a:off x="868730" y="2989996"/>
            <a:ext cx="10509504" cy="145663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GB" sz="2000">
                <a:latin typeface="Times New Roman"/>
                <a:ea typeface="+mn-lt"/>
                <a:cs typeface="Times New Roman"/>
              </a:rPr>
              <a:t>Aff3ct is a Fast Forward Error Correction simulator</a:t>
            </a:r>
            <a:endParaRPr lang="en-US" sz="2000">
              <a:latin typeface="Times New Roman"/>
              <a:ea typeface="+mn-lt"/>
              <a:cs typeface="Times New Roman"/>
            </a:endParaRPr>
          </a:p>
          <a:p>
            <a:pPr>
              <a:buFont typeface="Arial"/>
              <a:buChar char="•"/>
            </a:pPr>
            <a:r>
              <a:rPr lang="it-IT" sz="2000" err="1">
                <a:latin typeface="Times New Roman"/>
                <a:ea typeface="+mn-lt"/>
                <a:cs typeface="Times New Roman"/>
              </a:rPr>
              <a:t>It</a:t>
            </a:r>
            <a:r>
              <a:rPr lang="it-IT" sz="2000">
                <a:latin typeface="Times New Roman"/>
                <a:ea typeface="+mn-lt"/>
                <a:cs typeface="Times New Roman"/>
              </a:rPr>
              <a:t> </a:t>
            </a:r>
            <a:r>
              <a:rPr lang="it-IT" sz="2000" err="1">
                <a:latin typeface="Times New Roman"/>
                <a:ea typeface="+mn-lt"/>
                <a:cs typeface="Times New Roman"/>
              </a:rPr>
              <a:t>implements</a:t>
            </a:r>
            <a:r>
              <a:rPr lang="it-IT" sz="2000">
                <a:latin typeface="Times New Roman"/>
                <a:ea typeface="+mn-lt"/>
                <a:cs typeface="Times New Roman"/>
              </a:rPr>
              <a:t> Monte Carlo </a:t>
            </a:r>
            <a:r>
              <a:rPr lang="it-IT" sz="2000" err="1">
                <a:latin typeface="Times New Roman"/>
                <a:ea typeface="+mn-lt"/>
                <a:cs typeface="Times New Roman"/>
              </a:rPr>
              <a:t>simulation</a:t>
            </a:r>
            <a:endParaRPr lang="it-IT" sz="2000">
              <a:latin typeface="Times New Roman"/>
              <a:ea typeface="+mn-lt"/>
              <a:cs typeface="Times New Roman"/>
            </a:endParaRPr>
          </a:p>
          <a:p>
            <a:pPr>
              <a:buFont typeface="Arial"/>
              <a:buChar char="•"/>
            </a:pPr>
            <a:r>
              <a:rPr lang="it-IT" sz="2000">
                <a:latin typeface="Times New Roman"/>
                <a:ea typeface="+mn-lt"/>
                <a:cs typeface="Times New Roman"/>
              </a:rPr>
              <a:t>Given a </a:t>
            </a:r>
            <a:r>
              <a:rPr lang="it-IT" sz="2000" err="1">
                <a:latin typeface="Times New Roman"/>
                <a:ea typeface="+mn-lt"/>
                <a:cs typeface="Times New Roman"/>
              </a:rPr>
              <a:t>sequence</a:t>
            </a:r>
            <a:r>
              <a:rPr lang="it-IT" sz="2000">
                <a:latin typeface="Times New Roman"/>
                <a:ea typeface="+mn-lt"/>
                <a:cs typeface="Times New Roman"/>
              </a:rPr>
              <a:t> of </a:t>
            </a:r>
            <a:r>
              <a:rPr lang="it-IT" sz="2000" err="1">
                <a:latin typeface="Times New Roman"/>
                <a:ea typeface="+mn-lt"/>
                <a:cs typeface="Times New Roman"/>
              </a:rPr>
              <a:t>frozen</a:t>
            </a:r>
            <a:r>
              <a:rPr lang="it-IT" sz="2000">
                <a:latin typeface="Times New Roman"/>
                <a:ea typeface="+mn-lt"/>
                <a:cs typeface="Times New Roman"/>
              </a:rPr>
              <a:t> and information bits' positions </a:t>
            </a:r>
            <a:r>
              <a:rPr lang="it-IT" sz="2000" err="1">
                <a:latin typeface="Times New Roman"/>
                <a:ea typeface="+mn-lt"/>
                <a:cs typeface="Times New Roman"/>
              </a:rPr>
              <a:t>as</a:t>
            </a:r>
            <a:r>
              <a:rPr lang="it-IT" sz="2000">
                <a:latin typeface="Times New Roman"/>
                <a:ea typeface="+mn-lt"/>
                <a:cs typeface="Times New Roman"/>
              </a:rPr>
              <a:t> input, </a:t>
            </a:r>
            <a:r>
              <a:rPr lang="it-IT" sz="2000" err="1">
                <a:latin typeface="Times New Roman"/>
                <a:ea typeface="+mn-lt"/>
                <a:cs typeface="Times New Roman"/>
              </a:rPr>
              <a:t>it</a:t>
            </a:r>
            <a:r>
              <a:rPr lang="it-IT" sz="2000">
                <a:latin typeface="Times New Roman"/>
                <a:ea typeface="+mn-lt"/>
                <a:cs typeface="Times New Roman"/>
              </a:rPr>
              <a:t> </a:t>
            </a:r>
            <a:r>
              <a:rPr lang="it-IT" sz="2000" err="1">
                <a:latin typeface="Times New Roman"/>
                <a:ea typeface="+mn-lt"/>
                <a:cs typeface="Times New Roman"/>
              </a:rPr>
              <a:t>provides</a:t>
            </a:r>
            <a:r>
              <a:rPr lang="it-IT" sz="2000">
                <a:latin typeface="Times New Roman"/>
                <a:ea typeface="+mn-lt"/>
                <a:cs typeface="Times New Roman"/>
              </a:rPr>
              <a:t> </a:t>
            </a:r>
            <a:r>
              <a:rPr lang="it-IT" sz="2000" err="1">
                <a:latin typeface="Times New Roman"/>
                <a:ea typeface="+mn-lt"/>
                <a:cs typeface="Times New Roman"/>
              </a:rPr>
              <a:t>us</a:t>
            </a:r>
            <a:r>
              <a:rPr lang="it-IT" sz="2000">
                <a:latin typeface="Times New Roman"/>
                <a:ea typeface="+mn-lt"/>
                <a:cs typeface="Times New Roman"/>
              </a:rPr>
              <a:t> with </a:t>
            </a:r>
            <a:r>
              <a:rPr lang="it-IT" sz="2000" err="1">
                <a:latin typeface="Times New Roman"/>
                <a:ea typeface="+mn-lt"/>
                <a:cs typeface="Times New Roman"/>
              </a:rPr>
              <a:t>its</a:t>
            </a:r>
            <a:r>
              <a:rPr lang="it-IT" sz="2000">
                <a:latin typeface="Times New Roman"/>
                <a:ea typeface="+mn-lt"/>
                <a:cs typeface="Times New Roman"/>
              </a:rPr>
              <a:t> FER and BER for a </a:t>
            </a:r>
            <a:r>
              <a:rPr lang="it-IT" sz="2000" err="1">
                <a:latin typeface="Times New Roman"/>
                <a:ea typeface="+mn-lt"/>
                <a:cs typeface="Times New Roman"/>
              </a:rPr>
              <a:t>specific</a:t>
            </a:r>
            <a:r>
              <a:rPr lang="it-IT" sz="2000">
                <a:latin typeface="Times New Roman"/>
                <a:ea typeface="+mn-lt"/>
                <a:cs typeface="Times New Roman"/>
              </a:rPr>
              <a:t> SNR or a range of SNR</a:t>
            </a:r>
            <a:endParaRPr lang="en-US" sz="2000">
              <a:latin typeface="Times New Roman"/>
              <a:ea typeface="+mn-lt"/>
              <a:cs typeface="Times New Roman"/>
            </a:endParaRPr>
          </a:p>
          <a:p>
            <a:pPr marL="0" indent="0">
              <a:buNone/>
            </a:pPr>
            <a:endParaRPr lang="it-IT" sz="2000">
              <a:solidFill>
                <a:srgbClr val="FF0000"/>
              </a:solidFill>
              <a:latin typeface="Times New Roman" panose="02020603050405020304" pitchFamily="18" charset="0"/>
              <a:ea typeface="+mn-lt"/>
              <a:cs typeface="Times New Roman" panose="02020603050405020304" pitchFamily="18" charset="0"/>
            </a:endParaRPr>
          </a:p>
          <a:p>
            <a:pPr>
              <a:buFont typeface="Arial" panose="020B0604020202020204" pitchFamily="34" charset="0"/>
              <a:buNone/>
            </a:pPr>
            <a:endParaRPr lang="it-IT" sz="2000">
              <a:solidFill>
                <a:srgbClr val="FF0000"/>
              </a:solidFill>
              <a:latin typeface="Times New Roman"/>
              <a:cs typeface="Calibri"/>
            </a:endParaRPr>
          </a:p>
        </p:txBody>
      </p:sp>
      <p:pic>
        <p:nvPicPr>
          <p:cNvPr id="4" name="Immagine 4" descr="Immagine che contiene testo&#10;&#10;Descrizione generata automaticamente">
            <a:extLst>
              <a:ext uri="{FF2B5EF4-FFF2-40B4-BE49-F238E27FC236}">
                <a16:creationId xmlns:a16="http://schemas.microsoft.com/office/drawing/2014/main" id="{A5360DEB-F281-243C-19AD-7E46A95DF3F2}"/>
              </a:ext>
            </a:extLst>
          </p:cNvPr>
          <p:cNvPicPr>
            <a:picLocks noChangeAspect="1"/>
          </p:cNvPicPr>
          <p:nvPr/>
        </p:nvPicPr>
        <p:blipFill>
          <a:blip r:embed="rId2"/>
          <a:stretch>
            <a:fillRect/>
          </a:stretch>
        </p:blipFill>
        <p:spPr>
          <a:xfrm>
            <a:off x="1364106" y="4456965"/>
            <a:ext cx="8789231" cy="2116332"/>
          </a:xfrm>
          <a:prstGeom prst="rect">
            <a:avLst/>
          </a:prstGeom>
        </p:spPr>
      </p:pic>
      <p:sp>
        <p:nvSpPr>
          <p:cNvPr id="7" name="Segnaposto numero diapositiva 6">
            <a:extLst>
              <a:ext uri="{FF2B5EF4-FFF2-40B4-BE49-F238E27FC236}">
                <a16:creationId xmlns:a16="http://schemas.microsoft.com/office/drawing/2014/main" id="{8C462406-9BD5-5C06-0EBD-943039F40BA9}"/>
              </a:ext>
            </a:extLst>
          </p:cNvPr>
          <p:cNvSpPr>
            <a:spLocks noGrp="1"/>
          </p:cNvSpPr>
          <p:nvPr>
            <p:ph type="sldNum" sz="quarter" idx="12"/>
          </p:nvPr>
        </p:nvSpPr>
        <p:spPr/>
        <p:txBody>
          <a:bodyPr/>
          <a:lstStyle/>
          <a:p>
            <a:fld id="{FCC8306D-03AF-4DB1-ADA9-7BEDA2B69DF0}" type="slidenum">
              <a:rPr lang="it-IT" smtClean="0"/>
              <a:t>11</a:t>
            </a:fld>
            <a:endParaRPr lang="it-IT"/>
          </a:p>
        </p:txBody>
      </p:sp>
    </p:spTree>
    <p:extLst>
      <p:ext uri="{BB962C8B-B14F-4D97-AF65-F5344CB8AC3E}">
        <p14:creationId xmlns:p14="http://schemas.microsoft.com/office/powerpoint/2010/main" val="387076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1248" y="426720"/>
            <a:ext cx="105064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a:t>
            </a:r>
            <a:r>
              <a:rPr lang="it-IT" sz="6000">
                <a:latin typeface="Times New Roman"/>
                <a:cs typeface="Times New Roman"/>
              </a:rPr>
              <a:t> Dataset Generation</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841248" y="3337269"/>
            <a:ext cx="10509504" cy="2905686"/>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6" name="Content Placeholder 2">
            <a:extLst>
              <a:ext uri="{FF2B5EF4-FFF2-40B4-BE49-F238E27FC236}">
                <a16:creationId xmlns:a16="http://schemas.microsoft.com/office/drawing/2014/main" id="{937E4B4B-B576-5D63-C9B3-FDDE0749FBC4}"/>
              </a:ext>
            </a:extLst>
          </p:cNvPr>
          <p:cNvSpPr txBox="1">
            <a:spLocks/>
          </p:cNvSpPr>
          <p:nvPr/>
        </p:nvSpPr>
        <p:spPr>
          <a:xfrm>
            <a:off x="145384" y="3274009"/>
            <a:ext cx="11649087" cy="290568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it-IT" sz="2000" err="1">
                <a:latin typeface="Times New Roman"/>
                <a:ea typeface="+mn-lt"/>
                <a:cs typeface="Times New Roman"/>
              </a:rPr>
              <a:t>Starting</a:t>
            </a:r>
            <a:r>
              <a:rPr lang="it-IT" sz="2000">
                <a:latin typeface="Times New Roman"/>
                <a:ea typeface="+mn-lt"/>
                <a:cs typeface="Times New Roman"/>
              </a:rPr>
              <a:t> from a </a:t>
            </a:r>
            <a:r>
              <a:rPr lang="it-IT" sz="2000" err="1">
                <a:latin typeface="Times New Roman"/>
                <a:ea typeface="+mn-lt"/>
                <a:cs typeface="Times New Roman"/>
              </a:rPr>
              <a:t>frozen</a:t>
            </a:r>
            <a:r>
              <a:rPr lang="it-IT" sz="2000">
                <a:latin typeface="Times New Roman"/>
                <a:ea typeface="+mn-lt"/>
                <a:cs typeface="Times New Roman"/>
              </a:rPr>
              <a:t> </a:t>
            </a:r>
            <a:r>
              <a:rPr lang="it-IT" sz="2000" err="1">
                <a:latin typeface="Times New Roman"/>
                <a:ea typeface="+mn-lt"/>
                <a:cs typeface="Times New Roman"/>
              </a:rPr>
              <a:t>bitset</a:t>
            </a:r>
            <a:r>
              <a:rPr lang="it-IT" sz="2000">
                <a:latin typeface="Times New Roman"/>
                <a:ea typeface="+mn-lt"/>
                <a:cs typeface="Times New Roman"/>
              </a:rPr>
              <a:t> for </a:t>
            </a:r>
            <a:r>
              <a:rPr lang="it-IT" sz="2000" err="1">
                <a:latin typeface="Times New Roman"/>
                <a:ea typeface="+mn-lt"/>
                <a:cs typeface="Times New Roman"/>
              </a:rPr>
              <a:t>Gaussian</a:t>
            </a:r>
            <a:r>
              <a:rPr lang="it-IT" sz="2000">
                <a:latin typeface="Times New Roman"/>
                <a:ea typeface="+mn-lt"/>
                <a:cs typeface="Times New Roman"/>
              </a:rPr>
              <a:t> </a:t>
            </a:r>
            <a:r>
              <a:rPr lang="it-IT" sz="2000" err="1">
                <a:latin typeface="Times New Roman"/>
                <a:ea typeface="+mn-lt"/>
                <a:cs typeface="Times New Roman"/>
              </a:rPr>
              <a:t>approximation</a:t>
            </a:r>
            <a:r>
              <a:rPr lang="it-IT" sz="2000">
                <a:latin typeface="Times New Roman"/>
                <a:ea typeface="+mn-lt"/>
                <a:cs typeface="Times New Roman"/>
              </a:rPr>
              <a:t> (GA), </a:t>
            </a:r>
            <a:r>
              <a:rPr lang="it-IT" sz="2000" err="1">
                <a:latin typeface="Times New Roman"/>
                <a:ea typeface="+mn-lt"/>
                <a:cs typeface="Times New Roman"/>
              </a:rPr>
              <a:t>using</a:t>
            </a:r>
            <a:r>
              <a:rPr lang="it-IT" sz="2000">
                <a:latin typeface="Times New Roman"/>
                <a:ea typeface="+mn-lt"/>
                <a:cs typeface="Times New Roman"/>
              </a:rPr>
              <a:t> Python, </a:t>
            </a:r>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applied</a:t>
            </a:r>
            <a:r>
              <a:rPr lang="it-IT" sz="2000">
                <a:latin typeface="Times New Roman"/>
                <a:ea typeface="+mn-lt"/>
                <a:cs typeface="Times New Roman"/>
              </a:rPr>
              <a:t> </a:t>
            </a:r>
            <a:r>
              <a:rPr lang="it-IT" sz="2000" err="1">
                <a:latin typeface="Times New Roman"/>
                <a:ea typeface="+mn-lt"/>
                <a:cs typeface="Times New Roman"/>
              </a:rPr>
              <a:t>several</a:t>
            </a:r>
            <a:r>
              <a:rPr lang="it-IT" sz="2000">
                <a:latin typeface="Times New Roman"/>
                <a:ea typeface="+mn-lt"/>
                <a:cs typeface="Times New Roman"/>
              </a:rPr>
              <a:t> random bit </a:t>
            </a:r>
            <a:r>
              <a:rPr lang="it-IT" sz="2000" err="1">
                <a:latin typeface="Times New Roman"/>
                <a:ea typeface="+mn-lt"/>
                <a:cs typeface="Times New Roman"/>
              </a:rPr>
              <a:t>permutations</a:t>
            </a:r>
            <a:r>
              <a:rPr lang="it-IT" sz="2000">
                <a:latin typeface="Times New Roman"/>
                <a:ea typeface="+mn-lt"/>
                <a:cs typeface="Times New Roman"/>
              </a:rPr>
              <a:t> in order to </a:t>
            </a:r>
            <a:r>
              <a:rPr lang="it-IT" sz="2000" err="1">
                <a:latin typeface="Times New Roman"/>
                <a:ea typeface="+mn-lt"/>
                <a:cs typeface="Times New Roman"/>
              </a:rPr>
              <a:t>get</a:t>
            </a:r>
            <a:r>
              <a:rPr lang="it-IT" sz="2000">
                <a:latin typeface="Times New Roman"/>
                <a:ea typeface="+mn-lt"/>
                <a:cs typeface="Times New Roman"/>
              </a:rPr>
              <a:t> the </a:t>
            </a:r>
            <a:r>
              <a:rPr lang="it-IT" sz="2000" err="1">
                <a:latin typeface="Times New Roman"/>
                <a:ea typeface="+mn-lt"/>
                <a:cs typeface="Times New Roman"/>
              </a:rPr>
              <a:t>required</a:t>
            </a:r>
            <a:r>
              <a:rPr lang="it-IT" sz="2000">
                <a:latin typeface="Times New Roman"/>
                <a:ea typeface="+mn-lt"/>
                <a:cs typeface="Times New Roman"/>
              </a:rPr>
              <a:t> </a:t>
            </a:r>
            <a:r>
              <a:rPr lang="it-IT" sz="2000" err="1">
                <a:latin typeface="Times New Roman"/>
                <a:ea typeface="+mn-lt"/>
                <a:cs typeface="Times New Roman"/>
              </a:rPr>
              <a:t>number</a:t>
            </a:r>
            <a:r>
              <a:rPr lang="it-IT" sz="2000">
                <a:latin typeface="Times New Roman"/>
                <a:ea typeface="+mn-lt"/>
                <a:cs typeface="Times New Roman"/>
              </a:rPr>
              <a:t> of samples. </a:t>
            </a:r>
            <a:endParaRPr lang="it-IT">
              <a:latin typeface="Times New Roman"/>
              <a:cs typeface="Times New Roman"/>
            </a:endParaRPr>
          </a:p>
          <a:p>
            <a:pPr marL="342900" indent="-342900"/>
            <a:endParaRPr lang="it-IT" sz="2000">
              <a:latin typeface="Times New Roman" panose="02020603050405020304" pitchFamily="18" charset="0"/>
              <a:ea typeface="+mn-lt"/>
              <a:cs typeface="Times New Roman" panose="02020603050405020304" pitchFamily="18" charset="0"/>
            </a:endParaRPr>
          </a:p>
          <a:p>
            <a:pPr marL="342900" indent="-342900"/>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created</a:t>
            </a:r>
            <a:r>
              <a:rPr lang="it-IT" sz="2000">
                <a:latin typeface="Times New Roman"/>
                <a:ea typeface="+mn-lt"/>
                <a:cs typeface="Times New Roman"/>
              </a:rPr>
              <a:t> ~15K </a:t>
            </a:r>
            <a:r>
              <a:rPr lang="it-IT" sz="2000" err="1">
                <a:latin typeface="Times New Roman"/>
                <a:ea typeface="+mn-lt"/>
                <a:cs typeface="Times New Roman"/>
              </a:rPr>
              <a:t>sequences</a:t>
            </a:r>
            <a:r>
              <a:rPr lang="it-IT" sz="2000">
                <a:latin typeface="Times New Roman"/>
                <a:ea typeface="+mn-lt"/>
                <a:cs typeface="Times New Roman"/>
              </a:rPr>
              <a:t> of 1024 bits </a:t>
            </a:r>
            <a:r>
              <a:rPr lang="it-IT" sz="2000" err="1">
                <a:latin typeface="Times New Roman"/>
                <a:ea typeface="+mn-lt"/>
                <a:cs typeface="Times New Roman"/>
              </a:rPr>
              <a:t>each</a:t>
            </a:r>
            <a:r>
              <a:rPr lang="it-IT" sz="2000">
                <a:latin typeface="Times New Roman"/>
                <a:ea typeface="+mn-lt"/>
                <a:cs typeface="Times New Roman"/>
              </a:rPr>
              <a:t>, </a:t>
            </a:r>
            <a:r>
              <a:rPr lang="it-IT" sz="2000" err="1">
                <a:latin typeface="Times New Roman"/>
                <a:ea typeface="+mn-lt"/>
                <a:cs typeface="Times New Roman"/>
              </a:rPr>
              <a:t>as</a:t>
            </a:r>
            <a:r>
              <a:rPr lang="it-IT" sz="2000">
                <a:latin typeface="Times New Roman"/>
                <a:ea typeface="+mn-lt"/>
                <a:cs typeface="Times New Roman"/>
              </a:rPr>
              <a:t> inputs for the toolbox (payload K = 64 bytes). </a:t>
            </a:r>
          </a:p>
          <a:p>
            <a:pPr marL="342900" indent="-342900"/>
            <a:endParaRPr lang="it-IT" sz="2000">
              <a:latin typeface="Times New Roman" panose="02020603050405020304" pitchFamily="18" charset="0"/>
              <a:ea typeface="+mn-lt"/>
              <a:cs typeface="Times New Roman" panose="02020603050405020304" pitchFamily="18" charset="0"/>
            </a:endParaRPr>
          </a:p>
          <a:p>
            <a:pPr marL="342900" indent="-342900"/>
            <a:r>
              <a:rPr lang="it-IT" sz="2000">
                <a:latin typeface="Times New Roman"/>
                <a:ea typeface="+mn-lt"/>
                <a:cs typeface="Times New Roman"/>
              </a:rPr>
              <a:t>By </a:t>
            </a:r>
            <a:r>
              <a:rPr lang="it-IT" sz="2000" err="1">
                <a:latin typeface="Times New Roman"/>
                <a:ea typeface="+mn-lt"/>
                <a:cs typeface="Times New Roman"/>
              </a:rPr>
              <a:t>using</a:t>
            </a:r>
            <a:r>
              <a:rPr lang="it-IT" sz="2000">
                <a:latin typeface="Times New Roman"/>
                <a:ea typeface="+mn-lt"/>
                <a:cs typeface="Times New Roman"/>
              </a:rPr>
              <a:t> the AFF3CT toolbox and some </a:t>
            </a:r>
            <a:r>
              <a:rPr lang="it-IT" sz="2000" err="1">
                <a:latin typeface="Times New Roman"/>
                <a:ea typeface="+mn-lt"/>
                <a:cs typeface="Times New Roman"/>
              </a:rPr>
              <a:t>bash</a:t>
            </a:r>
            <a:r>
              <a:rPr lang="it-IT" sz="2000">
                <a:latin typeface="Times New Roman"/>
                <a:ea typeface="+mn-lt"/>
                <a:cs typeface="Times New Roman"/>
              </a:rPr>
              <a:t> scripting, </a:t>
            </a:r>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obtained</a:t>
            </a:r>
            <a:r>
              <a:rPr lang="it-IT" sz="2000">
                <a:latin typeface="Times New Roman"/>
                <a:ea typeface="+mn-lt"/>
                <a:cs typeface="Times New Roman"/>
              </a:rPr>
              <a:t> the </a:t>
            </a:r>
            <a:r>
              <a:rPr lang="it-IT" sz="2000" err="1">
                <a:latin typeface="Times New Roman"/>
                <a:ea typeface="+mn-lt"/>
                <a:cs typeface="Times New Roman"/>
              </a:rPr>
              <a:t>corresponding</a:t>
            </a:r>
            <a:r>
              <a:rPr lang="it-IT" sz="2000">
                <a:latin typeface="Times New Roman"/>
                <a:ea typeface="+mn-lt"/>
                <a:cs typeface="Times New Roman"/>
              </a:rPr>
              <a:t> </a:t>
            </a:r>
            <a:r>
              <a:rPr lang="it-IT" sz="2000" err="1">
                <a:latin typeface="Times New Roman"/>
                <a:ea typeface="+mn-lt"/>
                <a:cs typeface="Times New Roman"/>
              </a:rPr>
              <a:t>FERs</a:t>
            </a:r>
            <a:r>
              <a:rPr lang="it-IT" sz="2000">
                <a:latin typeface="Times New Roman"/>
                <a:ea typeface="+mn-lt"/>
                <a:cs typeface="Times New Roman"/>
              </a:rPr>
              <a:t>, </a:t>
            </a:r>
            <a:r>
              <a:rPr lang="it-IT" sz="2000" err="1">
                <a:latin typeface="Times New Roman"/>
                <a:ea typeface="+mn-lt"/>
                <a:cs typeface="Times New Roman"/>
              </a:rPr>
              <a:t>according</a:t>
            </a:r>
            <a:r>
              <a:rPr lang="it-IT" sz="2000">
                <a:latin typeface="Times New Roman"/>
                <a:ea typeface="+mn-lt"/>
                <a:cs typeface="Times New Roman"/>
              </a:rPr>
              <a:t> to the </a:t>
            </a:r>
            <a:r>
              <a:rPr lang="it-IT" sz="2000" err="1">
                <a:latin typeface="Times New Roman"/>
                <a:ea typeface="+mn-lt"/>
                <a:cs typeface="Times New Roman"/>
              </a:rPr>
              <a:t>given</a:t>
            </a:r>
            <a:r>
              <a:rPr lang="it-IT" sz="2000">
                <a:latin typeface="Times New Roman"/>
                <a:ea typeface="+mn-lt"/>
                <a:cs typeface="Times New Roman"/>
              </a:rPr>
              <a:t> </a:t>
            </a:r>
            <a:r>
              <a:rPr lang="it-IT" sz="2000" err="1">
                <a:latin typeface="Times New Roman"/>
                <a:ea typeface="+mn-lt"/>
                <a:cs typeface="Times New Roman"/>
              </a:rPr>
              <a:t>parameters</a:t>
            </a:r>
            <a:r>
              <a:rPr lang="it-IT" sz="2000">
                <a:latin typeface="Times New Roman"/>
                <a:ea typeface="+mn-lt"/>
                <a:cs typeface="Times New Roman"/>
              </a:rPr>
              <a:t>.</a:t>
            </a:r>
            <a:endParaRPr lang="it-IT">
              <a:latin typeface="Times New Roman"/>
              <a:cs typeface="Times New Roman"/>
            </a:endParaRPr>
          </a:p>
          <a:p>
            <a:pPr marL="342900" indent="-342900"/>
            <a:endParaRPr lang="it-IT" sz="2000">
              <a:latin typeface="Times New Roman" panose="02020603050405020304" pitchFamily="18" charset="0"/>
              <a:ea typeface="+mn-lt"/>
              <a:cs typeface="Times New Roman" panose="02020603050405020304" pitchFamily="18" charset="0"/>
            </a:endParaRPr>
          </a:p>
          <a:p>
            <a:pPr marL="0" indent="0">
              <a:lnSpc>
                <a:spcPct val="120000"/>
              </a:lnSpc>
              <a:buNone/>
            </a:pPr>
            <a:endParaRPr lang="en-US" sz="2000" b="1">
              <a:latin typeface="Times New Roman"/>
              <a:ea typeface="+mn-lt"/>
              <a:cs typeface="Times New Roman"/>
            </a:endParaRPr>
          </a:p>
        </p:txBody>
      </p:sp>
      <p:sp>
        <p:nvSpPr>
          <p:cNvPr id="5" name="Segnaposto numero diapositiva 4">
            <a:extLst>
              <a:ext uri="{FF2B5EF4-FFF2-40B4-BE49-F238E27FC236}">
                <a16:creationId xmlns:a16="http://schemas.microsoft.com/office/drawing/2014/main" id="{F496DC7E-D3ED-A267-732A-154E202E8BAB}"/>
              </a:ext>
            </a:extLst>
          </p:cNvPr>
          <p:cNvSpPr>
            <a:spLocks noGrp="1"/>
          </p:cNvSpPr>
          <p:nvPr>
            <p:ph type="sldNum" sz="quarter" idx="12"/>
          </p:nvPr>
        </p:nvSpPr>
        <p:spPr/>
        <p:txBody>
          <a:bodyPr/>
          <a:lstStyle/>
          <a:p>
            <a:fld id="{FCC8306D-03AF-4DB1-ADA9-7BEDA2B69DF0}" type="slidenum">
              <a:rPr lang="it-IT" smtClean="0"/>
              <a:t>12</a:t>
            </a:fld>
            <a:endParaRPr lang="it-IT"/>
          </a:p>
        </p:txBody>
      </p:sp>
    </p:spTree>
    <p:extLst>
      <p:ext uri="{BB962C8B-B14F-4D97-AF65-F5344CB8AC3E}">
        <p14:creationId xmlns:p14="http://schemas.microsoft.com/office/powerpoint/2010/main" val="25971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magine 4" descr="Immagine che contiene testo&#10;&#10;Descrizione generata automaticamente">
            <a:extLst>
              <a:ext uri="{FF2B5EF4-FFF2-40B4-BE49-F238E27FC236}">
                <a16:creationId xmlns:a16="http://schemas.microsoft.com/office/drawing/2014/main" id="{F7917226-E6F7-48D0-7BF1-3FA363747E11}"/>
              </a:ext>
            </a:extLst>
          </p:cNvPr>
          <p:cNvPicPr>
            <a:picLocks noGrp="1" noChangeAspect="1"/>
          </p:cNvPicPr>
          <p:nvPr>
            <p:ph idx="1"/>
          </p:nvPr>
        </p:nvPicPr>
        <p:blipFill rotWithShape="1">
          <a:blip r:embed="rId2"/>
          <a:srcRect t="10347" b="3462"/>
          <a:stretch/>
        </p:blipFill>
        <p:spPr>
          <a:xfrm>
            <a:off x="20" y="1282"/>
            <a:ext cx="12191980" cy="6856718"/>
          </a:xfrm>
          <a:prstGeom prst="rect">
            <a:avLst/>
          </a:prstGeom>
        </p:spPr>
      </p:pic>
      <p:sp>
        <p:nvSpPr>
          <p:cNvPr id="3" name="Segnaposto numero diapositiva 2">
            <a:extLst>
              <a:ext uri="{FF2B5EF4-FFF2-40B4-BE49-F238E27FC236}">
                <a16:creationId xmlns:a16="http://schemas.microsoft.com/office/drawing/2014/main" id="{E36C1759-8660-3A3C-E09D-9B691B1F7819}"/>
              </a:ext>
            </a:extLst>
          </p:cNvPr>
          <p:cNvSpPr>
            <a:spLocks noGrp="1"/>
          </p:cNvSpPr>
          <p:nvPr>
            <p:ph type="sldNum" sz="quarter" idx="12"/>
          </p:nvPr>
        </p:nvSpPr>
        <p:spPr/>
        <p:txBody>
          <a:bodyPr/>
          <a:lstStyle/>
          <a:p>
            <a:fld id="{FCC8306D-03AF-4DB1-ADA9-7BEDA2B69DF0}" type="slidenum">
              <a:rPr lang="it-IT" smtClean="0"/>
              <a:t>13</a:t>
            </a:fld>
            <a:endParaRPr lang="it-IT"/>
          </a:p>
        </p:txBody>
      </p:sp>
    </p:spTree>
    <p:extLst>
      <p:ext uri="{BB962C8B-B14F-4D97-AF65-F5344CB8AC3E}">
        <p14:creationId xmlns:p14="http://schemas.microsoft.com/office/powerpoint/2010/main" val="406577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magine 4" descr="Immagine che contiene testo&#10;&#10;Descrizione generata automaticamente">
            <a:extLst>
              <a:ext uri="{FF2B5EF4-FFF2-40B4-BE49-F238E27FC236}">
                <a16:creationId xmlns:a16="http://schemas.microsoft.com/office/drawing/2014/main" id="{F88B5B58-548B-F26F-2F0B-A40FE9195532}"/>
              </a:ext>
            </a:extLst>
          </p:cNvPr>
          <p:cNvPicPr>
            <a:picLocks noGrp="1" noChangeAspect="1"/>
          </p:cNvPicPr>
          <p:nvPr>
            <p:ph idx="1"/>
          </p:nvPr>
        </p:nvPicPr>
        <p:blipFill rotWithShape="1">
          <a:blip r:embed="rId2"/>
          <a:srcRect r="5760"/>
          <a:stretch/>
        </p:blipFill>
        <p:spPr>
          <a:xfrm>
            <a:off x="20" y="1282"/>
            <a:ext cx="12191980" cy="6856718"/>
          </a:xfrm>
          <a:prstGeom prst="rect">
            <a:avLst/>
          </a:prstGeom>
        </p:spPr>
      </p:pic>
      <p:sp>
        <p:nvSpPr>
          <p:cNvPr id="3" name="Segnaposto numero diapositiva 2">
            <a:extLst>
              <a:ext uri="{FF2B5EF4-FFF2-40B4-BE49-F238E27FC236}">
                <a16:creationId xmlns:a16="http://schemas.microsoft.com/office/drawing/2014/main" id="{32C4B43B-D09B-4A0F-7DDA-A409EC67B3DF}"/>
              </a:ext>
            </a:extLst>
          </p:cNvPr>
          <p:cNvSpPr>
            <a:spLocks noGrp="1"/>
          </p:cNvSpPr>
          <p:nvPr>
            <p:ph type="sldNum" sz="quarter" idx="12"/>
          </p:nvPr>
        </p:nvSpPr>
        <p:spPr/>
        <p:txBody>
          <a:bodyPr/>
          <a:lstStyle/>
          <a:p>
            <a:fld id="{FCC8306D-03AF-4DB1-ADA9-7BEDA2B69DF0}" type="slidenum">
              <a:rPr lang="it-IT" smtClean="0"/>
              <a:t>14</a:t>
            </a:fld>
            <a:endParaRPr lang="it-IT"/>
          </a:p>
        </p:txBody>
      </p:sp>
    </p:spTree>
    <p:extLst>
      <p:ext uri="{BB962C8B-B14F-4D97-AF65-F5344CB8AC3E}">
        <p14:creationId xmlns:p14="http://schemas.microsoft.com/office/powerpoint/2010/main" val="68774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Immagine 8" descr="Immagine che contiene testo&#10;&#10;Descrizione generata automaticamente">
            <a:extLst>
              <a:ext uri="{FF2B5EF4-FFF2-40B4-BE49-F238E27FC236}">
                <a16:creationId xmlns:a16="http://schemas.microsoft.com/office/drawing/2014/main" id="{D3CE427D-229F-24C2-554E-3E7D6E465D7D}"/>
              </a:ext>
            </a:extLst>
          </p:cNvPr>
          <p:cNvPicPr>
            <a:picLocks noChangeAspect="1"/>
          </p:cNvPicPr>
          <p:nvPr/>
        </p:nvPicPr>
        <p:blipFill rotWithShape="1">
          <a:blip r:embed="rId2"/>
          <a:srcRect r="17318"/>
          <a:stretch/>
        </p:blipFill>
        <p:spPr>
          <a:xfrm>
            <a:off x="20" y="1282"/>
            <a:ext cx="12191980" cy="6856718"/>
          </a:xfrm>
          <a:prstGeom prst="rect">
            <a:avLst/>
          </a:prstGeom>
        </p:spPr>
      </p:pic>
      <p:sp>
        <p:nvSpPr>
          <p:cNvPr id="3" name="Segnaposto numero diapositiva 2">
            <a:extLst>
              <a:ext uri="{FF2B5EF4-FFF2-40B4-BE49-F238E27FC236}">
                <a16:creationId xmlns:a16="http://schemas.microsoft.com/office/drawing/2014/main" id="{34B33F07-3294-0141-8205-8F094C839B7B}"/>
              </a:ext>
            </a:extLst>
          </p:cNvPr>
          <p:cNvSpPr>
            <a:spLocks noGrp="1"/>
          </p:cNvSpPr>
          <p:nvPr>
            <p:ph type="sldNum" sz="quarter" idx="12"/>
          </p:nvPr>
        </p:nvSpPr>
        <p:spPr/>
        <p:txBody>
          <a:bodyPr/>
          <a:lstStyle/>
          <a:p>
            <a:fld id="{FCC8306D-03AF-4DB1-ADA9-7BEDA2B69DF0}" type="slidenum">
              <a:rPr lang="it-IT" smtClean="0"/>
              <a:t>15</a:t>
            </a:fld>
            <a:endParaRPr lang="it-IT"/>
          </a:p>
        </p:txBody>
      </p:sp>
    </p:spTree>
    <p:extLst>
      <p:ext uri="{BB962C8B-B14F-4D97-AF65-F5344CB8AC3E}">
        <p14:creationId xmlns:p14="http://schemas.microsoft.com/office/powerpoint/2010/main" val="229259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magine 4" descr="Immagine che contiene testo&#10;&#10;Descrizione generata automaticamente">
            <a:extLst>
              <a:ext uri="{FF2B5EF4-FFF2-40B4-BE49-F238E27FC236}">
                <a16:creationId xmlns:a16="http://schemas.microsoft.com/office/drawing/2014/main" id="{5F76AA69-AEC2-B183-DD6E-B2593CC4BC04}"/>
              </a:ext>
            </a:extLst>
          </p:cNvPr>
          <p:cNvPicPr>
            <a:picLocks noGrp="1" noChangeAspect="1"/>
          </p:cNvPicPr>
          <p:nvPr>
            <p:ph idx="1"/>
          </p:nvPr>
        </p:nvPicPr>
        <p:blipFill rotWithShape="1">
          <a:blip r:embed="rId2"/>
          <a:srcRect t="19370"/>
          <a:stretch/>
        </p:blipFill>
        <p:spPr>
          <a:xfrm>
            <a:off x="20" y="1282"/>
            <a:ext cx="12191980" cy="6856718"/>
          </a:xfrm>
          <a:prstGeom prst="rect">
            <a:avLst/>
          </a:prstGeom>
        </p:spPr>
      </p:pic>
      <p:sp>
        <p:nvSpPr>
          <p:cNvPr id="3" name="Segnaposto numero diapositiva 2">
            <a:extLst>
              <a:ext uri="{FF2B5EF4-FFF2-40B4-BE49-F238E27FC236}">
                <a16:creationId xmlns:a16="http://schemas.microsoft.com/office/drawing/2014/main" id="{A5A46E43-8AFE-56BE-619A-3A68AFF86CCF}"/>
              </a:ext>
            </a:extLst>
          </p:cNvPr>
          <p:cNvSpPr>
            <a:spLocks noGrp="1"/>
          </p:cNvSpPr>
          <p:nvPr>
            <p:ph type="sldNum" sz="quarter" idx="12"/>
          </p:nvPr>
        </p:nvSpPr>
        <p:spPr/>
        <p:txBody>
          <a:bodyPr/>
          <a:lstStyle/>
          <a:p>
            <a:fld id="{FCC8306D-03AF-4DB1-ADA9-7BEDA2B69DF0}" type="slidenum">
              <a:rPr lang="it-IT" smtClean="0"/>
              <a:t>16</a:t>
            </a:fld>
            <a:endParaRPr lang="it-IT"/>
          </a:p>
        </p:txBody>
      </p:sp>
    </p:spTree>
    <p:extLst>
      <p:ext uri="{BB962C8B-B14F-4D97-AF65-F5344CB8AC3E}">
        <p14:creationId xmlns:p14="http://schemas.microsoft.com/office/powerpoint/2010/main" val="210134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6B3CFD71-BA64-A48D-B108-E815AA5EB6E9}"/>
              </a:ext>
            </a:extLst>
          </p:cNvPr>
          <p:cNvSpPr>
            <a:spLocks noGrp="1"/>
          </p:cNvSpPr>
          <p:nvPr>
            <p:ph type="ctrTitle"/>
          </p:nvPr>
        </p:nvSpPr>
        <p:spPr>
          <a:xfrm>
            <a:off x="4659442" y="-1899"/>
            <a:ext cx="7207771" cy="1275830"/>
          </a:xfrm>
        </p:spPr>
        <p:txBody>
          <a:bodyPr/>
          <a:lstStyle/>
          <a:p>
            <a:r>
              <a:rPr lang="it-IT">
                <a:latin typeface="Times New Roman" panose="02020603050405020304" pitchFamily="18" charset="0"/>
                <a:cs typeface="Times New Roman" panose="02020603050405020304" pitchFamily="18" charset="0"/>
              </a:rPr>
              <a:t>Bash Scripting</a:t>
            </a:r>
            <a:r>
              <a:rPr lang="it-IT">
                <a:cs typeface="Calibri Light"/>
              </a:rPr>
              <a:t>...</a:t>
            </a:r>
            <a:endParaRPr lang="it-IT"/>
          </a:p>
        </p:txBody>
      </p:sp>
      <p:pic>
        <p:nvPicPr>
          <p:cNvPr id="4" name="Immagine 4" descr="Immagine che contiene testo&#10;&#10;Descrizione generata automaticamente">
            <a:extLst>
              <a:ext uri="{FF2B5EF4-FFF2-40B4-BE49-F238E27FC236}">
                <a16:creationId xmlns:a16="http://schemas.microsoft.com/office/drawing/2014/main" id="{00275B00-E539-387F-76BB-2924FF1335C2}"/>
              </a:ext>
            </a:extLst>
          </p:cNvPr>
          <p:cNvPicPr>
            <a:picLocks noGrp="1" noChangeAspect="1"/>
          </p:cNvPicPr>
          <p:nvPr>
            <p:ph idx="4294967295"/>
          </p:nvPr>
        </p:nvPicPr>
        <p:blipFill>
          <a:blip r:embed="rId2"/>
          <a:stretch>
            <a:fillRect/>
          </a:stretch>
        </p:blipFill>
        <p:spPr>
          <a:xfrm>
            <a:off x="0" y="182563"/>
            <a:ext cx="4117975" cy="1641475"/>
          </a:xfrm>
        </p:spPr>
      </p:pic>
      <p:pic>
        <p:nvPicPr>
          <p:cNvPr id="5" name="Immagine 5" descr="Immagine che contiene testo&#10;&#10;Descrizione generata automaticamente">
            <a:extLst>
              <a:ext uri="{FF2B5EF4-FFF2-40B4-BE49-F238E27FC236}">
                <a16:creationId xmlns:a16="http://schemas.microsoft.com/office/drawing/2014/main" id="{26919D40-13D7-578A-CCDE-95DC8F094B1D}"/>
              </a:ext>
            </a:extLst>
          </p:cNvPr>
          <p:cNvPicPr>
            <a:picLocks noChangeAspect="1"/>
          </p:cNvPicPr>
          <p:nvPr/>
        </p:nvPicPr>
        <p:blipFill>
          <a:blip r:embed="rId3"/>
          <a:stretch>
            <a:fillRect/>
          </a:stretch>
        </p:blipFill>
        <p:spPr>
          <a:xfrm>
            <a:off x="3912433" y="1391888"/>
            <a:ext cx="8202117" cy="1351011"/>
          </a:xfrm>
          <a:prstGeom prst="rect">
            <a:avLst/>
          </a:prstGeom>
        </p:spPr>
      </p:pic>
      <p:pic>
        <p:nvPicPr>
          <p:cNvPr id="6" name="Immagine 6" descr="Immagine che contiene testo&#10;&#10;Descrizione generata automaticamente">
            <a:extLst>
              <a:ext uri="{FF2B5EF4-FFF2-40B4-BE49-F238E27FC236}">
                <a16:creationId xmlns:a16="http://schemas.microsoft.com/office/drawing/2014/main" id="{0F7B3CF5-2B5E-8E5B-B29B-71840DCAE122}"/>
              </a:ext>
            </a:extLst>
          </p:cNvPr>
          <p:cNvPicPr>
            <a:picLocks noChangeAspect="1"/>
          </p:cNvPicPr>
          <p:nvPr/>
        </p:nvPicPr>
        <p:blipFill>
          <a:blip r:embed="rId4"/>
          <a:stretch>
            <a:fillRect/>
          </a:stretch>
        </p:blipFill>
        <p:spPr>
          <a:xfrm>
            <a:off x="59780" y="2871016"/>
            <a:ext cx="11862216" cy="885053"/>
          </a:xfrm>
          <a:prstGeom prst="rect">
            <a:avLst/>
          </a:prstGeom>
        </p:spPr>
      </p:pic>
      <p:pic>
        <p:nvPicPr>
          <p:cNvPr id="7" name="Immagine 7" descr="Immagine che contiene testo&#10;&#10;Descrizione generata automaticamente">
            <a:extLst>
              <a:ext uri="{FF2B5EF4-FFF2-40B4-BE49-F238E27FC236}">
                <a16:creationId xmlns:a16="http://schemas.microsoft.com/office/drawing/2014/main" id="{E37ED2DD-767C-9A1D-3CB7-3DD762852C32}"/>
              </a:ext>
            </a:extLst>
          </p:cNvPr>
          <p:cNvPicPr>
            <a:picLocks noChangeAspect="1"/>
          </p:cNvPicPr>
          <p:nvPr/>
        </p:nvPicPr>
        <p:blipFill>
          <a:blip r:embed="rId5"/>
          <a:stretch>
            <a:fillRect/>
          </a:stretch>
        </p:blipFill>
        <p:spPr>
          <a:xfrm>
            <a:off x="1919811" y="4048972"/>
            <a:ext cx="8027232" cy="1199525"/>
          </a:xfrm>
          <a:prstGeom prst="rect">
            <a:avLst/>
          </a:prstGeom>
        </p:spPr>
      </p:pic>
      <p:pic>
        <p:nvPicPr>
          <p:cNvPr id="8" name="Immagine 8">
            <a:extLst>
              <a:ext uri="{FF2B5EF4-FFF2-40B4-BE49-F238E27FC236}">
                <a16:creationId xmlns:a16="http://schemas.microsoft.com/office/drawing/2014/main" id="{13EC7E6C-253F-C798-1F34-53386902FB36}"/>
              </a:ext>
            </a:extLst>
          </p:cNvPr>
          <p:cNvPicPr>
            <a:picLocks noChangeAspect="1"/>
          </p:cNvPicPr>
          <p:nvPr/>
        </p:nvPicPr>
        <p:blipFill>
          <a:blip r:embed="rId6"/>
          <a:stretch>
            <a:fillRect/>
          </a:stretch>
        </p:blipFill>
        <p:spPr>
          <a:xfrm>
            <a:off x="256797" y="5245503"/>
            <a:ext cx="7902314" cy="533546"/>
          </a:xfrm>
          <a:prstGeom prst="rect">
            <a:avLst/>
          </a:prstGeom>
        </p:spPr>
      </p:pic>
      <p:sp>
        <p:nvSpPr>
          <p:cNvPr id="3" name="Segnaposto numero diapositiva 2">
            <a:extLst>
              <a:ext uri="{FF2B5EF4-FFF2-40B4-BE49-F238E27FC236}">
                <a16:creationId xmlns:a16="http://schemas.microsoft.com/office/drawing/2014/main" id="{9FDD9846-061B-D260-619B-71399E3A60B1}"/>
              </a:ext>
            </a:extLst>
          </p:cNvPr>
          <p:cNvSpPr>
            <a:spLocks noGrp="1"/>
          </p:cNvSpPr>
          <p:nvPr>
            <p:ph type="sldNum" sz="quarter" idx="12"/>
          </p:nvPr>
        </p:nvSpPr>
        <p:spPr/>
        <p:txBody>
          <a:bodyPr/>
          <a:lstStyle/>
          <a:p>
            <a:fld id="{FCC8306D-03AF-4DB1-ADA9-7BEDA2B69DF0}" type="slidenum">
              <a:rPr lang="it-IT" smtClean="0"/>
              <a:t>17</a:t>
            </a:fld>
            <a:endParaRPr lang="it-IT"/>
          </a:p>
        </p:txBody>
      </p:sp>
    </p:spTree>
    <p:extLst>
      <p:ext uri="{BB962C8B-B14F-4D97-AF65-F5344CB8AC3E}">
        <p14:creationId xmlns:p14="http://schemas.microsoft.com/office/powerpoint/2010/main" val="235180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1248" y="426720"/>
            <a:ext cx="105064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a:t>
            </a:r>
            <a:r>
              <a:rPr lang="it-IT" sz="6000">
                <a:latin typeface="Times New Roman"/>
                <a:cs typeface="Times New Roman"/>
              </a:rPr>
              <a:t> Dataset Generation</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841248" y="3337269"/>
            <a:ext cx="10509504" cy="2905686"/>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6" name="Content Placeholder 2">
            <a:extLst>
              <a:ext uri="{FF2B5EF4-FFF2-40B4-BE49-F238E27FC236}">
                <a16:creationId xmlns:a16="http://schemas.microsoft.com/office/drawing/2014/main" id="{937E4B4B-B576-5D63-C9B3-FDDE0749FBC4}"/>
              </a:ext>
            </a:extLst>
          </p:cNvPr>
          <p:cNvSpPr txBox="1">
            <a:spLocks/>
          </p:cNvSpPr>
          <p:nvPr/>
        </p:nvSpPr>
        <p:spPr>
          <a:xfrm>
            <a:off x="993648" y="3489669"/>
            <a:ext cx="8036127" cy="290568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it-IT" sz="2000">
                <a:latin typeface="Times New Roman"/>
                <a:ea typeface="+mn-lt"/>
                <a:cs typeface="Times New Roman"/>
              </a:rPr>
              <a:t>The </a:t>
            </a:r>
            <a:r>
              <a:rPr lang="it-IT" sz="2000" err="1">
                <a:latin typeface="Times New Roman"/>
                <a:ea typeface="+mn-lt"/>
                <a:cs typeface="Times New Roman"/>
              </a:rPr>
              <a:t>results</a:t>
            </a:r>
            <a:r>
              <a:rPr lang="it-IT" sz="2000">
                <a:latin typeface="Times New Roman"/>
                <a:ea typeface="+mn-lt"/>
                <a:cs typeface="Times New Roman"/>
              </a:rPr>
              <a:t> </a:t>
            </a:r>
            <a:r>
              <a:rPr lang="it-IT" sz="2000" err="1">
                <a:latin typeface="Times New Roman"/>
                <a:ea typeface="+mn-lt"/>
                <a:cs typeface="Times New Roman"/>
              </a:rPr>
              <a:t>had</a:t>
            </a:r>
            <a:r>
              <a:rPr lang="it-IT" sz="2000">
                <a:latin typeface="Times New Roman"/>
                <a:ea typeface="+mn-lt"/>
                <a:cs typeface="Times New Roman"/>
              </a:rPr>
              <a:t> </a:t>
            </a:r>
            <a:r>
              <a:rPr lang="it-IT" sz="2000" err="1">
                <a:latin typeface="Times New Roman"/>
                <a:ea typeface="+mn-lt"/>
                <a:cs typeface="Times New Roman"/>
              </a:rPr>
              <a:t>really</a:t>
            </a:r>
            <a:r>
              <a:rPr lang="it-IT" sz="2000">
                <a:latin typeface="Times New Roman"/>
                <a:ea typeface="+mn-lt"/>
                <a:cs typeface="Times New Roman"/>
              </a:rPr>
              <a:t> high FER ( ~ 0.9), </a:t>
            </a:r>
            <a:r>
              <a:rPr lang="it-IT" sz="2000" err="1">
                <a:latin typeface="Times New Roman"/>
                <a:ea typeface="+mn-lt"/>
                <a:cs typeface="Times New Roman"/>
              </a:rPr>
              <a:t>even</a:t>
            </a:r>
            <a:r>
              <a:rPr lang="it-IT" sz="2000">
                <a:latin typeface="Times New Roman"/>
                <a:ea typeface="+mn-lt"/>
                <a:cs typeface="Times New Roman"/>
              </a:rPr>
              <a:t> </a:t>
            </a:r>
            <a:r>
              <a:rPr lang="it-IT" sz="2000" err="1">
                <a:latin typeface="Times New Roman"/>
                <a:ea typeface="+mn-lt"/>
                <a:cs typeface="Times New Roman"/>
              </a:rPr>
              <a:t>if</a:t>
            </a:r>
            <a:r>
              <a:rPr lang="it-IT" sz="2000">
                <a:latin typeface="Times New Roman"/>
                <a:ea typeface="+mn-lt"/>
                <a:cs typeface="Times New Roman"/>
              </a:rPr>
              <a:t> </a:t>
            </a:r>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tried</a:t>
            </a:r>
            <a:r>
              <a:rPr lang="it-IT" sz="2000">
                <a:latin typeface="Times New Roman"/>
                <a:ea typeface="+mn-lt"/>
                <a:cs typeface="Times New Roman"/>
              </a:rPr>
              <a:t> to generate the input </a:t>
            </a:r>
            <a:r>
              <a:rPr lang="it-IT" sz="2000" err="1">
                <a:latin typeface="Times New Roman"/>
                <a:ea typeface="+mn-lt"/>
                <a:cs typeface="Times New Roman"/>
              </a:rPr>
              <a:t>sequences</a:t>
            </a:r>
            <a:r>
              <a:rPr lang="it-IT" sz="2000">
                <a:latin typeface="Times New Roman"/>
                <a:ea typeface="+mn-lt"/>
                <a:cs typeface="Times New Roman"/>
              </a:rPr>
              <a:t> with </a:t>
            </a:r>
            <a:r>
              <a:rPr lang="it-IT" sz="2000" err="1">
                <a:latin typeface="Times New Roman"/>
                <a:ea typeface="+mn-lt"/>
                <a:cs typeface="Times New Roman"/>
              </a:rPr>
              <a:t>many</a:t>
            </a:r>
            <a:r>
              <a:rPr lang="it-IT" sz="2000">
                <a:latin typeface="Times New Roman"/>
                <a:ea typeface="+mn-lt"/>
                <a:cs typeface="Times New Roman"/>
              </a:rPr>
              <a:t> </a:t>
            </a:r>
            <a:r>
              <a:rPr lang="it-IT" sz="2000" err="1">
                <a:latin typeface="Times New Roman"/>
                <a:ea typeface="+mn-lt"/>
                <a:cs typeface="Times New Roman"/>
              </a:rPr>
              <a:t>different</a:t>
            </a:r>
            <a:r>
              <a:rPr lang="it-IT" sz="2000">
                <a:latin typeface="Times New Roman"/>
                <a:ea typeface="+mn-lt"/>
                <a:cs typeface="Times New Roman"/>
              </a:rPr>
              <a:t> ways.</a:t>
            </a:r>
            <a:endParaRPr lang="it-IT" sz="2000">
              <a:latin typeface="Times New Roman"/>
              <a:cs typeface="Times New Roman"/>
            </a:endParaRPr>
          </a:p>
          <a:p>
            <a:pPr>
              <a:buFont typeface="Arial"/>
              <a:buChar char="•"/>
            </a:pPr>
            <a:r>
              <a:rPr lang="it-IT" sz="2000">
                <a:latin typeface="Times New Roman"/>
                <a:ea typeface="+mn-lt"/>
                <a:cs typeface="Times New Roman"/>
              </a:rPr>
              <a:t>So, </a:t>
            </a:r>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could</a:t>
            </a:r>
            <a:r>
              <a:rPr lang="it-IT" sz="2000">
                <a:latin typeface="Times New Roman"/>
                <a:ea typeface="+mn-lt"/>
                <a:cs typeface="Times New Roman"/>
              </a:rPr>
              <a:t> </a:t>
            </a:r>
            <a:r>
              <a:rPr lang="it-IT" sz="2000" err="1">
                <a:latin typeface="Times New Roman"/>
                <a:ea typeface="+mn-lt"/>
                <a:cs typeface="Times New Roman"/>
              </a:rPr>
              <a:t>not</a:t>
            </a:r>
            <a:r>
              <a:rPr lang="it-IT" sz="2000">
                <a:latin typeface="Times New Roman"/>
                <a:ea typeface="+mn-lt"/>
                <a:cs typeface="Times New Roman"/>
              </a:rPr>
              <a:t> use </a:t>
            </a:r>
            <a:r>
              <a:rPr lang="it-IT" sz="2000" err="1">
                <a:latin typeface="Times New Roman"/>
                <a:ea typeface="+mn-lt"/>
                <a:cs typeface="Times New Roman"/>
              </a:rPr>
              <a:t>them</a:t>
            </a:r>
            <a:r>
              <a:rPr lang="it-IT" sz="2000">
                <a:latin typeface="Times New Roman"/>
                <a:ea typeface="+mn-lt"/>
                <a:cs typeface="Times New Roman"/>
              </a:rPr>
              <a:t> to feed the </a:t>
            </a:r>
            <a:r>
              <a:rPr lang="it-IT" sz="2000" err="1">
                <a:latin typeface="Times New Roman"/>
                <a:ea typeface="+mn-lt"/>
                <a:cs typeface="Times New Roman"/>
              </a:rPr>
              <a:t>neural</a:t>
            </a:r>
            <a:r>
              <a:rPr lang="it-IT" sz="2000">
                <a:latin typeface="Times New Roman"/>
                <a:ea typeface="+mn-lt"/>
                <a:cs typeface="Times New Roman"/>
              </a:rPr>
              <a:t> network, </a:t>
            </a:r>
            <a:r>
              <a:rPr lang="it-IT" sz="2000" err="1">
                <a:latin typeface="Times New Roman"/>
                <a:ea typeface="+mn-lt"/>
                <a:cs typeface="Times New Roman"/>
              </a:rPr>
              <a:t>as</a:t>
            </a:r>
            <a:r>
              <a:rPr lang="it-IT" sz="2000">
                <a:latin typeface="Times New Roman"/>
                <a:ea typeface="+mn-lt"/>
                <a:cs typeface="Times New Roman"/>
              </a:rPr>
              <a:t> the </a:t>
            </a:r>
            <a:r>
              <a:rPr lang="it-IT" sz="2000" err="1">
                <a:latin typeface="Times New Roman"/>
                <a:ea typeface="+mn-lt"/>
                <a:cs typeface="Times New Roman"/>
              </a:rPr>
              <a:t>latter</a:t>
            </a:r>
            <a:r>
              <a:rPr lang="it-IT" sz="2000">
                <a:latin typeface="Times New Roman"/>
                <a:ea typeface="+mn-lt"/>
                <a:cs typeface="Times New Roman"/>
              </a:rPr>
              <a:t> </a:t>
            </a:r>
            <a:r>
              <a:rPr lang="it-IT" sz="2000" err="1">
                <a:latin typeface="Times New Roman"/>
                <a:ea typeface="+mn-lt"/>
                <a:cs typeface="Times New Roman"/>
              </a:rPr>
              <a:t>would</a:t>
            </a:r>
            <a:r>
              <a:rPr lang="it-IT" sz="2000">
                <a:latin typeface="Times New Roman"/>
                <a:ea typeface="+mn-lt"/>
                <a:cs typeface="Times New Roman"/>
              </a:rPr>
              <a:t> </a:t>
            </a:r>
            <a:r>
              <a:rPr lang="it-IT" sz="2000" err="1">
                <a:latin typeface="Times New Roman"/>
                <a:ea typeface="+mn-lt"/>
                <a:cs typeface="Times New Roman"/>
              </a:rPr>
              <a:t>not</a:t>
            </a:r>
            <a:r>
              <a:rPr lang="it-IT" sz="2000">
                <a:latin typeface="Times New Roman"/>
                <a:ea typeface="+mn-lt"/>
                <a:cs typeface="Times New Roman"/>
              </a:rPr>
              <a:t> be </a:t>
            </a:r>
            <a:r>
              <a:rPr lang="it-IT" sz="2000" err="1">
                <a:latin typeface="Times New Roman"/>
                <a:ea typeface="+mn-lt"/>
                <a:cs typeface="Times New Roman"/>
              </a:rPr>
              <a:t>able</a:t>
            </a:r>
            <a:r>
              <a:rPr lang="it-IT" sz="2000">
                <a:latin typeface="Times New Roman"/>
                <a:ea typeface="+mn-lt"/>
                <a:cs typeface="Times New Roman"/>
              </a:rPr>
              <a:t> to </a:t>
            </a:r>
            <a:r>
              <a:rPr lang="it-IT" sz="2000" err="1">
                <a:latin typeface="Times New Roman"/>
                <a:ea typeface="+mn-lt"/>
                <a:cs typeface="Times New Roman"/>
              </a:rPr>
              <a:t>generalize</a:t>
            </a:r>
            <a:r>
              <a:rPr lang="it-IT" sz="2000">
                <a:latin typeface="Times New Roman"/>
                <a:ea typeface="+mn-lt"/>
                <a:cs typeface="Times New Roman"/>
              </a:rPr>
              <a:t> and </a:t>
            </a:r>
            <a:r>
              <a:rPr lang="it-IT" sz="2000" err="1">
                <a:latin typeface="Times New Roman"/>
                <a:ea typeface="+mn-lt"/>
                <a:cs typeface="Times New Roman"/>
              </a:rPr>
              <a:t>give</a:t>
            </a:r>
            <a:r>
              <a:rPr lang="it-IT" sz="2000">
                <a:latin typeface="Times New Roman"/>
                <a:ea typeface="+mn-lt"/>
                <a:cs typeface="Times New Roman"/>
              </a:rPr>
              <a:t> </a:t>
            </a:r>
            <a:r>
              <a:rPr lang="it-IT" sz="2000" err="1">
                <a:latin typeface="Times New Roman"/>
                <a:ea typeface="+mn-lt"/>
                <a:cs typeface="Times New Roman"/>
              </a:rPr>
              <a:t>us</a:t>
            </a:r>
            <a:r>
              <a:rPr lang="it-IT" sz="2000">
                <a:latin typeface="Times New Roman"/>
                <a:ea typeface="+mn-lt"/>
                <a:cs typeface="Times New Roman"/>
              </a:rPr>
              <a:t> an </a:t>
            </a:r>
            <a:r>
              <a:rPr lang="it-IT" sz="2000" err="1">
                <a:latin typeface="Times New Roman"/>
                <a:ea typeface="+mn-lt"/>
                <a:cs typeface="Times New Roman"/>
              </a:rPr>
              <a:t>optimal</a:t>
            </a:r>
            <a:r>
              <a:rPr lang="it-IT" sz="2000">
                <a:latin typeface="Times New Roman"/>
                <a:ea typeface="+mn-lt"/>
                <a:cs typeface="Times New Roman"/>
              </a:rPr>
              <a:t> output. </a:t>
            </a:r>
          </a:p>
          <a:p>
            <a:pPr>
              <a:buFont typeface="Arial"/>
              <a:buChar char="•"/>
            </a:pPr>
            <a:r>
              <a:rPr lang="it-IT" sz="2000" err="1">
                <a:latin typeface="Times New Roman"/>
                <a:ea typeface="+mn-lt"/>
                <a:cs typeface="Times New Roman"/>
              </a:rPr>
              <a:t>Taking</a:t>
            </a:r>
            <a:r>
              <a:rPr lang="it-IT" sz="2000">
                <a:latin typeface="Times New Roman"/>
                <a:ea typeface="+mn-lt"/>
                <a:cs typeface="Times New Roman"/>
              </a:rPr>
              <a:t>, </a:t>
            </a:r>
            <a:r>
              <a:rPr lang="it-IT" sz="2000" err="1">
                <a:latin typeface="Times New Roman"/>
                <a:ea typeface="+mn-lt"/>
                <a:cs typeface="Times New Roman"/>
              </a:rPr>
              <a:t>however</a:t>
            </a:r>
            <a:r>
              <a:rPr lang="it-IT" sz="2000">
                <a:latin typeface="Times New Roman"/>
                <a:ea typeface="+mn-lt"/>
                <a:cs typeface="Times New Roman"/>
              </a:rPr>
              <a:t>, </a:t>
            </a:r>
            <a:r>
              <a:rPr lang="it-IT" sz="2000" err="1">
                <a:latin typeface="Times New Roman"/>
                <a:ea typeface="+mn-lt"/>
                <a:cs typeface="Times New Roman"/>
              </a:rPr>
              <a:t>as</a:t>
            </a:r>
            <a:r>
              <a:rPr lang="it-IT" sz="2000">
                <a:latin typeface="Times New Roman"/>
                <a:ea typeface="+mn-lt"/>
                <a:cs typeface="Times New Roman"/>
              </a:rPr>
              <a:t> inputs, the </a:t>
            </a:r>
            <a:r>
              <a:rPr lang="it-IT" sz="2000" err="1">
                <a:latin typeface="Times New Roman"/>
                <a:ea typeface="+mn-lt"/>
                <a:cs typeface="Times New Roman"/>
              </a:rPr>
              <a:t>sequences</a:t>
            </a:r>
            <a:r>
              <a:rPr lang="it-IT" sz="2000">
                <a:latin typeface="Times New Roman"/>
                <a:ea typeface="+mn-lt"/>
                <a:cs typeface="Times New Roman"/>
              </a:rPr>
              <a:t> of the paper </a:t>
            </a:r>
            <a:r>
              <a:rPr lang="it-IT" sz="2000" err="1">
                <a:latin typeface="Times New Roman"/>
                <a:ea typeface="+mn-lt"/>
                <a:cs typeface="Times New Roman"/>
              </a:rPr>
              <a:t>provided</a:t>
            </a:r>
            <a:r>
              <a:rPr lang="it-IT" sz="2000">
                <a:latin typeface="Times New Roman"/>
                <a:ea typeface="+mn-lt"/>
                <a:cs typeface="Times New Roman"/>
              </a:rPr>
              <a:t> to </a:t>
            </a:r>
            <a:r>
              <a:rPr lang="it-IT" sz="2000" err="1">
                <a:latin typeface="Times New Roman"/>
                <a:ea typeface="+mn-lt"/>
                <a:cs typeface="Times New Roman"/>
              </a:rPr>
              <a:t>us</a:t>
            </a:r>
            <a:r>
              <a:rPr lang="it-IT" sz="2000">
                <a:latin typeface="Times New Roman"/>
                <a:ea typeface="+mn-lt"/>
                <a:cs typeface="Times New Roman"/>
              </a:rPr>
              <a:t>, </a:t>
            </a:r>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extracted</a:t>
            </a:r>
            <a:r>
              <a:rPr lang="it-IT" sz="2000">
                <a:latin typeface="Times New Roman"/>
                <a:ea typeface="+mn-lt"/>
                <a:cs typeface="Times New Roman"/>
              </a:rPr>
              <a:t> the </a:t>
            </a:r>
            <a:r>
              <a:rPr lang="it-IT" sz="2000" err="1">
                <a:latin typeface="Times New Roman"/>
                <a:ea typeface="+mn-lt"/>
                <a:cs typeface="Times New Roman"/>
              </a:rPr>
              <a:t>same</a:t>
            </a:r>
            <a:r>
              <a:rPr lang="it-IT" sz="2000">
                <a:latin typeface="Times New Roman"/>
                <a:ea typeface="+mn-lt"/>
                <a:cs typeface="Times New Roman"/>
              </a:rPr>
              <a:t> </a:t>
            </a:r>
            <a:r>
              <a:rPr lang="it-IT" sz="2000" err="1">
                <a:latin typeface="Times New Roman"/>
                <a:ea typeface="+mn-lt"/>
                <a:cs typeface="Times New Roman"/>
              </a:rPr>
              <a:t>results</a:t>
            </a:r>
            <a:r>
              <a:rPr lang="it-IT" sz="2000">
                <a:latin typeface="Times New Roman"/>
                <a:ea typeface="+mn-lt"/>
                <a:cs typeface="Times New Roman"/>
              </a:rPr>
              <a:t> </a:t>
            </a:r>
            <a:r>
              <a:rPr lang="it-IT" sz="2000" err="1">
                <a:latin typeface="Times New Roman"/>
                <a:ea typeface="+mn-lt"/>
                <a:cs typeface="Times New Roman"/>
              </a:rPr>
              <a:t>as</a:t>
            </a:r>
            <a:r>
              <a:rPr lang="it-IT" sz="2000">
                <a:latin typeface="Times New Roman"/>
                <a:ea typeface="+mn-lt"/>
                <a:cs typeface="Times New Roman"/>
              </a:rPr>
              <a:t> </a:t>
            </a:r>
            <a:r>
              <a:rPr lang="it-IT" sz="2000" err="1">
                <a:latin typeface="Times New Roman"/>
                <a:ea typeface="+mn-lt"/>
                <a:cs typeface="Times New Roman"/>
              </a:rPr>
              <a:t>it</a:t>
            </a:r>
            <a:r>
              <a:rPr lang="it-IT" sz="2000">
                <a:latin typeface="Times New Roman"/>
                <a:ea typeface="+mn-lt"/>
                <a:cs typeface="Times New Roman"/>
              </a:rPr>
              <a:t> </a:t>
            </a:r>
            <a:r>
              <a:rPr lang="it-IT" sz="2000" err="1">
                <a:latin typeface="Times New Roman"/>
                <a:ea typeface="+mn-lt"/>
                <a:cs typeface="Times New Roman"/>
              </a:rPr>
              <a:t>did</a:t>
            </a:r>
            <a:r>
              <a:rPr lang="it-IT" sz="2000">
                <a:latin typeface="Times New Roman"/>
                <a:ea typeface="+mn-lt"/>
                <a:cs typeface="Times New Roman"/>
              </a:rPr>
              <a:t>, </a:t>
            </a:r>
            <a:r>
              <a:rPr lang="it-IT" sz="2000" err="1">
                <a:latin typeface="Times New Roman"/>
                <a:ea typeface="+mn-lt"/>
                <a:cs typeface="Times New Roman"/>
              </a:rPr>
              <a:t>which</a:t>
            </a:r>
            <a:r>
              <a:rPr lang="it-IT" sz="2000">
                <a:latin typeface="Times New Roman"/>
                <a:ea typeface="+mn-lt"/>
                <a:cs typeface="Times New Roman"/>
              </a:rPr>
              <a:t> </a:t>
            </a:r>
            <a:r>
              <a:rPr lang="it-IT" sz="2000" err="1">
                <a:latin typeface="Times New Roman"/>
                <a:ea typeface="+mn-lt"/>
                <a:cs typeface="Times New Roman"/>
              </a:rPr>
              <a:t>could</a:t>
            </a:r>
            <a:r>
              <a:rPr lang="it-IT" sz="2000">
                <a:latin typeface="Times New Roman"/>
                <a:ea typeface="+mn-lt"/>
                <a:cs typeface="Times New Roman"/>
              </a:rPr>
              <a:t> serve </a:t>
            </a:r>
            <a:r>
              <a:rPr lang="it-IT" sz="2000" err="1">
                <a:latin typeface="Times New Roman"/>
                <a:ea typeface="+mn-lt"/>
                <a:cs typeface="Times New Roman"/>
              </a:rPr>
              <a:t>as</a:t>
            </a:r>
            <a:r>
              <a:rPr lang="it-IT" sz="2000">
                <a:latin typeface="Times New Roman"/>
                <a:ea typeface="+mn-lt"/>
                <a:cs typeface="Times New Roman"/>
              </a:rPr>
              <a:t> an input in </a:t>
            </a:r>
            <a:r>
              <a:rPr lang="it-IT" sz="2000" err="1">
                <a:latin typeface="Times New Roman"/>
                <a:ea typeface="+mn-lt"/>
                <a:cs typeface="Times New Roman"/>
              </a:rPr>
              <a:t>our</a:t>
            </a:r>
            <a:r>
              <a:rPr lang="it-IT" sz="2000">
                <a:latin typeface="Times New Roman"/>
                <a:ea typeface="+mn-lt"/>
                <a:cs typeface="Times New Roman"/>
              </a:rPr>
              <a:t> </a:t>
            </a:r>
            <a:r>
              <a:rPr lang="it-IT" sz="2000" err="1">
                <a:latin typeface="Times New Roman"/>
                <a:ea typeface="+mn-lt"/>
                <a:cs typeface="Times New Roman"/>
              </a:rPr>
              <a:t>neural</a:t>
            </a:r>
            <a:r>
              <a:rPr lang="it-IT" sz="2000">
                <a:latin typeface="Times New Roman"/>
                <a:ea typeface="+mn-lt"/>
                <a:cs typeface="Times New Roman"/>
              </a:rPr>
              <a:t> network.</a:t>
            </a:r>
            <a:endParaRPr lang="it-IT">
              <a:latin typeface="Times New Roman"/>
              <a:cs typeface="Times New Roman"/>
            </a:endParaRPr>
          </a:p>
          <a:p>
            <a:pPr>
              <a:buFont typeface="Arial"/>
              <a:buChar char="•"/>
            </a:pPr>
            <a:r>
              <a:rPr lang="it-IT" sz="2000" err="1">
                <a:latin typeface="Times New Roman"/>
                <a:ea typeface="+mn-lt"/>
                <a:cs typeface="Times New Roman"/>
              </a:rPr>
              <a:t>Thus</a:t>
            </a:r>
            <a:r>
              <a:rPr lang="it-IT" sz="2000">
                <a:latin typeface="Times New Roman"/>
                <a:ea typeface="+mn-lt"/>
                <a:cs typeface="Times New Roman"/>
              </a:rPr>
              <a:t>, </a:t>
            </a:r>
            <a:r>
              <a:rPr lang="it-IT" sz="2000" err="1">
                <a:latin typeface="Times New Roman"/>
                <a:ea typeface="+mn-lt"/>
                <a:cs typeface="Times New Roman"/>
              </a:rPr>
              <a:t>we</a:t>
            </a:r>
            <a:r>
              <a:rPr lang="it-IT" sz="2000">
                <a:latin typeface="Times New Roman"/>
                <a:ea typeface="+mn-lt"/>
                <a:cs typeface="Times New Roman"/>
              </a:rPr>
              <a:t> </a:t>
            </a:r>
            <a:r>
              <a:rPr lang="it-IT" sz="2000" err="1">
                <a:latin typeface="Times New Roman"/>
                <a:ea typeface="+mn-lt"/>
                <a:cs typeface="Times New Roman"/>
              </a:rPr>
              <a:t>replicated</a:t>
            </a:r>
            <a:r>
              <a:rPr lang="it-IT" sz="2000">
                <a:latin typeface="Times New Roman"/>
                <a:ea typeface="+mn-lt"/>
                <a:cs typeface="Times New Roman"/>
              </a:rPr>
              <a:t> the </a:t>
            </a:r>
            <a:r>
              <a:rPr lang="it-IT" sz="2000" err="1">
                <a:latin typeface="Times New Roman"/>
                <a:ea typeface="+mn-lt"/>
                <a:cs typeface="Times New Roman"/>
              </a:rPr>
              <a:t>paper's</a:t>
            </a:r>
            <a:r>
              <a:rPr lang="it-IT" sz="2000">
                <a:latin typeface="Times New Roman"/>
                <a:ea typeface="+mn-lt"/>
                <a:cs typeface="Times New Roman"/>
              </a:rPr>
              <a:t> </a:t>
            </a:r>
            <a:r>
              <a:rPr lang="it-IT" sz="2000" err="1">
                <a:latin typeface="Times New Roman"/>
                <a:ea typeface="+mn-lt"/>
                <a:cs typeface="Times New Roman"/>
              </a:rPr>
              <a:t>results</a:t>
            </a:r>
            <a:r>
              <a:rPr lang="it-IT" sz="2000">
                <a:latin typeface="Times New Roman"/>
                <a:ea typeface="+mn-lt"/>
                <a:cs typeface="Times New Roman"/>
              </a:rPr>
              <a:t>, </a:t>
            </a:r>
            <a:r>
              <a:rPr lang="it-IT" sz="2000" err="1">
                <a:latin typeface="Times New Roman"/>
                <a:ea typeface="+mn-lt"/>
                <a:cs typeface="Times New Roman"/>
              </a:rPr>
              <a:t>taking</a:t>
            </a:r>
            <a:r>
              <a:rPr lang="it-IT" sz="2000">
                <a:latin typeface="Times New Roman"/>
                <a:ea typeface="+mn-lt"/>
                <a:cs typeface="Times New Roman"/>
              </a:rPr>
              <a:t> the </a:t>
            </a:r>
            <a:r>
              <a:rPr lang="it-IT" sz="2000" err="1">
                <a:latin typeface="Times New Roman"/>
                <a:ea typeface="+mn-lt"/>
                <a:cs typeface="Times New Roman"/>
              </a:rPr>
              <a:t>same</a:t>
            </a:r>
            <a:r>
              <a:rPr lang="it-IT" sz="2000">
                <a:latin typeface="Times New Roman"/>
                <a:ea typeface="+mn-lt"/>
                <a:cs typeface="Times New Roman"/>
              </a:rPr>
              <a:t> samples of bit-</a:t>
            </a:r>
            <a:r>
              <a:rPr lang="it-IT" sz="2000" err="1">
                <a:latin typeface="Times New Roman"/>
                <a:ea typeface="+mn-lt"/>
                <a:cs typeface="Times New Roman"/>
              </a:rPr>
              <a:t>sequences</a:t>
            </a:r>
            <a:r>
              <a:rPr lang="it-IT" sz="2000">
                <a:latin typeface="Times New Roman"/>
                <a:ea typeface="+mn-lt"/>
                <a:cs typeface="Times New Roman"/>
              </a:rPr>
              <a:t> and </a:t>
            </a:r>
            <a:r>
              <a:rPr lang="it-IT" sz="2000" err="1">
                <a:latin typeface="Times New Roman"/>
                <a:ea typeface="+mn-lt"/>
                <a:cs typeface="Times New Roman"/>
              </a:rPr>
              <a:t>corresponding</a:t>
            </a:r>
            <a:r>
              <a:rPr lang="it-IT" sz="2000">
                <a:latin typeface="Times New Roman"/>
                <a:ea typeface="+mn-lt"/>
                <a:cs typeface="Times New Roman"/>
              </a:rPr>
              <a:t> </a:t>
            </a:r>
            <a:r>
              <a:rPr lang="it-IT" sz="2000" err="1">
                <a:latin typeface="Times New Roman"/>
                <a:ea typeface="+mn-lt"/>
                <a:cs typeface="Times New Roman"/>
              </a:rPr>
              <a:t>FERs</a:t>
            </a:r>
            <a:r>
              <a:rPr lang="it-IT" sz="2000">
                <a:latin typeface="Times New Roman"/>
                <a:ea typeface="+mn-lt"/>
                <a:cs typeface="Times New Roman"/>
              </a:rPr>
              <a:t>.</a:t>
            </a:r>
          </a:p>
        </p:txBody>
      </p:sp>
      <p:pic>
        <p:nvPicPr>
          <p:cNvPr id="4" name="Immagine 4" descr="Immagine che contiene testo&#10;&#10;Descrizione generata automaticamente">
            <a:extLst>
              <a:ext uri="{FF2B5EF4-FFF2-40B4-BE49-F238E27FC236}">
                <a16:creationId xmlns:a16="http://schemas.microsoft.com/office/drawing/2014/main" id="{CE7F496B-35E9-0563-19ED-87A7E8F5E89F}"/>
              </a:ext>
            </a:extLst>
          </p:cNvPr>
          <p:cNvPicPr>
            <a:picLocks noChangeAspect="1"/>
          </p:cNvPicPr>
          <p:nvPr/>
        </p:nvPicPr>
        <p:blipFill>
          <a:blip r:embed="rId2"/>
          <a:stretch>
            <a:fillRect/>
          </a:stretch>
        </p:blipFill>
        <p:spPr>
          <a:xfrm>
            <a:off x="9977025" y="2920583"/>
            <a:ext cx="740921" cy="3665096"/>
          </a:xfrm>
          <a:prstGeom prst="rect">
            <a:avLst/>
          </a:prstGeom>
        </p:spPr>
      </p:pic>
      <p:sp>
        <p:nvSpPr>
          <p:cNvPr id="7" name="Segnaposto numero diapositiva 6">
            <a:extLst>
              <a:ext uri="{FF2B5EF4-FFF2-40B4-BE49-F238E27FC236}">
                <a16:creationId xmlns:a16="http://schemas.microsoft.com/office/drawing/2014/main" id="{742D5339-1557-D9F4-9E4D-523FA21FAC77}"/>
              </a:ext>
            </a:extLst>
          </p:cNvPr>
          <p:cNvSpPr>
            <a:spLocks noGrp="1"/>
          </p:cNvSpPr>
          <p:nvPr>
            <p:ph type="sldNum" sz="quarter" idx="12"/>
          </p:nvPr>
        </p:nvSpPr>
        <p:spPr/>
        <p:txBody>
          <a:bodyPr/>
          <a:lstStyle/>
          <a:p>
            <a:fld id="{FCC8306D-03AF-4DB1-ADA9-7BEDA2B69DF0}" type="slidenum">
              <a:rPr lang="it-IT" smtClean="0"/>
              <a:t>18</a:t>
            </a:fld>
            <a:endParaRPr lang="it-IT"/>
          </a:p>
        </p:txBody>
      </p:sp>
    </p:spTree>
    <p:extLst>
      <p:ext uri="{BB962C8B-B14F-4D97-AF65-F5344CB8AC3E}">
        <p14:creationId xmlns:p14="http://schemas.microsoft.com/office/powerpoint/2010/main" val="59697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66768" y="355496"/>
            <a:ext cx="105064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II:</a:t>
            </a:r>
            <a:r>
              <a:rPr lang="it-IT" sz="6000">
                <a:latin typeface="Times New Roman"/>
                <a:cs typeface="Times New Roman"/>
              </a:rPr>
              <a:t> Data </a:t>
            </a:r>
            <a:r>
              <a:rPr lang="it-IT" sz="6000" err="1">
                <a:latin typeface="Times New Roman"/>
                <a:cs typeface="Times New Roman"/>
              </a:rPr>
              <a:t>Pre</a:t>
            </a:r>
            <a:r>
              <a:rPr lang="it-IT" sz="6000">
                <a:latin typeface="Times New Roman"/>
                <a:cs typeface="Times New Roman"/>
              </a:rPr>
              <a:t>-processing</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13" name="Content Placeholder 2">
            <a:extLst>
              <a:ext uri="{FF2B5EF4-FFF2-40B4-BE49-F238E27FC236}">
                <a16:creationId xmlns:a16="http://schemas.microsoft.com/office/drawing/2014/main" id="{F33A4B69-9C0A-820A-25CD-5C9DA80FC197}"/>
              </a:ext>
            </a:extLst>
          </p:cNvPr>
          <p:cNvSpPr txBox="1">
            <a:spLocks/>
          </p:cNvSpPr>
          <p:nvPr/>
        </p:nvSpPr>
        <p:spPr>
          <a:xfrm>
            <a:off x="993648" y="2965413"/>
            <a:ext cx="10509504" cy="342994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pPr>
            <a:r>
              <a:rPr lang="en-US" sz="2200">
                <a:latin typeface="Times New Roman"/>
                <a:cs typeface="Times New Roman"/>
              </a:rPr>
              <a:t>We have separated the input dataset into </a:t>
            </a:r>
            <a:r>
              <a:rPr lang="en-US" sz="2200" b="1">
                <a:latin typeface="Times New Roman"/>
                <a:cs typeface="Times New Roman"/>
              </a:rPr>
              <a:t>bit sequences dataset</a:t>
            </a:r>
            <a:r>
              <a:rPr lang="en-US" sz="2200">
                <a:latin typeface="Times New Roman"/>
                <a:cs typeface="Times New Roman"/>
              </a:rPr>
              <a:t> and corresponding </a:t>
            </a:r>
            <a:r>
              <a:rPr lang="en-US" sz="2200" b="1">
                <a:latin typeface="Times New Roman"/>
                <a:cs typeface="Times New Roman"/>
              </a:rPr>
              <a:t>FER dataset</a:t>
            </a:r>
            <a:r>
              <a:rPr lang="en-US" sz="2200">
                <a:latin typeface="Times New Roman"/>
                <a:cs typeface="Times New Roman"/>
              </a:rPr>
              <a:t> </a:t>
            </a:r>
          </a:p>
          <a:p>
            <a:pPr marL="342900" indent="-342900">
              <a:lnSpc>
                <a:spcPct val="120000"/>
              </a:lnSpc>
            </a:pPr>
            <a:r>
              <a:rPr lang="en-US" sz="2200">
                <a:latin typeface="Times New Roman"/>
                <a:cs typeface="Times New Roman"/>
              </a:rPr>
              <a:t>Each bit with value 1 is a frozen bit and each one with value 0 is an information bit</a:t>
            </a:r>
          </a:p>
          <a:p>
            <a:pPr marL="342900" indent="-342900">
              <a:lnSpc>
                <a:spcPct val="120000"/>
              </a:lnSpc>
            </a:pPr>
            <a:r>
              <a:rPr lang="en-US" sz="2200">
                <a:latin typeface="Times New Roman"/>
                <a:cs typeface="Times New Roman"/>
              </a:rPr>
              <a:t>The Mean value and standard deviation (STD) for each position of  bits is computed.</a:t>
            </a:r>
            <a:endParaRPr lang="it-IT">
              <a:latin typeface="Times New Roman"/>
              <a:cs typeface="Times New Roman"/>
            </a:endParaRPr>
          </a:p>
          <a:p>
            <a:pPr marL="342900" indent="-342900">
              <a:lnSpc>
                <a:spcPct val="120000"/>
              </a:lnSpc>
            </a:pPr>
            <a:r>
              <a:rPr lang="en-US" sz="2200">
                <a:latin typeface="Times New Roman"/>
                <a:ea typeface="+mn-lt"/>
                <a:cs typeface="Times New Roman"/>
              </a:rPr>
              <a:t>We call the positions with STD not equal to zero, </a:t>
            </a:r>
            <a:r>
              <a:rPr lang="en-US" sz="2200" b="1">
                <a:latin typeface="Times New Roman"/>
                <a:ea typeface="+mn-lt"/>
                <a:cs typeface="Times New Roman"/>
              </a:rPr>
              <a:t>varying bit</a:t>
            </a:r>
            <a:r>
              <a:rPr lang="en-US" sz="2200">
                <a:latin typeface="Times New Roman"/>
                <a:ea typeface="+mn-lt"/>
                <a:cs typeface="Times New Roman"/>
              </a:rPr>
              <a:t> positions (for each sample)</a:t>
            </a:r>
            <a:endParaRPr lang="en-US" sz="2200">
              <a:latin typeface="Times New Roman"/>
              <a:cs typeface="Times New Roman"/>
            </a:endParaRPr>
          </a:p>
          <a:p>
            <a:pPr marL="342900" indent="-342900">
              <a:lnSpc>
                <a:spcPct val="120000"/>
              </a:lnSpc>
            </a:pPr>
            <a:r>
              <a:rPr lang="en-US" sz="2200">
                <a:latin typeface="Times New Roman"/>
                <a:cs typeface="Times New Roman"/>
              </a:rPr>
              <a:t>Standardization function: we standardize varying bits  [(Bit – Mean(Bit) )/ STD] and use them as the new training set</a:t>
            </a:r>
          </a:p>
          <a:p>
            <a:pPr marL="342900" indent="-342900">
              <a:lnSpc>
                <a:spcPct val="120000"/>
              </a:lnSpc>
            </a:pPr>
            <a:r>
              <a:rPr lang="en-US" sz="2200">
                <a:latin typeface="Times New Roman"/>
                <a:ea typeface="+mn-lt"/>
                <a:cs typeface="Times New Roman"/>
              </a:rPr>
              <a:t>Now for the new training and validation sets,</a:t>
            </a:r>
            <a:r>
              <a:rPr lang="en-US" sz="2200" b="1">
                <a:latin typeface="Times New Roman"/>
                <a:ea typeface="+mn-lt"/>
                <a:cs typeface="Times New Roman"/>
              </a:rPr>
              <a:t> info bit</a:t>
            </a:r>
            <a:r>
              <a:rPr lang="en-US" sz="2200">
                <a:latin typeface="Times New Roman"/>
                <a:ea typeface="+mn-lt"/>
                <a:cs typeface="Times New Roman"/>
              </a:rPr>
              <a:t> values are equal to</a:t>
            </a:r>
            <a:r>
              <a:rPr lang="en-US" sz="2200" b="1">
                <a:latin typeface="Times New Roman"/>
                <a:ea typeface="+mn-lt"/>
                <a:cs typeface="Times New Roman"/>
              </a:rPr>
              <a:t> –1</a:t>
            </a:r>
            <a:r>
              <a:rPr lang="en-US" sz="2200">
                <a:latin typeface="Times New Roman"/>
                <a:ea typeface="+mn-lt"/>
                <a:cs typeface="Times New Roman"/>
              </a:rPr>
              <a:t> and frozen bit values are equal to 1 and the dimension reduced to the number of position of varying bits </a:t>
            </a:r>
            <a:endParaRPr lang="en-US" sz="2200">
              <a:latin typeface="Times New Roman"/>
              <a:cs typeface="Times New Roman"/>
            </a:endParaRPr>
          </a:p>
          <a:p>
            <a:pPr marL="0" indent="0">
              <a:lnSpc>
                <a:spcPct val="120000"/>
              </a:lnSpc>
              <a:buNone/>
            </a:pPr>
            <a:endParaRPr lang="en-US" sz="2200">
              <a:solidFill>
                <a:srgbClr val="FF0000"/>
              </a:solidFill>
              <a:latin typeface="Times New Roman"/>
              <a:ea typeface="+mn-lt"/>
              <a:cs typeface="Times New Roman"/>
            </a:endParaRPr>
          </a:p>
          <a:p>
            <a:pPr marL="342900" indent="-342900">
              <a:lnSpc>
                <a:spcPct val="120000"/>
              </a:lnSpc>
            </a:pPr>
            <a:endParaRPr lang="en-US" sz="2200">
              <a:latin typeface="Times New Roman"/>
              <a:cs typeface="Calibri"/>
            </a:endParaRPr>
          </a:p>
          <a:p>
            <a:pPr marL="342900" indent="-342900">
              <a:lnSpc>
                <a:spcPct val="120000"/>
              </a:lnSpc>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5" name="Segnaposto numero diapositiva 4">
            <a:extLst>
              <a:ext uri="{FF2B5EF4-FFF2-40B4-BE49-F238E27FC236}">
                <a16:creationId xmlns:a16="http://schemas.microsoft.com/office/drawing/2014/main" id="{D7661DAD-D5E7-991D-8DA8-B4E83BDD4A8C}"/>
              </a:ext>
            </a:extLst>
          </p:cNvPr>
          <p:cNvSpPr>
            <a:spLocks noGrp="1"/>
          </p:cNvSpPr>
          <p:nvPr>
            <p:ph type="sldNum" sz="quarter" idx="12"/>
          </p:nvPr>
        </p:nvSpPr>
        <p:spPr/>
        <p:txBody>
          <a:bodyPr/>
          <a:lstStyle/>
          <a:p>
            <a:fld id="{FCC8306D-03AF-4DB1-ADA9-7BEDA2B69DF0}" type="slidenum">
              <a:rPr lang="it-IT" smtClean="0"/>
              <a:t>19</a:t>
            </a:fld>
            <a:endParaRPr lang="it-IT"/>
          </a:p>
        </p:txBody>
      </p:sp>
    </p:spTree>
    <p:extLst>
      <p:ext uri="{BB962C8B-B14F-4D97-AF65-F5344CB8AC3E}">
        <p14:creationId xmlns:p14="http://schemas.microsoft.com/office/powerpoint/2010/main" val="410303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30480FD-257F-73F0-093A-FBB1A25506DF}"/>
              </a:ext>
            </a:extLst>
          </p:cNvPr>
          <p:cNvSpPr>
            <a:spLocks noGrp="1"/>
          </p:cNvSpPr>
          <p:nvPr>
            <p:ph type="title"/>
          </p:nvPr>
        </p:nvSpPr>
        <p:spPr>
          <a:xfrm>
            <a:off x="1115568" y="548640"/>
            <a:ext cx="10168128" cy="1179576"/>
          </a:xfrm>
        </p:spPr>
        <p:txBody>
          <a:bodyPr>
            <a:normAutofit/>
          </a:bodyPr>
          <a:lstStyle/>
          <a:p>
            <a:r>
              <a:rPr lang="it-IT" sz="4000" b="1">
                <a:latin typeface="Times New Roman"/>
                <a:ea typeface="+mj-lt"/>
                <a:cs typeface="+mj-lt"/>
              </a:rPr>
              <a:t>Outline:</a:t>
            </a:r>
            <a:endParaRPr lang="it-IT" sz="4000" b="1">
              <a:latin typeface="Times New Roman"/>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097E51B-75D1-A289-F56C-963152969690}"/>
              </a:ext>
            </a:extLst>
          </p:cNvPr>
          <p:cNvSpPr>
            <a:spLocks noGrp="1"/>
          </p:cNvSpPr>
          <p:nvPr>
            <p:ph idx="1"/>
          </p:nvPr>
        </p:nvSpPr>
        <p:spPr>
          <a:xfrm>
            <a:off x="1115568" y="2299063"/>
            <a:ext cx="10168128" cy="4487500"/>
          </a:xfrm>
        </p:spPr>
        <p:txBody>
          <a:bodyPr vert="horz" lIns="91440" tIns="45720" rIns="91440" bIns="45720" rtlCol="0" anchor="t">
            <a:normAutofit/>
          </a:bodyPr>
          <a:lstStyle/>
          <a:p>
            <a:pPr marL="457200" indent="-457200"/>
            <a:r>
              <a:rPr lang="it-IT" sz="2000">
                <a:latin typeface="Times New Roman"/>
                <a:cs typeface="Calibri" panose="020F0502020204030204"/>
              </a:rPr>
              <a:t>Brief </a:t>
            </a:r>
            <a:r>
              <a:rPr lang="it-IT" sz="2000" err="1">
                <a:latin typeface="Times New Roman"/>
                <a:cs typeface="Calibri" panose="020F0502020204030204"/>
              </a:rPr>
              <a:t>Explanation</a:t>
            </a:r>
            <a:r>
              <a:rPr lang="it-IT" sz="2000">
                <a:latin typeface="Times New Roman"/>
                <a:cs typeface="Calibri" panose="020F0502020204030204"/>
              </a:rPr>
              <a:t> of </a:t>
            </a:r>
            <a:r>
              <a:rPr lang="it-IT" sz="2000" err="1">
                <a:latin typeface="Times New Roman"/>
                <a:cs typeface="Calibri" panose="020F0502020204030204"/>
              </a:rPr>
              <a:t>Polar</a:t>
            </a:r>
            <a:r>
              <a:rPr lang="it-IT" sz="2000">
                <a:latin typeface="Times New Roman"/>
                <a:cs typeface="Calibri" panose="020F0502020204030204"/>
              </a:rPr>
              <a:t> </a:t>
            </a:r>
            <a:r>
              <a:rPr lang="it-IT" sz="2000" err="1">
                <a:latin typeface="Times New Roman"/>
                <a:cs typeface="Calibri" panose="020F0502020204030204"/>
              </a:rPr>
              <a:t>Codes</a:t>
            </a:r>
            <a:endParaRPr lang="it-IT" sz="2000" err="1">
              <a:solidFill>
                <a:srgbClr val="000000"/>
              </a:solidFill>
              <a:latin typeface="Times New Roman"/>
              <a:cs typeface="Calibri" panose="020F0502020204030204"/>
            </a:endParaRPr>
          </a:p>
          <a:p>
            <a:pPr marL="457200" indent="-457200"/>
            <a:r>
              <a:rPr lang="it-IT" sz="2000" err="1">
                <a:latin typeface="Times New Roman"/>
                <a:cs typeface="Calibri" panose="020F0502020204030204"/>
              </a:rPr>
              <a:t>Constraints</a:t>
            </a:r>
            <a:r>
              <a:rPr lang="it-IT" sz="2000">
                <a:latin typeface="Times New Roman"/>
                <a:cs typeface="Calibri" panose="020F0502020204030204"/>
              </a:rPr>
              <a:t> of the project</a:t>
            </a:r>
          </a:p>
          <a:p>
            <a:pPr marL="457200" indent="-457200"/>
            <a:r>
              <a:rPr lang="it-IT" sz="2000" err="1">
                <a:latin typeface="Times New Roman"/>
                <a:cs typeface="Calibri" panose="020F0502020204030204"/>
              </a:rPr>
              <a:t>Implementation</a:t>
            </a:r>
            <a:r>
              <a:rPr lang="it-IT" sz="2000">
                <a:latin typeface="Times New Roman"/>
                <a:cs typeface="Calibri" panose="020F0502020204030204"/>
              </a:rPr>
              <a:t> </a:t>
            </a:r>
            <a:r>
              <a:rPr lang="it-IT" sz="2000" err="1">
                <a:latin typeface="Times New Roman"/>
                <a:cs typeface="Calibri" panose="020F0502020204030204"/>
              </a:rPr>
              <a:t>Phases</a:t>
            </a:r>
            <a:endParaRPr lang="it-IT" sz="2000" err="1">
              <a:solidFill>
                <a:srgbClr val="000000"/>
              </a:solidFill>
              <a:latin typeface="Times New Roman"/>
              <a:cs typeface="Calibri" panose="020F0502020204030204"/>
            </a:endParaRPr>
          </a:p>
          <a:p>
            <a:pPr marL="914400" lvl="1"/>
            <a:r>
              <a:rPr lang="it-IT" sz="2000" b="1" err="1">
                <a:latin typeface="Times New Roman"/>
                <a:cs typeface="Calibri" panose="020F0502020204030204"/>
              </a:rPr>
              <a:t>Phase</a:t>
            </a:r>
            <a:r>
              <a:rPr lang="it-IT" sz="2000" b="1">
                <a:latin typeface="Times New Roman"/>
                <a:cs typeface="Calibri" panose="020F0502020204030204"/>
              </a:rPr>
              <a:t> I:</a:t>
            </a:r>
            <a:r>
              <a:rPr lang="it-IT" sz="2000">
                <a:latin typeface="Times New Roman"/>
                <a:cs typeface="Calibri" panose="020F0502020204030204"/>
              </a:rPr>
              <a:t> Dataset Generation</a:t>
            </a:r>
            <a:endParaRPr lang="it-IT" sz="2000">
              <a:solidFill>
                <a:srgbClr val="000000"/>
              </a:solidFill>
              <a:latin typeface="Times New Roman"/>
              <a:cs typeface="Calibri" panose="020F0502020204030204"/>
            </a:endParaRPr>
          </a:p>
          <a:p>
            <a:pPr marL="914400" lvl="1"/>
            <a:r>
              <a:rPr lang="it-IT" sz="2000" b="1" err="1">
                <a:latin typeface="Times New Roman"/>
                <a:cs typeface="Calibri" panose="020F0502020204030204"/>
              </a:rPr>
              <a:t>Phase</a:t>
            </a:r>
            <a:r>
              <a:rPr lang="it-IT" sz="2000" b="1">
                <a:latin typeface="Times New Roman"/>
                <a:cs typeface="Calibri" panose="020F0502020204030204"/>
              </a:rPr>
              <a:t> II: </a:t>
            </a:r>
            <a:r>
              <a:rPr lang="it-IT" sz="2000">
                <a:latin typeface="Times New Roman"/>
                <a:cs typeface="Calibri" panose="020F0502020204030204"/>
              </a:rPr>
              <a:t>Data </a:t>
            </a:r>
            <a:r>
              <a:rPr lang="it-IT" sz="2000" err="1">
                <a:latin typeface="Times New Roman"/>
                <a:cs typeface="Calibri" panose="020F0502020204030204"/>
              </a:rPr>
              <a:t>Pre</a:t>
            </a:r>
            <a:r>
              <a:rPr lang="it-IT" sz="2000">
                <a:latin typeface="Times New Roman"/>
                <a:cs typeface="Calibri" panose="020F0502020204030204"/>
              </a:rPr>
              <a:t>-processing</a:t>
            </a:r>
            <a:endParaRPr lang="it-IT" sz="2000">
              <a:solidFill>
                <a:srgbClr val="000000"/>
              </a:solidFill>
              <a:latin typeface="Times New Roman"/>
              <a:cs typeface="Calibri" panose="020F0502020204030204"/>
            </a:endParaRPr>
          </a:p>
          <a:p>
            <a:pPr marL="914400" lvl="1"/>
            <a:r>
              <a:rPr lang="it-IT" sz="2000" b="1" err="1">
                <a:latin typeface="Times New Roman"/>
                <a:cs typeface="Times New Roman"/>
              </a:rPr>
              <a:t>Phase</a:t>
            </a:r>
            <a:r>
              <a:rPr lang="it-IT" sz="2000" b="1">
                <a:latin typeface="Times New Roman"/>
                <a:cs typeface="Times New Roman"/>
              </a:rPr>
              <a:t> III:</a:t>
            </a:r>
            <a:r>
              <a:rPr lang="it-IT" sz="2000">
                <a:latin typeface="Times New Roman"/>
                <a:cs typeface="Times New Roman"/>
              </a:rPr>
              <a:t> </a:t>
            </a:r>
            <a:r>
              <a:rPr lang="it-IT" sz="2000" err="1">
                <a:latin typeface="Times New Roman"/>
                <a:cs typeface="Calibri" panose="020F0502020204030204"/>
              </a:rPr>
              <a:t>Neural</a:t>
            </a:r>
            <a:r>
              <a:rPr lang="it-IT" sz="2000">
                <a:latin typeface="Times New Roman"/>
                <a:cs typeface="Calibri" panose="020F0502020204030204"/>
              </a:rPr>
              <a:t> Network Design</a:t>
            </a:r>
            <a:endParaRPr lang="it-IT" sz="2000">
              <a:solidFill>
                <a:srgbClr val="FF0000"/>
              </a:solidFill>
              <a:latin typeface="Times New Roman"/>
              <a:cs typeface="Calibri" panose="020F0502020204030204"/>
            </a:endParaRPr>
          </a:p>
          <a:p>
            <a:pPr marL="914400" lvl="1">
              <a:buFont typeface="Arial"/>
              <a:buChar char="•"/>
            </a:pPr>
            <a:r>
              <a:rPr lang="it-IT" sz="2000">
                <a:solidFill>
                  <a:srgbClr val="000000"/>
                </a:solidFill>
                <a:latin typeface="Times New Roman"/>
                <a:cs typeface="Times New Roman"/>
              </a:rPr>
              <a:t>Performance </a:t>
            </a:r>
            <a:r>
              <a:rPr lang="it-IT" sz="2000" err="1">
                <a:solidFill>
                  <a:srgbClr val="000000"/>
                </a:solidFill>
                <a:latin typeface="Times New Roman"/>
                <a:cs typeface="Times New Roman"/>
              </a:rPr>
              <a:t>Metric</a:t>
            </a:r>
            <a:endParaRPr lang="it-IT" sz="2000">
              <a:ea typeface="+mn-lt"/>
              <a:cs typeface="+mn-lt"/>
            </a:endParaRPr>
          </a:p>
          <a:p>
            <a:pPr marL="914400" lvl="1">
              <a:buFont typeface="Arial"/>
              <a:buChar char="•"/>
            </a:pPr>
            <a:r>
              <a:rPr lang="it-IT" sz="2000">
                <a:solidFill>
                  <a:srgbClr val="000000"/>
                </a:solidFill>
                <a:latin typeface="Times New Roman"/>
                <a:cs typeface="Times New Roman"/>
              </a:rPr>
              <a:t>Evaluation over network </a:t>
            </a:r>
            <a:r>
              <a:rPr lang="it-IT" sz="2000" err="1">
                <a:solidFill>
                  <a:srgbClr val="000000"/>
                </a:solidFill>
                <a:latin typeface="Times New Roman"/>
                <a:cs typeface="Times New Roman"/>
              </a:rPr>
              <a:t>parameters</a:t>
            </a:r>
            <a:endParaRPr lang="it-IT" sz="2000" err="1">
              <a:cs typeface="Calibri"/>
            </a:endParaRPr>
          </a:p>
          <a:p>
            <a:pPr marL="914400" lvl="1"/>
            <a:r>
              <a:rPr lang="it-IT" sz="2000" b="1" err="1">
                <a:solidFill>
                  <a:srgbClr val="000000"/>
                </a:solidFill>
                <a:latin typeface="Times New Roman"/>
                <a:cs typeface="Calibri"/>
              </a:rPr>
              <a:t>Phase</a:t>
            </a:r>
            <a:r>
              <a:rPr lang="it-IT" sz="2000" b="1">
                <a:solidFill>
                  <a:srgbClr val="000000"/>
                </a:solidFill>
                <a:latin typeface="Times New Roman"/>
                <a:cs typeface="Calibri"/>
              </a:rPr>
              <a:t> IV:</a:t>
            </a:r>
            <a:r>
              <a:rPr lang="it-IT" sz="2000">
                <a:solidFill>
                  <a:srgbClr val="000000"/>
                </a:solidFill>
                <a:latin typeface="Times New Roman"/>
                <a:cs typeface="Calibri"/>
              </a:rPr>
              <a:t> FER </a:t>
            </a:r>
            <a:r>
              <a:rPr lang="it-IT" sz="2000" err="1">
                <a:solidFill>
                  <a:srgbClr val="000000"/>
                </a:solidFill>
                <a:latin typeface="Times New Roman"/>
                <a:cs typeface="Calibri"/>
              </a:rPr>
              <a:t>prediction</a:t>
            </a:r>
            <a:endParaRPr lang="it-IT" sz="2000">
              <a:solidFill>
                <a:srgbClr val="000000"/>
              </a:solidFill>
              <a:latin typeface="Times New Roman"/>
              <a:cs typeface="Calibri"/>
            </a:endParaRPr>
          </a:p>
          <a:p>
            <a:pPr marL="457200" indent="-457200"/>
            <a:r>
              <a:rPr lang="it-IT" sz="2000" err="1">
                <a:latin typeface="Times New Roman"/>
                <a:ea typeface="+mn-lt"/>
                <a:cs typeface="Calibri"/>
              </a:rPr>
              <a:t>Results</a:t>
            </a:r>
            <a:r>
              <a:rPr lang="it-IT" sz="2000">
                <a:latin typeface="Times New Roman"/>
                <a:ea typeface="+mn-lt"/>
                <a:cs typeface="Calibri"/>
              </a:rPr>
              <a:t> </a:t>
            </a:r>
          </a:p>
          <a:p>
            <a:pPr marL="457200" indent="-457200"/>
            <a:r>
              <a:rPr lang="it-IT" sz="2000" err="1">
                <a:solidFill>
                  <a:srgbClr val="000000"/>
                </a:solidFill>
                <a:latin typeface="Times New Roman"/>
                <a:ea typeface="+mn-lt"/>
                <a:cs typeface="Times New Roman"/>
              </a:rPr>
              <a:t>Conclusion</a:t>
            </a:r>
            <a:endParaRPr lang="it-IT" sz="2000" err="1">
              <a:solidFill>
                <a:srgbClr val="000000"/>
              </a:solidFill>
              <a:latin typeface="Times New Roman"/>
              <a:ea typeface="+mn-lt"/>
              <a:cs typeface="+mn-lt"/>
            </a:endParaRPr>
          </a:p>
          <a:p>
            <a:pPr marL="457200" lvl="1" indent="0">
              <a:buNone/>
            </a:pPr>
            <a:endParaRPr lang="it-IT" sz="1600">
              <a:latin typeface="Times New Roman"/>
              <a:cs typeface="Calibri" panose="020F0502020204030204"/>
            </a:endParaRPr>
          </a:p>
          <a:p>
            <a:pPr marL="914400" lvl="1" indent="-457200"/>
            <a:endParaRPr lang="it-IT">
              <a:cs typeface="Calibri" panose="020F0502020204030204"/>
            </a:endParaRPr>
          </a:p>
        </p:txBody>
      </p:sp>
      <p:sp>
        <p:nvSpPr>
          <p:cNvPr id="6" name="Segnaposto numero diapositiva 5">
            <a:extLst>
              <a:ext uri="{FF2B5EF4-FFF2-40B4-BE49-F238E27FC236}">
                <a16:creationId xmlns:a16="http://schemas.microsoft.com/office/drawing/2014/main" id="{01A833F3-B595-010E-DCE5-DA06CB7BFC90}"/>
              </a:ext>
            </a:extLst>
          </p:cNvPr>
          <p:cNvSpPr>
            <a:spLocks noGrp="1"/>
          </p:cNvSpPr>
          <p:nvPr>
            <p:ph type="sldNum" sz="quarter" idx="12"/>
          </p:nvPr>
        </p:nvSpPr>
        <p:spPr/>
        <p:txBody>
          <a:bodyPr/>
          <a:lstStyle/>
          <a:p>
            <a:fld id="{FCC8306D-03AF-4DB1-ADA9-7BEDA2B69DF0}" type="slidenum">
              <a:rPr lang="it-IT" smtClean="0"/>
              <a:t>2</a:t>
            </a:fld>
            <a:endParaRPr lang="it-IT"/>
          </a:p>
        </p:txBody>
      </p:sp>
    </p:spTree>
    <p:extLst>
      <p:ext uri="{BB962C8B-B14F-4D97-AF65-F5344CB8AC3E}">
        <p14:creationId xmlns:p14="http://schemas.microsoft.com/office/powerpoint/2010/main" val="229585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1248" y="426720"/>
            <a:ext cx="105064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II:</a:t>
            </a:r>
            <a:r>
              <a:rPr lang="it-IT" sz="6000">
                <a:latin typeface="Times New Roman"/>
                <a:cs typeface="Times New Roman"/>
              </a:rPr>
              <a:t> Data </a:t>
            </a:r>
            <a:r>
              <a:rPr lang="it-IT" sz="6000" err="1">
                <a:latin typeface="Times New Roman"/>
                <a:cs typeface="Times New Roman"/>
              </a:rPr>
              <a:t>Pre</a:t>
            </a:r>
            <a:r>
              <a:rPr lang="it-IT" sz="6000">
                <a:latin typeface="Times New Roman"/>
                <a:cs typeface="Times New Roman"/>
              </a:rPr>
              <a:t>-processing</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13" name="Content Placeholder 2">
            <a:extLst>
              <a:ext uri="{FF2B5EF4-FFF2-40B4-BE49-F238E27FC236}">
                <a16:creationId xmlns:a16="http://schemas.microsoft.com/office/drawing/2014/main" id="{F33A4B69-9C0A-820A-25CD-5C9DA80FC197}"/>
              </a:ext>
            </a:extLst>
          </p:cNvPr>
          <p:cNvSpPr txBox="1">
            <a:spLocks/>
          </p:cNvSpPr>
          <p:nvPr/>
        </p:nvSpPr>
        <p:spPr>
          <a:xfrm>
            <a:off x="993648" y="2965413"/>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pPr>
            <a:endParaRPr lang="en-US" sz="2200" b="1">
              <a:latin typeface="Times New Roman"/>
              <a:cs typeface="Times New Roman"/>
            </a:endParaRPr>
          </a:p>
          <a:p>
            <a:pPr marL="0" indent="0">
              <a:lnSpc>
                <a:spcPct val="120000"/>
              </a:lnSpc>
              <a:buNone/>
            </a:pPr>
            <a:r>
              <a:rPr lang="en-US" b="1">
                <a:latin typeface="Times New Roman"/>
                <a:cs typeface="Times New Roman"/>
              </a:rPr>
              <a:t>REASON:</a:t>
            </a:r>
            <a:r>
              <a:rPr lang="en-US">
                <a:latin typeface="Times New Roman"/>
                <a:cs typeface="Times New Roman"/>
              </a:rPr>
              <a:t> to bring down all the features to a common scale without distorting the differences in the range of the values. Also, reducing the dimension and use the features(varying bits) that affect the performance in order not to feed the model with useless data in training process</a:t>
            </a:r>
            <a:endParaRPr lang="it-IT">
              <a:cs typeface="Calibri"/>
            </a:endParaRPr>
          </a:p>
          <a:p>
            <a:pPr marL="0" indent="0">
              <a:buNone/>
            </a:pPr>
            <a:endParaRPr lang="en-US" sz="2200">
              <a:latin typeface="Times New Roman"/>
              <a:cs typeface="Times New Roman"/>
            </a:endParaRPr>
          </a:p>
        </p:txBody>
      </p:sp>
      <p:sp>
        <p:nvSpPr>
          <p:cNvPr id="5" name="Segnaposto numero diapositiva 4">
            <a:extLst>
              <a:ext uri="{FF2B5EF4-FFF2-40B4-BE49-F238E27FC236}">
                <a16:creationId xmlns:a16="http://schemas.microsoft.com/office/drawing/2014/main" id="{AAF0ECB1-1772-4A26-04A8-6CAD87253067}"/>
              </a:ext>
            </a:extLst>
          </p:cNvPr>
          <p:cNvSpPr>
            <a:spLocks noGrp="1"/>
          </p:cNvSpPr>
          <p:nvPr>
            <p:ph type="sldNum" sz="quarter" idx="12"/>
          </p:nvPr>
        </p:nvSpPr>
        <p:spPr/>
        <p:txBody>
          <a:bodyPr/>
          <a:lstStyle/>
          <a:p>
            <a:fld id="{FCC8306D-03AF-4DB1-ADA9-7BEDA2B69DF0}" type="slidenum">
              <a:rPr lang="it-IT" smtClean="0"/>
              <a:t>20</a:t>
            </a:fld>
            <a:endParaRPr lang="it-IT"/>
          </a:p>
        </p:txBody>
      </p:sp>
    </p:spTree>
    <p:extLst>
      <p:ext uri="{BB962C8B-B14F-4D97-AF65-F5344CB8AC3E}">
        <p14:creationId xmlns:p14="http://schemas.microsoft.com/office/powerpoint/2010/main" val="101154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1248" y="426720"/>
            <a:ext cx="105064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II:</a:t>
            </a:r>
            <a:r>
              <a:rPr lang="it-IT" sz="6000">
                <a:latin typeface="Times New Roman"/>
                <a:cs typeface="Times New Roman"/>
              </a:rPr>
              <a:t> Data </a:t>
            </a:r>
            <a:r>
              <a:rPr lang="it-IT" sz="6000" err="1">
                <a:latin typeface="Times New Roman"/>
                <a:cs typeface="Times New Roman"/>
              </a:rPr>
              <a:t>Pre</a:t>
            </a:r>
            <a:r>
              <a:rPr lang="it-IT" sz="6000">
                <a:latin typeface="Times New Roman"/>
                <a:cs typeface="Times New Roman"/>
              </a:rPr>
              <a:t>-processing</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13" name="Content Placeholder 2">
            <a:extLst>
              <a:ext uri="{FF2B5EF4-FFF2-40B4-BE49-F238E27FC236}">
                <a16:creationId xmlns:a16="http://schemas.microsoft.com/office/drawing/2014/main" id="{F33A4B69-9C0A-820A-25CD-5C9DA80FC197}"/>
              </a:ext>
            </a:extLst>
          </p:cNvPr>
          <p:cNvSpPr txBox="1">
            <a:spLocks/>
          </p:cNvSpPr>
          <p:nvPr/>
        </p:nvSpPr>
        <p:spPr>
          <a:xfrm>
            <a:off x="993648" y="2965413"/>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a:latin typeface="Times New Roman"/>
                <a:cs typeface="Times New Roman"/>
              </a:rPr>
              <a:t>PAYLOAD = 64 Bytes</a:t>
            </a:r>
          </a:p>
          <a:p>
            <a:pPr marL="342900" indent="-342900">
              <a:lnSpc>
                <a:spcPct val="120000"/>
              </a:lnSpc>
            </a:pPr>
            <a:r>
              <a:rPr lang="en-US" sz="2200">
                <a:latin typeface="Times New Roman"/>
                <a:cs typeface="Times New Roman"/>
              </a:rPr>
              <a:t>Size of training set: 12689 samples</a:t>
            </a:r>
          </a:p>
          <a:p>
            <a:pPr marL="342900" indent="-342900">
              <a:lnSpc>
                <a:spcPct val="120000"/>
              </a:lnSpc>
            </a:pPr>
            <a:r>
              <a:rPr lang="en-US" sz="2200">
                <a:latin typeface="Times New Roman"/>
                <a:cs typeface="Times New Roman"/>
              </a:rPr>
              <a:t>Size of validation set: 3173 samples</a:t>
            </a:r>
          </a:p>
          <a:p>
            <a:pPr marL="342900" indent="-342900">
              <a:lnSpc>
                <a:spcPct val="120000"/>
              </a:lnSpc>
            </a:pPr>
            <a:r>
              <a:rPr lang="en-US" sz="2200">
                <a:latin typeface="Times New Roman"/>
                <a:cs typeface="Times New Roman"/>
              </a:rPr>
              <a:t>Number of varying bit positions: 112</a:t>
            </a:r>
          </a:p>
          <a:p>
            <a:pPr marL="0" indent="0">
              <a:lnSpc>
                <a:spcPct val="120000"/>
              </a:lnSpc>
              <a:buNone/>
            </a:pPr>
            <a:endParaRPr lang="en-US" sz="2200" b="1">
              <a:solidFill>
                <a:srgbClr val="000000"/>
              </a:solidFill>
              <a:latin typeface="Times New Roman"/>
              <a:cs typeface="Times New Roman"/>
            </a:endParaRPr>
          </a:p>
          <a:p>
            <a:pPr marL="342900" indent="-342900">
              <a:lnSpc>
                <a:spcPct val="120000"/>
              </a:lnSpc>
              <a:buFont typeface="Arial,Sans-Serif"/>
              <a:buChar char="•"/>
            </a:pPr>
            <a:endParaRPr lang="en-US" sz="2200">
              <a:latin typeface="Times New Roman"/>
              <a:cs typeface="Times New Roman"/>
            </a:endParaRP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5" name="Segnaposto numero diapositiva 4">
            <a:extLst>
              <a:ext uri="{FF2B5EF4-FFF2-40B4-BE49-F238E27FC236}">
                <a16:creationId xmlns:a16="http://schemas.microsoft.com/office/drawing/2014/main" id="{E8597D5F-A12E-44E7-5305-3BEB40D7EDF0}"/>
              </a:ext>
            </a:extLst>
          </p:cNvPr>
          <p:cNvSpPr>
            <a:spLocks noGrp="1"/>
          </p:cNvSpPr>
          <p:nvPr>
            <p:ph type="sldNum" sz="quarter" idx="12"/>
          </p:nvPr>
        </p:nvSpPr>
        <p:spPr/>
        <p:txBody>
          <a:bodyPr/>
          <a:lstStyle/>
          <a:p>
            <a:fld id="{FCC8306D-03AF-4DB1-ADA9-7BEDA2B69DF0}" type="slidenum">
              <a:rPr lang="it-IT" smtClean="0"/>
              <a:t>21</a:t>
            </a:fld>
            <a:endParaRPr lang="it-IT"/>
          </a:p>
        </p:txBody>
      </p:sp>
    </p:spTree>
    <p:extLst>
      <p:ext uri="{BB962C8B-B14F-4D97-AF65-F5344CB8AC3E}">
        <p14:creationId xmlns:p14="http://schemas.microsoft.com/office/powerpoint/2010/main" val="107335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7344" y="426720"/>
            <a:ext cx="11000232"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III: </a:t>
            </a:r>
            <a:r>
              <a:rPr lang="it-IT" sz="6000" err="1">
                <a:latin typeface="Times New Roman"/>
                <a:cs typeface="Times New Roman"/>
              </a:rPr>
              <a:t>Neural</a:t>
            </a:r>
            <a:r>
              <a:rPr lang="it-IT" sz="6000">
                <a:latin typeface="Times New Roman"/>
                <a:cs typeface="Times New Roman"/>
              </a:rPr>
              <a:t> Network Design</a:t>
            </a:r>
            <a:endParaRPr lang="it-IT" sz="6000">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10" name="Content Placeholder 2">
            <a:extLst>
              <a:ext uri="{FF2B5EF4-FFF2-40B4-BE49-F238E27FC236}">
                <a16:creationId xmlns:a16="http://schemas.microsoft.com/office/drawing/2014/main" id="{5D54AE4A-7F3A-9ADA-1299-B50236F44A65}"/>
              </a:ext>
            </a:extLst>
          </p:cNvPr>
          <p:cNvSpPr txBox="1">
            <a:spLocks/>
          </p:cNvSpPr>
          <p:nvPr/>
        </p:nvSpPr>
        <p:spPr>
          <a:xfrm>
            <a:off x="829746" y="3534756"/>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pPr>
            <a:r>
              <a:rPr lang="en-US" sz="2400" b="1">
                <a:latin typeface="Times New Roman"/>
                <a:cs typeface="Times New Roman"/>
              </a:rPr>
              <a:t>Training:</a:t>
            </a:r>
            <a:endParaRPr lang="en-US" sz="2400" b="1">
              <a:latin typeface="Times New Roman"/>
              <a:ea typeface="Calibri"/>
              <a:cs typeface="Times New Roman"/>
            </a:endParaRPr>
          </a:p>
          <a:p>
            <a:pPr marL="800100" lvl="1" indent="-342900">
              <a:lnSpc>
                <a:spcPct val="120000"/>
              </a:lnSpc>
            </a:pPr>
            <a:r>
              <a:rPr lang="en-US" sz="2000">
                <a:latin typeface="Times New Roman"/>
                <a:cs typeface="Times New Roman"/>
              </a:rPr>
              <a:t>We used </a:t>
            </a:r>
            <a:r>
              <a:rPr lang="en-US" sz="2000" b="1">
                <a:latin typeface="Times New Roman"/>
                <a:cs typeface="Times New Roman"/>
              </a:rPr>
              <a:t>MSE</a:t>
            </a:r>
            <a:r>
              <a:rPr lang="en-US" sz="2000">
                <a:latin typeface="Times New Roman"/>
                <a:cs typeface="Times New Roman"/>
              </a:rPr>
              <a:t> as the loss function and </a:t>
            </a:r>
            <a:r>
              <a:rPr lang="en-US" sz="2000" b="1">
                <a:latin typeface="Times New Roman"/>
                <a:cs typeface="Times New Roman"/>
              </a:rPr>
              <a:t>Adam optimizer</a:t>
            </a:r>
            <a:r>
              <a:rPr lang="en-US" sz="2000">
                <a:latin typeface="Times New Roman"/>
                <a:cs typeface="Times New Roman"/>
              </a:rPr>
              <a:t> for learning rate optimization. </a:t>
            </a:r>
            <a:endParaRPr lang="en-US">
              <a:cs typeface="Calibri" panose="020F0502020204030204"/>
            </a:endParaRPr>
          </a:p>
          <a:p>
            <a:pPr marL="800100" lvl="1" indent="-342900">
              <a:lnSpc>
                <a:spcPct val="120000"/>
              </a:lnSpc>
            </a:pPr>
            <a:r>
              <a:rPr lang="en-US" sz="2000">
                <a:latin typeface="Times New Roman"/>
                <a:cs typeface="Times New Roman"/>
              </a:rPr>
              <a:t>The approach is to predict FERs for </a:t>
            </a:r>
            <a:r>
              <a:rPr lang="en-US" sz="2000" b="1">
                <a:latin typeface="Times New Roman"/>
                <a:cs typeface="Times New Roman"/>
              </a:rPr>
              <a:t>each batch </a:t>
            </a:r>
            <a:r>
              <a:rPr lang="en-US" sz="2000">
                <a:latin typeface="Times New Roman"/>
                <a:cs typeface="Times New Roman"/>
              </a:rPr>
              <a:t>(</a:t>
            </a:r>
            <a:r>
              <a:rPr lang="en-US" sz="2000" err="1">
                <a:latin typeface="Times New Roman"/>
                <a:ea typeface="+mn-lt"/>
                <a:cs typeface="+mn-lt"/>
              </a:rPr>
              <a:t>batch_size</a:t>
            </a:r>
            <a:r>
              <a:rPr lang="en-US" sz="2000">
                <a:latin typeface="Times New Roman"/>
                <a:ea typeface="+mn-lt"/>
                <a:cs typeface="+mn-lt"/>
              </a:rPr>
              <a:t>= 32</a:t>
            </a:r>
            <a:r>
              <a:rPr lang="en-US" sz="2000">
                <a:latin typeface="Times New Roman"/>
                <a:ea typeface="+mn-lt"/>
                <a:cs typeface="Calibri"/>
              </a:rPr>
              <a:t>, to reduce</a:t>
            </a:r>
            <a:r>
              <a:rPr lang="en-US" sz="2000">
                <a:latin typeface="Times New Roman"/>
                <a:cs typeface="Calibri"/>
              </a:rPr>
              <a:t> the computation time)</a:t>
            </a:r>
            <a:r>
              <a:rPr lang="en-US" sz="2000">
                <a:latin typeface="Times New Roman"/>
                <a:cs typeface="Times New Roman"/>
              </a:rPr>
              <a:t> of input data. Computing the loss function, updating the gradients and learning rate afterwards in an iterative process</a:t>
            </a:r>
            <a:endParaRPr lang="en-US" sz="2000">
              <a:ea typeface="Calibri" panose="020F0502020204030204"/>
              <a:cs typeface="Calibri" panose="020F0502020204030204"/>
            </a:endParaRPr>
          </a:p>
          <a:p>
            <a:pPr marL="800100" lvl="1" indent="-342900">
              <a:lnSpc>
                <a:spcPct val="120000"/>
              </a:lnSpc>
            </a:pPr>
            <a:endParaRPr lang="en-US" sz="2000" b="1">
              <a:solidFill>
                <a:srgbClr val="000000"/>
              </a:solidFill>
              <a:latin typeface="Times New Roman"/>
              <a:ea typeface="Calibri"/>
              <a:cs typeface="Calibri"/>
            </a:endParaRPr>
          </a:p>
          <a:p>
            <a:pPr marL="0" indent="0">
              <a:lnSpc>
                <a:spcPct val="120000"/>
              </a:lnSpc>
              <a:buNone/>
            </a:pPr>
            <a:endParaRPr lang="en-US" sz="2200">
              <a:latin typeface="Times New Roman"/>
              <a:ea typeface="Calibri"/>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5" name="Segnaposto numero diapositiva 4">
            <a:extLst>
              <a:ext uri="{FF2B5EF4-FFF2-40B4-BE49-F238E27FC236}">
                <a16:creationId xmlns:a16="http://schemas.microsoft.com/office/drawing/2014/main" id="{EEA759DB-8C1E-33B1-5FA9-965C48B03A9A}"/>
              </a:ext>
            </a:extLst>
          </p:cNvPr>
          <p:cNvSpPr>
            <a:spLocks noGrp="1"/>
          </p:cNvSpPr>
          <p:nvPr>
            <p:ph type="sldNum" sz="quarter" idx="12"/>
          </p:nvPr>
        </p:nvSpPr>
        <p:spPr/>
        <p:txBody>
          <a:bodyPr/>
          <a:lstStyle/>
          <a:p>
            <a:fld id="{FCC8306D-03AF-4DB1-ADA9-7BEDA2B69DF0}" type="slidenum">
              <a:rPr lang="it-IT" smtClean="0"/>
              <a:t>22</a:t>
            </a:fld>
            <a:endParaRPr lang="it-IT"/>
          </a:p>
        </p:txBody>
      </p:sp>
    </p:spTree>
    <p:extLst>
      <p:ext uri="{BB962C8B-B14F-4D97-AF65-F5344CB8AC3E}">
        <p14:creationId xmlns:p14="http://schemas.microsoft.com/office/powerpoint/2010/main" val="96766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53440" y="426720"/>
            <a:ext cx="10811256" cy="1919141"/>
          </a:xfrm>
        </p:spPr>
        <p:txBody>
          <a:bodyPr anchor="b">
            <a:normAutofit/>
          </a:bodyPr>
          <a:lstStyle/>
          <a:p>
            <a:r>
              <a:rPr lang="it-IT" sz="6000" b="1">
                <a:latin typeface="Times New Roman"/>
                <a:cs typeface="Times New Roman"/>
              </a:rPr>
              <a:t>Performance </a:t>
            </a:r>
            <a:r>
              <a:rPr lang="it-IT" sz="6000" b="1" err="1">
                <a:latin typeface="Times New Roman"/>
                <a:cs typeface="Times New Roman"/>
              </a:rPr>
              <a:t>Metric</a:t>
            </a:r>
            <a:endParaRPr lang="it-IT" sz="6000" b="1" err="1">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5" name="Content Placeholder 2">
            <a:extLst>
              <a:ext uri="{FF2B5EF4-FFF2-40B4-BE49-F238E27FC236}">
                <a16:creationId xmlns:a16="http://schemas.microsoft.com/office/drawing/2014/main" id="{7E570464-051A-7CC8-EA6C-5948887B5EFF}"/>
              </a:ext>
            </a:extLst>
          </p:cNvPr>
          <p:cNvSpPr txBox="1">
            <a:spLocks/>
          </p:cNvSpPr>
          <p:nvPr/>
        </p:nvSpPr>
        <p:spPr>
          <a:xfrm>
            <a:off x="855692" y="2926024"/>
            <a:ext cx="6253807"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b="1">
                <a:latin typeface="Times New Roman"/>
                <a:cs typeface="Times New Roman"/>
              </a:rPr>
              <a:t>In order to evaluate the performance of the neural network, </a:t>
            </a:r>
            <a:r>
              <a:rPr lang="en-US" sz="2200" b="1" i="1">
                <a:latin typeface="Times New Roman"/>
                <a:cs typeface="Times New Roman"/>
              </a:rPr>
              <a:t>inflation of error (IOE)</a:t>
            </a:r>
            <a:r>
              <a:rPr lang="en-US" sz="2200" b="1">
                <a:latin typeface="Times New Roman"/>
                <a:cs typeface="Times New Roman"/>
              </a:rPr>
              <a:t> was used as a metric, which indicates how inaccurate the output is with respect to the true value</a:t>
            </a:r>
            <a:endParaRPr lang="it-IT">
              <a:cs typeface="Calibri"/>
            </a:endParaRPr>
          </a:p>
        </p:txBody>
      </p:sp>
      <p:pic>
        <p:nvPicPr>
          <p:cNvPr id="4" name="Immagine 5" descr="Immagine che contiene testo&#10;&#10;Descrizione generata automaticamente">
            <a:extLst>
              <a:ext uri="{FF2B5EF4-FFF2-40B4-BE49-F238E27FC236}">
                <a16:creationId xmlns:a16="http://schemas.microsoft.com/office/drawing/2014/main" id="{9DFD1E17-2893-56AD-6F49-3A465C2567DD}"/>
              </a:ext>
            </a:extLst>
          </p:cNvPr>
          <p:cNvPicPr>
            <a:picLocks noChangeAspect="1"/>
          </p:cNvPicPr>
          <p:nvPr/>
        </p:nvPicPr>
        <p:blipFill>
          <a:blip r:embed="rId2"/>
          <a:stretch>
            <a:fillRect/>
          </a:stretch>
        </p:blipFill>
        <p:spPr>
          <a:xfrm>
            <a:off x="856891" y="4924317"/>
            <a:ext cx="5489275" cy="848122"/>
          </a:xfrm>
          <a:prstGeom prst="rect">
            <a:avLst/>
          </a:prstGeom>
        </p:spPr>
      </p:pic>
      <p:sp>
        <p:nvSpPr>
          <p:cNvPr id="6" name="CasellaDiTesto 5">
            <a:extLst>
              <a:ext uri="{FF2B5EF4-FFF2-40B4-BE49-F238E27FC236}">
                <a16:creationId xmlns:a16="http://schemas.microsoft.com/office/drawing/2014/main" id="{060F402D-AFAF-DFEE-3150-873F03122E90}"/>
              </a:ext>
            </a:extLst>
          </p:cNvPr>
          <p:cNvSpPr txBox="1"/>
          <p:nvPr/>
        </p:nvSpPr>
        <p:spPr>
          <a:xfrm>
            <a:off x="8620663" y="4566249"/>
            <a:ext cx="32607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Ex. IOE </a:t>
            </a:r>
            <a:r>
              <a:rPr lang="it-IT" err="1"/>
              <a:t>is</a:t>
            </a:r>
            <a:r>
              <a:rPr lang="it-IT"/>
              <a:t> 5%, </a:t>
            </a:r>
            <a:r>
              <a:rPr lang="it-IT" err="1"/>
              <a:t>which</a:t>
            </a:r>
            <a:r>
              <a:rPr lang="it-IT"/>
              <a:t> </a:t>
            </a:r>
            <a:r>
              <a:rPr lang="it-IT" err="1"/>
              <a:t>means</a:t>
            </a:r>
            <a:r>
              <a:rPr lang="it-IT"/>
              <a:t> </a:t>
            </a:r>
            <a:r>
              <a:rPr lang="it-IT" err="1"/>
              <a:t>our</a:t>
            </a:r>
            <a:r>
              <a:rPr lang="it-IT"/>
              <a:t> model </a:t>
            </a:r>
            <a:r>
              <a:rPr lang="it-IT" err="1"/>
              <a:t>undershoots</a:t>
            </a:r>
            <a:r>
              <a:rPr lang="it-IT"/>
              <a:t> / </a:t>
            </a:r>
            <a:r>
              <a:rPr lang="it-IT" err="1"/>
              <a:t>overshoots</a:t>
            </a:r>
            <a:r>
              <a:rPr lang="it-IT"/>
              <a:t> by 5 </a:t>
            </a:r>
            <a:r>
              <a:rPr lang="it-IT" err="1"/>
              <a:t>percent</a:t>
            </a:r>
            <a:r>
              <a:rPr lang="it-IT"/>
              <a:t> </a:t>
            </a:r>
            <a:r>
              <a:rPr lang="it-IT" err="1"/>
              <a:t>wrt</a:t>
            </a:r>
            <a:r>
              <a:rPr lang="it-IT"/>
              <a:t>. the ground truth</a:t>
            </a:r>
            <a:endParaRPr lang="it-IT">
              <a:cs typeface="Calibri"/>
            </a:endParaRPr>
          </a:p>
        </p:txBody>
      </p:sp>
      <p:sp>
        <p:nvSpPr>
          <p:cNvPr id="8" name="Segnaposto numero diapositiva 7">
            <a:extLst>
              <a:ext uri="{FF2B5EF4-FFF2-40B4-BE49-F238E27FC236}">
                <a16:creationId xmlns:a16="http://schemas.microsoft.com/office/drawing/2014/main" id="{C61BCEBE-44B7-E28A-BF5D-A03D0EEC7240}"/>
              </a:ext>
            </a:extLst>
          </p:cNvPr>
          <p:cNvSpPr>
            <a:spLocks noGrp="1"/>
          </p:cNvSpPr>
          <p:nvPr>
            <p:ph type="sldNum" sz="quarter" idx="12"/>
          </p:nvPr>
        </p:nvSpPr>
        <p:spPr/>
        <p:txBody>
          <a:bodyPr/>
          <a:lstStyle/>
          <a:p>
            <a:fld id="{FCC8306D-03AF-4DB1-ADA9-7BEDA2B69DF0}" type="slidenum">
              <a:rPr lang="it-IT" smtClean="0"/>
              <a:t>23</a:t>
            </a:fld>
            <a:endParaRPr lang="it-IT"/>
          </a:p>
        </p:txBody>
      </p:sp>
    </p:spTree>
    <p:extLst>
      <p:ext uri="{BB962C8B-B14F-4D97-AF65-F5344CB8AC3E}">
        <p14:creationId xmlns:p14="http://schemas.microsoft.com/office/powerpoint/2010/main" val="105163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7344" y="426720"/>
            <a:ext cx="10914888" cy="1919141"/>
          </a:xfrm>
        </p:spPr>
        <p:txBody>
          <a:bodyPr anchor="b">
            <a:normAutofit/>
          </a:bodyPr>
          <a:lstStyle/>
          <a:p>
            <a:r>
              <a:rPr lang="it-IT" sz="6000" b="1">
                <a:latin typeface="Times New Roman"/>
                <a:cs typeface="Times New Roman"/>
              </a:rPr>
              <a:t>Evaluation over the Network </a:t>
            </a:r>
            <a:r>
              <a:rPr lang="it-IT" sz="6000" b="1" err="1">
                <a:latin typeface="Times New Roman"/>
                <a:cs typeface="Times New Roman"/>
              </a:rPr>
              <a:t>Parameters</a:t>
            </a:r>
            <a:r>
              <a:rPr lang="it-IT" sz="6000" b="1">
                <a:latin typeface="Times New Roman"/>
                <a:cs typeface="Times New Roman"/>
              </a:rPr>
              <a:t> </a:t>
            </a:r>
            <a:endParaRPr lang="it-IT" b="1"/>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3200">
              <a:latin typeface="Times New Roman"/>
              <a:cs typeface="Times New Roman"/>
            </a:endParaRPr>
          </a:p>
        </p:txBody>
      </p:sp>
      <p:sp>
        <p:nvSpPr>
          <p:cNvPr id="5" name="Content Placeholder 2">
            <a:extLst>
              <a:ext uri="{FF2B5EF4-FFF2-40B4-BE49-F238E27FC236}">
                <a16:creationId xmlns:a16="http://schemas.microsoft.com/office/drawing/2014/main" id="{7E570464-051A-7CC8-EA6C-5948887B5EFF}"/>
              </a:ext>
            </a:extLst>
          </p:cNvPr>
          <p:cNvSpPr txBox="1">
            <a:spLocks/>
          </p:cNvSpPr>
          <p:nvPr/>
        </p:nvSpPr>
        <p:spPr>
          <a:xfrm>
            <a:off x="841315" y="2926024"/>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200" b="1">
              <a:latin typeface="Times New Roman"/>
              <a:cs typeface="Times New Roman"/>
            </a:endParaRPr>
          </a:p>
          <a:p>
            <a:pPr marL="0" indent="0">
              <a:lnSpc>
                <a:spcPct val="120000"/>
              </a:lnSpc>
              <a:buNone/>
            </a:pPr>
            <a:endParaRPr lang="en-US" sz="2200" b="1">
              <a:latin typeface="Times New Roman"/>
              <a:cs typeface="Times New Roman"/>
            </a:endParaRPr>
          </a:p>
          <a:p>
            <a:pPr marL="0" indent="0">
              <a:lnSpc>
                <a:spcPct val="120000"/>
              </a:lnSpc>
              <a:buNone/>
            </a:pPr>
            <a:endParaRPr lang="en-US" sz="2200">
              <a:latin typeface="Times New Roman"/>
              <a:cs typeface="Times New Roman"/>
            </a:endParaRP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7" name="CasellaDiTesto 6">
            <a:extLst>
              <a:ext uri="{FF2B5EF4-FFF2-40B4-BE49-F238E27FC236}">
                <a16:creationId xmlns:a16="http://schemas.microsoft.com/office/drawing/2014/main" id="{FB7D4430-E565-66CF-E12A-A7C9D0C9590A}"/>
              </a:ext>
            </a:extLst>
          </p:cNvPr>
          <p:cNvSpPr txBox="1"/>
          <p:nvPr/>
        </p:nvSpPr>
        <p:spPr>
          <a:xfrm>
            <a:off x="847344" y="3200400"/>
            <a:ext cx="1103376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Segoe UI"/>
              </a:rPr>
              <a:t>We have investigated the effect of changing the following parameters on the performance of our network to optimize its performance. Thus, we test the network based on them.</a:t>
            </a:r>
          </a:p>
          <a:p>
            <a:endParaRPr lang="en-US">
              <a:latin typeface="Times New Roman"/>
              <a:cs typeface="Segoe UI"/>
            </a:endParaRPr>
          </a:p>
          <a:p>
            <a:pPr marL="342900" indent="-342900">
              <a:buAutoNum type="arabicPeriod"/>
            </a:pPr>
            <a:r>
              <a:rPr lang="en-US" sz="2000">
                <a:latin typeface="Times New Roman"/>
                <a:cs typeface="Segoe UI"/>
              </a:rPr>
              <a:t>The number of Epochs</a:t>
            </a:r>
          </a:p>
          <a:p>
            <a:pPr marL="342900" indent="-342900">
              <a:buAutoNum type="arabicPeriod"/>
            </a:pPr>
            <a:endParaRPr lang="en-US" sz="2000">
              <a:latin typeface="Times New Roman"/>
              <a:cs typeface="Segoe UI"/>
            </a:endParaRPr>
          </a:p>
          <a:p>
            <a:pPr marL="342900" indent="-342900">
              <a:buAutoNum type="arabicPeriod"/>
            </a:pPr>
            <a:r>
              <a:rPr lang="en-US" sz="2000">
                <a:latin typeface="Times New Roman"/>
                <a:cs typeface="Segoe UI"/>
              </a:rPr>
              <a:t>The number of layers (Depth)</a:t>
            </a:r>
          </a:p>
          <a:p>
            <a:pPr marL="342900" indent="-342900">
              <a:buAutoNum type="arabicPeriod"/>
            </a:pPr>
            <a:endParaRPr lang="en-US" sz="2000">
              <a:latin typeface="Times New Roman"/>
              <a:cs typeface="Segoe UI"/>
            </a:endParaRPr>
          </a:p>
          <a:p>
            <a:pPr marL="342900" indent="-342900">
              <a:buAutoNum type="arabicPeriod"/>
            </a:pPr>
            <a:r>
              <a:rPr lang="en-US" sz="2000">
                <a:latin typeface="Times New Roman"/>
                <a:cs typeface="Segoe UI"/>
              </a:rPr>
              <a:t>The number of Skip connections </a:t>
            </a:r>
          </a:p>
          <a:p>
            <a:pPr marL="342900" indent="-342900">
              <a:buAutoNum type="arabicPeriod"/>
            </a:pPr>
            <a:endParaRPr lang="en-US" sz="2000">
              <a:latin typeface="Times New Roman"/>
              <a:cs typeface="Segoe UI"/>
            </a:endParaRPr>
          </a:p>
          <a:p>
            <a:pPr marL="342900" indent="-342900">
              <a:buAutoNum type="arabicPeriod"/>
            </a:pPr>
            <a:r>
              <a:rPr lang="en-US" sz="2000">
                <a:latin typeface="Times New Roman"/>
                <a:cs typeface="Segoe UI"/>
              </a:rPr>
              <a:t>The number of neurons in hidden layers</a:t>
            </a:r>
          </a:p>
          <a:p>
            <a:pPr marL="342900" indent="-342900">
              <a:buAutoNum type="arabicPeriod"/>
            </a:pPr>
            <a:endParaRPr lang="en-US">
              <a:latin typeface="Times New Roman"/>
              <a:cs typeface="Segoe UI"/>
            </a:endParaRPr>
          </a:p>
          <a:p>
            <a:pPr marL="342900" indent="-342900">
              <a:buAutoNum type="arabicPeriod"/>
            </a:pPr>
            <a:endParaRPr lang="en-US">
              <a:latin typeface="Times New Roman"/>
              <a:cs typeface="Segoe UI"/>
            </a:endParaRPr>
          </a:p>
          <a:p>
            <a:pPr marL="342900" indent="-342900">
              <a:buAutoNum type="arabicPeriod"/>
            </a:pPr>
            <a:endParaRPr lang="en-US">
              <a:latin typeface="Times New Roman"/>
              <a:cs typeface="Segoe UI"/>
            </a:endParaRPr>
          </a:p>
          <a:p>
            <a:pPr marL="342900" indent="-342900">
              <a:buAutoNum type="arabicPeriod"/>
            </a:pPr>
            <a:endParaRPr lang="en-US">
              <a:latin typeface="Times New Roman"/>
              <a:cs typeface="Segoe UI"/>
            </a:endParaRPr>
          </a:p>
          <a:p>
            <a:r>
              <a:rPr lang="en-US">
                <a:latin typeface="Times New Roman"/>
                <a:cs typeface="Segoe UI"/>
              </a:rPr>
              <a:t>​</a:t>
            </a:r>
          </a:p>
          <a:p>
            <a:r>
              <a:rPr lang="en-US">
                <a:latin typeface="Times New Roman"/>
                <a:cs typeface="Segoe UI"/>
              </a:rPr>
              <a:t>​</a:t>
            </a:r>
          </a:p>
          <a:p>
            <a:r>
              <a:rPr lang="en-US">
                <a:latin typeface="Times New Roman"/>
                <a:cs typeface="Segoe UI"/>
              </a:rPr>
              <a:t>​</a:t>
            </a:r>
          </a:p>
          <a:p>
            <a:r>
              <a:rPr lang="en-US">
                <a:latin typeface="Times New Roman"/>
                <a:cs typeface="Segoe UI"/>
              </a:rPr>
              <a:t>​</a:t>
            </a:r>
          </a:p>
          <a:p>
            <a:endParaRPr lang="en-US">
              <a:latin typeface="Times New Roman"/>
              <a:cs typeface="Arial"/>
            </a:endParaRPr>
          </a:p>
          <a:p>
            <a:r>
              <a:rPr lang="en-US">
                <a:latin typeface="Times New Roman"/>
                <a:cs typeface="Segoe UI"/>
              </a:rPr>
              <a:t>​</a:t>
            </a:r>
          </a:p>
          <a:p>
            <a:r>
              <a:rPr lang="en-US">
                <a:latin typeface="Times New Roman"/>
                <a:cs typeface="Segoe UI"/>
              </a:rPr>
              <a:t>​</a:t>
            </a:r>
          </a:p>
        </p:txBody>
      </p:sp>
      <p:sp>
        <p:nvSpPr>
          <p:cNvPr id="6" name="Segnaposto numero diapositiva 5">
            <a:extLst>
              <a:ext uri="{FF2B5EF4-FFF2-40B4-BE49-F238E27FC236}">
                <a16:creationId xmlns:a16="http://schemas.microsoft.com/office/drawing/2014/main" id="{B6CE6433-FF23-AF64-4E50-3A108EFD7F2A}"/>
              </a:ext>
            </a:extLst>
          </p:cNvPr>
          <p:cNvSpPr>
            <a:spLocks noGrp="1"/>
          </p:cNvSpPr>
          <p:nvPr>
            <p:ph type="sldNum" sz="quarter" idx="12"/>
          </p:nvPr>
        </p:nvSpPr>
        <p:spPr/>
        <p:txBody>
          <a:bodyPr/>
          <a:lstStyle/>
          <a:p>
            <a:fld id="{FCC8306D-03AF-4DB1-ADA9-7BEDA2B69DF0}" type="slidenum">
              <a:rPr lang="it-IT" smtClean="0"/>
              <a:t>24</a:t>
            </a:fld>
            <a:endParaRPr lang="it-IT"/>
          </a:p>
        </p:txBody>
      </p:sp>
    </p:spTree>
    <p:extLst>
      <p:ext uri="{BB962C8B-B14F-4D97-AF65-F5344CB8AC3E}">
        <p14:creationId xmlns:p14="http://schemas.microsoft.com/office/powerpoint/2010/main" val="344846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Immagine 5">
            <a:extLst>
              <a:ext uri="{FF2B5EF4-FFF2-40B4-BE49-F238E27FC236}">
                <a16:creationId xmlns:a16="http://schemas.microsoft.com/office/drawing/2014/main" id="{CC70B8B7-C02E-CAC5-2206-1A87DD2B4C5C}"/>
              </a:ext>
            </a:extLst>
          </p:cNvPr>
          <p:cNvPicPr>
            <a:picLocks noGrp="1" noChangeAspect="1"/>
          </p:cNvPicPr>
          <p:nvPr>
            <p:ph idx="1"/>
          </p:nvPr>
        </p:nvPicPr>
        <p:blipFill>
          <a:blip r:embed="rId2"/>
          <a:stretch>
            <a:fillRect/>
          </a:stretch>
        </p:blipFill>
        <p:spPr>
          <a:xfrm>
            <a:off x="2369534" y="1151466"/>
            <a:ext cx="7452932" cy="5571067"/>
          </a:xfrm>
          <a:prstGeom prst="rect">
            <a:avLst/>
          </a:prstGeom>
        </p:spPr>
      </p:pic>
      <p:sp>
        <p:nvSpPr>
          <p:cNvPr id="19" name="CasellaDiTesto 18">
            <a:extLst>
              <a:ext uri="{FF2B5EF4-FFF2-40B4-BE49-F238E27FC236}">
                <a16:creationId xmlns:a16="http://schemas.microsoft.com/office/drawing/2014/main" id="{DF6D1DCB-8A19-2477-54B7-72D50396679B}"/>
              </a:ext>
            </a:extLst>
          </p:cNvPr>
          <p:cNvSpPr txBox="1"/>
          <p:nvPr/>
        </p:nvSpPr>
        <p:spPr>
          <a:xfrm>
            <a:off x="908304" y="463296"/>
            <a:ext cx="7924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Evaluation of IOE over the number of epochs:</a:t>
            </a:r>
            <a:endParaRPr lang="it-IT"/>
          </a:p>
        </p:txBody>
      </p:sp>
      <p:sp>
        <p:nvSpPr>
          <p:cNvPr id="2" name="CasellaDiTesto 1">
            <a:extLst>
              <a:ext uri="{FF2B5EF4-FFF2-40B4-BE49-F238E27FC236}">
                <a16:creationId xmlns:a16="http://schemas.microsoft.com/office/drawing/2014/main" id="{491BFD1C-286B-84D8-A071-C7D91B3F9BEF}"/>
              </a:ext>
            </a:extLst>
          </p:cNvPr>
          <p:cNvSpPr txBox="1"/>
          <p:nvPr/>
        </p:nvSpPr>
        <p:spPr>
          <a:xfrm>
            <a:off x="9756475" y="65503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a:t>* Confidence </a:t>
            </a:r>
            <a:r>
              <a:rPr lang="it-IT" sz="1400" err="1"/>
              <a:t>bound</a:t>
            </a:r>
            <a:r>
              <a:rPr lang="it-IT" sz="1400"/>
              <a:t> over 5 </a:t>
            </a:r>
            <a:r>
              <a:rPr lang="it-IT" sz="1400" err="1"/>
              <a:t>runs</a:t>
            </a:r>
            <a:endParaRPr lang="it-IT" sz="1400">
              <a:cs typeface="Calibri"/>
            </a:endParaRPr>
          </a:p>
        </p:txBody>
      </p:sp>
      <p:sp>
        <p:nvSpPr>
          <p:cNvPr id="4" name="Segnaposto numero diapositiva 3">
            <a:extLst>
              <a:ext uri="{FF2B5EF4-FFF2-40B4-BE49-F238E27FC236}">
                <a16:creationId xmlns:a16="http://schemas.microsoft.com/office/drawing/2014/main" id="{E3822646-E08E-0D65-7931-CAECD193121C}"/>
              </a:ext>
            </a:extLst>
          </p:cNvPr>
          <p:cNvSpPr>
            <a:spLocks noGrp="1"/>
          </p:cNvSpPr>
          <p:nvPr>
            <p:ph type="sldNum" sz="quarter" idx="12"/>
          </p:nvPr>
        </p:nvSpPr>
        <p:spPr/>
        <p:txBody>
          <a:bodyPr/>
          <a:lstStyle/>
          <a:p>
            <a:fld id="{FCC8306D-03AF-4DB1-ADA9-7BEDA2B69DF0}" type="slidenum">
              <a:rPr lang="it-IT" smtClean="0"/>
              <a:t>25</a:t>
            </a:fld>
            <a:endParaRPr lang="it-IT"/>
          </a:p>
        </p:txBody>
      </p:sp>
    </p:spTree>
    <p:extLst>
      <p:ext uri="{BB962C8B-B14F-4D97-AF65-F5344CB8AC3E}">
        <p14:creationId xmlns:p14="http://schemas.microsoft.com/office/powerpoint/2010/main" val="402345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magine 4">
            <a:extLst>
              <a:ext uri="{FF2B5EF4-FFF2-40B4-BE49-F238E27FC236}">
                <a16:creationId xmlns:a16="http://schemas.microsoft.com/office/drawing/2014/main" id="{D5C1F208-57C3-0354-074D-D53F65ADD794}"/>
              </a:ext>
            </a:extLst>
          </p:cNvPr>
          <p:cNvPicPr>
            <a:picLocks noGrp="1" noChangeAspect="1"/>
          </p:cNvPicPr>
          <p:nvPr>
            <p:ph idx="1"/>
          </p:nvPr>
        </p:nvPicPr>
        <p:blipFill>
          <a:blip r:embed="rId2"/>
          <a:stretch>
            <a:fillRect/>
          </a:stretch>
        </p:blipFill>
        <p:spPr>
          <a:xfrm>
            <a:off x="2369534" y="1094570"/>
            <a:ext cx="7452932" cy="5571067"/>
          </a:xfrm>
          <a:prstGeom prst="rect">
            <a:avLst/>
          </a:prstGeom>
        </p:spPr>
      </p:pic>
      <p:sp>
        <p:nvSpPr>
          <p:cNvPr id="6" name="CasellaDiTesto 5">
            <a:extLst>
              <a:ext uri="{FF2B5EF4-FFF2-40B4-BE49-F238E27FC236}">
                <a16:creationId xmlns:a16="http://schemas.microsoft.com/office/drawing/2014/main" id="{B810ED3F-FFD2-DD03-C33E-71270B8DA77A}"/>
              </a:ext>
            </a:extLst>
          </p:cNvPr>
          <p:cNvSpPr txBox="1"/>
          <p:nvPr/>
        </p:nvSpPr>
        <p:spPr>
          <a:xfrm>
            <a:off x="908304" y="463296"/>
            <a:ext cx="7924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Evaluation of IOE over the number of layers(depth):</a:t>
            </a:r>
            <a:endParaRPr lang="it-IT"/>
          </a:p>
        </p:txBody>
      </p:sp>
      <p:sp>
        <p:nvSpPr>
          <p:cNvPr id="3" name="CasellaDiTesto 2">
            <a:extLst>
              <a:ext uri="{FF2B5EF4-FFF2-40B4-BE49-F238E27FC236}">
                <a16:creationId xmlns:a16="http://schemas.microsoft.com/office/drawing/2014/main" id="{F48A87BA-8558-1EBF-34CF-259EBCBEAE33}"/>
              </a:ext>
            </a:extLst>
          </p:cNvPr>
          <p:cNvSpPr txBox="1"/>
          <p:nvPr/>
        </p:nvSpPr>
        <p:spPr>
          <a:xfrm>
            <a:off x="9597979" y="65503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a:t>* Confidence </a:t>
            </a:r>
            <a:r>
              <a:rPr lang="it-IT" sz="1400" err="1"/>
              <a:t>bound</a:t>
            </a:r>
            <a:r>
              <a:rPr lang="it-IT" sz="1400"/>
              <a:t> over 5 </a:t>
            </a:r>
            <a:r>
              <a:rPr lang="it-IT" sz="1400" err="1"/>
              <a:t>runs</a:t>
            </a:r>
            <a:endParaRPr lang="it-IT" sz="1400">
              <a:cs typeface="Calibri"/>
            </a:endParaRPr>
          </a:p>
        </p:txBody>
      </p:sp>
      <p:sp>
        <p:nvSpPr>
          <p:cNvPr id="5" name="Segnaposto numero diapositiva 4">
            <a:extLst>
              <a:ext uri="{FF2B5EF4-FFF2-40B4-BE49-F238E27FC236}">
                <a16:creationId xmlns:a16="http://schemas.microsoft.com/office/drawing/2014/main" id="{9063C1A1-756A-454E-365D-87213FE52ED3}"/>
              </a:ext>
            </a:extLst>
          </p:cNvPr>
          <p:cNvSpPr>
            <a:spLocks noGrp="1"/>
          </p:cNvSpPr>
          <p:nvPr>
            <p:ph type="sldNum" sz="quarter" idx="12"/>
          </p:nvPr>
        </p:nvSpPr>
        <p:spPr/>
        <p:txBody>
          <a:bodyPr/>
          <a:lstStyle/>
          <a:p>
            <a:fld id="{FCC8306D-03AF-4DB1-ADA9-7BEDA2B69DF0}" type="slidenum">
              <a:rPr lang="it-IT" smtClean="0"/>
              <a:t>26</a:t>
            </a:fld>
            <a:endParaRPr lang="it-IT"/>
          </a:p>
        </p:txBody>
      </p:sp>
    </p:spTree>
    <p:extLst>
      <p:ext uri="{BB962C8B-B14F-4D97-AF65-F5344CB8AC3E}">
        <p14:creationId xmlns:p14="http://schemas.microsoft.com/office/powerpoint/2010/main" val="2015562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magine 4">
            <a:extLst>
              <a:ext uri="{FF2B5EF4-FFF2-40B4-BE49-F238E27FC236}">
                <a16:creationId xmlns:a16="http://schemas.microsoft.com/office/drawing/2014/main" id="{74DFF3F6-08CD-31D2-0A5C-F451336F9F2B}"/>
              </a:ext>
            </a:extLst>
          </p:cNvPr>
          <p:cNvPicPr>
            <a:picLocks noGrp="1" noChangeAspect="1"/>
          </p:cNvPicPr>
          <p:nvPr>
            <p:ph idx="1"/>
          </p:nvPr>
        </p:nvPicPr>
        <p:blipFill>
          <a:blip r:embed="rId2"/>
          <a:stretch>
            <a:fillRect/>
          </a:stretch>
        </p:blipFill>
        <p:spPr>
          <a:xfrm>
            <a:off x="2331766" y="1118954"/>
            <a:ext cx="7528467" cy="5571067"/>
          </a:xfrm>
          <a:prstGeom prst="rect">
            <a:avLst/>
          </a:prstGeom>
        </p:spPr>
      </p:pic>
      <p:sp>
        <p:nvSpPr>
          <p:cNvPr id="6" name="CasellaDiTesto 5">
            <a:extLst>
              <a:ext uri="{FF2B5EF4-FFF2-40B4-BE49-F238E27FC236}">
                <a16:creationId xmlns:a16="http://schemas.microsoft.com/office/drawing/2014/main" id="{36706CE2-18E6-94FB-3449-0E176AC7820C}"/>
              </a:ext>
            </a:extLst>
          </p:cNvPr>
          <p:cNvSpPr txBox="1"/>
          <p:nvPr/>
        </p:nvSpPr>
        <p:spPr>
          <a:xfrm>
            <a:off x="908304" y="463296"/>
            <a:ext cx="7924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Evaluation of IOE over the length of skip connections:</a:t>
            </a:r>
            <a:endParaRPr lang="it-IT"/>
          </a:p>
        </p:txBody>
      </p:sp>
      <p:sp>
        <p:nvSpPr>
          <p:cNvPr id="3" name="CasellaDiTesto 2">
            <a:extLst>
              <a:ext uri="{FF2B5EF4-FFF2-40B4-BE49-F238E27FC236}">
                <a16:creationId xmlns:a16="http://schemas.microsoft.com/office/drawing/2014/main" id="{F0899A14-DA79-E1D4-99D7-7EA16958716F}"/>
              </a:ext>
            </a:extLst>
          </p:cNvPr>
          <p:cNvSpPr txBox="1"/>
          <p:nvPr/>
        </p:nvSpPr>
        <p:spPr>
          <a:xfrm>
            <a:off x="9756475" y="65503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a:t>* Confidence </a:t>
            </a:r>
            <a:r>
              <a:rPr lang="it-IT" sz="1400" err="1"/>
              <a:t>bound</a:t>
            </a:r>
            <a:r>
              <a:rPr lang="it-IT" sz="1400"/>
              <a:t> over 5 </a:t>
            </a:r>
            <a:r>
              <a:rPr lang="it-IT" sz="1400" err="1"/>
              <a:t>runs</a:t>
            </a:r>
            <a:endParaRPr lang="it-IT" sz="1400">
              <a:cs typeface="Calibri"/>
            </a:endParaRPr>
          </a:p>
        </p:txBody>
      </p:sp>
      <p:sp>
        <p:nvSpPr>
          <p:cNvPr id="5" name="Segnaposto numero diapositiva 4">
            <a:extLst>
              <a:ext uri="{FF2B5EF4-FFF2-40B4-BE49-F238E27FC236}">
                <a16:creationId xmlns:a16="http://schemas.microsoft.com/office/drawing/2014/main" id="{D9FE2BB6-0F79-E890-2D56-A288B2631077}"/>
              </a:ext>
            </a:extLst>
          </p:cNvPr>
          <p:cNvSpPr>
            <a:spLocks noGrp="1"/>
          </p:cNvSpPr>
          <p:nvPr>
            <p:ph type="sldNum" sz="quarter" idx="12"/>
          </p:nvPr>
        </p:nvSpPr>
        <p:spPr/>
        <p:txBody>
          <a:bodyPr/>
          <a:lstStyle/>
          <a:p>
            <a:fld id="{FCC8306D-03AF-4DB1-ADA9-7BEDA2B69DF0}" type="slidenum">
              <a:rPr lang="it-IT" smtClean="0"/>
              <a:t>27</a:t>
            </a:fld>
            <a:endParaRPr lang="it-IT"/>
          </a:p>
        </p:txBody>
      </p:sp>
    </p:spTree>
    <p:extLst>
      <p:ext uri="{BB962C8B-B14F-4D97-AF65-F5344CB8AC3E}">
        <p14:creationId xmlns:p14="http://schemas.microsoft.com/office/powerpoint/2010/main" val="3996122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5">
            <a:extLst>
              <a:ext uri="{FF2B5EF4-FFF2-40B4-BE49-F238E27FC236}">
                <a16:creationId xmlns:a16="http://schemas.microsoft.com/office/drawing/2014/main" id="{E1057095-28F1-FFBE-49D3-45EA37D4BD37}"/>
              </a:ext>
            </a:extLst>
          </p:cNvPr>
          <p:cNvPicPr>
            <a:picLocks noGrp="1" noChangeAspect="1"/>
          </p:cNvPicPr>
          <p:nvPr>
            <p:ph idx="1"/>
          </p:nvPr>
        </p:nvPicPr>
        <p:blipFill>
          <a:blip r:embed="rId2"/>
          <a:stretch>
            <a:fillRect/>
          </a:stretch>
        </p:blipFill>
        <p:spPr>
          <a:xfrm>
            <a:off x="2460949" y="1240827"/>
            <a:ext cx="7268440" cy="5511511"/>
          </a:xfrm>
        </p:spPr>
      </p:pic>
      <p:sp>
        <p:nvSpPr>
          <p:cNvPr id="7" name="CasellaDiTesto 6">
            <a:extLst>
              <a:ext uri="{FF2B5EF4-FFF2-40B4-BE49-F238E27FC236}">
                <a16:creationId xmlns:a16="http://schemas.microsoft.com/office/drawing/2014/main" id="{17B0F313-13C4-C8A5-80C5-31501AD8DF84}"/>
              </a:ext>
            </a:extLst>
          </p:cNvPr>
          <p:cNvSpPr txBox="1"/>
          <p:nvPr/>
        </p:nvSpPr>
        <p:spPr>
          <a:xfrm>
            <a:off x="908304" y="463296"/>
            <a:ext cx="7924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Evaluation of IOE over the number of neurons in hidden layers:</a:t>
            </a:r>
            <a:endParaRPr lang="it-IT"/>
          </a:p>
        </p:txBody>
      </p:sp>
      <p:sp>
        <p:nvSpPr>
          <p:cNvPr id="3" name="CasellaDiTesto 2">
            <a:extLst>
              <a:ext uri="{FF2B5EF4-FFF2-40B4-BE49-F238E27FC236}">
                <a16:creationId xmlns:a16="http://schemas.microsoft.com/office/drawing/2014/main" id="{D91EEF67-1BC6-44EA-8BFD-8FFC8EE02666}"/>
              </a:ext>
            </a:extLst>
          </p:cNvPr>
          <p:cNvSpPr txBox="1"/>
          <p:nvPr/>
        </p:nvSpPr>
        <p:spPr>
          <a:xfrm>
            <a:off x="9756475" y="65503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a:t>* Confidence </a:t>
            </a:r>
            <a:r>
              <a:rPr lang="it-IT" sz="1400" err="1"/>
              <a:t>bound</a:t>
            </a:r>
            <a:r>
              <a:rPr lang="it-IT" sz="1400"/>
              <a:t> over 5 </a:t>
            </a:r>
            <a:r>
              <a:rPr lang="it-IT" sz="1400" err="1"/>
              <a:t>runs</a:t>
            </a:r>
            <a:endParaRPr lang="it-IT" sz="1400">
              <a:cs typeface="Calibri"/>
            </a:endParaRPr>
          </a:p>
        </p:txBody>
      </p:sp>
      <p:sp>
        <p:nvSpPr>
          <p:cNvPr id="4" name="Segnaposto numero diapositiva 3">
            <a:extLst>
              <a:ext uri="{FF2B5EF4-FFF2-40B4-BE49-F238E27FC236}">
                <a16:creationId xmlns:a16="http://schemas.microsoft.com/office/drawing/2014/main" id="{F48821D3-6CE0-8484-70C2-0E247F0B546C}"/>
              </a:ext>
            </a:extLst>
          </p:cNvPr>
          <p:cNvSpPr>
            <a:spLocks noGrp="1"/>
          </p:cNvSpPr>
          <p:nvPr>
            <p:ph type="sldNum" sz="quarter" idx="12"/>
          </p:nvPr>
        </p:nvSpPr>
        <p:spPr/>
        <p:txBody>
          <a:bodyPr/>
          <a:lstStyle/>
          <a:p>
            <a:fld id="{FCC8306D-03AF-4DB1-ADA9-7BEDA2B69DF0}" type="slidenum">
              <a:rPr lang="it-IT" smtClean="0"/>
              <a:t>28</a:t>
            </a:fld>
            <a:endParaRPr lang="it-IT"/>
          </a:p>
        </p:txBody>
      </p:sp>
    </p:spTree>
    <p:extLst>
      <p:ext uri="{BB962C8B-B14F-4D97-AF65-F5344CB8AC3E}">
        <p14:creationId xmlns:p14="http://schemas.microsoft.com/office/powerpoint/2010/main" val="222730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53440" y="426720"/>
            <a:ext cx="108112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IV: </a:t>
            </a:r>
            <a:r>
              <a:rPr lang="it-IT" sz="6000">
                <a:latin typeface="Times New Roman"/>
                <a:cs typeface="Times New Roman"/>
              </a:rPr>
              <a:t>FER </a:t>
            </a:r>
            <a:r>
              <a:rPr lang="it-IT" sz="6000" err="1">
                <a:latin typeface="Times New Roman"/>
                <a:cs typeface="Times New Roman"/>
              </a:rPr>
              <a:t>Prediction</a:t>
            </a:r>
            <a:endParaRPr lang="it-IT" sz="6000" err="1">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5" name="Content Placeholder 2">
            <a:extLst>
              <a:ext uri="{FF2B5EF4-FFF2-40B4-BE49-F238E27FC236}">
                <a16:creationId xmlns:a16="http://schemas.microsoft.com/office/drawing/2014/main" id="{7E570464-051A-7CC8-EA6C-5948887B5EFF}"/>
              </a:ext>
            </a:extLst>
          </p:cNvPr>
          <p:cNvSpPr txBox="1">
            <a:spLocks/>
          </p:cNvSpPr>
          <p:nvPr/>
        </p:nvSpPr>
        <p:spPr>
          <a:xfrm>
            <a:off x="908304" y="3160485"/>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a:latin typeface="Times New Roman"/>
                <a:cs typeface="Times New Roman"/>
              </a:rPr>
              <a:t>In order to predict an optimal frozen bit set two following methods were used:</a:t>
            </a:r>
            <a:endParaRPr lang="en-US" sz="2200" b="1">
              <a:latin typeface="Times New Roman"/>
              <a:cs typeface="Times New Roman"/>
            </a:endParaRPr>
          </a:p>
          <a:p>
            <a:pPr marL="0" indent="0">
              <a:lnSpc>
                <a:spcPct val="120000"/>
              </a:lnSpc>
              <a:buNone/>
            </a:pPr>
            <a:r>
              <a:rPr lang="en-US" sz="2200">
                <a:latin typeface="Times New Roman"/>
                <a:cs typeface="Times New Roman"/>
              </a:rPr>
              <a:t> </a:t>
            </a:r>
            <a:r>
              <a:rPr lang="en-US" sz="2200" i="1">
                <a:latin typeface="Times New Roman"/>
                <a:cs typeface="Times New Roman"/>
              </a:rPr>
              <a:t>"Projected Gradient Descent "</a:t>
            </a:r>
            <a:r>
              <a:rPr lang="en-US" sz="2200">
                <a:latin typeface="Times New Roman"/>
                <a:cs typeface="Times New Roman"/>
              </a:rPr>
              <a:t> and </a:t>
            </a:r>
            <a:r>
              <a:rPr lang="en-US" sz="2200" i="1">
                <a:latin typeface="Times New Roman"/>
                <a:cs typeface="Times New Roman"/>
              </a:rPr>
              <a:t>"Random Search"</a:t>
            </a:r>
            <a:r>
              <a:rPr lang="en-US" sz="2200">
                <a:latin typeface="Times New Roman"/>
                <a:cs typeface="Times New Roman"/>
              </a:rPr>
              <a:t> algorithms. Abstract explanation for both of them is to find the input such that the output of the function (NN in our case) is maximized. </a:t>
            </a:r>
            <a:endParaRPr lang="en-US">
              <a:latin typeface="Calibri" panose="020F0502020204030204"/>
              <a:cs typeface="Calibri"/>
            </a:endParaRPr>
          </a:p>
          <a:p>
            <a:pPr marL="0" indent="0">
              <a:lnSpc>
                <a:spcPct val="120000"/>
              </a:lnSpc>
              <a:buNone/>
            </a:pPr>
            <a:endParaRPr lang="en-US" sz="2200">
              <a:latin typeface="Times New Roman"/>
              <a:cs typeface="Times New Roman"/>
            </a:endParaRPr>
          </a:p>
          <a:p>
            <a:pPr marL="0" indent="0">
              <a:lnSpc>
                <a:spcPct val="120000"/>
              </a:lnSpc>
              <a:buNone/>
            </a:pPr>
            <a:endParaRPr lang="en-US" sz="2200">
              <a:ea typeface="+mn-lt"/>
              <a:cs typeface="+mn-lt"/>
            </a:endParaRP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6" name="Segnaposto numero diapositiva 5">
            <a:extLst>
              <a:ext uri="{FF2B5EF4-FFF2-40B4-BE49-F238E27FC236}">
                <a16:creationId xmlns:a16="http://schemas.microsoft.com/office/drawing/2014/main" id="{2FE07814-61B1-6BC3-5CBC-A7EE35DA7955}"/>
              </a:ext>
            </a:extLst>
          </p:cNvPr>
          <p:cNvSpPr>
            <a:spLocks noGrp="1"/>
          </p:cNvSpPr>
          <p:nvPr>
            <p:ph type="sldNum" sz="quarter" idx="12"/>
          </p:nvPr>
        </p:nvSpPr>
        <p:spPr/>
        <p:txBody>
          <a:bodyPr/>
          <a:lstStyle/>
          <a:p>
            <a:fld id="{FCC8306D-03AF-4DB1-ADA9-7BEDA2B69DF0}" type="slidenum">
              <a:rPr lang="it-IT" smtClean="0"/>
              <a:t>29</a:t>
            </a:fld>
            <a:endParaRPr lang="it-IT"/>
          </a:p>
        </p:txBody>
      </p:sp>
    </p:spTree>
    <p:extLst>
      <p:ext uri="{BB962C8B-B14F-4D97-AF65-F5344CB8AC3E}">
        <p14:creationId xmlns:p14="http://schemas.microsoft.com/office/powerpoint/2010/main" val="309974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41248" y="426720"/>
            <a:ext cx="10506456" cy="1919141"/>
          </a:xfrm>
        </p:spPr>
        <p:txBody>
          <a:bodyPr anchor="b">
            <a:normAutofit/>
          </a:bodyPr>
          <a:lstStyle/>
          <a:p>
            <a:r>
              <a:rPr lang="it-IT" sz="6000" err="1">
                <a:latin typeface="Times New Roman"/>
                <a:cs typeface="Times New Roman"/>
              </a:rPr>
              <a:t>Purpose</a:t>
            </a:r>
            <a:r>
              <a:rPr lang="it-IT" sz="6000">
                <a:latin typeface="Times New Roman"/>
                <a:cs typeface="Times New Roman"/>
              </a:rPr>
              <a:t> of the project</a:t>
            </a: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2200">
                <a:latin typeface="Times New Roman"/>
                <a:cs typeface="Times New Roman"/>
              </a:rPr>
              <a:t>Improve the efficiency of Polar Codes for SCL decoder</a:t>
            </a:r>
            <a:endParaRPr lang="en-US" sz="2200">
              <a:latin typeface="Times New Roman" panose="02020603050405020304" pitchFamily="18" charset="0"/>
              <a:cs typeface="Times New Roman" panose="02020603050405020304" pitchFamily="18" charset="0"/>
            </a:endParaRPr>
          </a:p>
          <a:p>
            <a:r>
              <a:rPr lang="en-US" sz="2200">
                <a:latin typeface="Times New Roman"/>
                <a:cs typeface="Times New Roman"/>
              </a:rPr>
              <a:t>Using the Neural Network to find the best position of frozen bits for a specific SNR</a:t>
            </a:r>
          </a:p>
          <a:p>
            <a:r>
              <a:rPr lang="en-US" sz="2200">
                <a:latin typeface="Times New Roman"/>
                <a:cs typeface="Times New Roman"/>
              </a:rPr>
              <a:t>Analyze the behavior of the new polar code with different SNR</a:t>
            </a:r>
          </a:p>
          <a:p>
            <a:r>
              <a:rPr lang="en-US" sz="2200">
                <a:latin typeface="Times New Roman"/>
                <a:cs typeface="Times New Roman"/>
              </a:rPr>
              <a:t>Evaluate the performance of the generated frozen bit set</a:t>
            </a:r>
          </a:p>
        </p:txBody>
      </p:sp>
      <p:sp>
        <p:nvSpPr>
          <p:cNvPr id="6" name="Segnaposto numero diapositiva 5">
            <a:extLst>
              <a:ext uri="{FF2B5EF4-FFF2-40B4-BE49-F238E27FC236}">
                <a16:creationId xmlns:a16="http://schemas.microsoft.com/office/drawing/2014/main" id="{E0C9E72F-4232-AC9B-2091-4AB91A61041E}"/>
              </a:ext>
            </a:extLst>
          </p:cNvPr>
          <p:cNvSpPr>
            <a:spLocks noGrp="1"/>
          </p:cNvSpPr>
          <p:nvPr>
            <p:ph type="sldNum" sz="quarter" idx="12"/>
          </p:nvPr>
        </p:nvSpPr>
        <p:spPr/>
        <p:txBody>
          <a:bodyPr/>
          <a:lstStyle/>
          <a:p>
            <a:fld id="{FCC8306D-03AF-4DB1-ADA9-7BEDA2B69DF0}" type="slidenum">
              <a:rPr lang="it-IT" smtClean="0"/>
              <a:t>3</a:t>
            </a:fld>
            <a:endParaRPr lang="it-IT"/>
          </a:p>
        </p:txBody>
      </p:sp>
    </p:spTree>
    <p:extLst>
      <p:ext uri="{BB962C8B-B14F-4D97-AF65-F5344CB8AC3E}">
        <p14:creationId xmlns:p14="http://schemas.microsoft.com/office/powerpoint/2010/main" val="380703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53440" y="426720"/>
            <a:ext cx="108112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IV: </a:t>
            </a:r>
            <a:r>
              <a:rPr lang="it-IT" sz="6000">
                <a:latin typeface="Times New Roman"/>
                <a:cs typeface="Times New Roman"/>
              </a:rPr>
              <a:t>FER </a:t>
            </a:r>
            <a:r>
              <a:rPr lang="it-IT" sz="6000" err="1">
                <a:latin typeface="Times New Roman"/>
                <a:cs typeface="Times New Roman"/>
              </a:rPr>
              <a:t>Prediction</a:t>
            </a:r>
            <a:endParaRPr lang="it-IT" sz="6000" err="1">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5" name="Content Placeholder 2">
            <a:extLst>
              <a:ext uri="{FF2B5EF4-FFF2-40B4-BE49-F238E27FC236}">
                <a16:creationId xmlns:a16="http://schemas.microsoft.com/office/drawing/2014/main" id="{7E570464-051A-7CC8-EA6C-5948887B5EFF}"/>
              </a:ext>
            </a:extLst>
          </p:cNvPr>
          <p:cNvSpPr txBox="1">
            <a:spLocks/>
          </p:cNvSpPr>
          <p:nvPr/>
        </p:nvSpPr>
        <p:spPr>
          <a:xfrm>
            <a:off x="922681" y="3002334"/>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200">
              <a:latin typeface="Times New Roman"/>
              <a:cs typeface="Times New Roman"/>
            </a:endParaRPr>
          </a:p>
          <a:p>
            <a:pPr marL="342900" indent="-342900">
              <a:lnSpc>
                <a:spcPct val="120000"/>
              </a:lnSpc>
            </a:pPr>
            <a:r>
              <a:rPr lang="en-US" sz="2200" b="1">
                <a:latin typeface="Times New Roman"/>
                <a:cs typeface="Times New Roman"/>
              </a:rPr>
              <a:t>Random Search: </a:t>
            </a:r>
            <a:r>
              <a:rPr lang="en-US" sz="2200">
                <a:latin typeface="Times New Roman"/>
                <a:cs typeface="Times New Roman"/>
              </a:rPr>
              <a:t>using an </a:t>
            </a:r>
            <a:r>
              <a:rPr lang="en-US" sz="2200">
                <a:ea typeface="+mn-lt"/>
                <a:cs typeface="+mn-lt"/>
              </a:rPr>
              <a:t>ensemble </a:t>
            </a:r>
            <a:r>
              <a:rPr lang="en-US" sz="2200">
                <a:latin typeface="Times New Roman"/>
                <a:cs typeface="Times New Roman"/>
              </a:rPr>
              <a:t>of several pretrained networks, for a given amount of time we input 1000 random string of bits (maintaining R = ½) and acquire a set of FERs corresponding to the input. By taking the average  by an </a:t>
            </a:r>
            <a:r>
              <a:rPr lang="en-US" sz="2200">
                <a:latin typeface="Calibri"/>
                <a:cs typeface="Calibri"/>
              </a:rPr>
              <a:t>ensemble </a:t>
            </a:r>
            <a:r>
              <a:rPr lang="en-US" sz="2200">
                <a:latin typeface="Times New Roman"/>
                <a:cs typeface="Times New Roman"/>
              </a:rPr>
              <a:t>, we store the minimal FER predicted. This process is repeated for a fixed amount of time.</a:t>
            </a:r>
            <a:endParaRPr lang="en-US">
              <a:latin typeface="Calibri" panose="020F0502020204030204"/>
              <a:cs typeface="Calibri" panose="020F0502020204030204"/>
            </a:endParaRPr>
          </a:p>
          <a:p>
            <a:pPr marL="0" indent="0">
              <a:lnSpc>
                <a:spcPct val="120000"/>
              </a:lnSpc>
              <a:buNone/>
            </a:pPr>
            <a:endParaRPr lang="en-US" sz="2200">
              <a:latin typeface="Times New Roman"/>
              <a:cs typeface="Times New Roman"/>
            </a:endParaRPr>
          </a:p>
          <a:p>
            <a:pPr marL="0" indent="0">
              <a:lnSpc>
                <a:spcPct val="120000"/>
              </a:lnSpc>
              <a:buNone/>
            </a:pPr>
            <a:endParaRPr lang="en-US" sz="2200" b="1">
              <a:latin typeface="Times New Roman"/>
              <a:cs typeface="Times New Roman"/>
            </a:endParaRPr>
          </a:p>
          <a:p>
            <a:pPr marL="0" indent="0">
              <a:lnSpc>
                <a:spcPct val="120000"/>
              </a:lnSpc>
              <a:buNone/>
            </a:pPr>
            <a:endParaRPr lang="en-US" sz="2200">
              <a:latin typeface="Times New Roman"/>
              <a:cs typeface="Times New Roman"/>
            </a:endParaRP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6" name="Segnaposto numero diapositiva 5">
            <a:extLst>
              <a:ext uri="{FF2B5EF4-FFF2-40B4-BE49-F238E27FC236}">
                <a16:creationId xmlns:a16="http://schemas.microsoft.com/office/drawing/2014/main" id="{8BD9909E-FE8E-51FA-F7E7-BFF5D77C328A}"/>
              </a:ext>
            </a:extLst>
          </p:cNvPr>
          <p:cNvSpPr>
            <a:spLocks noGrp="1"/>
          </p:cNvSpPr>
          <p:nvPr>
            <p:ph type="sldNum" sz="quarter" idx="12"/>
          </p:nvPr>
        </p:nvSpPr>
        <p:spPr/>
        <p:txBody>
          <a:bodyPr/>
          <a:lstStyle/>
          <a:p>
            <a:fld id="{FCC8306D-03AF-4DB1-ADA9-7BEDA2B69DF0}" type="slidenum">
              <a:rPr lang="it-IT" smtClean="0"/>
              <a:t>30</a:t>
            </a:fld>
            <a:endParaRPr lang="it-IT"/>
          </a:p>
        </p:txBody>
      </p:sp>
    </p:spTree>
    <p:extLst>
      <p:ext uri="{BB962C8B-B14F-4D97-AF65-F5344CB8AC3E}">
        <p14:creationId xmlns:p14="http://schemas.microsoft.com/office/powerpoint/2010/main" val="415639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53440" y="426720"/>
            <a:ext cx="10811256"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IV: </a:t>
            </a:r>
            <a:r>
              <a:rPr lang="it-IT" sz="6000">
                <a:latin typeface="Times New Roman"/>
                <a:cs typeface="Times New Roman"/>
              </a:rPr>
              <a:t>FER </a:t>
            </a:r>
            <a:r>
              <a:rPr lang="it-IT" sz="6000" err="1">
                <a:latin typeface="Times New Roman"/>
                <a:cs typeface="Times New Roman"/>
              </a:rPr>
              <a:t>Prediction</a:t>
            </a:r>
            <a:endParaRPr lang="it-IT" sz="6000" err="1">
              <a:latin typeface="Times New Roman" panose="02020603050405020304" pitchFamily="18" charset="0"/>
              <a:cs typeface="Times New Roman" panose="02020603050405020304" pitchFamily="18" charset="0"/>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5" name="Content Placeholder 2">
            <a:extLst>
              <a:ext uri="{FF2B5EF4-FFF2-40B4-BE49-F238E27FC236}">
                <a16:creationId xmlns:a16="http://schemas.microsoft.com/office/drawing/2014/main" id="{7E570464-051A-7CC8-EA6C-5948887B5EFF}"/>
              </a:ext>
            </a:extLst>
          </p:cNvPr>
          <p:cNvSpPr txBox="1">
            <a:spLocks/>
          </p:cNvSpPr>
          <p:nvPr/>
        </p:nvSpPr>
        <p:spPr>
          <a:xfrm>
            <a:off x="361964" y="3160485"/>
            <a:ext cx="6800147" cy="342994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200" b="1">
                <a:latin typeface="Times New Roman"/>
                <a:cs typeface="Times New Roman"/>
              </a:rPr>
              <a:t>Projected Gradient Descent(PGD). </a:t>
            </a:r>
            <a:r>
              <a:rPr lang="en-US" sz="2200">
                <a:latin typeface="Times New Roman"/>
                <a:cs typeface="Times New Roman"/>
              </a:rPr>
              <a:t>Previously described method is very straight forward and does not use any </a:t>
            </a:r>
            <a:r>
              <a:rPr lang="en-US" sz="2200">
                <a:latin typeface="Times New Roman"/>
                <a:ea typeface="+mn-lt"/>
                <a:cs typeface="Times New Roman"/>
              </a:rPr>
              <a:t>heuristics </a:t>
            </a:r>
            <a:r>
              <a:rPr lang="en-US" sz="2200">
                <a:latin typeface="Times New Roman"/>
                <a:cs typeface="Times New Roman"/>
              </a:rPr>
              <a:t>whatsoever. In this method, having frozen the parameters of the network, we treat the input as a parameter which we update using SGD in order to find the global minimum. The parameters inputted are the number of iterations to be performed and the learning rate.</a:t>
            </a:r>
            <a:endParaRPr lang="en-US" sz="2200">
              <a:ea typeface="+mn-lt"/>
              <a:cs typeface="+mn-lt"/>
            </a:endParaRPr>
          </a:p>
          <a:p>
            <a:pPr>
              <a:lnSpc>
                <a:spcPct val="120000"/>
              </a:lnSpc>
            </a:pPr>
            <a:r>
              <a:rPr lang="en-US" sz="2200">
                <a:latin typeface="Times New Roman"/>
                <a:cs typeface="Times New Roman"/>
              </a:rPr>
              <a:t>Generally, we generate new varying bits and use them as the input of the trained network in order to fool it</a:t>
            </a:r>
            <a:endParaRPr lang="en-US" sz="2200">
              <a:ea typeface="+mn-lt"/>
              <a:cs typeface="+mn-lt"/>
            </a:endParaRPr>
          </a:p>
          <a:p>
            <a:pPr marL="342900" indent="-342900">
              <a:lnSpc>
                <a:spcPct val="120000"/>
              </a:lnSpc>
            </a:pPr>
            <a:endParaRPr lang="en-US" sz="2200" b="1">
              <a:latin typeface="Times New Roman"/>
              <a:cs typeface="Times New Roman"/>
            </a:endParaRPr>
          </a:p>
          <a:p>
            <a:pPr marL="0" indent="0">
              <a:lnSpc>
                <a:spcPct val="120000"/>
              </a:lnSpc>
              <a:buNone/>
            </a:pPr>
            <a:endParaRPr lang="en-US" sz="2200" b="1">
              <a:latin typeface="Times New Roman"/>
              <a:cs typeface="Times New Roman"/>
            </a:endParaRPr>
          </a:p>
          <a:p>
            <a:pPr marL="0" indent="0">
              <a:lnSpc>
                <a:spcPct val="120000"/>
              </a:lnSpc>
              <a:buNone/>
            </a:pPr>
            <a:endParaRPr lang="en-US" sz="2200">
              <a:latin typeface="Times New Roman"/>
              <a:cs typeface="Times New Roman"/>
            </a:endParaRP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pic>
        <p:nvPicPr>
          <p:cNvPr id="4" name="Immagine 5" descr="Immagine che contiene testo&#10;&#10;Descrizione generata automaticamente">
            <a:extLst>
              <a:ext uri="{FF2B5EF4-FFF2-40B4-BE49-F238E27FC236}">
                <a16:creationId xmlns:a16="http://schemas.microsoft.com/office/drawing/2014/main" id="{061B9861-5BDC-28AD-2048-17F7AA5144B7}"/>
              </a:ext>
            </a:extLst>
          </p:cNvPr>
          <p:cNvPicPr>
            <a:picLocks noChangeAspect="1"/>
          </p:cNvPicPr>
          <p:nvPr/>
        </p:nvPicPr>
        <p:blipFill>
          <a:blip r:embed="rId2"/>
          <a:stretch>
            <a:fillRect/>
          </a:stretch>
        </p:blipFill>
        <p:spPr>
          <a:xfrm>
            <a:off x="6924138" y="3089829"/>
            <a:ext cx="5129839" cy="3352530"/>
          </a:xfrm>
          <a:prstGeom prst="rect">
            <a:avLst/>
          </a:prstGeom>
        </p:spPr>
      </p:pic>
      <p:sp>
        <p:nvSpPr>
          <p:cNvPr id="7" name="Segnaposto numero diapositiva 6">
            <a:extLst>
              <a:ext uri="{FF2B5EF4-FFF2-40B4-BE49-F238E27FC236}">
                <a16:creationId xmlns:a16="http://schemas.microsoft.com/office/drawing/2014/main" id="{DD1F190E-37D9-5996-3455-437A260F4A8D}"/>
              </a:ext>
            </a:extLst>
          </p:cNvPr>
          <p:cNvSpPr>
            <a:spLocks noGrp="1"/>
          </p:cNvSpPr>
          <p:nvPr>
            <p:ph type="sldNum" sz="quarter" idx="12"/>
          </p:nvPr>
        </p:nvSpPr>
        <p:spPr/>
        <p:txBody>
          <a:bodyPr/>
          <a:lstStyle/>
          <a:p>
            <a:fld id="{FCC8306D-03AF-4DB1-ADA9-7BEDA2B69DF0}" type="slidenum">
              <a:rPr lang="it-IT" smtClean="0"/>
              <a:t>31</a:t>
            </a:fld>
            <a:endParaRPr lang="it-IT"/>
          </a:p>
        </p:txBody>
      </p:sp>
    </p:spTree>
    <p:extLst>
      <p:ext uri="{BB962C8B-B14F-4D97-AF65-F5344CB8AC3E}">
        <p14:creationId xmlns:p14="http://schemas.microsoft.com/office/powerpoint/2010/main" val="667012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53440" y="414528"/>
            <a:ext cx="10969752" cy="1919141"/>
          </a:xfrm>
        </p:spPr>
        <p:txBody>
          <a:bodyPr anchor="b">
            <a:normAutofit/>
          </a:bodyPr>
          <a:lstStyle/>
          <a:p>
            <a:r>
              <a:rPr lang="it-IT" sz="6000" b="1" err="1">
                <a:latin typeface="Times New Roman"/>
                <a:cs typeface="Times New Roman"/>
              </a:rPr>
              <a:t>Phase</a:t>
            </a:r>
            <a:r>
              <a:rPr lang="it-IT" sz="6000" b="1">
                <a:latin typeface="Times New Roman"/>
                <a:cs typeface="Times New Roman"/>
              </a:rPr>
              <a:t> IV: </a:t>
            </a:r>
            <a:r>
              <a:rPr lang="it-IT" sz="6000">
                <a:latin typeface="Times New Roman"/>
                <a:cs typeface="Times New Roman"/>
              </a:rPr>
              <a:t>FER </a:t>
            </a:r>
            <a:r>
              <a:rPr lang="it-IT" sz="6000" err="1">
                <a:latin typeface="Times New Roman"/>
                <a:cs typeface="Times New Roman"/>
              </a:rPr>
              <a:t>Prediction</a:t>
            </a:r>
            <a:endParaRPr lang="it-IT" err="1"/>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13" name="Content Placeholder 2">
            <a:extLst>
              <a:ext uri="{FF2B5EF4-FFF2-40B4-BE49-F238E27FC236}">
                <a16:creationId xmlns:a16="http://schemas.microsoft.com/office/drawing/2014/main" id="{F33A4B69-9C0A-820A-25CD-5C9DA80FC197}"/>
              </a:ext>
            </a:extLst>
          </p:cNvPr>
          <p:cNvSpPr txBox="1">
            <a:spLocks/>
          </p:cNvSpPr>
          <p:nvPr/>
        </p:nvSpPr>
        <p:spPr>
          <a:xfrm>
            <a:off x="993648" y="2965413"/>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pPr>
            <a:endParaRPr lang="en-US" sz="2200">
              <a:latin typeface="Times New Roman"/>
              <a:cs typeface="Times New Roman"/>
            </a:endParaRPr>
          </a:p>
          <a:p>
            <a:pPr marL="342900" indent="-342900">
              <a:lnSpc>
                <a:spcPct val="120000"/>
              </a:lnSpc>
            </a:pPr>
            <a:endParaRPr lang="en-US" sz="2200">
              <a:latin typeface="Times New Roman"/>
              <a:cs typeface="Times New Roman"/>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5" name="Content Placeholder 2">
            <a:extLst>
              <a:ext uri="{FF2B5EF4-FFF2-40B4-BE49-F238E27FC236}">
                <a16:creationId xmlns:a16="http://schemas.microsoft.com/office/drawing/2014/main" id="{00D2AAD8-BEC9-72B0-B812-5435CDD2AAB3}"/>
              </a:ext>
            </a:extLst>
          </p:cNvPr>
          <p:cNvSpPr txBox="1">
            <a:spLocks/>
          </p:cNvSpPr>
          <p:nvPr/>
        </p:nvSpPr>
        <p:spPr>
          <a:xfrm>
            <a:off x="1146048" y="3117813"/>
            <a:ext cx="10509504" cy="342994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200">
                <a:latin typeface="Times New Roman"/>
                <a:ea typeface="+mn-lt"/>
                <a:cs typeface="Times New Roman"/>
              </a:rPr>
              <a:t>The</a:t>
            </a:r>
            <a:r>
              <a:rPr lang="en-US" sz="2200">
                <a:latin typeface="Times New Roman"/>
                <a:cs typeface="Times New Roman"/>
              </a:rPr>
              <a:t> parameters of the model used for frozen </a:t>
            </a:r>
            <a:r>
              <a:rPr lang="en-US" sz="2200" err="1">
                <a:latin typeface="Times New Roman"/>
                <a:cs typeface="Times New Roman"/>
              </a:rPr>
              <a:t>bitset</a:t>
            </a:r>
            <a:r>
              <a:rPr lang="en-US" sz="2200">
                <a:latin typeface="Times New Roman"/>
                <a:cs typeface="Times New Roman"/>
              </a:rPr>
              <a:t> generation are:</a:t>
            </a:r>
            <a:endParaRPr lang="en-US">
              <a:cs typeface="Calibri"/>
            </a:endParaRPr>
          </a:p>
          <a:p>
            <a:pPr marL="342900" indent="-342900">
              <a:lnSpc>
                <a:spcPct val="120000"/>
              </a:lnSpc>
            </a:pPr>
            <a:r>
              <a:rPr lang="en-US" sz="2200">
                <a:latin typeface="Times New Roman"/>
                <a:cs typeface="Times New Roman"/>
              </a:rPr>
              <a:t>Depth: 3</a:t>
            </a:r>
            <a:endParaRPr lang="it-IT">
              <a:latin typeface="Calibri" panose="020F0502020204030204"/>
              <a:cs typeface="Calibri" panose="020F0502020204030204"/>
            </a:endParaRPr>
          </a:p>
          <a:p>
            <a:pPr marL="342900" indent="-342900">
              <a:lnSpc>
                <a:spcPct val="120000"/>
              </a:lnSpc>
            </a:pPr>
            <a:r>
              <a:rPr lang="en-US" sz="2200">
                <a:latin typeface="Times New Roman"/>
                <a:cs typeface="Times New Roman"/>
              </a:rPr>
              <a:t>Hidden layer size: 640 neurons</a:t>
            </a:r>
          </a:p>
          <a:p>
            <a:pPr marL="342900" indent="-342900">
              <a:lnSpc>
                <a:spcPct val="120000"/>
              </a:lnSpc>
            </a:pPr>
            <a:r>
              <a:rPr lang="en-US" sz="2200">
                <a:latin typeface="Times New Roman"/>
                <a:cs typeface="Times New Roman"/>
              </a:rPr>
              <a:t>Skip gaps: 3</a:t>
            </a:r>
          </a:p>
          <a:p>
            <a:pPr marL="342900" indent="-342900">
              <a:lnSpc>
                <a:spcPct val="120000"/>
              </a:lnSpc>
            </a:pPr>
            <a:r>
              <a:rPr lang="en-US" sz="2200">
                <a:solidFill>
                  <a:srgbClr val="000000"/>
                </a:solidFill>
                <a:latin typeface="Times New Roman"/>
                <a:cs typeface="Times New Roman"/>
              </a:rPr>
              <a:t>Trained on 100 epochs</a:t>
            </a:r>
          </a:p>
          <a:p>
            <a:pPr marL="342900" indent="-342900">
              <a:lnSpc>
                <a:spcPct val="120000"/>
              </a:lnSpc>
            </a:pPr>
            <a:r>
              <a:rPr lang="en-US" sz="2200">
                <a:latin typeface="Times New Roman"/>
                <a:cs typeface="Times New Roman"/>
              </a:rPr>
              <a:t>Lamda = 0.1</a:t>
            </a:r>
          </a:p>
          <a:p>
            <a:pPr marL="342900" indent="-342900">
              <a:lnSpc>
                <a:spcPct val="120000"/>
              </a:lnSpc>
            </a:pPr>
            <a:r>
              <a:rPr lang="en-US" sz="2200">
                <a:latin typeface="Times New Roman"/>
                <a:cs typeface="Times New Roman"/>
              </a:rPr>
              <a:t># iterations = 2000</a:t>
            </a: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6" name="Segnaposto numero diapositiva 5">
            <a:extLst>
              <a:ext uri="{FF2B5EF4-FFF2-40B4-BE49-F238E27FC236}">
                <a16:creationId xmlns:a16="http://schemas.microsoft.com/office/drawing/2014/main" id="{D0E28056-730C-8651-DD33-A31FAC4DBA48}"/>
              </a:ext>
            </a:extLst>
          </p:cNvPr>
          <p:cNvSpPr>
            <a:spLocks noGrp="1"/>
          </p:cNvSpPr>
          <p:nvPr>
            <p:ph type="sldNum" sz="quarter" idx="12"/>
          </p:nvPr>
        </p:nvSpPr>
        <p:spPr/>
        <p:txBody>
          <a:bodyPr/>
          <a:lstStyle/>
          <a:p>
            <a:fld id="{FCC8306D-03AF-4DB1-ADA9-7BEDA2B69DF0}" type="slidenum">
              <a:rPr lang="it-IT" smtClean="0"/>
              <a:t>32</a:t>
            </a:fld>
            <a:endParaRPr lang="it-IT"/>
          </a:p>
        </p:txBody>
      </p:sp>
    </p:spTree>
    <p:extLst>
      <p:ext uri="{BB962C8B-B14F-4D97-AF65-F5344CB8AC3E}">
        <p14:creationId xmlns:p14="http://schemas.microsoft.com/office/powerpoint/2010/main" val="279161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p:txBody>
          <a:bodyPr anchor="b">
            <a:normAutofit/>
          </a:bodyPr>
          <a:lstStyle/>
          <a:p>
            <a:r>
              <a:rPr lang="it-IT" sz="5400" b="1">
                <a:latin typeface="Times New Roman"/>
                <a:cs typeface="Times New Roman"/>
              </a:rPr>
              <a:t>Results:</a:t>
            </a: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sz="half" idx="1"/>
          </p:nvPr>
        </p:nvSpPr>
        <p:spPr/>
        <p:txBody>
          <a:bodyPr vert="horz" lIns="91440" tIns="45720" rIns="91440" bIns="45720" rtlCol="0" anchor="t">
            <a:normAutofit/>
          </a:bodyPr>
          <a:lstStyle/>
          <a:p>
            <a:pPr marL="0" indent="0">
              <a:buNone/>
            </a:pPr>
            <a:endParaRPr lang="en-US" sz="2200" b="1">
              <a:latin typeface="Times New Roman"/>
              <a:ea typeface="+mn-lt"/>
              <a:cs typeface="Times New Roman"/>
            </a:endParaRPr>
          </a:p>
          <a:p>
            <a:pPr marL="0" indent="0">
              <a:buNone/>
            </a:pPr>
            <a:endParaRPr lang="en-US" sz="2200">
              <a:latin typeface="Times New Roman"/>
              <a:cs typeface="Times New Roman"/>
            </a:endParaRPr>
          </a:p>
        </p:txBody>
      </p:sp>
      <p:sp>
        <p:nvSpPr>
          <p:cNvPr id="7" name="Segnaposto contenuto 6">
            <a:extLst>
              <a:ext uri="{FF2B5EF4-FFF2-40B4-BE49-F238E27FC236}">
                <a16:creationId xmlns:a16="http://schemas.microsoft.com/office/drawing/2014/main" id="{E88FB4B2-01BB-0528-EC09-5640590F5746}"/>
              </a:ext>
            </a:extLst>
          </p:cNvPr>
          <p:cNvSpPr>
            <a:spLocks noGrp="1"/>
          </p:cNvSpPr>
          <p:nvPr>
            <p:ph sz="half" idx="2"/>
          </p:nvPr>
        </p:nvSpPr>
        <p:spPr>
          <a:xfrm>
            <a:off x="587828" y="2054224"/>
            <a:ext cx="3575667" cy="3992109"/>
          </a:xfrm>
        </p:spPr>
        <p:txBody>
          <a:bodyPr vert="horz" lIns="91440" tIns="45720" rIns="91440" bIns="45720" rtlCol="0" anchor="t">
            <a:normAutofit/>
          </a:bodyPr>
          <a:lstStyle/>
          <a:p>
            <a:r>
              <a:rPr lang="it-IT">
                <a:latin typeface="Times New Roman"/>
                <a:cs typeface="Times New Roman"/>
              </a:rPr>
              <a:t>The </a:t>
            </a:r>
            <a:r>
              <a:rPr lang="it-IT" err="1">
                <a:latin typeface="Times New Roman"/>
                <a:cs typeface="Times New Roman"/>
              </a:rPr>
              <a:t>proposed</a:t>
            </a:r>
            <a:r>
              <a:rPr lang="it-IT">
                <a:latin typeface="Times New Roman"/>
                <a:cs typeface="Times New Roman"/>
              </a:rPr>
              <a:t> </a:t>
            </a:r>
            <a:r>
              <a:rPr lang="it-IT" err="1">
                <a:latin typeface="Times New Roman"/>
                <a:cs typeface="Times New Roman"/>
              </a:rPr>
              <a:t>sequence</a:t>
            </a:r>
            <a:r>
              <a:rPr lang="it-IT">
                <a:latin typeface="Times New Roman"/>
                <a:cs typeface="Times New Roman"/>
              </a:rPr>
              <a:t> </a:t>
            </a:r>
            <a:r>
              <a:rPr lang="it-IT" err="1">
                <a:latin typeface="Times New Roman"/>
                <a:cs typeface="Times New Roman"/>
              </a:rPr>
              <a:t>has</a:t>
            </a:r>
            <a:r>
              <a:rPr lang="it-IT">
                <a:latin typeface="Times New Roman"/>
                <a:cs typeface="Times New Roman"/>
              </a:rPr>
              <a:t> an FER </a:t>
            </a:r>
            <a:r>
              <a:rPr lang="it-IT" err="1">
                <a:latin typeface="Times New Roman"/>
                <a:cs typeface="Times New Roman"/>
              </a:rPr>
              <a:t>equal</a:t>
            </a:r>
            <a:r>
              <a:rPr lang="it-IT">
                <a:latin typeface="Times New Roman"/>
                <a:cs typeface="Times New Roman"/>
              </a:rPr>
              <a:t> to 1.79e-05, for SNR = 2.7 dB</a:t>
            </a:r>
          </a:p>
        </p:txBody>
      </p:sp>
      <p:pic>
        <p:nvPicPr>
          <p:cNvPr id="4" name="Immagine 5">
            <a:extLst>
              <a:ext uri="{FF2B5EF4-FFF2-40B4-BE49-F238E27FC236}">
                <a16:creationId xmlns:a16="http://schemas.microsoft.com/office/drawing/2014/main" id="{146032A8-05A9-BE05-A596-E6E1359DB7AB}"/>
              </a:ext>
            </a:extLst>
          </p:cNvPr>
          <p:cNvPicPr>
            <a:picLocks noChangeAspect="1"/>
          </p:cNvPicPr>
          <p:nvPr/>
        </p:nvPicPr>
        <p:blipFill>
          <a:blip r:embed="rId2"/>
          <a:stretch>
            <a:fillRect/>
          </a:stretch>
        </p:blipFill>
        <p:spPr>
          <a:xfrm>
            <a:off x="4401872" y="366839"/>
            <a:ext cx="7550700" cy="6080778"/>
          </a:xfrm>
          <a:prstGeom prst="rect">
            <a:avLst/>
          </a:prstGeom>
        </p:spPr>
      </p:pic>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5" name="Content Placeholder 2">
            <a:extLst>
              <a:ext uri="{FF2B5EF4-FFF2-40B4-BE49-F238E27FC236}">
                <a16:creationId xmlns:a16="http://schemas.microsoft.com/office/drawing/2014/main" id="{7E570464-051A-7CC8-EA6C-5948887B5EFF}"/>
              </a:ext>
            </a:extLst>
          </p:cNvPr>
          <p:cNvSpPr txBox="1">
            <a:spLocks/>
          </p:cNvSpPr>
          <p:nvPr/>
        </p:nvSpPr>
        <p:spPr>
          <a:xfrm>
            <a:off x="449429" y="2936910"/>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200" b="1">
              <a:latin typeface="Times New Roman"/>
              <a:cs typeface="Times New Roman"/>
            </a:endParaRPr>
          </a:p>
          <a:p>
            <a:pPr marL="0" indent="0">
              <a:lnSpc>
                <a:spcPct val="120000"/>
              </a:lnSpc>
              <a:buNone/>
            </a:pPr>
            <a:endParaRPr lang="en-US" sz="2200" b="1">
              <a:latin typeface="Times New Roman"/>
              <a:cs typeface="Times New Roman"/>
            </a:endParaRPr>
          </a:p>
          <a:p>
            <a:pPr marL="0" indent="0">
              <a:lnSpc>
                <a:spcPct val="120000"/>
              </a:lnSpc>
              <a:buNone/>
            </a:pPr>
            <a:endParaRPr lang="en-US" sz="2200">
              <a:latin typeface="Times New Roman"/>
              <a:cs typeface="Times New Roman"/>
            </a:endParaRPr>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6" name="CasellaDiTesto 5">
            <a:extLst>
              <a:ext uri="{FF2B5EF4-FFF2-40B4-BE49-F238E27FC236}">
                <a16:creationId xmlns:a16="http://schemas.microsoft.com/office/drawing/2014/main" id="{05A17A8D-A15C-9387-1860-B1AB9914D138}"/>
              </a:ext>
            </a:extLst>
          </p:cNvPr>
          <p:cNvSpPr txBox="1"/>
          <p:nvPr/>
        </p:nvSpPr>
        <p:spPr>
          <a:xfrm>
            <a:off x="8618141" y="607795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t>, dB</a:t>
            </a:r>
            <a:endParaRPr lang="it-IT" sz="2000">
              <a:cs typeface="Calibri"/>
            </a:endParaRPr>
          </a:p>
        </p:txBody>
      </p:sp>
      <p:sp>
        <p:nvSpPr>
          <p:cNvPr id="9" name="Segnaposto numero diapositiva 8">
            <a:extLst>
              <a:ext uri="{FF2B5EF4-FFF2-40B4-BE49-F238E27FC236}">
                <a16:creationId xmlns:a16="http://schemas.microsoft.com/office/drawing/2014/main" id="{0ACA4428-31D6-121B-64C1-D31BF575B9AE}"/>
              </a:ext>
            </a:extLst>
          </p:cNvPr>
          <p:cNvSpPr>
            <a:spLocks noGrp="1"/>
          </p:cNvSpPr>
          <p:nvPr>
            <p:ph type="sldNum" sz="quarter" idx="12"/>
          </p:nvPr>
        </p:nvSpPr>
        <p:spPr/>
        <p:txBody>
          <a:bodyPr/>
          <a:lstStyle/>
          <a:p>
            <a:fld id="{FCC8306D-03AF-4DB1-ADA9-7BEDA2B69DF0}" type="slidenum">
              <a:rPr lang="it-IT" smtClean="0"/>
              <a:t>33</a:t>
            </a:fld>
            <a:endParaRPr lang="it-IT"/>
          </a:p>
        </p:txBody>
      </p:sp>
    </p:spTree>
    <p:extLst>
      <p:ext uri="{BB962C8B-B14F-4D97-AF65-F5344CB8AC3E}">
        <p14:creationId xmlns:p14="http://schemas.microsoft.com/office/powerpoint/2010/main" val="3037404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53440" y="414528"/>
            <a:ext cx="10969752" cy="1919141"/>
          </a:xfrm>
        </p:spPr>
        <p:txBody>
          <a:bodyPr anchor="b">
            <a:normAutofit/>
          </a:bodyPr>
          <a:lstStyle/>
          <a:p>
            <a:r>
              <a:rPr lang="it-IT" sz="6000" b="1" err="1">
                <a:latin typeface="Times New Roman"/>
                <a:cs typeface="Times New Roman"/>
              </a:rPr>
              <a:t>Conclusion</a:t>
            </a:r>
            <a:endParaRPr lang="it-IT" sz="6000" err="1">
              <a:latin typeface="Times New Roman"/>
              <a:cs typeface="Times New Roman"/>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780288" y="3300693"/>
            <a:ext cx="10558272" cy="2942262"/>
          </a:xfrm>
        </p:spPr>
        <p:txBody>
          <a:bodyPr vert="horz" lIns="91440" tIns="45720" rIns="91440" bIns="45720" rtlCol="0" anchor="t">
            <a:normAutofit/>
          </a:bodyPr>
          <a:lstStyle/>
          <a:p>
            <a:pPr marL="0" indent="0">
              <a:lnSpc>
                <a:spcPct val="120000"/>
              </a:lnSpc>
              <a:buNone/>
            </a:pPr>
            <a:endParaRPr lang="en-US" b="1">
              <a:latin typeface="Times New Roman"/>
              <a:ea typeface="+mn-lt"/>
              <a:cs typeface="Times New Roman"/>
            </a:endParaRPr>
          </a:p>
          <a:p>
            <a:pPr marL="0" indent="0">
              <a:buNone/>
            </a:pPr>
            <a:endParaRPr lang="en-US" sz="2200">
              <a:latin typeface="Times New Roman"/>
              <a:cs typeface="Times New Roman"/>
            </a:endParaRPr>
          </a:p>
        </p:txBody>
      </p:sp>
      <p:sp>
        <p:nvSpPr>
          <p:cNvPr id="11" name="Content Placeholder 2">
            <a:extLst>
              <a:ext uri="{FF2B5EF4-FFF2-40B4-BE49-F238E27FC236}">
                <a16:creationId xmlns:a16="http://schemas.microsoft.com/office/drawing/2014/main" id="{D1D31088-467A-B586-736D-5101FFFF99C7}"/>
              </a:ext>
            </a:extLst>
          </p:cNvPr>
          <p:cNvSpPr txBox="1">
            <a:spLocks/>
          </p:cNvSpPr>
          <p:nvPr/>
        </p:nvSpPr>
        <p:spPr>
          <a:xfrm>
            <a:off x="841248" y="3337269"/>
            <a:ext cx="10509504" cy="29056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a:latin typeface="Times New Roman"/>
              <a:cs typeface="Times New Roman"/>
            </a:endParaRPr>
          </a:p>
        </p:txBody>
      </p:sp>
      <p:sp>
        <p:nvSpPr>
          <p:cNvPr id="13" name="Content Placeholder 2">
            <a:extLst>
              <a:ext uri="{FF2B5EF4-FFF2-40B4-BE49-F238E27FC236}">
                <a16:creationId xmlns:a16="http://schemas.microsoft.com/office/drawing/2014/main" id="{F33A4B69-9C0A-820A-25CD-5C9DA80FC197}"/>
              </a:ext>
            </a:extLst>
          </p:cNvPr>
          <p:cNvSpPr txBox="1">
            <a:spLocks/>
          </p:cNvSpPr>
          <p:nvPr/>
        </p:nvSpPr>
        <p:spPr>
          <a:xfrm>
            <a:off x="993648" y="2965413"/>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pPr>
            <a:endParaRPr lang="en-US" sz="2200">
              <a:latin typeface="Times New Roman"/>
              <a:cs typeface="Times New Roman"/>
            </a:endParaRPr>
          </a:p>
          <a:p>
            <a:pPr marL="342900" indent="-342900">
              <a:lnSpc>
                <a:spcPct val="120000"/>
              </a:lnSpc>
            </a:pPr>
            <a:endParaRPr lang="en-US" sz="2200">
              <a:latin typeface="Times New Roman"/>
              <a:cs typeface="Times New Roman"/>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5" name="Content Placeholder 2">
            <a:extLst>
              <a:ext uri="{FF2B5EF4-FFF2-40B4-BE49-F238E27FC236}">
                <a16:creationId xmlns:a16="http://schemas.microsoft.com/office/drawing/2014/main" id="{00D2AAD8-BEC9-72B0-B812-5435CDD2AAB3}"/>
              </a:ext>
            </a:extLst>
          </p:cNvPr>
          <p:cNvSpPr txBox="1">
            <a:spLocks/>
          </p:cNvSpPr>
          <p:nvPr/>
        </p:nvSpPr>
        <p:spPr>
          <a:xfrm>
            <a:off x="1146048" y="3117813"/>
            <a:ext cx="10509504" cy="34299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pPr>
            <a:r>
              <a:rPr lang="en-US" sz="2200">
                <a:latin typeface="Times New Roman"/>
                <a:cs typeface="Times New Roman"/>
              </a:rPr>
              <a:t>The proposed frozen bit set which is driven for target SNR = 2.7 dB, can give us reliable results even for other values of SNR. It is closer to the lower limit and has a better performance than our initial assumption on GA, since it requires smaller SNR for the same value of  FER.</a:t>
            </a:r>
            <a:endParaRPr lang="it-IT">
              <a:cs typeface="Calibri" panose="020F0502020204030204"/>
            </a:endParaRPr>
          </a:p>
          <a:p>
            <a:pPr marL="342900" indent="-342900">
              <a:lnSpc>
                <a:spcPct val="120000"/>
              </a:lnSpc>
            </a:pPr>
            <a:endParaRPr lang="en-US" sz="2200">
              <a:latin typeface="Times New Roman"/>
              <a:cs typeface="Times New Roman"/>
            </a:endParaRPr>
          </a:p>
          <a:p>
            <a:pPr marL="0" indent="0">
              <a:lnSpc>
                <a:spcPct val="120000"/>
              </a:lnSpc>
              <a:buNone/>
            </a:pPr>
            <a:r>
              <a:rPr lang="en-US" sz="2200">
                <a:latin typeface="Times New Roman"/>
                <a:cs typeface="Times New Roman"/>
              </a:rPr>
              <a:t>  </a:t>
            </a:r>
            <a:endParaRPr lang="en-US"/>
          </a:p>
          <a:p>
            <a:pPr marL="0" indent="0">
              <a:lnSpc>
                <a:spcPct val="120000"/>
              </a:lnSpc>
              <a:buNone/>
            </a:pPr>
            <a:endParaRPr lang="en-US" sz="2200">
              <a:latin typeface="Times New Roman"/>
              <a:cs typeface="Calibri"/>
            </a:endParaRPr>
          </a:p>
          <a:p>
            <a:pPr marL="342900" indent="-342900">
              <a:lnSpc>
                <a:spcPct val="120000"/>
              </a:lnSpc>
            </a:pPr>
            <a:endParaRPr lang="en-US" sz="2200">
              <a:latin typeface="Times New Roman"/>
              <a:cs typeface="Times New Roman"/>
            </a:endParaRPr>
          </a:p>
          <a:p>
            <a:pPr marL="0" indent="0">
              <a:lnSpc>
                <a:spcPct val="120000"/>
              </a:lnSpc>
              <a:buNone/>
            </a:pPr>
            <a:endParaRPr lang="en-US">
              <a:latin typeface="Times New Roman"/>
              <a:cs typeface="Times New Roman"/>
            </a:endParaRPr>
          </a:p>
          <a:p>
            <a:pPr marL="0" indent="0">
              <a:buNone/>
            </a:pPr>
            <a:endParaRPr lang="en-US" sz="2200">
              <a:latin typeface="Times New Roman"/>
              <a:cs typeface="Times New Roman"/>
            </a:endParaRPr>
          </a:p>
        </p:txBody>
      </p:sp>
      <p:sp>
        <p:nvSpPr>
          <p:cNvPr id="6" name="Segnaposto numero diapositiva 5">
            <a:extLst>
              <a:ext uri="{FF2B5EF4-FFF2-40B4-BE49-F238E27FC236}">
                <a16:creationId xmlns:a16="http://schemas.microsoft.com/office/drawing/2014/main" id="{CD3EF83D-567D-291C-8391-DE9A57787052}"/>
              </a:ext>
            </a:extLst>
          </p:cNvPr>
          <p:cNvSpPr>
            <a:spLocks noGrp="1"/>
          </p:cNvSpPr>
          <p:nvPr>
            <p:ph type="sldNum" sz="quarter" idx="12"/>
          </p:nvPr>
        </p:nvSpPr>
        <p:spPr/>
        <p:txBody>
          <a:bodyPr/>
          <a:lstStyle/>
          <a:p>
            <a:fld id="{FCC8306D-03AF-4DB1-ADA9-7BEDA2B69DF0}" type="slidenum">
              <a:rPr lang="it-IT" smtClean="0"/>
              <a:t>34</a:t>
            </a:fld>
            <a:endParaRPr lang="it-IT"/>
          </a:p>
        </p:txBody>
      </p:sp>
    </p:spTree>
    <p:extLst>
      <p:ext uri="{BB962C8B-B14F-4D97-AF65-F5344CB8AC3E}">
        <p14:creationId xmlns:p14="http://schemas.microsoft.com/office/powerpoint/2010/main" val="415231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9D94-179F-6BCB-116A-534A9B332F6A}"/>
              </a:ext>
            </a:extLst>
          </p:cNvPr>
          <p:cNvSpPr>
            <a:spLocks noGrp="1"/>
          </p:cNvSpPr>
          <p:nvPr>
            <p:ph type="title"/>
          </p:nvPr>
        </p:nvSpPr>
        <p:spPr>
          <a:xfrm>
            <a:off x="838200" y="353172"/>
            <a:ext cx="10515600" cy="1325563"/>
          </a:xfrm>
        </p:spPr>
        <p:txBody>
          <a:bodyPr>
            <a:normAutofit/>
          </a:bodyPr>
          <a:lstStyle/>
          <a:p>
            <a:r>
              <a:rPr lang="en-US" sz="6000">
                <a:latin typeface="Times New Roman"/>
                <a:cs typeface="Times New Roman"/>
              </a:rPr>
              <a:t>Polar Code</a:t>
            </a:r>
            <a:endParaRPr lang="en-US" sz="6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50078D-84F4-D5AA-D3C2-8F39EAFC5CCB}"/>
              </a:ext>
            </a:extLst>
          </p:cNvPr>
          <p:cNvSpPr>
            <a:spLocks noGrp="1"/>
          </p:cNvSpPr>
          <p:nvPr>
            <p:ph idx="1"/>
          </p:nvPr>
        </p:nvSpPr>
        <p:spPr>
          <a:xfrm>
            <a:off x="838200" y="1559517"/>
            <a:ext cx="10515600" cy="1123918"/>
          </a:xfrm>
        </p:spPr>
        <p:txBody>
          <a:bodyPr vert="horz" lIns="91440" tIns="45720" rIns="91440" bIns="45720" rtlCol="0" anchor="t">
            <a:normAutofit/>
          </a:bodyPr>
          <a:lstStyle/>
          <a:p>
            <a:r>
              <a:rPr lang="en-US">
                <a:latin typeface="Times New Roman"/>
                <a:cs typeface="Times New Roman"/>
              </a:rPr>
              <a:t>Linear Block error-correcting code</a:t>
            </a:r>
          </a:p>
          <a:p>
            <a:r>
              <a:rPr lang="en-US">
                <a:latin typeface="Times New Roman"/>
                <a:cs typeface="Times New Roman"/>
              </a:rPr>
              <a:t>Implemented using a generator matrix in a recursive way </a:t>
            </a:r>
            <a:endParaRPr lang="en-US">
              <a:latin typeface="Times New Roman" panose="02020603050405020304" pitchFamily="18" charset="0"/>
              <a:cs typeface="Times New Roman" panose="02020603050405020304" pitchFamily="18" charset="0"/>
            </a:endParaRPr>
          </a:p>
          <a:p>
            <a:pPr marL="0" indent="0">
              <a:buNone/>
            </a:pP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D908253-C777-FE43-BFAC-D67845807F17}"/>
                  </a:ext>
                </a:extLst>
              </p:cNvPr>
              <p:cNvSpPr txBox="1"/>
              <p:nvPr/>
            </p:nvSpPr>
            <p:spPr>
              <a:xfrm>
                <a:off x="492034" y="2872986"/>
                <a:ext cx="5657754" cy="279153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POLAR CODE PC(N,F) CONSTRUCTION</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Choose length </a:t>
                </a:r>
                <a14:m>
                  <m:oMath xmlns:m="http://schemas.openxmlformats.org/officeDocument/2006/math">
                    <m:r>
                      <a:rPr lang="it-IT" sz="2000" b="0" i="1" smtClean="0">
                        <a:latin typeface="Cambria Math" panose="02040503050406030204" pitchFamily="18" charset="0"/>
                      </a:rPr>
                      <m:t>𝑁</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2</m:t>
                        </m:r>
                      </m:e>
                      <m:sup>
                        <m:r>
                          <a:rPr lang="it-IT" sz="2000" b="0" i="1" smtClean="0">
                            <a:latin typeface="Cambria Math" panose="02040503050406030204" pitchFamily="18" charset="0"/>
                          </a:rPr>
                          <m:t>𝑛</m:t>
                        </m:r>
                      </m:sup>
                    </m:sSup>
                    <m:r>
                      <a:rPr lang="it-IT" sz="2000" b="0" i="1" smtClean="0">
                        <a:latin typeface="Cambria Math" panose="02040503050406030204" pitchFamily="18" charset="0"/>
                      </a:rPr>
                      <m:t> </m:t>
                    </m:r>
                  </m:oMath>
                </a14:m>
                <a:r>
                  <a:rPr lang="it-IT" sz="2000" b="0">
                    <a:latin typeface="Times New Roman" panose="02020603050405020304" pitchFamily="18" charset="0"/>
                    <a:cs typeface="Times New Roman" panose="02020603050405020304" pitchFamily="18" charset="0"/>
                  </a:rPr>
                  <a:t>for some </a:t>
                </a:r>
                <a14:m>
                  <m:oMath xmlns:m="http://schemas.openxmlformats.org/officeDocument/2006/math">
                    <m:r>
                      <a:rPr lang="it-IT" sz="2000" b="0" i="1" smtClean="0">
                        <a:latin typeface="Cambria Math" panose="02040503050406030204" pitchFamily="18" charset="0"/>
                      </a:rPr>
                      <m:t>𝑛</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ℕ</m:t>
                    </m:r>
                  </m:oMath>
                </a14:m>
                <a:r>
                  <a:rPr lang="it-IT" sz="2000" b="0">
                    <a:latin typeface="Times New Roman" panose="02020603050405020304" pitchFamily="18" charset="0"/>
                    <a:cs typeface="Times New Roman" panose="02020603050405020304" pitchFamily="18" charset="0"/>
                  </a:rPr>
                  <a:t> with a set F of </a:t>
                </a:r>
                <a:r>
                  <a:rPr lang="it-IT" sz="2000" b="0" err="1">
                    <a:latin typeface="Times New Roman" panose="02020603050405020304" pitchFamily="18" charset="0"/>
                    <a:cs typeface="Times New Roman" panose="02020603050405020304" pitchFamily="18" charset="0"/>
                  </a:rPr>
                  <a:t>frozen</a:t>
                </a:r>
                <a:r>
                  <a:rPr lang="it-IT" sz="2000" b="0">
                    <a:latin typeface="Times New Roman" panose="02020603050405020304" pitchFamily="18" charset="0"/>
                    <a:cs typeface="Times New Roman" panose="02020603050405020304" pitchFamily="18" charset="0"/>
                  </a:rPr>
                  <a:t> bits.</a:t>
                </a:r>
              </a:p>
              <a:p>
                <a:endParaRPr lang="it-IT" sz="200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𝐺</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m>
                            <m:mPr>
                              <m:mcs>
                                <m:mc>
                                  <m:mcPr>
                                    <m:count m:val="2"/>
                                    <m:mcJc m:val="center"/>
                                  </m:mcPr>
                                </m:mc>
                              </m:mcs>
                              <m:ctrlPr>
                                <a:rPr lang="it-IT" sz="2000" b="0" i="1" smtClean="0">
                                  <a:latin typeface="Cambria Math" panose="02040503050406030204" pitchFamily="18" charset="0"/>
                                </a:rPr>
                              </m:ctrlPr>
                            </m:mPr>
                            <m:mr>
                              <m:e>
                                <m:r>
                                  <m:rPr>
                                    <m:brk m:alnAt="7"/>
                                  </m:rPr>
                                  <a:rPr lang="it-IT" sz="2000" b="0" i="1" smtClean="0">
                                    <a:latin typeface="Cambria Math" panose="02040503050406030204" pitchFamily="18" charset="0"/>
                                  </a:rPr>
                                  <m:t>1</m:t>
                                </m:r>
                              </m:e>
                              <m:e>
                                <m:r>
                                  <a:rPr lang="it-IT" sz="2000" b="0" i="1" smtClean="0">
                                    <a:latin typeface="Cambria Math" panose="02040503050406030204" pitchFamily="18" charset="0"/>
                                  </a:rPr>
                                  <m:t>0</m:t>
                                </m:r>
                              </m:e>
                            </m:mr>
                            <m:mr>
                              <m:e>
                                <m:r>
                                  <a:rPr lang="it-IT" sz="2000" b="0" i="1" smtClean="0">
                                    <a:latin typeface="Cambria Math" panose="02040503050406030204" pitchFamily="18" charset="0"/>
                                  </a:rPr>
                                  <m:t>1</m:t>
                                </m:r>
                              </m:e>
                              <m:e>
                                <m:r>
                                  <a:rPr lang="it-IT" sz="2000" b="0" i="1" smtClean="0">
                                    <a:latin typeface="Cambria Math" panose="02040503050406030204" pitchFamily="18" charset="0"/>
                                  </a:rPr>
                                  <m:t>1</m:t>
                                </m:r>
                              </m:e>
                            </m:mr>
                          </m:m>
                        </m:e>
                      </m:d>
                      <m:sSub>
                        <m:sSubPr>
                          <m:ctrlPr>
                            <a:rPr lang="it-IT" sz="2000" i="1">
                              <a:latin typeface="Cambria Math" panose="02040503050406030204" pitchFamily="18" charset="0"/>
                            </a:rPr>
                          </m:ctrlPr>
                        </m:sSubPr>
                        <m:e>
                          <m:r>
                            <a:rPr lang="it-IT" sz="2000" b="0" i="1" smtClean="0">
                              <a:latin typeface="Cambria Math" panose="02040503050406030204" pitchFamily="18" charset="0"/>
                            </a:rPr>
                            <m:t>                 </m:t>
                          </m:r>
                          <m:r>
                            <a:rPr lang="it-IT" sz="2000" i="1">
                              <a:latin typeface="Cambria Math" panose="02040503050406030204" pitchFamily="18" charset="0"/>
                            </a:rPr>
                            <m:t>𝐺</m:t>
                          </m:r>
                        </m:e>
                        <m:sub>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2</m:t>
                              </m:r>
                            </m:e>
                            <m:sup>
                              <m:r>
                                <a:rPr lang="it-IT" sz="2000" b="0" i="1" smtClean="0">
                                  <a:latin typeface="Cambria Math" panose="02040503050406030204" pitchFamily="18" charset="0"/>
                                </a:rPr>
                                <m:t>𝑛</m:t>
                              </m:r>
                            </m:sup>
                          </m:sSup>
                        </m:sub>
                      </m:sSub>
                      <m:r>
                        <a:rPr lang="it-IT" sz="2000" b="0" i="1" smtClean="0">
                          <a:latin typeface="Cambria Math" panose="02040503050406030204" pitchFamily="18" charset="0"/>
                        </a:rPr>
                        <m:t>=</m:t>
                      </m:r>
                      <m:sSubSup>
                        <m:sSubSupPr>
                          <m:ctrlPr>
                            <a:rPr lang="it-IT" sz="2000" b="0" i="1" smtClean="0">
                              <a:latin typeface="Cambria Math" panose="02040503050406030204" pitchFamily="18" charset="0"/>
                            </a:rPr>
                          </m:ctrlPr>
                        </m:sSubSupPr>
                        <m:e>
                          <m:r>
                            <a:rPr lang="it-IT" sz="2000" i="1">
                              <a:latin typeface="Cambria Math" panose="02040503050406030204" pitchFamily="18" charset="0"/>
                            </a:rPr>
                            <m:t>𝐺</m:t>
                          </m:r>
                        </m:e>
                        <m:sub>
                          <m:r>
                            <a:rPr lang="it-IT" sz="2000" i="1">
                              <a:latin typeface="Cambria Math" panose="02040503050406030204" pitchFamily="18" charset="0"/>
                            </a:rPr>
                            <m:t>2</m:t>
                          </m:r>
                        </m:sub>
                        <m:sup>
                          <m:r>
                            <a:rPr lang="it-IT" sz="2000" i="1" smtClean="0">
                              <a:latin typeface="Cambria Math" panose="02040503050406030204" pitchFamily="18" charset="0"/>
                            </a:rPr>
                            <m:t>⊗</m:t>
                          </m:r>
                          <m:r>
                            <a:rPr lang="it-IT" sz="2000" b="0" i="1" smtClean="0">
                              <a:latin typeface="Cambria Math" panose="02040503050406030204" pitchFamily="18" charset="0"/>
                            </a:rPr>
                            <m:t>𝑛</m:t>
                          </m:r>
                        </m:sup>
                      </m:sSubSup>
                    </m:oMath>
                  </m:oMathPara>
                </a14:m>
                <a:endParaRPr lang="it-IT" sz="2000" b="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PC(N,F)=</a:t>
                </a:r>
                <a14:m>
                  <m:oMath xmlns:m="http://schemas.openxmlformats.org/officeDocument/2006/math">
                    <m:d>
                      <m:dPr>
                        <m:begChr m:val="{"/>
                        <m:endChr m:val="}"/>
                        <m:ctrlPr>
                          <a:rPr lang="it-IT" sz="1600" b="0" i="1" smtClean="0">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rPr>
                          <m:t>𝑃𝐶</m:t>
                        </m:r>
                        <m:d>
                          <m:dPr>
                            <m:ctrlPr>
                              <a:rPr lang="it-IT" sz="1600" i="1">
                                <a:latin typeface="Cambria Math" panose="02040503050406030204" pitchFamily="18" charset="0"/>
                              </a:rPr>
                            </m:ctrlPr>
                          </m:dPr>
                          <m:e>
                            <m:r>
                              <a:rPr lang="it-IT" sz="1600" i="1">
                                <a:latin typeface="Cambria Math" panose="02040503050406030204" pitchFamily="18" charset="0"/>
                              </a:rPr>
                              <m:t>𝑁</m:t>
                            </m:r>
                            <m:r>
                              <a:rPr lang="it-IT" sz="1600" i="1">
                                <a:latin typeface="Cambria Math" panose="02040503050406030204" pitchFamily="18" charset="0"/>
                              </a:rPr>
                              <m:t>,</m:t>
                            </m:r>
                            <m:r>
                              <a:rPr lang="it-IT" sz="1600" i="1">
                                <a:latin typeface="Cambria Math" panose="02040503050406030204" pitchFamily="18" charset="0"/>
                              </a:rPr>
                              <m:t>𝐹</m:t>
                            </m:r>
                          </m:e>
                        </m:d>
                        <m:r>
                          <a:rPr lang="it-IT" sz="1600" i="1">
                            <a:latin typeface="Cambria Math" panose="02040503050406030204" pitchFamily="18" charset="0"/>
                          </a:rPr>
                          <m:t>=</m:t>
                        </m:r>
                        <m:r>
                          <a:rPr lang="it-IT" sz="1600" i="1">
                            <a:latin typeface="Cambria Math" panose="02040503050406030204" pitchFamily="18" charset="0"/>
                          </a:rPr>
                          <m:t>𝑢</m:t>
                        </m:r>
                        <m:sSubSup>
                          <m:sSubSupPr>
                            <m:ctrlPr>
                              <a:rPr lang="it-IT" sz="1600" i="1">
                                <a:latin typeface="Cambria Math" panose="02040503050406030204" pitchFamily="18" charset="0"/>
                              </a:rPr>
                            </m:ctrlPr>
                          </m:sSubSupPr>
                          <m:e>
                            <m:r>
                              <a:rPr lang="it-IT" sz="1600" i="1">
                                <a:latin typeface="Cambria Math" panose="02040503050406030204" pitchFamily="18" charset="0"/>
                              </a:rPr>
                              <m:t>𝐺</m:t>
                            </m:r>
                          </m:e>
                          <m:sub>
                            <m:r>
                              <a:rPr lang="it-IT" sz="1600" i="1">
                                <a:latin typeface="Cambria Math" panose="02040503050406030204" pitchFamily="18" charset="0"/>
                              </a:rPr>
                              <m:t>2</m:t>
                            </m:r>
                          </m:sub>
                          <m:sup>
                            <m:r>
                              <a:rPr lang="it-IT" sz="1600" i="1">
                                <a:latin typeface="Cambria Math" panose="02040503050406030204" pitchFamily="18" charset="0"/>
                              </a:rPr>
                              <m:t>⊗</m:t>
                            </m:r>
                            <m:r>
                              <a:rPr lang="it-IT" sz="1600" i="1">
                                <a:latin typeface="Cambria Math" panose="02040503050406030204" pitchFamily="18" charset="0"/>
                              </a:rPr>
                              <m:t>𝑛</m:t>
                            </m:r>
                          </m:sup>
                        </m:sSubSup>
                        <m:r>
                          <a:rPr lang="it-IT" sz="1600" i="1">
                            <a:latin typeface="Cambria Math" panose="02040503050406030204" pitchFamily="18" charset="0"/>
                          </a:rPr>
                          <m:t> :</m:t>
                        </m:r>
                        <m:sSub>
                          <m:sSubPr>
                            <m:ctrlPr>
                              <a:rPr lang="it-IT" sz="1600" i="1">
                                <a:latin typeface="Cambria Math" panose="02040503050406030204" pitchFamily="18" charset="0"/>
                              </a:rPr>
                            </m:ctrlPr>
                          </m:sSubPr>
                          <m:e>
                            <m:r>
                              <a:rPr lang="it-IT" sz="1600" i="1">
                                <a:latin typeface="Cambria Math" panose="02040503050406030204" pitchFamily="18" charset="0"/>
                              </a:rPr>
                              <m:t>𝑢</m:t>
                            </m:r>
                          </m:e>
                          <m:sub>
                            <m:r>
                              <a:rPr lang="it-IT" sz="1600" i="1">
                                <a:latin typeface="Cambria Math" panose="02040503050406030204" pitchFamily="18" charset="0"/>
                              </a:rPr>
                              <m:t>𝐹</m:t>
                            </m:r>
                          </m:sub>
                        </m:sSub>
                        <m:r>
                          <a:rPr lang="it-IT" sz="1600" i="1">
                            <a:latin typeface="Cambria Math" panose="02040503050406030204" pitchFamily="18" charset="0"/>
                          </a:rPr>
                          <m:t>=0,  </m:t>
                        </m:r>
                        <m:sSub>
                          <m:sSubPr>
                            <m:ctrlPr>
                              <a:rPr lang="it-IT" sz="1600" i="1">
                                <a:latin typeface="Cambria Math" panose="02040503050406030204" pitchFamily="18" charset="0"/>
                              </a:rPr>
                            </m:ctrlPr>
                          </m:sSubPr>
                          <m:e>
                            <m:r>
                              <a:rPr lang="it-IT" sz="1600" i="1">
                                <a:latin typeface="Cambria Math" panose="02040503050406030204" pitchFamily="18" charset="0"/>
                              </a:rPr>
                              <m:t>𝑢</m:t>
                            </m:r>
                          </m:e>
                          <m:sub>
                            <m:sSup>
                              <m:sSupPr>
                                <m:ctrlPr>
                                  <a:rPr lang="it-IT" sz="1600" i="1">
                                    <a:latin typeface="Cambria Math" panose="02040503050406030204" pitchFamily="18" charset="0"/>
                                  </a:rPr>
                                </m:ctrlPr>
                              </m:sSupPr>
                              <m:e>
                                <m:r>
                                  <a:rPr lang="it-IT" sz="1600" i="1">
                                    <a:latin typeface="Cambria Math" panose="02040503050406030204" pitchFamily="18" charset="0"/>
                                  </a:rPr>
                                  <m:t>𝐹</m:t>
                                </m:r>
                              </m:e>
                              <m:sup>
                                <m:r>
                                  <a:rPr lang="it-IT" sz="1600" i="1">
                                    <a:latin typeface="Cambria Math" panose="02040503050406030204" pitchFamily="18" charset="0"/>
                                  </a:rPr>
                                  <m:t>𝑐</m:t>
                                </m:r>
                              </m:sup>
                            </m:sSup>
                          </m:sub>
                        </m:sSub>
                        <m:r>
                          <a:rPr lang="it-IT" sz="1600" i="1">
                            <a:latin typeface="Cambria Math" panose="02040503050406030204" pitchFamily="18" charset="0"/>
                            <a:ea typeface="Cambria Math" panose="02040503050406030204" pitchFamily="18" charset="0"/>
                          </a:rPr>
                          <m:t>∈</m:t>
                        </m:r>
                        <m:sSup>
                          <m:sSupPr>
                            <m:ctrlPr>
                              <a:rPr lang="it-IT" sz="1600" b="0" i="1" smtClean="0">
                                <a:latin typeface="Cambria Math" panose="02040503050406030204" pitchFamily="18" charset="0"/>
                                <a:ea typeface="Cambria Math" panose="02040503050406030204" pitchFamily="18" charset="0"/>
                              </a:rPr>
                            </m:ctrlPr>
                          </m:sSupPr>
                          <m:e>
                            <m:d>
                              <m:dPr>
                                <m:begChr m:val="{"/>
                                <m:endChr m:val="}"/>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0,1</m:t>
                                </m:r>
                              </m:e>
                            </m:d>
                          </m:e>
                          <m:sup>
                            <m:d>
                              <m:dPr>
                                <m:begChr m:val="|"/>
                                <m:endChr m:val="|"/>
                                <m:ctrlPr>
                                  <a:rPr lang="it-IT" sz="1600" i="1">
                                    <a:latin typeface="Cambria Math" panose="02040503050406030204" pitchFamily="18" charset="0"/>
                                    <a:ea typeface="Cambria Math" panose="02040503050406030204" pitchFamily="18" charset="0"/>
                                  </a:rPr>
                                </m:ctrlPr>
                              </m:dPr>
                              <m:e>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𝐹</m:t>
                                    </m:r>
                                  </m:e>
                                  <m:sup>
                                    <m:r>
                                      <a:rPr lang="it-IT" sz="1600" i="1">
                                        <a:latin typeface="Cambria Math" panose="02040503050406030204" pitchFamily="18" charset="0"/>
                                        <a:ea typeface="Cambria Math" panose="02040503050406030204" pitchFamily="18" charset="0"/>
                                      </a:rPr>
                                      <m:t>𝑐</m:t>
                                    </m:r>
                                  </m:sup>
                                </m:sSup>
                              </m:e>
                            </m:d>
                          </m:sup>
                        </m:sSup>
                      </m:e>
                    </m:d>
                  </m:oMath>
                </a14:m>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Computational complexity : </a:t>
                </a:r>
                <a14:m>
                  <m:oMath xmlns:m="http://schemas.openxmlformats.org/officeDocument/2006/math">
                    <m:func>
                      <m:funcPr>
                        <m:ctrlPr>
                          <a:rPr lang="it-IT" sz="1600" b="0" i="1" smtClean="0">
                            <a:latin typeface="Cambria Math" panose="02040503050406030204" pitchFamily="18" charset="0"/>
                          </a:rPr>
                        </m:ctrlPr>
                      </m:funcPr>
                      <m:fName>
                        <m:sSub>
                          <m:sSubPr>
                            <m:ctrlPr>
                              <a:rPr lang="it-IT" sz="1600" b="0" i="1" smtClean="0">
                                <a:latin typeface="Cambria Math" panose="02040503050406030204" pitchFamily="18" charset="0"/>
                              </a:rPr>
                            </m:ctrlPr>
                          </m:sSubPr>
                          <m:e>
                            <m:r>
                              <m:rPr>
                                <m:sty m:val="p"/>
                              </m:rPr>
                              <a:rPr lang="it-IT" sz="1600" b="0" i="0" smtClean="0">
                                <a:latin typeface="Cambria Math" panose="02040503050406030204" pitchFamily="18" charset="0"/>
                              </a:rPr>
                              <m:t>O</m:t>
                            </m:r>
                            <m:r>
                              <a:rPr lang="it-IT" sz="1600" b="0" i="0" smtClean="0">
                                <a:latin typeface="Cambria Math" panose="02040503050406030204" pitchFamily="18" charset="0"/>
                              </a:rPr>
                              <m:t>(</m:t>
                            </m:r>
                            <m:r>
                              <m:rPr>
                                <m:sty m:val="p"/>
                              </m:rPr>
                              <a:rPr lang="it-IT" sz="1600" b="0" i="0" smtClean="0">
                                <a:latin typeface="Cambria Math" panose="02040503050406030204" pitchFamily="18" charset="0"/>
                              </a:rPr>
                              <m:t>Nlog</m:t>
                            </m:r>
                          </m:e>
                          <m:sub>
                            <m:r>
                              <a:rPr lang="it-IT" sz="1600" b="0" i="1" smtClean="0">
                                <a:latin typeface="Cambria Math" panose="02040503050406030204" pitchFamily="18" charset="0"/>
                              </a:rPr>
                              <m:t>2</m:t>
                            </m:r>
                          </m:sub>
                        </m:sSub>
                      </m:fName>
                      <m:e>
                        <m:r>
                          <a:rPr lang="it-IT" sz="1600" b="0" i="1" smtClean="0">
                            <a:latin typeface="Cambria Math" panose="02040503050406030204" pitchFamily="18" charset="0"/>
                          </a:rPr>
                          <m:t>𝑁</m:t>
                        </m:r>
                      </m:e>
                    </m:func>
                    <m:r>
                      <a:rPr lang="it-IT" sz="1600" b="0" i="1" smtClean="0">
                        <a:latin typeface="Cambria Math" panose="02040503050406030204" pitchFamily="18" charset="0"/>
                      </a:rPr>
                      <m:t>)</m:t>
                    </m:r>
                  </m:oMath>
                </a14:m>
                <a:endParaRPr lang="en-US" sz="160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1D908253-C777-FE43-BFAC-D67845807F17}"/>
                  </a:ext>
                </a:extLst>
              </p:cNvPr>
              <p:cNvSpPr txBox="1">
                <a:spLocks noRot="1" noChangeAspect="1" noMove="1" noResize="1" noEditPoints="1" noAdjustHandles="1" noChangeArrowheads="1" noChangeShapeType="1" noTextEdit="1"/>
              </p:cNvSpPr>
              <p:nvPr/>
            </p:nvSpPr>
            <p:spPr>
              <a:xfrm>
                <a:off x="492034" y="2872986"/>
                <a:ext cx="5657754" cy="2791533"/>
              </a:xfrm>
              <a:prstGeom prst="rect">
                <a:avLst/>
              </a:prstGeom>
              <a:blipFill>
                <a:blip r:embed="rId2"/>
                <a:stretch>
                  <a:fillRect l="-1398" t="-1087"/>
                </a:stretch>
              </a:blipFill>
            </p:spPr>
            <p:txBody>
              <a:bodyPr/>
              <a:lstStyle/>
              <a:p>
                <a:r>
                  <a:rPr lang="en-US">
                    <a:noFill/>
                  </a:rPr>
                  <a:t> </a:t>
                </a:r>
              </a:p>
            </p:txBody>
          </p:sp>
        </mc:Fallback>
      </mc:AlternateContent>
      <p:pic>
        <p:nvPicPr>
          <p:cNvPr id="5" name="Immagine 5">
            <a:extLst>
              <a:ext uri="{FF2B5EF4-FFF2-40B4-BE49-F238E27FC236}">
                <a16:creationId xmlns:a16="http://schemas.microsoft.com/office/drawing/2014/main" id="{30678553-3C68-E5E1-2CAF-6F8DDB08A8F9}"/>
              </a:ext>
            </a:extLst>
          </p:cNvPr>
          <p:cNvPicPr>
            <a:picLocks noChangeAspect="1"/>
          </p:cNvPicPr>
          <p:nvPr/>
        </p:nvPicPr>
        <p:blipFill>
          <a:blip r:embed="rId3"/>
          <a:stretch>
            <a:fillRect/>
          </a:stretch>
        </p:blipFill>
        <p:spPr>
          <a:xfrm>
            <a:off x="7978364" y="2801740"/>
            <a:ext cx="2791459" cy="275656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13D04D-D3D9-9AC4-B4A3-2CC3CCFF0896}"/>
                  </a:ext>
                </a:extLst>
              </p:cNvPr>
              <p:cNvSpPr txBox="1"/>
              <p:nvPr/>
            </p:nvSpPr>
            <p:spPr>
              <a:xfrm>
                <a:off x="5200630" y="5724677"/>
                <a:ext cx="5791199" cy="999441"/>
              </a:xfrm>
              <a:prstGeom prst="rect">
                <a:avLst/>
              </a:prstGeom>
              <a:noFill/>
            </p:spPr>
            <p:txBody>
              <a:bodyPr wrap="square">
                <a:spAutoFit/>
              </a:bodyPr>
              <a:lstStyle/>
              <a:p>
                <a:r>
                  <a:rPr lang="it-IT" sz="1600">
                    <a:latin typeface="Times New Roman" panose="02020603050405020304" pitchFamily="18" charset="0"/>
                    <a:cs typeface="Times New Roman" panose="02020603050405020304" pitchFamily="18" charset="0"/>
                  </a:rPr>
                  <a:t>Code </a:t>
                </a:r>
                <a:r>
                  <a:rPr lang="it-IT" sz="1600" err="1">
                    <a:latin typeface="Times New Roman" panose="02020603050405020304" pitchFamily="18" charset="0"/>
                    <a:cs typeface="Times New Roman" panose="02020603050405020304" pitchFamily="18" charset="0"/>
                  </a:rPr>
                  <a:t>length</a:t>
                </a:r>
                <a:r>
                  <a:rPr lang="it-IT" sz="1600">
                    <a:latin typeface="Times New Roman" panose="02020603050405020304" pitchFamily="18" charset="0"/>
                    <a:cs typeface="Times New Roman" panose="02020603050405020304" pitchFamily="18" charset="0"/>
                  </a:rPr>
                  <a:t> N=4 </a:t>
                </a:r>
                <a:r>
                  <a:rPr lang="it-IT" sz="1600"/>
                  <a:t>: </a:t>
                </a:r>
                <a14:m>
                  <m:oMath xmlns:m="http://schemas.openxmlformats.org/officeDocument/2006/math">
                    <m:sSubSup>
                      <m:sSubSupPr>
                        <m:ctrlPr>
                          <a:rPr lang="it-IT" sz="1600" b="0" i="1" smtClean="0">
                            <a:latin typeface="Cambria Math" panose="02040503050406030204" pitchFamily="18" charset="0"/>
                          </a:rPr>
                        </m:ctrlPr>
                      </m:sSubSupPr>
                      <m:e>
                        <m:r>
                          <a:rPr lang="it-IT" sz="1600" b="0" i="1">
                            <a:latin typeface="Cambria Math" panose="02040503050406030204" pitchFamily="18" charset="0"/>
                          </a:rPr>
                          <m:t>𝑥</m:t>
                        </m:r>
                      </m:e>
                      <m:sub>
                        <m:r>
                          <a:rPr lang="it-IT" sz="1600" b="0" i="1">
                            <a:latin typeface="Cambria Math" panose="02040503050406030204" pitchFamily="18" charset="0"/>
                          </a:rPr>
                          <m:t>0</m:t>
                        </m:r>
                      </m:sub>
                      <m:sup>
                        <m:r>
                          <a:rPr lang="it-IT" sz="1600" b="0" i="1">
                            <a:latin typeface="Cambria Math" panose="02040503050406030204" pitchFamily="18" charset="0"/>
                          </a:rPr>
                          <m:t>3</m:t>
                        </m:r>
                      </m:sup>
                    </m:sSubSup>
                    <m:r>
                      <a:rPr lang="it-IT" sz="1600" b="0" i="1">
                        <a:latin typeface="Cambria Math" panose="02040503050406030204" pitchFamily="18" charset="0"/>
                      </a:rPr>
                      <m:t>=</m:t>
                    </m:r>
                    <m:sSubSup>
                      <m:sSubSupPr>
                        <m:ctrlPr>
                          <a:rPr lang="it-IT" sz="1600" b="0" i="1">
                            <a:latin typeface="Cambria Math" panose="02040503050406030204" pitchFamily="18" charset="0"/>
                          </a:rPr>
                        </m:ctrlPr>
                      </m:sSubSupPr>
                      <m:e>
                        <m:r>
                          <a:rPr lang="it-IT" sz="1600" b="0" i="1">
                            <a:latin typeface="Cambria Math" panose="02040503050406030204" pitchFamily="18" charset="0"/>
                          </a:rPr>
                          <m:t>𝑢</m:t>
                        </m:r>
                      </m:e>
                      <m:sub>
                        <m:r>
                          <a:rPr lang="it-IT" sz="1600" b="0" i="1">
                            <a:latin typeface="Cambria Math" panose="02040503050406030204" pitchFamily="18" charset="0"/>
                          </a:rPr>
                          <m:t>0</m:t>
                        </m:r>
                      </m:sub>
                      <m:sup>
                        <m:r>
                          <a:rPr lang="it-IT" sz="1600" b="0" i="1">
                            <a:latin typeface="Cambria Math" panose="02040503050406030204" pitchFamily="18" charset="0"/>
                          </a:rPr>
                          <m:t>3</m:t>
                        </m:r>
                      </m:sup>
                    </m:sSubSup>
                    <m:r>
                      <a:rPr lang="it-IT" sz="1600" b="0" i="1">
                        <a:latin typeface="Cambria Math" panose="02040503050406030204" pitchFamily="18" charset="0"/>
                      </a:rPr>
                      <m:t> </m:t>
                    </m:r>
                    <m:sSub>
                      <m:sSubPr>
                        <m:ctrlPr>
                          <a:rPr lang="it-IT" sz="1600" b="0" i="1">
                            <a:latin typeface="Cambria Math" panose="02040503050406030204" pitchFamily="18" charset="0"/>
                          </a:rPr>
                        </m:ctrlPr>
                      </m:sSubPr>
                      <m:e>
                        <m:r>
                          <a:rPr lang="it-IT" sz="1600" b="0" i="1">
                            <a:latin typeface="Cambria Math" panose="02040503050406030204" pitchFamily="18" charset="0"/>
                          </a:rPr>
                          <m:t>𝐺</m:t>
                        </m:r>
                      </m:e>
                      <m:sub>
                        <m:r>
                          <a:rPr lang="it-IT" sz="1600" b="0" i="1">
                            <a:latin typeface="Cambria Math" panose="02040503050406030204" pitchFamily="18" charset="0"/>
                          </a:rPr>
                          <m:t>4</m:t>
                        </m:r>
                      </m:sub>
                    </m:sSub>
                    <m:r>
                      <a:rPr lang="it-IT" sz="1600" b="0" i="1">
                        <a:latin typeface="Cambria Math" panose="02040503050406030204" pitchFamily="18" charset="0"/>
                      </a:rPr>
                      <m:t>=</m:t>
                    </m:r>
                    <m:sSubSup>
                      <m:sSubSupPr>
                        <m:ctrlPr>
                          <a:rPr lang="it-IT" sz="1600" b="0" i="1">
                            <a:latin typeface="Cambria Math" panose="02040503050406030204" pitchFamily="18" charset="0"/>
                          </a:rPr>
                        </m:ctrlPr>
                      </m:sSubSupPr>
                      <m:e>
                        <m:r>
                          <a:rPr lang="it-IT" sz="1600" b="0" i="1">
                            <a:latin typeface="Cambria Math" panose="02040503050406030204" pitchFamily="18" charset="0"/>
                          </a:rPr>
                          <m:t>𝑢</m:t>
                        </m:r>
                      </m:e>
                      <m:sub>
                        <m:r>
                          <a:rPr lang="it-IT" sz="1600" b="0" i="1">
                            <a:latin typeface="Cambria Math" panose="02040503050406030204" pitchFamily="18" charset="0"/>
                          </a:rPr>
                          <m:t>0</m:t>
                        </m:r>
                      </m:sub>
                      <m:sup>
                        <m:r>
                          <a:rPr lang="it-IT" sz="1600" b="0" i="1">
                            <a:latin typeface="Cambria Math" panose="02040503050406030204" pitchFamily="18" charset="0"/>
                          </a:rPr>
                          <m:t>3</m:t>
                        </m:r>
                      </m:sup>
                    </m:sSubSup>
                    <m:d>
                      <m:dPr>
                        <m:begChr m:val="["/>
                        <m:endChr m:val="]"/>
                        <m:ctrlPr>
                          <a:rPr lang="it-IT" sz="1600" b="0" i="1">
                            <a:latin typeface="Cambria Math" panose="02040503050406030204" pitchFamily="18" charset="0"/>
                          </a:rPr>
                        </m:ctrlPr>
                      </m:dPr>
                      <m:e>
                        <m:m>
                          <m:mPr>
                            <m:mcs>
                              <m:mc>
                                <m:mcPr>
                                  <m:count m:val="2"/>
                                  <m:mcJc m:val="center"/>
                                </m:mcPr>
                              </m:mc>
                            </m:mcs>
                            <m:ctrlPr>
                              <a:rPr lang="it-IT" sz="1600" b="0" i="1">
                                <a:latin typeface="Cambria Math" panose="02040503050406030204" pitchFamily="18" charset="0"/>
                              </a:rPr>
                            </m:ctrlPr>
                          </m:mPr>
                          <m:mr>
                            <m:e>
                              <m:sSub>
                                <m:sSubPr>
                                  <m:ctrlPr>
                                    <a:rPr lang="it-IT" sz="1600" b="0" i="1">
                                      <a:latin typeface="Cambria Math" panose="02040503050406030204" pitchFamily="18" charset="0"/>
                                    </a:rPr>
                                  </m:ctrlPr>
                                </m:sSubPr>
                                <m:e>
                                  <m:r>
                                    <m:rPr>
                                      <m:brk m:alnAt="7"/>
                                    </m:rPr>
                                    <a:rPr lang="it-IT" sz="1600" b="0" i="1">
                                      <a:latin typeface="Cambria Math" panose="02040503050406030204" pitchFamily="18" charset="0"/>
                                    </a:rPr>
                                    <m:t>𝐺</m:t>
                                  </m:r>
                                </m:e>
                                <m:sub>
                                  <m:r>
                                    <m:rPr>
                                      <m:brk m:alnAt="7"/>
                                    </m:rPr>
                                    <a:rPr lang="it-IT" sz="1600" b="0" i="1">
                                      <a:latin typeface="Cambria Math" panose="02040503050406030204" pitchFamily="18" charset="0"/>
                                    </a:rPr>
                                    <m:t>2</m:t>
                                  </m:r>
                                </m:sub>
                              </m:sSub>
                            </m:e>
                            <m:e>
                              <m:r>
                                <a:rPr lang="it-IT" sz="1600" b="0" i="1">
                                  <a:latin typeface="Cambria Math" panose="02040503050406030204" pitchFamily="18" charset="0"/>
                                </a:rPr>
                                <m:t>0</m:t>
                              </m:r>
                            </m:e>
                          </m:mr>
                          <m:mr>
                            <m:e>
                              <m:sSub>
                                <m:sSubPr>
                                  <m:ctrlPr>
                                    <a:rPr lang="it-IT" sz="1600" b="0" i="1">
                                      <a:latin typeface="Cambria Math" panose="02040503050406030204" pitchFamily="18" charset="0"/>
                                    </a:rPr>
                                  </m:ctrlPr>
                                </m:sSubPr>
                                <m:e>
                                  <m:r>
                                    <a:rPr lang="it-IT" sz="1600" b="0" i="1">
                                      <a:latin typeface="Cambria Math" panose="02040503050406030204" pitchFamily="18" charset="0"/>
                                    </a:rPr>
                                    <m:t>𝐺</m:t>
                                  </m:r>
                                </m:e>
                                <m:sub>
                                  <m:r>
                                    <a:rPr lang="it-IT" sz="1600" b="0" i="1">
                                      <a:latin typeface="Cambria Math" panose="02040503050406030204" pitchFamily="18" charset="0"/>
                                    </a:rPr>
                                    <m:t>2</m:t>
                                  </m:r>
                                </m:sub>
                              </m:sSub>
                            </m:e>
                            <m:e>
                              <m:sSub>
                                <m:sSubPr>
                                  <m:ctrlPr>
                                    <a:rPr lang="it-IT" sz="1600" b="0" i="1">
                                      <a:latin typeface="Cambria Math" panose="02040503050406030204" pitchFamily="18" charset="0"/>
                                    </a:rPr>
                                  </m:ctrlPr>
                                </m:sSubPr>
                                <m:e>
                                  <m:r>
                                    <a:rPr lang="it-IT" sz="1600" b="0" i="1">
                                      <a:latin typeface="Cambria Math" panose="02040503050406030204" pitchFamily="18" charset="0"/>
                                    </a:rPr>
                                    <m:t>𝐺</m:t>
                                  </m:r>
                                </m:e>
                                <m:sub>
                                  <m:r>
                                    <a:rPr lang="it-IT" sz="1600" b="0" i="1">
                                      <a:latin typeface="Cambria Math" panose="02040503050406030204" pitchFamily="18" charset="0"/>
                                    </a:rPr>
                                    <m:t>2</m:t>
                                  </m:r>
                                </m:sub>
                              </m:sSub>
                            </m:e>
                          </m:mr>
                        </m:m>
                      </m:e>
                    </m:d>
                    <m:r>
                      <a:rPr lang="it-IT" sz="1600" b="0" i="1">
                        <a:latin typeface="Cambria Math" panose="02040503050406030204" pitchFamily="18" charset="0"/>
                      </a:rPr>
                      <m:t>=</m:t>
                    </m:r>
                    <m:sSubSup>
                      <m:sSubSupPr>
                        <m:ctrlPr>
                          <a:rPr lang="it-IT" sz="1600" b="0" i="1">
                            <a:latin typeface="Cambria Math" panose="02040503050406030204" pitchFamily="18" charset="0"/>
                          </a:rPr>
                        </m:ctrlPr>
                      </m:sSubSupPr>
                      <m:e>
                        <m:r>
                          <a:rPr lang="it-IT" sz="1600" b="0" i="1">
                            <a:latin typeface="Cambria Math" panose="02040503050406030204" pitchFamily="18" charset="0"/>
                          </a:rPr>
                          <m:t>𝑢</m:t>
                        </m:r>
                      </m:e>
                      <m:sub>
                        <m:r>
                          <a:rPr lang="it-IT" sz="1600" b="0" i="1">
                            <a:latin typeface="Cambria Math" panose="02040503050406030204" pitchFamily="18" charset="0"/>
                          </a:rPr>
                          <m:t>0</m:t>
                        </m:r>
                      </m:sub>
                      <m:sup>
                        <m:r>
                          <a:rPr lang="it-IT" sz="1600" b="0" i="1">
                            <a:latin typeface="Cambria Math" panose="02040503050406030204" pitchFamily="18" charset="0"/>
                          </a:rPr>
                          <m:t>3</m:t>
                        </m:r>
                      </m:sup>
                    </m:sSubSup>
                    <m:r>
                      <a:rPr lang="it-IT" sz="1600" b="0" i="1">
                        <a:latin typeface="Cambria Math" panose="02040503050406030204" pitchFamily="18" charset="0"/>
                      </a:rPr>
                      <m:t> </m:t>
                    </m:r>
                    <m:d>
                      <m:dPr>
                        <m:begChr m:val="["/>
                        <m:endChr m:val="]"/>
                        <m:ctrlPr>
                          <a:rPr lang="it-IT" sz="1600" b="0" i="1">
                            <a:latin typeface="Cambria Math" panose="02040503050406030204" pitchFamily="18" charset="0"/>
                          </a:rPr>
                        </m:ctrlPr>
                      </m:dPr>
                      <m:e>
                        <m:m>
                          <m:mPr>
                            <m:mcs>
                              <m:mc>
                                <m:mcPr>
                                  <m:count m:val="4"/>
                                  <m:mcJc m:val="center"/>
                                </m:mcPr>
                              </m:mc>
                            </m:mcs>
                            <m:ctrlPr>
                              <a:rPr lang="it-IT" sz="1600" b="0" i="1">
                                <a:latin typeface="Cambria Math" panose="02040503050406030204" pitchFamily="18" charset="0"/>
                              </a:rPr>
                            </m:ctrlPr>
                          </m:mPr>
                          <m:mr>
                            <m:e>
                              <m:r>
                                <m:rPr>
                                  <m:brk m:alnAt="7"/>
                                </m:rPr>
                                <a:rPr lang="it-IT" sz="1600" b="0" i="1">
                                  <a:latin typeface="Cambria Math" panose="02040503050406030204" pitchFamily="18" charset="0"/>
                                </a:rPr>
                                <m:t>1</m:t>
                              </m:r>
                            </m:e>
                            <m:e>
                              <m:r>
                                <a:rPr lang="it-IT" sz="1600" b="0" i="1">
                                  <a:latin typeface="Cambria Math" panose="02040503050406030204" pitchFamily="18" charset="0"/>
                                </a:rPr>
                                <m:t>0</m:t>
                              </m:r>
                            </m:e>
                            <m:e>
                              <m:r>
                                <a:rPr lang="it-IT" sz="1600" b="0" i="1">
                                  <a:latin typeface="Cambria Math" panose="02040503050406030204" pitchFamily="18" charset="0"/>
                                </a:rPr>
                                <m:t>0</m:t>
                              </m:r>
                            </m:e>
                            <m:e>
                              <m:r>
                                <a:rPr lang="it-IT" sz="1600" b="0" i="1">
                                  <a:latin typeface="Cambria Math" panose="02040503050406030204" pitchFamily="18" charset="0"/>
                                </a:rPr>
                                <m:t>0</m:t>
                              </m:r>
                            </m:e>
                          </m:mr>
                          <m:mr>
                            <m:e>
                              <m:r>
                                <a:rPr lang="it-IT" sz="1600" b="0" i="1">
                                  <a:latin typeface="Cambria Math" panose="02040503050406030204" pitchFamily="18" charset="0"/>
                                </a:rPr>
                                <m:t>1</m:t>
                              </m:r>
                            </m:e>
                            <m:e>
                              <m:r>
                                <a:rPr lang="it-IT" sz="1600" b="0" i="1">
                                  <a:latin typeface="Cambria Math" panose="02040503050406030204" pitchFamily="18" charset="0"/>
                                </a:rPr>
                                <m:t>1</m:t>
                              </m:r>
                            </m:e>
                            <m:e>
                              <m:r>
                                <a:rPr lang="it-IT" sz="1600" b="0" i="1">
                                  <a:latin typeface="Cambria Math" panose="02040503050406030204" pitchFamily="18" charset="0"/>
                                </a:rPr>
                                <m:t>0</m:t>
                              </m:r>
                            </m:e>
                            <m:e>
                              <m:r>
                                <a:rPr lang="it-IT" sz="1600" b="0" i="1">
                                  <a:latin typeface="Cambria Math" panose="02040503050406030204" pitchFamily="18" charset="0"/>
                                </a:rPr>
                                <m:t>0</m:t>
                              </m:r>
                            </m:e>
                          </m:mr>
                          <m:mr>
                            <m:e>
                              <m:r>
                                <a:rPr lang="it-IT" sz="1600" b="0" i="1">
                                  <a:latin typeface="Cambria Math" panose="02040503050406030204" pitchFamily="18" charset="0"/>
                                </a:rPr>
                                <m:t>1</m:t>
                              </m:r>
                            </m:e>
                            <m:e>
                              <m:r>
                                <a:rPr lang="it-IT" sz="1600" b="0" i="1">
                                  <a:latin typeface="Cambria Math" panose="02040503050406030204" pitchFamily="18" charset="0"/>
                                </a:rPr>
                                <m:t>0</m:t>
                              </m:r>
                            </m:e>
                            <m:e>
                              <m:r>
                                <a:rPr lang="it-IT" sz="1600" b="0" i="1">
                                  <a:latin typeface="Cambria Math" panose="02040503050406030204" pitchFamily="18" charset="0"/>
                                </a:rPr>
                                <m:t>1</m:t>
                              </m:r>
                            </m:e>
                            <m:e>
                              <m:r>
                                <a:rPr lang="it-IT" sz="1600" b="0" i="1">
                                  <a:latin typeface="Cambria Math" panose="02040503050406030204" pitchFamily="18" charset="0"/>
                                </a:rPr>
                                <m:t>0</m:t>
                              </m:r>
                            </m:e>
                          </m:mr>
                          <m:mr>
                            <m:e>
                              <m:r>
                                <a:rPr lang="it-IT" sz="1600" b="0" i="1">
                                  <a:latin typeface="Cambria Math" panose="02040503050406030204" pitchFamily="18" charset="0"/>
                                </a:rPr>
                                <m:t>1</m:t>
                              </m:r>
                            </m:e>
                            <m:e>
                              <m:r>
                                <a:rPr lang="it-IT" sz="1600" b="0" i="1">
                                  <a:latin typeface="Cambria Math" panose="02040503050406030204" pitchFamily="18" charset="0"/>
                                </a:rPr>
                                <m:t>1</m:t>
                              </m:r>
                            </m:e>
                            <m:e>
                              <m:r>
                                <a:rPr lang="it-IT" sz="1600" b="0" i="1">
                                  <a:latin typeface="Cambria Math" panose="02040503050406030204" pitchFamily="18" charset="0"/>
                                </a:rPr>
                                <m:t>1</m:t>
                              </m:r>
                            </m:e>
                            <m:e>
                              <m:r>
                                <a:rPr lang="it-IT" sz="1600" b="0" i="1">
                                  <a:latin typeface="Cambria Math" panose="02040503050406030204" pitchFamily="18" charset="0"/>
                                </a:rPr>
                                <m:t>1</m:t>
                              </m:r>
                            </m:e>
                          </m:mr>
                        </m:m>
                      </m:e>
                    </m:d>
                  </m:oMath>
                </a14:m>
                <a:endParaRPr lang="en-US" sz="1600"/>
              </a:p>
            </p:txBody>
          </p:sp>
        </mc:Choice>
        <mc:Fallback xmlns="">
          <p:sp>
            <p:nvSpPr>
              <p:cNvPr id="7" name="TextBox 6">
                <a:extLst>
                  <a:ext uri="{FF2B5EF4-FFF2-40B4-BE49-F238E27FC236}">
                    <a16:creationId xmlns:a16="http://schemas.microsoft.com/office/drawing/2014/main" id="{5613D04D-D3D9-9AC4-B4A3-2CC3CCFF0896}"/>
                  </a:ext>
                </a:extLst>
              </p:cNvPr>
              <p:cNvSpPr txBox="1">
                <a:spLocks noRot="1" noChangeAspect="1" noMove="1" noResize="1" noEditPoints="1" noAdjustHandles="1" noChangeArrowheads="1" noChangeShapeType="1" noTextEdit="1"/>
              </p:cNvSpPr>
              <p:nvPr/>
            </p:nvSpPr>
            <p:spPr>
              <a:xfrm>
                <a:off x="5200630" y="5724677"/>
                <a:ext cx="5791199" cy="999441"/>
              </a:xfrm>
              <a:prstGeom prst="rect">
                <a:avLst/>
              </a:prstGeom>
              <a:blipFill>
                <a:blip r:embed="rId4"/>
                <a:stretch>
                  <a:fillRect l="-526"/>
                </a:stretch>
              </a:blipFill>
            </p:spPr>
            <p:txBody>
              <a:bodyPr/>
              <a:lstStyle/>
              <a:p>
                <a:r>
                  <a:rPr lang="en-US">
                    <a:noFill/>
                  </a:rPr>
                  <a:t> </a:t>
                </a:r>
              </a:p>
            </p:txBody>
          </p:sp>
        </mc:Fallback>
      </mc:AlternateContent>
      <p:sp>
        <p:nvSpPr>
          <p:cNvPr id="9" name="Segnaposto numero diapositiva 8">
            <a:extLst>
              <a:ext uri="{FF2B5EF4-FFF2-40B4-BE49-F238E27FC236}">
                <a16:creationId xmlns:a16="http://schemas.microsoft.com/office/drawing/2014/main" id="{FB2844FA-359F-89A9-8BC9-C85C01D514F9}"/>
              </a:ext>
            </a:extLst>
          </p:cNvPr>
          <p:cNvSpPr>
            <a:spLocks noGrp="1"/>
          </p:cNvSpPr>
          <p:nvPr>
            <p:ph type="sldNum" sz="quarter" idx="12"/>
          </p:nvPr>
        </p:nvSpPr>
        <p:spPr/>
        <p:txBody>
          <a:bodyPr/>
          <a:lstStyle/>
          <a:p>
            <a:fld id="{FCC8306D-03AF-4DB1-ADA9-7BEDA2B69DF0}" type="slidenum">
              <a:rPr lang="it-IT" smtClean="0"/>
              <a:t>4</a:t>
            </a:fld>
            <a:endParaRPr lang="it-IT"/>
          </a:p>
        </p:txBody>
      </p:sp>
    </p:spTree>
    <p:extLst>
      <p:ext uri="{BB962C8B-B14F-4D97-AF65-F5344CB8AC3E}">
        <p14:creationId xmlns:p14="http://schemas.microsoft.com/office/powerpoint/2010/main" val="390098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56354-5195-10E5-0CDE-73B10122096B}"/>
              </a:ext>
            </a:extLst>
          </p:cNvPr>
          <p:cNvSpPr>
            <a:spLocks noGrp="1"/>
          </p:cNvSpPr>
          <p:nvPr>
            <p:ph type="title"/>
          </p:nvPr>
        </p:nvSpPr>
        <p:spPr>
          <a:xfrm>
            <a:off x="363668" y="884519"/>
            <a:ext cx="8577132" cy="921760"/>
          </a:xfrm>
        </p:spPr>
        <p:txBody>
          <a:bodyPr vert="horz" lIns="91440" tIns="45720" rIns="91440" bIns="45720" rtlCol="0" anchor="b">
            <a:noAutofit/>
          </a:bodyPr>
          <a:lstStyle/>
          <a:p>
            <a:r>
              <a:rPr lang="en-US" sz="6000" kern="1200">
                <a:solidFill>
                  <a:schemeClr val="tx1"/>
                </a:solidFill>
                <a:latin typeface="Times New Roman" panose="02020603050405020304" pitchFamily="18" charset="0"/>
                <a:cs typeface="Times New Roman" panose="02020603050405020304" pitchFamily="18" charset="0"/>
              </a:rPr>
              <a:t>POLAR CODE</a:t>
            </a:r>
          </a:p>
        </p:txBody>
      </p:sp>
      <p:sp>
        <p:nvSpPr>
          <p:cNvPr id="40" name="Rectangle 3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B1017658-5E87-1AC0-672D-933626B70355}"/>
              </a:ext>
            </a:extLst>
          </p:cNvPr>
          <p:cNvSpPr txBox="1"/>
          <p:nvPr/>
        </p:nvSpPr>
        <p:spPr>
          <a:xfrm>
            <a:off x="411480" y="2684094"/>
            <a:ext cx="4443154" cy="3035387"/>
          </a:xfrm>
          <a:prstGeom prst="rect">
            <a:avLst/>
          </a:prstGeom>
        </p:spPr>
        <p:txBody>
          <a:bodyPr vert="horz" lIns="91440" tIns="45720" rIns="91440" bIns="45720" rtlCol="0">
            <a:noAutofit/>
          </a:bodyPr>
          <a:lstStyle/>
          <a:p>
            <a:pPr marL="285750" indent="-285750" defTabSz="914400">
              <a:lnSpc>
                <a:spcPct val="9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N-implementation of the polar transformation can polarize the channel, splitting it in virtual channels.</a:t>
            </a:r>
          </a:p>
          <a:p>
            <a:pPr marL="285750" indent="-285750" defTabSz="914400">
              <a:lnSpc>
                <a:spcPct val="9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Reliable channels will improve constantly</a:t>
            </a:r>
          </a:p>
          <a:p>
            <a:pPr marL="285750" indent="-285750" defTabSz="914400">
              <a:lnSpc>
                <a:spcPct val="9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Bad channels will tend to have worst reliability</a:t>
            </a:r>
          </a:p>
        </p:txBody>
      </p:sp>
      <p:pic>
        <p:nvPicPr>
          <p:cNvPr id="5" name="Content Placeholder 4" descr="Diagram&#10;&#10;Description automatically generated">
            <a:extLst>
              <a:ext uri="{FF2B5EF4-FFF2-40B4-BE49-F238E27FC236}">
                <a16:creationId xmlns:a16="http://schemas.microsoft.com/office/drawing/2014/main" id="{8B3BDC29-A2FC-7FA1-B6EB-4A3478936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4634" y="2684095"/>
            <a:ext cx="6440424" cy="3574435"/>
          </a:xfrm>
          <a:prstGeom prst="rect">
            <a:avLst/>
          </a:prstGeom>
        </p:spPr>
      </p:pic>
      <p:sp>
        <p:nvSpPr>
          <p:cNvPr id="12" name="Segnaposto numero diapositiva 11">
            <a:extLst>
              <a:ext uri="{FF2B5EF4-FFF2-40B4-BE49-F238E27FC236}">
                <a16:creationId xmlns:a16="http://schemas.microsoft.com/office/drawing/2014/main" id="{E78C6578-8F5E-C014-5BFA-29EDEC96FAEF}"/>
              </a:ext>
            </a:extLst>
          </p:cNvPr>
          <p:cNvSpPr>
            <a:spLocks noGrp="1"/>
          </p:cNvSpPr>
          <p:nvPr>
            <p:ph type="sldNum" sz="quarter" idx="12"/>
          </p:nvPr>
        </p:nvSpPr>
        <p:spPr/>
        <p:txBody>
          <a:bodyPr/>
          <a:lstStyle/>
          <a:p>
            <a:fld id="{FCC8306D-03AF-4DB1-ADA9-7BEDA2B69DF0}" type="slidenum">
              <a:rPr lang="it-IT" smtClean="0"/>
              <a:t>5</a:t>
            </a:fld>
            <a:endParaRPr lang="it-IT"/>
          </a:p>
        </p:txBody>
      </p:sp>
    </p:spTree>
    <p:extLst>
      <p:ext uri="{BB962C8B-B14F-4D97-AF65-F5344CB8AC3E}">
        <p14:creationId xmlns:p14="http://schemas.microsoft.com/office/powerpoint/2010/main" val="106328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70D0-83B4-4553-FFAE-6428716392B7}"/>
              </a:ext>
            </a:extLst>
          </p:cNvPr>
          <p:cNvSpPr>
            <a:spLocks noGrp="1"/>
          </p:cNvSpPr>
          <p:nvPr>
            <p:ph type="title"/>
          </p:nvPr>
        </p:nvSpPr>
        <p:spPr/>
        <p:txBody>
          <a:bodyPr>
            <a:normAutofit/>
          </a:bodyPr>
          <a:lstStyle/>
          <a:p>
            <a:r>
              <a:rPr lang="en-US" sz="6000">
                <a:latin typeface="Times New Roman" panose="02020603050405020304" pitchFamily="18" charset="0"/>
                <a:cs typeface="Times New Roman" panose="02020603050405020304" pitchFamily="18" charset="0"/>
              </a:rPr>
              <a:t>SC 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AEB84A-500E-9B25-D5C2-F55665850862}"/>
                  </a:ext>
                </a:extLst>
              </p:cNvPr>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 Decoder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𝐷</m:t>
                        </m:r>
                      </m:e>
                      <m:sup>
                        <m:r>
                          <a:rPr lang="it-IT" b="0" i="1" smtClean="0">
                            <a:latin typeface="Cambria Math" panose="02040503050406030204" pitchFamily="18" charset="0"/>
                          </a:rPr>
                          <m:t>+</m:t>
                        </m:r>
                      </m:sup>
                    </m:sSup>
                  </m:oMath>
                </a14:m>
                <a:r>
                  <a:rPr lang="it-IT" b="0">
                    <a:latin typeface="Times New Roman" panose="02020603050405020304" pitchFamily="18" charset="0"/>
                    <a:cs typeface="Times New Roman" panose="02020603050405020304" pitchFamily="18" charset="0"/>
                  </a:rPr>
                  <a:t>: </a:t>
                </a:r>
              </a:p>
              <a:p>
                <a:pPr marL="0" indent="0">
                  <a:buNone/>
                </a:pPr>
                <a:endParaRPr lang="it-IT" b="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-Decoder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𝐷</m:t>
                        </m:r>
                      </m:e>
                      <m:sup>
                        <m:r>
                          <a:rPr lang="it-IT" b="0" i="1" smtClean="0">
                            <a:latin typeface="Cambria Math" panose="02040503050406030204" pitchFamily="18" charset="0"/>
                          </a:rPr>
                          <m:t>−</m:t>
                        </m:r>
                      </m:sup>
                    </m:sSup>
                  </m:oMath>
                </a14:m>
                <a:r>
                  <a:rPr lang="en-US">
                    <a:latin typeface="Times New Roman" panose="02020603050405020304" pitchFamily="18" charset="0"/>
                    <a:cs typeface="Times New Roman" panose="02020603050405020304" pitchFamily="18" charset="0"/>
                  </a:rPr>
                  <a:t>:</a:t>
                </a:r>
              </a:p>
              <a:p>
                <a:pPr marL="0" indent="0">
                  <a:buNone/>
                </a:pPr>
                <a:endParaRPr lang="en-US"/>
              </a:p>
            </p:txBody>
          </p:sp>
        </mc:Choice>
        <mc:Fallback xmlns="">
          <p:sp>
            <p:nvSpPr>
              <p:cNvPr id="3" name="Content Placeholder 2">
                <a:extLst>
                  <a:ext uri="{FF2B5EF4-FFF2-40B4-BE49-F238E27FC236}">
                    <a16:creationId xmlns:a16="http://schemas.microsoft.com/office/drawing/2014/main" id="{D9AEB84A-500E-9B25-D5C2-F55665850862}"/>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A6931EFF-4ABC-9C5C-DA8C-08E1A249E721}"/>
              </a:ext>
            </a:extLst>
          </p:cNvPr>
          <p:cNvSpPr/>
          <p:nvPr/>
        </p:nvSpPr>
        <p:spPr>
          <a:xfrm>
            <a:off x="5608414" y="3248259"/>
            <a:ext cx="735106" cy="7530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6562A0-9DA6-9C9B-64AC-A81FFF32CF26}"/>
                  </a:ext>
                </a:extLst>
              </p:cNvPr>
              <p:cNvSpPr txBox="1"/>
              <p:nvPr/>
            </p:nvSpPr>
            <p:spPr>
              <a:xfrm>
                <a:off x="5721068" y="3457015"/>
                <a:ext cx="5097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𝐷</m:t>
                          </m:r>
                        </m:e>
                        <m:sup>
                          <m:r>
                            <a:rPr lang="it-IT" b="0" i="1" smtClean="0">
                              <a:latin typeface="Cambria Math" panose="02040503050406030204" pitchFamily="18" charset="0"/>
                            </a:rPr>
                            <m:t>+</m:t>
                          </m:r>
                        </m:sup>
                      </m:sSup>
                    </m:oMath>
                  </m:oMathPara>
                </a14:m>
                <a:endParaRPr lang="en-US"/>
              </a:p>
            </p:txBody>
          </p:sp>
        </mc:Choice>
        <mc:Fallback xmlns="">
          <p:sp>
            <p:nvSpPr>
              <p:cNvPr id="5" name="TextBox 4">
                <a:extLst>
                  <a:ext uri="{FF2B5EF4-FFF2-40B4-BE49-F238E27FC236}">
                    <a16:creationId xmlns:a16="http://schemas.microsoft.com/office/drawing/2014/main" id="{AD6562A0-9DA6-9C9B-64AC-A81FFF32CF26}"/>
                  </a:ext>
                </a:extLst>
              </p:cNvPr>
              <p:cNvSpPr txBox="1">
                <a:spLocks noRot="1" noChangeAspect="1" noMove="1" noResize="1" noEditPoints="1" noAdjustHandles="1" noChangeArrowheads="1" noChangeShapeType="1" noTextEdit="1"/>
              </p:cNvSpPr>
              <p:nvPr/>
            </p:nvSpPr>
            <p:spPr>
              <a:xfrm>
                <a:off x="5721068" y="3457015"/>
                <a:ext cx="509799" cy="369332"/>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42EB262-9E72-BFEC-DA6F-789F99AAF27B}"/>
              </a:ext>
            </a:extLst>
          </p:cNvPr>
          <p:cNvCxnSpPr>
            <a:cxnSpLocks/>
          </p:cNvCxnSpPr>
          <p:nvPr/>
        </p:nvCxnSpPr>
        <p:spPr>
          <a:xfrm>
            <a:off x="4451254" y="2974444"/>
            <a:ext cx="1157160" cy="454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F122759-7138-B13F-3BE9-988A543A0CBE}"/>
              </a:ext>
            </a:extLst>
          </p:cNvPr>
          <p:cNvCxnSpPr>
            <a:cxnSpLocks/>
          </p:cNvCxnSpPr>
          <p:nvPr/>
        </p:nvCxnSpPr>
        <p:spPr>
          <a:xfrm flipV="1">
            <a:off x="4451254" y="3807085"/>
            <a:ext cx="1157160" cy="388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E81C436-3A84-76F2-AAF8-0C05AB5ECD0E}"/>
                  </a:ext>
                </a:extLst>
              </p:cNvPr>
              <p:cNvSpPr txBox="1"/>
              <p:nvPr/>
            </p:nvSpPr>
            <p:spPr>
              <a:xfrm>
                <a:off x="3756000" y="2797814"/>
                <a:ext cx="9144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1</m:t>
                          </m:r>
                        </m:sub>
                      </m:sSub>
                    </m:oMath>
                  </m:oMathPara>
                </a14:m>
                <a:endParaRPr lang="en-US"/>
              </a:p>
            </p:txBody>
          </p:sp>
        </mc:Choice>
        <mc:Fallback xmlns="">
          <p:sp>
            <p:nvSpPr>
              <p:cNvPr id="13" name="TextBox 12">
                <a:extLst>
                  <a:ext uri="{FF2B5EF4-FFF2-40B4-BE49-F238E27FC236}">
                    <a16:creationId xmlns:a16="http://schemas.microsoft.com/office/drawing/2014/main" id="{AE81C436-3A84-76F2-AAF8-0C05AB5ECD0E}"/>
                  </a:ext>
                </a:extLst>
              </p:cNvPr>
              <p:cNvSpPr txBox="1">
                <a:spLocks noRot="1" noChangeAspect="1" noMove="1" noResize="1" noEditPoints="1" noAdjustHandles="1" noChangeArrowheads="1" noChangeShapeType="1" noTextEdit="1"/>
              </p:cNvSpPr>
              <p:nvPr/>
            </p:nvSpPr>
            <p:spPr>
              <a:xfrm>
                <a:off x="3756000" y="2797814"/>
                <a:ext cx="91440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6883CE-DB00-03B3-9EF1-EC408EE7158C}"/>
                  </a:ext>
                </a:extLst>
              </p:cNvPr>
              <p:cNvSpPr txBox="1"/>
              <p:nvPr/>
            </p:nvSpPr>
            <p:spPr>
              <a:xfrm>
                <a:off x="3824121" y="400129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2</m:t>
                          </m:r>
                        </m:sub>
                      </m:sSub>
                    </m:oMath>
                  </m:oMathPara>
                </a14:m>
                <a:endParaRPr lang="en-US"/>
              </a:p>
            </p:txBody>
          </p:sp>
        </mc:Choice>
        <mc:Fallback xmlns="">
          <p:sp>
            <p:nvSpPr>
              <p:cNvPr id="14" name="TextBox 13">
                <a:extLst>
                  <a:ext uri="{FF2B5EF4-FFF2-40B4-BE49-F238E27FC236}">
                    <a16:creationId xmlns:a16="http://schemas.microsoft.com/office/drawing/2014/main" id="{E56883CE-DB00-03B3-9EF1-EC408EE7158C}"/>
                  </a:ext>
                </a:extLst>
              </p:cNvPr>
              <p:cNvSpPr txBox="1">
                <a:spLocks noRot="1" noChangeAspect="1" noMove="1" noResize="1" noEditPoints="1" noAdjustHandles="1" noChangeArrowheads="1" noChangeShapeType="1" noTextEdit="1"/>
              </p:cNvSpPr>
              <p:nvPr/>
            </p:nvSpPr>
            <p:spPr>
              <a:xfrm>
                <a:off x="3824121" y="4001294"/>
                <a:ext cx="914400" cy="369332"/>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58BA18E-D885-1327-15A4-016F962684BB}"/>
              </a:ext>
            </a:extLst>
          </p:cNvPr>
          <p:cNvCxnSpPr>
            <a:cxnSpLocks/>
          </p:cNvCxnSpPr>
          <p:nvPr/>
        </p:nvCxnSpPr>
        <p:spPr>
          <a:xfrm>
            <a:off x="4451254" y="3641681"/>
            <a:ext cx="11571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4768D19-A5B1-9D72-7969-829D3E3D5DD1}"/>
                  </a:ext>
                </a:extLst>
              </p:cNvPr>
              <p:cNvSpPr txBox="1"/>
              <p:nvPr/>
            </p:nvSpPr>
            <p:spPr>
              <a:xfrm>
                <a:off x="3887972" y="553238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2</m:t>
                          </m:r>
                        </m:sub>
                      </m:sSub>
                    </m:oMath>
                  </m:oMathPara>
                </a14:m>
                <a:endParaRPr lang="en-US"/>
              </a:p>
            </p:txBody>
          </p:sp>
        </mc:Choice>
        <mc:Fallback xmlns="">
          <p:sp>
            <p:nvSpPr>
              <p:cNvPr id="18" name="TextBox 17">
                <a:extLst>
                  <a:ext uri="{FF2B5EF4-FFF2-40B4-BE49-F238E27FC236}">
                    <a16:creationId xmlns:a16="http://schemas.microsoft.com/office/drawing/2014/main" id="{34768D19-A5B1-9D72-7969-829D3E3D5DD1}"/>
                  </a:ext>
                </a:extLst>
              </p:cNvPr>
              <p:cNvSpPr txBox="1">
                <a:spLocks noRot="1" noChangeAspect="1" noMove="1" noResize="1" noEditPoints="1" noAdjustHandles="1" noChangeArrowheads="1" noChangeShapeType="1" noTextEdit="1"/>
              </p:cNvSpPr>
              <p:nvPr/>
            </p:nvSpPr>
            <p:spPr>
              <a:xfrm>
                <a:off x="3887972" y="5532381"/>
                <a:ext cx="9144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C270ED3-2470-D551-52D2-13D7D05DC71F}"/>
                  </a:ext>
                </a:extLst>
              </p:cNvPr>
              <p:cNvSpPr txBox="1"/>
              <p:nvPr/>
            </p:nvSpPr>
            <p:spPr>
              <a:xfrm>
                <a:off x="2930642" y="3419280"/>
                <a:ext cx="25651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û</m:t>
                      </m:r>
                    </m:oMath>
                  </m:oMathPara>
                </a14:m>
                <a:endParaRPr lang="en-US" sz="2000"/>
              </a:p>
            </p:txBody>
          </p:sp>
        </mc:Choice>
        <mc:Fallback xmlns="">
          <p:sp>
            <p:nvSpPr>
              <p:cNvPr id="19" name="TextBox 18">
                <a:extLst>
                  <a:ext uri="{FF2B5EF4-FFF2-40B4-BE49-F238E27FC236}">
                    <a16:creationId xmlns:a16="http://schemas.microsoft.com/office/drawing/2014/main" id="{7C270ED3-2470-D551-52D2-13D7D05DC71F}"/>
                  </a:ext>
                </a:extLst>
              </p:cNvPr>
              <p:cNvSpPr txBox="1">
                <a:spLocks noRot="1" noChangeAspect="1" noMove="1" noResize="1" noEditPoints="1" noAdjustHandles="1" noChangeArrowheads="1" noChangeShapeType="1" noTextEdit="1"/>
              </p:cNvSpPr>
              <p:nvPr/>
            </p:nvSpPr>
            <p:spPr>
              <a:xfrm>
                <a:off x="2930642" y="3419280"/>
                <a:ext cx="2565119"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60CDBE5-257B-7607-9FE8-DF9FAF5B440A}"/>
                  </a:ext>
                </a:extLst>
              </p:cNvPr>
              <p:cNvSpPr txBox="1"/>
              <p:nvPr/>
            </p:nvSpPr>
            <p:spPr>
              <a:xfrm>
                <a:off x="7069660" y="3419280"/>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𝑜𝑢𝑡</m:t>
                          </m:r>
                        </m:sub>
                      </m:sSub>
                    </m:oMath>
                  </m:oMathPara>
                </a14:m>
                <a:endParaRPr lang="en-US"/>
              </a:p>
            </p:txBody>
          </p:sp>
        </mc:Choice>
        <mc:Fallback xmlns="">
          <p:sp>
            <p:nvSpPr>
              <p:cNvPr id="20" name="TextBox 19">
                <a:extLst>
                  <a:ext uri="{FF2B5EF4-FFF2-40B4-BE49-F238E27FC236}">
                    <a16:creationId xmlns:a16="http://schemas.microsoft.com/office/drawing/2014/main" id="{A60CDBE5-257B-7607-9FE8-DF9FAF5B440A}"/>
                  </a:ext>
                </a:extLst>
              </p:cNvPr>
              <p:cNvSpPr txBox="1">
                <a:spLocks noRot="1" noChangeAspect="1" noMove="1" noResize="1" noEditPoints="1" noAdjustHandles="1" noChangeArrowheads="1" noChangeShapeType="1" noTextEdit="1"/>
              </p:cNvSpPr>
              <p:nvPr/>
            </p:nvSpPr>
            <p:spPr>
              <a:xfrm>
                <a:off x="7069660" y="3419280"/>
                <a:ext cx="9144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1FEEA1A-5624-97A6-8C94-FEA4EFCD3D05}"/>
                  </a:ext>
                </a:extLst>
              </p:cNvPr>
              <p:cNvSpPr txBox="1"/>
              <p:nvPr/>
            </p:nvSpPr>
            <p:spPr>
              <a:xfrm>
                <a:off x="7915834" y="2836403"/>
                <a:ext cx="3801036" cy="2062103"/>
              </a:xfrm>
              <a:prstGeom prst="rect">
                <a:avLst/>
              </a:prstGeom>
              <a:noFill/>
            </p:spPr>
            <p:txBody>
              <a:bodyPr wrap="square" rtlCol="0">
                <a:spAutoFit/>
              </a:bodyPr>
              <a:lstStyle/>
              <a:p>
                <a14:m>
                  <m:oMath xmlns:m="http://schemas.openxmlformats.org/officeDocument/2006/math">
                    <m:sSub>
                      <m:sSubPr>
                        <m:ctrlPr>
                          <a:rPr lang="it-IT" i="1" smtClean="0">
                            <a:latin typeface="Cambria Math" panose="02040503050406030204" pitchFamily="18" charset="0"/>
                          </a:rPr>
                        </m:ctrlPr>
                      </m:sSubPr>
                      <m:e>
                        <m:r>
                          <m:rPr>
                            <m:sty m:val="p"/>
                          </m:rPr>
                          <a:rPr lang="el-GR" i="1">
                            <a:latin typeface="Cambria Math" panose="02040503050406030204" pitchFamily="18" charset="0"/>
                          </a:rPr>
                          <m:t>λ</m:t>
                        </m:r>
                      </m:e>
                      <m:sub>
                        <m:r>
                          <a:rPr lang="it-IT" i="1">
                            <a:latin typeface="Cambria Math" panose="02040503050406030204" pitchFamily="18" charset="0"/>
                          </a:rPr>
                          <m:t>1</m:t>
                        </m:r>
                      </m:sub>
                    </m:sSub>
                  </m:oMath>
                </a14:m>
                <a:r>
                  <a:rPr lang="it-IT">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i="1" smtClean="0">
                            <a:latin typeface="Cambria Math" panose="02040503050406030204" pitchFamily="18" charset="0"/>
                          </a:rPr>
                        </m:ctrlPr>
                      </m:sSubPr>
                      <m:e>
                        <m:r>
                          <m:rPr>
                            <m:sty m:val="p"/>
                          </m:rPr>
                          <a:rPr lang="el-GR" i="1">
                            <a:latin typeface="Cambria Math" panose="02040503050406030204" pitchFamily="18" charset="0"/>
                          </a:rPr>
                          <m:t>λ</m:t>
                        </m:r>
                      </m:e>
                      <m:sub>
                        <m:r>
                          <a:rPr lang="it-IT" b="0" i="1" smtClean="0">
                            <a:latin typeface="Cambria Math" panose="02040503050406030204" pitchFamily="18" charset="0"/>
                          </a:rPr>
                          <m:t>2</m:t>
                        </m:r>
                      </m:sub>
                    </m:sSub>
                  </m:oMath>
                </a14:m>
                <a:r>
                  <a:rPr lang="en-US">
                    <a:latin typeface="Times New Roman" panose="02020603050405020304" pitchFamily="18" charset="0"/>
                    <a:cs typeface="Times New Roman" panose="02020603050405020304" pitchFamily="18" charset="0"/>
                  </a:rPr>
                  <a:t>are two log-likelihood ratio and </a:t>
                </a:r>
                <a14:m>
                  <m:oMath xmlns:m="http://schemas.openxmlformats.org/officeDocument/2006/math">
                    <m:r>
                      <m:rPr>
                        <m:sty m:val="p"/>
                      </m:rPr>
                      <a:rPr lang="it-IT" b="0" i="0" smtClean="0">
                        <a:latin typeface="Cambria Math" panose="02040503050406030204" pitchFamily="18" charset="0"/>
                      </a:rPr>
                      <m:t>on</m:t>
                    </m:r>
                    <m:r>
                      <a:rPr lang="it-IT" b="0" i="0" smtClean="0">
                        <a:latin typeface="Cambria Math" panose="02040503050406030204" pitchFamily="18" charset="0"/>
                      </a:rPr>
                      <m:t> </m:t>
                    </m:r>
                    <m:r>
                      <m:rPr>
                        <m:sty m:val="p"/>
                      </m:rPr>
                      <a:rPr lang="it-IT" b="0" i="0" smtClean="0">
                        <a:latin typeface="Cambria Math" panose="02040503050406030204" pitchFamily="18" charset="0"/>
                      </a:rPr>
                      <m:t>bit</m:t>
                    </m:r>
                    <m:r>
                      <a:rPr lang="it-IT" b="0" i="0" smtClean="0">
                        <a:latin typeface="Cambria Math" panose="02040503050406030204" pitchFamily="18" charset="0"/>
                      </a:rPr>
                      <m:t> </m:t>
                    </m:r>
                    <m:r>
                      <a:rPr lang="en-US" i="1">
                        <a:latin typeface="Cambria Math" panose="02040503050406030204" pitchFamily="18" charset="0"/>
                      </a:rPr>
                      <m:t>û</m:t>
                    </m:r>
                    <m:r>
                      <a:rPr lang="en-US" i="1" smtClean="0">
                        <a:latin typeface="Cambria Math" panose="02040503050406030204" pitchFamily="18" charset="0"/>
                      </a:rPr>
                      <m:t>∊</m:t>
                    </m:r>
                    <m:r>
                      <a:rPr lang="it-IT" b="0" i="1" smtClean="0">
                        <a:latin typeface="Cambria Math" panose="02040503050406030204" pitchFamily="18" charset="0"/>
                      </a:rPr>
                      <m:t>(0,1)</m:t>
                    </m:r>
                  </m:oMath>
                </a14:m>
                <a:r>
                  <a:rPr lang="en-US">
                    <a:latin typeface="Times New Roman" panose="02020603050405020304" pitchFamily="18" charset="0"/>
                    <a:cs typeface="Times New Roman" panose="02020603050405020304" pitchFamily="18" charset="0"/>
                  </a:rPr>
                  <a:t>.</a:t>
                </a:r>
              </a:p>
              <a:p>
                <a14:m>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𝑜𝑢𝑡</m:t>
                        </m:r>
                      </m:sub>
                    </m:sSub>
                    <m:r>
                      <a:rPr lang="it-IT" b="0" i="0" smtClean="0">
                        <a:latin typeface="Cambria Math" panose="02040503050406030204" pitchFamily="18" charset="0"/>
                      </a:rPr>
                      <m:t>=</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0" smtClean="0">
                                <a:latin typeface="Cambria Math" panose="02040503050406030204" pitchFamily="18" charset="0"/>
                              </a:rPr>
                              <m:t>−1</m:t>
                            </m:r>
                          </m:e>
                        </m:d>
                      </m:e>
                      <m:sup>
                        <m:r>
                          <a:rPr lang="en-US" i="1">
                            <a:latin typeface="Cambria Math" panose="02040503050406030204" pitchFamily="18" charset="0"/>
                          </a:rPr>
                          <m:t>û</m:t>
                        </m:r>
                      </m:sup>
                    </m:sSup>
                  </m:oMath>
                </a14:m>
                <a:r>
                  <a:rPr lang="it-IT">
                    <a:latin typeface="Times New Roman" panose="02020603050405020304" pitchFamily="18" charset="0"/>
                    <a:cs typeface="Times New Roman" panose="02020603050405020304" pitchFamily="18" charset="0"/>
                  </a:rPr>
                  <a:t> </a:t>
                </a:r>
                <a14:m>
                  <m:oMath xmlns:m="http://schemas.openxmlformats.org/officeDocument/2006/math">
                    <m:sSub>
                      <m:sSubPr>
                        <m:ctrlPr>
                          <a:rPr lang="it-IT" i="1">
                            <a:latin typeface="Cambria Math" panose="02040503050406030204" pitchFamily="18" charset="0"/>
                          </a:rPr>
                        </m:ctrlPr>
                      </m:sSubPr>
                      <m:e>
                        <m:r>
                          <m:rPr>
                            <m:sty m:val="p"/>
                          </m:rPr>
                          <a:rPr lang="el-GR" i="1">
                            <a:latin typeface="Cambria Math" panose="02040503050406030204" pitchFamily="18" charset="0"/>
                          </a:rPr>
                          <m:t>λ</m:t>
                        </m:r>
                      </m:e>
                      <m:sub>
                        <m:r>
                          <a:rPr lang="it-IT" i="1">
                            <a:latin typeface="Cambria Math" panose="02040503050406030204" pitchFamily="18" charset="0"/>
                          </a:rPr>
                          <m:t>1</m:t>
                        </m:r>
                      </m:sub>
                    </m:sSub>
                    <m:sSub>
                      <m:sSubPr>
                        <m:ctrlPr>
                          <a:rPr lang="it-IT" i="1">
                            <a:latin typeface="Cambria Math" panose="02040503050406030204" pitchFamily="18" charset="0"/>
                          </a:rPr>
                        </m:ctrlPr>
                      </m:sSubPr>
                      <m:e>
                        <m:r>
                          <a:rPr lang="it-IT" b="0" i="1" smtClean="0">
                            <a:latin typeface="Cambria Math" panose="02040503050406030204" pitchFamily="18" charset="0"/>
                          </a:rPr>
                          <m:t>+</m:t>
                        </m:r>
                        <m:r>
                          <m:rPr>
                            <m:sty m:val="p"/>
                          </m:rPr>
                          <a:rPr lang="el-GR" i="1">
                            <a:latin typeface="Cambria Math" panose="02040503050406030204" pitchFamily="18" charset="0"/>
                          </a:rPr>
                          <m:t>λ</m:t>
                        </m:r>
                      </m:e>
                      <m:sub>
                        <m:r>
                          <a:rPr lang="it-IT" i="1">
                            <a:latin typeface="Cambria Math" panose="02040503050406030204" pitchFamily="18" charset="0"/>
                          </a:rPr>
                          <m:t>2</m:t>
                        </m:r>
                      </m:sub>
                    </m:sSub>
                  </m:oMath>
                </a14:m>
                <a:endParaRPr lang="en-US">
                  <a:latin typeface="Times New Roman" panose="02020603050405020304" pitchFamily="18" charset="0"/>
                  <a:cs typeface="Times New Roman" panose="02020603050405020304" pitchFamily="18" charset="0"/>
                </a:endParaRPr>
              </a:p>
              <a:p>
                <a:endParaRPr lang="en-US"/>
              </a:p>
              <a:p>
                <a:endParaRPr lang="en-US"/>
              </a:p>
              <a:p>
                <a:endParaRPr lang="en-US"/>
              </a:p>
              <a:p>
                <a:endParaRPr lang="en-US"/>
              </a:p>
            </p:txBody>
          </p:sp>
        </mc:Choice>
        <mc:Fallback xmlns="">
          <p:sp>
            <p:nvSpPr>
              <p:cNvPr id="21" name="TextBox 20">
                <a:extLst>
                  <a:ext uri="{FF2B5EF4-FFF2-40B4-BE49-F238E27FC236}">
                    <a16:creationId xmlns:a16="http://schemas.microsoft.com/office/drawing/2014/main" id="{01FEEA1A-5624-97A6-8C94-FEA4EFCD3D05}"/>
                  </a:ext>
                </a:extLst>
              </p:cNvPr>
              <p:cNvSpPr txBox="1">
                <a:spLocks noRot="1" noChangeAspect="1" noMove="1" noResize="1" noEditPoints="1" noAdjustHandles="1" noChangeArrowheads="1" noChangeShapeType="1" noTextEdit="1"/>
              </p:cNvSpPr>
              <p:nvPr/>
            </p:nvSpPr>
            <p:spPr>
              <a:xfrm>
                <a:off x="7915834" y="2836403"/>
                <a:ext cx="3801036" cy="2062103"/>
              </a:xfrm>
              <a:prstGeom prst="rect">
                <a:avLst/>
              </a:prstGeom>
              <a:blipFill>
                <a:blip r:embed="rId9"/>
                <a:stretch>
                  <a:fillRect l="-1445" t="-1475"/>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1D62C6E9-3D50-2557-480F-DA84A2DC9374}"/>
              </a:ext>
            </a:extLst>
          </p:cNvPr>
          <p:cNvCxnSpPr/>
          <p:nvPr/>
        </p:nvCxnSpPr>
        <p:spPr>
          <a:xfrm>
            <a:off x="6343520" y="3641681"/>
            <a:ext cx="905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40699557-188A-2B8C-E729-E75435B97E11}"/>
                  </a:ext>
                </a:extLst>
              </p:cNvPr>
              <p:cNvSpPr/>
              <p:nvPr/>
            </p:nvSpPr>
            <p:spPr>
              <a:xfrm>
                <a:off x="5640148" y="4779346"/>
                <a:ext cx="735106" cy="7530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it-IT" b="0" i="1" smtClean="0">
                              <a:solidFill>
                                <a:schemeClr val="tx1"/>
                              </a:solidFill>
                              <a:latin typeface="Cambria Math" panose="02040503050406030204" pitchFamily="18" charset="0"/>
                            </a:rPr>
                          </m:ctrlPr>
                        </m:sSupPr>
                        <m:e>
                          <m:r>
                            <a:rPr lang="it-IT" b="0" i="1" smtClean="0">
                              <a:solidFill>
                                <a:schemeClr val="tx1"/>
                              </a:solidFill>
                              <a:latin typeface="Cambria Math" panose="02040503050406030204" pitchFamily="18" charset="0"/>
                            </a:rPr>
                            <m:t>𝐷</m:t>
                          </m:r>
                        </m:e>
                        <m:sup>
                          <m:r>
                            <a:rPr lang="it-IT" b="0" i="1" smtClean="0">
                              <a:solidFill>
                                <a:schemeClr val="tx1"/>
                              </a:solidFill>
                              <a:latin typeface="Cambria Math" panose="02040503050406030204" pitchFamily="18" charset="0"/>
                            </a:rPr>
                            <m:t>−</m:t>
                          </m:r>
                        </m:sup>
                      </m:sSup>
                    </m:oMath>
                  </m:oMathPara>
                </a14:m>
                <a:endParaRPr lang="en-US">
                  <a:solidFill>
                    <a:schemeClr val="tx1"/>
                  </a:solidFill>
                </a:endParaRPr>
              </a:p>
            </p:txBody>
          </p:sp>
        </mc:Choice>
        <mc:Fallback xmlns="">
          <p:sp>
            <p:nvSpPr>
              <p:cNvPr id="25" name="Oval 24">
                <a:extLst>
                  <a:ext uri="{FF2B5EF4-FFF2-40B4-BE49-F238E27FC236}">
                    <a16:creationId xmlns:a16="http://schemas.microsoft.com/office/drawing/2014/main" id="{40699557-188A-2B8C-E729-E75435B97E11}"/>
                  </a:ext>
                </a:extLst>
              </p:cNvPr>
              <p:cNvSpPr>
                <a:spLocks noRot="1" noChangeAspect="1" noMove="1" noResize="1" noEditPoints="1" noAdjustHandles="1" noChangeArrowheads="1" noChangeShapeType="1" noTextEdit="1"/>
              </p:cNvSpPr>
              <p:nvPr/>
            </p:nvSpPr>
            <p:spPr>
              <a:xfrm>
                <a:off x="5640148" y="4779346"/>
                <a:ext cx="735106" cy="753035"/>
              </a:xfrm>
              <a:prstGeom prst="ellipse">
                <a:avLst/>
              </a:prstGeom>
              <a:blipFill>
                <a:blip r:embed="rId10"/>
                <a:stretch>
                  <a:fillRect/>
                </a:stretch>
              </a:blipFill>
              <a:ln>
                <a:solidFill>
                  <a:schemeClr val="tx1"/>
                </a:solid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5209FB9B-1992-B482-54B6-48D6C856BD87}"/>
              </a:ext>
            </a:extLst>
          </p:cNvPr>
          <p:cNvCxnSpPr>
            <a:cxnSpLocks/>
          </p:cNvCxnSpPr>
          <p:nvPr/>
        </p:nvCxnSpPr>
        <p:spPr>
          <a:xfrm>
            <a:off x="4451254" y="4609228"/>
            <a:ext cx="1157160" cy="454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CC5178-0D9B-D3F2-C8CA-EB086A29BE9B}"/>
              </a:ext>
            </a:extLst>
          </p:cNvPr>
          <p:cNvCxnSpPr>
            <a:cxnSpLocks/>
          </p:cNvCxnSpPr>
          <p:nvPr/>
        </p:nvCxnSpPr>
        <p:spPr>
          <a:xfrm flipV="1">
            <a:off x="4451254" y="5302386"/>
            <a:ext cx="1157160" cy="388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C45CD75-A424-B000-DB39-8CE2C4D1EBAF}"/>
                  </a:ext>
                </a:extLst>
              </p:cNvPr>
              <p:cNvSpPr txBox="1"/>
              <p:nvPr/>
            </p:nvSpPr>
            <p:spPr>
              <a:xfrm>
                <a:off x="3839485" y="4476717"/>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m:rPr>
                              <m:sty m:val="p"/>
                            </m:rPr>
                            <a:rPr lang="el-GR" i="1">
                              <a:latin typeface="Cambria Math" panose="02040503050406030204" pitchFamily="18" charset="0"/>
                            </a:rPr>
                            <m:t>λ</m:t>
                          </m:r>
                        </m:e>
                        <m:sub>
                          <m:r>
                            <a:rPr lang="it-IT" i="1">
                              <a:latin typeface="Cambria Math" panose="02040503050406030204" pitchFamily="18" charset="0"/>
                            </a:rPr>
                            <m:t>1</m:t>
                          </m:r>
                        </m:sub>
                      </m:sSub>
                    </m:oMath>
                  </m:oMathPara>
                </a14:m>
                <a:endParaRPr lang="en-US"/>
              </a:p>
            </p:txBody>
          </p:sp>
        </mc:Choice>
        <mc:Fallback xmlns="">
          <p:sp>
            <p:nvSpPr>
              <p:cNvPr id="29" name="TextBox 28">
                <a:extLst>
                  <a:ext uri="{FF2B5EF4-FFF2-40B4-BE49-F238E27FC236}">
                    <a16:creationId xmlns:a16="http://schemas.microsoft.com/office/drawing/2014/main" id="{9C45CD75-A424-B000-DB39-8CE2C4D1EBAF}"/>
                  </a:ext>
                </a:extLst>
              </p:cNvPr>
              <p:cNvSpPr txBox="1">
                <a:spLocks noRot="1" noChangeAspect="1" noMove="1" noResize="1" noEditPoints="1" noAdjustHandles="1" noChangeArrowheads="1" noChangeShapeType="1" noTextEdit="1"/>
              </p:cNvSpPr>
              <p:nvPr/>
            </p:nvSpPr>
            <p:spPr>
              <a:xfrm>
                <a:off x="3839485" y="4476717"/>
                <a:ext cx="9144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CC84ABE-DF8F-C0AB-37A1-472E401EF3A9}"/>
                  </a:ext>
                </a:extLst>
              </p:cNvPr>
              <p:cNvSpPr txBox="1"/>
              <p:nvPr/>
            </p:nvSpPr>
            <p:spPr>
              <a:xfrm>
                <a:off x="7109507" y="4934327"/>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𝑜𝑢𝑡</m:t>
                          </m:r>
                        </m:sub>
                      </m:sSub>
                    </m:oMath>
                  </m:oMathPara>
                </a14:m>
                <a:endParaRPr lang="en-US"/>
              </a:p>
            </p:txBody>
          </p:sp>
        </mc:Choice>
        <mc:Fallback xmlns="">
          <p:sp>
            <p:nvSpPr>
              <p:cNvPr id="31" name="TextBox 30">
                <a:extLst>
                  <a:ext uri="{FF2B5EF4-FFF2-40B4-BE49-F238E27FC236}">
                    <a16:creationId xmlns:a16="http://schemas.microsoft.com/office/drawing/2014/main" id="{2CC84ABE-DF8F-C0AB-37A1-472E401EF3A9}"/>
                  </a:ext>
                </a:extLst>
              </p:cNvPr>
              <p:cNvSpPr txBox="1">
                <a:spLocks noRot="1" noChangeAspect="1" noMove="1" noResize="1" noEditPoints="1" noAdjustHandles="1" noChangeArrowheads="1" noChangeShapeType="1" noTextEdit="1"/>
              </p:cNvSpPr>
              <p:nvPr/>
            </p:nvSpPr>
            <p:spPr>
              <a:xfrm>
                <a:off x="7109507" y="4934327"/>
                <a:ext cx="9144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BBE9E4D-1316-01C2-5466-A8B7AEAD2048}"/>
                  </a:ext>
                </a:extLst>
              </p:cNvPr>
              <p:cNvSpPr txBox="1"/>
              <p:nvPr/>
            </p:nvSpPr>
            <p:spPr>
              <a:xfrm flipH="1">
                <a:off x="7811391" y="4730725"/>
                <a:ext cx="4410345"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it-IT" b="0" i="1" smtClean="0">
                              <a:latin typeface="Cambria Math" panose="02040503050406030204" pitchFamily="18" charset="0"/>
                            </a:rPr>
                            <m:t>𝑜𝑢𝑡</m:t>
                          </m:r>
                        </m:sub>
                      </m:sSub>
                      <m:r>
                        <a:rPr lang="it-IT" b="0" i="1" smtClean="0">
                          <a:latin typeface="Cambria Math" panose="02040503050406030204" pitchFamily="18" charset="0"/>
                        </a:rPr>
                        <m:t>=2</m:t>
                      </m:r>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tanh</m:t>
                              </m:r>
                            </m:e>
                            <m:sup>
                              <m:r>
                                <a:rPr lang="it-IT" b="0" i="1" smtClean="0">
                                  <a:latin typeface="Cambria Math" panose="02040503050406030204" pitchFamily="18" charset="0"/>
                                </a:rPr>
                                <m:t>−1</m:t>
                              </m:r>
                            </m:sup>
                          </m:sSup>
                        </m:fName>
                        <m:e>
                          <m:d>
                            <m:dPr>
                              <m:ctrlPr>
                                <a:rPr lang="it-IT" b="0" i="1" smtClean="0">
                                  <a:latin typeface="Cambria Math" panose="02040503050406030204" pitchFamily="18" charset="0"/>
                                </a:rPr>
                              </m:ctrlPr>
                            </m:dPr>
                            <m:e>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tanh</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m:rPr>
                                                  <m:sty m:val="p"/>
                                                </m:rPr>
                                                <a:rPr lang="el-GR" i="1">
                                                  <a:latin typeface="Cambria Math" panose="02040503050406030204" pitchFamily="18" charset="0"/>
                                                </a:rPr>
                                                <m:t>λ</m:t>
                                              </m:r>
                                            </m:e>
                                            <m:sub>
                                              <m:r>
                                                <a:rPr lang="it-IT" i="1">
                                                  <a:latin typeface="Cambria Math" panose="02040503050406030204" pitchFamily="18" charset="0"/>
                                                </a:rPr>
                                                <m:t>1</m:t>
                                              </m:r>
                                            </m:sub>
                                          </m:sSub>
                                        </m:num>
                                        <m:den>
                                          <m:r>
                                            <a:rPr lang="it-IT" b="0" i="1" smtClean="0">
                                              <a:latin typeface="Cambria Math" panose="02040503050406030204" pitchFamily="18" charset="0"/>
                                            </a:rPr>
                                            <m:t>2</m:t>
                                          </m:r>
                                        </m:den>
                                      </m:f>
                                    </m:e>
                                  </m:d>
                                </m:e>
                              </m:func>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tanh</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m:rPr>
                                                  <m:sty m:val="p"/>
                                                </m:rPr>
                                                <a:rPr lang="el-GR" i="1">
                                                  <a:latin typeface="Cambria Math" panose="02040503050406030204" pitchFamily="18" charset="0"/>
                                                </a:rPr>
                                                <m:t>λ</m:t>
                                              </m:r>
                                            </m:e>
                                            <m:sub>
                                              <m:r>
                                                <a:rPr lang="it-IT" b="0" i="1" smtClean="0">
                                                  <a:latin typeface="Cambria Math" panose="02040503050406030204" pitchFamily="18" charset="0"/>
                                                </a:rPr>
                                                <m:t>2</m:t>
                                              </m:r>
                                            </m:sub>
                                          </m:sSub>
                                        </m:num>
                                        <m:den>
                                          <m:r>
                                            <a:rPr lang="it-IT" b="0" i="1" smtClean="0">
                                              <a:latin typeface="Cambria Math" panose="02040503050406030204" pitchFamily="18" charset="0"/>
                                            </a:rPr>
                                            <m:t>2</m:t>
                                          </m:r>
                                        </m:den>
                                      </m:f>
                                    </m:e>
                                  </m:d>
                                </m:e>
                              </m:func>
                            </m:e>
                          </m:d>
                        </m:e>
                      </m:func>
                    </m:oMath>
                  </m:oMathPara>
                </a14:m>
                <a:endParaRPr lang="en-US"/>
              </a:p>
            </p:txBody>
          </p:sp>
        </mc:Choice>
        <mc:Fallback xmlns="">
          <p:sp>
            <p:nvSpPr>
              <p:cNvPr id="32" name="TextBox 31">
                <a:extLst>
                  <a:ext uri="{FF2B5EF4-FFF2-40B4-BE49-F238E27FC236}">
                    <a16:creationId xmlns:a16="http://schemas.microsoft.com/office/drawing/2014/main" id="{3BBE9E4D-1316-01C2-5466-A8B7AEAD2048}"/>
                  </a:ext>
                </a:extLst>
              </p:cNvPr>
              <p:cNvSpPr txBox="1">
                <a:spLocks noRot="1" noChangeAspect="1" noMove="1" noResize="1" noEditPoints="1" noAdjustHandles="1" noChangeArrowheads="1" noChangeShapeType="1" noTextEdit="1"/>
              </p:cNvSpPr>
              <p:nvPr/>
            </p:nvSpPr>
            <p:spPr>
              <a:xfrm flipH="1">
                <a:off x="7811391" y="4730725"/>
                <a:ext cx="4410345" cy="714683"/>
              </a:xfrm>
              <a:prstGeom prst="rect">
                <a:avLst/>
              </a:prstGeom>
              <a:blipFill>
                <a:blip r:embed="rId13"/>
                <a:stretch>
                  <a:fillRect/>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828AC4A6-EF66-D4DC-F846-E0D48B7EB4E7}"/>
              </a:ext>
            </a:extLst>
          </p:cNvPr>
          <p:cNvCxnSpPr/>
          <p:nvPr/>
        </p:nvCxnSpPr>
        <p:spPr>
          <a:xfrm>
            <a:off x="6375254" y="5166838"/>
            <a:ext cx="905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numero diapositiva 7">
            <a:extLst>
              <a:ext uri="{FF2B5EF4-FFF2-40B4-BE49-F238E27FC236}">
                <a16:creationId xmlns:a16="http://schemas.microsoft.com/office/drawing/2014/main" id="{EA2DC7C6-79E6-A64B-35BF-7D8FEC423C2C}"/>
              </a:ext>
            </a:extLst>
          </p:cNvPr>
          <p:cNvSpPr>
            <a:spLocks noGrp="1"/>
          </p:cNvSpPr>
          <p:nvPr>
            <p:ph type="sldNum" sz="quarter" idx="12"/>
          </p:nvPr>
        </p:nvSpPr>
        <p:spPr/>
        <p:txBody>
          <a:bodyPr/>
          <a:lstStyle/>
          <a:p>
            <a:fld id="{FCC8306D-03AF-4DB1-ADA9-7BEDA2B69DF0}" type="slidenum">
              <a:rPr lang="it-IT" smtClean="0"/>
              <a:t>6</a:t>
            </a:fld>
            <a:endParaRPr lang="it-IT"/>
          </a:p>
        </p:txBody>
      </p:sp>
    </p:spTree>
    <p:extLst>
      <p:ext uri="{BB962C8B-B14F-4D97-AF65-F5344CB8AC3E}">
        <p14:creationId xmlns:p14="http://schemas.microsoft.com/office/powerpoint/2010/main" val="357511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FDEE1E-8979-9EE7-026E-1735FE38E2CD}"/>
              </a:ext>
            </a:extLst>
          </p:cNvPr>
          <p:cNvSpPr>
            <a:spLocks noGrp="1"/>
          </p:cNvSpPr>
          <p:nvPr>
            <p:ph type="title"/>
          </p:nvPr>
        </p:nvSpPr>
        <p:spPr>
          <a:xfrm>
            <a:off x="901689" y="405575"/>
            <a:ext cx="10435675" cy="1371600"/>
          </a:xfrm>
        </p:spPr>
        <p:txBody>
          <a:bodyPr vert="horz" lIns="91440" tIns="45720" rIns="91440" bIns="45720" rtlCol="0" anchor="ctr">
            <a:noAutofit/>
          </a:bodyPr>
          <a:lstStyle/>
          <a:p>
            <a:r>
              <a:rPr lang="en-US" sz="6000" kern="1200">
                <a:solidFill>
                  <a:schemeClr val="tx1"/>
                </a:solidFill>
                <a:latin typeface="Times New Roman" panose="02020603050405020304" pitchFamily="18" charset="0"/>
                <a:cs typeface="Times New Roman" panose="02020603050405020304" pitchFamily="18" charset="0"/>
              </a:rPr>
              <a:t>SC Decoder</a:t>
            </a:r>
          </a:p>
        </p:txBody>
      </p:sp>
      <p:sp>
        <p:nvSpPr>
          <p:cNvPr id="15"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descr="Diagram, engineering drawing&#10;&#10;Description automatically generated">
            <a:extLst>
              <a:ext uri="{FF2B5EF4-FFF2-40B4-BE49-F238E27FC236}">
                <a16:creationId xmlns:a16="http://schemas.microsoft.com/office/drawing/2014/main" id="{8262B476-CC25-F777-9ABD-40FC6E6BD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572" y="2755153"/>
            <a:ext cx="6138597" cy="2987435"/>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76D521-7B41-0536-CB80-33FC3FFE199B}"/>
                  </a:ext>
                </a:extLst>
              </p:cNvPr>
              <p:cNvSpPr txBox="1"/>
              <p:nvPr/>
            </p:nvSpPr>
            <p:spPr>
              <a:xfrm>
                <a:off x="705290" y="2113469"/>
                <a:ext cx="4594188" cy="4137671"/>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process of decoding each u is not run in parallel but it has a specific order.</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Main idea:</a:t>
                </a:r>
                <a:r>
                  <a:rPr lang="en-US" sz="2400"/>
                  <a:t> </a:t>
                </a:r>
                <a:endParaRPr lang="it-IT" sz="2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rPr>
                          </m:ctrlPr>
                        </m:sSubPr>
                        <m:e>
                          <m:r>
                            <a:rPr lang="en-US" sz="2400" i="1">
                              <a:latin typeface="Cambria Math" panose="02040503050406030204" pitchFamily="18" charset="0"/>
                            </a:rPr>
                            <m:t>û</m:t>
                          </m:r>
                        </m:e>
                        <m:sub>
                          <m:r>
                            <a:rPr lang="it-IT" sz="2400" b="0" i="1" smtClean="0">
                              <a:latin typeface="Cambria Math" panose="02040503050406030204" pitchFamily="18" charset="0"/>
                            </a:rPr>
                            <m:t>0</m:t>
                          </m:r>
                        </m:sub>
                      </m:sSub>
                      <m:r>
                        <a:rPr lang="en-US" sz="2400" i="1" smtClean="0">
                          <a:latin typeface="Cambria Math" panose="02040503050406030204" pitchFamily="18" charset="0"/>
                        </a:rPr>
                        <m:t>=</m:t>
                      </m:r>
                      <m:sSub>
                        <m:sSubPr>
                          <m:ctrlPr>
                            <a:rPr lang="it-IT" sz="2400" i="1">
                              <a:latin typeface="Cambria Math" panose="02040503050406030204" pitchFamily="18" charset="0"/>
                            </a:rPr>
                          </m:ctrlPr>
                        </m:sSubPr>
                        <m:e>
                          <m:r>
                            <a:rPr lang="en-US" sz="2400" i="1">
                              <a:latin typeface="Cambria Math" panose="02040503050406030204" pitchFamily="18" charset="0"/>
                            </a:rPr>
                            <m:t>û</m:t>
                          </m:r>
                        </m:e>
                        <m:sub>
                          <m:r>
                            <a:rPr lang="it-IT" sz="2400" i="1">
                              <a:latin typeface="Cambria Math" panose="02040503050406030204" pitchFamily="18" charset="0"/>
                            </a:rPr>
                            <m:t>0</m:t>
                          </m:r>
                        </m:sub>
                      </m:sSub>
                      <m:r>
                        <a:rPr lang="it-IT" sz="2400" b="0" i="1" smtClean="0">
                          <a:latin typeface="Cambria Math" panose="02040503050406030204" pitchFamily="18" charset="0"/>
                        </a:rPr>
                        <m:t>(</m:t>
                      </m:r>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𝑌</m:t>
                          </m:r>
                        </m:e>
                        <m:sub>
                          <m:r>
                            <a:rPr lang="it-IT" sz="2400" b="0" i="1" smtClean="0">
                              <a:latin typeface="Cambria Math" panose="02040503050406030204" pitchFamily="18" charset="0"/>
                            </a:rPr>
                            <m:t>0</m:t>
                          </m:r>
                        </m:sub>
                        <m:sup>
                          <m:r>
                            <a:rPr lang="it-IT" sz="2400" b="0" i="1" smtClean="0">
                              <a:latin typeface="Cambria Math" panose="02040503050406030204" pitchFamily="18" charset="0"/>
                            </a:rPr>
                            <m:t>3</m:t>
                          </m:r>
                        </m:sup>
                      </m:sSubSup>
                      <m:r>
                        <a:rPr lang="it-IT" sz="2400" b="0" i="1" smtClean="0">
                          <a:latin typeface="Cambria Math" panose="02040503050406030204" pitchFamily="18" charset="0"/>
                        </a:rPr>
                        <m:t>)</m:t>
                      </m:r>
                    </m:oMath>
                  </m:oMathPara>
                </a14:m>
                <a:endParaRPr lang="en-US" sz="2400"/>
              </a:p>
              <a:p>
                <a:pPr/>
                <a14:m>
                  <m:oMathPara xmlns:m="http://schemas.openxmlformats.org/officeDocument/2006/math">
                    <m:oMathParaPr>
                      <m:jc m:val="centerGroup"/>
                    </m:oMathParaPr>
                    <m:oMath xmlns:m="http://schemas.openxmlformats.org/officeDocument/2006/math">
                      <m:sSub>
                        <m:sSubPr>
                          <m:ctrlPr>
                            <a:rPr lang="it-IT" sz="2400" i="1">
                              <a:latin typeface="Cambria Math" panose="02040503050406030204" pitchFamily="18" charset="0"/>
                            </a:rPr>
                          </m:ctrlPr>
                        </m:sSubPr>
                        <m:e>
                          <m:r>
                            <a:rPr lang="en-US" sz="2400" i="1">
                              <a:latin typeface="Cambria Math" panose="02040503050406030204" pitchFamily="18" charset="0"/>
                            </a:rPr>
                            <m:t>û</m:t>
                          </m:r>
                        </m:e>
                        <m:sub>
                          <m:r>
                            <a:rPr lang="it-IT" sz="2400" i="1">
                              <a:latin typeface="Cambria Math" panose="02040503050406030204" pitchFamily="18" charset="0"/>
                            </a:rPr>
                            <m:t>1</m:t>
                          </m:r>
                        </m:sub>
                      </m:sSub>
                      <m:r>
                        <a:rPr lang="it-IT" sz="2400" i="1">
                          <a:latin typeface="Cambria Math" panose="02040503050406030204" pitchFamily="18" charset="0"/>
                        </a:rPr>
                        <m:t>=</m:t>
                      </m:r>
                      <m:sSub>
                        <m:sSubPr>
                          <m:ctrlPr>
                            <a:rPr lang="it-IT" sz="2400" i="1">
                              <a:latin typeface="Cambria Math" panose="02040503050406030204" pitchFamily="18" charset="0"/>
                            </a:rPr>
                          </m:ctrlPr>
                        </m:sSubPr>
                        <m:e>
                          <m:r>
                            <a:rPr lang="en-US" sz="2400" i="1">
                              <a:latin typeface="Cambria Math" panose="02040503050406030204" pitchFamily="18" charset="0"/>
                            </a:rPr>
                            <m:t>û</m:t>
                          </m:r>
                        </m:e>
                        <m:sub>
                          <m:r>
                            <a:rPr lang="it-IT" sz="2400" i="1">
                              <a:latin typeface="Cambria Math" panose="02040503050406030204" pitchFamily="18" charset="0"/>
                            </a:rPr>
                            <m:t>1</m:t>
                          </m:r>
                        </m:sub>
                      </m:sSub>
                      <m:r>
                        <a:rPr lang="it-IT" sz="2400" i="1">
                          <a:latin typeface="Cambria Math" panose="02040503050406030204" pitchFamily="18" charset="0"/>
                        </a:rPr>
                        <m:t>(</m:t>
                      </m:r>
                      <m:sSubSup>
                        <m:sSubSupPr>
                          <m:ctrlPr>
                            <a:rPr lang="it-IT" sz="2400" i="1">
                              <a:latin typeface="Cambria Math" panose="02040503050406030204" pitchFamily="18" charset="0"/>
                            </a:rPr>
                          </m:ctrlPr>
                        </m:sSubSupPr>
                        <m:e>
                          <m:r>
                            <a:rPr lang="it-IT" sz="2400" i="1">
                              <a:latin typeface="Cambria Math" panose="02040503050406030204" pitchFamily="18" charset="0"/>
                            </a:rPr>
                            <m:t>𝑌</m:t>
                          </m:r>
                        </m:e>
                        <m:sub>
                          <m:r>
                            <a:rPr lang="it-IT" sz="2400" i="1">
                              <a:latin typeface="Cambria Math" panose="02040503050406030204" pitchFamily="18" charset="0"/>
                            </a:rPr>
                            <m:t>0</m:t>
                          </m:r>
                        </m:sub>
                        <m:sup>
                          <m:r>
                            <a:rPr lang="it-IT" sz="2400" i="1">
                              <a:latin typeface="Cambria Math" panose="02040503050406030204" pitchFamily="18" charset="0"/>
                            </a:rPr>
                            <m:t>3</m:t>
                          </m:r>
                        </m:sup>
                      </m:sSubSup>
                      <m:r>
                        <a:rPr lang="it-IT" sz="2400" i="1">
                          <a:latin typeface="Cambria Math" panose="02040503050406030204" pitchFamily="18" charset="0"/>
                        </a:rPr>
                        <m:t>,</m:t>
                      </m:r>
                      <m:sSub>
                        <m:sSubPr>
                          <m:ctrlPr>
                            <a:rPr lang="it-IT" sz="2400" i="1">
                              <a:latin typeface="Cambria Math" panose="02040503050406030204" pitchFamily="18" charset="0"/>
                            </a:rPr>
                          </m:ctrlPr>
                        </m:sSubPr>
                        <m:e>
                          <m:r>
                            <a:rPr lang="en-US" sz="2400" i="1">
                              <a:latin typeface="Cambria Math" panose="02040503050406030204" pitchFamily="18" charset="0"/>
                            </a:rPr>
                            <m:t>û</m:t>
                          </m:r>
                        </m:e>
                        <m:sub>
                          <m:r>
                            <a:rPr lang="it-IT" sz="2400" b="0" i="1" smtClean="0">
                              <a:latin typeface="Cambria Math" panose="02040503050406030204" pitchFamily="18" charset="0"/>
                            </a:rPr>
                            <m:t>0</m:t>
                          </m:r>
                        </m:sub>
                      </m:sSub>
                      <m:r>
                        <a:rPr lang="it-IT" sz="2400" i="1">
                          <a:latin typeface="Cambria Math" panose="02040503050406030204" pitchFamily="18" charset="0"/>
                        </a:rPr>
                        <m:t>)</m:t>
                      </m:r>
                    </m:oMath>
                  </m:oMathPara>
                </a14:m>
                <a:endParaRPr lang="en-US" sz="2400"/>
              </a:p>
              <a:p>
                <a:pPr/>
                <a14:m>
                  <m:oMathPara xmlns:m="http://schemas.openxmlformats.org/officeDocument/2006/math">
                    <m:oMathParaPr>
                      <m:jc m:val="centerGroup"/>
                    </m:oMathParaPr>
                    <m:oMath xmlns:m="http://schemas.openxmlformats.org/officeDocument/2006/math">
                      <m:sSub>
                        <m:sSubPr>
                          <m:ctrlPr>
                            <a:rPr lang="it-IT" sz="2400" i="1">
                              <a:latin typeface="Cambria Math" panose="02040503050406030204" pitchFamily="18" charset="0"/>
                            </a:rPr>
                          </m:ctrlPr>
                        </m:sSubPr>
                        <m:e>
                          <m:r>
                            <a:rPr lang="en-US" sz="2400" i="1">
                              <a:latin typeface="Cambria Math" panose="02040503050406030204" pitchFamily="18" charset="0"/>
                            </a:rPr>
                            <m:t>û</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sSubSup>
                            <m:sSubSupPr>
                              <m:ctrlPr>
                                <a:rPr lang="it-IT" sz="2400" i="1">
                                  <a:latin typeface="Cambria Math" panose="02040503050406030204" pitchFamily="18" charset="0"/>
                                </a:rPr>
                              </m:ctrlPr>
                            </m:sSubSupPr>
                            <m:e>
                              <m:r>
                                <a:rPr lang="it-IT" sz="2400" i="1">
                                  <a:latin typeface="Cambria Math" panose="02040503050406030204" pitchFamily="18" charset="0"/>
                                </a:rPr>
                                <m:t>𝑌</m:t>
                              </m:r>
                            </m:e>
                            <m:sub>
                              <m:r>
                                <a:rPr lang="it-IT" sz="2400" i="1">
                                  <a:latin typeface="Cambria Math" panose="02040503050406030204" pitchFamily="18" charset="0"/>
                                </a:rPr>
                                <m:t>0</m:t>
                              </m:r>
                            </m:sub>
                            <m:sup>
                              <m:r>
                                <a:rPr lang="it-IT" sz="2400" i="1">
                                  <a:latin typeface="Cambria Math" panose="02040503050406030204" pitchFamily="18" charset="0"/>
                                </a:rPr>
                                <m:t>3</m:t>
                              </m:r>
                            </m:sup>
                          </m:sSubSup>
                          <m:r>
                            <a:rPr lang="it-IT" sz="2400" b="0" i="1" smtClean="0">
                              <a:latin typeface="Cambria Math" panose="02040503050406030204" pitchFamily="18" charset="0"/>
                            </a:rPr>
                            <m:t>,</m:t>
                          </m:r>
                          <m:sSubSup>
                            <m:sSubSupPr>
                              <m:ctrlPr>
                                <a:rPr lang="it-IT" sz="2400" b="0" i="1" smtClean="0">
                                  <a:latin typeface="Cambria Math" panose="02040503050406030204" pitchFamily="18" charset="0"/>
                                </a:rPr>
                              </m:ctrlPr>
                            </m:sSubSupPr>
                            <m:e>
                              <m:r>
                                <a:rPr lang="en-US" sz="2400" i="1">
                                  <a:latin typeface="Cambria Math" panose="02040503050406030204" pitchFamily="18" charset="0"/>
                                </a:rPr>
                                <m:t>û</m:t>
                              </m:r>
                            </m:e>
                            <m:sub>
                              <m:r>
                                <a:rPr lang="it-IT" sz="2400" b="0" i="1" smtClean="0">
                                  <a:latin typeface="Cambria Math" panose="02040503050406030204" pitchFamily="18" charset="0"/>
                                </a:rPr>
                                <m:t>0</m:t>
                              </m:r>
                            </m:sub>
                            <m:sup>
                              <m:r>
                                <a:rPr lang="it-IT" sz="2400" b="0" i="1" smtClean="0">
                                  <a:latin typeface="Cambria Math" panose="02040503050406030204" pitchFamily="18" charset="0"/>
                                </a:rPr>
                                <m:t>1</m:t>
                              </m:r>
                            </m:sup>
                          </m:sSubSup>
                        </m:e>
                      </m:d>
                    </m:oMath>
                  </m:oMathPara>
                </a14:m>
                <a:endParaRPr lang="it-IT" sz="2400" b="0"/>
              </a:p>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en-US" sz="2400" i="1">
                              <a:latin typeface="Cambria Math" panose="02040503050406030204" pitchFamily="18" charset="0"/>
                            </a:rPr>
                            <m:t>û</m:t>
                          </m:r>
                        </m:e>
                        <m:sub>
                          <m:r>
                            <a:rPr lang="it-IT" sz="2400" b="0" i="1" smtClean="0">
                              <a:latin typeface="Cambria Math" panose="02040503050406030204" pitchFamily="18" charset="0"/>
                            </a:rPr>
                            <m:t>3</m:t>
                          </m:r>
                        </m:sub>
                      </m:sSub>
                      <m:r>
                        <a:rPr lang="it-IT" sz="2400" b="0" i="1" smtClean="0">
                          <a:latin typeface="Cambria Math" panose="02040503050406030204" pitchFamily="18" charset="0"/>
                        </a:rPr>
                        <m:t>=(</m:t>
                      </m:r>
                      <m:sSubSup>
                        <m:sSubSupPr>
                          <m:ctrlPr>
                            <a:rPr lang="it-IT" sz="2400" i="1">
                              <a:latin typeface="Cambria Math" panose="02040503050406030204" pitchFamily="18" charset="0"/>
                            </a:rPr>
                          </m:ctrlPr>
                        </m:sSubSupPr>
                        <m:e>
                          <m:r>
                            <a:rPr lang="it-IT" sz="2400" i="1">
                              <a:latin typeface="Cambria Math" panose="02040503050406030204" pitchFamily="18" charset="0"/>
                            </a:rPr>
                            <m:t>𝑌</m:t>
                          </m:r>
                        </m:e>
                        <m:sub>
                          <m:r>
                            <a:rPr lang="it-IT" sz="2400" i="1">
                              <a:latin typeface="Cambria Math" panose="02040503050406030204" pitchFamily="18" charset="0"/>
                            </a:rPr>
                            <m:t>0</m:t>
                          </m:r>
                        </m:sub>
                        <m:sup>
                          <m:r>
                            <a:rPr lang="it-IT" sz="2400" i="1">
                              <a:latin typeface="Cambria Math" panose="02040503050406030204" pitchFamily="18" charset="0"/>
                            </a:rPr>
                            <m:t>3</m:t>
                          </m:r>
                        </m:sup>
                      </m:sSubSup>
                      <m:r>
                        <a:rPr lang="it-IT" sz="2400" b="0" i="1" smtClean="0">
                          <a:latin typeface="Cambria Math" panose="02040503050406030204" pitchFamily="18" charset="0"/>
                        </a:rPr>
                        <m:t>,</m:t>
                      </m:r>
                      <m:sSubSup>
                        <m:sSubSupPr>
                          <m:ctrlPr>
                            <a:rPr lang="it-IT" sz="2400" i="1">
                              <a:latin typeface="Cambria Math" panose="02040503050406030204" pitchFamily="18" charset="0"/>
                            </a:rPr>
                          </m:ctrlPr>
                        </m:sSubSupPr>
                        <m:e>
                          <m:r>
                            <a:rPr lang="en-US" sz="2400" i="1">
                              <a:latin typeface="Cambria Math" panose="02040503050406030204" pitchFamily="18" charset="0"/>
                            </a:rPr>
                            <m:t>û</m:t>
                          </m:r>
                        </m:e>
                        <m:sub>
                          <m:r>
                            <a:rPr lang="it-IT" sz="2400" b="0" i="1" smtClean="0">
                              <a:latin typeface="Cambria Math" panose="02040503050406030204" pitchFamily="18" charset="0"/>
                            </a:rPr>
                            <m:t>0</m:t>
                          </m:r>
                        </m:sub>
                        <m:sup>
                          <m:r>
                            <a:rPr lang="it-IT" sz="2400" b="0" i="1" smtClean="0">
                              <a:latin typeface="Cambria Math" panose="02040503050406030204" pitchFamily="18" charset="0"/>
                            </a:rPr>
                            <m:t>2</m:t>
                          </m:r>
                        </m:sup>
                      </m:sSubSup>
                      <m:r>
                        <a:rPr lang="it-IT" sz="2400" b="0" i="1" smtClean="0">
                          <a:latin typeface="Cambria Math" panose="02040503050406030204" pitchFamily="18" charset="0"/>
                        </a:rPr>
                        <m:t>)</m:t>
                      </m:r>
                    </m:oMath>
                  </m:oMathPara>
                </a14:m>
                <a:endParaRPr lang="en-US" sz="2400"/>
              </a:p>
              <a:p>
                <a:endParaRPr lang="en-US" sz="2400"/>
              </a:p>
              <a:p>
                <a:pPr marL="285750" indent="-285750">
                  <a:buFont typeface="Arial" panose="020B0604020202020204" pitchFamily="34" charset="0"/>
                  <a:buChar char="•"/>
                </a:pPr>
                <a:endParaRPr lang="en-US"/>
              </a:p>
            </p:txBody>
          </p:sp>
        </mc:Choice>
        <mc:Fallback xmlns="">
          <p:sp>
            <p:nvSpPr>
              <p:cNvPr id="19" name="TextBox 18">
                <a:extLst>
                  <a:ext uri="{FF2B5EF4-FFF2-40B4-BE49-F238E27FC236}">
                    <a16:creationId xmlns:a16="http://schemas.microsoft.com/office/drawing/2014/main" id="{1776D521-7B41-0536-CB80-33FC3FFE199B}"/>
                  </a:ext>
                </a:extLst>
              </p:cNvPr>
              <p:cNvSpPr txBox="1">
                <a:spLocks noRot="1" noChangeAspect="1" noMove="1" noResize="1" noEditPoints="1" noAdjustHandles="1" noChangeArrowheads="1" noChangeShapeType="1" noTextEdit="1"/>
              </p:cNvSpPr>
              <p:nvPr/>
            </p:nvSpPr>
            <p:spPr>
              <a:xfrm>
                <a:off x="705290" y="2113469"/>
                <a:ext cx="4594188" cy="4137671"/>
              </a:xfrm>
              <a:prstGeom prst="rect">
                <a:avLst/>
              </a:prstGeom>
              <a:blipFill>
                <a:blip r:embed="rId3"/>
                <a:stretch>
                  <a:fillRect l="-1859" t="-1180"/>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8B5441D6-AD6E-4D29-5C33-528F4E74A5CB}"/>
              </a:ext>
            </a:extLst>
          </p:cNvPr>
          <p:cNvSpPr>
            <a:spLocks noGrp="1"/>
          </p:cNvSpPr>
          <p:nvPr>
            <p:ph type="sldNum" sz="quarter" idx="12"/>
          </p:nvPr>
        </p:nvSpPr>
        <p:spPr/>
        <p:txBody>
          <a:bodyPr/>
          <a:lstStyle/>
          <a:p>
            <a:fld id="{FCC8306D-03AF-4DB1-ADA9-7BEDA2B69DF0}" type="slidenum">
              <a:rPr lang="it-IT" smtClean="0"/>
              <a:t>7</a:t>
            </a:fld>
            <a:endParaRPr lang="it-IT"/>
          </a:p>
        </p:txBody>
      </p:sp>
    </p:spTree>
    <p:extLst>
      <p:ext uri="{BB962C8B-B14F-4D97-AF65-F5344CB8AC3E}">
        <p14:creationId xmlns:p14="http://schemas.microsoft.com/office/powerpoint/2010/main" val="310890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D61D0-DEDD-1133-2F19-6A82E3247C52}"/>
              </a:ext>
            </a:extLst>
          </p:cNvPr>
          <p:cNvSpPr>
            <a:spLocks noGrp="1"/>
          </p:cNvSpPr>
          <p:nvPr>
            <p:ph type="title"/>
          </p:nvPr>
        </p:nvSpPr>
        <p:spPr>
          <a:xfrm>
            <a:off x="429768" y="411480"/>
            <a:ext cx="11201400" cy="1106424"/>
          </a:xfrm>
        </p:spPr>
        <p:txBody>
          <a:bodyPr>
            <a:normAutofit/>
          </a:bodyPr>
          <a:lstStyle/>
          <a:p>
            <a:r>
              <a:rPr lang="en-US" sz="6000">
                <a:latin typeface="Times New Roman" panose="02020603050405020304" pitchFamily="18" charset="0"/>
                <a:cs typeface="Times New Roman" panose="02020603050405020304" pitchFamily="18" charset="0"/>
              </a:rPr>
              <a:t>Successive Cancellation List(SCL)</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Diagram, engineering drawing&#10;&#10;Description automatically generated">
            <a:extLst>
              <a:ext uri="{FF2B5EF4-FFF2-40B4-BE49-F238E27FC236}">
                <a16:creationId xmlns:a16="http://schemas.microsoft.com/office/drawing/2014/main" id="{EDAD42DD-E57D-B40B-867D-0B228A9AE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85784"/>
            <a:ext cx="6702552" cy="3183712"/>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C3F146-E803-2628-DDFF-A6D4CD862699}"/>
                  </a:ext>
                </a:extLst>
              </p:cNvPr>
              <p:cNvSpPr>
                <a:spLocks noGrp="1"/>
              </p:cNvSpPr>
              <p:nvPr>
                <p:ph idx="1"/>
              </p:nvPr>
            </p:nvSpPr>
            <p:spPr>
              <a:xfrm>
                <a:off x="7938752" y="2020824"/>
                <a:ext cx="3455097" cy="4221658"/>
              </a:xfrm>
            </p:spPr>
            <p:txBody>
              <a:bodyPr anchor="ctr">
                <a:normAutofit/>
              </a:bodyPr>
              <a:lstStyle/>
              <a:p>
                <a:r>
                  <a:rPr lang="en-US" sz="1800">
                    <a:latin typeface="Times New Roman" panose="02020603050405020304" pitchFamily="18" charset="0"/>
                    <a:cs typeface="Times New Roman" panose="02020603050405020304" pitchFamily="18" charset="0"/>
                  </a:rPr>
                  <a:t>It takes in consideration both option of </a:t>
                </a:r>
                <a14:m>
                  <m:oMath xmlns:m="http://schemas.openxmlformats.org/officeDocument/2006/math">
                    <m:sSub>
                      <m:sSubPr>
                        <m:ctrlPr>
                          <a:rPr lang="it-IT" sz="1800" b="0" i="1">
                            <a:latin typeface="Cambria Math" panose="02040503050406030204" pitchFamily="18" charset="0"/>
                          </a:rPr>
                        </m:ctrlPr>
                      </m:sSubPr>
                      <m:e>
                        <m:r>
                          <a:rPr lang="en-US" sz="1800" i="1">
                            <a:latin typeface="Cambria Math" panose="02040503050406030204" pitchFamily="18" charset="0"/>
                          </a:rPr>
                          <m:t>û</m:t>
                        </m:r>
                      </m:e>
                      <m:sub>
                        <m:r>
                          <a:rPr lang="it-IT" sz="1800" b="0" i="1">
                            <a:latin typeface="Cambria Math" panose="02040503050406030204" pitchFamily="18" charset="0"/>
                          </a:rPr>
                          <m:t>𝑖</m:t>
                        </m:r>
                      </m:sub>
                    </m:sSub>
                  </m:oMath>
                </a14:m>
                <a:r>
                  <a:rPr lang="en-US" sz="1800">
                    <a:latin typeface="Times New Roman" panose="02020603050405020304" pitchFamily="18" charset="0"/>
                    <a:cs typeface="Times New Roman" panose="02020603050405020304" pitchFamily="18" charset="0"/>
                  </a:rPr>
                  <a:t>, either it is 0 or 1.</a:t>
                </a:r>
              </a:p>
              <a:p>
                <a:r>
                  <a:rPr lang="en-US" sz="1800">
                    <a:latin typeface="Times New Roman" panose="02020603050405020304" pitchFamily="18" charset="0"/>
                    <a:cs typeface="Times New Roman" panose="02020603050405020304" pitchFamily="18" charset="0"/>
                  </a:rPr>
                  <a:t>A path is set of decision on past bits </a:t>
                </a:r>
                <a14:m>
                  <m:oMath xmlns:m="http://schemas.openxmlformats.org/officeDocument/2006/math">
                    <m:sSubSup>
                      <m:sSubSupPr>
                        <m:ctrlPr>
                          <a:rPr lang="it-IT" sz="1800" b="0" i="1">
                            <a:latin typeface="Cambria Math" panose="02040503050406030204" pitchFamily="18" charset="0"/>
                          </a:rPr>
                        </m:ctrlPr>
                      </m:sSubSupPr>
                      <m:e>
                        <m:r>
                          <a:rPr lang="en-US" sz="1800" i="1">
                            <a:latin typeface="Cambria Math" panose="02040503050406030204" pitchFamily="18" charset="0"/>
                          </a:rPr>
                          <m:t>û</m:t>
                        </m:r>
                      </m:e>
                      <m:sub>
                        <m:r>
                          <a:rPr lang="it-IT" sz="1800" b="0" i="1">
                            <a:latin typeface="Cambria Math" panose="02040503050406030204" pitchFamily="18" charset="0"/>
                          </a:rPr>
                          <m:t>𝑖</m:t>
                        </m:r>
                      </m:sub>
                      <m:sup>
                        <m:r>
                          <a:rPr lang="it-IT" sz="1800" b="0" i="1">
                            <a:latin typeface="Cambria Math" panose="02040503050406030204" pitchFamily="18" charset="0"/>
                          </a:rPr>
                          <m:t>𝑖</m:t>
                        </m:r>
                        <m:r>
                          <a:rPr lang="it-IT" sz="1800" b="0" i="1">
                            <a:latin typeface="Cambria Math" panose="02040503050406030204" pitchFamily="18" charset="0"/>
                          </a:rPr>
                          <m:t>−1 </m:t>
                        </m:r>
                      </m:sup>
                    </m:sSubSup>
                  </m:oMath>
                </a14:m>
                <a:r>
                  <a:rPr lang="en-US" sz="1800">
                    <a:latin typeface="Times New Roman" panose="02020603050405020304" pitchFamily="18" charset="0"/>
                    <a:cs typeface="Times New Roman" panose="02020603050405020304" pitchFamily="18" charset="0"/>
                  </a:rPr>
                  <a:t>for 0≤ </a:t>
                </a:r>
                <a:r>
                  <a:rPr lang="en-US" sz="1800" err="1">
                    <a:latin typeface="Times New Roman" panose="02020603050405020304" pitchFamily="18" charset="0"/>
                    <a:cs typeface="Times New Roman" panose="02020603050405020304" pitchFamily="18" charset="0"/>
                  </a:rPr>
                  <a:t>i</a:t>
                </a:r>
                <a:r>
                  <a:rPr lang="en-US" sz="1800">
                    <a:latin typeface="Times New Roman" panose="02020603050405020304" pitchFamily="18" charset="0"/>
                    <a:cs typeface="Times New Roman" panose="02020603050405020304" pitchFamily="18" charset="0"/>
                  </a:rPr>
                  <a:t> &lt;N.</a:t>
                </a:r>
              </a:p>
              <a:p>
                <a:r>
                  <a:rPr lang="en-US" sz="1800">
                    <a:latin typeface="Times New Roman" panose="02020603050405020304" pitchFamily="18" charset="0"/>
                    <a:cs typeface="Times New Roman" panose="02020603050405020304" pitchFamily="18" charset="0"/>
                  </a:rPr>
                  <a:t> For each path we associate a specific path metric</a:t>
                </a:r>
              </a:p>
              <a:p>
                <a:r>
                  <a:rPr lang="en-US" sz="1800">
                    <a:latin typeface="Times New Roman" panose="02020603050405020304" pitchFamily="18" charset="0"/>
                    <a:cs typeface="Times New Roman" panose="02020603050405020304" pitchFamily="18" charset="0"/>
                  </a:rPr>
                  <a:t>We have a finite list where we collect L path and discard path with the largest metrics.</a:t>
                </a:r>
              </a:p>
              <a:p>
                <a:r>
                  <a:rPr lang="en-US" sz="1800">
                    <a:latin typeface="Times New Roman" panose="02020603050405020304" pitchFamily="18" charset="0"/>
                    <a:cs typeface="Times New Roman" panose="02020603050405020304" pitchFamily="18" charset="0"/>
                  </a:rPr>
                  <a:t>The output of the decoder is a the codeword with the smallest path metric</a:t>
                </a:r>
              </a:p>
              <a:p>
                <a:endParaRPr lang="en-US" sz="1800"/>
              </a:p>
            </p:txBody>
          </p:sp>
        </mc:Choice>
        <mc:Fallback xmlns="">
          <p:sp>
            <p:nvSpPr>
              <p:cNvPr id="9" name="Content Placeholder 8">
                <a:extLst>
                  <a:ext uri="{FF2B5EF4-FFF2-40B4-BE49-F238E27FC236}">
                    <a16:creationId xmlns:a16="http://schemas.microsoft.com/office/drawing/2014/main" id="{F4C3F146-E803-2628-DDFF-A6D4CD862699}"/>
                  </a:ext>
                </a:extLst>
              </p:cNvPr>
              <p:cNvSpPr>
                <a:spLocks noGrp="1" noRot="1" noChangeAspect="1" noMove="1" noResize="1" noEditPoints="1" noAdjustHandles="1" noChangeArrowheads="1" noChangeShapeType="1" noTextEdit="1"/>
              </p:cNvSpPr>
              <p:nvPr>
                <p:ph idx="1"/>
              </p:nvPr>
            </p:nvSpPr>
            <p:spPr>
              <a:xfrm>
                <a:off x="7938752" y="2020824"/>
                <a:ext cx="3455097" cy="4221658"/>
              </a:xfrm>
              <a:blipFill>
                <a:blip r:embed="rId3"/>
                <a:stretch>
                  <a:fillRect l="-1058"/>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88351009-60F7-6F88-BAC3-82611F95F34F}"/>
              </a:ext>
            </a:extLst>
          </p:cNvPr>
          <p:cNvSpPr>
            <a:spLocks noGrp="1"/>
          </p:cNvSpPr>
          <p:nvPr>
            <p:ph type="sldNum" sz="quarter" idx="12"/>
          </p:nvPr>
        </p:nvSpPr>
        <p:spPr/>
        <p:txBody>
          <a:bodyPr/>
          <a:lstStyle/>
          <a:p>
            <a:fld id="{FCC8306D-03AF-4DB1-ADA9-7BEDA2B69DF0}" type="slidenum">
              <a:rPr lang="it-IT" smtClean="0"/>
              <a:t>8</a:t>
            </a:fld>
            <a:endParaRPr lang="it-IT"/>
          </a:p>
        </p:txBody>
      </p:sp>
    </p:spTree>
    <p:extLst>
      <p:ext uri="{BB962C8B-B14F-4D97-AF65-F5344CB8AC3E}">
        <p14:creationId xmlns:p14="http://schemas.microsoft.com/office/powerpoint/2010/main" val="128533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C2EC-5A71-D0D7-8BFE-C4248D36B27E}"/>
              </a:ext>
            </a:extLst>
          </p:cNvPr>
          <p:cNvSpPr>
            <a:spLocks noGrp="1"/>
          </p:cNvSpPr>
          <p:nvPr>
            <p:ph type="title"/>
          </p:nvPr>
        </p:nvSpPr>
        <p:spPr>
          <a:xfrm>
            <a:off x="838521" y="490393"/>
            <a:ext cx="10506456" cy="1919141"/>
          </a:xfrm>
        </p:spPr>
        <p:txBody>
          <a:bodyPr anchor="b">
            <a:normAutofit/>
          </a:bodyPr>
          <a:lstStyle/>
          <a:p>
            <a:r>
              <a:rPr lang="it-IT" sz="6000">
                <a:latin typeface="Times New Roman"/>
                <a:cs typeface="Times New Roman"/>
              </a:rPr>
              <a:t>Project </a:t>
            </a:r>
            <a:r>
              <a:rPr lang="it-IT" sz="6000" err="1">
                <a:latin typeface="Times New Roman"/>
                <a:cs typeface="Times New Roman"/>
              </a:rPr>
              <a:t>Constraints</a:t>
            </a:r>
            <a:endParaRPr lang="it-IT" sz="6000">
              <a:latin typeface="Times New Roman"/>
              <a:cs typeface="Times New Roman"/>
            </a:endParaRPr>
          </a:p>
        </p:txBody>
      </p:sp>
      <p:sp>
        <p:nvSpPr>
          <p:cNvPr id="2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042634-9003-AF08-D3C2-3DB0AF8C0A93}"/>
              </a:ext>
            </a:extLst>
          </p:cNvPr>
          <p:cNvSpPr>
            <a:spLocks noGrp="1"/>
          </p:cNvSpPr>
          <p:nvPr>
            <p:ph idx="1"/>
          </p:nvPr>
        </p:nvSpPr>
        <p:spPr>
          <a:xfrm>
            <a:off x="691347" y="2937532"/>
            <a:ext cx="10646914" cy="3305423"/>
          </a:xfrm>
        </p:spPr>
        <p:txBody>
          <a:bodyPr vert="horz" lIns="91440" tIns="45720" rIns="91440" bIns="45720" rtlCol="0" anchor="t">
            <a:normAutofit fontScale="85000" lnSpcReduction="20000"/>
          </a:bodyPr>
          <a:lstStyle/>
          <a:p>
            <a:pPr marL="342900" indent="-342900"/>
            <a:endParaRPr lang="en-US" sz="2200">
              <a:solidFill>
                <a:srgbClr val="000000"/>
              </a:solidFill>
              <a:latin typeface="Times New Roman"/>
              <a:cs typeface="Times New Roman"/>
            </a:endParaRPr>
          </a:p>
          <a:p>
            <a:r>
              <a:rPr lang="en-US" sz="2200">
                <a:solidFill>
                  <a:srgbClr val="000000"/>
                </a:solidFill>
                <a:latin typeface="Times New Roman"/>
                <a:cs typeface="Times New Roman"/>
              </a:rPr>
              <a:t>Payload (# of information bits) = 64 Bytes</a:t>
            </a:r>
          </a:p>
          <a:p>
            <a:r>
              <a:rPr lang="en-US" sz="2200">
                <a:solidFill>
                  <a:srgbClr val="000000"/>
                </a:solidFill>
                <a:latin typeface="Times New Roman"/>
                <a:cs typeface="Times New Roman"/>
              </a:rPr>
              <a:t>Rate = 1/2</a:t>
            </a:r>
          </a:p>
          <a:p>
            <a:r>
              <a:rPr lang="en-US" sz="2200">
                <a:solidFill>
                  <a:srgbClr val="000000"/>
                </a:solidFill>
                <a:latin typeface="Times New Roman"/>
                <a:cs typeface="Times New Roman"/>
              </a:rPr>
              <a:t>Target SNR = 2.7 dB</a:t>
            </a:r>
          </a:p>
          <a:p>
            <a:r>
              <a:rPr lang="en-US" sz="2200">
                <a:solidFill>
                  <a:srgbClr val="000000"/>
                </a:solidFill>
                <a:latin typeface="Times New Roman"/>
                <a:cs typeface="Times New Roman"/>
              </a:rPr>
              <a:t>Dataset generation method : Gaussian Approximation's permutations</a:t>
            </a:r>
          </a:p>
          <a:p>
            <a:r>
              <a:rPr lang="en-US" sz="2200">
                <a:solidFill>
                  <a:srgbClr val="000000"/>
                </a:solidFill>
                <a:latin typeface="Times New Roman"/>
                <a:cs typeface="Times New Roman"/>
              </a:rPr>
              <a:t>FER computation is based on Monte Carlo simulation </a:t>
            </a:r>
          </a:p>
          <a:p>
            <a:r>
              <a:rPr lang="en-US" sz="2200">
                <a:solidFill>
                  <a:srgbClr val="000000"/>
                </a:solidFill>
                <a:latin typeface="Times New Roman"/>
                <a:cs typeface="Times New Roman"/>
              </a:rPr>
              <a:t>The decoder is Successive Cancellation List (SCL) with L parameter equal to 32</a:t>
            </a:r>
          </a:p>
          <a:p>
            <a:pPr marL="0" indent="0">
              <a:buNone/>
            </a:pPr>
            <a:endParaRPr lang="en-US" sz="2200">
              <a:solidFill>
                <a:srgbClr val="000000"/>
              </a:solidFill>
              <a:latin typeface="Times New Roman"/>
              <a:cs typeface="Times New Roman"/>
            </a:endParaRPr>
          </a:p>
          <a:p>
            <a:pPr marL="0" indent="0">
              <a:buNone/>
            </a:pPr>
            <a:r>
              <a:rPr lang="en-US" sz="2600">
                <a:solidFill>
                  <a:srgbClr val="000000"/>
                </a:solidFill>
                <a:latin typeface="Times New Roman"/>
                <a:cs typeface="Times New Roman"/>
              </a:rPr>
              <a:t>*</a:t>
            </a:r>
            <a:r>
              <a:rPr lang="en-US" sz="2600" i="1">
                <a:solidFill>
                  <a:srgbClr val="000000"/>
                </a:solidFill>
                <a:latin typeface="Times New Roman"/>
                <a:cs typeface="Times New Roman"/>
              </a:rPr>
              <a:t> Although we could not provide results for other large codes (Payload = 256, 1K bytes), due to hardware resource limitations, the approach is the same</a:t>
            </a:r>
            <a:endParaRPr lang="en-US" sz="2600" i="1">
              <a:solidFill>
                <a:srgbClr val="000000"/>
              </a:solidFill>
              <a:latin typeface="Times New Roman" panose="02020603050405020304" pitchFamily="18" charset="0"/>
              <a:cs typeface="Times New Roman" panose="02020603050405020304" pitchFamily="18" charset="0"/>
            </a:endParaRPr>
          </a:p>
        </p:txBody>
      </p:sp>
      <p:sp>
        <p:nvSpPr>
          <p:cNvPr id="5" name="Segnaposto numero diapositiva 4">
            <a:extLst>
              <a:ext uri="{FF2B5EF4-FFF2-40B4-BE49-F238E27FC236}">
                <a16:creationId xmlns:a16="http://schemas.microsoft.com/office/drawing/2014/main" id="{4D844655-E975-B8DF-760E-5AED719F78BA}"/>
              </a:ext>
            </a:extLst>
          </p:cNvPr>
          <p:cNvSpPr>
            <a:spLocks noGrp="1"/>
          </p:cNvSpPr>
          <p:nvPr>
            <p:ph type="sldNum" sz="quarter" idx="12"/>
          </p:nvPr>
        </p:nvSpPr>
        <p:spPr/>
        <p:txBody>
          <a:bodyPr/>
          <a:lstStyle/>
          <a:p>
            <a:fld id="{FCC8306D-03AF-4DB1-ADA9-7BEDA2B69DF0}" type="slidenum">
              <a:rPr lang="it-IT" smtClean="0"/>
              <a:t>9</a:t>
            </a:fld>
            <a:endParaRPr lang="it-IT"/>
          </a:p>
        </p:txBody>
      </p:sp>
    </p:spTree>
    <p:extLst>
      <p:ext uri="{BB962C8B-B14F-4D97-AF65-F5344CB8AC3E}">
        <p14:creationId xmlns:p14="http://schemas.microsoft.com/office/powerpoint/2010/main" val="2293133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2</HiddenSlides>
  <ScaleCrop>false</ScaleCrop>
  <HeadingPairs>
    <vt:vector size="4" baseType="variant">
      <vt:variant>
        <vt:lpstr>Tema</vt:lpstr>
      </vt:variant>
      <vt:variant>
        <vt:i4>1</vt:i4>
      </vt:variant>
      <vt:variant>
        <vt:lpstr>Titoli diapositive</vt:lpstr>
      </vt:variant>
      <vt:variant>
        <vt:i4>34</vt:i4>
      </vt:variant>
    </vt:vector>
  </HeadingPairs>
  <TitlesOfParts>
    <vt:vector size="35" baseType="lpstr">
      <vt:lpstr>Office Theme</vt:lpstr>
      <vt:lpstr>NEURAL NETWORK AND  POLAR CODE DESIGN</vt:lpstr>
      <vt:lpstr>Outline:</vt:lpstr>
      <vt:lpstr>Purpose of the project</vt:lpstr>
      <vt:lpstr>Polar Code</vt:lpstr>
      <vt:lpstr>POLAR CODE</vt:lpstr>
      <vt:lpstr>SC Decoder</vt:lpstr>
      <vt:lpstr>SC Decoder</vt:lpstr>
      <vt:lpstr>Successive Cancellation List(SCL)</vt:lpstr>
      <vt:lpstr>Project Constraints</vt:lpstr>
      <vt:lpstr>Implementation Phases:</vt:lpstr>
      <vt:lpstr>Phase I: Dataset Generation</vt:lpstr>
      <vt:lpstr>Phase I: Dataset Generation</vt:lpstr>
      <vt:lpstr>Presentazione standard di PowerPoint</vt:lpstr>
      <vt:lpstr>Presentazione standard di PowerPoint</vt:lpstr>
      <vt:lpstr>Presentazione standard di PowerPoint</vt:lpstr>
      <vt:lpstr>Presentazione standard di PowerPoint</vt:lpstr>
      <vt:lpstr>Bash Scripting...</vt:lpstr>
      <vt:lpstr>Phase I: Dataset Generation</vt:lpstr>
      <vt:lpstr>Phase II: Data Pre-processing</vt:lpstr>
      <vt:lpstr>Phase II: Data Pre-processing</vt:lpstr>
      <vt:lpstr>Phase II: Data Pre-processing</vt:lpstr>
      <vt:lpstr>Phase III: Neural Network Design</vt:lpstr>
      <vt:lpstr>Performance Metric</vt:lpstr>
      <vt:lpstr>Evaluation over the Network Parameters </vt:lpstr>
      <vt:lpstr>Presentazione standard di PowerPoint</vt:lpstr>
      <vt:lpstr>Presentazione standard di PowerPoint</vt:lpstr>
      <vt:lpstr>Presentazione standard di PowerPoint</vt:lpstr>
      <vt:lpstr>Presentazione standard di PowerPoint</vt:lpstr>
      <vt:lpstr>Phase IV: FER Prediction</vt:lpstr>
      <vt:lpstr>Phase IV: FER Prediction</vt:lpstr>
      <vt:lpstr>Phase IV: FER Prediction</vt:lpstr>
      <vt:lpstr>Phase IV: FER Prediction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AND  POLAR CODE DESIGN</dc:title>
  <dc:creator>Francesco Ruan</dc:creator>
  <cp:revision>3</cp:revision>
  <dcterms:created xsi:type="dcterms:W3CDTF">2022-06-27T20:32:12Z</dcterms:created>
  <dcterms:modified xsi:type="dcterms:W3CDTF">2022-07-12T06:41:39Z</dcterms:modified>
</cp:coreProperties>
</file>