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" charset="1" panose="020B0606030504020204"/>
      <p:regular r:id="rId10"/>
    </p:embeddedFont>
    <p:embeddedFont>
      <p:font typeface="Open Sans Bold" charset="1" panose="020B0806030504020204"/>
      <p:regular r:id="rId11"/>
    </p:embeddedFont>
    <p:embeddedFont>
      <p:font typeface="Open Sans Italics" charset="1" panose="020B0606030504020204"/>
      <p:regular r:id="rId12"/>
    </p:embeddedFont>
    <p:embeddedFont>
      <p:font typeface="Open Sans Bold Italics" charset="1" panose="020B0806030504020204"/>
      <p:regular r:id="rId13"/>
    </p:embeddedFont>
    <p:embeddedFont>
      <p:font typeface="Open Sans Light" charset="1" panose="020B0306030504020204"/>
      <p:regular r:id="rId14"/>
    </p:embeddedFont>
    <p:embeddedFont>
      <p:font typeface="Open Sans Light Italics" charset="1" panose="020B0306030504020204"/>
      <p:regular r:id="rId15"/>
    </p:embeddedFont>
    <p:embeddedFont>
      <p:font typeface="Open Sans Ultra-Bold" charset="1" panose="00000000000000000000"/>
      <p:regular r:id="rId16"/>
    </p:embeddedFont>
    <p:embeddedFont>
      <p:font typeface="Open Sans Ultra-Bold Italics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29" Target="slides/slide12.xml" Type="http://schemas.openxmlformats.org/officeDocument/2006/relationships/slide"/><Relationship Id="rId3" Target="viewProps.xml" Type="http://schemas.openxmlformats.org/officeDocument/2006/relationships/viewProps"/><Relationship Id="rId30" Target="slides/slide13.xml" Type="http://schemas.openxmlformats.org/officeDocument/2006/relationships/slide"/><Relationship Id="rId31" Target="slides/slide14.xml" Type="http://schemas.openxmlformats.org/officeDocument/2006/relationships/slide"/><Relationship Id="rId32" Target="slides/slide15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87237" y="-874380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874404" y="1028700"/>
            <a:ext cx="1903104" cy="190310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637629" y="-1594465"/>
            <a:ext cx="4526269" cy="4526269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874404" y="8100694"/>
            <a:ext cx="2828927" cy="282892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387237" y="3332467"/>
            <a:ext cx="1551352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Моделирование облаков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778954" y="6401746"/>
            <a:ext cx="8121809" cy="1287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 Bold"/>
              </a:rPr>
              <a:t>Студент: Булдаков М. Ю. ИУ7-54Б</a:t>
            </a:r>
          </a:p>
          <a:p>
            <a:pPr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ns Bold"/>
              </a:rPr>
              <a:t>Руководитель: Кузнецова О. В.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552055" y="9191625"/>
            <a:ext cx="318389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Москва, 2023 г.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012444" y="8677910"/>
            <a:ext cx="24685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37963" y="1252584"/>
            <a:ext cx="5212073" cy="8845842"/>
          </a:xfrm>
          <a:custGeom>
            <a:avLst/>
            <a:gdLst/>
            <a:ahLst/>
            <a:cxnLst/>
            <a:rect r="r" b="b" t="t" l="l"/>
            <a:pathLst>
              <a:path h="8845842" w="5212073">
                <a:moveTo>
                  <a:pt x="0" y="0"/>
                </a:moveTo>
                <a:lnTo>
                  <a:pt x="5212074" y="0"/>
                </a:lnTo>
                <a:lnTo>
                  <a:pt x="5212074" y="8845843"/>
                </a:lnTo>
                <a:lnTo>
                  <a:pt x="0" y="88458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543050" y="7715250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9269032"/>
            <a:ext cx="1658790" cy="165879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259300" y="-403945"/>
            <a:ext cx="1658790" cy="165879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1098216">
            <a:off x="15716250" y="6605798"/>
            <a:ext cx="3086100" cy="308610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4394359" y="349250"/>
            <a:ext cx="949928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 Bold"/>
              </a:rPr>
              <a:t>Разработанные схемы алгоритмов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889016" y="8677910"/>
            <a:ext cx="49371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201900" y="7200900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012366" y="8743950"/>
            <a:ext cx="1858934" cy="185893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358533" y="4988398"/>
            <a:ext cx="1858934" cy="185893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1541072">
            <a:off x="-988628" y="-514350"/>
            <a:ext cx="3086100" cy="308610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3100522" y="2486716"/>
            <a:ext cx="12086955" cy="6257234"/>
          </a:xfrm>
          <a:custGeom>
            <a:avLst/>
            <a:gdLst/>
            <a:ahLst/>
            <a:cxnLst/>
            <a:rect r="r" b="b" t="t" l="l"/>
            <a:pathLst>
              <a:path h="6257234" w="12086955">
                <a:moveTo>
                  <a:pt x="0" y="0"/>
                </a:moveTo>
                <a:lnTo>
                  <a:pt x="12086956" y="0"/>
                </a:lnTo>
                <a:lnTo>
                  <a:pt x="12086956" y="6257234"/>
                </a:lnTo>
                <a:lnTo>
                  <a:pt x="0" y="62572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871674" y="711977"/>
            <a:ext cx="10544652" cy="1342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60"/>
              </a:lnSpc>
            </a:pPr>
            <a:r>
              <a:rPr lang="en-US" sz="7900">
                <a:solidFill>
                  <a:srgbClr val="000000"/>
                </a:solidFill>
                <a:latin typeface="Open Sans Bold"/>
              </a:rPr>
              <a:t>Диаграмма классов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889016" y="8677910"/>
            <a:ext cx="49371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113139">
            <a:off x="16307744" y="-257578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938697" y="-263606"/>
            <a:ext cx="1967397" cy="196739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304301" y="3239288"/>
            <a:ext cx="1967397" cy="196739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539819" y="2198915"/>
            <a:ext cx="13198837" cy="7284264"/>
          </a:xfrm>
          <a:custGeom>
            <a:avLst/>
            <a:gdLst/>
            <a:ahLst/>
            <a:cxnLst/>
            <a:rect r="r" b="b" t="t" l="l"/>
            <a:pathLst>
              <a:path h="7284264" w="13198837">
                <a:moveTo>
                  <a:pt x="0" y="0"/>
                </a:moveTo>
                <a:lnTo>
                  <a:pt x="13198837" y="0"/>
                </a:lnTo>
                <a:lnTo>
                  <a:pt x="13198837" y="7284264"/>
                </a:lnTo>
                <a:lnTo>
                  <a:pt x="0" y="72842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139238" y="4274503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5920661" y="576043"/>
            <a:ext cx="6456204" cy="1127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>
                <a:solidFill>
                  <a:srgbClr val="000000"/>
                </a:solidFill>
                <a:latin typeface="Open Sans Bold"/>
              </a:rPr>
              <a:t>Интерфейс ПО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889016" y="8677910"/>
            <a:ext cx="49371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52184" y="8961766"/>
            <a:ext cx="2019617" cy="201961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57004" y="9438333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132885">
            <a:off x="16481352" y="-1543050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132885">
            <a:off x="2743077" y="9905379"/>
            <a:ext cx="2294243" cy="2560467"/>
            <a:chOff x="0" y="0"/>
            <a:chExt cx="604245" cy="67436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04245" cy="674362"/>
            </a:xfrm>
            <a:custGeom>
              <a:avLst/>
              <a:gdLst/>
              <a:ahLst/>
              <a:cxnLst/>
              <a:rect r="r" b="b" t="t" l="l"/>
              <a:pathLst>
                <a:path h="674362" w="604245">
                  <a:moveTo>
                    <a:pt x="172099" y="0"/>
                  </a:moveTo>
                  <a:lnTo>
                    <a:pt x="432146" y="0"/>
                  </a:lnTo>
                  <a:cubicBezTo>
                    <a:pt x="527194" y="0"/>
                    <a:pt x="604245" y="77052"/>
                    <a:pt x="604245" y="172099"/>
                  </a:cubicBezTo>
                  <a:lnTo>
                    <a:pt x="604245" y="502262"/>
                  </a:lnTo>
                  <a:cubicBezTo>
                    <a:pt x="604245" y="597310"/>
                    <a:pt x="527194" y="674362"/>
                    <a:pt x="432146" y="674362"/>
                  </a:cubicBezTo>
                  <a:lnTo>
                    <a:pt x="172099" y="674362"/>
                  </a:lnTo>
                  <a:cubicBezTo>
                    <a:pt x="126456" y="674362"/>
                    <a:pt x="82682" y="656230"/>
                    <a:pt x="50407" y="623955"/>
                  </a:cubicBezTo>
                  <a:cubicBezTo>
                    <a:pt x="18132" y="591680"/>
                    <a:pt x="0" y="547906"/>
                    <a:pt x="0" y="502262"/>
                  </a:cubicBezTo>
                  <a:lnTo>
                    <a:pt x="0" y="172099"/>
                  </a:lnTo>
                  <a:cubicBezTo>
                    <a:pt x="0" y="77052"/>
                    <a:pt x="77052" y="0"/>
                    <a:pt x="172099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604245" cy="712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2757803"/>
            <a:ext cx="6522955" cy="5285109"/>
          </a:xfrm>
          <a:custGeom>
            <a:avLst/>
            <a:gdLst/>
            <a:ahLst/>
            <a:cxnLst/>
            <a:rect r="r" b="b" t="t" l="l"/>
            <a:pathLst>
              <a:path h="5285109" w="6522955">
                <a:moveTo>
                  <a:pt x="0" y="0"/>
                </a:moveTo>
                <a:lnTo>
                  <a:pt x="6522955" y="0"/>
                </a:lnTo>
                <a:lnTo>
                  <a:pt x="6522955" y="5285109"/>
                </a:lnTo>
                <a:lnTo>
                  <a:pt x="0" y="52851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444" t="0" r="-31146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362565" y="2763879"/>
            <a:ext cx="7896735" cy="5279033"/>
          </a:xfrm>
          <a:custGeom>
            <a:avLst/>
            <a:gdLst/>
            <a:ahLst/>
            <a:cxnLst/>
            <a:rect r="r" b="b" t="t" l="l"/>
            <a:pathLst>
              <a:path h="5279033" w="7896735">
                <a:moveTo>
                  <a:pt x="0" y="0"/>
                </a:moveTo>
                <a:lnTo>
                  <a:pt x="7896735" y="0"/>
                </a:lnTo>
                <a:lnTo>
                  <a:pt x="7896735" y="5279033"/>
                </a:lnTo>
                <a:lnTo>
                  <a:pt x="0" y="52790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667433" y="904875"/>
            <a:ext cx="14953133" cy="1111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Open Sans Bold"/>
              </a:rPr>
              <a:t>Пример работы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139238" y="4819967"/>
            <a:ext cx="952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6889016" y="8677910"/>
            <a:ext cx="49371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057400" y="-1157251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316477" y="1028700"/>
            <a:ext cx="2704744" cy="270474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352372" y="9258300"/>
            <a:ext cx="2704744" cy="270474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1800112">
            <a:off x="15716250" y="-2622214"/>
            <a:ext cx="3086100" cy="308610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8014792" y="-323672"/>
            <a:ext cx="2704744" cy="2704744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1663586" y="5825686"/>
            <a:ext cx="4826307" cy="3432614"/>
          </a:xfrm>
          <a:custGeom>
            <a:avLst/>
            <a:gdLst/>
            <a:ahLst/>
            <a:cxnLst/>
            <a:rect r="r" b="b" t="t" l="l"/>
            <a:pathLst>
              <a:path h="3432614" w="4826307">
                <a:moveTo>
                  <a:pt x="0" y="0"/>
                </a:moveTo>
                <a:lnTo>
                  <a:pt x="4826307" y="0"/>
                </a:lnTo>
                <a:lnTo>
                  <a:pt x="4826307" y="3432614"/>
                </a:lnTo>
                <a:lnTo>
                  <a:pt x="0" y="34326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934458" y="2636863"/>
            <a:ext cx="6129738" cy="2879743"/>
          </a:xfrm>
          <a:custGeom>
            <a:avLst/>
            <a:gdLst/>
            <a:ahLst/>
            <a:cxnLst/>
            <a:rect r="r" b="b" t="t" l="l"/>
            <a:pathLst>
              <a:path h="2879743" w="6129738">
                <a:moveTo>
                  <a:pt x="0" y="0"/>
                </a:moveTo>
                <a:lnTo>
                  <a:pt x="6129738" y="0"/>
                </a:lnTo>
                <a:lnTo>
                  <a:pt x="6129738" y="2879742"/>
                </a:lnTo>
                <a:lnTo>
                  <a:pt x="0" y="28797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223804" y="885825"/>
            <a:ext cx="15840392" cy="1342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60"/>
              </a:lnSpc>
            </a:pPr>
            <a:r>
              <a:rPr lang="en-US" sz="7900">
                <a:solidFill>
                  <a:srgbClr val="000000"/>
                </a:solidFill>
                <a:latin typeface="Open Sans Bold"/>
              </a:rPr>
              <a:t>Исследование характеристик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331995" y="2727390"/>
            <a:ext cx="8658736" cy="6196592"/>
          </a:xfrm>
          <a:custGeom>
            <a:avLst/>
            <a:gdLst/>
            <a:ahLst/>
            <a:cxnLst/>
            <a:rect r="r" b="b" t="t" l="l"/>
            <a:pathLst>
              <a:path h="6196592" w="8658736">
                <a:moveTo>
                  <a:pt x="0" y="0"/>
                </a:moveTo>
                <a:lnTo>
                  <a:pt x="8658736" y="0"/>
                </a:lnTo>
                <a:lnTo>
                  <a:pt x="8658736" y="6196592"/>
                </a:lnTo>
                <a:lnTo>
                  <a:pt x="0" y="61965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6889016" y="8677910"/>
            <a:ext cx="49371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687710" y="7715250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574824" y="857250"/>
            <a:ext cx="7138353" cy="1460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>
                <a:solidFill>
                  <a:srgbClr val="000000"/>
                </a:solidFill>
                <a:latin typeface="Open Sans Bold"/>
              </a:rPr>
              <a:t>Заключение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4478503" y="9873599"/>
            <a:ext cx="1333394" cy="133339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1804933" y="-1543050"/>
            <a:ext cx="3086100" cy="308610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3017205"/>
            <a:ext cx="11684476" cy="3592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Кадровая частота 32-34 кадра в секунду при разрешении 900 на 600.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На кадровую частоту не влияют плотность и уровень покрытия.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При увеличении размеров изображения кадровая частота снижается.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81167" y="7134860"/>
            <a:ext cx="11432009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В результате были выполнени поставленные задачи и цель курсовой работы была достигнута.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889016" y="8677910"/>
            <a:ext cx="49371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15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113139">
            <a:off x="16307744" y="-257578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938697" y="-263606"/>
            <a:ext cx="1967397" cy="196739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139238" y="4274503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5888196" y="906945"/>
            <a:ext cx="6521132" cy="1127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>
                <a:solidFill>
                  <a:srgbClr val="000000"/>
                </a:solidFill>
                <a:latin typeface="Open Sans Bold"/>
              </a:rPr>
              <a:t>Цели и задачи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615718"/>
            <a:ext cx="13338308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Bold"/>
              </a:rPr>
              <a:t>Цель</a:t>
            </a:r>
            <a:r>
              <a:rPr lang="en-US" sz="3399">
                <a:solidFill>
                  <a:srgbClr val="000000"/>
                </a:solidFill>
                <a:latin typeface="Open Sans"/>
              </a:rPr>
              <a:t>:  реализация ПО, которое предоставляет возможность визуализировать облачное небо.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379278"/>
            <a:ext cx="13338308" cy="3954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Bold"/>
              </a:rPr>
              <a:t>Задачи</a:t>
            </a:r>
            <a:r>
              <a:rPr lang="en-US" sz="3399">
                <a:solidFill>
                  <a:srgbClr val="000000"/>
                </a:solidFill>
                <a:latin typeface="Open Sans"/>
              </a:rPr>
              <a:t>:  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ns"/>
              </a:rPr>
              <a:t>описать предметную область визуализации облаков и существующие методы их представления;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ns"/>
              </a:rPr>
              <a:t>спроектировать ПО, позволяющее визуализировать облака;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ns"/>
              </a:rPr>
              <a:t>выбрать инструменты для реализации ПО;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ns"/>
              </a:rPr>
              <a:t>реализовать спроектированное ПО;</a:t>
            </a:r>
          </a:p>
          <a:p>
            <a:pPr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pen Sans"/>
              </a:rPr>
              <a:t>исследовать временные характеристики реализованного ПО.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7304301" y="3239288"/>
            <a:ext cx="1967397" cy="196739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7012444" y="8677910"/>
            <a:ext cx="24685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83193" y="2892558"/>
            <a:ext cx="10521613" cy="791319"/>
          </a:xfrm>
          <a:custGeom>
            <a:avLst/>
            <a:gdLst/>
            <a:ahLst/>
            <a:cxnLst/>
            <a:rect r="r" b="b" t="t" l="l"/>
            <a:pathLst>
              <a:path h="791319" w="10521613">
                <a:moveTo>
                  <a:pt x="0" y="0"/>
                </a:moveTo>
                <a:lnTo>
                  <a:pt x="10521614" y="0"/>
                </a:lnTo>
                <a:lnTo>
                  <a:pt x="10521614" y="791319"/>
                </a:lnTo>
                <a:lnTo>
                  <a:pt x="0" y="7913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83193" y="5366102"/>
            <a:ext cx="6003077" cy="1053046"/>
          </a:xfrm>
          <a:custGeom>
            <a:avLst/>
            <a:gdLst/>
            <a:ahLst/>
            <a:cxnLst/>
            <a:rect r="r" b="b" t="t" l="l"/>
            <a:pathLst>
              <a:path h="1053046" w="6003077">
                <a:moveTo>
                  <a:pt x="0" y="0"/>
                </a:moveTo>
                <a:lnTo>
                  <a:pt x="6003078" y="0"/>
                </a:lnTo>
                <a:lnTo>
                  <a:pt x="6003078" y="1053045"/>
                </a:lnTo>
                <a:lnTo>
                  <a:pt x="0" y="10530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201900" y="7200900"/>
            <a:ext cx="3086100" cy="308610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012366" y="8743950"/>
            <a:ext cx="1858934" cy="185893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358533" y="4988398"/>
            <a:ext cx="1858934" cy="185893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1541072">
            <a:off x="-988628" y="-514350"/>
            <a:ext cx="3086100" cy="308610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4778057" y="711977"/>
            <a:ext cx="8731885" cy="1342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60"/>
              </a:lnSpc>
            </a:pPr>
            <a:r>
              <a:rPr lang="en-US" sz="7900">
                <a:solidFill>
                  <a:srgbClr val="000000"/>
                </a:solidFill>
                <a:latin typeface="Open Sans Bold"/>
              </a:rPr>
              <a:t>Модель облаков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883193" y="6752082"/>
            <a:ext cx="4813265" cy="2506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66"/>
              </a:lnSpc>
            </a:pPr>
            <a:r>
              <a:rPr lang="en-US" sz="4761">
                <a:solidFill>
                  <a:srgbClr val="000000"/>
                </a:solidFill>
                <a:latin typeface="Open Sans"/>
              </a:rPr>
              <a:t>Явления:</a:t>
            </a:r>
          </a:p>
          <a:p>
            <a:pPr algn="ctr" marL="1028062" indent="-514031" lvl="1">
              <a:lnSpc>
                <a:spcPts val="6666"/>
              </a:lnSpc>
              <a:buFont typeface="Arial"/>
              <a:buChar char="•"/>
            </a:pPr>
            <a:r>
              <a:rPr lang="en-US" sz="4761">
                <a:solidFill>
                  <a:srgbClr val="000000"/>
                </a:solidFill>
                <a:latin typeface="Open Sans"/>
              </a:rPr>
              <a:t>Поглощение</a:t>
            </a:r>
          </a:p>
          <a:p>
            <a:pPr algn="ctr" marL="1028062" indent="-514031" lvl="1">
              <a:lnSpc>
                <a:spcPts val="6666"/>
              </a:lnSpc>
              <a:buFont typeface="Arial"/>
              <a:buChar char="•"/>
            </a:pPr>
            <a:r>
              <a:rPr lang="en-US" sz="4761">
                <a:solidFill>
                  <a:srgbClr val="000000"/>
                </a:solidFill>
                <a:latin typeface="Open Sans"/>
              </a:rPr>
              <a:t>Рассеивание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883193" y="4437814"/>
            <a:ext cx="9129173" cy="747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88"/>
              </a:lnSpc>
            </a:pPr>
            <a:r>
              <a:rPr lang="en-US" sz="4348">
                <a:solidFill>
                  <a:srgbClr val="000000"/>
                </a:solidFill>
                <a:latin typeface="Open Sans"/>
              </a:rPr>
              <a:t>Закон Бугера --- Ламберта --- Бера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012444" y="8677910"/>
            <a:ext cx="24685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6392481"/>
            <a:ext cx="9561812" cy="3194322"/>
          </a:xfrm>
          <a:custGeom>
            <a:avLst/>
            <a:gdLst/>
            <a:ahLst/>
            <a:cxnLst/>
            <a:rect r="r" b="b" t="t" l="l"/>
            <a:pathLst>
              <a:path h="3194322" w="9561812">
                <a:moveTo>
                  <a:pt x="0" y="0"/>
                </a:moveTo>
                <a:lnTo>
                  <a:pt x="9561812" y="0"/>
                </a:lnTo>
                <a:lnTo>
                  <a:pt x="9561812" y="3194322"/>
                </a:lnTo>
                <a:lnTo>
                  <a:pt x="0" y="31943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9880" y="2658839"/>
            <a:ext cx="9590632" cy="3498597"/>
          </a:xfrm>
          <a:custGeom>
            <a:avLst/>
            <a:gdLst/>
            <a:ahLst/>
            <a:cxnLst/>
            <a:rect r="r" b="b" t="t" l="l"/>
            <a:pathLst>
              <a:path h="3498597" w="9590632">
                <a:moveTo>
                  <a:pt x="0" y="0"/>
                </a:moveTo>
                <a:lnTo>
                  <a:pt x="9590632" y="0"/>
                </a:lnTo>
                <a:lnTo>
                  <a:pt x="9590632" y="3498598"/>
                </a:lnTo>
                <a:lnTo>
                  <a:pt x="0" y="34985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687710" y="7715250"/>
            <a:ext cx="3086100" cy="308610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3461147" y="857250"/>
            <a:ext cx="11365706" cy="1460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>
                <a:solidFill>
                  <a:srgbClr val="000000"/>
                </a:solidFill>
                <a:latin typeface="Open Sans Bold"/>
              </a:rPr>
              <a:t>Сравнение методов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324801" y="2592164"/>
            <a:ext cx="5362909" cy="2388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Выбранные методы: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Процедурное представление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Ray Marching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4478503" y="9873599"/>
            <a:ext cx="1333394" cy="133339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1804933" y="-1543050"/>
            <a:ext cx="3086100" cy="308610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7012444" y="8677910"/>
            <a:ext cx="24685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52184" y="8961766"/>
            <a:ext cx="2019617" cy="201961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57004" y="9438333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132885">
            <a:off x="16481352" y="-1543050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132885">
            <a:off x="2743077" y="9905379"/>
            <a:ext cx="2294243" cy="2560467"/>
            <a:chOff x="0" y="0"/>
            <a:chExt cx="604245" cy="67436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04245" cy="674362"/>
            </a:xfrm>
            <a:custGeom>
              <a:avLst/>
              <a:gdLst/>
              <a:ahLst/>
              <a:cxnLst/>
              <a:rect r="r" b="b" t="t" l="l"/>
              <a:pathLst>
                <a:path h="674362" w="604245">
                  <a:moveTo>
                    <a:pt x="172099" y="0"/>
                  </a:moveTo>
                  <a:lnTo>
                    <a:pt x="432146" y="0"/>
                  </a:lnTo>
                  <a:cubicBezTo>
                    <a:pt x="527194" y="0"/>
                    <a:pt x="604245" y="77052"/>
                    <a:pt x="604245" y="172099"/>
                  </a:cubicBezTo>
                  <a:lnTo>
                    <a:pt x="604245" y="502262"/>
                  </a:lnTo>
                  <a:cubicBezTo>
                    <a:pt x="604245" y="597310"/>
                    <a:pt x="527194" y="674362"/>
                    <a:pt x="432146" y="674362"/>
                  </a:cubicBezTo>
                  <a:lnTo>
                    <a:pt x="172099" y="674362"/>
                  </a:lnTo>
                  <a:cubicBezTo>
                    <a:pt x="126456" y="674362"/>
                    <a:pt x="82682" y="656230"/>
                    <a:pt x="50407" y="623955"/>
                  </a:cubicBezTo>
                  <a:cubicBezTo>
                    <a:pt x="18132" y="591680"/>
                    <a:pt x="0" y="547906"/>
                    <a:pt x="0" y="502262"/>
                  </a:cubicBezTo>
                  <a:lnTo>
                    <a:pt x="0" y="172099"/>
                  </a:lnTo>
                  <a:cubicBezTo>
                    <a:pt x="0" y="77052"/>
                    <a:pt x="77052" y="0"/>
                    <a:pt x="172099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604245" cy="712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869077" y="2893159"/>
            <a:ext cx="14540321" cy="6068607"/>
          </a:xfrm>
          <a:custGeom>
            <a:avLst/>
            <a:gdLst/>
            <a:ahLst/>
            <a:cxnLst/>
            <a:rect r="r" b="b" t="t" l="l"/>
            <a:pathLst>
              <a:path h="6068607" w="14540321">
                <a:moveTo>
                  <a:pt x="0" y="0"/>
                </a:moveTo>
                <a:lnTo>
                  <a:pt x="14540321" y="0"/>
                </a:lnTo>
                <a:lnTo>
                  <a:pt x="14540321" y="6068607"/>
                </a:lnTo>
                <a:lnTo>
                  <a:pt x="0" y="60686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667433" y="904875"/>
            <a:ext cx="14953133" cy="1111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Open Sans Bold"/>
              </a:rPr>
              <a:t>Постановка задачи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139238" y="4819967"/>
            <a:ext cx="952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7012444" y="8677910"/>
            <a:ext cx="24685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41372" y="6181403"/>
            <a:ext cx="3082106" cy="3079043"/>
          </a:xfrm>
          <a:custGeom>
            <a:avLst/>
            <a:gdLst/>
            <a:ahLst/>
            <a:cxnLst/>
            <a:rect r="r" b="b" t="t" l="l"/>
            <a:pathLst>
              <a:path h="3079043" w="3082106">
                <a:moveTo>
                  <a:pt x="0" y="0"/>
                </a:moveTo>
                <a:lnTo>
                  <a:pt x="3082106" y="0"/>
                </a:lnTo>
                <a:lnTo>
                  <a:pt x="3082106" y="3079043"/>
                </a:lnTo>
                <a:lnTo>
                  <a:pt x="0" y="30790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9180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241372" y="2665283"/>
            <a:ext cx="3082106" cy="3079043"/>
          </a:xfrm>
          <a:custGeom>
            <a:avLst/>
            <a:gdLst/>
            <a:ahLst/>
            <a:cxnLst/>
            <a:rect r="r" b="b" t="t" l="l"/>
            <a:pathLst>
              <a:path h="3079043" w="3082106">
                <a:moveTo>
                  <a:pt x="0" y="0"/>
                </a:moveTo>
                <a:lnTo>
                  <a:pt x="3082106" y="0"/>
                </a:lnTo>
                <a:lnTo>
                  <a:pt x="3082106" y="3079043"/>
                </a:lnTo>
                <a:lnTo>
                  <a:pt x="0" y="30790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697" b="-1798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2057400" y="-1157251"/>
            <a:ext cx="3086100" cy="308610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2316477" y="1028700"/>
            <a:ext cx="2704744" cy="270474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-1352372" y="9258300"/>
            <a:ext cx="2704744" cy="270474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1800112">
            <a:off x="15716250" y="-2622214"/>
            <a:ext cx="3086100" cy="308610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452483" y="885825"/>
            <a:ext cx="15383033" cy="1342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60"/>
              </a:lnSpc>
            </a:pPr>
            <a:r>
              <a:rPr lang="en-US" sz="7900">
                <a:solidFill>
                  <a:srgbClr val="000000"/>
                </a:solidFill>
                <a:latin typeface="Open Sans Bold"/>
              </a:rPr>
              <a:t>Процедурное представление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52372" y="3127334"/>
            <a:ext cx="9215120" cy="250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70"/>
              </a:lnSpc>
            </a:pPr>
            <a:r>
              <a:rPr lang="en-US" sz="3550">
                <a:solidFill>
                  <a:srgbClr val="000000"/>
                </a:solidFill>
                <a:latin typeface="Open Sans"/>
              </a:rPr>
              <a:t>Ключевые моменты:</a:t>
            </a:r>
          </a:p>
          <a:p>
            <a:pPr marL="766530" indent="-383265" lvl="1">
              <a:lnSpc>
                <a:spcPts val="4970"/>
              </a:lnSpc>
              <a:buFont typeface="Arial"/>
              <a:buChar char="•"/>
            </a:pPr>
            <a:r>
              <a:rPr lang="en-US" sz="3550">
                <a:solidFill>
                  <a:srgbClr val="000000"/>
                </a:solidFill>
                <a:latin typeface="Open Sans"/>
              </a:rPr>
              <a:t>Ограничивающие оболочки - 2 сферы</a:t>
            </a:r>
          </a:p>
          <a:p>
            <a:pPr marL="766530" indent="-383265" lvl="1">
              <a:lnSpc>
                <a:spcPts val="4970"/>
              </a:lnSpc>
              <a:buFont typeface="Arial"/>
              <a:buChar char="•"/>
            </a:pPr>
            <a:r>
              <a:rPr lang="en-US" sz="3550">
                <a:solidFill>
                  <a:srgbClr val="000000"/>
                </a:solidFill>
                <a:latin typeface="Open Sans"/>
              </a:rPr>
              <a:t>Два вида шума: Перлина и Ворлея</a:t>
            </a:r>
          </a:p>
          <a:p>
            <a:pPr marL="766530" indent="-383265" lvl="1">
              <a:lnSpc>
                <a:spcPts val="4970"/>
              </a:lnSpc>
              <a:buFont typeface="Arial"/>
              <a:buChar char="•"/>
            </a:pPr>
            <a:r>
              <a:rPr lang="en-US" sz="3550">
                <a:solidFill>
                  <a:srgbClr val="000000"/>
                </a:solidFill>
                <a:latin typeface="Open Sans"/>
              </a:rPr>
              <a:t>Значения шума хранятся в памяти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8014792" y="-323672"/>
            <a:ext cx="2704744" cy="2704744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7012444" y="8677910"/>
            <a:ext cx="24685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29942" y="2803843"/>
            <a:ext cx="6129358" cy="6129358"/>
          </a:xfrm>
          <a:custGeom>
            <a:avLst/>
            <a:gdLst/>
            <a:ahLst/>
            <a:cxnLst/>
            <a:rect r="r" b="b" t="t" l="l"/>
            <a:pathLst>
              <a:path h="6129358" w="6129358">
                <a:moveTo>
                  <a:pt x="0" y="0"/>
                </a:moveTo>
                <a:lnTo>
                  <a:pt x="6129358" y="0"/>
                </a:lnTo>
                <a:lnTo>
                  <a:pt x="6129358" y="6129358"/>
                </a:lnTo>
                <a:lnTo>
                  <a:pt x="0" y="61293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543050" y="8332433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175885" y="857250"/>
            <a:ext cx="793623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Ray Marching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79780" y="3019742"/>
            <a:ext cx="8392210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Алгоритм Ray Marching состоит из следующих шагов: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выпустить от наблюдателя луч для каждого пикселя буфера кадра;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 разбить луч на равные интервалы;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 выполнить итеративное смешение цветов на этих интервалах.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288388" y="9489752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201900" y="-1081962"/>
            <a:ext cx="3086100" cy="308610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7012444" y="8677910"/>
            <a:ext cx="24685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201900" y="7200900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358533" y="4988398"/>
            <a:ext cx="1858934" cy="185893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1541072">
            <a:off x="-988628" y="-514350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477490" y="3419708"/>
            <a:ext cx="13333020" cy="1672489"/>
          </a:xfrm>
          <a:custGeom>
            <a:avLst/>
            <a:gdLst/>
            <a:ahLst/>
            <a:cxnLst/>
            <a:rect r="r" b="b" t="t" l="l"/>
            <a:pathLst>
              <a:path h="1672489" w="13333020">
                <a:moveTo>
                  <a:pt x="0" y="0"/>
                </a:moveTo>
                <a:lnTo>
                  <a:pt x="13333020" y="0"/>
                </a:lnTo>
                <a:lnTo>
                  <a:pt x="13333020" y="1672489"/>
                </a:lnTo>
                <a:lnTo>
                  <a:pt x="0" y="16724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067334" y="702452"/>
            <a:ext cx="10153333" cy="1335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20"/>
              </a:lnSpc>
            </a:pPr>
            <a:r>
              <a:rPr lang="en-US" sz="7800">
                <a:solidFill>
                  <a:srgbClr val="000000"/>
                </a:solidFill>
                <a:latin typeface="Open Sans Bold"/>
              </a:rPr>
              <a:t>Модель освещения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42784" y="5688797"/>
            <a:ext cx="15602433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g — некоторая константа в функции Хеньи—Гринштейна, а θ — угол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между лучами света и направления взгляда.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012444" y="8677910"/>
            <a:ext cx="24685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386768"/>
            <a:ext cx="8115300" cy="8428767"/>
          </a:xfrm>
          <a:custGeom>
            <a:avLst/>
            <a:gdLst/>
            <a:ahLst/>
            <a:cxnLst/>
            <a:rect r="r" b="b" t="t" l="l"/>
            <a:pathLst>
              <a:path h="8428767" w="8115300">
                <a:moveTo>
                  <a:pt x="0" y="0"/>
                </a:moveTo>
                <a:lnTo>
                  <a:pt x="8115300" y="0"/>
                </a:lnTo>
                <a:lnTo>
                  <a:pt x="8115300" y="8428767"/>
                </a:lnTo>
                <a:lnTo>
                  <a:pt x="0" y="84287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95147" y="1386768"/>
            <a:ext cx="5865067" cy="8428767"/>
          </a:xfrm>
          <a:custGeom>
            <a:avLst/>
            <a:gdLst/>
            <a:ahLst/>
            <a:cxnLst/>
            <a:rect r="r" b="b" t="t" l="l"/>
            <a:pathLst>
              <a:path h="8428767" w="5865067">
                <a:moveTo>
                  <a:pt x="0" y="0"/>
                </a:moveTo>
                <a:lnTo>
                  <a:pt x="5865067" y="0"/>
                </a:lnTo>
                <a:lnTo>
                  <a:pt x="5865067" y="8428767"/>
                </a:lnTo>
                <a:lnTo>
                  <a:pt x="0" y="84287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543050" y="-2057400"/>
            <a:ext cx="3086100" cy="308610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6451988" y="9258300"/>
            <a:ext cx="3086100" cy="2025253"/>
            <a:chOff x="0" y="0"/>
            <a:chExt cx="812800" cy="533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27989" cy="537638"/>
            </a:xfrm>
            <a:custGeom>
              <a:avLst/>
              <a:gdLst/>
              <a:ahLst/>
              <a:cxnLst/>
              <a:rect r="r" b="b" t="t" l="l"/>
              <a:pathLst>
                <a:path h="537638" w="827989">
                  <a:moveTo>
                    <a:pt x="461490" y="0"/>
                  </a:moveTo>
                  <a:cubicBezTo>
                    <a:pt x="470405" y="0"/>
                    <a:pt x="479374" y="0"/>
                    <a:pt x="488272" y="0"/>
                  </a:cubicBezTo>
                  <a:cubicBezTo>
                    <a:pt x="559210" y="8909"/>
                    <a:pt x="603543" y="38564"/>
                    <a:pt x="623736" y="87090"/>
                  </a:cubicBezTo>
                  <a:cubicBezTo>
                    <a:pt x="742003" y="80618"/>
                    <a:pt x="827989" y="172373"/>
                    <a:pt x="775586" y="262426"/>
                  </a:cubicBezTo>
                  <a:cubicBezTo>
                    <a:pt x="793012" y="281349"/>
                    <a:pt x="807550" y="302517"/>
                    <a:pt x="812800" y="330926"/>
                  </a:cubicBezTo>
                  <a:cubicBezTo>
                    <a:pt x="812800" y="339065"/>
                    <a:pt x="812800" y="347184"/>
                    <a:pt x="812800" y="355321"/>
                  </a:cubicBezTo>
                  <a:cubicBezTo>
                    <a:pt x="797154" y="427627"/>
                    <a:pt x="729827" y="476486"/>
                    <a:pt x="619295" y="463333"/>
                  </a:cubicBezTo>
                  <a:cubicBezTo>
                    <a:pt x="590856" y="500459"/>
                    <a:pt x="540252" y="537638"/>
                    <a:pt x="461507" y="533008"/>
                  </a:cubicBezTo>
                  <a:cubicBezTo>
                    <a:pt x="420804" y="530570"/>
                    <a:pt x="392488" y="516453"/>
                    <a:pt x="367697" y="499302"/>
                  </a:cubicBezTo>
                  <a:cubicBezTo>
                    <a:pt x="341584" y="513559"/>
                    <a:pt x="313304" y="524747"/>
                    <a:pt x="272443" y="524871"/>
                  </a:cubicBezTo>
                  <a:cubicBezTo>
                    <a:pt x="177910" y="525082"/>
                    <a:pt x="114672" y="470155"/>
                    <a:pt x="113139" y="394815"/>
                  </a:cubicBezTo>
                  <a:cubicBezTo>
                    <a:pt x="52367" y="377190"/>
                    <a:pt x="11206" y="344291"/>
                    <a:pt x="0" y="287995"/>
                  </a:cubicBezTo>
                  <a:cubicBezTo>
                    <a:pt x="0" y="279858"/>
                    <a:pt x="0" y="271704"/>
                    <a:pt x="0" y="263601"/>
                  </a:cubicBezTo>
                  <a:cubicBezTo>
                    <a:pt x="12369" y="207816"/>
                    <a:pt x="51292" y="172776"/>
                    <a:pt x="116099" y="157922"/>
                  </a:cubicBezTo>
                  <a:cubicBezTo>
                    <a:pt x="112205" y="63818"/>
                    <a:pt x="241837" y="5016"/>
                    <a:pt x="348333" y="46474"/>
                  </a:cubicBezTo>
                  <a:cubicBezTo>
                    <a:pt x="373689" y="25973"/>
                    <a:pt x="409562" y="3613"/>
                    <a:pt x="46149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38100" y="50800"/>
              <a:ext cx="736600" cy="406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460319" y="349250"/>
            <a:ext cx="936736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 Bold"/>
              </a:rPr>
              <a:t>Разработанные схемы алгоритмов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-1261918" y="8364016"/>
            <a:ext cx="1788568" cy="178856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FC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7012444" y="8677910"/>
            <a:ext cx="24685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DAF3CuOwvRA</dc:identifier>
  <dcterms:modified xsi:type="dcterms:W3CDTF">2011-08-01T06:04:30Z</dcterms:modified>
  <cp:revision>1</cp:revision>
  <dc:title>Добавить заголовок</dc:title>
</cp:coreProperties>
</file>