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7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gc2Fen7khyrlNnunRhgLB0FXtP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8" autoAdjust="0"/>
    <p:restoredTop sz="93554" autoAdjust="0"/>
  </p:normalViewPr>
  <p:slideViewPr>
    <p:cSldViewPr snapToGrid="0">
      <p:cViewPr varScale="1">
        <p:scale>
          <a:sx n="81" d="100"/>
          <a:sy n="81" d="100"/>
        </p:scale>
        <p:origin x="60" y="1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E486A-DC99-468B-B83F-A0A591A46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85F276-D442-4E84-8EE4-FDADE80E2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0FFD27-F2C6-4742-B855-01A9C5A4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CDD95A-9549-49AD-99BE-BCD2A021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72EE3-4515-43C5-9D76-954B28AC8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63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8EC294-73FF-4714-BE86-4392619D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F6714F-204D-47D9-8C0C-A0DB94328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41DB63-CEA0-4A68-AA8C-3B163CE23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9CDEC9-D1B3-4728-AE2D-1B27C6FE3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1154A9-EE7F-4A59-82C2-D2755CAF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33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90E239-DDB8-45DD-96B8-A8AED1FA5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2E0718-945F-45C5-BF57-91F66CF9C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ACCAEB-AF34-46E0-83CB-E7A18A80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394DA3-84E0-474E-BE3E-BACFF4B6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2AFB07-437D-4D0D-9EC9-803DC9EF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0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14CE2-09B2-41D7-B8CE-F75C26AB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C0A709-8F12-4E1D-B020-6475EF239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A41137-0F63-4B3F-9E49-0552B1D96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92F153-DA1F-4E61-9C2F-103E18B0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A0D275-EBAD-4765-AED0-CB90D7532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9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E3528-9738-441B-8830-F676F01CF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2CA811-3B29-470E-9575-D23E14686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BBB733-8DEC-4830-8A48-5A3ACD6DE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A104BC-502C-49D9-83F1-3F3D81DC6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BE801A-3D44-475E-BCA6-E3540BCC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25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F1B62-E5DF-4F58-9E00-BBE13161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30641-B194-445E-81ED-56075C9EC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D73238-C8B5-485C-9E56-0C9B1BB3D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11F668-6B9F-43A4-912F-E6D87739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7DCE0D-82FB-422F-A19D-B0BCC246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9A04C4-9E2D-4037-BA29-F8B3FA5D2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33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0A86D-6715-46BB-A338-4596B668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0CBC0C-AB86-42EE-AD93-55C48B772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2C319A5-2147-4632-8680-F49F29DAF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4A14B08-E2D3-430C-819F-657C2CC49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FA52CC8-D021-4A42-8641-D1DE4A91F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08F2832-E22C-48C4-A88B-AE7FA869C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9964010-17EC-4E90-965A-2B317922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44F1530-6F81-48FA-B42E-10446679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8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97BF5F-9E80-49D0-8010-975227D2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2AA22D4-316E-483F-89C5-1C5B3BD89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AD9C993-EB72-482B-8B1B-B56A80C5A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C899F45-A410-4AE4-9F6E-CABFDB17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00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CDAB8D9-AE93-4807-AA94-E6E90444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3FC390A-6B04-47BC-899A-EC03A2461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B4B91-43A7-4B89-8921-72CDE9DB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08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A65A62-9DE3-47B2-8BA7-07DCC1AC2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3D0ED5-E170-4216-B115-53923860E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71B47B-6274-453B-80CB-63C81D2C3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FF6BE5-794A-459E-BA45-B30830DEA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5365F7-ACB6-4D20-B10C-5BBFF96A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C302F4-22AF-46CD-86A4-EDEED14C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42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A31AD1-5A51-4E6D-831B-B294CC859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BED030-9A2D-434D-B1E7-592BB8A1E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92F3E5-8DE3-44C2-A4E6-792F48361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DAF004-28C2-4D6A-9246-7407D4F2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9D3242-0E70-4476-9487-D28B9F70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C2C772-6368-4604-98E7-4E05BCD7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84714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026BCA-8BE3-42B3-849A-42D774B0F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AE76C0-44E0-4C6D-B313-FA8F6A122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2EA581-D6F5-4732-9535-BC50AC1DA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9110B4-0941-44E7-B634-73CD59783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21A1EF-56A1-42A4-AC10-24AA31F10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17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Visio_Drawing3.vsd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Visio_Drawing4.vsdx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.vsd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Visio_Drawing1.vsd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Visio_Drawing2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883532" y="3294776"/>
            <a:ext cx="8424934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1" dirty="0">
                <a:latin typeface="Times New Roman"/>
                <a:ea typeface="Times New Roman"/>
                <a:cs typeface="Times New Roman"/>
                <a:sym typeface="Times New Roman"/>
              </a:rPr>
              <a:t>Курсовой  проект </a:t>
            </a:r>
            <a:br>
              <a:rPr lang="ru-RU" sz="32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3200" b="1" dirty="0">
                <a:latin typeface="Times New Roman"/>
                <a:ea typeface="Times New Roman"/>
                <a:cs typeface="Times New Roman"/>
                <a:sym typeface="Times New Roman"/>
              </a:rPr>
              <a:t>по ПМ.03 Участие в интеграции    программных модулей</a:t>
            </a:r>
            <a:br>
              <a:rPr lang="ru-RU" sz="32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400" b="1" dirty="0">
                <a:latin typeface="Times New Roman"/>
                <a:ea typeface="Times New Roman"/>
                <a:cs typeface="Times New Roman"/>
                <a:sym typeface="Times New Roman"/>
              </a:rPr>
              <a:t>Тема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:  </a:t>
            </a:r>
            <a:r>
              <a:rPr lang="ru-RU" sz="2400" b="1" dirty="0">
                <a:latin typeface="Times New Roman"/>
                <a:ea typeface="Times New Roman"/>
                <a:cs typeface="Times New Roman"/>
                <a:sym typeface="Times New Roman"/>
              </a:rPr>
              <a:t>«Разработка приложения для автосалона»</a:t>
            </a:r>
            <a:endParaRPr b="1"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8182433" y="5099538"/>
            <a:ext cx="3884062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Автор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 группы ПО-42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Чувелев</a:t>
            </a: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И.В.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М.А. </a:t>
            </a:r>
            <a:r>
              <a:rPr lang="ru-RU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Горбачук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sp>
        <p:nvSpPr>
          <p:cNvPr id="86" name="Google Shape;86;p1"/>
          <p:cNvSpPr/>
          <p:nvPr/>
        </p:nvSpPr>
        <p:spPr>
          <a:xfrm>
            <a:off x="1775520" y="196829"/>
            <a:ext cx="8640959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МИНИСТЕРСТВО ОБЩЕГО И ПРОФЕССИОНАЛЬНОГО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ОБРАЗОВАНИЯ РОСТОВСКОЙ ОБЛАСТИ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ГОСУДАРСТВЕННОЕ БЮДЖЕТНОЕ ПРОФЕССИОНАЛЬНОЕ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ОБРАЗОВАТЕЛЬНОЕ УЧРЕЖДЕНИЕ РОСТОВСКОЙ ОБЛАСТИ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«РОСТОВСКИЙ-НА-ДОНУ КОЛЛЕДЖ РАДИОЭЛЕКТРОНИКИ,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ИНФОРМАЦИОННЫХ И ПРОМЫШЛЕННЫХ ТЕХНОЛОГИЙ»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(ГБПОУ РО «РКРИПТ»)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"/>
          <p:cNvSpPr txBox="1">
            <a:spLocks noGrp="1"/>
          </p:cNvSpPr>
          <p:nvPr>
            <p:ph type="title"/>
          </p:nvPr>
        </p:nvSpPr>
        <p:spPr>
          <a:xfrm>
            <a:off x="1299213" y="0"/>
            <a:ext cx="932089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Схема пользовательского интерфейса </a:t>
            </a:r>
            <a:endParaRPr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6DB05BD-1A33-4902-8B81-D2939289E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760" y="1663907"/>
            <a:ext cx="1321002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FE5185F-7130-490C-9D11-EE7EF60CC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986" y="1253358"/>
            <a:ext cx="159729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45F17924-F888-4142-AC75-42E5DA1E36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498499"/>
              </p:ext>
            </p:extLst>
          </p:nvPr>
        </p:nvGraphicFramePr>
        <p:xfrm>
          <a:off x="2017985" y="1253358"/>
          <a:ext cx="7960639" cy="4944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Visio" r:id="rId4" imgW="6153182" imgH="3809864" progId="Visio.Drawing.15">
                  <p:embed/>
                </p:oleObj>
              </mc:Choice>
              <mc:Fallback>
                <p:oleObj name="Visio" r:id="rId4" imgW="6153182" imgH="3809864" progId="Visio.Drawing.15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985" y="1253358"/>
                        <a:ext cx="7960639" cy="49440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/>
          <p:cNvSpPr txBox="1">
            <a:spLocks noGrp="1"/>
          </p:cNvSpPr>
          <p:nvPr>
            <p:ph type="title"/>
          </p:nvPr>
        </p:nvSpPr>
        <p:spPr>
          <a:xfrm>
            <a:off x="1991544" y="0"/>
            <a:ext cx="807524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ru-RU" sz="4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Диаграмма компонентов</a:t>
            </a:r>
            <a:endParaRPr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6A6305B-3762-4067-8C19-9AE837BD0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98" y="1604962"/>
            <a:ext cx="21243203" cy="5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4C19864-E015-4592-B520-B65CDCF34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667" y="1363716"/>
            <a:ext cx="1830192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728BFC3-70DF-4202-9462-54589DA3BD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404599"/>
              </p:ext>
            </p:extLst>
          </p:nvPr>
        </p:nvGraphicFramePr>
        <p:xfrm>
          <a:off x="1428667" y="1363716"/>
          <a:ext cx="9334665" cy="4603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Visio" r:id="rId4" imgW="7835964" imgH="3143250" progId="Visio.Drawing.15">
                  <p:embed/>
                </p:oleObj>
              </mc:Choice>
              <mc:Fallback>
                <p:oleObj name="Visio" r:id="rId4" imgW="7835964" imgH="3143250" progId="Visio.Drawing.15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667" y="1363716"/>
                        <a:ext cx="9334665" cy="46035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>
            <a:spLocks noGrp="1"/>
          </p:cNvSpPr>
          <p:nvPr>
            <p:ph type="title"/>
          </p:nvPr>
        </p:nvSpPr>
        <p:spPr>
          <a:xfrm>
            <a:off x="2351584" y="18864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реализации приложения</a:t>
            </a:r>
            <a:br>
              <a:rPr lang="ru-RU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Язык программирования</a:t>
            </a:r>
            <a:endParaRPr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29850EE-8CD1-4115-A7A7-D727A54F2232}"/>
              </a:ext>
            </a:extLst>
          </p:cNvPr>
          <p:cNvSpPr/>
          <p:nvPr/>
        </p:nvSpPr>
        <p:spPr>
          <a:xfrm>
            <a:off x="994346" y="1798820"/>
            <a:ext cx="10668002" cy="4191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качестве языка разработки был использован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  <a:p>
            <a:pPr indent="450215"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С# — объектно-ориентированный, ориентированный на компоненты язык программирования. C# предоставляет языковые конструкции для непосредственной поддержки такой концепции работы. Благодаря этому C# подходит для создания и применения программных компонентов. С момента создания язык C# обогатился функциями для поддержки новых рабочих нагрузок и современными рекомендациями по разработке ПО. В основном C# — объектно-ориентированный язык. Вы определяете типы и их поведение.</a:t>
            </a:r>
          </a:p>
          <a:p>
            <a:pPr indent="450215"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Данный язык программирования был выбран из-за своей простоты в использовании и поддержке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ramework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который позволяет создавать оконные приложения для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indows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"/>
          <p:cNvSpPr txBox="1">
            <a:spLocks noGrp="1"/>
          </p:cNvSpPr>
          <p:nvPr>
            <p:ph type="title"/>
          </p:nvPr>
        </p:nvSpPr>
        <p:spPr>
          <a:xfrm>
            <a:off x="2279576" y="26064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реализации приложения </a:t>
            </a:r>
            <a:br>
              <a:rPr lang="ru-RU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База данных (СУБД)</a:t>
            </a:r>
            <a:endParaRPr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5C040AA-D5CB-4B6D-AD83-525744648A19}"/>
              </a:ext>
            </a:extLst>
          </p:cNvPr>
          <p:cNvSpPr/>
          <p:nvPr/>
        </p:nvSpPr>
        <p:spPr>
          <a:xfrm>
            <a:off x="964367" y="1927868"/>
            <a:ext cx="10772932" cy="4191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>
              <a:lnSpc>
                <a:spcPct val="150000"/>
              </a:lnSpc>
            </a:pP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SQL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— это система управления реляционными базами данных (СУБД), разработанная компанией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Она используется для хранения, организации и управления данными, используемыми в различных приложениях и системах.</a:t>
            </a:r>
          </a:p>
          <a:p>
            <a:pPr indent="540385"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предоставляет множество функций и инструментов для управления данными, включая возможности для создания и изменения таблиц, индексов и хранимых процедур, а также мощные средства для обработки и анализа данных.</a:t>
            </a:r>
          </a:p>
          <a:p>
            <a:pPr indent="540385"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поддерживает множество языков запросов, включая стандартный язык SQL и T-SQL (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Transact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-SQL), язык запросов, разработанный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SQL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также поддерживает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транзакционность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что обеспечивает сохранность данных и целостность базы данных.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>
            <a:spLocks noGrp="1"/>
          </p:cNvSpPr>
          <p:nvPr>
            <p:ph type="title"/>
          </p:nvPr>
        </p:nvSpPr>
        <p:spPr>
          <a:xfrm>
            <a:off x="2279576" y="18864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реализации приложения </a:t>
            </a:r>
            <a:br>
              <a:rPr lang="ru-RU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Используемые библиотеки</a:t>
            </a:r>
            <a:endParaRPr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F92C4C8-897C-4188-9C52-66603C04D45F}"/>
              </a:ext>
            </a:extLst>
          </p:cNvPr>
          <p:cNvSpPr/>
          <p:nvPr/>
        </p:nvSpPr>
        <p:spPr>
          <a:xfrm>
            <a:off x="889417" y="1848054"/>
            <a:ext cx="10338216" cy="4191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ADO.NET — это набор классов, предоставляющих службы доступа к данным программистам, которые используют платформу .NET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ADO.NET имеет богатый набор компонентов для создания распределенных приложений, совместно использующих данные. Это неотъемлемая часть платформы .NET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которая предоставляет доступ к реляционным данным, XML-данным и данным приложений.</a:t>
            </a:r>
          </a:p>
          <a:p>
            <a:pPr indent="450215" algn="just">
              <a:lnSpc>
                <a:spcPct val="150000"/>
              </a:lnSpc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Пространство имен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Microsoft.Office.Interop.Word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содержит классы и методы для создания, редактирования и форматирования документов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для управления элементами интерфейса приложения.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>
            <a:spLocks noGrp="1"/>
          </p:cNvSpPr>
          <p:nvPr>
            <p:ph type="title"/>
          </p:nvPr>
        </p:nvSpPr>
        <p:spPr>
          <a:xfrm>
            <a:off x="825137" y="116932"/>
            <a:ext cx="10515600" cy="862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Применяемые методы отладки и тестирования</a:t>
            </a:r>
            <a:endParaRPr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FAF4ECE-72E7-42FF-9690-A1C7659EB3C8}"/>
              </a:ext>
            </a:extLst>
          </p:cNvPr>
          <p:cNvSpPr/>
          <p:nvPr/>
        </p:nvSpPr>
        <p:spPr>
          <a:xfrm>
            <a:off x="825137" y="1225085"/>
            <a:ext cx="10732279" cy="2535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Отладка (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debugging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— это процесс поиска и исправления ошибок (багов) в программном коде. Она позволяет разработчикам находить и устранять ошибки, которые могут привести к неправильной работе программы или к ее зависанию.</a:t>
            </a: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Отладка может быть проведена с помощью специальных инструментов, таких как отладчик (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debugger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который позволяет запускать программу пошагово, анализировать ее состояние во время выполнения и находить места, где возникают ошибки.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39706C-11B2-4775-90BD-75FFDD9575CA}"/>
              </a:ext>
            </a:extLst>
          </p:cNvPr>
          <p:cNvSpPr txBox="1"/>
          <p:nvPr/>
        </p:nvSpPr>
        <p:spPr>
          <a:xfrm>
            <a:off x="7165298" y="4856813"/>
            <a:ext cx="2068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Отладка с помощью точки останова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F69349-4DC1-44BF-92F9-2EC3371D116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93228" y="3947701"/>
            <a:ext cx="5838058" cy="26492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825137" y="116932"/>
            <a:ext cx="10515600" cy="862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Применяемые методы защиты информации и программного обеспечения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7C718DF-1666-4EA9-B12F-A77ABD09B35D}"/>
              </a:ext>
            </a:extLst>
          </p:cNvPr>
          <p:cNvSpPr/>
          <p:nvPr/>
        </p:nvSpPr>
        <p:spPr>
          <a:xfrm>
            <a:off x="379751" y="150348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Защита программного продукта и данных осуществляется при помощи авторизации и авторского права путем указания в окне о программе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598F26-B903-44DF-A094-C6F296D369A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73275" y="3073142"/>
            <a:ext cx="4713168" cy="33960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>
            <a:spLocks noGrp="1"/>
          </p:cNvSpPr>
          <p:nvPr>
            <p:ph type="title"/>
          </p:nvPr>
        </p:nvSpPr>
        <p:spPr>
          <a:xfrm>
            <a:off x="825137" y="116932"/>
            <a:ext cx="10515600" cy="862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Демонстрация программного продукта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812074" y="1"/>
            <a:ext cx="105156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ru-RU" sz="4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33053E9-01C5-4710-97B7-B263165A7AD0}"/>
              </a:ext>
            </a:extLst>
          </p:cNvPr>
          <p:cNvSpPr/>
          <p:nvPr/>
        </p:nvSpPr>
        <p:spPr>
          <a:xfrm>
            <a:off x="443565" y="1227695"/>
            <a:ext cx="11252617" cy="3892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79705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рамках курсового проекта был разработан программный продукт, позволяющий оформлять заказы в автосалоне, создавать договоры для них и редактировать информацию в таблицах базы данных.</a:t>
            </a:r>
          </a:p>
          <a:p>
            <a:pPr marR="179705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Программный продукт был выполнен в среде разработки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Visual Studio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2019 с использованием языка программирования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# и платформы разработки пользовательского интерфейса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Windows Forms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2135560" y="548680"/>
            <a:ext cx="7467600" cy="250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ru-RU" sz="6000"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17669" y="234197"/>
            <a:ext cx="8136904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ru-RU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Актуальность темы</a:t>
            </a:r>
            <a:endParaRPr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260706D-77B8-49BB-8056-67A2087E7313}"/>
              </a:ext>
            </a:extLst>
          </p:cNvPr>
          <p:cNvSpPr/>
          <p:nvPr/>
        </p:nvSpPr>
        <p:spPr>
          <a:xfrm>
            <a:off x="1035819" y="1187265"/>
            <a:ext cx="10100604" cy="279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79705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Эта тема является актуальной, потому что большинство людей нуждаются в машине. Для их покупки существует множество автосалонов, и для удобной покупки и учёта заказов необходимы прикладные программы, которые будут реализовывать необходимый функционал.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2017669" y="234197"/>
            <a:ext cx="8136904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Цели и назначение программного продукта (сайта, приложения)</a:t>
            </a:r>
            <a:endParaRPr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A7E3A9F-01BC-4ABE-843E-185CF14CE75B}"/>
              </a:ext>
            </a:extLst>
          </p:cNvPr>
          <p:cNvSpPr/>
          <p:nvPr/>
        </p:nvSpPr>
        <p:spPr>
          <a:xfrm>
            <a:off x="844446" y="1252011"/>
            <a:ext cx="11087724" cy="5841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79705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Во время работы над курсовым проектом были выполнены следующие задачи:</a:t>
            </a:r>
          </a:p>
          <a:p>
            <a:pPr marL="342900" marR="179705" lvl="0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изучена предметная область;</a:t>
            </a:r>
          </a:p>
          <a:p>
            <a:pPr marL="342900" marR="179705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проанализирована входная и выходная информация;</a:t>
            </a:r>
          </a:p>
          <a:p>
            <a:pPr marL="342900" marR="179705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разработана структура базы данных;</a:t>
            </a:r>
          </a:p>
          <a:p>
            <a:pPr marL="342900" marR="179705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 пользовательский интерфейс;</a:t>
            </a:r>
          </a:p>
          <a:p>
            <a:pPr marL="342900" marR="179705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составлено техническое задание;</a:t>
            </a:r>
          </a:p>
          <a:p>
            <a:pPr marL="342900" marR="179705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 программный продукт;</a:t>
            </a:r>
          </a:p>
          <a:p>
            <a:pPr marL="342900" marR="179705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разработана справочная система;</a:t>
            </a:r>
          </a:p>
          <a:p>
            <a:pPr marL="342900" marR="179705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разработана техническая документация; </a:t>
            </a:r>
          </a:p>
          <a:p>
            <a:pPr marL="342900" marR="179705" lvl="0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проведена отладка и тестирование программного продукта.</a:t>
            </a:r>
          </a:p>
          <a:p>
            <a:pPr marL="342900" marR="179705" lvl="0" indent="-342900" algn="just">
              <a:lnSpc>
                <a:spcPct val="150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⎯"/>
            </a:pPr>
            <a:endParaRPr lang="ru-RU" sz="2000" dirty="0">
              <a:latin typeface="Noto Sans Symbols"/>
              <a:ea typeface="Noto Sans Symbols"/>
              <a:cs typeface="Noto Sans Symbol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xfrm>
            <a:off x="1534343" y="195334"/>
            <a:ext cx="966052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ru-RU" sz="4000" b="1">
                <a:latin typeface="Times New Roman"/>
                <a:ea typeface="Times New Roman"/>
                <a:cs typeface="Times New Roman"/>
                <a:sym typeface="Times New Roman"/>
              </a:rPr>
              <a:t>Основные функции программного продукта</a:t>
            </a:r>
            <a:endParaRPr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21DBF3D-7241-4AD1-89F1-6E90F3EFBC5B}"/>
              </a:ext>
            </a:extLst>
          </p:cNvPr>
          <p:cNvSpPr/>
          <p:nvPr/>
        </p:nvSpPr>
        <p:spPr>
          <a:xfrm>
            <a:off x="1448971" y="1308295"/>
            <a:ext cx="10128740" cy="390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79705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Программный продукт должен обеспечивать возможность выполнения перечисленных ниже функций:</a:t>
            </a:r>
          </a:p>
          <a:p>
            <a:pPr marR="179705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авторизация пользователей,</a:t>
            </a:r>
          </a:p>
          <a:p>
            <a:pPr marR="179705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создание заказа,</a:t>
            </a:r>
          </a:p>
          <a:p>
            <a:pPr marR="179705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составление договора,</a:t>
            </a:r>
          </a:p>
          <a:p>
            <a:pPr marR="179705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изменение статуса заказа,</a:t>
            </a:r>
          </a:p>
          <a:p>
            <a:pPr marR="179705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редактирование и удаление информации о машинах.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2207568" y="116632"/>
            <a:ext cx="7467600" cy="796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ru-RU" sz="4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Входные и выходные данные</a:t>
            </a:r>
            <a:endParaRPr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6F267BD-BC54-48CA-8BD1-7AA34B72326E}"/>
              </a:ext>
            </a:extLst>
          </p:cNvPr>
          <p:cNvSpPr/>
          <p:nvPr/>
        </p:nvSpPr>
        <p:spPr>
          <a:xfrm>
            <a:off x="1130709" y="1175421"/>
            <a:ext cx="5530221" cy="224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>
              <a:lnSpc>
                <a:spcPct val="150000"/>
              </a:lnSpc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Входные данные: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"/>
              <a:tabLst>
                <a:tab pos="810260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информация о клиенте,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"/>
              <a:tabLst>
                <a:tab pos="810260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информация о машине,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"/>
              <a:tabLst>
                <a:tab pos="810260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действия пользователя на формах.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AAE425B-58C4-4A09-A71B-F040675E9D57}"/>
              </a:ext>
            </a:extLst>
          </p:cNvPr>
          <p:cNvSpPr/>
          <p:nvPr/>
        </p:nvSpPr>
        <p:spPr>
          <a:xfrm>
            <a:off x="6096000" y="1175421"/>
            <a:ext cx="6096000" cy="168796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530225" algn="just">
              <a:lnSpc>
                <a:spcPct val="150000"/>
              </a:lnSpc>
              <a:buSzPts val="1000"/>
              <a:tabLst>
                <a:tab pos="810260" algn="l"/>
              </a:tabLs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Выходные данные: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"/>
              <a:tabLst>
                <a:tab pos="810260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обновление информации в базе денных,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"/>
              <a:tabLst>
                <a:tab pos="810260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договор к заказу.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>
            <a:spLocks noGrp="1"/>
          </p:cNvSpPr>
          <p:nvPr>
            <p:ph type="title"/>
          </p:nvPr>
        </p:nvSpPr>
        <p:spPr>
          <a:xfrm>
            <a:off x="1370570" y="234198"/>
            <a:ext cx="9915737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Проектирование программного продукта</a:t>
            </a:r>
            <a:endParaRPr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2595943-543A-42E5-8E91-4AD3A1AB2A40}"/>
              </a:ext>
            </a:extLst>
          </p:cNvPr>
          <p:cNvSpPr/>
          <p:nvPr/>
        </p:nvSpPr>
        <p:spPr>
          <a:xfrm>
            <a:off x="928678" y="1487692"/>
            <a:ext cx="10357629" cy="445795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179705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Наименование программного продукта: «Автосалон».</a:t>
            </a:r>
          </a:p>
          <a:p>
            <a:pPr marR="179705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Программа предназначена для удобного и быстрого создания заказов в автосалоне, составлении договора, просмотра информации о машинах, созданном заказе и изменении статуса заказа.</a:t>
            </a:r>
          </a:p>
          <a:p>
            <a:pPr marR="179705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Программа предоставляет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Windows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-интерфейс для создания и редактирования заказов, изменения их статуса и составления договора по ним, изменения информации о машинах автосалона. Так же интерфейс позволяет провести авторизацию для менеджера или покупателя.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>
            <a:spLocks noGrp="1"/>
          </p:cNvSpPr>
          <p:nvPr>
            <p:ph type="title"/>
          </p:nvPr>
        </p:nvSpPr>
        <p:spPr>
          <a:xfrm>
            <a:off x="1900752" y="208071"/>
            <a:ext cx="912429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Диаграмма вариантов использования</a:t>
            </a:r>
            <a:b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C64D381-645F-4EA0-96A7-58C366E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948" y="1061882"/>
            <a:ext cx="191180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2B4F610-F2E8-4D5F-A09D-293659A10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890" y="829704"/>
            <a:ext cx="1664029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F385C920-F7AB-4CE1-8D0D-52390D3C59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833552"/>
              </p:ext>
            </p:extLst>
          </p:nvPr>
        </p:nvGraphicFramePr>
        <p:xfrm>
          <a:off x="2427891" y="829705"/>
          <a:ext cx="8103476" cy="569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4" imgW="9385185" imgH="6616745" progId="Visio.Drawing.15">
                  <p:embed/>
                </p:oleObj>
              </mc:Choice>
              <mc:Fallback>
                <p:oleObj name="Visio" r:id="rId4" imgW="9385185" imgH="6616745" progId="Visio.Drawing.15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891" y="829705"/>
                        <a:ext cx="8103476" cy="5694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>
            <a:spLocks noGrp="1"/>
          </p:cNvSpPr>
          <p:nvPr>
            <p:ph type="title"/>
          </p:nvPr>
        </p:nvSpPr>
        <p:spPr>
          <a:xfrm>
            <a:off x="2279576" y="188640"/>
            <a:ext cx="7467600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b="1">
                <a:latin typeface="Times New Roman"/>
                <a:ea typeface="Times New Roman"/>
                <a:cs typeface="Times New Roman"/>
                <a:sym typeface="Times New Roman"/>
              </a:rPr>
              <a:t>Диаграмма взаимодействия</a:t>
            </a:r>
            <a:br>
              <a:rPr lang="ru-RU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77B9E5A-5FF9-4A52-A98A-936244BC6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82" y="866774"/>
            <a:ext cx="1880540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6AA65559-1CF3-46DF-B47D-7D3EE0CD5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41" y="980728"/>
            <a:ext cx="2245635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52A2FE29-CB99-4532-8FC2-6352A2057E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261042"/>
              </p:ext>
            </p:extLst>
          </p:nvPr>
        </p:nvGraphicFramePr>
        <p:xfrm>
          <a:off x="42041" y="980729"/>
          <a:ext cx="12107917" cy="505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Visio" r:id="rId4" imgW="16541910" imgH="6934336" progId="Visio.Drawing.15">
                  <p:embed/>
                </p:oleObj>
              </mc:Choice>
              <mc:Fallback>
                <p:oleObj name="Visio" r:id="rId4" imgW="16541910" imgH="6934336" progId="Visio.Drawing.15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41" y="980729"/>
                        <a:ext cx="12107917" cy="50540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>
            <a:spLocks noGrp="1"/>
          </p:cNvSpPr>
          <p:nvPr>
            <p:ph type="title"/>
          </p:nvPr>
        </p:nvSpPr>
        <p:spPr>
          <a:xfrm>
            <a:off x="1968137" y="431392"/>
            <a:ext cx="7467600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ER-диаграмма базы данных (при наличии) </a:t>
            </a:r>
            <a:br>
              <a:rPr lang="ru-RU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80F7451-4E78-4C70-932C-DB7D39DFD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699" y="1281498"/>
            <a:ext cx="2247497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AEEFC8F8-4BFA-47FF-BD26-7DAA7E8DB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662" y="1190295"/>
            <a:ext cx="180751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872A6019-D6D1-45DC-A13F-A270379BF3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17981"/>
              </p:ext>
            </p:extLst>
          </p:nvPr>
        </p:nvGraphicFramePr>
        <p:xfrm>
          <a:off x="1434661" y="1190295"/>
          <a:ext cx="8868103" cy="5497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Visio" r:id="rId4" imgW="9855302" imgH="6083209" progId="Visio.Drawing.15">
                  <p:embed/>
                </p:oleObj>
              </mc:Choice>
              <mc:Fallback>
                <p:oleObj name="Visio" r:id="rId4" imgW="9855302" imgH="6083209" progId="Visio.Drawing.15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4661" y="1190295"/>
                        <a:ext cx="8868103" cy="54978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820</Words>
  <Application>Microsoft Office PowerPoint</Application>
  <PresentationFormat>Широкоэкранный</PresentationFormat>
  <Paragraphs>74</Paragraphs>
  <Slides>19</Slides>
  <Notes>19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Noto Sans Symbols</vt:lpstr>
      <vt:lpstr>Symbol</vt:lpstr>
      <vt:lpstr>Times New Roman</vt:lpstr>
      <vt:lpstr>Тема Office</vt:lpstr>
      <vt:lpstr>Документ Microsoft Visio</vt:lpstr>
      <vt:lpstr>Курсовой  проект  по ПМ.03 Участие в интеграции    программных модулей  Тема:  «Разработка приложения для автосалона»</vt:lpstr>
      <vt:lpstr>Актуальность темы</vt:lpstr>
      <vt:lpstr>Цели и назначение программного продукта (сайта, приложения)</vt:lpstr>
      <vt:lpstr>Основные функции программного продукта</vt:lpstr>
      <vt:lpstr>Входные и выходные данные</vt:lpstr>
      <vt:lpstr>Проектирование программного продукта</vt:lpstr>
      <vt:lpstr>Диаграмма вариантов использования </vt:lpstr>
      <vt:lpstr>Диаграмма взаимодействия </vt:lpstr>
      <vt:lpstr>ER-диаграмма базы данных (при наличии)  </vt:lpstr>
      <vt:lpstr>Схема пользовательского интерфейса </vt:lpstr>
      <vt:lpstr>Диаграмма компонентов</vt:lpstr>
      <vt:lpstr>Методы реализации приложения Язык программирования</vt:lpstr>
      <vt:lpstr>Методы реализации приложения  База данных (СУБД)</vt:lpstr>
      <vt:lpstr>Методы реализации приложения  Используемые библиотеки</vt:lpstr>
      <vt:lpstr>Применяемые методы отладки и тестирования</vt:lpstr>
      <vt:lpstr>Применяемые методы защиты информации и программного обеспечения</vt:lpstr>
      <vt:lpstr>Демонстрация программного продукта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 проект  по ПМ.03 Участие в интеграции    программных модулей  Тема:  «Разработка приложения для автосервиса»</dc:title>
  <dc:creator>Пользователь Windows</dc:creator>
  <cp:lastModifiedBy>Aboba</cp:lastModifiedBy>
  <cp:revision>15</cp:revision>
  <dcterms:created xsi:type="dcterms:W3CDTF">2020-12-12T08:04:00Z</dcterms:created>
  <dcterms:modified xsi:type="dcterms:W3CDTF">2023-11-01T14:04:57Z</dcterms:modified>
</cp:coreProperties>
</file>