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8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Patients</a:t>
            </a:r>
            <a:r>
              <a:rPr lang="en-US" baseline="0" dirty="0"/>
              <a:t> suffering of PE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9E6-46E9-892C-F90043DF706C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9E6-46E9-892C-F90043DF70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CB8-42CA-8462-18F942EC9B55}"/>
              </c:ext>
            </c:extLst>
          </c:dPt>
          <c:cat>
            <c:strRef>
              <c:f>Sheet1!$A$3:$A$5</c:f>
              <c:strCache>
                <c:ptCount val="2"/>
                <c:pt idx="0">
                  <c:v>Patients with PE who die within two hours</c:v>
                </c:pt>
                <c:pt idx="1">
                  <c:v>Other patients with PE</c:v>
                </c:pt>
              </c:strCache>
            </c:strRef>
          </c:cat>
          <c:val>
            <c:numRef>
              <c:f>Sheet1!$B$3:$B$5</c:f>
              <c:numCache>
                <c:formatCode>0.00%</c:formatCode>
                <c:ptCount val="3"/>
                <c:pt idx="0">
                  <c:v>0.66600000000000004</c:v>
                </c:pt>
                <c:pt idx="1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E6-46E9-892C-F90043DF7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Comparison</a:t>
            </a:r>
            <a:r>
              <a:rPr lang="en-GB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of CNNs’ Performances vs Doctors’ Performance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CNN Theoretical Performance*</c:v>
                </c:pt>
                <c:pt idx="1">
                  <c:v>CNN Practical Performance**</c:v>
                </c:pt>
                <c:pt idx="2">
                  <c:v>Doctors Performance***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0.88</c:v>
                </c:pt>
                <c:pt idx="1">
                  <c:v>0.73</c:v>
                </c:pt>
                <c:pt idx="2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B5-4148-B18F-EB2B5279BD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CNN Theoretical Performance*</c:v>
                </c:pt>
                <c:pt idx="1">
                  <c:v>CNN Practical Performance**</c:v>
                </c:pt>
                <c:pt idx="2">
                  <c:v>Doctors Performance***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0.86</c:v>
                </c:pt>
                <c:pt idx="1">
                  <c:v>0.95</c:v>
                </c:pt>
                <c:pt idx="2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B5-4148-B18F-EB2B5279B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1691855"/>
        <c:axId val="711693295"/>
      </c:barChart>
      <c:catAx>
        <c:axId val="71169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693295"/>
        <c:crosses val="autoZero"/>
        <c:auto val="1"/>
        <c:lblAlgn val="ctr"/>
        <c:lblOffset val="100"/>
        <c:noMultiLvlLbl val="0"/>
      </c:catAx>
      <c:valAx>
        <c:axId val="711693295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691855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Top 1 Accuracy %</a:t>
            </a:r>
          </a:p>
        </c:rich>
      </c:tx>
      <c:layout>
        <c:manualLayout>
          <c:xMode val="edge"/>
          <c:yMode val="edge"/>
          <c:x val="0.27427064548132041"/>
          <c:y val="1.6980618696196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VGG19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0.00%</c:formatCode>
                <c:ptCount val="1"/>
                <c:pt idx="0">
                  <c:v>0.71299999999999997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CA-4B06-8D53-5F457783BB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Xception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0.00%</c:formatCode>
                <c:ptCount val="1"/>
                <c:pt idx="0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CA-4B06-8D53-5F457783BB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InceptionResNetV2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0.00%</c:formatCode>
                <c:ptCount val="1"/>
                <c:pt idx="0">
                  <c:v>0.80300000000000005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CA-4B06-8D53-5F457783B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7865551"/>
        <c:axId val="717866031"/>
      </c:barChart>
      <c:catAx>
        <c:axId val="71786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866031"/>
        <c:crosses val="autoZero"/>
        <c:auto val="1"/>
        <c:lblAlgn val="ctr"/>
        <c:lblOffset val="100"/>
        <c:noMultiLvlLbl val="0"/>
      </c:catAx>
      <c:valAx>
        <c:axId val="7178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86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Depth</a:t>
            </a:r>
          </a:p>
        </c:rich>
      </c:tx>
      <c:layout>
        <c:manualLayout>
          <c:xMode val="edge"/>
          <c:yMode val="edge"/>
          <c:x val="0.36593731515542371"/>
          <c:y val="1.6980618696196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VGG19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F-47A5-A556-F859140E90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Xception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0.00</c:formatCode>
                <c:ptCount val="1"/>
                <c:pt idx="0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9F-47A5-A556-F859140E90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InceptionResNetV2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0.00</c:formatCode>
                <c:ptCount val="1"/>
                <c:pt idx="0">
                  <c:v>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9F-47A5-A556-F859140E9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7865551"/>
        <c:axId val="717866031"/>
      </c:barChart>
      <c:catAx>
        <c:axId val="71786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866031"/>
        <c:crosses val="autoZero"/>
        <c:auto val="1"/>
        <c:lblAlgn val="ctr"/>
        <c:lblOffset val="100"/>
        <c:noMultiLvlLbl val="0"/>
      </c:catAx>
      <c:valAx>
        <c:axId val="7178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865551"/>
        <c:crosses val="autoZero"/>
        <c:crossBetween val="between"/>
        <c:majorUnit val="50"/>
        <c:min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Number</a:t>
            </a:r>
            <a:r>
              <a:rPr lang="en-GB" baseline="0" dirty="0"/>
              <a:t> of Parameters</a:t>
            </a:r>
            <a:endParaRPr lang="en-GB" dirty="0"/>
          </a:p>
        </c:rich>
      </c:tx>
      <c:layout>
        <c:manualLayout>
          <c:xMode val="edge"/>
          <c:yMode val="edge"/>
          <c:x val="0.27427064548132041"/>
          <c:y val="1.6980618696196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VGG19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Top 1 Accuracy</c:v>
                </c:pt>
              </c:strCache>
            </c:strRef>
          </c:cat>
          <c:val>
            <c:numRef>
              <c:f>Sheet1!$B$2</c:f>
              <c:numCache>
                <c:formatCode>0.00</c:formatCode>
                <c:ptCount val="1"/>
                <c:pt idx="0">
                  <c:v>143700000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8-4246-B3DD-DDEA60B0C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Xception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Top 1 Accuracy</c:v>
                </c:pt>
              </c:strCache>
            </c:strRef>
          </c:cat>
          <c:val>
            <c:numRef>
              <c:f>Sheet1!$C$2</c:f>
              <c:numCache>
                <c:formatCode>0.00</c:formatCode>
                <c:ptCount val="1"/>
                <c:pt idx="0">
                  <c:v>22900000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E8-4246-B3DD-DDEA60B0C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InceptionResNetV2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Top 1 Accuracy</c:v>
                </c:pt>
              </c:strCache>
            </c:strRef>
          </c:cat>
          <c:val>
            <c:numRef>
              <c:f>Sheet1!$D$2</c:f>
              <c:numCache>
                <c:formatCode>0.00</c:formatCode>
                <c:ptCount val="1"/>
                <c:pt idx="0">
                  <c:v>55900000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E8-4246-B3DD-DDEA60B0C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7865551"/>
        <c:axId val="717866031"/>
      </c:barChart>
      <c:catAx>
        <c:axId val="7178655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7866031"/>
        <c:crosses val="autoZero"/>
        <c:auto val="1"/>
        <c:lblAlgn val="ctr"/>
        <c:lblOffset val="100"/>
        <c:noMultiLvlLbl val="0"/>
      </c:catAx>
      <c:valAx>
        <c:axId val="7178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86555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Performances with 1024 neurons layer after 10 epochs vs 20 epochs  </a:t>
            </a:r>
          </a:p>
        </c:rich>
      </c:tx>
      <c:layout>
        <c:manualLayout>
          <c:xMode val="edge"/>
          <c:yMode val="edge"/>
          <c:x val="0.11918332637136628"/>
          <c:y val="2.26408249282613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VGG19 10epochs</c:v>
                </c:pt>
                <c:pt idx="1">
                  <c:v>Xception 10 epocs</c:v>
                </c:pt>
                <c:pt idx="2">
                  <c:v>InceptionResNetV2 20 epochs</c:v>
                </c:pt>
                <c:pt idx="3">
                  <c:v>VGG19  20 epochs</c:v>
                </c:pt>
                <c:pt idx="4">
                  <c:v>Xception 20 epochs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0.94430000000000003</c:v>
                </c:pt>
                <c:pt idx="1">
                  <c:v>0.89870000000000005</c:v>
                </c:pt>
                <c:pt idx="2">
                  <c:v>0.7399</c:v>
                </c:pt>
                <c:pt idx="3">
                  <c:v>0.97050000000000003</c:v>
                </c:pt>
                <c:pt idx="4">
                  <c:v>0.93959999999999999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BD-4B44-8849-FC89835753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VGG19 10epochs</c:v>
                </c:pt>
                <c:pt idx="1">
                  <c:v>Xception 10 epocs</c:v>
                </c:pt>
                <c:pt idx="2">
                  <c:v>InceptionResNetV2 20 epochs</c:v>
                </c:pt>
                <c:pt idx="3">
                  <c:v>VGG19  20 epochs</c:v>
                </c:pt>
                <c:pt idx="4">
                  <c:v>Xception 20 epochs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0.91239999999999999</c:v>
                </c:pt>
                <c:pt idx="1">
                  <c:v>0.77049999999999996</c:v>
                </c:pt>
                <c:pt idx="2">
                  <c:v>0.62370000000000003</c:v>
                </c:pt>
                <c:pt idx="3">
                  <c:v>0.84550000000000003</c:v>
                </c:pt>
                <c:pt idx="4">
                  <c:v>0.86680000000000001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BD-4B44-8849-FC89835753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VGG19 10epochs</c:v>
                </c:pt>
                <c:pt idx="1">
                  <c:v>Xception 10 epocs</c:v>
                </c:pt>
                <c:pt idx="2">
                  <c:v>InceptionResNetV2 20 epochs</c:v>
                </c:pt>
                <c:pt idx="3">
                  <c:v>VGG19  20 epochs</c:v>
                </c:pt>
                <c:pt idx="4">
                  <c:v>Xception 20 epochs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0.74099999999999999</c:v>
                </c:pt>
                <c:pt idx="1">
                  <c:v>0.91300000000000003</c:v>
                </c:pt>
                <c:pt idx="2">
                  <c:v>0.93910000000000005</c:v>
                </c:pt>
                <c:pt idx="3">
                  <c:v>0.97740000000000005</c:v>
                </c:pt>
                <c:pt idx="4">
                  <c:v>0.85319999999999996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BD-4B44-8849-FC8983575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17865551"/>
        <c:axId val="717866031"/>
      </c:barChart>
      <c:catAx>
        <c:axId val="71786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866031"/>
        <c:crosses val="autoZero"/>
        <c:auto val="1"/>
        <c:lblAlgn val="ctr"/>
        <c:lblOffset val="100"/>
        <c:noMultiLvlLbl val="0"/>
      </c:catAx>
      <c:valAx>
        <c:axId val="717866031"/>
        <c:scaling>
          <c:orientation val="minMax"/>
          <c:max val="1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865551"/>
        <c:crosses val="autoZero"/>
        <c:crossBetween val="between"/>
        <c:majorUnit val="5.000000000000001E-2"/>
        <c:min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Champion Model</a:t>
            </a:r>
            <a:r>
              <a:rPr lang="en-GB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VS Challenging others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c:rich>
      </c:tx>
      <c:layout>
        <c:manualLayout>
          <c:xMode val="edge"/>
          <c:yMode val="edge"/>
          <c:x val="0.24682583017112963"/>
          <c:y val="1.990184734469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VGG19 10epochs</c:v>
                </c:pt>
                <c:pt idx="1">
                  <c:v>Champion: VGG19 19epochs </c:v>
                </c:pt>
                <c:pt idx="2">
                  <c:v>VGG19  20 epochs</c:v>
                </c:pt>
                <c:pt idx="3">
                  <c:v>Xception 20 epochs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0.94430000000000003</c:v>
                </c:pt>
                <c:pt idx="1">
                  <c:v>0.96889999999999998</c:v>
                </c:pt>
                <c:pt idx="2">
                  <c:v>0.97050000000000003</c:v>
                </c:pt>
                <c:pt idx="3">
                  <c:v>0.93959999999999999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38-44E1-B548-85BD16F6DE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VGG19 10epochs</c:v>
                </c:pt>
                <c:pt idx="1">
                  <c:v>Champion: VGG19 19epochs </c:v>
                </c:pt>
                <c:pt idx="2">
                  <c:v>VGG19  20 epochs</c:v>
                </c:pt>
                <c:pt idx="3">
                  <c:v>Xception 20 epochs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0.91239999999999999</c:v>
                </c:pt>
                <c:pt idx="1">
                  <c:v>0.89</c:v>
                </c:pt>
                <c:pt idx="2">
                  <c:v>0.84550000000000003</c:v>
                </c:pt>
                <c:pt idx="3">
                  <c:v>0.86680000000000001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38-44E1-B548-85BD16F6DE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VGG19 10epochs</c:v>
                </c:pt>
                <c:pt idx="1">
                  <c:v>Champion: VGG19 19epochs </c:v>
                </c:pt>
                <c:pt idx="2">
                  <c:v>VGG19  20 epochs</c:v>
                </c:pt>
                <c:pt idx="3">
                  <c:v>Xception 20 epochs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0.74099999999999999</c:v>
                </c:pt>
                <c:pt idx="1">
                  <c:v>0.9365</c:v>
                </c:pt>
                <c:pt idx="2">
                  <c:v>0.97740000000000005</c:v>
                </c:pt>
                <c:pt idx="3">
                  <c:v>0.85319999999999996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38-44E1-B548-85BD16F6D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17865551"/>
        <c:axId val="717866031"/>
      </c:barChart>
      <c:catAx>
        <c:axId val="71786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866031"/>
        <c:crosses val="autoZero"/>
        <c:auto val="1"/>
        <c:lblAlgn val="ctr"/>
        <c:lblOffset val="100"/>
        <c:noMultiLvlLbl val="0"/>
      </c:catAx>
      <c:valAx>
        <c:axId val="717866031"/>
        <c:scaling>
          <c:orientation val="minMax"/>
          <c:max val="1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865551"/>
        <c:crosses val="autoZero"/>
        <c:crossBetween val="between"/>
        <c:majorUnit val="5.000000000000001E-2"/>
        <c:min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="1" i="0" u="none" strike="noStrike" kern="1200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Champion Model VS Researched models Vs Doctors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Champion Model (VGG19)</c:v>
                </c:pt>
                <c:pt idx="1">
                  <c:v>CNN Theoretical Performance*</c:v>
                </c:pt>
                <c:pt idx="2">
                  <c:v>Doctors Performance***</c:v>
                </c:pt>
                <c:pt idx="3">
                  <c:v>Doctors Performance 2***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0.93</c:v>
                </c:pt>
                <c:pt idx="1">
                  <c:v>0.88</c:v>
                </c:pt>
                <c:pt idx="2">
                  <c:v>0.67</c:v>
                </c:pt>
                <c:pt idx="3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9F-4228-85F8-5D4FE33F86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Champion Model (VGG19)</c:v>
                </c:pt>
                <c:pt idx="1">
                  <c:v>CNN Theoretical Performance*</c:v>
                </c:pt>
                <c:pt idx="2">
                  <c:v>Doctors Performance***</c:v>
                </c:pt>
                <c:pt idx="3">
                  <c:v>Doctors Performance 2***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0.88</c:v>
                </c:pt>
                <c:pt idx="1">
                  <c:v>0.86</c:v>
                </c:pt>
                <c:pt idx="2">
                  <c:v>0.89</c:v>
                </c:pt>
                <c:pt idx="3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9F-4228-85F8-5D4FE33F86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1691855"/>
        <c:axId val="711693295"/>
      </c:barChart>
      <c:catAx>
        <c:axId val="71169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693295"/>
        <c:crosses val="autoZero"/>
        <c:auto val="1"/>
        <c:lblAlgn val="ctr"/>
        <c:lblOffset val="100"/>
        <c:noMultiLvlLbl val="0"/>
      </c:catAx>
      <c:valAx>
        <c:axId val="711693295"/>
        <c:scaling>
          <c:orientation val="minMax"/>
          <c:max val="1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691855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Datasets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This Research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Database size</c:v>
                </c:pt>
              </c:strCache>
            </c:strRef>
          </c:cat>
          <c:val>
            <c:numRef>
              <c:f>Sheet1!$B$2</c:f>
              <c:numCache>
                <c:formatCode>#,##0</c:formatCode>
                <c:ptCount val="1"/>
                <c:pt idx="0">
                  <c:v>174445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97-4D48-AB89-796781FA97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Weikert et
al.(2019)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Database size</c:v>
                </c:pt>
              </c:strCache>
            </c:strRef>
          </c:cat>
          <c:val>
            <c:numRef>
              <c:f>Sheet1!$C$2</c:f>
              <c:numCache>
                <c:formatCode>#,##0</c:formatCode>
                <c:ptCount val="1"/>
                <c:pt idx="0">
                  <c:v>29465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97-4D48-AB89-796781FA97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Huang et
al.(2020)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Database size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97-4D48-AB89-796781FA9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6909487"/>
        <c:axId val="886909967"/>
      </c:barChart>
      <c:catAx>
        <c:axId val="886909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909967"/>
        <c:crosses val="autoZero"/>
        <c:auto val="1"/>
        <c:lblAlgn val="ctr"/>
        <c:lblOffset val="100"/>
        <c:noMultiLvlLbl val="0"/>
      </c:catAx>
      <c:valAx>
        <c:axId val="88690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909487"/>
        <c:crosses val="autoZero"/>
        <c:crossBetween val="between"/>
        <c:majorUnit val="15000"/>
        <c:dispUnits>
          <c:builtInUnit val="thousands"/>
          <c:dispUnitsLbl>
            <c:layout>
              <c:manualLayout>
                <c:xMode val="edge"/>
                <c:yMode val="edge"/>
                <c:x val="1.0790359220647189E-2"/>
                <c:y val="0.33579564497916042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2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1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7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6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5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3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43" r:id="rId6"/>
    <p:sldLayoutId id="2147483839" r:id="rId7"/>
    <p:sldLayoutId id="2147483840" r:id="rId8"/>
    <p:sldLayoutId id="2147483841" r:id="rId9"/>
    <p:sldLayoutId id="2147483842" r:id="rId10"/>
    <p:sldLayoutId id="21474838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pagetoday.com/emergencymedicine/emergencymedicine/96046" TargetMode="External"/><Relationship Id="rId2" Type="http://schemas.openxmlformats.org/officeDocument/2006/relationships/hyperlink" Target="https://www.ncbi.nlm.nih.gov/pmc/articles/PMC371859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an of a human brain in a neurology clinic">
            <a:extLst>
              <a:ext uri="{FF2B5EF4-FFF2-40B4-BE49-F238E27FC236}">
                <a16:creationId xmlns:a16="http://schemas.microsoft.com/office/drawing/2014/main" id="{F29BDA7D-26D9-A3CB-7247-823915249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8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7AAA180-8129-6D9A-FF1C-EB773A4AF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609" y="415355"/>
            <a:ext cx="7465873" cy="31017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Convolutional Neural Networks in Pulmonary Embolism detection on </a:t>
            </a:r>
            <a:r>
              <a:rPr lang="en-GB" sz="3600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ComputeD</a:t>
            </a:r>
            <a:r>
              <a:rPr lang="en-GB" sz="36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GB" sz="3600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TomographY</a:t>
            </a:r>
            <a:r>
              <a:rPr lang="en-GB" sz="36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Pulmonary Angiogram Scans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8914A-8EBF-558B-E481-BE7DA75217AB}"/>
              </a:ext>
            </a:extLst>
          </p:cNvPr>
          <p:cNvSpPr txBox="1"/>
          <p:nvPr/>
        </p:nvSpPr>
        <p:spPr>
          <a:xfrm>
            <a:off x="488609" y="5796314"/>
            <a:ext cx="43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Student: George </a:t>
            </a:r>
            <a:r>
              <a:rPr lang="en-GB" dirty="0" err="1"/>
              <a:t>Ionut</a:t>
            </a:r>
            <a:r>
              <a:rPr lang="en-GB" dirty="0"/>
              <a:t> Buleandra</a:t>
            </a:r>
          </a:p>
          <a:p>
            <a:r>
              <a:rPr lang="en-GB" dirty="0"/>
              <a:t>Supervisor: Dr Hossein Malekmohamadi</a:t>
            </a:r>
          </a:p>
        </p:txBody>
      </p:sp>
    </p:spTree>
    <p:extLst>
      <p:ext uri="{BB962C8B-B14F-4D97-AF65-F5344CB8AC3E}">
        <p14:creationId xmlns:p14="http://schemas.microsoft.com/office/powerpoint/2010/main" val="41118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680"/>
            <a:ext cx="12192000" cy="1360898"/>
          </a:xfrm>
        </p:spPr>
        <p:txBody>
          <a:bodyPr/>
          <a:lstStyle/>
          <a:p>
            <a:pPr algn="ctr"/>
            <a:r>
              <a:rPr lang="en-GB" dirty="0"/>
              <a:t>3. Training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E4F1E6E-5050-937A-C9E8-B846F3BB2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307449"/>
              </p:ext>
            </p:extLst>
          </p:nvPr>
        </p:nvGraphicFramePr>
        <p:xfrm>
          <a:off x="997527" y="1671781"/>
          <a:ext cx="10049163" cy="463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671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680"/>
            <a:ext cx="12192000" cy="1360898"/>
          </a:xfrm>
        </p:spPr>
        <p:txBody>
          <a:bodyPr/>
          <a:lstStyle/>
          <a:p>
            <a:pPr algn="ctr"/>
            <a:r>
              <a:rPr lang="en-GB" dirty="0"/>
              <a:t>3. Training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3D2CFE4-72D2-B91A-CB02-BA8914CF1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276497"/>
              </p:ext>
            </p:extLst>
          </p:nvPr>
        </p:nvGraphicFramePr>
        <p:xfrm>
          <a:off x="997527" y="1671781"/>
          <a:ext cx="10049163" cy="463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203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680"/>
            <a:ext cx="12192000" cy="1360898"/>
          </a:xfrm>
        </p:spPr>
        <p:txBody>
          <a:bodyPr/>
          <a:lstStyle/>
          <a:p>
            <a:pPr algn="ctr"/>
            <a:r>
              <a:rPr lang="en-GB" dirty="0"/>
              <a:t>3. Training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F93308-C298-6C6B-4A79-FB448BDA6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368111"/>
              </p:ext>
            </p:extLst>
          </p:nvPr>
        </p:nvGraphicFramePr>
        <p:xfrm>
          <a:off x="1510145" y="2336799"/>
          <a:ext cx="9171709" cy="3269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FDD729-0B8E-ADF7-0FC7-3AABAC7969A4}"/>
              </a:ext>
            </a:extLst>
          </p:cNvPr>
          <p:cNvSpPr txBox="1"/>
          <p:nvPr/>
        </p:nvSpPr>
        <p:spPr>
          <a:xfrm>
            <a:off x="1302327" y="5825107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 Pooled performance based on </a:t>
            </a:r>
            <a:r>
              <a:rPr lang="en-GB" sz="1000" dirty="0" err="1"/>
              <a:t>Sofer</a:t>
            </a:r>
            <a:r>
              <a:rPr lang="en-GB" sz="1000" dirty="0"/>
              <a:t> et al.’s  2021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0C83F-8644-9739-0D0D-9AD9695BC98A}"/>
              </a:ext>
            </a:extLst>
          </p:cNvPr>
          <p:cNvSpPr txBox="1"/>
          <p:nvPr/>
        </p:nvSpPr>
        <p:spPr>
          <a:xfrm>
            <a:off x="6405417" y="5825107"/>
            <a:ext cx="4419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*** Left side and right side of the intervals based on </a:t>
            </a:r>
            <a:r>
              <a:rPr lang="en-GB" sz="1000" dirty="0" err="1"/>
              <a:t>Sofer</a:t>
            </a:r>
            <a:r>
              <a:rPr lang="en-GB" sz="1000" dirty="0"/>
              <a:t> et al.’s  2021 study</a:t>
            </a:r>
          </a:p>
        </p:txBody>
      </p:sp>
    </p:spTree>
    <p:extLst>
      <p:ext uri="{BB962C8B-B14F-4D97-AF65-F5344CB8AC3E}">
        <p14:creationId xmlns:p14="http://schemas.microsoft.com/office/powerpoint/2010/main" val="47945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anchor="t">
            <a:normAutofit/>
          </a:bodyPr>
          <a:lstStyle/>
          <a:p>
            <a:r>
              <a:rPr lang="en-GB" dirty="0"/>
              <a:t>4. Dataset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ue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D4C0FF71-8A57-D75A-794E-1E7D2CB7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852" y="2698703"/>
            <a:ext cx="1144035" cy="1138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AA66EF-7E8F-E804-B6EA-F2ABD0D92E63}"/>
              </a:ext>
            </a:extLst>
          </p:cNvPr>
          <p:cNvSpPr txBox="1"/>
          <p:nvPr/>
        </p:nvSpPr>
        <p:spPr>
          <a:xfrm>
            <a:off x="6083225" y="2698703"/>
            <a:ext cx="2012997" cy="25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65176">
              <a:spcAft>
                <a:spcPts val="600"/>
              </a:spcAft>
            </a:pPr>
            <a:r>
              <a:rPr lang="en-GB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C4882-2570-7DEA-E457-A88CCDE9A2EA}"/>
              </a:ext>
            </a:extLst>
          </p:cNvPr>
          <p:cNvSpPr txBox="1"/>
          <p:nvPr/>
        </p:nvSpPr>
        <p:spPr>
          <a:xfrm>
            <a:off x="6083225" y="2960748"/>
            <a:ext cx="3714538" cy="25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65176">
              <a:spcAft>
                <a:spcPts val="600"/>
              </a:spcAft>
            </a:pPr>
            <a:r>
              <a:rPr lang="en-GB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sample out of The RSNA Pulmonary Embolism CT Dataset  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8DF6D-CF36-892E-AFDD-CA6155DC78E7}"/>
              </a:ext>
            </a:extLst>
          </p:cNvPr>
          <p:cNvSpPr txBox="1"/>
          <p:nvPr/>
        </p:nvSpPr>
        <p:spPr>
          <a:xfrm>
            <a:off x="6083225" y="3178169"/>
            <a:ext cx="3714538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65176">
              <a:spcAft>
                <a:spcPts val="600"/>
              </a:spcAft>
            </a:pPr>
            <a:r>
              <a:rPr lang="en-GB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Balanced: 87000 records for positive case vs 87 000 records for negative case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53E0F-3C46-45FC-3FA4-35301ABC30D2}"/>
              </a:ext>
            </a:extLst>
          </p:cNvPr>
          <p:cNvSpPr txBox="1"/>
          <p:nvPr/>
        </p:nvSpPr>
        <p:spPr>
          <a:xfrm>
            <a:off x="6083225" y="3558655"/>
            <a:ext cx="3714538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65176">
              <a:spcAft>
                <a:spcPts val="600"/>
              </a:spcAft>
            </a:pPr>
            <a:r>
              <a:rPr lang="en-GB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Diverse sources, population and imaging equipment: 5 different radiologic centres, 7279 different patients</a:t>
            </a:r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B94BE-6339-8A95-0E85-819DA0581282}"/>
              </a:ext>
            </a:extLst>
          </p:cNvPr>
          <p:cNvSpPr txBox="1"/>
          <p:nvPr/>
        </p:nvSpPr>
        <p:spPr>
          <a:xfrm>
            <a:off x="6083225" y="3939140"/>
            <a:ext cx="3714538" cy="25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65176">
              <a:spcAft>
                <a:spcPts val="600"/>
              </a:spcAft>
            </a:pPr>
            <a:r>
              <a:rPr lang="en-GB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size: sums up 174 000 of records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1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680"/>
            <a:ext cx="12192000" cy="1360898"/>
          </a:xfrm>
        </p:spPr>
        <p:txBody>
          <a:bodyPr/>
          <a:lstStyle/>
          <a:p>
            <a:pPr algn="ctr"/>
            <a:r>
              <a:rPr lang="en-GB" dirty="0"/>
              <a:t>4. Dataset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0D39520-EFFF-B201-D584-92E091DBA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148924"/>
              </p:ext>
            </p:extLst>
          </p:nvPr>
        </p:nvGraphicFramePr>
        <p:xfrm>
          <a:off x="2032000" y="1191491"/>
          <a:ext cx="8238836" cy="494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449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680"/>
            <a:ext cx="12192000" cy="1360898"/>
          </a:xfrm>
        </p:spPr>
        <p:txBody>
          <a:bodyPr/>
          <a:lstStyle/>
          <a:p>
            <a:pPr algn="ctr"/>
            <a:r>
              <a:rPr lang="en-GB" dirty="0"/>
              <a:t>5. Graphic 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94238-3AFD-F53E-39A4-775C2F1E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57" y="1302179"/>
            <a:ext cx="3309433" cy="4258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AE214-F162-B0CE-732C-CEF2F8C14C5F}"/>
              </a:ext>
            </a:extLst>
          </p:cNvPr>
          <p:cNvSpPr txBox="1"/>
          <p:nvPr/>
        </p:nvSpPr>
        <p:spPr>
          <a:xfrm>
            <a:off x="2191574" y="2413337"/>
            <a:ext cx="404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and 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Displays the CTPA, File name, Probability of existence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Re-sizeable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Drag and drop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B0535-D233-5D53-A127-5B154A3AEECF}"/>
              </a:ext>
            </a:extLst>
          </p:cNvPr>
          <p:cNvSpPr txBox="1"/>
          <p:nvPr/>
        </p:nvSpPr>
        <p:spPr>
          <a:xfrm>
            <a:off x="8177535" y="5667145"/>
            <a:ext cx="1360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Figure 4. Prediction</a:t>
            </a:r>
          </a:p>
        </p:txBody>
      </p:sp>
    </p:spTree>
    <p:extLst>
      <p:ext uri="{BB962C8B-B14F-4D97-AF65-F5344CB8AC3E}">
        <p14:creationId xmlns:p14="http://schemas.microsoft.com/office/powerpoint/2010/main" val="235832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680"/>
            <a:ext cx="12192000" cy="1360898"/>
          </a:xfrm>
        </p:spPr>
        <p:txBody>
          <a:bodyPr/>
          <a:lstStyle/>
          <a:p>
            <a:pPr algn="ctr"/>
            <a:r>
              <a:rPr lang="en-GB" dirty="0"/>
              <a:t>5. Graphic User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E214-F162-B0CE-732C-CEF2F8C14C5F}"/>
              </a:ext>
            </a:extLst>
          </p:cNvPr>
          <p:cNvSpPr txBox="1"/>
          <p:nvPr/>
        </p:nvSpPr>
        <p:spPr>
          <a:xfrm>
            <a:off x="1234751" y="1715200"/>
            <a:ext cx="404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Purpose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File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A3F90-7795-0B0B-38DE-8D16BAE35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51" y="3665472"/>
            <a:ext cx="4572000" cy="1971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89EBA-BC20-D6DA-23D9-9EA18169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50" y="1512822"/>
            <a:ext cx="3838575" cy="4124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C41410-87F4-59EC-771C-B8426BC9DFCE}"/>
              </a:ext>
            </a:extLst>
          </p:cNvPr>
          <p:cNvSpPr txBox="1"/>
          <p:nvPr/>
        </p:nvSpPr>
        <p:spPr>
          <a:xfrm>
            <a:off x="7894446" y="5718903"/>
            <a:ext cx="1852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Figure 6. Invalid File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D5F89-CAA5-7514-BDA4-90A0D2943A7F}"/>
              </a:ext>
            </a:extLst>
          </p:cNvPr>
          <p:cNvSpPr txBox="1"/>
          <p:nvPr/>
        </p:nvSpPr>
        <p:spPr>
          <a:xfrm>
            <a:off x="2860201" y="5718903"/>
            <a:ext cx="1321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Figure 5. Purposes</a:t>
            </a:r>
          </a:p>
        </p:txBody>
      </p:sp>
    </p:spTree>
    <p:extLst>
      <p:ext uri="{BB962C8B-B14F-4D97-AF65-F5344CB8AC3E}">
        <p14:creationId xmlns:p14="http://schemas.microsoft.com/office/powerpoint/2010/main" val="174201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680"/>
            <a:ext cx="12192000" cy="1360898"/>
          </a:xfrm>
        </p:spPr>
        <p:txBody>
          <a:bodyPr/>
          <a:lstStyle/>
          <a:p>
            <a:pPr algn="ctr"/>
            <a:r>
              <a:rPr lang="en-GB" dirty="0"/>
              <a:t>6. Critical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A0D3D-5B9F-2A89-165D-70A98F756AB5}"/>
              </a:ext>
            </a:extLst>
          </p:cNvPr>
          <p:cNvSpPr txBox="1"/>
          <p:nvPr/>
        </p:nvSpPr>
        <p:spPr>
          <a:xfrm>
            <a:off x="1344168" y="1901952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Strengths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04E9D-56BB-ADC1-DCD1-2727EC5575B8}"/>
              </a:ext>
            </a:extLst>
          </p:cNvPr>
          <p:cNvSpPr txBox="1"/>
          <p:nvPr/>
        </p:nvSpPr>
        <p:spPr>
          <a:xfrm>
            <a:off x="1344168" y="2462570"/>
            <a:ext cx="407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Three models trained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Complex dataset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Simple and intuitive GUI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Performant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F7170-F299-BAAC-57C3-A265424D1B15}"/>
              </a:ext>
            </a:extLst>
          </p:cNvPr>
          <p:cNvSpPr txBox="1"/>
          <p:nvPr/>
        </p:nvSpPr>
        <p:spPr>
          <a:xfrm>
            <a:off x="4056888" y="4043482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Improvements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8C28D-BD54-A626-A517-188924142751}"/>
              </a:ext>
            </a:extLst>
          </p:cNvPr>
          <p:cNvSpPr txBox="1"/>
          <p:nvPr/>
        </p:nvSpPr>
        <p:spPr>
          <a:xfrm>
            <a:off x="6425184" y="2493594"/>
            <a:ext cx="407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Relative small dataset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Few training epochs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Binary classification</a:t>
            </a:r>
          </a:p>
          <a:p>
            <a:pPr algn="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21EBB-9D99-D7B8-5995-C681176154D4}"/>
              </a:ext>
            </a:extLst>
          </p:cNvPr>
          <p:cNvSpPr txBox="1"/>
          <p:nvPr/>
        </p:nvSpPr>
        <p:spPr>
          <a:xfrm>
            <a:off x="6577584" y="1867036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Weaknesses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C9A11-C3D8-0FF0-B453-5BE5849494BA}"/>
              </a:ext>
            </a:extLst>
          </p:cNvPr>
          <p:cNvSpPr txBox="1"/>
          <p:nvPr/>
        </p:nvSpPr>
        <p:spPr>
          <a:xfrm>
            <a:off x="4056888" y="4574297"/>
            <a:ext cx="4078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Mix together more datasets</a:t>
            </a:r>
          </a:p>
          <a:p>
            <a:pPr algn="ctr"/>
            <a:r>
              <a:rPr lang="en-GB" dirty="0"/>
              <a:t>A better setup for training </a:t>
            </a:r>
          </a:p>
          <a:p>
            <a:pPr algn="ctr"/>
            <a:r>
              <a:rPr lang="en-GB" dirty="0"/>
              <a:t>More Models and architectures</a:t>
            </a:r>
          </a:p>
          <a:p>
            <a:pPr algn="ctr"/>
            <a:r>
              <a:rPr lang="en-GB" dirty="0"/>
              <a:t>Testing in a real environment</a:t>
            </a:r>
          </a:p>
          <a:p>
            <a:pPr algn="ctr"/>
            <a:r>
              <a:rPr lang="en-GB" dirty="0"/>
              <a:t>Segmentation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88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680"/>
            <a:ext cx="12192000" cy="1360898"/>
          </a:xfrm>
        </p:spPr>
        <p:txBody>
          <a:bodyPr/>
          <a:lstStyle/>
          <a:p>
            <a:pPr algn="ctr"/>
            <a:r>
              <a:rPr lang="en-GB" dirty="0"/>
              <a:t>7. 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04E9D-56BB-ADC1-DCD1-2727EC5575B8}"/>
              </a:ext>
            </a:extLst>
          </p:cNvPr>
          <p:cNvSpPr txBox="1"/>
          <p:nvPr/>
        </p:nvSpPr>
        <p:spPr>
          <a:xfrm>
            <a:off x="923544" y="1712762"/>
            <a:ext cx="928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Deep learning has the potential of at least comforting the radiologists in their predictions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The project achieves the main aims of the contract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The Champion Model has a competitive performance </a:t>
            </a:r>
          </a:p>
        </p:txBody>
      </p:sp>
    </p:spTree>
    <p:extLst>
      <p:ext uri="{BB962C8B-B14F-4D97-AF65-F5344CB8AC3E}">
        <p14:creationId xmlns:p14="http://schemas.microsoft.com/office/powerpoint/2010/main" val="174081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3140"/>
            <a:ext cx="12192000" cy="1360898"/>
          </a:xfrm>
        </p:spPr>
        <p:txBody>
          <a:bodyPr/>
          <a:lstStyle/>
          <a:p>
            <a:pPr algn="ctr"/>
            <a:r>
              <a:rPr lang="en-GB" dirty="0"/>
              <a:t>8. Questions</a:t>
            </a:r>
          </a:p>
        </p:txBody>
      </p:sp>
    </p:spTree>
    <p:extLst>
      <p:ext uri="{BB962C8B-B14F-4D97-AF65-F5344CB8AC3E}">
        <p14:creationId xmlns:p14="http://schemas.microsoft.com/office/powerpoint/2010/main" val="44594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E123-DD72-D3CC-A7B4-3986BCFE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055" y="799044"/>
            <a:ext cx="5193145" cy="1360898"/>
          </a:xfrm>
        </p:spPr>
        <p:txBody>
          <a:bodyPr/>
          <a:lstStyle/>
          <a:p>
            <a:r>
              <a:rPr lang="en-GB" dirty="0"/>
              <a:t>Presentation Aims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730AF-569C-8F82-EAA1-F12D06EFEF02}"/>
              </a:ext>
            </a:extLst>
          </p:cNvPr>
          <p:cNvSpPr txBox="1"/>
          <p:nvPr/>
        </p:nvSpPr>
        <p:spPr>
          <a:xfrm>
            <a:off x="1745674" y="2500479"/>
            <a:ext cx="3851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Topic. Importance. Relevance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Aims of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Dataset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Graphic User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Critical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0967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2" y="217152"/>
            <a:ext cx="12118108" cy="1360898"/>
          </a:xfrm>
        </p:spPr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4A72-DDF3-2979-3F98-16CD62F9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79464"/>
            <a:ext cx="10374744" cy="4215893"/>
          </a:xfrm>
        </p:spPr>
        <p:txBody>
          <a:bodyPr>
            <a:normAutofit fontScale="85000" lnSpcReduction="20000"/>
          </a:bodyPr>
          <a:lstStyle/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Colak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FC Kitamura, SB Hobbs, et al. The RSNA Pulmonary Embolism CT Dataset [https://pubs.rsna.org/doi/full/10.1148/ryai.2021200254]. Radiology: Artificial Intelligence 2021;3:2.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SOFER S. et al. (2021) Deep learning for pulmonary embolism detection on computed tomography pulmonary angiogram: a systematic review and meta‑analysis. Sci Rep. [Online] 11. Available from: https://doi.org/10.1038/s41598-021-95249-3 [Accessed 27/12/22].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BĔLOHLÁVEK, J. et al. (2013) Pulmonary embolism, part I: Epidemiology, risk factors and risk stratification, pathophysiology, clinical presentation, diagnosis and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nonthrombotic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pulmonary embolism. Experimental and clinical cardiology. [Online] 18(2). Available from: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https://www.ncbi.nlm.nih.gov/pmc/articles/PMC3718593/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[Accessed 27/12/22].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BULS, N. et al. (2021) Performance of an artificial intelligence tool with real-time clinical workflow integration – Detection of intracranial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hemorrhage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pulmonary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embolism.Physica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Medica. [Online] 83.Available from: 10.1016/j.ejmp.2021.03.015.[Accessed 27/12/22]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1. Pulmonary Embolism.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https://www.medpagetoday.com/emergencymedicine/emergencymedicine/96046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2.COLAK,E. et al. (2021) The RSNA Pulmonary Embolism CT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Dataset.Radiology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Artificial Intelligence. [Online] 3(2). Available from: 10.1148/ryai.2021200254. [Accessed 28/12/2022]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2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800" y="198680"/>
            <a:ext cx="8130309" cy="1360898"/>
          </a:xfrm>
        </p:spPr>
        <p:txBody>
          <a:bodyPr/>
          <a:lstStyle/>
          <a:p>
            <a:r>
              <a:rPr lang="en-GB" dirty="0"/>
              <a:t>1. Topic, Importance and Relevance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4A72-DDF3-2979-3F98-16CD62F9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9466"/>
            <a:ext cx="9905999" cy="808338"/>
          </a:xfrm>
        </p:spPr>
        <p:txBody>
          <a:bodyPr/>
          <a:lstStyle/>
          <a:p>
            <a:r>
              <a:rPr lang="en-GB" dirty="0"/>
              <a:t>Why is worth investing the time in developing a model which can predict Pulmonary Embolism in Computed Tomograph Scans?</a:t>
            </a:r>
          </a:p>
        </p:txBody>
      </p:sp>
    </p:spTree>
    <p:extLst>
      <p:ext uri="{BB962C8B-B14F-4D97-AF65-F5344CB8AC3E}">
        <p14:creationId xmlns:p14="http://schemas.microsoft.com/office/powerpoint/2010/main" val="2919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800" y="198680"/>
            <a:ext cx="8130309" cy="1360898"/>
          </a:xfrm>
        </p:spPr>
        <p:txBody>
          <a:bodyPr/>
          <a:lstStyle/>
          <a:p>
            <a:r>
              <a:rPr lang="en-GB" dirty="0"/>
              <a:t>1. Topic, Importance and Relevance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4A72-DDF3-2979-3F98-16CD62F9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79465"/>
            <a:ext cx="5146964" cy="1776535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 is the third most common cardiovascular disorder where a blood clot, typically formed in the leg, travels to the lungs and blocks one or more pulmonary arteries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Bĕlohlávek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2013). 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FEBE1-7FF3-0949-A08C-8C3F48B2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65" y="1640451"/>
            <a:ext cx="5087060" cy="4150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8BE5F3-542D-B284-9CF8-537B656D4342}"/>
              </a:ext>
            </a:extLst>
          </p:cNvPr>
          <p:cNvSpPr txBox="1"/>
          <p:nvPr/>
        </p:nvSpPr>
        <p:spPr>
          <a:xfrm>
            <a:off x="7241308" y="5791200"/>
            <a:ext cx="347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1. Pulmonary Embolism</a:t>
            </a:r>
          </a:p>
        </p:txBody>
      </p:sp>
    </p:spTree>
    <p:extLst>
      <p:ext uri="{BB962C8B-B14F-4D97-AF65-F5344CB8AC3E}">
        <p14:creationId xmlns:p14="http://schemas.microsoft.com/office/powerpoint/2010/main" val="160029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800" y="198680"/>
            <a:ext cx="8130309" cy="1360898"/>
          </a:xfrm>
        </p:spPr>
        <p:txBody>
          <a:bodyPr/>
          <a:lstStyle/>
          <a:p>
            <a:r>
              <a:rPr lang="en-GB" dirty="0"/>
              <a:t>1. Topic, Importance and Relevance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4A72-DDF3-2979-3F98-16CD62F9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79465"/>
            <a:ext cx="5146964" cy="1776535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out of three patients die within 2 hours of the presentation (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Bĕlohlávek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2013) 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BE5F3-542D-B284-9CF8-537B656D4342}"/>
              </a:ext>
            </a:extLst>
          </p:cNvPr>
          <p:cNvSpPr txBox="1"/>
          <p:nvPr/>
        </p:nvSpPr>
        <p:spPr>
          <a:xfrm>
            <a:off x="7050278" y="3948941"/>
            <a:ext cx="3920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Figure 2. Computer Tomography Pulmonary Angiogram Scan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0706034-3B5D-D391-EF89-3159FDCD9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543784"/>
              </p:ext>
            </p:extLst>
          </p:nvPr>
        </p:nvGraphicFramePr>
        <p:xfrm>
          <a:off x="1446645" y="3103418"/>
          <a:ext cx="3602182" cy="2410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 descr="A close-up of a chest x-ray&#10;&#10;Description automatically generated with medium confidence">
            <a:extLst>
              <a:ext uri="{FF2B5EF4-FFF2-40B4-BE49-F238E27FC236}">
                <a16:creationId xmlns:a16="http://schemas.microsoft.com/office/drawing/2014/main" id="{BFD4797F-BEC5-C9C9-D4D4-36F8CCBEA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54" y="1171651"/>
            <a:ext cx="2753804" cy="2753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92CEAC-7E3D-8CBB-8DA0-7E93B955FDBF}"/>
              </a:ext>
            </a:extLst>
          </p:cNvPr>
          <p:cNvSpPr txBox="1"/>
          <p:nvPr/>
        </p:nvSpPr>
        <p:spPr>
          <a:xfrm>
            <a:off x="6594762" y="4464871"/>
            <a:ext cx="5015347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exact way of diagnosis is the Computer Tomography Pulmonary Angiogram (CTPA) scan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Bĕlohlávek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2013)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B5928-2251-2789-C96B-00E4355F1311}"/>
              </a:ext>
            </a:extLst>
          </p:cNvPr>
          <p:cNvSpPr txBox="1"/>
          <p:nvPr/>
        </p:nvSpPr>
        <p:spPr>
          <a:xfrm>
            <a:off x="2216676" y="5310038"/>
            <a:ext cx="1587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Figure 3.  Ratio mortality</a:t>
            </a:r>
          </a:p>
        </p:txBody>
      </p:sp>
    </p:spTree>
    <p:extLst>
      <p:ext uri="{BB962C8B-B14F-4D97-AF65-F5344CB8AC3E}">
        <p14:creationId xmlns:p14="http://schemas.microsoft.com/office/powerpoint/2010/main" val="198546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680"/>
            <a:ext cx="12192000" cy="1360898"/>
          </a:xfrm>
        </p:spPr>
        <p:txBody>
          <a:bodyPr/>
          <a:lstStyle/>
          <a:p>
            <a:pPr algn="ctr"/>
            <a:r>
              <a:rPr lang="en-GB" dirty="0"/>
              <a:t>1. Topic, Importance and Relevance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4A72-DDF3-2979-3F98-16CD62F9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492" y="1705574"/>
            <a:ext cx="5146964" cy="1259299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major disadvantage of the CTPA is that experts are necessary for diagnosis, and it is a time-consuming activity (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2021). </a:t>
            </a:r>
            <a:endParaRPr lang="en-GB" dirty="0"/>
          </a:p>
        </p:txBody>
      </p:sp>
      <p:pic>
        <p:nvPicPr>
          <p:cNvPr id="5" name="Graphic 4" descr="Stopwatch 33% outline">
            <a:extLst>
              <a:ext uri="{FF2B5EF4-FFF2-40B4-BE49-F238E27FC236}">
                <a16:creationId xmlns:a16="http://schemas.microsoft.com/office/drawing/2014/main" id="{C8102A12-71A9-DBF2-18CD-9308F082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256" y="2194417"/>
            <a:ext cx="599743" cy="599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8D19DF-C904-4039-A34B-F313508627EC}"/>
              </a:ext>
            </a:extLst>
          </p:cNvPr>
          <p:cNvSpPr txBox="1"/>
          <p:nvPr/>
        </p:nvSpPr>
        <p:spPr>
          <a:xfrm>
            <a:off x="3350492" y="3429000"/>
            <a:ext cx="4553527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radiologist must assess a CTPA every 3 seconds which leads to a considerable number of false negatives, and it is an increased workload (</a:t>
            </a:r>
            <a:r>
              <a:rPr lang="en-GB" dirty="0" err="1"/>
              <a:t>Buls</a:t>
            </a:r>
            <a:r>
              <a:rPr lang="en-GB" dirty="0"/>
              <a:t> et al. 2021)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Graphic 12" descr="Clipboard All Crosses with solid fill">
            <a:extLst>
              <a:ext uri="{FF2B5EF4-FFF2-40B4-BE49-F238E27FC236}">
                <a16:creationId xmlns:a16="http://schemas.microsoft.com/office/drawing/2014/main" id="{CD5CB6A1-83D8-E90A-3B42-9867AED40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1439" y="3498581"/>
            <a:ext cx="1050636" cy="1050636"/>
          </a:xfrm>
          <a:prstGeom prst="rect">
            <a:avLst/>
          </a:prstGeom>
        </p:spPr>
      </p:pic>
      <p:pic>
        <p:nvPicPr>
          <p:cNvPr id="15" name="Graphic 14" descr="Graduation cap outline">
            <a:extLst>
              <a:ext uri="{FF2B5EF4-FFF2-40B4-BE49-F238E27FC236}">
                <a16:creationId xmlns:a16="http://schemas.microsoft.com/office/drawing/2014/main" id="{BB025C1C-C1BD-A0D8-B9B9-9750057954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1402" y="1713817"/>
            <a:ext cx="780472" cy="7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6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680"/>
            <a:ext cx="12192000" cy="1360898"/>
          </a:xfrm>
        </p:spPr>
        <p:txBody>
          <a:bodyPr/>
          <a:lstStyle/>
          <a:p>
            <a:pPr algn="ctr"/>
            <a:r>
              <a:rPr lang="en-GB" dirty="0"/>
              <a:t>1. Topic, Importance and Relevance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425C2-C2F6-DB5C-E38F-5913978C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890" y="1697240"/>
            <a:ext cx="9905999" cy="743683"/>
          </a:xfrm>
        </p:spPr>
        <p:txBody>
          <a:bodyPr>
            <a:normAutofit lnSpcReduction="10000"/>
          </a:bodyPr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Neural Networks showed competitive performances with the radiologists one as much theoretically as practically. </a:t>
            </a:r>
          </a:p>
          <a:p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24A14CE-D7F1-A5ED-DA63-D9FCBF91B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4355019"/>
              </p:ext>
            </p:extLst>
          </p:nvPr>
        </p:nvGraphicFramePr>
        <p:xfrm>
          <a:off x="1440873" y="2578585"/>
          <a:ext cx="9171709" cy="3269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CA8409-57D8-2999-98E3-5BF74C3BF07D}"/>
              </a:ext>
            </a:extLst>
          </p:cNvPr>
          <p:cNvSpPr txBox="1"/>
          <p:nvPr/>
        </p:nvSpPr>
        <p:spPr>
          <a:xfrm>
            <a:off x="1302327" y="5825107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 Pooled performance based on </a:t>
            </a:r>
            <a:r>
              <a:rPr lang="en-GB" sz="1000" dirty="0" err="1"/>
              <a:t>Sofer</a:t>
            </a:r>
            <a:r>
              <a:rPr lang="en-GB" sz="1000" dirty="0"/>
              <a:t> et al.’s  2021 study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7D86B-E443-A5AD-C4D6-67BE3E7DE210}"/>
              </a:ext>
            </a:extLst>
          </p:cNvPr>
          <p:cNvSpPr txBox="1"/>
          <p:nvPr/>
        </p:nvSpPr>
        <p:spPr>
          <a:xfrm>
            <a:off x="4493490" y="5840541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** AIDOC performance based on </a:t>
            </a:r>
            <a:r>
              <a:rPr lang="en-GB" sz="1000" dirty="0" err="1"/>
              <a:t>Buls</a:t>
            </a:r>
            <a:r>
              <a:rPr lang="en-GB" sz="1000" dirty="0"/>
              <a:t> et al.’s  2021 study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507B9-9883-EA4B-1F3C-5724A135620C}"/>
              </a:ext>
            </a:extLst>
          </p:cNvPr>
          <p:cNvSpPr txBox="1"/>
          <p:nvPr/>
        </p:nvSpPr>
        <p:spPr>
          <a:xfrm>
            <a:off x="7730837" y="5855975"/>
            <a:ext cx="3306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*** Performance based on </a:t>
            </a:r>
            <a:r>
              <a:rPr lang="en-GB" sz="1000" dirty="0" err="1"/>
              <a:t>Sofer</a:t>
            </a:r>
            <a:r>
              <a:rPr lang="en-GB" sz="1000" dirty="0"/>
              <a:t> et al.’s  2021 study</a:t>
            </a:r>
          </a:p>
        </p:txBody>
      </p:sp>
    </p:spTree>
    <p:extLst>
      <p:ext uri="{BB962C8B-B14F-4D97-AF65-F5344CB8AC3E}">
        <p14:creationId xmlns:p14="http://schemas.microsoft.com/office/powerpoint/2010/main" val="336091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680"/>
            <a:ext cx="12192000" cy="1360898"/>
          </a:xfrm>
        </p:spPr>
        <p:txBody>
          <a:bodyPr/>
          <a:lstStyle/>
          <a:p>
            <a:pPr algn="ctr"/>
            <a:r>
              <a:rPr lang="en-GB" dirty="0"/>
              <a:t>2. Aims of 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BB1DB-40C2-36FD-4972-4BE7920CFA00}"/>
              </a:ext>
            </a:extLst>
          </p:cNvPr>
          <p:cNvSpPr txBox="1"/>
          <p:nvPr/>
        </p:nvSpPr>
        <p:spPr>
          <a:xfrm>
            <a:off x="1524000" y="2512291"/>
            <a:ext cx="835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Train and compare the performances of three models in PE Detection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882D0-2587-EADB-63D3-4C01EA059FD7}"/>
              </a:ext>
            </a:extLst>
          </p:cNvPr>
          <p:cNvSpPr txBox="1"/>
          <p:nvPr/>
        </p:nvSpPr>
        <p:spPr>
          <a:xfrm>
            <a:off x="1524000" y="2960255"/>
            <a:ext cx="835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Create a graphical user interface to facilitate the use of the champion model.</a:t>
            </a:r>
          </a:p>
        </p:txBody>
      </p:sp>
    </p:spTree>
    <p:extLst>
      <p:ext uri="{BB962C8B-B14F-4D97-AF65-F5344CB8AC3E}">
        <p14:creationId xmlns:p14="http://schemas.microsoft.com/office/powerpoint/2010/main" val="117770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F8C-E811-A6B6-F49E-33C3010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680"/>
            <a:ext cx="12192000" cy="1360898"/>
          </a:xfrm>
        </p:spPr>
        <p:txBody>
          <a:bodyPr/>
          <a:lstStyle/>
          <a:p>
            <a:pPr algn="ctr"/>
            <a:r>
              <a:rPr lang="en-GB" dirty="0"/>
              <a:t>3. Training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FAF8C8F-FD9F-1162-CD6A-3FE29EF6C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779529"/>
              </p:ext>
            </p:extLst>
          </p:nvPr>
        </p:nvGraphicFramePr>
        <p:xfrm>
          <a:off x="1025237" y="1662545"/>
          <a:ext cx="2770909" cy="448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4AE6B0B-B271-4DF8-B577-137ED5E28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49446"/>
              </p:ext>
            </p:extLst>
          </p:nvPr>
        </p:nvGraphicFramePr>
        <p:xfrm>
          <a:off x="4710545" y="1662544"/>
          <a:ext cx="2770909" cy="448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9600B57-7D8C-E9A7-C913-522429184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87637"/>
              </p:ext>
            </p:extLst>
          </p:nvPr>
        </p:nvGraphicFramePr>
        <p:xfrm>
          <a:off x="8395854" y="1731816"/>
          <a:ext cx="2770909" cy="448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7001971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1824</TotalTime>
  <Words>898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</vt:lpstr>
      <vt:lpstr>Walbaum Display</vt:lpstr>
      <vt:lpstr>RegattaVTI</vt:lpstr>
      <vt:lpstr>Convolutional Neural Networks in Pulmonary Embolism detection on ComputeD TomographY Pulmonary Angiogram Scans</vt:lpstr>
      <vt:lpstr>Presentation Aims</vt:lpstr>
      <vt:lpstr>1. Topic, Importance and Relevance </vt:lpstr>
      <vt:lpstr>1. Topic, Importance and Relevance </vt:lpstr>
      <vt:lpstr>1. Topic, Importance and Relevance </vt:lpstr>
      <vt:lpstr>1. Topic, Importance and Relevance </vt:lpstr>
      <vt:lpstr>1. Topic, Importance and Relevance </vt:lpstr>
      <vt:lpstr>2. Aims of the project</vt:lpstr>
      <vt:lpstr>3. Training</vt:lpstr>
      <vt:lpstr>3. Training</vt:lpstr>
      <vt:lpstr>3. Training</vt:lpstr>
      <vt:lpstr>3. Training</vt:lpstr>
      <vt:lpstr>4. Dataset</vt:lpstr>
      <vt:lpstr>4. Dataset</vt:lpstr>
      <vt:lpstr>5. Graphic User Interface</vt:lpstr>
      <vt:lpstr>5. Graphic User Interface</vt:lpstr>
      <vt:lpstr>6. Critical Analysis</vt:lpstr>
      <vt:lpstr>7. Conclusion</vt:lpstr>
      <vt:lpstr>8. 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 in Pulmonary Embolism detection on Computer Tomograph Scans</dc:title>
  <dc:creator>George-Ionut</dc:creator>
  <cp:lastModifiedBy>George-Ionut</cp:lastModifiedBy>
  <cp:revision>18</cp:revision>
  <dcterms:created xsi:type="dcterms:W3CDTF">2023-05-09T13:46:01Z</dcterms:created>
  <dcterms:modified xsi:type="dcterms:W3CDTF">2023-05-12T15:05:54Z</dcterms:modified>
</cp:coreProperties>
</file>