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Proxima Nova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99279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09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f236172e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f236172e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426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f236172e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f236172e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772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f236172e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f236172e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871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eeb24e00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eeb24e00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742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ee8281299_0_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ee8281299_0_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098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eeb24e00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eeb24e00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639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f23616c6f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f23616c6f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233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f23616c6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f23616c6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903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f23617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f23617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990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f2241bc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f2241bc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360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f23616c6f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f23616c6f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878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f23616c6f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f23616c6f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04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eeksforgeeks.org/computer-network-ethernet-frame-forma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871425"/>
            <a:ext cx="81231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CAMADA FÍSICA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44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GRUPO 5:		</a:t>
            </a:r>
            <a:r>
              <a:rPr lang="pt-BR" sz="2000" dirty="0" smtClean="0"/>
              <a:t>	Eduardo </a:t>
            </a:r>
            <a:r>
              <a:rPr lang="pt-BR" sz="2000" dirty="0"/>
              <a:t>Humberto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	Felipe Freitas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	Mariana Bulgarelli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	</a:t>
            </a:r>
            <a:r>
              <a:rPr lang="pt-BR" sz="2000" dirty="0" err="1"/>
              <a:t>Yulli</a:t>
            </a:r>
            <a:r>
              <a:rPr lang="pt-BR" sz="2000" dirty="0"/>
              <a:t> Dias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CAMADA FÍSICA - CÓDIGO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</a:rPr>
              <a:t>10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7266975" y="534575"/>
            <a:ext cx="1463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38761D"/>
                </a:solidFill>
              </a:rPr>
              <a:t>Cliente</a:t>
            </a:r>
            <a:endParaRPr b="1">
              <a:solidFill>
                <a:srgbClr val="38761D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38761D"/>
              </a:solidFill>
            </a:endParaRPr>
          </a:p>
        </p:txBody>
      </p:sp>
      <p:cxnSp>
        <p:nvCxnSpPr>
          <p:cNvPr id="169" name="Google Shape;169;p22"/>
          <p:cNvCxnSpPr/>
          <p:nvPr/>
        </p:nvCxnSpPr>
        <p:spPr>
          <a:xfrm>
            <a:off x="311700" y="103617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925" y="1520200"/>
            <a:ext cx="6955900" cy="26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CAMADA FÍSICA - CÓDIGO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</a:rPr>
              <a:t>11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77" name="Google Shape;177;p23"/>
          <p:cNvSpPr txBox="1">
            <a:spLocks noGrp="1"/>
          </p:cNvSpPr>
          <p:nvPr>
            <p:ph type="body" idx="1"/>
          </p:nvPr>
        </p:nvSpPr>
        <p:spPr>
          <a:xfrm>
            <a:off x="7266975" y="534575"/>
            <a:ext cx="1463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38761D"/>
                </a:solidFill>
              </a:rPr>
              <a:t>Cliente</a:t>
            </a:r>
            <a:endParaRPr b="1">
              <a:solidFill>
                <a:srgbClr val="38761D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38761D"/>
              </a:solidFill>
            </a:endParaRPr>
          </a:p>
        </p:txBody>
      </p:sp>
      <p:cxnSp>
        <p:nvCxnSpPr>
          <p:cNvPr id="178" name="Google Shape;178;p23"/>
          <p:cNvCxnSpPr/>
          <p:nvPr/>
        </p:nvCxnSpPr>
        <p:spPr>
          <a:xfrm>
            <a:off x="311700" y="103617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100" y="1295925"/>
            <a:ext cx="7487812" cy="33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CAMADA FÍSICA - CÓDIGO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</a:rPr>
              <a:t>12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86" name="Google Shape;186;p24"/>
          <p:cNvSpPr txBox="1">
            <a:spLocks noGrp="1"/>
          </p:cNvSpPr>
          <p:nvPr>
            <p:ph type="body" idx="1"/>
          </p:nvPr>
        </p:nvSpPr>
        <p:spPr>
          <a:xfrm>
            <a:off x="7266975" y="534575"/>
            <a:ext cx="1463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38761D"/>
                </a:solidFill>
              </a:rPr>
              <a:t>Cliente</a:t>
            </a:r>
            <a:endParaRPr b="1">
              <a:solidFill>
                <a:srgbClr val="38761D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38761D"/>
              </a:solidFill>
            </a:endParaRPr>
          </a:p>
        </p:txBody>
      </p:sp>
      <p:cxnSp>
        <p:nvCxnSpPr>
          <p:cNvPr id="187" name="Google Shape;187;p24"/>
          <p:cNvCxnSpPr/>
          <p:nvPr/>
        </p:nvCxnSpPr>
        <p:spPr>
          <a:xfrm>
            <a:off x="311700" y="103617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938" y="1252875"/>
            <a:ext cx="7236125" cy="34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BIBLIOGRÁFICAS</a:t>
            </a:r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</a:rPr>
              <a:t>13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 lvl="0" indent="-360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[1]	SILVA,  Adelson de Paula. Princípios de Comunicação de Dados - Arquitetura de Redes de Computadores. Centro Federal de Educação Tecnológica de Minas Gerais, Engenharia da Computação, 2018.</a:t>
            </a:r>
            <a:endParaRPr sz="1200">
              <a:solidFill>
                <a:srgbClr val="000000"/>
              </a:solidFill>
            </a:endParaRPr>
          </a:p>
          <a:p>
            <a:pPr marL="360000" lvl="0" indent="-36000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[2]	FOROUZAN, B. A. Comunicação de dados e redes de computadores. Tradução de Ariovaldo Griesi. Quarta Edição, Mc Graw Hill, Bookman, 2008.</a:t>
            </a:r>
            <a:endParaRPr sz="1200">
              <a:solidFill>
                <a:srgbClr val="000000"/>
              </a:solidFill>
            </a:endParaRPr>
          </a:p>
          <a:p>
            <a:pPr marL="360000" lvl="0" indent="-36000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[3]	PHP Manual. Disponivel em: &lt;</a:t>
            </a:r>
            <a:r>
              <a:rPr lang="pt-BR" sz="1200" u="sng">
                <a:solidFill>
                  <a:schemeClr val="hlink"/>
                </a:solidFill>
                <a:hlinkClick r:id="rId3"/>
              </a:rPr>
              <a:t>http://www.php.net/docs.php</a:t>
            </a:r>
            <a:r>
              <a:rPr lang="pt-BR" sz="1200">
                <a:solidFill>
                  <a:srgbClr val="000000"/>
                </a:solidFill>
              </a:rPr>
              <a:t>&gt;.</a:t>
            </a:r>
            <a:endParaRPr sz="1200">
              <a:solidFill>
                <a:srgbClr val="000000"/>
              </a:solidFill>
            </a:endParaRPr>
          </a:p>
          <a:p>
            <a:pPr marL="360000" lvl="0" indent="-36000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[4]	Geeksforgeeks. Computer Network | Ethernet Frame Format. Disponivel em: &lt;</a:t>
            </a:r>
            <a:r>
              <a:rPr lang="pt-BR" sz="1200" u="sng">
                <a:solidFill>
                  <a:schemeClr val="hlink"/>
                </a:solidFill>
                <a:hlinkClick r:id="rId4"/>
              </a:rPr>
              <a:t>https://www.geeksforgeeks.org/computer-network-ethernet-frame-format/</a:t>
            </a:r>
            <a:r>
              <a:rPr lang="pt-BR" sz="1200">
                <a:solidFill>
                  <a:srgbClr val="000000"/>
                </a:solidFill>
              </a:rPr>
              <a:t>&gt;.</a:t>
            </a:r>
            <a:endParaRPr sz="1200">
              <a:solidFill>
                <a:srgbClr val="000000"/>
              </a:solidFill>
            </a:endParaRPr>
          </a:p>
          <a:p>
            <a:pPr marL="360000" lvl="0" indent="-36000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[5]	KUROSE, James F.; ROSS, K. W.. Redes de computadores e a Internet: uma abordagem top-down. Tradução Daniel Vieira, 6. ed. – São Paulo: Pearson Education do Brasil, 2013.</a:t>
            </a:r>
            <a:endParaRPr sz="1200">
              <a:solidFill>
                <a:srgbClr val="000000"/>
              </a:solidFill>
            </a:endParaRPr>
          </a:p>
          <a:p>
            <a:pPr marL="360000" lvl="0" indent="-360000" algn="just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000000"/>
              </a:solidFill>
            </a:endParaRPr>
          </a:p>
        </p:txBody>
      </p:sp>
      <p:cxnSp>
        <p:nvCxnSpPr>
          <p:cNvPr id="196" name="Google Shape;196;p25"/>
          <p:cNvCxnSpPr/>
          <p:nvPr/>
        </p:nvCxnSpPr>
        <p:spPr>
          <a:xfrm>
            <a:off x="311700" y="103617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CAMADA FÍSICA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525725" y="3459775"/>
            <a:ext cx="2660100" cy="1176900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endParaRPr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4833800" y="724200"/>
            <a:ext cx="4045200" cy="63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</a:rPr>
              <a:t>CAMADA FÍSICA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4568750" y="1310725"/>
            <a:ext cx="4575300" cy="32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A camada </a:t>
            </a:r>
            <a:r>
              <a:rPr lang="pt-BR" sz="1800" b="1">
                <a:solidFill>
                  <a:srgbClr val="FFFFFF"/>
                </a:solidFill>
              </a:rPr>
              <a:t>física</a:t>
            </a:r>
            <a:r>
              <a:rPr lang="pt-BR" sz="1800">
                <a:solidFill>
                  <a:srgbClr val="FFFFFF"/>
                </a:solidFill>
              </a:rPr>
              <a:t> é responsável pela coordenação das funções para transportar de bits de um nó para o seguinte </a:t>
            </a:r>
            <a:r>
              <a:rPr lang="pt-BR" sz="1600">
                <a:solidFill>
                  <a:srgbClr val="FFFFFF"/>
                </a:solidFill>
              </a:rPr>
              <a:t>[2]</a:t>
            </a:r>
            <a:r>
              <a:rPr lang="pt-BR" sz="1800">
                <a:solidFill>
                  <a:srgbClr val="FFFFFF"/>
                </a:solidFill>
              </a:rPr>
              <a:t>.</a:t>
            </a:r>
            <a:endParaRPr sz="180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“A camada de </a:t>
            </a:r>
            <a:r>
              <a:rPr lang="pt-BR" sz="1800" b="1">
                <a:solidFill>
                  <a:srgbClr val="FFFFFF"/>
                </a:solidFill>
              </a:rPr>
              <a:t>enlace</a:t>
            </a:r>
            <a:r>
              <a:rPr lang="pt-BR" sz="1800">
                <a:solidFill>
                  <a:srgbClr val="FFFFFF"/>
                </a:solidFill>
              </a:rPr>
              <a:t> </a:t>
            </a:r>
            <a:r>
              <a:rPr lang="pt-BR" sz="1600">
                <a:solidFill>
                  <a:srgbClr val="FFFFFF"/>
                </a:solidFill>
              </a:rPr>
              <a:t>[...]</a:t>
            </a:r>
            <a:r>
              <a:rPr lang="pt-BR" sz="1800">
                <a:solidFill>
                  <a:srgbClr val="FFFFFF"/>
                </a:solidFill>
              </a:rPr>
              <a:t> transforma a camada física, um recurso de transmissão bruto, em um link responsável pela comunicação de dados nó-a-nó” [2].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50" y="724200"/>
            <a:ext cx="4297025" cy="36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152050" y="4499050"/>
            <a:ext cx="20184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434343"/>
                </a:solidFill>
              </a:rPr>
              <a:t>Fonte: SILVA, 2018.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2833175" y="3404675"/>
            <a:ext cx="1422600" cy="8025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CAMADA FÍSICA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</a:rPr>
              <a:t>4</a:t>
            </a:fld>
            <a:endParaRPr>
              <a:solidFill>
                <a:schemeClr val="dk1"/>
              </a:solidFill>
            </a:endParaRPr>
          </a:p>
        </p:txBody>
      </p:sp>
      <p:cxnSp>
        <p:nvCxnSpPr>
          <p:cNvPr id="84" name="Google Shape;84;p16"/>
          <p:cNvCxnSpPr/>
          <p:nvPr/>
        </p:nvCxnSpPr>
        <p:spPr>
          <a:xfrm>
            <a:off x="311700" y="103617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6"/>
          <p:cNvSpPr txBox="1"/>
          <p:nvPr/>
        </p:nvSpPr>
        <p:spPr>
          <a:xfrm>
            <a:off x="311700" y="1148675"/>
            <a:ext cx="4479300" cy="3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800"/>
              <a:t>O TCP é um protocolo orientado a conexão. Uma ponta da conexão está ligada ao socket cliente e a outra está ligada a um socket servidor.</a:t>
            </a:r>
            <a:endParaRPr sz="1800"/>
          </a:p>
          <a:p>
            <a:pPr marL="0" lvl="0" indent="0" algn="just" rtl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pt-BR" sz="1800"/>
              <a:t>Ao criar a conexão TCP, associamos a ela o endereço de socket (endereço IP e número de porta) do cliente e do servidor. Com a conexão estabelecida, quando um lado quer enviar dados para o outro, basta deixá-los na conexão TCP por meio de seu socket (KUROSE e ROSS, 2013).</a:t>
            </a:r>
            <a:endParaRPr sz="1800"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l="9037" r="5213"/>
          <a:stretch/>
        </p:blipFill>
        <p:spPr>
          <a:xfrm>
            <a:off x="4790875" y="559125"/>
            <a:ext cx="4353126" cy="44386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5189300" y="1361875"/>
            <a:ext cx="1367400" cy="243300"/>
          </a:xfrm>
          <a:prstGeom prst="rect">
            <a:avLst/>
          </a:prstGeom>
          <a:solidFill>
            <a:srgbClr val="D1E1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5198650" y="2328450"/>
            <a:ext cx="1367400" cy="243300"/>
          </a:xfrm>
          <a:prstGeom prst="rect">
            <a:avLst/>
          </a:prstGeom>
          <a:solidFill>
            <a:srgbClr val="D1E1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5189300" y="3173950"/>
            <a:ext cx="1367400" cy="243300"/>
          </a:xfrm>
          <a:prstGeom prst="rect">
            <a:avLst/>
          </a:prstGeom>
          <a:solidFill>
            <a:srgbClr val="D1E1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7594900" y="2328450"/>
            <a:ext cx="1367400" cy="243300"/>
          </a:xfrm>
          <a:prstGeom prst="rect">
            <a:avLst/>
          </a:prstGeom>
          <a:solidFill>
            <a:srgbClr val="D1E1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7594900" y="3077475"/>
            <a:ext cx="1426200" cy="243300"/>
          </a:xfrm>
          <a:prstGeom prst="rect">
            <a:avLst/>
          </a:prstGeom>
          <a:solidFill>
            <a:srgbClr val="D1E1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5198650" y="3882475"/>
            <a:ext cx="1367400" cy="243300"/>
          </a:xfrm>
          <a:prstGeom prst="rect">
            <a:avLst/>
          </a:prstGeom>
          <a:solidFill>
            <a:srgbClr val="D1E1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5198650" y="4590925"/>
            <a:ext cx="1367400" cy="243300"/>
          </a:xfrm>
          <a:prstGeom prst="rect">
            <a:avLst/>
          </a:prstGeom>
          <a:solidFill>
            <a:srgbClr val="D1E1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7594900" y="4663225"/>
            <a:ext cx="1426200" cy="243300"/>
          </a:xfrm>
          <a:prstGeom prst="rect">
            <a:avLst/>
          </a:prstGeom>
          <a:solidFill>
            <a:srgbClr val="D1E1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2772400" y="4728625"/>
            <a:ext cx="23682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pt-BR" sz="800"/>
              <a:t>Fonte: Adaptado de KUROSE e ROSS, 2013</a:t>
            </a:r>
            <a:endParaRPr sz="800"/>
          </a:p>
        </p:txBody>
      </p:sp>
      <p:sp>
        <p:nvSpPr>
          <p:cNvPr id="96" name="Google Shape;96;p16"/>
          <p:cNvSpPr/>
          <p:nvPr/>
        </p:nvSpPr>
        <p:spPr>
          <a:xfrm>
            <a:off x="7565500" y="3952300"/>
            <a:ext cx="1455600" cy="243300"/>
          </a:xfrm>
          <a:prstGeom prst="rect">
            <a:avLst/>
          </a:prstGeom>
          <a:solidFill>
            <a:srgbClr val="D1E1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CAMADA FÍSICA - ESCOPO DE IMPLEMENTAÇÃO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</a:rPr>
              <a:t>5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311700" y="114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SERVIDOR</a:t>
            </a:r>
            <a:endParaRPr/>
          </a:p>
        </p:txBody>
      </p:sp>
      <p:cxnSp>
        <p:nvCxnSpPr>
          <p:cNvPr id="104" name="Google Shape;104;p17"/>
          <p:cNvCxnSpPr/>
          <p:nvPr/>
        </p:nvCxnSpPr>
        <p:spPr>
          <a:xfrm>
            <a:off x="311700" y="103617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7"/>
          <p:cNvSpPr/>
          <p:nvPr/>
        </p:nvSpPr>
        <p:spPr>
          <a:xfrm>
            <a:off x="311700" y="2067125"/>
            <a:ext cx="1323000" cy="85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 Socket</a:t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2013100" y="2067000"/>
            <a:ext cx="1323000" cy="85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Passa um nome para o socket</a:t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3721000" y="2067000"/>
            <a:ext cx="1323000" cy="85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Abertura de escuta para uma conexão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5435500" y="2067000"/>
            <a:ext cx="1323000" cy="85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conexões vindas no socket criado são aceitas.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7183850" y="2067000"/>
            <a:ext cx="1323000" cy="85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socket é lido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7183850" y="3547500"/>
            <a:ext cx="1323000" cy="79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mensagem recebida é escrita no socket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1714450" y="2474400"/>
            <a:ext cx="219000" cy="194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3422350" y="2474400"/>
            <a:ext cx="219000" cy="194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/>
          <p:nvPr/>
        </p:nvSpPr>
        <p:spPr>
          <a:xfrm rot="5400000">
            <a:off x="7735850" y="3138450"/>
            <a:ext cx="219000" cy="194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6861675" y="2474400"/>
            <a:ext cx="219000" cy="194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5130250" y="2474400"/>
            <a:ext cx="219000" cy="194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188775" y="3185800"/>
            <a:ext cx="6891900" cy="17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CAMADA FÍSICA - ESCOPO DE IMPLEMENTAÇÃO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</a:rPr>
              <a:t>6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CLIENTE</a:t>
            </a:r>
            <a:endParaRPr/>
          </a:p>
        </p:txBody>
      </p:sp>
      <p:cxnSp>
        <p:nvCxnSpPr>
          <p:cNvPr id="124" name="Google Shape;124;p18"/>
          <p:cNvCxnSpPr/>
          <p:nvPr/>
        </p:nvCxnSpPr>
        <p:spPr>
          <a:xfrm>
            <a:off x="311700" y="103617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325" y="1866900"/>
            <a:ext cx="622935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/>
          <p:nvPr/>
        </p:nvSpPr>
        <p:spPr>
          <a:xfrm>
            <a:off x="640125" y="3006100"/>
            <a:ext cx="1177200" cy="704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Monta o Quadro</a:t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2244100" y="3006100"/>
            <a:ext cx="1177200" cy="704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Converte endereços MAC</a:t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3848075" y="3006100"/>
            <a:ext cx="1177200" cy="704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Converte a Mensagem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5452050" y="3006100"/>
            <a:ext cx="1177200" cy="704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Criação de Sockets</a:t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7056025" y="3006100"/>
            <a:ext cx="1177200" cy="704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Tentativa de Envio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1921213" y="3261100"/>
            <a:ext cx="219000" cy="194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3525188" y="3261100"/>
            <a:ext cx="219000" cy="194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5129163" y="3261100"/>
            <a:ext cx="219000" cy="194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6733138" y="3261100"/>
            <a:ext cx="219000" cy="194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CAMADA FÍSICA - CÓDIGO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</a:rPr>
              <a:t>7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7266975" y="534575"/>
            <a:ext cx="1463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b="1">
                <a:solidFill>
                  <a:srgbClr val="38761D"/>
                </a:solidFill>
              </a:rPr>
              <a:t>SERVIDOR</a:t>
            </a:r>
            <a:endParaRPr b="1">
              <a:solidFill>
                <a:srgbClr val="38761D"/>
              </a:solidFill>
            </a:endParaRPr>
          </a:p>
        </p:txBody>
      </p:sp>
      <p:cxnSp>
        <p:nvCxnSpPr>
          <p:cNvPr id="142" name="Google Shape;142;p19"/>
          <p:cNvCxnSpPr/>
          <p:nvPr/>
        </p:nvCxnSpPr>
        <p:spPr>
          <a:xfrm>
            <a:off x="311700" y="103617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3" name="Google Shape;143;p19"/>
          <p:cNvPicPr preferRelativeResize="0"/>
          <p:nvPr/>
        </p:nvPicPr>
        <p:blipFill rotWithShape="1">
          <a:blip r:embed="rId3">
            <a:alphaModFix/>
          </a:blip>
          <a:srcRect l="4811" t="13954" r="27230" b="22790"/>
          <a:stretch/>
        </p:blipFill>
        <p:spPr>
          <a:xfrm>
            <a:off x="910575" y="1017725"/>
            <a:ext cx="7322844" cy="38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CAMADA FÍSICA - CÓDIGO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</a:rPr>
              <a:t>8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7266975" y="534575"/>
            <a:ext cx="1463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b="1">
                <a:solidFill>
                  <a:srgbClr val="38761D"/>
                </a:solidFill>
              </a:rPr>
              <a:t>SERVIDOR</a:t>
            </a:r>
            <a:endParaRPr b="1">
              <a:solidFill>
                <a:srgbClr val="38761D"/>
              </a:solidFill>
            </a:endParaRPr>
          </a:p>
        </p:txBody>
      </p:sp>
      <p:cxnSp>
        <p:nvCxnSpPr>
          <p:cNvPr id="151" name="Google Shape;151;p20"/>
          <p:cNvCxnSpPr/>
          <p:nvPr/>
        </p:nvCxnSpPr>
        <p:spPr>
          <a:xfrm>
            <a:off x="311700" y="103617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l="6626" t="17764" r="2974" b="13671"/>
          <a:stretch/>
        </p:blipFill>
        <p:spPr>
          <a:xfrm>
            <a:off x="170238" y="1144175"/>
            <a:ext cx="8803525" cy="37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CAMADA FÍSICA - CÓDIGO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</a:rPr>
              <a:t>9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7266975" y="534575"/>
            <a:ext cx="1463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b="1">
                <a:solidFill>
                  <a:srgbClr val="38761D"/>
                </a:solidFill>
              </a:rPr>
              <a:t>SERVIDOR</a:t>
            </a:r>
            <a:endParaRPr b="1">
              <a:solidFill>
                <a:srgbClr val="38761D"/>
              </a:solidFill>
            </a:endParaRPr>
          </a:p>
        </p:txBody>
      </p:sp>
      <p:cxnSp>
        <p:nvCxnSpPr>
          <p:cNvPr id="160" name="Google Shape;160;p21"/>
          <p:cNvCxnSpPr/>
          <p:nvPr/>
        </p:nvCxnSpPr>
        <p:spPr>
          <a:xfrm>
            <a:off x="311700" y="1036175"/>
            <a:ext cx="8520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 l="4803" t="17529" r="25075" b="6913"/>
          <a:stretch/>
        </p:blipFill>
        <p:spPr>
          <a:xfrm>
            <a:off x="1129525" y="1093925"/>
            <a:ext cx="6664321" cy="40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Apresentação na tela (16:9)</PresentationFormat>
  <Paragraphs>61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Proxima Nova</vt:lpstr>
      <vt:lpstr>Calibri</vt:lpstr>
      <vt:lpstr>Spearmint</vt:lpstr>
      <vt:lpstr>CAMADA FÍSICA</vt:lpstr>
      <vt:lpstr>CAMADA FÍSICA</vt:lpstr>
      <vt:lpstr>CAMADA FÍSICA</vt:lpstr>
      <vt:lpstr>CAMADA FÍSICA</vt:lpstr>
      <vt:lpstr>CAMADA FÍSICA - ESCOPO DE IMPLEMENTAÇÃO </vt:lpstr>
      <vt:lpstr>CAMADA FÍSICA - ESCOPO DE IMPLEMENTAÇÃO </vt:lpstr>
      <vt:lpstr>CAMADA FÍSICA - CÓDIGO </vt:lpstr>
      <vt:lpstr>CAMADA FÍSICA - CÓDIGO </vt:lpstr>
      <vt:lpstr>CAMADA FÍSICA - CÓDIGO </vt:lpstr>
      <vt:lpstr>CAMADA FÍSICA - CÓDIGO </vt:lpstr>
      <vt:lpstr>CAMADA FÍSICA - CÓDIGO </vt:lpstr>
      <vt:lpstr>CAMADA FÍSICA - CÓDIGO </vt:lpstr>
      <vt:lpstr>REFERÊNCIAS BIBLIOGRÁFICAS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FÍSICA</dc:title>
  <cp:lastModifiedBy>Mariana Bulgarelli</cp:lastModifiedBy>
  <cp:revision>1</cp:revision>
  <dcterms:modified xsi:type="dcterms:W3CDTF">2018-09-10T23:23:20Z</dcterms:modified>
</cp:coreProperties>
</file>