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5" d="100"/>
          <a:sy n="95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90E6-DF30-BB47-ADB8-2D66F44EDF76}" type="datetimeFigureOut">
              <a:rPr lang="en-US" smtClean="0"/>
              <a:t>2/2/11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70CD-48ED-7E4B-818F-F86A76A7B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90E6-DF30-BB47-ADB8-2D66F44EDF76}" type="datetimeFigureOut">
              <a:rPr lang="en-US" smtClean="0"/>
              <a:t>2/2/11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70CD-48ED-7E4B-818F-F86A76A7B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90E6-DF30-BB47-ADB8-2D66F44EDF76}" type="datetimeFigureOut">
              <a:rPr lang="en-US" smtClean="0"/>
              <a:t>2/2/11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70CD-48ED-7E4B-818F-F86A76A7B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90E6-DF30-BB47-ADB8-2D66F44EDF76}" type="datetimeFigureOut">
              <a:rPr lang="en-US" smtClean="0"/>
              <a:t>2/2/11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70CD-48ED-7E4B-818F-F86A76A7B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90E6-DF30-BB47-ADB8-2D66F44EDF76}" type="datetimeFigureOut">
              <a:rPr lang="en-US" smtClean="0"/>
              <a:t>2/2/11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70CD-48ED-7E4B-818F-F86A76A7B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90E6-DF30-BB47-ADB8-2D66F44EDF76}" type="datetimeFigureOut">
              <a:rPr lang="en-US" smtClean="0"/>
              <a:t>2/2/11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70CD-48ED-7E4B-818F-F86A76A7B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90E6-DF30-BB47-ADB8-2D66F44EDF76}" type="datetimeFigureOut">
              <a:rPr lang="en-US" smtClean="0"/>
              <a:t>2/2/11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70CD-48ED-7E4B-818F-F86A76A7B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90E6-DF30-BB47-ADB8-2D66F44EDF76}" type="datetimeFigureOut">
              <a:rPr lang="en-US" smtClean="0"/>
              <a:t>2/2/11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70CD-48ED-7E4B-818F-F86A76A7B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90E6-DF30-BB47-ADB8-2D66F44EDF76}" type="datetimeFigureOut">
              <a:rPr lang="en-US" smtClean="0"/>
              <a:t>2/2/11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70CD-48ED-7E4B-818F-F86A76A7B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90E6-DF30-BB47-ADB8-2D66F44EDF76}" type="datetimeFigureOut">
              <a:rPr lang="en-US" smtClean="0"/>
              <a:t>2/2/11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70CD-48ED-7E4B-818F-F86A76A7B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90E6-DF30-BB47-ADB8-2D66F44EDF76}" type="datetimeFigureOut">
              <a:rPr lang="en-US" smtClean="0"/>
              <a:t>2/2/11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70CD-48ED-7E4B-818F-F86A76A7B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890E6-DF30-BB47-ADB8-2D66F44EDF76}" type="datetimeFigureOut">
              <a:rPr lang="en-US" smtClean="0"/>
              <a:t>2/2/11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170CD-48ED-7E4B-818F-F86A76A7BA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df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df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df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df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df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df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df"/><Relationship Id="rId3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df"/><Relationship Id="rId3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d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d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d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df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Anytime </a:t>
            </a:r>
            <a:r>
              <a:rPr lang="en-US" dirty="0" err="1" smtClean="0"/>
              <a:t>RRTs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Dave Fergusson and Antony </a:t>
            </a:r>
            <a:r>
              <a:rPr lang="en-US" dirty="0" err="1" smtClean="0"/>
              <a:t>Stentz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tree</a:t>
            </a:r>
            <a:endParaRPr lang="en-US" dirty="0"/>
          </a:p>
        </p:txBody>
      </p:sp>
      <p:pic>
        <p:nvPicPr>
          <p:cNvPr id="5" name="Content Placeholder 4" descr="ARRT4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38200" y="1653005"/>
            <a:ext cx="3079750" cy="421439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Generate a set of possible extensions</a:t>
            </a:r>
          </a:p>
          <a:p>
            <a:r>
              <a:rPr lang="en-US" dirty="0" smtClean="0"/>
              <a:t>Choose extension which is cheapest among these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Accepting new elements</a:t>
            </a:r>
            <a:endParaRPr lang="en-US" dirty="0"/>
          </a:p>
        </p:txBody>
      </p:sp>
      <p:pic>
        <p:nvPicPr>
          <p:cNvPr id="5" name="Content Placeholder 4" descr="ARRT5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54050" y="1520658"/>
            <a:ext cx="3232150" cy="442294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Check if sum of cost of path from start node through tree to new element and heuristic cost of path to goal is less than solution bound</a:t>
            </a:r>
          </a:p>
          <a:p>
            <a:r>
              <a:rPr lang="en-US" dirty="0" smtClean="0"/>
              <a:t>If “yes” add element to the tree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Robot planning with Anytime </a:t>
            </a:r>
            <a:r>
              <a:rPr lang="en-US" dirty="0" err="1" smtClean="0"/>
              <a:t>RRTs</a:t>
            </a:r>
            <a:endParaRPr lang="en-US" dirty="0"/>
          </a:p>
        </p:txBody>
      </p:sp>
      <p:pic>
        <p:nvPicPr>
          <p:cNvPr id="5" name="Content Placeholder 4" descr="RRT_SingleRobotPlanning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09600" y="1676400"/>
            <a:ext cx="7543800" cy="516665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Paths</a:t>
            </a:r>
            <a:endParaRPr lang="en-US" dirty="0"/>
          </a:p>
        </p:txBody>
      </p:sp>
      <p:pic>
        <p:nvPicPr>
          <p:cNvPr id="5" name="Content Placeholder 4" descr="RRT_SingleRobotPlanningResults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49252" y="1066800"/>
            <a:ext cx="5999148" cy="6172200"/>
          </a:xfrm>
        </p:spPr>
      </p:pic>
      <p:sp>
        <p:nvSpPr>
          <p:cNvPr id="6" name="TextBox 5"/>
          <p:cNvSpPr txBox="1"/>
          <p:nvPr/>
        </p:nvSpPr>
        <p:spPr>
          <a:xfrm>
            <a:off x="6553200" y="141763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avg</a:t>
            </a:r>
            <a:r>
              <a:rPr lang="en-US" dirty="0" smtClean="0"/>
              <a:t> 3.6 times better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Multi-robot Constrained exploration</a:t>
            </a:r>
            <a:endParaRPr lang="en-US" dirty="0"/>
          </a:p>
        </p:txBody>
      </p:sp>
      <p:pic>
        <p:nvPicPr>
          <p:cNvPr id="5" name="Content Placeholder 4" descr="Multirobot_Constrained_Exploration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33400" y="1417637"/>
            <a:ext cx="5638800" cy="5293567"/>
          </a:xfrm>
        </p:spPr>
      </p:pic>
      <p:sp>
        <p:nvSpPr>
          <p:cNvPr id="6" name="TextBox 5"/>
          <p:cNvSpPr txBox="1"/>
          <p:nvPr/>
        </p:nvSpPr>
        <p:spPr>
          <a:xfrm>
            <a:off x="6553200" y="20639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avg</a:t>
            </a:r>
            <a:r>
              <a:rPr lang="en-US" dirty="0" smtClean="0"/>
              <a:t> 2.8 times better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Relative Cost vs. Time</a:t>
            </a:r>
            <a:endParaRPr lang="en-US" dirty="0"/>
          </a:p>
        </p:txBody>
      </p:sp>
      <p:pic>
        <p:nvPicPr>
          <p:cNvPr id="5" name="Content Placeholder 4" descr="ARRT_solution_costs_single_robot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81000" y="1219200"/>
            <a:ext cx="7543800" cy="565785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relative solution cost for single robot</a:t>
            </a:r>
            <a:endParaRPr lang="en-US" dirty="0"/>
          </a:p>
        </p:txBody>
      </p:sp>
      <p:pic>
        <p:nvPicPr>
          <p:cNvPr id="5" name="Content Placeholder 4" descr="Avg_Soln_Cost_SingleRobot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66800" y="1295400"/>
            <a:ext cx="6873932" cy="5714474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relative solution cost for multiple robots</a:t>
            </a:r>
            <a:endParaRPr lang="en-US" dirty="0"/>
          </a:p>
        </p:txBody>
      </p:sp>
      <p:pic>
        <p:nvPicPr>
          <p:cNvPr id="5" name="Content Placeholder 4" descr="Avg_soln_cost_multipleRobots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66800" y="1371600"/>
            <a:ext cx="6934200" cy="5563486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RRT – Rapidly Exploring Random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at complex configuration spaces</a:t>
            </a:r>
          </a:p>
          <a:p>
            <a:r>
              <a:rPr lang="en-US" dirty="0" smtClean="0"/>
              <a:t>Efficient at providing “feasible” solutions</a:t>
            </a:r>
          </a:p>
          <a:p>
            <a:r>
              <a:rPr lang="en-US" dirty="0" smtClean="0"/>
              <a:t>No control over solution quality</a:t>
            </a:r>
          </a:p>
          <a:p>
            <a:r>
              <a:rPr lang="en-US" dirty="0" smtClean="0"/>
              <a:t>Does not pay attention to solution cost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Earlier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add a goal bias – makes it a best-first search</a:t>
            </a:r>
          </a:p>
          <a:p>
            <a:r>
              <a:rPr lang="en-US" dirty="0" smtClean="0"/>
              <a:t>Nearest Neighbor could look for </a:t>
            </a:r>
            <a:r>
              <a:rPr lang="en-US" dirty="0" err="1" smtClean="0"/>
              <a:t>k</a:t>
            </a:r>
            <a:r>
              <a:rPr lang="en-US" dirty="0" smtClean="0"/>
              <a:t>-nearest neighbors (</a:t>
            </a:r>
            <a:r>
              <a:rPr lang="en-US" dirty="0" err="1" smtClean="0"/>
              <a:t>Urmson</a:t>
            </a:r>
            <a:r>
              <a:rPr lang="en-US" dirty="0" smtClean="0"/>
              <a:t> and Simmons) and select:</a:t>
            </a:r>
          </a:p>
          <a:p>
            <a:pPr lvl="1"/>
            <a:r>
              <a:rPr lang="en-US" dirty="0" err="1" smtClean="0"/>
              <a:t>Qnearest</a:t>
            </a:r>
            <a:r>
              <a:rPr lang="en-US" dirty="0" smtClean="0"/>
              <a:t> to </a:t>
            </a:r>
            <a:r>
              <a:rPr lang="en-US" dirty="0" err="1" smtClean="0"/>
              <a:t>Qtarget</a:t>
            </a:r>
            <a:r>
              <a:rPr lang="en-US" dirty="0" smtClean="0"/>
              <a:t> where path-cost&lt; </a:t>
            </a:r>
            <a:r>
              <a:rPr lang="en-US" dirty="0" err="1" smtClean="0"/>
              <a:t>r</a:t>
            </a:r>
            <a:endParaRPr lang="en-US" dirty="0" smtClean="0"/>
          </a:p>
          <a:p>
            <a:pPr lvl="1"/>
            <a:r>
              <a:rPr lang="en-US" dirty="0" smtClean="0"/>
              <a:t>First of </a:t>
            </a:r>
            <a:r>
              <a:rPr lang="en-US" dirty="0" err="1" smtClean="0"/>
              <a:t>k</a:t>
            </a:r>
            <a:r>
              <a:rPr lang="en-US" dirty="0" smtClean="0"/>
              <a:t>-nodes ordered by estimated path-cost whose current path-cost &lt; </a:t>
            </a:r>
            <a:r>
              <a:rPr lang="en-US" dirty="0" err="1" smtClean="0"/>
              <a:t>r</a:t>
            </a:r>
            <a:endParaRPr lang="en-US" dirty="0" smtClean="0"/>
          </a:p>
          <a:p>
            <a:pPr lvl="1"/>
            <a:r>
              <a:rPr lang="en-US" dirty="0" smtClean="0"/>
              <a:t>Node with minimum estimated path cost where cost &lt; 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idea from ARA*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initial suboptimal solution to an inflated A* search with a highly </a:t>
            </a:r>
            <a:r>
              <a:rPr lang="en-US" dirty="0" err="1" smtClean="0"/>
              <a:t>suboptimality</a:t>
            </a:r>
            <a:r>
              <a:rPr lang="en-US" dirty="0" smtClean="0"/>
              <a:t> bound </a:t>
            </a:r>
            <a:r>
              <a:rPr lang="en-US" dirty="0" err="1" smtClean="0"/>
              <a:t>ε</a:t>
            </a:r>
            <a:endParaRPr lang="en-US" dirty="0" smtClean="0"/>
          </a:p>
          <a:p>
            <a:r>
              <a:rPr lang="en-US" dirty="0" smtClean="0"/>
              <a:t>Repeat running new searches with decreasing values of </a:t>
            </a:r>
            <a:r>
              <a:rPr lang="en-US" dirty="0" err="1" smtClean="0"/>
              <a:t>ε</a:t>
            </a:r>
            <a:endParaRPr lang="en-US" dirty="0" smtClean="0"/>
          </a:p>
          <a:p>
            <a:r>
              <a:rPr lang="en-US" dirty="0" smtClean="0"/>
              <a:t>After each search, cost of most recent solution is guaranteed to be at most </a:t>
            </a:r>
            <a:r>
              <a:rPr lang="en-US" dirty="0" err="1" smtClean="0"/>
              <a:t>ε</a:t>
            </a:r>
            <a:r>
              <a:rPr lang="en-US" dirty="0" smtClean="0"/>
              <a:t> times the cost of an optimal solution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Anytime RRT algorithm</a:t>
            </a:r>
            <a:endParaRPr lang="en-US" dirty="0"/>
          </a:p>
        </p:txBody>
      </p:sp>
      <p:pic>
        <p:nvPicPr>
          <p:cNvPr id="5" name="Content Placeholder 4" descr="ARRT_algorithm_Main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69477" y="1661052"/>
            <a:ext cx="3973923" cy="4587348"/>
          </a:xfrm>
        </p:spPr>
      </p:pic>
      <p:pic>
        <p:nvPicPr>
          <p:cNvPr id="6" name="Content Placeholder 5" descr="ARRT_algorithm_GrowRRT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128919" y="1493838"/>
            <a:ext cx="4856343" cy="467836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5" name="Content Placeholder 4" descr="ARRT_algorithm_ChooseTarget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152400" y="1600200"/>
            <a:ext cx="4868550" cy="4221160"/>
          </a:xfrm>
        </p:spPr>
      </p:pic>
      <p:pic>
        <p:nvPicPr>
          <p:cNvPr id="6" name="Content Placeholder 5" descr="ARRT_algorithm_ExtendToTarget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038600" y="1417638"/>
            <a:ext cx="5124515" cy="422116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Anytime RRT planning</a:t>
            </a:r>
            <a:endParaRPr lang="en-US" dirty="0"/>
          </a:p>
        </p:txBody>
      </p:sp>
      <p:pic>
        <p:nvPicPr>
          <p:cNvPr id="4" name="Content Placeholder 3" descr="ARRT1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14400" y="1855415"/>
            <a:ext cx="3200400" cy="4255851"/>
          </a:xfrm>
        </p:spPr>
      </p:pic>
      <p:sp>
        <p:nvSpPr>
          <p:cNvPr id="5" name="TextBox 4"/>
          <p:cNvSpPr txBox="1"/>
          <p:nvPr/>
        </p:nvSpPr>
        <p:spPr>
          <a:xfrm>
            <a:off x="4876800" y="1855415"/>
            <a:ext cx="3810000" cy="147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 RRT being grown from initial configuration to goal configuration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Sampling</a:t>
            </a:r>
            <a:endParaRPr lang="en-US" dirty="0"/>
          </a:p>
        </p:txBody>
      </p:sp>
      <p:pic>
        <p:nvPicPr>
          <p:cNvPr id="6" name="Content Placeholder 5" descr="ARRT2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90600" y="1553994"/>
            <a:ext cx="3200400" cy="439203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Only areas that can potentially lead to an improved solution are considered</a:t>
            </a:r>
          </a:p>
          <a:p>
            <a:r>
              <a:rPr lang="en-US" dirty="0" smtClean="0"/>
              <a:t>Uses a heuristic function to restrict search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 Selection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Order by distance from the sample point and cost of their path from start node</a:t>
            </a:r>
          </a:p>
          <a:p>
            <a:r>
              <a:rPr lang="en-US" dirty="0" smtClean="0"/>
              <a:t>Select node with path cost lower than others</a:t>
            </a:r>
            <a:endParaRPr lang="en-US" dirty="0"/>
          </a:p>
        </p:txBody>
      </p:sp>
      <p:pic>
        <p:nvPicPr>
          <p:cNvPr id="7" name="Content Placeholder 6" descr="ARRT3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12586" y="1752600"/>
            <a:ext cx="2921214" cy="399745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325</Words>
  <Application>Microsoft Macintosh PowerPoint</Application>
  <PresentationFormat>On-screen Show (4:3)</PresentationFormat>
  <Paragraphs>42</Paragraphs>
  <Slides>17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Anytime RRTs </vt:lpstr>
      <vt:lpstr>RRT – Rapidly Exploring Random Trees</vt:lpstr>
      <vt:lpstr>Earlier Improvements</vt:lpstr>
      <vt:lpstr>An idea from ARA* </vt:lpstr>
      <vt:lpstr>Anytime RRT algorithm</vt:lpstr>
      <vt:lpstr>Algorithm contd…</vt:lpstr>
      <vt:lpstr>Anytime RRT planning</vt:lpstr>
      <vt:lpstr>Node Sampling</vt:lpstr>
      <vt:lpstr>Node Selection</vt:lpstr>
      <vt:lpstr>Extending tree</vt:lpstr>
      <vt:lpstr>Accepting new elements</vt:lpstr>
      <vt:lpstr>Single Robot planning with Anytime RRTs</vt:lpstr>
      <vt:lpstr>Resulting Paths</vt:lpstr>
      <vt:lpstr>Multi-robot Constrained exploration</vt:lpstr>
      <vt:lpstr>Comparison of Relative Cost vs. Time</vt:lpstr>
      <vt:lpstr>Average relative solution cost for single robot</vt:lpstr>
      <vt:lpstr>Average relative solution cost for multiple robots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Anytime RRTs </dc:title>
  <dc:creator>Arvind</dc:creator>
  <cp:lastModifiedBy>Arvind</cp:lastModifiedBy>
  <cp:revision>65</cp:revision>
  <dcterms:created xsi:type="dcterms:W3CDTF">2011-02-02T18:46:51Z</dcterms:created>
  <dcterms:modified xsi:type="dcterms:W3CDTF">2011-02-02T20:17:57Z</dcterms:modified>
</cp:coreProperties>
</file>