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43891200" cy="29260800"/>
  <p:notesSz cx="6858000" cy="9144000"/>
  <p:defaultTextStyle>
    <a:defPPr>
      <a:defRPr lang="en-US"/>
    </a:defPPr>
    <a:lvl1pPr marL="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1pPr>
    <a:lvl2pPr marL="175564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2pPr>
    <a:lvl3pPr marL="351129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3pPr>
    <a:lvl4pPr marL="526694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4pPr>
    <a:lvl5pPr marL="7022592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5pPr>
    <a:lvl6pPr marL="877824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6pPr>
    <a:lvl7pPr marL="1053388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7pPr>
    <a:lvl8pPr marL="1228953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8pPr>
    <a:lvl9pPr marL="1404518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16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1"/>
    <p:restoredTop sz="93007" autoAdjust="0"/>
  </p:normalViewPr>
  <p:slideViewPr>
    <p:cSldViewPr snapToGrid="0" snapToObjects="1">
      <p:cViewPr varScale="1">
        <p:scale>
          <a:sx n="17" d="100"/>
          <a:sy n="17" d="100"/>
        </p:scale>
        <p:origin x="1380" y="126"/>
      </p:cViewPr>
      <p:guideLst>
        <p:guide orient="horz" pos="9216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B959A-7C95-4BA3-9E85-416554B5BF05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2AD42-6EE7-4098-940E-7349C75B2D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2AD42-6EE7-4098-940E-7349C75B2DF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16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3901470" rtl="0" eaLnBrk="1" latinLnBrk="0" hangingPunct="1">
        <a:lnSpc>
          <a:spcPct val="90000"/>
        </a:lnSpc>
        <a:spcBef>
          <a:spcPct val="0"/>
        </a:spcBef>
        <a:buNone/>
        <a:defRPr sz="187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5368" indent="-975368" algn="l" defTabSz="3901470" rtl="0" eaLnBrk="1" latinLnBrk="0" hangingPunct="1">
        <a:lnSpc>
          <a:spcPct val="90000"/>
        </a:lnSpc>
        <a:spcBef>
          <a:spcPts val="4267"/>
        </a:spcBef>
        <a:buFont typeface="Arial" panose="020B0604020202020204" pitchFamily="34" charset="0"/>
        <a:buChar char="•"/>
        <a:defRPr sz="11947" kern="1200">
          <a:solidFill>
            <a:schemeClr val="tx1"/>
          </a:solidFill>
          <a:latin typeface="+mn-lt"/>
          <a:ea typeface="+mn-ea"/>
          <a:cs typeface="+mn-cs"/>
        </a:defRPr>
      </a:lvl1pPr>
      <a:lvl2pPr marL="2926103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10240" kern="1200">
          <a:solidFill>
            <a:schemeClr val="tx1"/>
          </a:solidFill>
          <a:latin typeface="+mn-lt"/>
          <a:ea typeface="+mn-ea"/>
          <a:cs typeface="+mn-cs"/>
        </a:defRPr>
      </a:lvl2pPr>
      <a:lvl3pPr marL="4876838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8533" kern="1200">
          <a:solidFill>
            <a:schemeClr val="tx1"/>
          </a:solidFill>
          <a:latin typeface="+mn-lt"/>
          <a:ea typeface="+mn-ea"/>
          <a:cs typeface="+mn-cs"/>
        </a:defRPr>
      </a:lvl3pPr>
      <a:lvl4pPr marL="6827573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4pPr>
      <a:lvl5pPr marL="8778309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5pPr>
      <a:lvl6pPr marL="10729044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6pPr>
      <a:lvl7pPr marL="12679779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7pPr>
      <a:lvl8pPr marL="14630514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8pPr>
      <a:lvl9pPr marL="16581250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1pPr>
      <a:lvl2pPr marL="1950735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901470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3pPr>
      <a:lvl4pPr marL="5852206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4pPr>
      <a:lvl5pPr marL="7802941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5pPr>
      <a:lvl6pPr marL="9753676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6pPr>
      <a:lvl7pPr marL="11704411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7pPr>
      <a:lvl8pPr marL="13655147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8pPr>
      <a:lvl9pPr marL="15605882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932457" y="6454907"/>
            <a:ext cx="1257690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Solution Outline</a:t>
            </a:r>
            <a:endParaRPr lang="en-US" sz="3600" dirty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Data storage system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Current/past/potential TAs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Courses and sections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TA Application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TA Handbook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196555" y="6371175"/>
            <a:ext cx="1355388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noFill/>
                  <a:prstDash val="dot"/>
                </a:ln>
                <a:latin typeface="Arial"/>
                <a:cs typeface="Arial"/>
              </a:rPr>
              <a:t>Technology Stack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n>
                  <a:noFill/>
                  <a:prstDash val="dot"/>
                </a:ln>
                <a:latin typeface="Arial"/>
                <a:cs typeface="Arial"/>
              </a:rPr>
              <a:t>MySQL Database: Stores course and TA information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n>
                  <a:noFill/>
                  <a:prstDash val="dot"/>
                </a:ln>
                <a:latin typeface="Arial"/>
                <a:cs typeface="Arial"/>
              </a:rPr>
              <a:t>Angular: backend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err="1">
                <a:ln>
                  <a:noFill/>
                  <a:prstDash val="dot"/>
                </a:ln>
                <a:latin typeface="Arial"/>
                <a:cs typeface="Arial"/>
              </a:rPr>
              <a:t>Jhispter</a:t>
            </a:r>
            <a:r>
              <a:rPr lang="en-US" sz="3600" dirty="0">
                <a:ln>
                  <a:noFill/>
                  <a:prstDash val="dot"/>
                </a:ln>
                <a:latin typeface="Arial"/>
                <a:cs typeface="Arial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n>
                  <a:noFill/>
                  <a:prstDash val="dot"/>
                </a:ln>
                <a:latin typeface="Arial"/>
                <a:cs typeface="Arial"/>
              </a:rPr>
              <a:t>NodeJS: Packages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err="1">
                <a:ln>
                  <a:noFill/>
                  <a:prstDash val="dot"/>
                </a:ln>
                <a:latin typeface="Arial"/>
                <a:cs typeface="Arial"/>
              </a:rPr>
              <a:t>Mailgun</a:t>
            </a:r>
            <a:r>
              <a:rPr lang="en-US" sz="3600" dirty="0">
                <a:ln>
                  <a:noFill/>
                  <a:prstDash val="dot"/>
                </a:ln>
                <a:latin typeface="Arial"/>
                <a:cs typeface="Arial"/>
              </a:rPr>
              <a:t>: 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3245262" y="6139060"/>
            <a:ext cx="0" cy="20770426"/>
          </a:xfrm>
          <a:prstGeom prst="line">
            <a:avLst/>
          </a:prstGeom>
          <a:ln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26561737" y="6139060"/>
            <a:ext cx="0" cy="22820758"/>
          </a:xfrm>
          <a:prstGeom prst="line">
            <a:avLst/>
          </a:prstGeom>
          <a:ln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40755" y="2691962"/>
            <a:ext cx="3760968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atin typeface="Arial"/>
                <a:cs typeface="Arial"/>
              </a:rPr>
              <a:t>Teaching Assistant Management System</a:t>
            </a:r>
          </a:p>
          <a:p>
            <a:endParaRPr lang="en-US" sz="2400" b="1" dirty="0">
              <a:latin typeface="Arial"/>
              <a:cs typeface="Arial"/>
            </a:endParaRPr>
          </a:p>
          <a:p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Team members: 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Abigail Byram, Neil Watson, Matthew Pointer, Matthew Tran |  </a:t>
            </a:r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Faculty adviser: 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Caroline </a:t>
            </a:r>
            <a:r>
              <a:rPr lang="en-US" sz="3600" dirty="0" err="1">
                <a:solidFill>
                  <a:srgbClr val="3C3C3B"/>
                </a:solidFill>
                <a:latin typeface="Arial"/>
                <a:cs typeface="Arial"/>
              </a:rPr>
              <a:t>Budwell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 |  </a:t>
            </a:r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Sponsor: 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VCU Dept of Computer Science |  </a:t>
            </a:r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Mentor: 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Debra Duke </a:t>
            </a:r>
          </a:p>
          <a:p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b="1" dirty="0">
                <a:latin typeface="Arial"/>
                <a:cs typeface="Arial"/>
              </a:rPr>
              <a:t> 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140755" y="6139060"/>
            <a:ext cx="37609689" cy="0"/>
          </a:xfrm>
          <a:prstGeom prst="line">
            <a:avLst/>
          </a:prstGeom>
          <a:ln>
            <a:solidFill>
              <a:srgbClr val="3C3C3B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392254" y="501502"/>
            <a:ext cx="3801979" cy="1156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313</a:t>
            </a:r>
          </a:p>
        </p:txBody>
      </p:sp>
      <p:pic>
        <p:nvPicPr>
          <p:cNvPr id="1026" name="Picture 2" descr="https://upload.wikimedia.org/wikipedia/commons/thumb/d/d9/Node.js_logo.svg/1200px-Node.js_logo.sv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445034" y="23428123"/>
            <a:ext cx="5305410" cy="3245143"/>
          </a:xfrm>
          <a:prstGeom prst="rect">
            <a:avLst/>
          </a:prstGeom>
          <a:noFill/>
        </p:spPr>
      </p:pic>
      <p:pic>
        <p:nvPicPr>
          <p:cNvPr id="1028" name="Picture 4" descr="https://upload.wikimedia.org/wikipedia/commons/thumb/c/cf/Angular_full_color_logo.svg/1200px-Angular_full_color_logo.svg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50053" y="25050695"/>
            <a:ext cx="4051738" cy="4051738"/>
          </a:xfrm>
          <a:prstGeom prst="rect">
            <a:avLst/>
          </a:prstGeom>
          <a:noFill/>
        </p:spPr>
      </p:pic>
      <p:pic>
        <p:nvPicPr>
          <p:cNvPr id="2" name="Picture 2" descr="https://cdn.freebiesupply.com/logos/large/2x/mysql-logo-png-transparent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584938" y="24060794"/>
            <a:ext cx="8217379" cy="5697383"/>
          </a:xfrm>
          <a:prstGeom prst="rect">
            <a:avLst/>
          </a:prstGeom>
          <a:noFill/>
        </p:spPr>
      </p:pic>
      <p:pic>
        <p:nvPicPr>
          <p:cNvPr id="3" name="Picture 4" descr="https://upload.wikimedia.org/wikipedia/commons/5/56/JHipster-logo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310224" y="25360178"/>
            <a:ext cx="2784020" cy="3543300"/>
          </a:xfrm>
          <a:prstGeom prst="rect">
            <a:avLst/>
          </a:prstGeom>
          <a:noFill/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CC61BD5C-F705-4D70-B710-E6BB3BAFCF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83272" y="11746982"/>
            <a:ext cx="6620723" cy="2098770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428F8D5A-B772-4124-AEBB-0A5869C3BC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82488" y="18600821"/>
            <a:ext cx="5821507" cy="328333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07ABC8A-B74D-4D01-862B-7356E3713D24}"/>
              </a:ext>
            </a:extLst>
          </p:cNvPr>
          <p:cNvCxnSpPr/>
          <p:nvPr/>
        </p:nvCxnSpPr>
        <p:spPr>
          <a:xfrm>
            <a:off x="2683553" y="10486167"/>
            <a:ext cx="37609689" cy="0"/>
          </a:xfrm>
          <a:prstGeom prst="line">
            <a:avLst/>
          </a:prstGeom>
          <a:ln>
            <a:solidFill>
              <a:srgbClr val="3C3C3B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AC03429-986A-4848-98A7-DA061E22BCB8}"/>
              </a:ext>
            </a:extLst>
          </p:cNvPr>
          <p:cNvSpPr txBox="1"/>
          <p:nvPr/>
        </p:nvSpPr>
        <p:spPr>
          <a:xfrm>
            <a:off x="2075069" y="6454907"/>
            <a:ext cx="1090347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Problem Statement</a:t>
            </a:r>
            <a:endParaRPr lang="en-US" sz="3600" dirty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Utilize the resources provided by the Department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Emphasis on TA recruitment and evaluation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TA training: guidelines and expectations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Course management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Communication between faculty and TAs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A05A63-B317-4B3D-8DCA-D3F579E68D0C}"/>
              </a:ext>
            </a:extLst>
          </p:cNvPr>
          <p:cNvSpPr txBox="1"/>
          <p:nvPr/>
        </p:nvSpPr>
        <p:spPr>
          <a:xfrm>
            <a:off x="2075069" y="10759460"/>
            <a:ext cx="8457129" cy="1523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Old Process</a:t>
            </a:r>
          </a:p>
          <a:p>
            <a:endParaRPr lang="en-US" sz="3600" b="1" dirty="0">
              <a:latin typeface="Arial"/>
              <a:cs typeface="Arial"/>
            </a:endParaRPr>
          </a:p>
          <a:p>
            <a:r>
              <a:rPr lang="en-US" sz="3600" b="1" dirty="0">
                <a:latin typeface="Arial"/>
                <a:cs typeface="Arial"/>
              </a:rPr>
              <a:t>TA Recruitment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TA to student ratio low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Cluttered email chains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Poor communication</a:t>
            </a:r>
          </a:p>
          <a:p>
            <a:endParaRPr lang="en-US" sz="3600" dirty="0">
              <a:latin typeface="Arial"/>
              <a:cs typeface="Arial"/>
            </a:endParaRPr>
          </a:p>
          <a:p>
            <a:r>
              <a:rPr lang="en-US" sz="3600" b="1" dirty="0">
                <a:latin typeface="Arial"/>
                <a:cs typeface="Arial"/>
              </a:rPr>
              <a:t>TA Class Matching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TAs assigned to classes that they are not suitable in assisting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r>
              <a:rPr lang="en-US" sz="3600" b="1" dirty="0">
                <a:latin typeface="Arial"/>
                <a:cs typeface="Arial"/>
              </a:rPr>
              <a:t>TA Scheduling Information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No stored records of TAs information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r>
              <a:rPr lang="en-US" sz="3600" b="1" dirty="0">
                <a:latin typeface="Arial"/>
                <a:cs typeface="Arial"/>
              </a:rPr>
              <a:t>TA Grading Assignment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Assignments sent with no confirmation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832347-A6F3-4842-9900-DC8106E66B60}"/>
              </a:ext>
            </a:extLst>
          </p:cNvPr>
          <p:cNvSpPr txBox="1"/>
          <p:nvPr/>
        </p:nvSpPr>
        <p:spPr>
          <a:xfrm>
            <a:off x="13680359" y="10788893"/>
            <a:ext cx="12576904" cy="1634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New Process</a:t>
            </a:r>
          </a:p>
          <a:p>
            <a:endParaRPr lang="en-US" sz="3600" dirty="0">
              <a:latin typeface="Arial"/>
              <a:cs typeface="Arial"/>
            </a:endParaRPr>
          </a:p>
          <a:p>
            <a:r>
              <a:rPr lang="en-US" sz="3600" dirty="0">
                <a:latin typeface="Arial"/>
                <a:cs typeface="Arial"/>
              </a:rPr>
              <a:t>[TA email screenshot]</a:t>
            </a: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r>
              <a:rPr lang="en-US" sz="3600" dirty="0">
                <a:latin typeface="Arial"/>
                <a:cs typeface="Arial"/>
              </a:rPr>
              <a:t>[TA application]</a:t>
            </a: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r>
              <a:rPr lang="en-US" sz="3600" dirty="0">
                <a:latin typeface="Arial"/>
                <a:cs typeface="Arial"/>
              </a:rPr>
              <a:t>[TA schedule]</a:t>
            </a: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r>
              <a:rPr lang="en-US" sz="3600" dirty="0">
                <a:latin typeface="Arial"/>
                <a:cs typeface="Arial"/>
              </a:rPr>
              <a:t>[TA grading section]</a:t>
            </a: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E78A2A-A948-4CF0-822D-A9294A7295A1}"/>
              </a:ext>
            </a:extLst>
          </p:cNvPr>
          <p:cNvSpPr txBox="1"/>
          <p:nvPr/>
        </p:nvSpPr>
        <p:spPr>
          <a:xfrm>
            <a:off x="27139038" y="10788893"/>
            <a:ext cx="12576904" cy="14126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Improvements</a:t>
            </a:r>
          </a:p>
          <a:p>
            <a:pPr>
              <a:buFont typeface="Arial" pitchFamily="34" charset="0"/>
              <a:buChar char="•"/>
            </a:pPr>
            <a:endParaRPr lang="en-US" sz="3600" dirty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Simple process of applying/accepting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Application allows more possible TAs</a:t>
            </a:r>
          </a:p>
          <a:p>
            <a:pPr>
              <a:buFont typeface="Arial" pitchFamily="34" charset="0"/>
              <a:buChar char="•"/>
            </a:pPr>
            <a:endParaRPr lang="en-US" sz="3600" dirty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endParaRPr lang="en-US" sz="3600" dirty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endParaRPr lang="en-US" sz="3600" dirty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endParaRPr lang="en-US" sz="3600" dirty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Easy selection of TAs for specific courses</a:t>
            </a:r>
          </a:p>
          <a:p>
            <a:pPr>
              <a:buFont typeface="Arial" pitchFamily="34" charset="0"/>
              <a:buChar char="•"/>
            </a:pPr>
            <a:endParaRPr lang="en-US" sz="3600" dirty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endParaRPr lang="en-US" sz="3600" dirty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endParaRPr lang="en-US" sz="3600" dirty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endParaRPr lang="en-US" sz="3600" dirty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endParaRPr lang="en-US" sz="3600" dirty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endParaRPr lang="en-US" sz="3600" dirty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Handbook outlines expectations of being a TA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Store course information</a:t>
            </a:r>
          </a:p>
          <a:p>
            <a:pPr>
              <a:buFont typeface="Arial" pitchFamily="34" charset="0"/>
              <a:buChar char="•"/>
            </a:pPr>
            <a:endParaRPr lang="en-US" sz="3600" dirty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endParaRPr lang="en-US" sz="3600" dirty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endParaRPr lang="en-US" sz="3600" dirty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endParaRPr lang="en-US" sz="3600" dirty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endParaRPr lang="en-US" sz="3600" dirty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Supervising grading for consistency and reliability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Clear communication of assigned work</a:t>
            </a:r>
          </a:p>
          <a:p>
            <a:pPr>
              <a:buFont typeface="Arial" pitchFamily="34" charset="0"/>
              <a:buChar char="•"/>
            </a:pPr>
            <a:endParaRPr lang="en-US" sz="3600" dirty="0">
              <a:latin typeface="Arial"/>
              <a:cs typeface="Arial"/>
            </a:endParaRPr>
          </a:p>
        </p:txBody>
      </p:sp>
      <p:pic>
        <p:nvPicPr>
          <p:cNvPr id="22" name="Picture 4" descr="https://cdn4.iconfinder.com/data/icons/dot/256/email_mail_post_letter_stamp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970464" y="13356241"/>
            <a:ext cx="776455" cy="776455"/>
          </a:xfrm>
          <a:prstGeom prst="rect">
            <a:avLst/>
          </a:prstGeom>
          <a:noFill/>
        </p:spPr>
      </p:pic>
      <p:pic>
        <p:nvPicPr>
          <p:cNvPr id="25" name="Picture 4" descr="https://cdn4.iconfinder.com/data/icons/dot/256/email_mail_post_letter_stamp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9841228" y="12403255"/>
            <a:ext cx="776455" cy="776455"/>
          </a:xfrm>
          <a:prstGeom prst="rect">
            <a:avLst/>
          </a:prstGeom>
          <a:noFill/>
        </p:spPr>
      </p:pic>
      <p:sp>
        <p:nvSpPr>
          <p:cNvPr id="60" name="Bent Arrow 59"/>
          <p:cNvSpPr/>
          <p:nvPr/>
        </p:nvSpPr>
        <p:spPr>
          <a:xfrm>
            <a:off x="8036104" y="12111436"/>
            <a:ext cx="2784852" cy="93670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Bent Arrow 61"/>
          <p:cNvSpPr/>
          <p:nvPr/>
        </p:nvSpPr>
        <p:spPr>
          <a:xfrm rot="10800000">
            <a:off x="8680230" y="13433902"/>
            <a:ext cx="2832123" cy="93670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4" name="Picture 6" descr="https://bloximages.newyork1.vip.townnews.com/richmond.com/content/tncms/assets/v3/editorial/c/1a/c1aa3336-62e6-576e-8d1b-c2f309342b29/584b7ab80be21.image.png?resize=400%2C40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188556" y="12579787"/>
            <a:ext cx="1781908" cy="1790818"/>
          </a:xfrm>
          <a:prstGeom prst="rect">
            <a:avLst/>
          </a:prstGeom>
          <a:noFill/>
        </p:spPr>
      </p:pic>
      <p:pic>
        <p:nvPicPr>
          <p:cNvPr id="2056" name="Picture 8" descr="http://www.henhunt.co.uk/wp-content/uploads/2014/10/Person-Logo-1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0532198" y="12054934"/>
            <a:ext cx="1790818" cy="1790818"/>
          </a:xfrm>
          <a:prstGeom prst="rect">
            <a:avLst/>
          </a:prstGeom>
          <a:noFill/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07ABC8A-B74D-4D01-862B-7356E3713D24}"/>
              </a:ext>
            </a:extLst>
          </p:cNvPr>
          <p:cNvCxnSpPr/>
          <p:nvPr/>
        </p:nvCxnSpPr>
        <p:spPr>
          <a:xfrm>
            <a:off x="2683553" y="14798842"/>
            <a:ext cx="37609689" cy="0"/>
          </a:xfrm>
          <a:prstGeom prst="line">
            <a:avLst/>
          </a:prstGeom>
          <a:ln>
            <a:solidFill>
              <a:srgbClr val="3C3C3B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07ABC8A-B74D-4D01-862B-7356E3713D24}"/>
              </a:ext>
            </a:extLst>
          </p:cNvPr>
          <p:cNvCxnSpPr/>
          <p:nvPr/>
        </p:nvCxnSpPr>
        <p:spPr>
          <a:xfrm>
            <a:off x="2683553" y="18600821"/>
            <a:ext cx="37609689" cy="0"/>
          </a:xfrm>
          <a:prstGeom prst="line">
            <a:avLst/>
          </a:prstGeom>
          <a:ln>
            <a:solidFill>
              <a:srgbClr val="3C3C3B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07ABC8A-B74D-4D01-862B-7356E3713D24}"/>
              </a:ext>
            </a:extLst>
          </p:cNvPr>
          <p:cNvCxnSpPr/>
          <p:nvPr/>
        </p:nvCxnSpPr>
        <p:spPr>
          <a:xfrm>
            <a:off x="2683553" y="22434170"/>
            <a:ext cx="37609689" cy="0"/>
          </a:xfrm>
          <a:prstGeom prst="line">
            <a:avLst/>
          </a:prstGeom>
          <a:ln>
            <a:solidFill>
              <a:srgbClr val="3C3C3B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ight Arrow 71"/>
          <p:cNvSpPr/>
          <p:nvPr/>
        </p:nvSpPr>
        <p:spPr>
          <a:xfrm>
            <a:off x="12299868" y="12397484"/>
            <a:ext cx="1357343" cy="1301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>
            <a:off x="12323016" y="16099659"/>
            <a:ext cx="1357343" cy="1301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>
            <a:off x="12323016" y="19853512"/>
            <a:ext cx="1357343" cy="1301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Arrow 74"/>
          <p:cNvSpPr/>
          <p:nvPr/>
        </p:nvSpPr>
        <p:spPr>
          <a:xfrm>
            <a:off x="12323016" y="23749388"/>
            <a:ext cx="1357343" cy="1301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>
            <a:off x="25578591" y="12403255"/>
            <a:ext cx="1357343" cy="1301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>
            <a:off x="25578591" y="15973858"/>
            <a:ext cx="1357343" cy="1301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77"/>
          <p:cNvSpPr/>
          <p:nvPr/>
        </p:nvSpPr>
        <p:spPr>
          <a:xfrm>
            <a:off x="25578591" y="19727711"/>
            <a:ext cx="1357343" cy="1301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Arrow 78"/>
          <p:cNvSpPr/>
          <p:nvPr/>
        </p:nvSpPr>
        <p:spPr>
          <a:xfrm>
            <a:off x="25578591" y="23623587"/>
            <a:ext cx="1357343" cy="1301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730</TotalTime>
  <Words>211</Words>
  <Application>Microsoft Office PowerPoint</Application>
  <PresentationFormat>Custom</PresentationFormat>
  <Paragraphs>98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Neil</cp:lastModifiedBy>
  <cp:revision>59</cp:revision>
  <dcterms:created xsi:type="dcterms:W3CDTF">2018-02-06T18:12:23Z</dcterms:created>
  <dcterms:modified xsi:type="dcterms:W3CDTF">2019-03-20T22:37:36Z</dcterms:modified>
</cp:coreProperties>
</file>