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 varScale="1">
        <p:scale>
          <a:sx n="16" d="100"/>
          <a:sy n="16" d="100"/>
        </p:scale>
        <p:origin x="1228" y="16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27819" y="26722450"/>
            <a:ext cx="2367661" cy="2367661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81047" y="26528698"/>
            <a:ext cx="3629430" cy="2516405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3581" y="26950814"/>
            <a:ext cx="1562729" cy="1988929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2896" y="27147816"/>
            <a:ext cx="3030625" cy="16556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1317415" y="6145408"/>
            <a:ext cx="119462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Undergraduate teaching assistants (TAs) are a major resource in courses, but TA management is currently handled manually and is not scalable. A management system is needed to most effectively utilize TAs and allow courses to function smoothly. 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D4B043B-F62F-4CDA-B504-6A118F51B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0522" y="26992363"/>
            <a:ext cx="1676389" cy="189066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8ED924-700D-4EDD-A17E-444EB1A2F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6182" y="26952332"/>
            <a:ext cx="2066924" cy="20669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B46351-1D5C-49F7-9DD3-8A7F1D4795F7}"/>
              </a:ext>
            </a:extLst>
          </p:cNvPr>
          <p:cNvSpPr txBox="1"/>
          <p:nvPr/>
        </p:nvSpPr>
        <p:spPr>
          <a:xfrm>
            <a:off x="15075298" y="7938008"/>
            <a:ext cx="501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Students do not know how to apply to be a 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A1AA5-D2CB-438B-8A55-14D1805B530C}"/>
              </a:ext>
            </a:extLst>
          </p:cNvPr>
          <p:cNvSpPr txBox="1"/>
          <p:nvPr/>
        </p:nvSpPr>
        <p:spPr>
          <a:xfrm>
            <a:off x="15079109" y="17180685"/>
            <a:ext cx="5255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Manual emails required to check TA availability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E7948D-2D97-42E6-8341-1E5AFAB6473F}"/>
              </a:ext>
            </a:extLst>
          </p:cNvPr>
          <p:cNvSpPr txBox="1"/>
          <p:nvPr/>
        </p:nvSpPr>
        <p:spPr>
          <a:xfrm>
            <a:off x="15079109" y="22032788"/>
            <a:ext cx="5813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Difficult to record grading progress and multiple graders cause inconsistency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C984AF-D67A-4E5D-8AE5-2085C10196B4}"/>
              </a:ext>
            </a:extLst>
          </p:cNvPr>
          <p:cNvSpPr txBox="1"/>
          <p:nvPr/>
        </p:nvSpPr>
        <p:spPr>
          <a:xfrm>
            <a:off x="36427864" y="8175806"/>
            <a:ext cx="5159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Application available through web portal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2EE726-67FB-4B16-BD77-92ECDFFB3A2F}"/>
              </a:ext>
            </a:extLst>
          </p:cNvPr>
          <p:cNvSpPr txBox="1"/>
          <p:nvPr/>
        </p:nvSpPr>
        <p:spPr>
          <a:xfrm>
            <a:off x="36393145" y="12152961"/>
            <a:ext cx="5287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TA onboarding and training information available in a centralized location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BFE1F-C31A-45B3-815B-4DEC4AFAB2DC}"/>
              </a:ext>
            </a:extLst>
          </p:cNvPr>
          <p:cNvSpPr txBox="1"/>
          <p:nvPr/>
        </p:nvSpPr>
        <p:spPr>
          <a:xfrm>
            <a:off x="36393145" y="16931460"/>
            <a:ext cx="5598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TAs prompted each semester for updates and TA assigned to course within the app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E5993-4889-4828-B2E5-AF18E4839FDA}"/>
              </a:ext>
            </a:extLst>
          </p:cNvPr>
          <p:cNvSpPr txBox="1"/>
          <p:nvPr/>
        </p:nvSpPr>
        <p:spPr>
          <a:xfrm>
            <a:off x="36424715" y="21950824"/>
            <a:ext cx="5614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Grading can be assigned in the web application and progress is recorded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27067032" y="2265394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9A137E-4508-405A-BCA9-B96BB8BE2952}"/>
              </a:ext>
            </a:extLst>
          </p:cNvPr>
          <p:cNvSpPr txBox="1"/>
          <p:nvPr/>
        </p:nvSpPr>
        <p:spPr>
          <a:xfrm>
            <a:off x="24609150" y="21172068"/>
            <a:ext cx="624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Grading Supervision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0F39D0C-1913-42A7-B920-A0EE01B93B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12929" y="21893140"/>
            <a:ext cx="3609975" cy="3124200"/>
          </a:xfrm>
          <a:prstGeom prst="rect">
            <a:avLst/>
          </a:prstGeom>
        </p:spPr>
      </p:pic>
      <p:pic>
        <p:nvPicPr>
          <p:cNvPr id="54" name="Picture 53" descr="A picture containing object&#10;&#10;Description automatically generated">
            <a:extLst>
              <a:ext uri="{FF2B5EF4-FFF2-40B4-BE49-F238E27FC236}">
                <a16:creationId xmlns:a16="http://schemas.microsoft.com/office/drawing/2014/main" id="{8CAAF468-2E3F-4B8A-BF5D-240C6A4D7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81255" y="21709492"/>
            <a:ext cx="5359180" cy="3582340"/>
          </a:xfrm>
          <a:prstGeom prst="rect">
            <a:avLst/>
          </a:prstGeom>
        </p:spPr>
      </p:pic>
      <p:sp>
        <p:nvSpPr>
          <p:cNvPr id="74" name="Right Arrow 73"/>
          <p:cNvSpPr/>
          <p:nvPr/>
        </p:nvSpPr>
        <p:spPr>
          <a:xfrm>
            <a:off x="27131892" y="17725767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9D21C8-B287-443C-A0E4-F953E5855EB5}"/>
              </a:ext>
            </a:extLst>
          </p:cNvPr>
          <p:cNvSpPr txBox="1"/>
          <p:nvPr/>
        </p:nvSpPr>
        <p:spPr>
          <a:xfrm>
            <a:off x="25146424" y="16009493"/>
            <a:ext cx="5707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– Class Matching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6303FF-CCC6-43BF-A94E-F23FFA8117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49914" y="16453750"/>
            <a:ext cx="4681440" cy="39760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7AE2D15-430F-43D8-A837-3E272F4F15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06617" y="16347448"/>
            <a:ext cx="4441569" cy="402492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C630BA2-5C1A-4852-B513-9845A49E365A}"/>
              </a:ext>
            </a:extLst>
          </p:cNvPr>
          <p:cNvSpPr txBox="1"/>
          <p:nvPr/>
        </p:nvSpPr>
        <p:spPr>
          <a:xfrm>
            <a:off x="15075298" y="12320257"/>
            <a:ext cx="5015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TAs trained individually often through email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27137381" y="8405872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6FA24-2CD8-48AC-9E7C-5D4452FE6A59}"/>
              </a:ext>
            </a:extLst>
          </p:cNvPr>
          <p:cNvSpPr txBox="1"/>
          <p:nvPr/>
        </p:nvSpPr>
        <p:spPr>
          <a:xfrm>
            <a:off x="25681718" y="6889947"/>
            <a:ext cx="4824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TA Recruitment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BF2E1B-D32A-465D-A254-1FCC32B82F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27897" y="7224946"/>
            <a:ext cx="4910925" cy="3326473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911BBA66-BD15-4D00-96B4-DCD7A4F8E1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07217" y="7084832"/>
            <a:ext cx="6394975" cy="36453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87CEC40-E302-41A3-AED4-57B16F00FEE9}"/>
              </a:ext>
            </a:extLst>
          </p:cNvPr>
          <p:cNvSpPr txBox="1"/>
          <p:nvPr/>
        </p:nvSpPr>
        <p:spPr>
          <a:xfrm>
            <a:off x="1304322" y="10313691"/>
            <a:ext cx="123958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Automate the manual processes for TA recruitment, scheduling, and overseeing grading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Enable communication between TAs and Professors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Improve the scalability and quality of CS education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EBF6C-27BA-4DAB-9587-8CE6E50BA36A}"/>
              </a:ext>
            </a:extLst>
          </p:cNvPr>
          <p:cNvCxnSpPr/>
          <p:nvPr/>
        </p:nvCxnSpPr>
        <p:spPr>
          <a:xfrm flipV="1">
            <a:off x="14533963" y="20755483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891BB9-C691-41B5-A976-218FC3E440A6}"/>
              </a:ext>
            </a:extLst>
          </p:cNvPr>
          <p:cNvCxnSpPr/>
          <p:nvPr/>
        </p:nvCxnSpPr>
        <p:spPr>
          <a:xfrm flipV="1">
            <a:off x="14425852" y="15715590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33F4A-78BF-4405-9AE7-17ACBA80F132}"/>
              </a:ext>
            </a:extLst>
          </p:cNvPr>
          <p:cNvGrpSpPr/>
          <p:nvPr/>
        </p:nvGrpSpPr>
        <p:grpSpPr>
          <a:xfrm>
            <a:off x="20215630" y="12426230"/>
            <a:ext cx="5136696" cy="2315671"/>
            <a:chOff x="7188556" y="12054934"/>
            <a:chExt cx="5136696" cy="2315671"/>
          </a:xfrm>
        </p:grpSpPr>
        <p:pic>
          <p:nvPicPr>
            <p:cNvPr id="22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970464" y="13356241"/>
              <a:ext cx="776455" cy="776455"/>
            </a:xfrm>
            <a:prstGeom prst="rect">
              <a:avLst/>
            </a:prstGeom>
            <a:noFill/>
          </p:spPr>
        </p:pic>
        <p:pic>
          <p:nvPicPr>
            <p:cNvPr id="25" name="Picture 4" descr="https://cdn4.iconfinder.com/data/icons/dot/256/email_mail_post_letter_stamp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9841228" y="12403255"/>
              <a:ext cx="776455" cy="776455"/>
            </a:xfrm>
            <a:prstGeom prst="rect">
              <a:avLst/>
            </a:prstGeom>
            <a:noFill/>
          </p:spPr>
        </p:pic>
        <p:sp>
          <p:nvSpPr>
            <p:cNvPr id="60" name="Bent Arrow 59"/>
            <p:cNvSpPr/>
            <p:nvPr/>
          </p:nvSpPr>
          <p:spPr>
            <a:xfrm>
              <a:off x="8036104" y="12111436"/>
              <a:ext cx="2784852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rot="10800000">
              <a:off x="8680230" y="13433902"/>
              <a:ext cx="2832123" cy="93670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https://bloximages.newyork1.vip.townnews.com/richmond.com/content/tncms/assets/v3/editorial/c/1a/c1aa3336-62e6-576e-8d1b-c2f309342b29/584b7ab80be21.image.png?resize=400%2C40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188556" y="12579787"/>
              <a:ext cx="1781908" cy="1790818"/>
            </a:xfrm>
            <a:prstGeom prst="rect">
              <a:avLst/>
            </a:prstGeom>
            <a:noFill/>
          </p:spPr>
        </p:pic>
        <p:pic>
          <p:nvPicPr>
            <p:cNvPr id="2056" name="Picture 8" descr="http://www.henhunt.co.uk/wp-content/uploads/2014/10/Person-Logo-1.png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0534434" y="12054934"/>
              <a:ext cx="1790818" cy="1790818"/>
            </a:xfrm>
            <a:prstGeom prst="rect">
              <a:avLst/>
            </a:prstGeom>
            <a:noFill/>
          </p:spPr>
        </p:pic>
      </p:grpSp>
      <p:sp>
        <p:nvSpPr>
          <p:cNvPr id="73" name="Right Arrow 72"/>
          <p:cNvSpPr/>
          <p:nvPr/>
        </p:nvSpPr>
        <p:spPr>
          <a:xfrm>
            <a:off x="27137381" y="1304064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B98D0F-01DB-443C-9902-394E5DFCE6D7}"/>
              </a:ext>
            </a:extLst>
          </p:cNvPr>
          <p:cNvSpPr txBox="1"/>
          <p:nvPr/>
        </p:nvSpPr>
        <p:spPr>
          <a:xfrm>
            <a:off x="23555510" y="11333901"/>
            <a:ext cx="8439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Training and Information Sharing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E1A12BD-5369-47E6-B242-AE5F27FF6B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881255" y="11964546"/>
            <a:ext cx="5287710" cy="364165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598E734-40EC-4B11-AF19-0F8F08F90995}"/>
              </a:ext>
            </a:extLst>
          </p:cNvPr>
          <p:cNvCxnSpPr/>
          <p:nvPr/>
        </p:nvCxnSpPr>
        <p:spPr>
          <a:xfrm flipV="1">
            <a:off x="14340915" y="10896061"/>
            <a:ext cx="27718416" cy="9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B80AC2A-B1EB-4FE0-BE26-E4B23343EB6E}"/>
              </a:ext>
            </a:extLst>
          </p:cNvPr>
          <p:cNvGrpSpPr/>
          <p:nvPr/>
        </p:nvGrpSpPr>
        <p:grpSpPr>
          <a:xfrm>
            <a:off x="14425852" y="5709003"/>
            <a:ext cx="27718416" cy="914386"/>
            <a:chOff x="14363864" y="6027854"/>
            <a:chExt cx="27718416" cy="9143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CC4E16-4FDD-4FD1-8325-DE26A8049BA3}"/>
                </a:ext>
              </a:extLst>
            </p:cNvPr>
            <p:cNvSpPr txBox="1"/>
            <p:nvPr/>
          </p:nvSpPr>
          <p:spPr>
            <a:xfrm>
              <a:off x="15501474" y="6051665"/>
              <a:ext cx="4053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Old Process</a:t>
              </a:r>
              <a:endParaRPr lang="en-US" sz="3600" dirty="0">
                <a:latin typeface="Arial"/>
                <a:cs typeface="Arial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82C0A-23B0-4C85-8D6B-496DA57D09D6}"/>
                </a:ext>
              </a:extLst>
            </p:cNvPr>
            <p:cNvSpPr txBox="1"/>
            <p:nvPr/>
          </p:nvSpPr>
          <p:spPr>
            <a:xfrm>
              <a:off x="36948408" y="6027854"/>
              <a:ext cx="4053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New Process</a:t>
              </a:r>
              <a:endParaRPr lang="en-US" sz="3600" dirty="0">
                <a:latin typeface="Arial"/>
                <a:cs typeface="Arial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9B4DE95-04A7-46F5-AEAF-F60CFACD3709}"/>
                </a:ext>
              </a:extLst>
            </p:cNvPr>
            <p:cNvCxnSpPr/>
            <p:nvPr/>
          </p:nvCxnSpPr>
          <p:spPr>
            <a:xfrm flipV="1">
              <a:off x="14363864" y="6851342"/>
              <a:ext cx="27718416" cy="90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ED89A-AB86-460E-AE1F-23B5CA83D603}"/>
              </a:ext>
            </a:extLst>
          </p:cNvPr>
          <p:cNvGrpSpPr/>
          <p:nvPr/>
        </p:nvGrpSpPr>
        <p:grpSpPr>
          <a:xfrm>
            <a:off x="1207773" y="15097527"/>
            <a:ext cx="12308670" cy="10139630"/>
            <a:chOff x="1010285" y="15361068"/>
            <a:chExt cx="12308670" cy="10139630"/>
          </a:xfrm>
        </p:grpSpPr>
        <p:sp>
          <p:nvSpPr>
            <p:cNvPr id="7" name="TextBox 6"/>
            <p:cNvSpPr txBox="1"/>
            <p:nvPr/>
          </p:nvSpPr>
          <p:spPr>
            <a:xfrm>
              <a:off x="1010285" y="15361068"/>
              <a:ext cx="11946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Arial"/>
                  <a:cs typeface="Arial"/>
                </a:rPr>
                <a:t>Solution Outline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5D1F4B-ADDF-4B93-8EE4-F5E6D11E5FCA}"/>
                </a:ext>
              </a:extLst>
            </p:cNvPr>
            <p:cNvGrpSpPr/>
            <p:nvPr/>
          </p:nvGrpSpPr>
          <p:grpSpPr>
            <a:xfrm>
              <a:off x="1151939" y="16279303"/>
              <a:ext cx="12167016" cy="9221395"/>
              <a:chOff x="1313112" y="15777402"/>
              <a:chExt cx="12167016" cy="9221395"/>
            </a:xfrm>
          </p:grpSpPr>
          <p:pic>
            <p:nvPicPr>
              <p:cNvPr id="83" name="Picture 82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6E0766DF-560B-4305-A4BF-D0E24AE17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3112" y="17776900"/>
                <a:ext cx="11689276" cy="539148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F08D74-23C0-4C08-A42F-CA782D33711B}"/>
                  </a:ext>
                </a:extLst>
              </p:cNvPr>
              <p:cNvSpPr txBox="1"/>
              <p:nvPr/>
            </p:nvSpPr>
            <p:spPr>
              <a:xfrm>
                <a:off x="7443362" y="15777402"/>
                <a:ext cx="57449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 Handbook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information and policy for the duties and expectations of TAs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E4756-A6D2-47BA-92C3-B3961A159B54}"/>
                  </a:ext>
                </a:extLst>
              </p:cNvPr>
              <p:cNvSpPr txBox="1"/>
              <p:nvPr/>
            </p:nvSpPr>
            <p:spPr>
              <a:xfrm>
                <a:off x="1316155" y="23244471"/>
                <a:ext cx="494277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Storage system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stores long term TA and course information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0826FC-EBC2-444C-B3DC-61F9F9665783}"/>
                  </a:ext>
                </a:extLst>
              </p:cNvPr>
              <p:cNvSpPr txBox="1"/>
              <p:nvPr/>
            </p:nvSpPr>
            <p:spPr>
              <a:xfrm>
                <a:off x="1313112" y="15777402"/>
                <a:ext cx="612142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Web interface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a centralized portal for TAs, professors, and administrators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42C0DF-345D-408A-9BF3-EB7BF8E7D47F}"/>
                  </a:ext>
                </a:extLst>
              </p:cNvPr>
              <p:cNvSpPr txBox="1"/>
              <p:nvPr/>
            </p:nvSpPr>
            <p:spPr>
              <a:xfrm>
                <a:off x="7532002" y="23233799"/>
                <a:ext cx="594812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Automated Notifications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: notifies and requests information updates</a:t>
                </a:r>
                <a:endParaRPr lang="en-US" sz="3600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250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Byram</cp:lastModifiedBy>
  <cp:revision>84</cp:revision>
  <dcterms:created xsi:type="dcterms:W3CDTF">2018-02-06T18:12:23Z</dcterms:created>
  <dcterms:modified xsi:type="dcterms:W3CDTF">2019-03-23T00:34:33Z</dcterms:modified>
</cp:coreProperties>
</file>