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/>
    <p:restoredTop sz="93007" autoAdjust="0"/>
  </p:normalViewPr>
  <p:slideViewPr>
    <p:cSldViewPr snapToGrid="0" snapToObjects="1">
      <p:cViewPr>
        <p:scale>
          <a:sx n="20" d="100"/>
          <a:sy n="20" d="100"/>
        </p:scale>
        <p:origin x="-78" y="-702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32457" y="6454907"/>
            <a:ext cx="1257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Solution Outline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96555" y="6371175"/>
            <a:ext cx="8457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Technology </a:t>
            </a:r>
            <a:r>
              <a:rPr lang="en-US" sz="4800" b="1" dirty="0" smtClean="0">
                <a:ln>
                  <a:noFill/>
                  <a:prstDash val="dot"/>
                </a:ln>
                <a:latin typeface="Arial"/>
                <a:cs typeface="Arial"/>
              </a:rPr>
              <a:t>Stack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n>
                  <a:noFill/>
                  <a:prstDash val="dot"/>
                </a:ln>
                <a:latin typeface="Arial"/>
                <a:cs typeface="Arial"/>
              </a:rPr>
              <a:t>etc</a:t>
            </a:r>
            <a:endParaRPr lang="en-US" sz="3600" dirty="0">
              <a:ln>
                <a:noFill/>
                <a:prstDash val="dot"/>
              </a:ln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245262" y="6139060"/>
            <a:ext cx="0" cy="20770426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561737" y="6139060"/>
            <a:ext cx="0" cy="22820758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613906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6" name="Picture 2" descr="https://upload.wikimedia.org/wikipedia/commons/thumb/d/d9/Node.js_logo.svg/1200px-Node.j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45034" y="23428123"/>
            <a:ext cx="5305410" cy="3245143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50053" y="25050695"/>
            <a:ext cx="4051738" cy="4051738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84938" y="24060794"/>
            <a:ext cx="8217379" cy="5697383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310224" y="25360178"/>
            <a:ext cx="2784020" cy="3543300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3272" y="11746982"/>
            <a:ext cx="6620723" cy="20987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28F8D5A-B772-4124-AEBB-0A5869C3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82488" y="18600821"/>
            <a:ext cx="5821507" cy="3283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07ABC8A-B74D-4D01-862B-7356E3713D24}"/>
              </a:ext>
            </a:extLst>
          </p:cNvPr>
          <p:cNvCxnSpPr/>
          <p:nvPr/>
        </p:nvCxnSpPr>
        <p:spPr>
          <a:xfrm>
            <a:off x="2683553" y="10486167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AC03429-986A-4848-98A7-DA061E22BCB8}"/>
              </a:ext>
            </a:extLst>
          </p:cNvPr>
          <p:cNvSpPr txBox="1"/>
          <p:nvPr/>
        </p:nvSpPr>
        <p:spPr>
          <a:xfrm>
            <a:off x="2075069" y="6454907"/>
            <a:ext cx="109034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Communication between faculty and TAs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A05A63-B317-4B3D-8DCA-D3F579E68D0C}"/>
              </a:ext>
            </a:extLst>
          </p:cNvPr>
          <p:cNvSpPr txBox="1"/>
          <p:nvPr/>
        </p:nvSpPr>
        <p:spPr>
          <a:xfrm>
            <a:off x="2075069" y="10759460"/>
            <a:ext cx="8457129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</a:t>
            </a:r>
            <a:r>
              <a:rPr lang="en-US" sz="4800" b="1" dirty="0" smtClean="0">
                <a:latin typeface="Arial"/>
                <a:cs typeface="Arial"/>
              </a:rPr>
              <a:t>Process</a:t>
            </a:r>
          </a:p>
          <a:p>
            <a:endParaRPr lang="en-US" sz="3600" b="1" dirty="0" smtClean="0">
              <a:latin typeface="Arial"/>
              <a:cs typeface="Arial"/>
            </a:endParaRPr>
          </a:p>
          <a:p>
            <a:r>
              <a:rPr lang="en-US" sz="3600" b="1" dirty="0" smtClean="0">
                <a:latin typeface="Arial"/>
                <a:cs typeface="Arial"/>
              </a:rPr>
              <a:t>TA Recruitment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No 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Cluttered email chains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Poor communication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b="1" dirty="0" smtClean="0">
                <a:latin typeface="Arial"/>
                <a:cs typeface="Arial"/>
              </a:rPr>
              <a:t>TA Class Matching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TAs assigned to classes 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b="1" dirty="0" smtClean="0">
                <a:latin typeface="Arial"/>
                <a:cs typeface="Arial"/>
              </a:rPr>
              <a:t>TA Scheduling Information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b="1" dirty="0" smtClean="0">
                <a:latin typeface="Arial"/>
                <a:cs typeface="Arial"/>
              </a:rPr>
              <a:t>TA Grading Assignment</a:t>
            </a:r>
            <a:endParaRPr lang="en-US" sz="3600" b="1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4800" b="1" dirty="0" smtClean="0">
              <a:latin typeface="Arial"/>
              <a:cs typeface="Arial"/>
            </a:endParaRPr>
          </a:p>
          <a:p>
            <a:endParaRPr lang="en-US" sz="4800" b="1" dirty="0" smtClean="0">
              <a:latin typeface="Arial"/>
              <a:cs typeface="Arial"/>
            </a:endParaRPr>
          </a:p>
          <a:p>
            <a:endParaRPr lang="en-US" sz="36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A832347-A6F3-4842-9900-DC8106E66B60}"/>
              </a:ext>
            </a:extLst>
          </p:cNvPr>
          <p:cNvSpPr txBox="1"/>
          <p:nvPr/>
        </p:nvSpPr>
        <p:spPr>
          <a:xfrm>
            <a:off x="13680359" y="10788893"/>
            <a:ext cx="12576904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</a:t>
            </a:r>
            <a:r>
              <a:rPr lang="en-US" sz="4800" b="1" dirty="0" smtClean="0">
                <a:latin typeface="Arial"/>
                <a:cs typeface="Arial"/>
              </a:rPr>
              <a:t>Process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[TA email screenshot]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[</a:t>
            </a:r>
            <a:r>
              <a:rPr lang="en-US" sz="3600" dirty="0" smtClean="0">
                <a:latin typeface="Arial"/>
                <a:cs typeface="Arial"/>
              </a:rPr>
              <a:t>TA application]</a:t>
            </a:r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[TA schedule]</a:t>
            </a:r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[TA grading section]</a:t>
            </a: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  <a:p>
            <a:endParaRPr lang="en-US" sz="3600" dirty="0" smtClean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BE78A2A-A948-4CF0-822D-A9294A7295A1}"/>
              </a:ext>
            </a:extLst>
          </p:cNvPr>
          <p:cNvSpPr txBox="1"/>
          <p:nvPr/>
        </p:nvSpPr>
        <p:spPr>
          <a:xfrm>
            <a:off x="27139038" y="10788893"/>
            <a:ext cx="12576904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Improvements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Simple process of applying/accepting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Application allows more possible TAs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Easy selection of TAs for specific courses</a:t>
            </a: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Handbook outlines expectations of being a 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Store course information</a:t>
            </a: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Supervising grading for consistency and reliability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/>
                <a:cs typeface="Arial"/>
              </a:rPr>
              <a:t>Clear communication of assigned </a:t>
            </a:r>
            <a:r>
              <a:rPr lang="en-US" sz="3600" dirty="0" smtClean="0">
                <a:latin typeface="Arial"/>
                <a:cs typeface="Arial"/>
              </a:rPr>
              <a:t>work</a:t>
            </a:r>
            <a:endParaRPr lang="en-US" sz="36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22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970464" y="13356241"/>
            <a:ext cx="776455" cy="776455"/>
          </a:xfrm>
          <a:prstGeom prst="rect">
            <a:avLst/>
          </a:prstGeom>
          <a:noFill/>
        </p:spPr>
      </p:pic>
      <p:pic>
        <p:nvPicPr>
          <p:cNvPr id="25" name="Picture 4" descr="https://cdn4.iconfinder.com/data/icons/dot/256/email_mail_post_letter_stamp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841228" y="12403255"/>
            <a:ext cx="776455" cy="776455"/>
          </a:xfrm>
          <a:prstGeom prst="rect">
            <a:avLst/>
          </a:prstGeom>
          <a:noFill/>
        </p:spPr>
      </p:pic>
      <p:sp>
        <p:nvSpPr>
          <p:cNvPr id="60" name="Bent Arrow 59"/>
          <p:cNvSpPr/>
          <p:nvPr/>
        </p:nvSpPr>
        <p:spPr>
          <a:xfrm>
            <a:off x="8036104" y="12111436"/>
            <a:ext cx="2784852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8680230" y="13433902"/>
            <a:ext cx="2832123" cy="936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https://bloximages.newyork1.vip.townnews.com/richmond.com/content/tncms/assets/v3/editorial/c/1a/c1aa3336-62e6-576e-8d1b-c2f309342b29/584b7ab80be21.image.png?resize=400%2C40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88556" y="12579787"/>
            <a:ext cx="1781908" cy="1790818"/>
          </a:xfrm>
          <a:prstGeom prst="rect">
            <a:avLst/>
          </a:prstGeom>
          <a:noFill/>
        </p:spPr>
      </p:pic>
      <p:pic>
        <p:nvPicPr>
          <p:cNvPr id="2056" name="Picture 8" descr="http://www.henhunt.co.uk/wp-content/uploads/2014/10/Person-Logo-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532198" y="12054934"/>
            <a:ext cx="1790818" cy="1790818"/>
          </a:xfrm>
          <a:prstGeom prst="rect">
            <a:avLst/>
          </a:prstGeom>
          <a:noFill/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07ABC8A-B74D-4D01-862B-7356E3713D24}"/>
              </a:ext>
            </a:extLst>
          </p:cNvPr>
          <p:cNvCxnSpPr/>
          <p:nvPr/>
        </p:nvCxnSpPr>
        <p:spPr>
          <a:xfrm>
            <a:off x="2683553" y="14798842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F07ABC8A-B74D-4D01-862B-7356E3713D24}"/>
              </a:ext>
            </a:extLst>
          </p:cNvPr>
          <p:cNvCxnSpPr/>
          <p:nvPr/>
        </p:nvCxnSpPr>
        <p:spPr>
          <a:xfrm>
            <a:off x="2683553" y="18600821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F07ABC8A-B74D-4D01-862B-7356E3713D24}"/>
              </a:ext>
            </a:extLst>
          </p:cNvPr>
          <p:cNvCxnSpPr/>
          <p:nvPr/>
        </p:nvCxnSpPr>
        <p:spPr>
          <a:xfrm>
            <a:off x="2683553" y="2243417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12299868" y="12397484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12323016" y="16099659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12323016" y="19853512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12323016" y="2374938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5578591" y="12403255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5578591" y="15973858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25578591" y="19727711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25578591" y="23623587"/>
            <a:ext cx="1357343" cy="1301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166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Gromit</cp:lastModifiedBy>
  <cp:revision>56</cp:revision>
  <dcterms:created xsi:type="dcterms:W3CDTF">2018-02-06T18:12:23Z</dcterms:created>
  <dcterms:modified xsi:type="dcterms:W3CDTF">2019-03-20T06:37:35Z</dcterms:modified>
</cp:coreProperties>
</file>