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/>
    <p:restoredTop sz="93007" autoAdjust="0"/>
  </p:normalViewPr>
  <p:slideViewPr>
    <p:cSldViewPr snapToGrid="0" snapToObjects="1">
      <p:cViewPr>
        <p:scale>
          <a:sx n="20" d="100"/>
          <a:sy n="20" d="100"/>
        </p:scale>
        <p:origin x="748" y="8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B959A-7C95-4BA3-9E85-416554B5BF05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AD42-6EE7-4098-940E-7349C75B2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AD42-6EE7-4098-940E-7349C75B2D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40755" y="2691962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Arial"/>
                <a:cs typeface="Arial"/>
              </a:rPr>
              <a:t>Teaching Assistant Management System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Abigail Byram, Neil Watson, Matthew Pointer, Matthew Tran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Caroline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Budwell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VCU Dept of Computer Science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Debra Duke </a:t>
            </a: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92254" y="501502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313</a:t>
            </a:r>
          </a:p>
        </p:txBody>
      </p:sp>
      <p:pic>
        <p:nvPicPr>
          <p:cNvPr id="1028" name="Picture 4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24300" y="26722450"/>
            <a:ext cx="2367661" cy="2367661"/>
          </a:xfrm>
          <a:prstGeom prst="rect">
            <a:avLst/>
          </a:prstGeom>
          <a:noFill/>
        </p:spPr>
      </p:pic>
      <p:pic>
        <p:nvPicPr>
          <p:cNvPr id="2" name="Picture 2" descr="https://cdn.freebiesupply.com/logos/large/2x/mysql-logo-png-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855386" y="26568838"/>
            <a:ext cx="3629430" cy="2516405"/>
          </a:xfrm>
          <a:prstGeom prst="rect">
            <a:avLst/>
          </a:prstGeom>
          <a:noFill/>
        </p:spPr>
      </p:pic>
      <p:pic>
        <p:nvPicPr>
          <p:cNvPr id="3" name="Picture 4" descr="https://upload.wikimedia.org/wikipedia/commons/5/56/JHipster-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42605" y="26981200"/>
            <a:ext cx="1562729" cy="1988929"/>
          </a:xfrm>
          <a:prstGeom prst="rect">
            <a:avLst/>
          </a:prstGeom>
          <a:noFill/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C61BD5C-F705-4D70-B710-E6BB3BAFC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147" y="27147816"/>
            <a:ext cx="3573581" cy="16556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C03429-986A-4848-98A7-DA061E22BCB8}"/>
              </a:ext>
            </a:extLst>
          </p:cNvPr>
          <p:cNvSpPr txBox="1"/>
          <p:nvPr/>
        </p:nvSpPr>
        <p:spPr>
          <a:xfrm>
            <a:off x="1312837" y="6145408"/>
            <a:ext cx="121955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Problem Statement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Undergraduate teaching assistants (TAs) are a major resource in courses, but TA management is currently handled manually and is not scalable. A management system is needed to most effectively utilize TAs and allow courses to function smoothly. 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48ED924-700D-4EDD-A17E-444EB1A2F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71373" y="26910703"/>
            <a:ext cx="2066924" cy="206692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6B46351-1D5C-49F7-9DD3-8A7F1D4795F7}"/>
              </a:ext>
            </a:extLst>
          </p:cNvPr>
          <p:cNvSpPr txBox="1"/>
          <p:nvPr/>
        </p:nvSpPr>
        <p:spPr>
          <a:xfrm>
            <a:off x="15312370" y="7597414"/>
            <a:ext cx="45413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Students do not know how to apply to be a 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AA1AA5-D2CB-438B-8A55-14D1805B530C}"/>
              </a:ext>
            </a:extLst>
          </p:cNvPr>
          <p:cNvSpPr txBox="1"/>
          <p:nvPr/>
        </p:nvSpPr>
        <p:spPr>
          <a:xfrm>
            <a:off x="15284520" y="17089061"/>
            <a:ext cx="45375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Manual emails required to check TA availability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E7948D-2D97-42E6-8341-1E5AFAB6473F}"/>
              </a:ext>
            </a:extLst>
          </p:cNvPr>
          <p:cNvSpPr txBox="1"/>
          <p:nvPr/>
        </p:nvSpPr>
        <p:spPr>
          <a:xfrm>
            <a:off x="15312370" y="22013650"/>
            <a:ext cx="53369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Difficult to record grading progress causing inconsistency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C984AF-D67A-4E5D-8AE5-2085C10196B4}"/>
              </a:ext>
            </a:extLst>
          </p:cNvPr>
          <p:cNvSpPr txBox="1"/>
          <p:nvPr/>
        </p:nvSpPr>
        <p:spPr>
          <a:xfrm>
            <a:off x="36595075" y="7941797"/>
            <a:ext cx="5361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Application available through web portal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2EE726-67FB-4B16-BD77-92ECDFFB3A2F}"/>
              </a:ext>
            </a:extLst>
          </p:cNvPr>
          <p:cNvSpPr txBox="1"/>
          <p:nvPr/>
        </p:nvSpPr>
        <p:spPr>
          <a:xfrm>
            <a:off x="36595075" y="11768860"/>
            <a:ext cx="54563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TA onboarding and training information available in a centralized location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ABFE1F-C31A-45B3-815B-4DEC4AFAB2DC}"/>
              </a:ext>
            </a:extLst>
          </p:cNvPr>
          <p:cNvSpPr txBox="1"/>
          <p:nvPr/>
        </p:nvSpPr>
        <p:spPr>
          <a:xfrm>
            <a:off x="36595075" y="16405876"/>
            <a:ext cx="49887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TAs added to courses in the app and prompted automatically for updates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AE5993-4889-4828-B2E5-AF18E4839FDA}"/>
              </a:ext>
            </a:extLst>
          </p:cNvPr>
          <p:cNvSpPr txBox="1"/>
          <p:nvPr/>
        </p:nvSpPr>
        <p:spPr>
          <a:xfrm>
            <a:off x="36595075" y="22017658"/>
            <a:ext cx="51946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Grading can be assigned and progress recorded in web application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A158FA-5C63-40EC-9E4E-26360CA4115D}"/>
              </a:ext>
            </a:extLst>
          </p:cNvPr>
          <p:cNvGrpSpPr/>
          <p:nvPr/>
        </p:nvGrpSpPr>
        <p:grpSpPr>
          <a:xfrm>
            <a:off x="21576116" y="20951072"/>
            <a:ext cx="13327774" cy="4593677"/>
            <a:chOff x="21756520" y="20996846"/>
            <a:chExt cx="13327774" cy="4593677"/>
          </a:xfrm>
        </p:grpSpPr>
        <p:sp>
          <p:nvSpPr>
            <p:cNvPr id="75" name="Right Arrow 74"/>
            <p:cNvSpPr/>
            <p:nvPr/>
          </p:nvSpPr>
          <p:spPr>
            <a:xfrm>
              <a:off x="27069025" y="22763379"/>
              <a:ext cx="1357343" cy="1301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9A137E-4508-405A-BCA9-B96BB8BE2952}"/>
                </a:ext>
              </a:extLst>
            </p:cNvPr>
            <p:cNvSpPr txBox="1"/>
            <p:nvPr/>
          </p:nvSpPr>
          <p:spPr>
            <a:xfrm>
              <a:off x="24192802" y="20996846"/>
              <a:ext cx="7109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Arial"/>
                  <a:cs typeface="Arial"/>
                </a:rPr>
                <a:t>TA Grading Supervision</a:t>
              </a:r>
              <a:endParaRPr lang="en-US" sz="4800" dirty="0">
                <a:latin typeface="Arial"/>
                <a:cs typeface="Arial"/>
              </a:endParaRPr>
            </a:p>
          </p:txBody>
        </p:sp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70F39D0C-1913-42A7-B920-A0EE01B93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756520" y="22297500"/>
              <a:ext cx="3609975" cy="3124200"/>
            </a:xfrm>
            <a:prstGeom prst="rect">
              <a:avLst/>
            </a:prstGeom>
          </p:spPr>
        </p:pic>
        <p:pic>
          <p:nvPicPr>
            <p:cNvPr id="54" name="Picture 5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CAAF468-2E3F-4B8A-BF5D-240C6A4D7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25114" y="22008183"/>
              <a:ext cx="5359180" cy="358234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22DCDB-0EC1-4D57-85E0-4D7BD9848AEB}"/>
              </a:ext>
            </a:extLst>
          </p:cNvPr>
          <p:cNvGrpSpPr/>
          <p:nvPr/>
        </p:nvGrpSpPr>
        <p:grpSpPr>
          <a:xfrm>
            <a:off x="20858981" y="15729782"/>
            <a:ext cx="13404700" cy="4831928"/>
            <a:chOff x="21220788" y="15712191"/>
            <a:chExt cx="13404700" cy="483192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9D21C8-B287-443C-A0E4-F953E5855EB5}"/>
                </a:ext>
              </a:extLst>
            </p:cNvPr>
            <p:cNvSpPr txBox="1"/>
            <p:nvPr/>
          </p:nvSpPr>
          <p:spPr>
            <a:xfrm>
              <a:off x="24982361" y="15712191"/>
              <a:ext cx="6121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Arial"/>
                  <a:cs typeface="Arial"/>
                </a:rPr>
                <a:t>TA – Class Matching</a:t>
              </a:r>
              <a:endParaRPr lang="en-US" sz="4800" dirty="0">
                <a:latin typeface="Arial"/>
                <a:cs typeface="Arial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65EE09-2DE9-443D-9F5A-F46F55AEDADC}"/>
                </a:ext>
              </a:extLst>
            </p:cNvPr>
            <p:cNvGrpSpPr/>
            <p:nvPr/>
          </p:nvGrpSpPr>
          <p:grpSpPr>
            <a:xfrm>
              <a:off x="21220788" y="16519190"/>
              <a:ext cx="13404700" cy="4024929"/>
              <a:chOff x="21220788" y="16519190"/>
              <a:chExt cx="13404700" cy="4024929"/>
            </a:xfrm>
          </p:grpSpPr>
          <p:sp>
            <p:nvSpPr>
              <p:cNvPr id="74" name="Right Arrow 73"/>
              <p:cNvSpPr/>
              <p:nvPr/>
            </p:nvSpPr>
            <p:spPr>
              <a:xfrm>
                <a:off x="27364402" y="17562922"/>
                <a:ext cx="1357343" cy="13013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86303FF-CCC6-43BF-A94E-F23FFA811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20788" y="16543561"/>
                <a:ext cx="4681440" cy="3976046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37AE2D15-430F-43D8-A837-3E272F4F1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183919" y="16519190"/>
                <a:ext cx="4441569" cy="4024929"/>
              </a:xfrm>
              <a:prstGeom prst="rect">
                <a:avLst/>
              </a:prstGeom>
            </p:spPr>
          </p:pic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C630BA2-5C1A-4852-B513-9845A49E365A}"/>
              </a:ext>
            </a:extLst>
          </p:cNvPr>
          <p:cNvSpPr txBox="1"/>
          <p:nvPr/>
        </p:nvSpPr>
        <p:spPr>
          <a:xfrm>
            <a:off x="15284520" y="12148392"/>
            <a:ext cx="46217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TAs trained individually often through email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7CEC40-E302-41A3-AED4-57B16F00FEE9}"/>
              </a:ext>
            </a:extLst>
          </p:cNvPr>
          <p:cNvSpPr txBox="1"/>
          <p:nvPr/>
        </p:nvSpPr>
        <p:spPr>
          <a:xfrm>
            <a:off x="1312837" y="10588615"/>
            <a:ext cx="123370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Objectives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Automate the manual processes for TA recruitment, scheduling, and overseeing grading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Enable TA and Professor communication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Improve the scalability and quality of CS education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8EBF6C-27BA-4DAB-9587-8CE6E50BA36A}"/>
              </a:ext>
            </a:extLst>
          </p:cNvPr>
          <p:cNvCxnSpPr/>
          <p:nvPr/>
        </p:nvCxnSpPr>
        <p:spPr>
          <a:xfrm flipV="1">
            <a:off x="14533963" y="20755483"/>
            <a:ext cx="27718416" cy="9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891BB9-C691-41B5-A976-218FC3E440A6}"/>
              </a:ext>
            </a:extLst>
          </p:cNvPr>
          <p:cNvCxnSpPr/>
          <p:nvPr/>
        </p:nvCxnSpPr>
        <p:spPr>
          <a:xfrm flipV="1">
            <a:off x="14567161" y="15522692"/>
            <a:ext cx="27718416" cy="9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861CFA-2D38-4D08-A820-449012592CB1}"/>
              </a:ext>
            </a:extLst>
          </p:cNvPr>
          <p:cNvGrpSpPr/>
          <p:nvPr/>
        </p:nvGrpSpPr>
        <p:grpSpPr>
          <a:xfrm>
            <a:off x="20895095" y="6487986"/>
            <a:ext cx="14701738" cy="4161761"/>
            <a:chOff x="21075500" y="6420265"/>
            <a:chExt cx="14701738" cy="416176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36FA24-2CD8-48AC-9E7C-5D4452FE6A59}"/>
                </a:ext>
              </a:extLst>
            </p:cNvPr>
            <p:cNvSpPr txBox="1"/>
            <p:nvPr/>
          </p:nvSpPr>
          <p:spPr>
            <a:xfrm>
              <a:off x="25398111" y="6420265"/>
              <a:ext cx="48248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Arial"/>
                  <a:cs typeface="Arial"/>
                </a:rPr>
                <a:t>TA Recruitment</a:t>
              </a:r>
              <a:endParaRPr lang="en-US" sz="4800" dirty="0">
                <a:latin typeface="Arial"/>
                <a:cs typeface="Arial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DAA518-D37F-40C9-85D8-66CEC93C64A2}"/>
                </a:ext>
              </a:extLst>
            </p:cNvPr>
            <p:cNvGrpSpPr/>
            <p:nvPr/>
          </p:nvGrpSpPr>
          <p:grpSpPr>
            <a:xfrm>
              <a:off x="21075500" y="6936682"/>
              <a:ext cx="14701738" cy="3645344"/>
              <a:chOff x="21040649" y="6936682"/>
              <a:chExt cx="14701738" cy="3645344"/>
            </a:xfrm>
          </p:grpSpPr>
          <p:sp>
            <p:nvSpPr>
              <p:cNvPr id="72" name="Right Arrow 71"/>
              <p:cNvSpPr/>
              <p:nvPr/>
            </p:nvSpPr>
            <p:spPr>
              <a:xfrm>
                <a:off x="26970821" y="8405872"/>
                <a:ext cx="1357343" cy="13013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E3BF2E1B-D32A-465D-A254-1FCC32B82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40649" y="7140777"/>
                <a:ext cx="4910925" cy="3326473"/>
              </a:xfrm>
              <a:prstGeom prst="rect">
                <a:avLst/>
              </a:prstGeom>
            </p:spPr>
          </p:pic>
          <p:pic>
            <p:nvPicPr>
              <p:cNvPr id="65" name="Picture 6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11BBA66-BD15-4D00-96B4-DCD7A4F8E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47412" y="6936682"/>
                <a:ext cx="6394975" cy="3645344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BBD99F-3A16-4D7C-91F0-89B38002A4E4}"/>
              </a:ext>
            </a:extLst>
          </p:cNvPr>
          <p:cNvGrpSpPr/>
          <p:nvPr/>
        </p:nvGrpSpPr>
        <p:grpSpPr>
          <a:xfrm>
            <a:off x="20778710" y="11132833"/>
            <a:ext cx="13760497" cy="4227322"/>
            <a:chOff x="20965076" y="11058380"/>
            <a:chExt cx="13760497" cy="422732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B98D0F-01DB-443C-9902-394E5DFCE6D7}"/>
                </a:ext>
              </a:extLst>
            </p:cNvPr>
            <p:cNvSpPr txBox="1"/>
            <p:nvPr/>
          </p:nvSpPr>
          <p:spPr>
            <a:xfrm>
              <a:off x="22870719" y="11058380"/>
              <a:ext cx="98796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Arial"/>
                  <a:cs typeface="Arial"/>
                </a:rPr>
                <a:t>Training and Information Sharing</a:t>
              </a:r>
              <a:endParaRPr lang="en-US" sz="4800" dirty="0">
                <a:latin typeface="Arial"/>
                <a:cs typeface="Arial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0109D7-C9D7-4B1E-AE37-D4AF4F341777}"/>
                </a:ext>
              </a:extLst>
            </p:cNvPr>
            <p:cNvGrpSpPr/>
            <p:nvPr/>
          </p:nvGrpSpPr>
          <p:grpSpPr>
            <a:xfrm>
              <a:off x="20965076" y="11910502"/>
              <a:ext cx="13760497" cy="3375200"/>
              <a:chOff x="20965076" y="11910502"/>
              <a:chExt cx="13760497" cy="33752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5233F4A-78BF-4405-9AE7-17ACBA80F132}"/>
                  </a:ext>
                </a:extLst>
              </p:cNvPr>
              <p:cNvGrpSpPr/>
              <p:nvPr/>
            </p:nvGrpSpPr>
            <p:grpSpPr>
              <a:xfrm>
                <a:off x="20965076" y="12316739"/>
                <a:ext cx="4705564" cy="2299730"/>
                <a:chOff x="7188556" y="12054934"/>
                <a:chExt cx="5136696" cy="2315671"/>
              </a:xfrm>
            </p:grpSpPr>
            <p:pic>
              <p:nvPicPr>
                <p:cNvPr id="22" name="Picture 4" descr="https://cdn4.iconfinder.com/data/icons/dot/256/email_mail_post_letter_stamp.png"/>
                <p:cNvPicPr>
                  <a:picLocks noChangeAspect="1" noChangeArrowheads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 bwMode="auto">
                <a:xfrm>
                  <a:off x="8970464" y="13356241"/>
                  <a:ext cx="776455" cy="77645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4" descr="https://cdn4.iconfinder.com/data/icons/dot/256/email_mail_post_letter_stamp.png"/>
                <p:cNvPicPr>
                  <a:picLocks noChangeAspect="1" noChangeArrowheads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 bwMode="auto">
                <a:xfrm>
                  <a:off x="9841228" y="12403255"/>
                  <a:ext cx="776455" cy="776455"/>
                </a:xfrm>
                <a:prstGeom prst="rect">
                  <a:avLst/>
                </a:prstGeom>
                <a:noFill/>
              </p:spPr>
            </p:pic>
            <p:sp>
              <p:nvSpPr>
                <p:cNvPr id="60" name="Bent Arrow 59"/>
                <p:cNvSpPr/>
                <p:nvPr/>
              </p:nvSpPr>
              <p:spPr>
                <a:xfrm>
                  <a:off x="8036104" y="12111436"/>
                  <a:ext cx="2784852" cy="93670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Bent Arrow 61"/>
                <p:cNvSpPr/>
                <p:nvPr/>
              </p:nvSpPr>
              <p:spPr>
                <a:xfrm rot="10800000">
                  <a:off x="8680230" y="13433902"/>
                  <a:ext cx="2832123" cy="93670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54" name="Picture 6" descr="https://bloximages.newyork1.vip.townnews.com/richmond.com/content/tncms/assets/v3/editorial/c/1a/c1aa3336-62e6-576e-8d1b-c2f309342b29/584b7ab80be21.image.png?resize=400%2C402"/>
                <p:cNvPicPr>
                  <a:picLocks noChangeAspect="1" noChangeArrowheads="1"/>
                </p:cNvPicPr>
                <p:nvPr/>
              </p:nvPicPr>
              <p:blipFill>
                <a:blip r:embed="rId16"/>
                <a:srcRect/>
                <a:stretch>
                  <a:fillRect/>
                </a:stretch>
              </p:blipFill>
              <p:spPr bwMode="auto">
                <a:xfrm>
                  <a:off x="7188556" y="12579787"/>
                  <a:ext cx="1781908" cy="179081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6" name="Picture 8" descr="http://www.henhunt.co.uk/wp-content/uploads/2014/10/Person-Logo-1.png"/>
                <p:cNvPicPr>
                  <a:picLocks noChangeAspect="1" noChangeArrowheads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10534434" y="12054934"/>
                  <a:ext cx="1790818" cy="179081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73" name="Right Arrow 72"/>
              <p:cNvSpPr/>
              <p:nvPr/>
            </p:nvSpPr>
            <p:spPr>
              <a:xfrm>
                <a:off x="27069026" y="12793922"/>
                <a:ext cx="1357343" cy="13013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E1A12BD-5369-47E6-B242-AE5F27FF6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824755" y="11910502"/>
                <a:ext cx="4900818" cy="3375200"/>
              </a:xfrm>
              <a:prstGeom prst="rect">
                <a:avLst/>
              </a:prstGeom>
            </p:spPr>
          </p:pic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98E734-40EC-4B11-AF19-0F8F08F90995}"/>
              </a:ext>
            </a:extLst>
          </p:cNvPr>
          <p:cNvCxnSpPr/>
          <p:nvPr/>
        </p:nvCxnSpPr>
        <p:spPr>
          <a:xfrm flipV="1">
            <a:off x="14532190" y="10853220"/>
            <a:ext cx="27718416" cy="9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B80AC2A-B1EB-4FE0-BE26-E4B23343EB6E}"/>
              </a:ext>
            </a:extLst>
          </p:cNvPr>
          <p:cNvGrpSpPr/>
          <p:nvPr/>
        </p:nvGrpSpPr>
        <p:grpSpPr>
          <a:xfrm>
            <a:off x="14532190" y="5496658"/>
            <a:ext cx="27718416" cy="914386"/>
            <a:chOff x="14363864" y="6027854"/>
            <a:chExt cx="27718416" cy="91438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CC4E16-4FDD-4FD1-8325-DE26A8049BA3}"/>
                </a:ext>
              </a:extLst>
            </p:cNvPr>
            <p:cNvSpPr txBox="1"/>
            <p:nvPr/>
          </p:nvSpPr>
          <p:spPr>
            <a:xfrm>
              <a:off x="15501474" y="6051665"/>
              <a:ext cx="4053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Arial"/>
                  <a:cs typeface="Arial"/>
                </a:rPr>
                <a:t>Old Process</a:t>
              </a:r>
              <a:endParaRPr lang="en-US" sz="3600" dirty="0">
                <a:latin typeface="Arial"/>
                <a:cs typeface="Arial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E82C0A-23B0-4C85-8D6B-496DA57D09D6}"/>
                </a:ext>
              </a:extLst>
            </p:cNvPr>
            <p:cNvSpPr txBox="1"/>
            <p:nvPr/>
          </p:nvSpPr>
          <p:spPr>
            <a:xfrm>
              <a:off x="36948408" y="6027854"/>
              <a:ext cx="4053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Arial"/>
                  <a:cs typeface="Arial"/>
                </a:rPr>
                <a:t>New Process</a:t>
              </a:r>
              <a:endParaRPr lang="en-US" sz="3600" dirty="0">
                <a:latin typeface="Arial"/>
                <a:cs typeface="Arial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9B4DE95-04A7-46F5-AEAF-F60CFACD3709}"/>
                </a:ext>
              </a:extLst>
            </p:cNvPr>
            <p:cNvCxnSpPr/>
            <p:nvPr/>
          </p:nvCxnSpPr>
          <p:spPr>
            <a:xfrm flipV="1">
              <a:off x="14363864" y="6851342"/>
              <a:ext cx="27718416" cy="90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B8C7677-955B-4174-8962-E7879693AE43}"/>
              </a:ext>
            </a:extLst>
          </p:cNvPr>
          <p:cNvGrpSpPr/>
          <p:nvPr/>
        </p:nvGrpSpPr>
        <p:grpSpPr>
          <a:xfrm>
            <a:off x="1312837" y="14409234"/>
            <a:ext cx="12337598" cy="11097979"/>
            <a:chOff x="1312837" y="14409234"/>
            <a:chExt cx="12337598" cy="11097979"/>
          </a:xfrm>
        </p:grpSpPr>
        <p:sp>
          <p:nvSpPr>
            <p:cNvPr id="7" name="TextBox 6"/>
            <p:cNvSpPr txBox="1"/>
            <p:nvPr/>
          </p:nvSpPr>
          <p:spPr>
            <a:xfrm>
              <a:off x="1312837" y="14409234"/>
              <a:ext cx="11946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Arial"/>
                  <a:cs typeface="Arial"/>
                </a:rPr>
                <a:t>Solution Outline</a:t>
              </a:r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FE1503-C865-42DD-819C-CE3DD97FE585}"/>
                </a:ext>
              </a:extLst>
            </p:cNvPr>
            <p:cNvGrpSpPr/>
            <p:nvPr/>
          </p:nvGrpSpPr>
          <p:grpSpPr>
            <a:xfrm>
              <a:off x="1317415" y="15432607"/>
              <a:ext cx="12333020" cy="10074606"/>
              <a:chOff x="1317415" y="15191500"/>
              <a:chExt cx="12333020" cy="10074606"/>
            </a:xfrm>
          </p:grpSpPr>
          <p:pic>
            <p:nvPicPr>
              <p:cNvPr id="83" name="Picture 82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6E0766DF-560B-4305-A4BF-D0E24AE17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17415" y="17809240"/>
                <a:ext cx="12195528" cy="5391484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F08D74-23C0-4C08-A42F-CA782D33711B}"/>
                  </a:ext>
                </a:extLst>
              </p:cNvPr>
              <p:cNvSpPr txBox="1"/>
              <p:nvPr/>
            </p:nvSpPr>
            <p:spPr>
              <a:xfrm>
                <a:off x="7564818" y="15191500"/>
                <a:ext cx="569423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 Handbook</a:t>
                </a: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: information and policy for the duties and expectations of TAs</a:t>
                </a:r>
                <a:endParaRPr lang="en-US" sz="4000" dirty="0">
                  <a:latin typeface="Arial"/>
                  <a:cs typeface="Arial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F2E4756-A6D2-47BA-92C3-B3961A159B54}"/>
                  </a:ext>
                </a:extLst>
              </p:cNvPr>
              <p:cNvSpPr txBox="1"/>
              <p:nvPr/>
            </p:nvSpPr>
            <p:spPr>
              <a:xfrm>
                <a:off x="1405109" y="23326395"/>
                <a:ext cx="566309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Storage system</a:t>
                </a: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storing long term TA and course information</a:t>
                </a:r>
                <a:endParaRPr lang="en-US" sz="4000" dirty="0">
                  <a:latin typeface="Arial"/>
                  <a:cs typeface="Arial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0826FC-EBC2-444C-B3DC-61F9F9665783}"/>
                  </a:ext>
                </a:extLst>
              </p:cNvPr>
              <p:cNvSpPr txBox="1"/>
              <p:nvPr/>
            </p:nvSpPr>
            <p:spPr>
              <a:xfrm>
                <a:off x="1323295" y="15245964"/>
                <a:ext cx="574490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Web interface</a:t>
                </a: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: centralized portal for TAs, professors, and administrators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742C0DF-345D-408A-9BF3-EB7BF8E7D47F}"/>
                  </a:ext>
                </a:extLst>
              </p:cNvPr>
              <p:cNvSpPr txBox="1"/>
              <p:nvPr/>
            </p:nvSpPr>
            <p:spPr>
              <a:xfrm>
                <a:off x="7413663" y="23327114"/>
                <a:ext cx="623677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Automated Notifications</a:t>
                </a: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sharing and requesting information automatically</a:t>
                </a:r>
                <a:endParaRPr lang="en-US" sz="4000" dirty="0">
                  <a:latin typeface="Arial"/>
                  <a:cs typeface="Arial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B02FF86-369D-4C8D-8E68-4FDC1EDDF2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030786" y="26872819"/>
            <a:ext cx="2066924" cy="20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7436</TotalTime>
  <Words>241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Abigail Byram</cp:lastModifiedBy>
  <cp:revision>90</cp:revision>
  <dcterms:created xsi:type="dcterms:W3CDTF">2018-02-06T18:12:23Z</dcterms:created>
  <dcterms:modified xsi:type="dcterms:W3CDTF">2019-04-03T15:14:16Z</dcterms:modified>
</cp:coreProperties>
</file>