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43891200" cy="29260800"/>
  <p:notesSz cx="6858000" cy="9144000"/>
  <p:defaultTextStyle>
    <a:defPPr>
      <a:defRPr lang="en-US"/>
    </a:defPPr>
    <a:lvl1pPr marL="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1pPr>
    <a:lvl2pPr marL="175564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2pPr>
    <a:lvl3pPr marL="351129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3pPr>
    <a:lvl4pPr marL="526694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4pPr>
    <a:lvl5pPr marL="7022592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5pPr>
    <a:lvl6pPr marL="877824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6pPr>
    <a:lvl7pPr marL="1053388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7pPr>
    <a:lvl8pPr marL="1228953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8pPr>
    <a:lvl9pPr marL="1404518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16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1"/>
    <p:restoredTop sz="93007" autoAdjust="0"/>
  </p:normalViewPr>
  <p:slideViewPr>
    <p:cSldViewPr snapToGrid="0" snapToObjects="1">
      <p:cViewPr>
        <p:scale>
          <a:sx n="20" d="100"/>
          <a:sy n="20" d="100"/>
        </p:scale>
        <p:origin x="1244" y="-472"/>
      </p:cViewPr>
      <p:guideLst>
        <p:guide orient="horz" pos="9216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B959A-7C95-4BA3-9E85-416554B5BF05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2AD42-6EE7-4098-940E-7349C75B2D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2AD42-6EE7-4098-940E-7349C75B2DF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16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3901470" rtl="0" eaLnBrk="1" latinLnBrk="0" hangingPunct="1">
        <a:lnSpc>
          <a:spcPct val="90000"/>
        </a:lnSpc>
        <a:spcBef>
          <a:spcPct val="0"/>
        </a:spcBef>
        <a:buNone/>
        <a:defRPr sz="187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5368" indent="-975368" algn="l" defTabSz="3901470" rtl="0" eaLnBrk="1" latinLnBrk="0" hangingPunct="1">
        <a:lnSpc>
          <a:spcPct val="90000"/>
        </a:lnSpc>
        <a:spcBef>
          <a:spcPts val="4267"/>
        </a:spcBef>
        <a:buFont typeface="Arial" panose="020B0604020202020204" pitchFamily="34" charset="0"/>
        <a:buChar char="•"/>
        <a:defRPr sz="11947" kern="1200">
          <a:solidFill>
            <a:schemeClr val="tx1"/>
          </a:solidFill>
          <a:latin typeface="+mn-lt"/>
          <a:ea typeface="+mn-ea"/>
          <a:cs typeface="+mn-cs"/>
        </a:defRPr>
      </a:lvl1pPr>
      <a:lvl2pPr marL="2926103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10240" kern="1200">
          <a:solidFill>
            <a:schemeClr val="tx1"/>
          </a:solidFill>
          <a:latin typeface="+mn-lt"/>
          <a:ea typeface="+mn-ea"/>
          <a:cs typeface="+mn-cs"/>
        </a:defRPr>
      </a:lvl2pPr>
      <a:lvl3pPr marL="4876838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8533" kern="1200">
          <a:solidFill>
            <a:schemeClr val="tx1"/>
          </a:solidFill>
          <a:latin typeface="+mn-lt"/>
          <a:ea typeface="+mn-ea"/>
          <a:cs typeface="+mn-cs"/>
        </a:defRPr>
      </a:lvl3pPr>
      <a:lvl4pPr marL="6827573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4pPr>
      <a:lvl5pPr marL="8778309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5pPr>
      <a:lvl6pPr marL="10729044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6pPr>
      <a:lvl7pPr marL="12679779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7pPr>
      <a:lvl8pPr marL="14630514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8pPr>
      <a:lvl9pPr marL="16581250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1pPr>
      <a:lvl2pPr marL="1950735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901470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3pPr>
      <a:lvl4pPr marL="5852206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4pPr>
      <a:lvl5pPr marL="7802941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5pPr>
      <a:lvl6pPr marL="9753676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6pPr>
      <a:lvl7pPr marL="11704411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7pPr>
      <a:lvl8pPr marL="13655147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8pPr>
      <a:lvl9pPr marL="15605882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19594" y="12377243"/>
            <a:ext cx="1194621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Solution Outline</a:t>
            </a:r>
            <a:endParaRPr lang="en-US" sz="3600" dirty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Data storage system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Current/past/potential TAs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Courses and sections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TA Application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TA Handbook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0755" y="2691962"/>
            <a:ext cx="3760968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atin typeface="Arial"/>
                <a:cs typeface="Arial"/>
              </a:rPr>
              <a:t>Teaching Assistant Management System</a:t>
            </a:r>
          </a:p>
          <a:p>
            <a:endParaRPr lang="en-US" sz="2400" b="1" dirty="0">
              <a:latin typeface="Arial"/>
              <a:cs typeface="Arial"/>
            </a:endParaRPr>
          </a:p>
          <a:p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Team members: 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Abigail Byram, Neil Watson, Matthew Pointer, Matthew Tran |  </a:t>
            </a:r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Faculty adviser: 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Caroline </a:t>
            </a:r>
            <a:r>
              <a:rPr lang="en-US" sz="3600" dirty="0" err="1">
                <a:solidFill>
                  <a:srgbClr val="3C3C3B"/>
                </a:solidFill>
                <a:latin typeface="Arial"/>
                <a:cs typeface="Arial"/>
              </a:rPr>
              <a:t>Budwell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 |  </a:t>
            </a:r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Sponsor: 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VCU Dept of Computer Science |  </a:t>
            </a:r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Mentor: 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Debra Duke </a:t>
            </a:r>
          </a:p>
          <a:p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b="1" dirty="0">
                <a:latin typeface="Arial"/>
                <a:cs typeface="Arial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392254" y="501502"/>
            <a:ext cx="3801979" cy="1156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313</a:t>
            </a:r>
          </a:p>
        </p:txBody>
      </p:sp>
      <p:pic>
        <p:nvPicPr>
          <p:cNvPr id="1028" name="Picture 4" descr="https://upload.wikimedia.org/wikipedia/commons/thumb/c/cf/Angular_full_color_logo.svg/1200px-Angular_full_color_logo.sv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071634" y="26291657"/>
            <a:ext cx="2798455" cy="2798455"/>
          </a:xfrm>
          <a:prstGeom prst="rect">
            <a:avLst/>
          </a:prstGeom>
          <a:noFill/>
        </p:spPr>
      </p:pic>
      <p:pic>
        <p:nvPicPr>
          <p:cNvPr id="2" name="Picture 2" descr="https://cdn.freebiesupply.com/logos/large/2x/mysql-logo-png-transparen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911692" y="25773741"/>
            <a:ext cx="4971778" cy="3447099"/>
          </a:xfrm>
          <a:prstGeom prst="rect">
            <a:avLst/>
          </a:prstGeom>
          <a:noFill/>
        </p:spPr>
      </p:pic>
      <p:pic>
        <p:nvPicPr>
          <p:cNvPr id="3" name="Picture 4" descr="https://upload.wikimedia.org/wikipedia/commons/5/56/JHipster-logo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029789" y="26489995"/>
            <a:ext cx="1955548" cy="2488881"/>
          </a:xfrm>
          <a:prstGeom prst="rect">
            <a:avLst/>
          </a:prstGeom>
          <a:noFill/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CC61BD5C-F705-4D70-B710-E6BB3BAFCF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21902" y="26992363"/>
            <a:ext cx="4479669" cy="175936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07ABC8A-B74D-4D01-862B-7356E3713D24}"/>
              </a:ext>
            </a:extLst>
          </p:cNvPr>
          <p:cNvCxnSpPr>
            <a:cxnSpLocks/>
          </p:cNvCxnSpPr>
          <p:nvPr/>
        </p:nvCxnSpPr>
        <p:spPr>
          <a:xfrm>
            <a:off x="14153322" y="7106863"/>
            <a:ext cx="27312730" cy="0"/>
          </a:xfrm>
          <a:prstGeom prst="line">
            <a:avLst/>
          </a:prstGeom>
          <a:ln>
            <a:solidFill>
              <a:srgbClr val="3C3C3B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AC03429-986A-4848-98A7-DA061E22BCB8}"/>
              </a:ext>
            </a:extLst>
          </p:cNvPr>
          <p:cNvSpPr txBox="1"/>
          <p:nvPr/>
        </p:nvSpPr>
        <p:spPr>
          <a:xfrm>
            <a:off x="1419594" y="7106863"/>
            <a:ext cx="1194621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Problem Statement</a:t>
            </a:r>
            <a:endParaRPr lang="en-US" sz="3600" dirty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Utilize the resources provided by the Department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Emphasis on TA recruitment and evaluation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TA training: guidelines and expectations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Course management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Communication between faculty and TAs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233F4A-78BF-4405-9AE7-17ACBA80F132}"/>
              </a:ext>
            </a:extLst>
          </p:cNvPr>
          <p:cNvGrpSpPr/>
          <p:nvPr/>
        </p:nvGrpSpPr>
        <p:grpSpPr>
          <a:xfrm>
            <a:off x="21640668" y="12781824"/>
            <a:ext cx="5136696" cy="2315671"/>
            <a:chOff x="7188556" y="12054934"/>
            <a:chExt cx="5136696" cy="2315671"/>
          </a:xfrm>
        </p:grpSpPr>
        <p:pic>
          <p:nvPicPr>
            <p:cNvPr id="22" name="Picture 4" descr="https://cdn4.iconfinder.com/data/icons/dot/256/email_mail_post_letter_stamp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8970464" y="13356241"/>
              <a:ext cx="776455" cy="776455"/>
            </a:xfrm>
            <a:prstGeom prst="rect">
              <a:avLst/>
            </a:prstGeom>
            <a:noFill/>
          </p:spPr>
        </p:pic>
        <p:pic>
          <p:nvPicPr>
            <p:cNvPr id="25" name="Picture 4" descr="https://cdn4.iconfinder.com/data/icons/dot/256/email_mail_post_letter_stamp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9841228" y="12403255"/>
              <a:ext cx="776455" cy="776455"/>
            </a:xfrm>
            <a:prstGeom prst="rect">
              <a:avLst/>
            </a:prstGeom>
            <a:noFill/>
          </p:spPr>
        </p:pic>
        <p:sp>
          <p:nvSpPr>
            <p:cNvPr id="60" name="Bent Arrow 59"/>
            <p:cNvSpPr/>
            <p:nvPr/>
          </p:nvSpPr>
          <p:spPr>
            <a:xfrm>
              <a:off x="8036104" y="12111436"/>
              <a:ext cx="2784852" cy="936702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Bent Arrow 61"/>
            <p:cNvSpPr/>
            <p:nvPr/>
          </p:nvSpPr>
          <p:spPr>
            <a:xfrm rot="10800000">
              <a:off x="8680230" y="13433902"/>
              <a:ext cx="2832123" cy="936702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054" name="Picture 6" descr="https://bloximages.newyork1.vip.townnews.com/richmond.com/content/tncms/assets/v3/editorial/c/1a/c1aa3336-62e6-576e-8d1b-c2f309342b29/584b7ab80be21.image.png?resize=400%2C402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7188556" y="12579787"/>
              <a:ext cx="1781908" cy="1790818"/>
            </a:xfrm>
            <a:prstGeom prst="rect">
              <a:avLst/>
            </a:prstGeom>
            <a:noFill/>
          </p:spPr>
        </p:pic>
        <p:pic>
          <p:nvPicPr>
            <p:cNvPr id="2056" name="Picture 8" descr="http://www.henhunt.co.uk/wp-content/uploads/2014/10/Person-Logo-1.pn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0534434" y="12054934"/>
              <a:ext cx="1790818" cy="1790818"/>
            </a:xfrm>
            <a:prstGeom prst="rect">
              <a:avLst/>
            </a:prstGeom>
            <a:noFill/>
          </p:spPr>
        </p:pic>
      </p:grpSp>
      <p:sp>
        <p:nvSpPr>
          <p:cNvPr id="72" name="Right Arrow 71"/>
          <p:cNvSpPr/>
          <p:nvPr/>
        </p:nvSpPr>
        <p:spPr>
          <a:xfrm>
            <a:off x="27223282" y="8643999"/>
            <a:ext cx="1357343" cy="1301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>
            <a:off x="27223281" y="13158821"/>
            <a:ext cx="1357343" cy="1301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>
            <a:off x="27223282" y="17716348"/>
            <a:ext cx="1357343" cy="1301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Arrow 74"/>
          <p:cNvSpPr/>
          <p:nvPr/>
        </p:nvSpPr>
        <p:spPr>
          <a:xfrm>
            <a:off x="27223280" y="22088514"/>
            <a:ext cx="1357343" cy="1301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D4B043B-F62F-4CDA-B504-6A118F51BD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181741" y="26515366"/>
            <a:ext cx="2099326" cy="2367661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48ED924-700D-4EDD-A17E-444EB1A2FBC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592719" y="26424468"/>
            <a:ext cx="2632403" cy="2632403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F3A1C3-7DA2-46AD-B940-37895CD0E512}"/>
              </a:ext>
            </a:extLst>
          </p:cNvPr>
          <p:cNvCxnSpPr>
            <a:cxnSpLocks/>
          </p:cNvCxnSpPr>
          <p:nvPr/>
        </p:nvCxnSpPr>
        <p:spPr>
          <a:xfrm>
            <a:off x="14153322" y="11592724"/>
            <a:ext cx="27312730" cy="0"/>
          </a:xfrm>
          <a:prstGeom prst="line">
            <a:avLst/>
          </a:prstGeom>
          <a:ln>
            <a:solidFill>
              <a:srgbClr val="3C3C3B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A5CF751-B8BA-41E0-A271-EE173086B7E4}"/>
              </a:ext>
            </a:extLst>
          </p:cNvPr>
          <p:cNvCxnSpPr>
            <a:cxnSpLocks/>
          </p:cNvCxnSpPr>
          <p:nvPr/>
        </p:nvCxnSpPr>
        <p:spPr>
          <a:xfrm>
            <a:off x="14153322" y="16003965"/>
            <a:ext cx="27312730" cy="0"/>
          </a:xfrm>
          <a:prstGeom prst="line">
            <a:avLst/>
          </a:prstGeom>
          <a:ln>
            <a:solidFill>
              <a:srgbClr val="3C3C3B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190B3CC-7E2A-4817-B684-FAF5F5462BB3}"/>
              </a:ext>
            </a:extLst>
          </p:cNvPr>
          <p:cNvCxnSpPr>
            <a:cxnSpLocks/>
          </p:cNvCxnSpPr>
          <p:nvPr/>
        </p:nvCxnSpPr>
        <p:spPr>
          <a:xfrm>
            <a:off x="14153322" y="20765943"/>
            <a:ext cx="27312730" cy="0"/>
          </a:xfrm>
          <a:prstGeom prst="line">
            <a:avLst/>
          </a:prstGeom>
          <a:ln>
            <a:solidFill>
              <a:srgbClr val="3C3C3B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2CC4E16-4FDD-4FD1-8325-DE26A8049BA3}"/>
              </a:ext>
            </a:extLst>
          </p:cNvPr>
          <p:cNvSpPr txBox="1"/>
          <p:nvPr/>
        </p:nvSpPr>
        <p:spPr>
          <a:xfrm>
            <a:off x="18549983" y="6091110"/>
            <a:ext cx="40532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Old Process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E82C0A-23B0-4C85-8D6B-496DA57D09D6}"/>
              </a:ext>
            </a:extLst>
          </p:cNvPr>
          <p:cNvSpPr txBox="1"/>
          <p:nvPr/>
        </p:nvSpPr>
        <p:spPr>
          <a:xfrm>
            <a:off x="32227854" y="6027854"/>
            <a:ext cx="40532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New Process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36FA24-2CD8-48AC-9E7C-5D4452FE6A59}"/>
              </a:ext>
            </a:extLst>
          </p:cNvPr>
          <p:cNvSpPr txBox="1"/>
          <p:nvPr/>
        </p:nvSpPr>
        <p:spPr>
          <a:xfrm>
            <a:off x="14150044" y="7484302"/>
            <a:ext cx="4824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TA Recruitment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B98D0F-01DB-443C-9902-394E5DFCE6D7}"/>
              </a:ext>
            </a:extLst>
          </p:cNvPr>
          <p:cNvSpPr txBox="1"/>
          <p:nvPr/>
        </p:nvSpPr>
        <p:spPr>
          <a:xfrm>
            <a:off x="14153322" y="11970163"/>
            <a:ext cx="8439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Training and Information Sharing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9D21C8-B287-443C-A0E4-F953E5855EB5}"/>
              </a:ext>
            </a:extLst>
          </p:cNvPr>
          <p:cNvSpPr txBox="1"/>
          <p:nvPr/>
        </p:nvSpPr>
        <p:spPr>
          <a:xfrm>
            <a:off x="14153322" y="16281924"/>
            <a:ext cx="6534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TA – Class Matching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9A137E-4508-405A-BCA9-B96BB8BE2952}"/>
              </a:ext>
            </a:extLst>
          </p:cNvPr>
          <p:cNvSpPr txBox="1"/>
          <p:nvPr/>
        </p:nvSpPr>
        <p:spPr>
          <a:xfrm>
            <a:off x="14150044" y="21043901"/>
            <a:ext cx="7795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TA Grading Supervision</a:t>
            </a:r>
            <a:endParaRPr lang="en-US" sz="4000" dirty="0">
              <a:latin typeface="Arial"/>
              <a:cs typeface="Arial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3BF2E1B-D32A-465D-A254-1FCC32B82F0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753554" y="7741399"/>
            <a:ext cx="4910925" cy="332647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6B46351-1D5C-49F7-9DD3-8A7F1D4795F7}"/>
              </a:ext>
            </a:extLst>
          </p:cNvPr>
          <p:cNvSpPr txBox="1"/>
          <p:nvPr/>
        </p:nvSpPr>
        <p:spPr>
          <a:xfrm>
            <a:off x="14150044" y="8305965"/>
            <a:ext cx="70447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Recruitment by word of mouth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Students do not know how to apply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Applicant information obtained through conversation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AA1AA5-D2CB-438B-8A55-14D1805B530C}"/>
              </a:ext>
            </a:extLst>
          </p:cNvPr>
          <p:cNvSpPr txBox="1"/>
          <p:nvPr/>
        </p:nvSpPr>
        <p:spPr>
          <a:xfrm>
            <a:off x="14213355" y="17089289"/>
            <a:ext cx="6811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Manual emails required to check TA availability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No long-term record of TA experience or qualifications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No consistent method to update TA qualifications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4E7948D-2D97-42E6-8341-1E5AFAB6473F}"/>
              </a:ext>
            </a:extLst>
          </p:cNvPr>
          <p:cNvSpPr txBox="1"/>
          <p:nvPr/>
        </p:nvSpPr>
        <p:spPr>
          <a:xfrm>
            <a:off x="14213355" y="21806059"/>
            <a:ext cx="82748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Professors may assign grading to a TA, but it is difficult to record progress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TAs often find it difficult to know specific directions for grading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Multiple graders causes inconsistency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7C984AF-D67A-4E5D-8AE5-2085C10196B4}"/>
              </a:ext>
            </a:extLst>
          </p:cNvPr>
          <p:cNvSpPr txBox="1"/>
          <p:nvPr/>
        </p:nvSpPr>
        <p:spPr>
          <a:xfrm>
            <a:off x="35122196" y="7677176"/>
            <a:ext cx="77056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Application available through web portal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Qualifications gathered and stored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Enables easy evaluation by VCU administrator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02EE726-67FB-4B16-BD77-92ECDFFB3A2F}"/>
              </a:ext>
            </a:extLst>
          </p:cNvPr>
          <p:cNvSpPr txBox="1"/>
          <p:nvPr/>
        </p:nvSpPr>
        <p:spPr>
          <a:xfrm>
            <a:off x="35122196" y="12039304"/>
            <a:ext cx="77056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TA Handbook available in web application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Acts as a contract of TA responsibilities and expectations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TA onboarding and training information available in a centralized location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7ABFE1F-C31A-45B3-815B-4DEC4AFAB2DC}"/>
              </a:ext>
            </a:extLst>
          </p:cNvPr>
          <p:cNvSpPr txBox="1"/>
          <p:nvPr/>
        </p:nvSpPr>
        <p:spPr>
          <a:xfrm>
            <a:off x="35122196" y="16528296"/>
            <a:ext cx="77056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TAs prompted each semester for updates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Professors can assign qualified TAs to their course within the app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TAs are notified by email when selected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AE5993-4889-4828-B2E5-AF18E4839FDA}"/>
              </a:ext>
            </a:extLst>
          </p:cNvPr>
          <p:cNvSpPr txBox="1"/>
          <p:nvPr/>
        </p:nvSpPr>
        <p:spPr>
          <a:xfrm>
            <a:off x="35122196" y="21184482"/>
            <a:ext cx="82748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Grading can be assigned in the web application and progress is recorded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TAs are notified when assigned grading and given a link to </a:t>
            </a:r>
            <a:r>
              <a:rPr lang="en-US" sz="3600" i="1" dirty="0" err="1">
                <a:latin typeface="Arial"/>
                <a:cs typeface="Arial"/>
              </a:rPr>
              <a:t>Gradescope</a:t>
            </a:r>
            <a:endParaRPr lang="en-US" sz="3600" i="1" dirty="0">
              <a:latin typeface="Arial"/>
              <a:cs typeface="Arial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Grading directions and rubric notes can be added to assignments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3CC8EB9-8135-4B4A-A704-DA81AFF18B1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8302892" y="11435416"/>
            <a:ext cx="3389457" cy="338945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86303FF-CCC6-43BF-A94E-F23FFA8117A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652807" y="16360303"/>
            <a:ext cx="4681440" cy="3976046"/>
          </a:xfrm>
          <a:prstGeom prst="rect">
            <a:avLst/>
          </a:prstGeom>
        </p:spPr>
      </p:pic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70F39D0C-1913-42A7-B920-A0EE01B93B6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673249" y="21263761"/>
            <a:ext cx="3609975" cy="31242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E1A12BD-5369-47E6-B242-AE5F27FF6B8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926030" y="12084354"/>
            <a:ext cx="5287710" cy="3641653"/>
          </a:xfrm>
          <a:prstGeom prst="rect">
            <a:avLst/>
          </a:prstGeom>
        </p:spPr>
      </p:pic>
      <p:pic>
        <p:nvPicPr>
          <p:cNvPr id="54" name="Picture 53" descr="A picture containing object&#10;&#10;Description automatically generated">
            <a:extLst>
              <a:ext uri="{FF2B5EF4-FFF2-40B4-BE49-F238E27FC236}">
                <a16:creationId xmlns:a16="http://schemas.microsoft.com/office/drawing/2014/main" id="{8CAAF468-2E3F-4B8A-BF5D-240C6A4D781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029789" y="21263761"/>
            <a:ext cx="5359180" cy="358234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37AE2D15-430F-43D8-A837-3E272F4F156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9228541" y="16297553"/>
            <a:ext cx="4682688" cy="424343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2C630BA2-5C1A-4852-B513-9845A49E365A}"/>
              </a:ext>
            </a:extLst>
          </p:cNvPr>
          <p:cNvSpPr txBox="1"/>
          <p:nvPr/>
        </p:nvSpPr>
        <p:spPr>
          <a:xfrm>
            <a:off x="14153322" y="12712124"/>
            <a:ext cx="59334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TAs trained individually without a centralized standard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TAs often are unsure of their duties</a:t>
            </a:r>
          </a:p>
        </p:txBody>
      </p:sp>
      <p:pic>
        <p:nvPicPr>
          <p:cNvPr id="65" name="Picture 64" descr="A close up of a logo&#10;&#10;Description automatically generated">
            <a:extLst>
              <a:ext uri="{FF2B5EF4-FFF2-40B4-BE49-F238E27FC236}">
                <a16:creationId xmlns:a16="http://schemas.microsoft.com/office/drawing/2014/main" id="{911BBA66-BD15-4D00-96B4-DCD7A4F8E1D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8623521" y="7604378"/>
            <a:ext cx="6394975" cy="3645344"/>
          </a:xfrm>
          <a:prstGeom prst="rect">
            <a:avLst/>
          </a:prstGeom>
        </p:spPr>
      </p:pic>
      <p:pic>
        <p:nvPicPr>
          <p:cNvPr id="83" name="Picture 82" descr="A screen shot of a computer&#10;&#10;Description automatically generated">
            <a:extLst>
              <a:ext uri="{FF2B5EF4-FFF2-40B4-BE49-F238E27FC236}">
                <a16:creationId xmlns:a16="http://schemas.microsoft.com/office/drawing/2014/main" id="{6E0766DF-560B-4305-A4BF-D0E24AE17FD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9751152" y="16210779"/>
            <a:ext cx="8662848" cy="53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945</TotalTime>
  <Words>284</Words>
  <Application>Microsoft Office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Abigail Byram</cp:lastModifiedBy>
  <cp:revision>69</cp:revision>
  <dcterms:created xsi:type="dcterms:W3CDTF">2018-02-06T18:12:23Z</dcterms:created>
  <dcterms:modified xsi:type="dcterms:W3CDTF">2019-03-21T04:34:16Z</dcterms:modified>
</cp:coreProperties>
</file>