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29260800"/>
  <p:notesSz cx="6858000" cy="9144000"/>
  <p:defaultTextStyle>
    <a:defPPr>
      <a:defRPr lang="en-US"/>
    </a:defPPr>
    <a:lvl1pPr marL="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1"/>
    <p:restoredTop sz="93007" autoAdjust="0"/>
  </p:normalViewPr>
  <p:slideViewPr>
    <p:cSldViewPr snapToGrid="0" snapToObjects="1">
      <p:cViewPr>
        <p:scale>
          <a:sx n="77" d="100"/>
          <a:sy n="77" d="100"/>
        </p:scale>
        <p:origin x="3510" y="-10146"/>
      </p:cViewPr>
      <p:guideLst>
        <p:guide orient="horz" pos="9216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B959A-7C95-4BA3-9E85-416554B5BF05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2AD42-6EE7-4098-940E-7349C75B2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2AD42-6EE7-4098-940E-7349C75B2D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16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901470" rtl="0" eaLnBrk="1" latinLnBrk="0" hangingPunct="1">
        <a:lnSpc>
          <a:spcPct val="90000"/>
        </a:lnSpc>
        <a:spcBef>
          <a:spcPct val="0"/>
        </a:spcBef>
        <a:buNone/>
        <a:defRPr sz="187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368" indent="-975368" algn="l" defTabSz="3901470" rtl="0" eaLnBrk="1" latinLnBrk="0" hangingPunct="1">
        <a:lnSpc>
          <a:spcPct val="90000"/>
        </a:lnSpc>
        <a:spcBef>
          <a:spcPts val="4267"/>
        </a:spcBef>
        <a:buFont typeface="Arial" panose="020B0604020202020204" pitchFamily="34" charset="0"/>
        <a:buChar char="•"/>
        <a:defRPr sz="11947" kern="1200">
          <a:solidFill>
            <a:schemeClr val="tx1"/>
          </a:solidFill>
          <a:latin typeface="+mn-lt"/>
          <a:ea typeface="+mn-ea"/>
          <a:cs typeface="+mn-cs"/>
        </a:defRPr>
      </a:lvl1pPr>
      <a:lvl2pPr marL="292610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10240" kern="1200">
          <a:solidFill>
            <a:schemeClr val="tx1"/>
          </a:solidFill>
          <a:latin typeface="+mn-lt"/>
          <a:ea typeface="+mn-ea"/>
          <a:cs typeface="+mn-cs"/>
        </a:defRPr>
      </a:lvl2pPr>
      <a:lvl3pPr marL="4876838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8533" kern="1200">
          <a:solidFill>
            <a:schemeClr val="tx1"/>
          </a:solidFill>
          <a:latin typeface="+mn-lt"/>
          <a:ea typeface="+mn-ea"/>
          <a:cs typeface="+mn-cs"/>
        </a:defRPr>
      </a:lvl3pPr>
      <a:lvl4pPr marL="682757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877830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1072904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267977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51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6581250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1pPr>
      <a:lvl2pPr marL="1950735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90147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3pPr>
      <a:lvl4pPr marL="585220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780294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975367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41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3655147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5605882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932457" y="6454907"/>
            <a:ext cx="125769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Solution Outline</a:t>
            </a: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Data storage system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Current/past/potential TAs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Courses and sections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 Application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 Handbook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196555" y="6371175"/>
            <a:ext cx="1355388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noFill/>
                  <a:prstDash val="dot"/>
                </a:ln>
                <a:latin typeface="Arial"/>
                <a:cs typeface="Arial"/>
              </a:rPr>
              <a:t>Technology Stack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n>
                  <a:noFill/>
                  <a:prstDash val="dot"/>
                </a:ln>
                <a:latin typeface="Arial"/>
                <a:cs typeface="Arial"/>
              </a:rPr>
              <a:t>MySQL Database: Stores course and TA information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n>
                  <a:noFill/>
                  <a:prstDash val="dot"/>
                </a:ln>
                <a:latin typeface="Arial"/>
                <a:cs typeface="Arial"/>
              </a:rPr>
              <a:t>Angular: backend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err="1">
                <a:ln>
                  <a:noFill/>
                  <a:prstDash val="dot"/>
                </a:ln>
                <a:latin typeface="Arial"/>
                <a:cs typeface="Arial"/>
              </a:rPr>
              <a:t>Jhispter</a:t>
            </a:r>
            <a:r>
              <a:rPr lang="en-US" sz="3600" dirty="0">
                <a:ln>
                  <a:noFill/>
                  <a:prstDash val="dot"/>
                </a:ln>
                <a:latin typeface="Arial"/>
                <a:cs typeface="Arial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n>
                  <a:noFill/>
                  <a:prstDash val="dot"/>
                </a:ln>
                <a:latin typeface="Arial"/>
                <a:cs typeface="Arial"/>
              </a:rPr>
              <a:t>NodeJS: Packages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err="1">
                <a:ln>
                  <a:noFill/>
                  <a:prstDash val="dot"/>
                </a:ln>
                <a:latin typeface="Arial"/>
                <a:cs typeface="Arial"/>
              </a:rPr>
              <a:t>Mailgun</a:t>
            </a:r>
            <a:r>
              <a:rPr lang="en-US" sz="3600" dirty="0">
                <a:ln>
                  <a:noFill/>
                  <a:prstDash val="dot"/>
                </a:ln>
                <a:latin typeface="Arial"/>
                <a:cs typeface="Arial"/>
              </a:rPr>
              <a:t>: 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3245262" y="6139060"/>
            <a:ext cx="0" cy="20770426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26561737" y="6139060"/>
            <a:ext cx="0" cy="22820758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40755" y="2691962"/>
            <a:ext cx="3760968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atin typeface="Arial"/>
                <a:cs typeface="Arial"/>
              </a:rPr>
              <a:t>Teaching Assistant Management System</a:t>
            </a:r>
          </a:p>
          <a:p>
            <a:endParaRPr lang="en-US" sz="2400" b="1" dirty="0">
              <a:latin typeface="Arial"/>
              <a:cs typeface="Arial"/>
            </a:endParaRPr>
          </a:p>
          <a:p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Abigail Byram, Neil Watson, Matthew Pointer, Matthew Tran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Faculty adviser: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Caroline </a:t>
            </a:r>
            <a:r>
              <a:rPr lang="en-US" sz="3600" dirty="0" err="1">
                <a:solidFill>
                  <a:srgbClr val="3C3C3B"/>
                </a:solidFill>
                <a:latin typeface="Arial"/>
                <a:cs typeface="Arial"/>
              </a:rPr>
              <a:t>Budwell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Sponsor: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VCU Dept of Computer Science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Mentor: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Debra Duke </a:t>
            </a:r>
          </a:p>
          <a:p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b="1" dirty="0">
                <a:latin typeface="Arial"/>
                <a:cs typeface="Arial"/>
              </a:rPr>
              <a:t>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140755" y="6139060"/>
            <a:ext cx="37609689" cy="0"/>
          </a:xfrm>
          <a:prstGeom prst="line">
            <a:avLst/>
          </a:prstGeom>
          <a:ln>
            <a:solidFill>
              <a:srgbClr val="3C3C3B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392254" y="501502"/>
            <a:ext cx="3801979" cy="115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313</a:t>
            </a:r>
          </a:p>
        </p:txBody>
      </p:sp>
      <p:pic>
        <p:nvPicPr>
          <p:cNvPr id="1026" name="Picture 2" descr="https://upload.wikimedia.org/wikipedia/commons/thumb/d/d9/Node.js_logo.svg/1200px-Node.js_logo.sv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45034" y="23428123"/>
            <a:ext cx="5305410" cy="3245143"/>
          </a:xfrm>
          <a:prstGeom prst="rect">
            <a:avLst/>
          </a:prstGeom>
          <a:noFill/>
        </p:spPr>
      </p:pic>
      <p:pic>
        <p:nvPicPr>
          <p:cNvPr id="1028" name="Picture 4" descr="https://upload.wikimedia.org/wikipedia/commons/thumb/c/cf/Angular_full_color_logo.svg/1200px-Angular_full_color_logo.sv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50053" y="25050695"/>
            <a:ext cx="4051738" cy="4051738"/>
          </a:xfrm>
          <a:prstGeom prst="rect">
            <a:avLst/>
          </a:prstGeom>
          <a:noFill/>
        </p:spPr>
      </p:pic>
      <p:pic>
        <p:nvPicPr>
          <p:cNvPr id="2" name="Picture 2" descr="https://cdn.freebiesupply.com/logos/large/2x/mysql-logo-png-transparen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584938" y="24060794"/>
            <a:ext cx="8217379" cy="5697383"/>
          </a:xfrm>
          <a:prstGeom prst="rect">
            <a:avLst/>
          </a:prstGeom>
          <a:noFill/>
        </p:spPr>
      </p:pic>
      <p:pic>
        <p:nvPicPr>
          <p:cNvPr id="3" name="Picture 4" descr="https://upload.wikimedia.org/wikipedia/commons/5/56/JHipster-logo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310224" y="25360178"/>
            <a:ext cx="2784020" cy="3543300"/>
          </a:xfrm>
          <a:prstGeom prst="rect">
            <a:avLst/>
          </a:prstGeom>
          <a:noFill/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CC61BD5C-F705-4D70-B710-E6BB3BAFCF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83272" y="11746982"/>
            <a:ext cx="6620723" cy="2098770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428F8D5A-B772-4124-AEBB-0A5869C3BC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82488" y="18600821"/>
            <a:ext cx="5821507" cy="328333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7ABC8A-B74D-4D01-862B-7356E3713D24}"/>
              </a:ext>
            </a:extLst>
          </p:cNvPr>
          <p:cNvCxnSpPr/>
          <p:nvPr/>
        </p:nvCxnSpPr>
        <p:spPr>
          <a:xfrm>
            <a:off x="2683553" y="10486167"/>
            <a:ext cx="37609689" cy="0"/>
          </a:xfrm>
          <a:prstGeom prst="line">
            <a:avLst/>
          </a:prstGeom>
          <a:ln>
            <a:solidFill>
              <a:srgbClr val="3C3C3B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AC03429-986A-4848-98A7-DA061E22BCB8}"/>
              </a:ext>
            </a:extLst>
          </p:cNvPr>
          <p:cNvSpPr txBox="1"/>
          <p:nvPr/>
        </p:nvSpPr>
        <p:spPr>
          <a:xfrm>
            <a:off x="2075069" y="6454907"/>
            <a:ext cx="109034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Problem Statement</a:t>
            </a: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Utilize the resources provided by the Department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Emphasis on TA recruitment and evaluation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 training: guidelines and expectations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Course management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Communication between faculty and TAs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A05A63-B317-4B3D-8DCA-D3F579E68D0C}"/>
              </a:ext>
            </a:extLst>
          </p:cNvPr>
          <p:cNvSpPr txBox="1"/>
          <p:nvPr/>
        </p:nvSpPr>
        <p:spPr>
          <a:xfrm>
            <a:off x="2075069" y="10759460"/>
            <a:ext cx="8457129" cy="1523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Old Process</a:t>
            </a:r>
          </a:p>
          <a:p>
            <a:endParaRPr lang="en-US" sz="3600" b="1" dirty="0">
              <a:latin typeface="Arial"/>
              <a:cs typeface="Arial"/>
            </a:endParaRPr>
          </a:p>
          <a:p>
            <a:r>
              <a:rPr lang="en-US" sz="3600" b="1" dirty="0">
                <a:latin typeface="Arial"/>
                <a:cs typeface="Arial"/>
              </a:rPr>
              <a:t>TA Recruitment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 to student ratio low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Cluttered email chains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Poor communication</a:t>
            </a:r>
          </a:p>
          <a:p>
            <a:endParaRPr lang="en-US" sz="3600" dirty="0">
              <a:latin typeface="Arial"/>
              <a:cs typeface="Arial"/>
            </a:endParaRPr>
          </a:p>
          <a:p>
            <a:r>
              <a:rPr lang="en-US" sz="3600" b="1" dirty="0">
                <a:latin typeface="Arial"/>
                <a:cs typeface="Arial"/>
              </a:rPr>
              <a:t>TA Class Matching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TAs assigned to classes that they are not suitable in assisting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r>
              <a:rPr lang="en-US" sz="3600" b="1" dirty="0">
                <a:latin typeface="Arial"/>
                <a:cs typeface="Arial"/>
              </a:rPr>
              <a:t>TA Scheduling Information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No stored records of TAs information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r>
              <a:rPr lang="en-US" sz="3600" b="1" dirty="0">
                <a:latin typeface="Arial"/>
                <a:cs typeface="Arial"/>
              </a:rPr>
              <a:t>TA Grading Assignment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Assignments sent with no confirmation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832347-A6F3-4842-9900-DC8106E66B60}"/>
              </a:ext>
            </a:extLst>
          </p:cNvPr>
          <p:cNvSpPr txBox="1"/>
          <p:nvPr/>
        </p:nvSpPr>
        <p:spPr>
          <a:xfrm>
            <a:off x="13680359" y="10788893"/>
            <a:ext cx="12576904" cy="1634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New Process</a:t>
            </a:r>
          </a:p>
          <a:p>
            <a:endParaRPr lang="en-US" sz="3600" dirty="0">
              <a:latin typeface="Arial"/>
              <a:cs typeface="Arial"/>
            </a:endParaRPr>
          </a:p>
          <a:p>
            <a:r>
              <a:rPr lang="en-US" sz="3600" dirty="0">
                <a:latin typeface="Arial"/>
                <a:cs typeface="Arial"/>
              </a:rPr>
              <a:t>[TA email screenshot]</a:t>
            </a: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r>
              <a:rPr lang="en-US" sz="3600" dirty="0">
                <a:latin typeface="Arial"/>
                <a:cs typeface="Arial"/>
              </a:rPr>
              <a:t>[TA application]</a:t>
            </a: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r>
              <a:rPr lang="en-US" sz="3600" dirty="0">
                <a:latin typeface="Arial"/>
                <a:cs typeface="Arial"/>
              </a:rPr>
              <a:t>[TA schedule]</a:t>
            </a: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r>
              <a:rPr lang="en-US" sz="3600" dirty="0">
                <a:latin typeface="Arial"/>
                <a:cs typeface="Arial"/>
              </a:rPr>
              <a:t>[TA grading section]</a:t>
            </a: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E78A2A-A948-4CF0-822D-A9294A7295A1}"/>
              </a:ext>
            </a:extLst>
          </p:cNvPr>
          <p:cNvSpPr txBox="1"/>
          <p:nvPr/>
        </p:nvSpPr>
        <p:spPr>
          <a:xfrm>
            <a:off x="27139038" y="10788893"/>
            <a:ext cx="12576904" cy="14126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Improvements</a:t>
            </a: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Simple process of applying/accepting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Application allows more possible TAs</a:t>
            </a: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Easy selection of TAs for specific courses</a:t>
            </a: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Handbook outlines expectations of being a TA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Store course information</a:t>
            </a: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Supervising grading for consistency and reliability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Clear communication of assigned work</a:t>
            </a: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</p:txBody>
      </p:sp>
      <p:pic>
        <p:nvPicPr>
          <p:cNvPr id="22" name="Picture 4" descr="https://cdn4.iconfinder.com/data/icons/dot/256/email_mail_post_letter_stamp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970464" y="13356241"/>
            <a:ext cx="776455" cy="776455"/>
          </a:xfrm>
          <a:prstGeom prst="rect">
            <a:avLst/>
          </a:prstGeom>
          <a:noFill/>
        </p:spPr>
      </p:pic>
      <p:pic>
        <p:nvPicPr>
          <p:cNvPr id="25" name="Picture 4" descr="https://cdn4.iconfinder.com/data/icons/dot/256/email_mail_post_letter_stamp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841228" y="12403255"/>
            <a:ext cx="776455" cy="776455"/>
          </a:xfrm>
          <a:prstGeom prst="rect">
            <a:avLst/>
          </a:prstGeom>
          <a:noFill/>
        </p:spPr>
      </p:pic>
      <p:sp>
        <p:nvSpPr>
          <p:cNvPr id="60" name="Bent Arrow 59"/>
          <p:cNvSpPr/>
          <p:nvPr/>
        </p:nvSpPr>
        <p:spPr>
          <a:xfrm>
            <a:off x="8036104" y="12111436"/>
            <a:ext cx="2784852" cy="93670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rot="10800000">
            <a:off x="8680230" y="13433902"/>
            <a:ext cx="2832123" cy="93670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4" name="Picture 6" descr="https://bloximages.newyork1.vip.townnews.com/richmond.com/content/tncms/assets/v3/editorial/c/1a/c1aa3336-62e6-576e-8d1b-c2f309342b29/584b7ab80be21.image.png?resize=400%2C40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188556" y="12579787"/>
            <a:ext cx="1781908" cy="1790818"/>
          </a:xfrm>
          <a:prstGeom prst="rect">
            <a:avLst/>
          </a:prstGeom>
          <a:noFill/>
        </p:spPr>
      </p:pic>
      <p:pic>
        <p:nvPicPr>
          <p:cNvPr id="2056" name="Picture 8" descr="http://www.henhunt.co.uk/wp-content/uploads/2014/10/Person-Logo-1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0532198" y="12054934"/>
            <a:ext cx="1790818" cy="1790818"/>
          </a:xfrm>
          <a:prstGeom prst="rect">
            <a:avLst/>
          </a:prstGeom>
          <a:noFill/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07ABC8A-B74D-4D01-862B-7356E3713D24}"/>
              </a:ext>
            </a:extLst>
          </p:cNvPr>
          <p:cNvCxnSpPr/>
          <p:nvPr/>
        </p:nvCxnSpPr>
        <p:spPr>
          <a:xfrm>
            <a:off x="2683553" y="14798842"/>
            <a:ext cx="37609689" cy="0"/>
          </a:xfrm>
          <a:prstGeom prst="line">
            <a:avLst/>
          </a:prstGeom>
          <a:ln>
            <a:solidFill>
              <a:srgbClr val="3C3C3B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07ABC8A-B74D-4D01-862B-7356E3713D24}"/>
              </a:ext>
            </a:extLst>
          </p:cNvPr>
          <p:cNvCxnSpPr/>
          <p:nvPr/>
        </p:nvCxnSpPr>
        <p:spPr>
          <a:xfrm>
            <a:off x="2683553" y="18600821"/>
            <a:ext cx="37609689" cy="0"/>
          </a:xfrm>
          <a:prstGeom prst="line">
            <a:avLst/>
          </a:prstGeom>
          <a:ln>
            <a:solidFill>
              <a:srgbClr val="3C3C3B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07ABC8A-B74D-4D01-862B-7356E3713D24}"/>
              </a:ext>
            </a:extLst>
          </p:cNvPr>
          <p:cNvCxnSpPr/>
          <p:nvPr/>
        </p:nvCxnSpPr>
        <p:spPr>
          <a:xfrm>
            <a:off x="2683553" y="22434170"/>
            <a:ext cx="37609689" cy="0"/>
          </a:xfrm>
          <a:prstGeom prst="line">
            <a:avLst/>
          </a:prstGeom>
          <a:ln>
            <a:solidFill>
              <a:srgbClr val="3C3C3B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ight Arrow 71"/>
          <p:cNvSpPr/>
          <p:nvPr/>
        </p:nvSpPr>
        <p:spPr>
          <a:xfrm>
            <a:off x="12299868" y="12397484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12323016" y="16099659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>
            <a:off x="12323016" y="19853512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/>
          <p:cNvSpPr/>
          <p:nvPr/>
        </p:nvSpPr>
        <p:spPr>
          <a:xfrm>
            <a:off x="12323016" y="23749388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5578591" y="12403255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25578591" y="15973858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>
            <a:off x="25578591" y="19727711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/>
          <p:cNvSpPr/>
          <p:nvPr/>
        </p:nvSpPr>
        <p:spPr>
          <a:xfrm>
            <a:off x="25578591" y="23623587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8" descr="http://www.henhunt.co.uk/wp-content/uploads/2014/10/Person-Logo-1.png">
            <a:extLst>
              <a:ext uri="{FF2B5EF4-FFF2-40B4-BE49-F238E27FC236}">
                <a16:creationId xmlns:a16="http://schemas.microsoft.com/office/drawing/2014/main" id="{58F18AFB-AC13-4F0B-A957-DFA53C7A0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-7003658" y="4049484"/>
            <a:ext cx="1790818" cy="1790818"/>
          </a:xfrm>
          <a:prstGeom prst="rect">
            <a:avLst/>
          </a:prstGeom>
          <a:noFill/>
        </p:spPr>
      </p:pic>
      <p:pic>
        <p:nvPicPr>
          <p:cNvPr id="38" name="Picture 6" descr="https://bloximages.newyork1.vip.townnews.com/richmond.com/content/tncms/assets/v3/editorial/c/1a/c1aa3336-62e6-576e-8d1b-c2f309342b29/584b7ab80be21.image.png?resize=400%2C402">
            <a:extLst>
              <a:ext uri="{FF2B5EF4-FFF2-40B4-BE49-F238E27FC236}">
                <a16:creationId xmlns:a16="http://schemas.microsoft.com/office/drawing/2014/main" id="{210A7A50-3218-431E-8182-F3F774C3E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-1613955" y="4049484"/>
            <a:ext cx="1781908" cy="1790818"/>
          </a:xfrm>
          <a:prstGeom prst="rect">
            <a:avLst/>
          </a:prstGeom>
          <a:noFill/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8E4E2A-21BF-48CB-AFB2-70107D7B473A}"/>
              </a:ext>
            </a:extLst>
          </p:cNvPr>
          <p:cNvCxnSpPr>
            <a:cxnSpLocks/>
          </p:cNvCxnSpPr>
          <p:nvPr/>
        </p:nvCxnSpPr>
        <p:spPr>
          <a:xfrm>
            <a:off x="-5472601" y="4944893"/>
            <a:ext cx="286845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ame 19">
            <a:extLst>
              <a:ext uri="{FF2B5EF4-FFF2-40B4-BE49-F238E27FC236}">
                <a16:creationId xmlns:a16="http://schemas.microsoft.com/office/drawing/2014/main" id="{CE1F8B2F-7772-49DB-B72B-DA6BC42FF0AA}"/>
              </a:ext>
            </a:extLst>
          </p:cNvPr>
          <p:cNvSpPr/>
          <p:nvPr/>
        </p:nvSpPr>
        <p:spPr>
          <a:xfrm>
            <a:off x="-4872233" y="2396705"/>
            <a:ext cx="1531057" cy="423927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9B32F17-9643-424B-9702-7DC5BB6948D5}"/>
              </a:ext>
            </a:extLst>
          </p:cNvPr>
          <p:cNvCxnSpPr/>
          <p:nvPr/>
        </p:nvCxnSpPr>
        <p:spPr>
          <a:xfrm>
            <a:off x="-5212840" y="4944893"/>
            <a:ext cx="110613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" descr="Related image">
            <a:extLst>
              <a:ext uri="{FF2B5EF4-FFF2-40B4-BE49-F238E27FC236}">
                <a16:creationId xmlns:a16="http://schemas.microsoft.com/office/drawing/2014/main" id="{DBD9474C-A2FD-4F93-B434-56FAF7AA0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8227" y="4374913"/>
            <a:ext cx="1139960" cy="113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https://bloximages.newyork1.vip.townnews.com/richmond.com/content/tncms/assets/v3/editorial/c/1a/c1aa3336-62e6-576e-8d1b-c2f309342b29/584b7ab80be21.image.png?resize=400%2C402">
            <a:extLst>
              <a:ext uri="{FF2B5EF4-FFF2-40B4-BE49-F238E27FC236}">
                <a16:creationId xmlns:a16="http://schemas.microsoft.com/office/drawing/2014/main" id="{0AEC5833-EE43-4B96-9FC3-7C0D41552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-4902790" y="11268756"/>
            <a:ext cx="1781908" cy="1790818"/>
          </a:xfrm>
          <a:prstGeom prst="rect">
            <a:avLst/>
          </a:prstGeom>
          <a:noFill/>
        </p:spPr>
      </p:pic>
      <p:pic>
        <p:nvPicPr>
          <p:cNvPr id="58" name="Picture 8" descr="http://www.henhunt.co.uk/wp-content/uploads/2014/10/Person-Logo-1.png">
            <a:extLst>
              <a:ext uri="{FF2B5EF4-FFF2-40B4-BE49-F238E27FC236}">
                <a16:creationId xmlns:a16="http://schemas.microsoft.com/office/drawing/2014/main" id="{FC3B8525-8E05-4C55-8A55-D11731766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-7006992" y="7649412"/>
            <a:ext cx="1790818" cy="1790818"/>
          </a:xfrm>
          <a:prstGeom prst="rect">
            <a:avLst/>
          </a:prstGeom>
          <a:noFill/>
        </p:spPr>
      </p:pic>
      <p:pic>
        <p:nvPicPr>
          <p:cNvPr id="59" name="Picture 8" descr="http://www.henhunt.co.uk/wp-content/uploads/2014/10/Person-Logo-1.png">
            <a:extLst>
              <a:ext uri="{FF2B5EF4-FFF2-40B4-BE49-F238E27FC236}">
                <a16:creationId xmlns:a16="http://schemas.microsoft.com/office/drawing/2014/main" id="{24F0BCE8-1117-41C1-9D76-7FD22D8F6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-4911700" y="7614561"/>
            <a:ext cx="1790818" cy="1790818"/>
          </a:xfrm>
          <a:prstGeom prst="rect">
            <a:avLst/>
          </a:prstGeom>
          <a:noFill/>
        </p:spPr>
      </p:pic>
      <p:pic>
        <p:nvPicPr>
          <p:cNvPr id="61" name="Picture 8" descr="http://www.henhunt.co.uk/wp-content/uploads/2014/10/Person-Logo-1.png">
            <a:extLst>
              <a:ext uri="{FF2B5EF4-FFF2-40B4-BE49-F238E27FC236}">
                <a16:creationId xmlns:a16="http://schemas.microsoft.com/office/drawing/2014/main" id="{FCEE5904-6F4E-44A9-8012-64358B95F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-2734807" y="7614561"/>
            <a:ext cx="1790818" cy="1790818"/>
          </a:xfrm>
          <a:prstGeom prst="rect">
            <a:avLst/>
          </a:prstGeom>
          <a:noFill/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6D2AB52-7073-4C11-B6D9-694F0539A638}"/>
              </a:ext>
            </a:extLst>
          </p:cNvPr>
          <p:cNvCxnSpPr>
            <a:cxnSpLocks/>
          </p:cNvCxnSpPr>
          <p:nvPr/>
        </p:nvCxnSpPr>
        <p:spPr>
          <a:xfrm flipV="1">
            <a:off x="-3208291" y="9789922"/>
            <a:ext cx="1062236" cy="14788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ECC309-AFA4-42B8-8390-CFD514A193FE}"/>
              </a:ext>
            </a:extLst>
          </p:cNvPr>
          <p:cNvCxnSpPr/>
          <p:nvPr/>
        </p:nvCxnSpPr>
        <p:spPr>
          <a:xfrm flipV="1">
            <a:off x="-3998364" y="9405379"/>
            <a:ext cx="0" cy="16266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DD5C169-5D5E-4C09-AAD9-108EC42AB7ED}"/>
              </a:ext>
            </a:extLst>
          </p:cNvPr>
          <p:cNvCxnSpPr>
            <a:cxnSpLocks/>
          </p:cNvCxnSpPr>
          <p:nvPr/>
        </p:nvCxnSpPr>
        <p:spPr>
          <a:xfrm flipH="1" flipV="1">
            <a:off x="-5603258" y="9789922"/>
            <a:ext cx="812828" cy="13529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4" descr="https://cdn4.iconfinder.com/data/icons/dot/256/email_mail_post_letter_stamp.png">
            <a:extLst>
              <a:ext uri="{FF2B5EF4-FFF2-40B4-BE49-F238E27FC236}">
                <a16:creationId xmlns:a16="http://schemas.microsoft.com/office/drawing/2014/main" id="{A67E85E7-4FC7-4C7D-A55E-436FEFB67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-2986780" y="10915209"/>
            <a:ext cx="776455" cy="776455"/>
          </a:xfrm>
          <a:prstGeom prst="rect">
            <a:avLst/>
          </a:prstGeom>
          <a:noFill/>
        </p:spPr>
      </p:pic>
      <p:pic>
        <p:nvPicPr>
          <p:cNvPr id="82" name="Picture 4" descr="https://cdn4.iconfinder.com/data/icons/dot/256/email_mail_post_letter_stamp.png">
            <a:extLst>
              <a:ext uri="{FF2B5EF4-FFF2-40B4-BE49-F238E27FC236}">
                <a16:creationId xmlns:a16="http://schemas.microsoft.com/office/drawing/2014/main" id="{152954B4-CA1F-45A9-9101-5369C6764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-3900993" y="10429346"/>
            <a:ext cx="776455" cy="776455"/>
          </a:xfrm>
          <a:prstGeom prst="rect">
            <a:avLst/>
          </a:prstGeom>
          <a:noFill/>
        </p:spPr>
      </p:pic>
      <p:pic>
        <p:nvPicPr>
          <p:cNvPr id="83" name="Picture 4" descr="https://cdn4.iconfinder.com/data/icons/dot/256/email_mail_post_letter_stamp.png">
            <a:extLst>
              <a:ext uri="{FF2B5EF4-FFF2-40B4-BE49-F238E27FC236}">
                <a16:creationId xmlns:a16="http://schemas.microsoft.com/office/drawing/2014/main" id="{8F34C194-CC77-4003-B913-1CAA86D4D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-5787378" y="10876129"/>
            <a:ext cx="776455" cy="776455"/>
          </a:xfrm>
          <a:prstGeom prst="rect">
            <a:avLst/>
          </a:prstGeom>
          <a:noFill/>
        </p:spPr>
      </p:pic>
      <p:pic>
        <p:nvPicPr>
          <p:cNvPr id="1030" name="Picture 6" descr="Image result for question mark">
            <a:extLst>
              <a:ext uri="{FF2B5EF4-FFF2-40B4-BE49-F238E27FC236}">
                <a16:creationId xmlns:a16="http://schemas.microsoft.com/office/drawing/2014/main" id="{C6E37583-0324-4677-A335-D18FFB67E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2694" y="10240766"/>
            <a:ext cx="1101728" cy="82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Image result for question mark">
            <a:extLst>
              <a:ext uri="{FF2B5EF4-FFF2-40B4-BE49-F238E27FC236}">
                <a16:creationId xmlns:a16="http://schemas.microsoft.com/office/drawing/2014/main" id="{2E97E72C-AD5D-4A32-ABE8-BE8850234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63630" y="9542183"/>
            <a:ext cx="1101728" cy="82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6" descr="Image result for question mark">
            <a:extLst>
              <a:ext uri="{FF2B5EF4-FFF2-40B4-BE49-F238E27FC236}">
                <a16:creationId xmlns:a16="http://schemas.microsoft.com/office/drawing/2014/main" id="{04A9A13F-1051-4592-B74B-E38F79C09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77800" y="10166061"/>
            <a:ext cx="1101728" cy="82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09C51A47-7901-47FB-B6EB-AFFC4F2DD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98117" y="15918018"/>
            <a:ext cx="1790818" cy="179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6" descr="https://bloximages.newyork1.vip.townnews.com/richmond.com/content/tncms/assets/v3/editorial/c/1a/c1aa3336-62e6-576e-8d1b-c2f309342b29/584b7ab80be21.image.png?resize=400%2C402">
            <a:extLst>
              <a:ext uri="{FF2B5EF4-FFF2-40B4-BE49-F238E27FC236}">
                <a16:creationId xmlns:a16="http://schemas.microsoft.com/office/drawing/2014/main" id="{E5EE7BD5-294B-49C1-841A-326A3281C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-4684358" y="17995033"/>
            <a:ext cx="1781908" cy="1790818"/>
          </a:xfrm>
          <a:prstGeom prst="rect">
            <a:avLst/>
          </a:prstGeom>
          <a:noFill/>
        </p:spPr>
      </p:pic>
      <p:pic>
        <p:nvPicPr>
          <p:cNvPr id="87" name="Picture 8" descr="http://www.henhunt.co.uk/wp-content/uploads/2014/10/Person-Logo-1.png">
            <a:extLst>
              <a:ext uri="{FF2B5EF4-FFF2-40B4-BE49-F238E27FC236}">
                <a16:creationId xmlns:a16="http://schemas.microsoft.com/office/drawing/2014/main" id="{C28BF88F-6535-4BD8-B698-229D1C73F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-6788560" y="13416096"/>
            <a:ext cx="1790818" cy="1790818"/>
          </a:xfrm>
          <a:prstGeom prst="rect">
            <a:avLst/>
          </a:prstGeom>
          <a:noFill/>
        </p:spPr>
      </p:pic>
      <p:pic>
        <p:nvPicPr>
          <p:cNvPr id="88" name="Picture 8" descr="http://www.henhunt.co.uk/wp-content/uploads/2014/10/Person-Logo-1.png">
            <a:extLst>
              <a:ext uri="{FF2B5EF4-FFF2-40B4-BE49-F238E27FC236}">
                <a16:creationId xmlns:a16="http://schemas.microsoft.com/office/drawing/2014/main" id="{9127F8F2-6389-4F87-BAD7-056C940F8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-4693268" y="13381245"/>
            <a:ext cx="1790818" cy="1790818"/>
          </a:xfrm>
          <a:prstGeom prst="rect">
            <a:avLst/>
          </a:prstGeom>
          <a:noFill/>
        </p:spPr>
      </p:pic>
      <p:pic>
        <p:nvPicPr>
          <p:cNvPr id="89" name="Picture 8" descr="http://www.henhunt.co.uk/wp-content/uploads/2014/10/Person-Logo-1.png">
            <a:extLst>
              <a:ext uri="{FF2B5EF4-FFF2-40B4-BE49-F238E27FC236}">
                <a16:creationId xmlns:a16="http://schemas.microsoft.com/office/drawing/2014/main" id="{E1AB0E99-A63F-44E3-B693-22F1DF3A9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-2516375" y="13381245"/>
            <a:ext cx="1790818" cy="1790818"/>
          </a:xfrm>
          <a:prstGeom prst="rect">
            <a:avLst/>
          </a:prstGeom>
          <a:noFill/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E6A4015-46C3-4036-BEFA-62151FD6CF00}"/>
              </a:ext>
            </a:extLst>
          </p:cNvPr>
          <p:cNvCxnSpPr>
            <a:cxnSpLocks/>
          </p:cNvCxnSpPr>
          <p:nvPr/>
        </p:nvCxnSpPr>
        <p:spPr>
          <a:xfrm flipH="1">
            <a:off x="-2868141" y="15139062"/>
            <a:ext cx="875765" cy="9047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A5A4343-A630-42AA-9F6F-5811611BE8DC}"/>
              </a:ext>
            </a:extLst>
          </p:cNvPr>
          <p:cNvCxnSpPr>
            <a:cxnSpLocks/>
          </p:cNvCxnSpPr>
          <p:nvPr/>
        </p:nvCxnSpPr>
        <p:spPr>
          <a:xfrm>
            <a:off x="-3780705" y="15171204"/>
            <a:ext cx="0" cy="8726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7DEFDBB-75F6-474D-BC5B-AF4F6A770318}"/>
              </a:ext>
            </a:extLst>
          </p:cNvPr>
          <p:cNvCxnSpPr>
            <a:cxnSpLocks/>
          </p:cNvCxnSpPr>
          <p:nvPr/>
        </p:nvCxnSpPr>
        <p:spPr>
          <a:xfrm>
            <a:off x="-5472452" y="15239111"/>
            <a:ext cx="812679" cy="804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FF550A5-6297-4D6F-B0C2-509FB8289A5E}"/>
              </a:ext>
            </a:extLst>
          </p:cNvPr>
          <p:cNvCxnSpPr>
            <a:cxnSpLocks/>
          </p:cNvCxnSpPr>
          <p:nvPr/>
        </p:nvCxnSpPr>
        <p:spPr>
          <a:xfrm flipH="1">
            <a:off x="-3793404" y="17427308"/>
            <a:ext cx="12699" cy="5677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4" descr="Related image">
            <a:extLst>
              <a:ext uri="{FF2B5EF4-FFF2-40B4-BE49-F238E27FC236}">
                <a16:creationId xmlns:a16="http://schemas.microsoft.com/office/drawing/2014/main" id="{A3A14C50-AB3C-49D5-A967-F75EEE4A3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00064" y="15627783"/>
            <a:ext cx="592776" cy="59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Related image">
            <a:extLst>
              <a:ext uri="{FF2B5EF4-FFF2-40B4-BE49-F238E27FC236}">
                <a16:creationId xmlns:a16="http://schemas.microsoft.com/office/drawing/2014/main" id="{23DABE58-899B-4862-BBEB-DEF8E4FAD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64000" y="15282177"/>
            <a:ext cx="592776" cy="59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Related image">
            <a:extLst>
              <a:ext uri="{FF2B5EF4-FFF2-40B4-BE49-F238E27FC236}">
                <a16:creationId xmlns:a16="http://schemas.microsoft.com/office/drawing/2014/main" id="{5E216D4C-B1B1-4999-B33B-4FDE03817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26936" y="15583929"/>
            <a:ext cx="592776" cy="59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6" descr="https://bloximages.newyork1.vip.townnews.com/richmond.com/content/tncms/assets/v3/editorial/c/1a/c1aa3336-62e6-576e-8d1b-c2f309342b29/584b7ab80be21.image.png?resize=400%2C402">
            <a:extLst>
              <a:ext uri="{FF2B5EF4-FFF2-40B4-BE49-F238E27FC236}">
                <a16:creationId xmlns:a16="http://schemas.microsoft.com/office/drawing/2014/main" id="{4A717003-148A-4B33-BC2A-9222DDFE8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-4506593" y="19978319"/>
            <a:ext cx="1781908" cy="1790818"/>
          </a:xfrm>
          <a:prstGeom prst="rect">
            <a:avLst/>
          </a:prstGeom>
          <a:noFill/>
        </p:spPr>
      </p:pic>
      <p:pic>
        <p:nvPicPr>
          <p:cNvPr id="110" name="Picture 8" descr="http://www.henhunt.co.uk/wp-content/uploads/2014/10/Person-Logo-1.png">
            <a:extLst>
              <a:ext uri="{FF2B5EF4-FFF2-40B4-BE49-F238E27FC236}">
                <a16:creationId xmlns:a16="http://schemas.microsoft.com/office/drawing/2014/main" id="{E298983C-EA99-49EF-8E7C-3935E0832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-7236631" y="19978319"/>
            <a:ext cx="1790818" cy="1790818"/>
          </a:xfrm>
          <a:prstGeom prst="rect">
            <a:avLst/>
          </a:prstGeom>
          <a:noFill/>
        </p:spPr>
      </p:pic>
      <p:pic>
        <p:nvPicPr>
          <p:cNvPr id="111" name="Picture 8" descr="http://www.henhunt.co.uk/wp-content/uploads/2014/10/Person-Logo-1.png">
            <a:extLst>
              <a:ext uri="{FF2B5EF4-FFF2-40B4-BE49-F238E27FC236}">
                <a16:creationId xmlns:a16="http://schemas.microsoft.com/office/drawing/2014/main" id="{67C00D13-CBEB-408C-A0F5-F6C9397D5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-1992376" y="19978319"/>
            <a:ext cx="1790818" cy="1790818"/>
          </a:xfrm>
          <a:prstGeom prst="rect">
            <a:avLst/>
          </a:prstGeom>
          <a:noFill/>
        </p:spPr>
      </p:pic>
      <p:sp>
        <p:nvSpPr>
          <p:cNvPr id="2060" name="Frame 2059">
            <a:extLst>
              <a:ext uri="{FF2B5EF4-FFF2-40B4-BE49-F238E27FC236}">
                <a16:creationId xmlns:a16="http://schemas.microsoft.com/office/drawing/2014/main" id="{C04491B6-CD71-49AA-99BB-C9798B7D5A8B}"/>
              </a:ext>
            </a:extLst>
          </p:cNvPr>
          <p:cNvSpPr/>
          <p:nvPr/>
        </p:nvSpPr>
        <p:spPr>
          <a:xfrm>
            <a:off x="-5928637" y="22298294"/>
            <a:ext cx="4609800" cy="2862626"/>
          </a:xfrm>
          <a:prstGeom prst="fram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62" name="Straight Arrow Connector 2061">
            <a:extLst>
              <a:ext uri="{FF2B5EF4-FFF2-40B4-BE49-F238E27FC236}">
                <a16:creationId xmlns:a16="http://schemas.microsoft.com/office/drawing/2014/main" id="{C9192532-A2EA-4D6D-B0E0-B8DF121A4B0C}"/>
              </a:ext>
            </a:extLst>
          </p:cNvPr>
          <p:cNvCxnSpPr>
            <a:cxnSpLocks/>
          </p:cNvCxnSpPr>
          <p:nvPr/>
        </p:nvCxnSpPr>
        <p:spPr>
          <a:xfrm flipV="1">
            <a:off x="-1910926" y="21722487"/>
            <a:ext cx="503509" cy="52020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69450C2F-C139-4AB4-A74A-B459B187C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6460" y="22306009"/>
            <a:ext cx="3378890" cy="247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7" name="Straight Arrow Connector 2066">
            <a:extLst>
              <a:ext uri="{FF2B5EF4-FFF2-40B4-BE49-F238E27FC236}">
                <a16:creationId xmlns:a16="http://schemas.microsoft.com/office/drawing/2014/main" id="{98FB47AD-57FF-4F03-892B-C10BF95EF430}"/>
              </a:ext>
            </a:extLst>
          </p:cNvPr>
          <p:cNvCxnSpPr>
            <a:cxnSpLocks/>
          </p:cNvCxnSpPr>
          <p:nvPr/>
        </p:nvCxnSpPr>
        <p:spPr>
          <a:xfrm>
            <a:off x="-3602251" y="21708108"/>
            <a:ext cx="0" cy="590186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Straight Arrow Connector 2069">
            <a:extLst>
              <a:ext uri="{FF2B5EF4-FFF2-40B4-BE49-F238E27FC236}">
                <a16:creationId xmlns:a16="http://schemas.microsoft.com/office/drawing/2014/main" id="{0726FB01-3B57-42E4-9E45-5A390EE95AB1}"/>
              </a:ext>
            </a:extLst>
          </p:cNvPr>
          <p:cNvCxnSpPr>
            <a:cxnSpLocks/>
          </p:cNvCxnSpPr>
          <p:nvPr/>
        </p:nvCxnSpPr>
        <p:spPr>
          <a:xfrm>
            <a:off x="-5806018" y="21708108"/>
            <a:ext cx="512442" cy="511653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Related image">
            <a:extLst>
              <a:ext uri="{FF2B5EF4-FFF2-40B4-BE49-F238E27FC236}">
                <a16:creationId xmlns:a16="http://schemas.microsoft.com/office/drawing/2014/main" id="{CC32F344-43B8-4698-BC03-A713F9723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36927" y="22687855"/>
            <a:ext cx="2064991" cy="206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6" descr="Image result for question mark">
            <a:extLst>
              <a:ext uri="{FF2B5EF4-FFF2-40B4-BE49-F238E27FC236}">
                <a16:creationId xmlns:a16="http://schemas.microsoft.com/office/drawing/2014/main" id="{F51557AE-89E8-4C0D-B0C6-25E2A54E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84" y="22071232"/>
            <a:ext cx="1101728" cy="82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CC2E4638-3650-45AB-91D7-802BA1E7912D}"/>
              </a:ext>
            </a:extLst>
          </p:cNvPr>
          <p:cNvGrpSpPr/>
          <p:nvPr/>
        </p:nvGrpSpPr>
        <p:grpSpPr>
          <a:xfrm>
            <a:off x="-7066890" y="25283481"/>
            <a:ext cx="7127875" cy="4759963"/>
            <a:chOff x="-7066890" y="25283481"/>
            <a:chExt cx="7127875" cy="4759963"/>
          </a:xfrm>
        </p:grpSpPr>
        <p:pic>
          <p:nvPicPr>
            <p:cNvPr id="144" name="Picture 10" descr="Related image">
              <a:extLst>
                <a:ext uri="{FF2B5EF4-FFF2-40B4-BE49-F238E27FC236}">
                  <a16:creationId xmlns:a16="http://schemas.microsoft.com/office/drawing/2014/main" id="{1CC61E8E-6342-48A9-A7D8-E64353695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834111" y="25820148"/>
              <a:ext cx="2436943" cy="1784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8" descr="http://www.henhunt.co.uk/wp-content/uploads/2014/10/Person-Logo-1.png">
              <a:extLst>
                <a:ext uri="{FF2B5EF4-FFF2-40B4-BE49-F238E27FC236}">
                  <a16:creationId xmlns:a16="http://schemas.microsoft.com/office/drawing/2014/main" id="{78EBF325-5071-4AD8-B113-D19F049363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-7066890" y="28252626"/>
              <a:ext cx="1790818" cy="1790818"/>
            </a:xfrm>
            <a:prstGeom prst="rect">
              <a:avLst/>
            </a:prstGeom>
            <a:noFill/>
          </p:spPr>
        </p:pic>
        <p:pic>
          <p:nvPicPr>
            <p:cNvPr id="146" name="Picture 8" descr="http://www.henhunt.co.uk/wp-content/uploads/2014/10/Person-Logo-1.png">
              <a:extLst>
                <a:ext uri="{FF2B5EF4-FFF2-40B4-BE49-F238E27FC236}">
                  <a16:creationId xmlns:a16="http://schemas.microsoft.com/office/drawing/2014/main" id="{D8CCB076-5C46-4733-9786-BAD86CD981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-1729833" y="28252626"/>
              <a:ext cx="1790818" cy="1790818"/>
            </a:xfrm>
            <a:prstGeom prst="rect">
              <a:avLst/>
            </a:prstGeom>
            <a:noFill/>
          </p:spPr>
        </p:pic>
        <p:sp>
          <p:nvSpPr>
            <p:cNvPr id="148" name="Frame 147">
              <a:extLst>
                <a:ext uri="{FF2B5EF4-FFF2-40B4-BE49-F238E27FC236}">
                  <a16:creationId xmlns:a16="http://schemas.microsoft.com/office/drawing/2014/main" id="{A572C023-C105-4512-AADC-47A7D23A6832}"/>
                </a:ext>
              </a:extLst>
            </p:cNvPr>
            <p:cNvSpPr/>
            <p:nvPr/>
          </p:nvSpPr>
          <p:spPr>
            <a:xfrm>
              <a:off x="-5920539" y="25283481"/>
              <a:ext cx="4609800" cy="2862626"/>
            </a:xfrm>
            <a:prstGeom prst="frame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FF646515-2140-48AC-A624-A8EA68FF7EB9}"/>
                </a:ext>
              </a:extLst>
            </p:cNvPr>
            <p:cNvCxnSpPr/>
            <p:nvPr/>
          </p:nvCxnSpPr>
          <p:spPr>
            <a:xfrm>
              <a:off x="-2571936" y="27605018"/>
              <a:ext cx="963669" cy="99805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C7AFD63-22E7-4CB2-B9EA-764A80410143}"/>
                </a:ext>
              </a:extLst>
            </p:cNvPr>
            <p:cNvCxnSpPr/>
            <p:nvPr/>
          </p:nvCxnSpPr>
          <p:spPr>
            <a:xfrm flipH="1">
              <a:off x="-5341947" y="27556891"/>
              <a:ext cx="786983" cy="102669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0" name="Picture 16" descr="Related image">
              <a:extLst>
                <a:ext uri="{FF2B5EF4-FFF2-40B4-BE49-F238E27FC236}">
                  <a16:creationId xmlns:a16="http://schemas.microsoft.com/office/drawing/2014/main" id="{C37F7129-4085-4811-BF68-1633EA3FDF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186417" y="28315450"/>
              <a:ext cx="786983" cy="78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16" descr="Related image">
              <a:extLst>
                <a:ext uri="{FF2B5EF4-FFF2-40B4-BE49-F238E27FC236}">
                  <a16:creationId xmlns:a16="http://schemas.microsoft.com/office/drawing/2014/main" id="{456B6063-D20B-4E06-ACF3-36EB2B1CD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639977" y="28312876"/>
              <a:ext cx="786983" cy="78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861</TotalTime>
  <Words>211</Words>
  <Application>Microsoft Office PowerPoint</Application>
  <PresentationFormat>Custom</PresentationFormat>
  <Paragraphs>98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Neil</cp:lastModifiedBy>
  <cp:revision>66</cp:revision>
  <dcterms:created xsi:type="dcterms:W3CDTF">2018-02-06T18:12:23Z</dcterms:created>
  <dcterms:modified xsi:type="dcterms:W3CDTF">2019-03-21T00:50:42Z</dcterms:modified>
</cp:coreProperties>
</file>