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76" r:id="rId4"/>
    <p:sldId id="258" r:id="rId5"/>
    <p:sldId id="275" r:id="rId6"/>
    <p:sldId id="273" r:id="rId7"/>
    <p:sldId id="271" r:id="rId8"/>
    <p:sldId id="277" r:id="rId9"/>
    <p:sldId id="263" r:id="rId10"/>
    <p:sldId id="264" r:id="rId11"/>
    <p:sldId id="265" r:id="rId12"/>
    <p:sldId id="266" r:id="rId13"/>
    <p:sldId id="262" r:id="rId14"/>
    <p:sldId id="270" r:id="rId15"/>
    <p:sldId id="259" r:id="rId16"/>
    <p:sldId id="278" r:id="rId17"/>
    <p:sldId id="261" r:id="rId18"/>
    <p:sldId id="269" r:id="rId19"/>
    <p:sldId id="268" r:id="rId20"/>
    <p:sldId id="267" r:id="rId21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2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3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27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1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6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04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2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0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C1F5-E641-4A51-9A3B-77B6CBC50F58}" type="datetimeFigureOut">
              <a:rPr lang="es-CR" smtClean="0"/>
              <a:t>30/8/2019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0AF930-268E-4D2E-BAE2-EDA049C40CBB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database/technologies/related/berkeleydb-downloa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Berkeley Database</a:t>
            </a:r>
            <a:endParaRPr lang="es-C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Avanzadas</a:t>
            </a:r>
            <a:endParaRPr lang="en-US" dirty="0" smtClean="0"/>
          </a:p>
          <a:p>
            <a:r>
              <a:rPr lang="en-US" dirty="0" err="1" smtClean="0"/>
              <a:t>Instituto</a:t>
            </a:r>
            <a:r>
              <a:rPr lang="en-US" dirty="0" smtClean="0"/>
              <a:t> </a:t>
            </a:r>
            <a:r>
              <a:rPr lang="en-US" dirty="0" err="1" smtClean="0"/>
              <a:t>Tecnológico</a:t>
            </a:r>
            <a:r>
              <a:rPr lang="en-US" dirty="0" smtClean="0"/>
              <a:t> de Costa Rica</a:t>
            </a:r>
          </a:p>
          <a:p>
            <a:r>
              <a:rPr lang="en-US" dirty="0" smtClean="0"/>
              <a:t>Leonardo Vargas, Catalina </a:t>
            </a:r>
            <a:r>
              <a:rPr lang="en-US" dirty="0" err="1" smtClean="0"/>
              <a:t>Días</a:t>
            </a:r>
            <a:r>
              <a:rPr lang="en-US" dirty="0" smtClean="0"/>
              <a:t>, José </a:t>
            </a:r>
            <a:r>
              <a:rPr lang="en-US" dirty="0" err="1" smtClean="0"/>
              <a:t>Viquez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341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Berkeley </a:t>
            </a:r>
            <a:r>
              <a:rPr lang="en-US" dirty="0" err="1" smtClean="0"/>
              <a:t>db</a:t>
            </a:r>
            <a:r>
              <a:rPr lang="en-US" dirty="0" smtClean="0"/>
              <a:t>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Store</a:t>
            </a:r>
          </a:p>
          <a:p>
            <a:pPr lvl="1"/>
            <a:r>
              <a:rPr lang="en-US" dirty="0" smtClean="0"/>
              <a:t>The Store is the component that let us connect to the DB, and interact with it. </a:t>
            </a:r>
          </a:p>
          <a:p>
            <a:pPr lvl="2"/>
            <a:r>
              <a:rPr lang="en-US" dirty="0" smtClean="0"/>
              <a:t>It should be transactional</a:t>
            </a:r>
          </a:p>
          <a:p>
            <a:pPr lvl="2"/>
            <a:r>
              <a:rPr lang="en-US" dirty="0" smtClean="0"/>
              <a:t>It should be allowed to create</a:t>
            </a:r>
          </a:p>
          <a:p>
            <a:pPr lvl="2"/>
            <a:r>
              <a:rPr lang="en-US" dirty="0" smtClean="0"/>
              <a:t>It should be not read-only</a:t>
            </a:r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11" y="4156205"/>
            <a:ext cx="61722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Berkeley </a:t>
            </a:r>
            <a:r>
              <a:rPr lang="en-US" dirty="0" err="1" smtClean="0"/>
              <a:t>db</a:t>
            </a:r>
            <a:r>
              <a:rPr lang="en-US" dirty="0" smtClean="0"/>
              <a:t> - Replication?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750029" cy="3450613"/>
          </a:xfrm>
        </p:spPr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ReplicationConfig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Is the component that configures replication. </a:t>
            </a:r>
          </a:p>
          <a:p>
            <a:pPr lvl="2"/>
            <a:r>
              <a:rPr lang="en-US" dirty="0" smtClean="0"/>
              <a:t>Defines policies for consistency</a:t>
            </a:r>
          </a:p>
          <a:p>
            <a:pPr lvl="2"/>
            <a:r>
              <a:rPr lang="en-US" dirty="0" smtClean="0"/>
              <a:t>Defines the node name, and port</a:t>
            </a:r>
          </a:p>
          <a:p>
            <a:pPr lvl="2"/>
            <a:r>
              <a:rPr lang="en-US" dirty="0" smtClean="0"/>
              <a:t>Defines the Node Helper Host: this is special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02" y="4069483"/>
            <a:ext cx="5582254" cy="16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Berkeley </a:t>
            </a:r>
            <a:r>
              <a:rPr lang="en-US" dirty="0" err="1" smtClean="0"/>
              <a:t>db</a:t>
            </a:r>
            <a:r>
              <a:rPr lang="en-US" dirty="0" smtClean="0"/>
              <a:t> - Replication?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ReplicatedEnvironment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Is the component that joins the </a:t>
            </a:r>
            <a:r>
              <a:rPr lang="en-US" dirty="0" err="1" smtClean="0"/>
              <a:t>ReplicationConfig</a:t>
            </a:r>
            <a:r>
              <a:rPr lang="en-US" dirty="0" smtClean="0"/>
              <a:t> with the environment configuration and let us replication Berkeley database.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24" y="3592480"/>
            <a:ext cx="10229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</a:t>
            </a:r>
            <a:r>
              <a:rPr lang="en-US" dirty="0" err="1" smtClean="0"/>
              <a:t>db</a:t>
            </a:r>
            <a:r>
              <a:rPr lang="en-US" dirty="0" smtClean="0"/>
              <a:t> replication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544756" cy="3450613"/>
          </a:xfrm>
        </p:spPr>
        <p:txBody>
          <a:bodyPr/>
          <a:lstStyle/>
          <a:p>
            <a:r>
              <a:rPr lang="en-US" dirty="0" smtClean="0"/>
              <a:t>Master and Replication nodes</a:t>
            </a:r>
          </a:p>
          <a:p>
            <a:r>
              <a:rPr lang="en-US" dirty="0" smtClean="0"/>
              <a:t>Only the master can write, but all the nodes should support to write in case that the master fail</a:t>
            </a:r>
          </a:p>
          <a:p>
            <a:r>
              <a:rPr lang="en-US" dirty="0" smtClean="0"/>
              <a:t>The replication nodes are read-only</a:t>
            </a:r>
          </a:p>
          <a:p>
            <a:r>
              <a:rPr lang="en-US" dirty="0" smtClean="0"/>
              <a:t>If the master node fails another node should be designed as master, but the network must be greater than two nodes</a:t>
            </a:r>
          </a:p>
          <a:p>
            <a:endParaRPr lang="es-CR" dirty="0"/>
          </a:p>
        </p:txBody>
      </p:sp>
      <p:pic>
        <p:nvPicPr>
          <p:cNvPr id="4" name="Picture 6" descr="Resultado de imagen para berkeley db re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485010"/>
            <a:ext cx="2891120" cy="238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database </a:t>
            </a:r>
            <a:r>
              <a:rPr lang="en-US" dirty="0" err="1" smtClean="0"/>
              <a:t>transactionality</a:t>
            </a:r>
            <a:r>
              <a:rPr lang="en-US" dirty="0" smtClean="0"/>
              <a:t> 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transaction is at the level of the environment (normal, replicated)</a:t>
            </a:r>
          </a:p>
          <a:p>
            <a:r>
              <a:rPr lang="en-US" dirty="0" smtClean="0"/>
              <a:t>There is no any DML language, but you could use the method abort of the Transaction object to rollback the current transaction. </a:t>
            </a:r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59" y="3554713"/>
            <a:ext cx="5354358" cy="20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BERKELEY DATABASE FOR JAVA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database operations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smtClean="0"/>
              <a:t>HA</a:t>
            </a:r>
          </a:p>
          <a:p>
            <a:r>
              <a:rPr lang="en-US" dirty="0" smtClean="0"/>
              <a:t>ACID</a:t>
            </a:r>
          </a:p>
          <a:p>
            <a:r>
              <a:rPr lang="en-US" dirty="0" err="1" smtClean="0"/>
              <a:t>Transactionality</a:t>
            </a:r>
            <a:endParaRPr lang="en-US" dirty="0" smtClean="0"/>
          </a:p>
          <a:p>
            <a:endParaRPr lang="es-CR" dirty="0"/>
          </a:p>
        </p:txBody>
      </p:sp>
      <p:pic>
        <p:nvPicPr>
          <p:cNvPr id="2050" name="Picture 2" descr="Resultado de imagen para acid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2243764"/>
            <a:ext cx="3227705" cy="178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berkeley db re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69" y="3610787"/>
            <a:ext cx="2445093" cy="201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0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320821" cy="3450613"/>
          </a:xfrm>
        </p:spPr>
        <p:txBody>
          <a:bodyPr/>
          <a:lstStyle/>
          <a:p>
            <a:r>
              <a:rPr lang="en-US" dirty="0" smtClean="0"/>
              <a:t>Three layer web app integrated with Berkeley DB</a:t>
            </a:r>
          </a:p>
          <a:p>
            <a:r>
              <a:rPr lang="en-US" dirty="0" smtClean="0"/>
              <a:t>Repositories adapted to be used Berkeley DB and for DB connectivity.</a:t>
            </a:r>
          </a:p>
          <a:p>
            <a:r>
              <a:rPr lang="en-US" dirty="0" smtClean="0"/>
              <a:t>Integrating Berkeley DB functionality with spring data components. </a:t>
            </a:r>
          </a:p>
          <a:p>
            <a:pPr lvl="1"/>
            <a:r>
              <a:rPr lang="en-US" dirty="0" smtClean="0"/>
              <a:t>Key-Value </a:t>
            </a:r>
            <a:r>
              <a:rPr lang="en-US" dirty="0" smtClean="0">
                <a:sym typeface="Wingdings" panose="05000000000000000000" pitchFamily="2" charset="2"/>
              </a:rPr>
              <a:t> spring-data-</a:t>
            </a:r>
            <a:r>
              <a:rPr lang="en-US" dirty="0" err="1" smtClean="0">
                <a:sym typeface="Wingdings" panose="05000000000000000000" pitchFamily="2" charset="2"/>
              </a:rPr>
              <a:t>keyvalue</a:t>
            </a:r>
            <a:endParaRPr lang="en-US" dirty="0" smtClean="0"/>
          </a:p>
          <a:p>
            <a:pPr lvl="1"/>
            <a:r>
              <a:rPr lang="en-US" dirty="0" smtClean="0"/>
              <a:t>Adapters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BerkeleyKeyValueAdapter</a:t>
            </a:r>
            <a:endParaRPr lang="en-US" dirty="0" smtClean="0"/>
          </a:p>
          <a:p>
            <a:endParaRPr lang="es-CR" dirty="0"/>
          </a:p>
        </p:txBody>
      </p:sp>
      <p:pic>
        <p:nvPicPr>
          <p:cNvPr id="10242" name="Picture 2" descr="Resultado de imagen para three lay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926" y="2170747"/>
            <a:ext cx="267652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2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replication schema</a:t>
            </a:r>
            <a:endParaRPr lang="es-CR" dirty="0"/>
          </a:p>
        </p:txBody>
      </p:sp>
      <p:pic>
        <p:nvPicPr>
          <p:cNvPr id="5124" name="Picture 4" descr="Resultado de imagen para server d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81" y="2034843"/>
            <a:ext cx="1196253" cy="119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erver 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96" y="3872974"/>
            <a:ext cx="1196253" cy="119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server 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430" y="2034843"/>
            <a:ext cx="1196253" cy="119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para server 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986" y="3736124"/>
            <a:ext cx="1196253" cy="119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01397" y="3290832"/>
            <a:ext cx="1548317" cy="417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6002</a:t>
            </a:r>
            <a:endParaRPr lang="es-CR" dirty="0"/>
          </a:p>
        </p:txBody>
      </p:sp>
      <p:sp>
        <p:nvSpPr>
          <p:cNvPr id="11" name="Rectangle 10"/>
          <p:cNvSpPr/>
          <p:nvPr/>
        </p:nvSpPr>
        <p:spPr>
          <a:xfrm>
            <a:off x="1448824" y="3231096"/>
            <a:ext cx="1540565" cy="417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6001</a:t>
            </a:r>
            <a:endParaRPr lang="es-CR" dirty="0"/>
          </a:p>
        </p:txBody>
      </p:sp>
      <p:sp>
        <p:nvSpPr>
          <p:cNvPr id="12" name="Rectangle 11"/>
          <p:cNvSpPr/>
          <p:nvPr/>
        </p:nvSpPr>
        <p:spPr>
          <a:xfrm>
            <a:off x="8749264" y="5116925"/>
            <a:ext cx="1389696" cy="417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6003</a:t>
            </a:r>
            <a:endParaRPr lang="es-CR" dirty="0"/>
          </a:p>
        </p:txBody>
      </p:sp>
      <p:sp>
        <p:nvSpPr>
          <p:cNvPr id="13" name="Rectangle 12"/>
          <p:cNvSpPr/>
          <p:nvPr/>
        </p:nvSpPr>
        <p:spPr>
          <a:xfrm>
            <a:off x="3570887" y="5110385"/>
            <a:ext cx="1389469" cy="417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 6004</a:t>
            </a:r>
            <a:endParaRPr lang="es-CR" dirty="0"/>
          </a:p>
        </p:txBody>
      </p:sp>
      <p:cxnSp>
        <p:nvCxnSpPr>
          <p:cNvPr id="16" name="Straight Arrow Connector 15"/>
          <p:cNvCxnSpPr>
            <a:stCxn id="7" idx="1"/>
            <a:endCxn id="5124" idx="3"/>
          </p:cNvCxnSpPr>
          <p:nvPr/>
        </p:nvCxnSpPr>
        <p:spPr>
          <a:xfrm flipH="1">
            <a:off x="2817234" y="2632970"/>
            <a:ext cx="336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flipV="1">
            <a:off x="4265623" y="3231096"/>
            <a:ext cx="2509934" cy="64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2"/>
          </p:cNvCxnSpPr>
          <p:nvPr/>
        </p:nvCxnSpPr>
        <p:spPr>
          <a:xfrm flipH="1" flipV="1">
            <a:off x="6775557" y="3231096"/>
            <a:ext cx="2668556" cy="50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Berkeley database could be used as a library</a:t>
            </a:r>
          </a:p>
          <a:p>
            <a:r>
              <a:rPr lang="en-US" dirty="0" smtClean="0"/>
              <a:t>Berkeley database supports replication</a:t>
            </a:r>
          </a:p>
          <a:p>
            <a:r>
              <a:rPr lang="en-US" dirty="0" smtClean="0"/>
              <a:t>Berkeley database has some HA mechanism </a:t>
            </a:r>
          </a:p>
          <a:p>
            <a:r>
              <a:rPr lang="en-US" dirty="0" smtClean="0"/>
              <a:t>Berkeley database supports ACID</a:t>
            </a:r>
          </a:p>
          <a:p>
            <a:r>
              <a:rPr lang="en-US" dirty="0" smtClean="0"/>
              <a:t>Berkeley database is easy to use</a:t>
            </a:r>
          </a:p>
          <a:p>
            <a:r>
              <a:rPr lang="en-US" dirty="0" smtClean="0"/>
              <a:t>Berkeley database is distributed as a library</a:t>
            </a:r>
          </a:p>
          <a:p>
            <a:r>
              <a:rPr lang="en-US" dirty="0" smtClean="0"/>
              <a:t>Current implementation does not have a Query Language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3544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qUESTIONS</a:t>
            </a:r>
            <a:r>
              <a:rPr lang="en-US" dirty="0" smtClean="0"/>
              <a:t> and answers</a:t>
            </a:r>
            <a:endParaRPr lang="es-CR" dirty="0"/>
          </a:p>
        </p:txBody>
      </p:sp>
      <p:pic>
        <p:nvPicPr>
          <p:cNvPr id="8202" name="Picture 10" descr="Resultado de imagen para ques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7" y="1853754"/>
            <a:ext cx="3969234" cy="396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4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love Berkeley </a:t>
            </a:r>
            <a:r>
              <a:rPr lang="en-US" dirty="0" err="1" smtClean="0"/>
              <a:t>db</a:t>
            </a:r>
            <a:r>
              <a:rPr lang="en-US" dirty="0" smtClean="0"/>
              <a:t>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– Value Data Store</a:t>
            </a:r>
          </a:p>
          <a:p>
            <a:r>
              <a:rPr lang="en-US" dirty="0" smtClean="0"/>
              <a:t>ACID complain </a:t>
            </a:r>
          </a:p>
          <a:p>
            <a:r>
              <a:rPr lang="en-US" dirty="0" smtClean="0"/>
              <a:t>HA with replication</a:t>
            </a:r>
          </a:p>
          <a:p>
            <a:r>
              <a:rPr lang="en-US" dirty="0" smtClean="0"/>
              <a:t>Java y C implementations</a:t>
            </a:r>
          </a:p>
          <a:p>
            <a:pPr lvl="1"/>
            <a:r>
              <a:rPr lang="en-US" dirty="0" smtClean="0"/>
              <a:t>Additionally there is a XML Berkeley DB</a:t>
            </a:r>
          </a:p>
          <a:p>
            <a:r>
              <a:rPr lang="en-US" dirty="0" smtClean="0"/>
              <a:t>Used as a library</a:t>
            </a:r>
          </a:p>
          <a:p>
            <a:endParaRPr lang="en-US" dirty="0" smtClean="0"/>
          </a:p>
          <a:p>
            <a:endParaRPr lang="es-CR" dirty="0"/>
          </a:p>
        </p:txBody>
      </p:sp>
      <p:pic>
        <p:nvPicPr>
          <p:cNvPr id="3074" name="Picture 2" descr="Resultado de imagen para key 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939" y="2785716"/>
            <a:ext cx="32194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s-C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96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05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 Berkeley Database for Java</a:t>
            </a:r>
          </a:p>
          <a:p>
            <a:r>
              <a:rPr lang="en-US" dirty="0" smtClean="0"/>
              <a:t>Berkeley Database for Java</a:t>
            </a:r>
          </a:p>
          <a:p>
            <a:r>
              <a:rPr lang="en-US" dirty="0" smtClean="0"/>
              <a:t>How to Connect to Berkeley DB?</a:t>
            </a:r>
          </a:p>
          <a:p>
            <a:r>
              <a:rPr lang="en-US" dirty="0" err="1" smtClean="0"/>
              <a:t>Transactionality</a:t>
            </a:r>
            <a:endParaRPr lang="en-US" dirty="0" smtClean="0"/>
          </a:p>
          <a:p>
            <a:r>
              <a:rPr lang="en-US" dirty="0" smtClean="0"/>
              <a:t>Demo with HA, and Replication. </a:t>
            </a:r>
          </a:p>
          <a:p>
            <a:pPr lvl="1"/>
            <a:r>
              <a:rPr lang="en-US" dirty="0"/>
              <a:t>App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1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Berkeley database for java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to download?</a:t>
            </a:r>
          </a:p>
          <a:p>
            <a:pPr lvl="1"/>
            <a:r>
              <a:rPr lang="en-US" dirty="0" smtClean="0"/>
              <a:t>From Oracle</a:t>
            </a:r>
          </a:p>
          <a:p>
            <a:pPr lvl="1"/>
            <a:r>
              <a:rPr lang="en-US" dirty="0" smtClean="0"/>
              <a:t>Link: </a:t>
            </a:r>
            <a:r>
              <a:rPr lang="es-CR" dirty="0">
                <a:hlinkClick r:id="rId2"/>
              </a:rPr>
              <a:t>https://</a:t>
            </a:r>
            <a:r>
              <a:rPr lang="es-CR" dirty="0" smtClean="0">
                <a:hlinkClick r:id="rId2"/>
              </a:rPr>
              <a:t>www.oracle.com/database/technologies/related/berkeleydb-downloads.html</a:t>
            </a:r>
            <a:endParaRPr lang="es-CR" dirty="0" smtClean="0"/>
          </a:p>
          <a:p>
            <a:pPr lvl="1"/>
            <a:r>
              <a:rPr lang="en-US" dirty="0" smtClean="0"/>
              <a:t>You need an Oracle user to download the database</a:t>
            </a:r>
            <a:endParaRPr lang="es-CR" dirty="0"/>
          </a:p>
        </p:txBody>
      </p:sp>
      <p:pic>
        <p:nvPicPr>
          <p:cNvPr id="1026" name="Picture 2" descr="Resultado de imagen para download berkeley 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009" y="3316778"/>
            <a:ext cx="4726068" cy="286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3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database for java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Server?</a:t>
            </a:r>
          </a:p>
          <a:p>
            <a:r>
              <a:rPr lang="en-US" dirty="0" smtClean="0"/>
              <a:t>It is a library?</a:t>
            </a:r>
          </a:p>
          <a:p>
            <a:r>
              <a:rPr lang="en-US" dirty="0" smtClean="0"/>
              <a:t>Where in the memory is located the database?</a:t>
            </a:r>
          </a:p>
          <a:p>
            <a:r>
              <a:rPr lang="en-US" dirty="0" smtClean="0"/>
              <a:t>What is the Berkeley DB jar?</a:t>
            </a:r>
          </a:p>
          <a:p>
            <a:pPr lvl="1"/>
            <a:r>
              <a:rPr lang="en-US" dirty="0" smtClean="0"/>
              <a:t>Je-7.5.11.jar</a:t>
            </a:r>
          </a:p>
          <a:p>
            <a:r>
              <a:rPr lang="en-US" dirty="0" smtClean="0"/>
              <a:t>Is there any </a:t>
            </a:r>
            <a:r>
              <a:rPr lang="en-US" dirty="0" err="1" smtClean="0"/>
              <a:t>url</a:t>
            </a:r>
            <a:r>
              <a:rPr lang="en-US" dirty="0" smtClean="0"/>
              <a:t> connection as in RDBMS?  </a:t>
            </a:r>
            <a:endParaRPr lang="es-CR" dirty="0"/>
          </a:p>
        </p:txBody>
      </p:sp>
      <p:pic>
        <p:nvPicPr>
          <p:cNvPr id="4104" name="Picture 8" descr="Resultado de imagen para server 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157" y="25218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interaction components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EntityStore</a:t>
            </a:r>
            <a:endParaRPr lang="en-US" dirty="0" smtClean="0"/>
          </a:p>
          <a:p>
            <a:r>
              <a:rPr lang="en-US" dirty="0" err="1" smtClean="0"/>
              <a:t>PrimaryIndex</a:t>
            </a:r>
            <a:endParaRPr lang="en-US" dirty="0" smtClean="0"/>
          </a:p>
          <a:p>
            <a:r>
              <a:rPr lang="en-US" dirty="0" err="1" smtClean="0"/>
              <a:t>SecondaryIndex</a:t>
            </a:r>
            <a:endParaRPr lang="es-CR" dirty="0"/>
          </a:p>
        </p:txBody>
      </p:sp>
      <p:pic>
        <p:nvPicPr>
          <p:cNvPr id="9218" name="Picture 2" descr="Resultado de imagen para index db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38" y="2015732"/>
            <a:ext cx="3760722" cy="37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9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DB Operations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Put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index.put</a:t>
            </a:r>
            <a:r>
              <a:rPr lang="en-US" dirty="0" smtClean="0">
                <a:sym typeface="Wingdings" panose="05000000000000000000" pitchFamily="2" charset="2"/>
              </a:rPr>
              <a:t>(value)  Remember the value has the key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index.get</a:t>
            </a:r>
            <a:r>
              <a:rPr lang="en-US" dirty="0" smtClean="0">
                <a:sym typeface="Wingdings" panose="05000000000000000000" pitchFamily="2" charset="2"/>
              </a:rPr>
              <a:t>(key)</a:t>
            </a:r>
            <a:endParaRPr lang="en-US" dirty="0" smtClean="0"/>
          </a:p>
          <a:p>
            <a:pPr lvl="1"/>
            <a:r>
              <a:rPr lang="en-US" dirty="0" smtClean="0"/>
              <a:t>Delete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index.delete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txn</a:t>
            </a:r>
            <a:r>
              <a:rPr lang="en-US" dirty="0" smtClean="0">
                <a:sym typeface="Wingdings" panose="05000000000000000000" pitchFamily="2" charset="2"/>
              </a:rPr>
              <a:t>, key)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about queries?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Berkeley does not support SQL language or any query language.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 Query Language support of our applications is done through the API </a:t>
            </a:r>
            <a:r>
              <a:rPr lang="en-US" dirty="0" err="1" smtClean="0">
                <a:sym typeface="Wingdings" panose="05000000000000000000" pitchFamily="2" charset="2"/>
              </a:rPr>
              <a:t>SpelQuery</a:t>
            </a:r>
            <a:endParaRPr lang="en-US" dirty="0" smtClean="0"/>
          </a:p>
          <a:p>
            <a:pPr lvl="1"/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092" y="105649"/>
            <a:ext cx="38957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strategy for Berkeley </a:t>
            </a:r>
            <a:r>
              <a:rPr lang="en-US" dirty="0" err="1" smtClean="0"/>
              <a:t>db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Persistence Layer API</a:t>
            </a:r>
          </a:p>
          <a:p>
            <a:r>
              <a:rPr lang="en-US" dirty="0" smtClean="0"/>
              <a:t>Persistent Java Collections API</a:t>
            </a:r>
          </a:p>
          <a:p>
            <a:r>
              <a:rPr lang="en-US" dirty="0" smtClean="0"/>
              <a:t>Byte Array based API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39106"/>
            <a:ext cx="471487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997" y="2100294"/>
            <a:ext cx="48196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connect to Berkeley </a:t>
            </a:r>
            <a:r>
              <a:rPr lang="en-US" dirty="0" err="1" smtClean="0"/>
              <a:t>db</a:t>
            </a:r>
            <a:r>
              <a:rPr lang="en-US" dirty="0" smtClean="0"/>
              <a:t>?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Environment</a:t>
            </a:r>
          </a:p>
          <a:p>
            <a:pPr lvl="1"/>
            <a:r>
              <a:rPr lang="en-US" dirty="0" smtClean="0"/>
              <a:t>It could be a normal environment or a replication environment</a:t>
            </a:r>
          </a:p>
          <a:p>
            <a:pPr lvl="2"/>
            <a:r>
              <a:rPr lang="en-US" dirty="0" smtClean="0"/>
              <a:t>The environment should be transactional</a:t>
            </a:r>
          </a:p>
          <a:p>
            <a:pPr lvl="2"/>
            <a:r>
              <a:rPr lang="en-US" dirty="0" smtClean="0"/>
              <a:t>It allows to create as well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44" y="3741038"/>
            <a:ext cx="4181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160</TotalTime>
  <Words>570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Wingdings</vt:lpstr>
      <vt:lpstr>Gallery</vt:lpstr>
      <vt:lpstr>Berkeley Database</vt:lpstr>
      <vt:lpstr>Why to love Berkeley db?</vt:lpstr>
      <vt:lpstr>Agenda</vt:lpstr>
      <vt:lpstr>Get Berkeley database for java</vt:lpstr>
      <vt:lpstr>Berkeley database for java</vt:lpstr>
      <vt:lpstr>Berkeley interaction components</vt:lpstr>
      <vt:lpstr>Berkeley DB Operations</vt:lpstr>
      <vt:lpstr>Persistence strategy for Berkeley db</vt:lpstr>
      <vt:lpstr>How to connect to Berkeley db?</vt:lpstr>
      <vt:lpstr>How to connect to Berkeley db?</vt:lpstr>
      <vt:lpstr>How to connect to Berkeley db - Replication?</vt:lpstr>
      <vt:lpstr>How to connect to Berkeley db - Replication?</vt:lpstr>
      <vt:lpstr>Berkeley db replication</vt:lpstr>
      <vt:lpstr>Berkeley database transactionality </vt:lpstr>
      <vt:lpstr>DEMO BERKELEY DATABASE FOR JAVA</vt:lpstr>
      <vt:lpstr>App Architecture</vt:lpstr>
      <vt:lpstr>Berkeley replication schema</vt:lpstr>
      <vt:lpstr>conclusions</vt:lpstr>
      <vt:lpstr>qUESTIONS and answers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Database</dc:title>
  <dc:creator>Leonardo Vargas</dc:creator>
  <cp:lastModifiedBy>Leonardo Vargas</cp:lastModifiedBy>
  <cp:revision>15</cp:revision>
  <dcterms:created xsi:type="dcterms:W3CDTF">2019-08-31T04:46:28Z</dcterms:created>
  <dcterms:modified xsi:type="dcterms:W3CDTF">2019-08-31T07:26:47Z</dcterms:modified>
</cp:coreProperties>
</file>