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embeddings/oleObject1.bin" ContentType="application/vnd.openxmlformats-officedocument.oleObject"/>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 id="2147483776" r:id="rId5"/>
    <p:sldMasterId id="2147483788" r:id="rId6"/>
    <p:sldMasterId id="2147483800" r:id="rId7"/>
  </p:sldMasterIdLst>
  <p:notesMasterIdLst>
    <p:notesMasterId r:id="rId95"/>
  </p:notesMasterIdLst>
  <p:handoutMasterIdLst>
    <p:handoutMasterId r:id="rId96"/>
  </p:handoutMasterIdLst>
  <p:sldIdLst>
    <p:sldId id="256" r:id="rId8"/>
    <p:sldId id="591" r:id="rId9"/>
    <p:sldId id="592" r:id="rId10"/>
    <p:sldId id="738" r:id="rId11"/>
    <p:sldId id="668" r:id="rId12"/>
    <p:sldId id="669" r:id="rId13"/>
    <p:sldId id="670" r:id="rId14"/>
    <p:sldId id="671" r:id="rId15"/>
    <p:sldId id="672" r:id="rId16"/>
    <p:sldId id="673" r:id="rId17"/>
    <p:sldId id="674" r:id="rId18"/>
    <p:sldId id="675" r:id="rId19"/>
    <p:sldId id="676" r:id="rId20"/>
    <p:sldId id="677" r:id="rId21"/>
    <p:sldId id="678" r:id="rId22"/>
    <p:sldId id="712" r:id="rId23"/>
    <p:sldId id="728" r:id="rId24"/>
    <p:sldId id="729" r:id="rId25"/>
    <p:sldId id="680" r:id="rId26"/>
    <p:sldId id="681" r:id="rId27"/>
    <p:sldId id="682" r:id="rId28"/>
    <p:sldId id="683" r:id="rId29"/>
    <p:sldId id="684" r:id="rId30"/>
    <p:sldId id="685" r:id="rId31"/>
    <p:sldId id="686" r:id="rId32"/>
    <p:sldId id="687" r:id="rId33"/>
    <p:sldId id="688" r:id="rId34"/>
    <p:sldId id="689" r:id="rId35"/>
    <p:sldId id="690" r:id="rId36"/>
    <p:sldId id="726" r:id="rId37"/>
    <p:sldId id="692" r:id="rId38"/>
    <p:sldId id="693" r:id="rId39"/>
    <p:sldId id="707" r:id="rId40"/>
    <p:sldId id="694" r:id="rId41"/>
    <p:sldId id="695" r:id="rId42"/>
    <p:sldId id="696" r:id="rId43"/>
    <p:sldId id="697" r:id="rId44"/>
    <p:sldId id="698" r:id="rId45"/>
    <p:sldId id="735" r:id="rId46"/>
    <p:sldId id="699" r:id="rId47"/>
    <p:sldId id="700" r:id="rId48"/>
    <p:sldId id="701" r:id="rId49"/>
    <p:sldId id="710" r:id="rId50"/>
    <p:sldId id="754" r:id="rId51"/>
    <p:sldId id="622" r:id="rId52"/>
    <p:sldId id="623" r:id="rId53"/>
    <p:sldId id="624" r:id="rId54"/>
    <p:sldId id="625" r:id="rId55"/>
    <p:sldId id="626" r:id="rId56"/>
    <p:sldId id="627" r:id="rId57"/>
    <p:sldId id="628" r:id="rId58"/>
    <p:sldId id="629" r:id="rId59"/>
    <p:sldId id="630" r:id="rId60"/>
    <p:sldId id="631" r:id="rId61"/>
    <p:sldId id="632" r:id="rId62"/>
    <p:sldId id="633" r:id="rId63"/>
    <p:sldId id="661" r:id="rId64"/>
    <p:sldId id="720" r:id="rId65"/>
    <p:sldId id="755" r:id="rId66"/>
    <p:sldId id="721" r:id="rId67"/>
    <p:sldId id="753" r:id="rId68"/>
    <p:sldId id="722" r:id="rId69"/>
    <p:sldId id="723" r:id="rId70"/>
    <p:sldId id="745" r:id="rId71"/>
    <p:sldId id="746" r:id="rId72"/>
    <p:sldId id="747" r:id="rId73"/>
    <p:sldId id="756" r:id="rId74"/>
    <p:sldId id="703" r:id="rId75"/>
    <p:sldId id="734" r:id="rId76"/>
    <p:sldId id="704" r:id="rId77"/>
    <p:sldId id="757" r:id="rId78"/>
    <p:sldId id="759" r:id="rId79"/>
    <p:sldId id="727" r:id="rId80"/>
    <p:sldId id="706" r:id="rId81"/>
    <p:sldId id="758" r:id="rId82"/>
    <p:sldId id="739" r:id="rId83"/>
    <p:sldId id="740" r:id="rId84"/>
    <p:sldId id="741" r:id="rId85"/>
    <p:sldId id="742" r:id="rId86"/>
    <p:sldId id="743" r:id="rId87"/>
    <p:sldId id="744" r:id="rId88"/>
    <p:sldId id="752" r:id="rId89"/>
    <p:sldId id="748" r:id="rId90"/>
    <p:sldId id="749" r:id="rId91"/>
    <p:sldId id="750" r:id="rId92"/>
    <p:sldId id="751" r:id="rId93"/>
    <p:sldId id="666" r:id="rId9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29" charset="0"/>
        <a:ea typeface="ＭＳ Ｐゴシック" pitchFamily="29" charset="-128"/>
        <a:cs typeface="ＭＳ Ｐゴシック" pitchFamily="29" charset="-128"/>
      </a:defRPr>
    </a:lvl1pPr>
    <a:lvl2pPr marL="457200" algn="l" rtl="0" fontAlgn="base">
      <a:spcBef>
        <a:spcPct val="0"/>
      </a:spcBef>
      <a:spcAft>
        <a:spcPct val="0"/>
      </a:spcAft>
      <a:defRPr sz="2400" kern="1200">
        <a:solidFill>
          <a:schemeClr val="tx1"/>
        </a:solidFill>
        <a:latin typeface="Arial" pitchFamily="29" charset="0"/>
        <a:ea typeface="ＭＳ Ｐゴシック" pitchFamily="29" charset="-128"/>
        <a:cs typeface="ＭＳ Ｐゴシック" pitchFamily="29" charset="-128"/>
      </a:defRPr>
    </a:lvl2pPr>
    <a:lvl3pPr marL="914400" algn="l" rtl="0" fontAlgn="base">
      <a:spcBef>
        <a:spcPct val="0"/>
      </a:spcBef>
      <a:spcAft>
        <a:spcPct val="0"/>
      </a:spcAft>
      <a:defRPr sz="2400" kern="1200">
        <a:solidFill>
          <a:schemeClr val="tx1"/>
        </a:solidFill>
        <a:latin typeface="Arial" pitchFamily="29" charset="0"/>
        <a:ea typeface="ＭＳ Ｐゴシック" pitchFamily="29" charset="-128"/>
        <a:cs typeface="ＭＳ Ｐゴシック" pitchFamily="29" charset="-128"/>
      </a:defRPr>
    </a:lvl3pPr>
    <a:lvl4pPr marL="1371600" algn="l" rtl="0" fontAlgn="base">
      <a:spcBef>
        <a:spcPct val="0"/>
      </a:spcBef>
      <a:spcAft>
        <a:spcPct val="0"/>
      </a:spcAft>
      <a:defRPr sz="2400" kern="1200">
        <a:solidFill>
          <a:schemeClr val="tx1"/>
        </a:solidFill>
        <a:latin typeface="Arial" pitchFamily="29" charset="0"/>
        <a:ea typeface="ＭＳ Ｐゴシック" pitchFamily="29" charset="-128"/>
        <a:cs typeface="ＭＳ Ｐゴシック" pitchFamily="29" charset="-128"/>
      </a:defRPr>
    </a:lvl4pPr>
    <a:lvl5pPr marL="1828800" algn="l" rtl="0" fontAlgn="base">
      <a:spcBef>
        <a:spcPct val="0"/>
      </a:spcBef>
      <a:spcAft>
        <a:spcPct val="0"/>
      </a:spcAft>
      <a:defRPr sz="2400" kern="1200">
        <a:solidFill>
          <a:schemeClr val="tx1"/>
        </a:solidFill>
        <a:latin typeface="Arial" pitchFamily="29" charset="0"/>
        <a:ea typeface="ＭＳ Ｐゴシック" pitchFamily="29" charset="-128"/>
        <a:cs typeface="ＭＳ Ｐゴシック" pitchFamily="29" charset="-128"/>
      </a:defRPr>
    </a:lvl5pPr>
    <a:lvl6pPr marL="2286000" algn="l" defTabSz="457200" rtl="0" eaLnBrk="1" latinLnBrk="0" hangingPunct="1">
      <a:defRPr sz="2400" kern="1200">
        <a:solidFill>
          <a:schemeClr val="tx1"/>
        </a:solidFill>
        <a:latin typeface="Arial" pitchFamily="29" charset="0"/>
        <a:ea typeface="ＭＳ Ｐゴシック" pitchFamily="29" charset="-128"/>
        <a:cs typeface="ＭＳ Ｐゴシック" pitchFamily="29" charset="-128"/>
      </a:defRPr>
    </a:lvl6pPr>
    <a:lvl7pPr marL="2743200" algn="l" defTabSz="457200" rtl="0" eaLnBrk="1" latinLnBrk="0" hangingPunct="1">
      <a:defRPr sz="2400" kern="1200">
        <a:solidFill>
          <a:schemeClr val="tx1"/>
        </a:solidFill>
        <a:latin typeface="Arial" pitchFamily="29" charset="0"/>
        <a:ea typeface="ＭＳ Ｐゴシック" pitchFamily="29" charset="-128"/>
        <a:cs typeface="ＭＳ Ｐゴシック" pitchFamily="29" charset="-128"/>
      </a:defRPr>
    </a:lvl7pPr>
    <a:lvl8pPr marL="3200400" algn="l" defTabSz="457200" rtl="0" eaLnBrk="1" latinLnBrk="0" hangingPunct="1">
      <a:defRPr sz="2400" kern="1200">
        <a:solidFill>
          <a:schemeClr val="tx1"/>
        </a:solidFill>
        <a:latin typeface="Arial" pitchFamily="29" charset="0"/>
        <a:ea typeface="ＭＳ Ｐゴシック" pitchFamily="29" charset="-128"/>
        <a:cs typeface="ＭＳ Ｐゴシック" pitchFamily="29" charset="-128"/>
      </a:defRPr>
    </a:lvl8pPr>
    <a:lvl9pPr marL="3657600" algn="l" defTabSz="457200" rtl="0" eaLnBrk="1" latinLnBrk="0" hangingPunct="1">
      <a:defRPr sz="2400" kern="1200">
        <a:solidFill>
          <a:schemeClr val="tx1"/>
        </a:solidFill>
        <a:latin typeface="Arial" pitchFamily="29" charset="0"/>
        <a:ea typeface="ＭＳ Ｐゴシック" pitchFamily="29" charset="-128"/>
        <a:cs typeface="ＭＳ Ｐゴシック" pitchFamily="29" charset="-128"/>
      </a:defRPr>
    </a:lvl9pPr>
  </p:defaultTextStyle>
  <p:extLst>
    <p:ext uri="{521415D9-36F7-43E2-AB2F-B90AF26B5E84}">
      <p14:sectionLst xmlns:p14="http://schemas.microsoft.com/office/powerpoint/2010/main">
        <p14:section name="Itroduction" id="{663DA4C4-4AD5-6641-ABC7-F95269087DE7}">
          <p14:sldIdLst>
            <p14:sldId id="256"/>
            <p14:sldId id="591"/>
            <p14:sldId id="592"/>
            <p14:sldId id="738"/>
          </p14:sldIdLst>
        </p14:section>
        <p14:section name="Patient Workflow" id="{8B2D1103-ACB0-DD49-B814-4C740C642876}">
          <p14:sldIdLst>
            <p14:sldId id="668"/>
            <p14:sldId id="669"/>
            <p14:sldId id="670"/>
            <p14:sldId id="671"/>
            <p14:sldId id="672"/>
            <p14:sldId id="673"/>
            <p14:sldId id="674"/>
            <p14:sldId id="675"/>
            <p14:sldId id="676"/>
            <p14:sldId id="677"/>
            <p14:sldId id="678"/>
            <p14:sldId id="712"/>
            <p14:sldId id="728"/>
            <p14:sldId id="729"/>
            <p14:sldId id="680"/>
            <p14:sldId id="681"/>
            <p14:sldId id="682"/>
            <p14:sldId id="683"/>
            <p14:sldId id="684"/>
            <p14:sldId id="685"/>
          </p14:sldIdLst>
        </p14:section>
        <p14:section name="NLP Introduction" id="{0FC54CEA-61BE-B84A-818F-7B8429F26DEA}">
          <p14:sldIdLst>
            <p14:sldId id="686"/>
            <p14:sldId id="687"/>
            <p14:sldId id="688"/>
            <p14:sldId id="689"/>
            <p14:sldId id="690"/>
            <p14:sldId id="726"/>
          </p14:sldIdLst>
        </p14:section>
        <p14:section name="NLP Workflow" id="{EBA302E8-A654-1344-A467-8A56AB8CE755}">
          <p14:sldIdLst>
            <p14:sldId id="692"/>
            <p14:sldId id="693"/>
            <p14:sldId id="707"/>
            <p14:sldId id="694"/>
            <p14:sldId id="695"/>
            <p14:sldId id="696"/>
            <p14:sldId id="697"/>
            <p14:sldId id="698"/>
            <p14:sldId id="735"/>
            <p14:sldId id="699"/>
            <p14:sldId id="700"/>
            <p14:sldId id="701"/>
            <p14:sldId id="710"/>
            <p14:sldId id="754"/>
          </p14:sldIdLst>
        </p14:section>
        <p14:section name="NLP Methods" id="{C8DAAD43-9052-6242-9E2A-FC1759CB236C}">
          <p14:sldIdLst>
            <p14:sldId id="622"/>
            <p14:sldId id="623"/>
            <p14:sldId id="624"/>
            <p14:sldId id="625"/>
            <p14:sldId id="626"/>
            <p14:sldId id="627"/>
            <p14:sldId id="628"/>
            <p14:sldId id="629"/>
            <p14:sldId id="630"/>
            <p14:sldId id="631"/>
            <p14:sldId id="632"/>
            <p14:sldId id="633"/>
            <p14:sldId id="661"/>
            <p14:sldId id="720"/>
            <p14:sldId id="755"/>
            <p14:sldId id="721"/>
            <p14:sldId id="753"/>
            <p14:sldId id="722"/>
            <p14:sldId id="723"/>
            <p14:sldId id="745"/>
            <p14:sldId id="746"/>
            <p14:sldId id="747"/>
          </p14:sldIdLst>
        </p14:section>
        <p14:section name="Validation" id="{74CE6DFE-A4E9-B74F-9C86-C133188469F2}">
          <p14:sldIdLst>
            <p14:sldId id="756"/>
            <p14:sldId id="703"/>
            <p14:sldId id="734"/>
            <p14:sldId id="704"/>
            <p14:sldId id="757"/>
            <p14:sldId id="759"/>
          </p14:sldIdLst>
        </p14:section>
        <p14:section name="Conclusion" id="{5CC87CFA-47D7-9A45-8467-6A3F9D96EF72}">
          <p14:sldIdLst>
            <p14:sldId id="727"/>
            <p14:sldId id="706"/>
            <p14:sldId id="758"/>
          </p14:sldIdLst>
        </p14:section>
        <p14:section name="Extra slides" id="{E7EA517B-C75A-634D-A383-EBBF3CDDB7F6}">
          <p14:sldIdLst>
            <p14:sldId id="739"/>
            <p14:sldId id="740"/>
            <p14:sldId id="741"/>
            <p14:sldId id="742"/>
            <p14:sldId id="743"/>
            <p14:sldId id="744"/>
            <p14:sldId id="752"/>
            <p14:sldId id="748"/>
            <p14:sldId id="749"/>
            <p14:sldId id="750"/>
            <p14:sldId id="751"/>
            <p14:sldId id="6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FF67"/>
    <a:srgbClr val="B96F35"/>
    <a:srgbClr val="F8F8F8"/>
    <a:srgbClr val="BCD995"/>
    <a:srgbClr val="257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4" autoAdjust="0"/>
    <p:restoredTop sz="59886" autoAdjust="0"/>
  </p:normalViewPr>
  <p:slideViewPr>
    <p:cSldViewPr>
      <p:cViewPr varScale="1">
        <p:scale>
          <a:sx n="66" d="100"/>
          <a:sy n="66" d="100"/>
        </p:scale>
        <p:origin x="-2160" y="-96"/>
      </p:cViewPr>
      <p:guideLst>
        <p:guide orient="horz" pos="2160"/>
        <p:guide pos="2880"/>
      </p:guideLst>
    </p:cSldViewPr>
  </p:slideViewPr>
  <p:outlineViewPr>
    <p:cViewPr>
      <p:scale>
        <a:sx n="33" d="100"/>
        <a:sy n="33" d="100"/>
      </p:scale>
      <p:origin x="0" y="378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notesMaster" Target="notesMasters/notesMaster1.xml"/><Relationship Id="rId96" Type="http://schemas.openxmlformats.org/officeDocument/2006/relationships/handoutMaster" Target="handoutMasters/handout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00" Type="http://schemas.openxmlformats.org/officeDocument/2006/relationships/theme" Target="theme/them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ea typeface="+mn-ea"/>
                <a:cs typeface="+mn-cs"/>
              </a:defRPr>
            </a:lvl1pPr>
          </a:lstStyle>
          <a:p>
            <a:pPr>
              <a:defRPr/>
            </a:pPr>
            <a:fld id="{2F595126-326C-DC41-B12D-5EDE8718CC73}" type="datetime1">
              <a:rPr lang="en-US"/>
              <a:pPr>
                <a:defRPr/>
              </a:pPr>
              <a:t>8/19/15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ea typeface="+mn-ea"/>
                <a:cs typeface="+mn-cs"/>
              </a:defRPr>
            </a:lvl1pPr>
          </a:lstStyle>
          <a:p>
            <a:pPr>
              <a:defRPr/>
            </a:pPr>
            <a:fld id="{A1FF5506-FCB9-B047-A604-A0E83DE86CD0}" type="slidenum">
              <a:rPr lang="en-US"/>
              <a:pPr>
                <a:defRPr/>
              </a:pPr>
              <a:t>‹#›</a:t>
            </a:fld>
            <a:endParaRPr lang="en-US" dirty="0"/>
          </a:p>
        </p:txBody>
      </p:sp>
    </p:spTree>
    <p:extLst>
      <p:ext uri="{BB962C8B-B14F-4D97-AF65-F5344CB8AC3E}">
        <p14:creationId xmlns:p14="http://schemas.microsoft.com/office/powerpoint/2010/main" val="3149318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cs typeface="+mn-cs"/>
              </a:defRPr>
            </a:lvl1pPr>
          </a:lstStyle>
          <a:p>
            <a:pPr>
              <a:defRPr/>
            </a:pPr>
            <a:fld id="{D315DDE9-5EF2-064D-899D-92B4220435F6}" type="datetime1">
              <a:rPr lang="en-US"/>
              <a:pPr>
                <a:defRPr/>
              </a:pPr>
              <a:t>8/19/15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cs typeface="+mn-cs"/>
              </a:defRPr>
            </a:lvl1pPr>
          </a:lstStyle>
          <a:p>
            <a:pPr>
              <a:defRPr/>
            </a:pPr>
            <a:fld id="{29E5CDEB-DCB6-2041-964E-0BF59CFBB97D}" type="slidenum">
              <a:rPr lang="en-US"/>
              <a:pPr>
                <a:defRPr/>
              </a:pPr>
              <a:t>‹#›</a:t>
            </a:fld>
            <a:endParaRPr lang="en-US" dirty="0"/>
          </a:p>
        </p:txBody>
      </p:sp>
    </p:spTree>
    <p:extLst>
      <p:ext uri="{BB962C8B-B14F-4D97-AF65-F5344CB8AC3E}">
        <p14:creationId xmlns:p14="http://schemas.microsoft.com/office/powerpoint/2010/main" val="19706875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29" charset="-128"/>
        <a:cs typeface="ＭＳ Ｐゴシック" pitchFamily="2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9"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9"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9"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Hands-on Introduction to Natural Language Processing in Healthcare	</a:t>
            </a:r>
          </a:p>
          <a:p>
            <a:r>
              <a:rPr lang="en-US" dirty="0" smtClean="0"/>
              <a:t>Scott </a:t>
            </a:r>
            <a:r>
              <a:rPr lang="en-US" dirty="0" err="1" smtClean="0"/>
              <a:t>DuVall</a:t>
            </a:r>
            <a:r>
              <a:rPr lang="en-US" dirty="0" smtClean="0"/>
              <a:t>, Thomas</a:t>
            </a:r>
            <a:r>
              <a:rPr lang="en-US" baseline="0" dirty="0" smtClean="0"/>
              <a:t> </a:t>
            </a:r>
            <a:r>
              <a:rPr lang="en-US" baseline="0" dirty="0" err="1" smtClean="0"/>
              <a:t>Ginter</a:t>
            </a:r>
            <a:r>
              <a:rPr lang="en-US" baseline="0" dirty="0" smtClean="0"/>
              <a:t>, </a:t>
            </a:r>
            <a:r>
              <a:rPr lang="en-US" dirty="0" smtClean="0"/>
              <a:t> Olga Patterson	</a:t>
            </a:r>
          </a:p>
          <a:p>
            <a:r>
              <a:rPr lang="en-US" dirty="0" smtClean="0"/>
              <a:t>Thu, Aug 20, 09:00AM -12</a:t>
            </a:r>
            <a:r>
              <a:rPr lang="en-US" dirty="0" smtClean="0">
                <a:sym typeface="Wingdings"/>
              </a:rPr>
              <a:t>:00</a:t>
            </a:r>
            <a:r>
              <a:rPr lang="en-US" baseline="0" dirty="0" smtClean="0">
                <a:sym typeface="Wingdings"/>
              </a:rPr>
              <a:t> PM</a:t>
            </a:r>
            <a:endParaRPr lang="en-US" dirty="0" smtClean="0"/>
          </a:p>
          <a:p>
            <a:endParaRPr lang="en-US" dirty="0" smtClean="0"/>
          </a:p>
          <a:p>
            <a:r>
              <a:rPr lang="en-US" dirty="0" smtClean="0"/>
              <a:t>Today we are going to take a </a:t>
            </a:r>
            <a:r>
              <a:rPr lang="en-US" baseline="0" dirty="0" smtClean="0"/>
              <a:t>tour of using NLP for clinical research. </a:t>
            </a:r>
          </a:p>
          <a:p>
            <a:r>
              <a:rPr lang="en-US" baseline="0" dirty="0" smtClean="0"/>
              <a:t> We know that everyone here has different backgrounds and understanding so we are going to be as complete as possible.</a:t>
            </a:r>
          </a:p>
          <a:p>
            <a:r>
              <a:rPr lang="en-US" dirty="0" smtClean="0"/>
              <a:t>If you have</a:t>
            </a:r>
            <a:r>
              <a:rPr lang="en-US" baseline="0" dirty="0" smtClean="0"/>
              <a:t> done NLP before, some of this information will not be new, but stick with us.</a:t>
            </a:r>
          </a:p>
          <a:p>
            <a:r>
              <a:rPr lang="en-US" dirty="0" smtClean="0"/>
              <a:t>Please speak up at</a:t>
            </a:r>
            <a:r>
              <a:rPr lang="en-US" baseline="0" dirty="0" smtClean="0"/>
              <a:t> anytime if you have questions or comments!  If a term or method is not clear, let us know.</a:t>
            </a:r>
          </a:p>
          <a:p>
            <a:r>
              <a:rPr lang="en-US" baseline="0" dirty="0" smtClean="0"/>
              <a:t>And throughout this workshop, we want you to think of ways that NLP could benefit your research.</a:t>
            </a:r>
            <a:endParaRPr lang="en-US"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a:t>
            </a:fld>
            <a:endParaRPr lang="en-US" dirty="0"/>
          </a:p>
        </p:txBody>
      </p:sp>
    </p:spTree>
    <p:extLst>
      <p:ext uri="{BB962C8B-B14F-4D97-AF65-F5344CB8AC3E}">
        <p14:creationId xmlns:p14="http://schemas.microsoft.com/office/powerpoint/2010/main" val="61997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e are probably all familiar with structured data.  It is stored in the database, labs, meds, vitals, etc.</a:t>
            </a:r>
            <a:endParaRPr lang="en-US" dirty="0" smtClean="0"/>
          </a:p>
          <a:p>
            <a:r>
              <a:rPr lang="en-US" dirty="0" smtClean="0"/>
              <a:t>Here is a typical lab table.  It has the patient ID the date, the Lab, and the result</a:t>
            </a:r>
          </a:p>
          <a:p>
            <a:r>
              <a:rPr lang="en-US" dirty="0" smtClean="0"/>
              <a:t>Importantly,</a:t>
            </a:r>
            <a:r>
              <a:rPr lang="en-US" baseline="0" dirty="0" smtClean="0"/>
              <a:t> structured data is very easy to use for research.  You can import it into your statistical system and easily and quickly use it.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11</a:t>
            </a:fld>
            <a:endParaRPr lang="en-US" dirty="0"/>
          </a:p>
        </p:txBody>
      </p:sp>
    </p:spTree>
    <p:extLst>
      <p:ext uri="{BB962C8B-B14F-4D97-AF65-F5344CB8AC3E}">
        <p14:creationId xmlns:p14="http://schemas.microsoft.com/office/powerpoint/2010/main" val="375734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Unstructured</a:t>
            </a:r>
            <a:r>
              <a:rPr lang="en-US" baseline="0" dirty="0" smtClean="0"/>
              <a:t> data is also kept in the database but it is stored as text and not numbers.</a:t>
            </a:r>
          </a:p>
          <a:p>
            <a:r>
              <a:rPr lang="en-US" baseline="0" dirty="0" smtClean="0"/>
              <a:t>It includes basically anything that has been written or dictated in text.</a:t>
            </a:r>
          </a:p>
          <a:p>
            <a:r>
              <a:rPr lang="en-US" baseline="0" dirty="0" smtClean="0"/>
              <a:t>It also includes semi-structured information like templates… where the text itself has a structured to it, but it is still just text.</a:t>
            </a:r>
          </a:p>
          <a:p>
            <a:r>
              <a:rPr lang="en-US" baseline="0" dirty="0" smtClean="0"/>
              <a:t>Text is not easily used for research.  SAS cannot easily read in a discharge summary and understand that the patient had Chest pain that went away after he was given oxygen and nitroglycerine.</a:t>
            </a:r>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12</a:t>
            </a:fld>
            <a:endParaRPr lang="en-US" dirty="0"/>
          </a:p>
        </p:txBody>
      </p:sp>
    </p:spTree>
    <p:extLst>
      <p:ext uri="{BB962C8B-B14F-4D97-AF65-F5344CB8AC3E}">
        <p14:creationId xmlns:p14="http://schemas.microsoft.com/office/powerpoint/2010/main" val="4214319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an example of a very nicely formatted text note</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13</a:t>
            </a:fld>
            <a:endParaRPr lang="en-US" dirty="0"/>
          </a:p>
        </p:txBody>
      </p:sp>
    </p:spTree>
    <p:extLst>
      <p:ext uri="{BB962C8B-B14F-4D97-AF65-F5344CB8AC3E}">
        <p14:creationId xmlns:p14="http://schemas.microsoft.com/office/powerpoint/2010/main" val="1376216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example of that same note that is not so nicely formatted… as is often the case when we process the notes.  </a:t>
            </a:r>
          </a:p>
          <a:p>
            <a:r>
              <a:rPr lang="en-US" baseline="0" dirty="0" smtClean="0"/>
              <a:t>The formatting that the provider sees is often not kept in the database or it is lost in translation.</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14</a:t>
            </a:fld>
            <a:endParaRPr lang="en-US" dirty="0"/>
          </a:p>
        </p:txBody>
      </p:sp>
    </p:spTree>
    <p:extLst>
      <p:ext uri="{BB962C8B-B14F-4D97-AF65-F5344CB8AC3E}">
        <p14:creationId xmlns:p14="http://schemas.microsoft.com/office/powerpoint/2010/main" val="1376216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sz="1200" dirty="0" smtClean="0">
                <a:latin typeface="Calibri" charset="0"/>
              </a:rPr>
              <a:t>The Department of Veterans Affairs (VA) is:   1) the largest health care / mental health care system in the United States  2) care to approximately 6 million veterans at over 1,400 points of care each year</a:t>
            </a:r>
            <a:r>
              <a:rPr lang="en-US" sz="1200" baseline="0" dirty="0" smtClean="0">
                <a:latin typeface="Calibri" charset="0"/>
              </a:rPr>
              <a:t> </a:t>
            </a:r>
            <a:r>
              <a:rPr lang="en-US" sz="1200" dirty="0" smtClean="0">
                <a:latin typeface="Calibri" charset="0"/>
              </a:rPr>
              <a:t>and records for more than 20 million patients (for both living and deceased veterans).</a:t>
            </a:r>
          </a:p>
          <a:p>
            <a:pPr eaLnBrk="1" hangingPunct="1">
              <a:lnSpc>
                <a:spcPct val="80000"/>
              </a:lnSpc>
              <a:spcBef>
                <a:spcPct val="0"/>
              </a:spcBef>
            </a:pPr>
            <a:endParaRPr lang="en-US" sz="1200" dirty="0" smtClean="0">
              <a:latin typeface="Calibri" charset="0"/>
            </a:endParaRPr>
          </a:p>
          <a:p>
            <a:pPr eaLnBrk="1" hangingPunct="1">
              <a:lnSpc>
                <a:spcPct val="80000"/>
              </a:lnSpc>
              <a:spcBef>
                <a:spcPct val="0"/>
              </a:spcBef>
            </a:pPr>
            <a:r>
              <a:rPr lang="en-US" sz="1200" dirty="0" smtClean="0">
                <a:latin typeface="Calibri" charset="0"/>
              </a:rPr>
              <a:t>At the core of virtually all care processes is an extensively used electronic health record system known as the Veterans Information System Technology Architecture (</a:t>
            </a:r>
            <a:r>
              <a:rPr lang="en-US" sz="1200" dirty="0" err="1" smtClean="0">
                <a:latin typeface="Calibri" charset="0"/>
              </a:rPr>
              <a:t>VistA</a:t>
            </a:r>
            <a:r>
              <a:rPr lang="en-US" sz="1200" dirty="0" smtClean="0">
                <a:latin typeface="Calibri" charset="0"/>
              </a:rPr>
              <a:t>). </a:t>
            </a:r>
            <a:r>
              <a:rPr lang="en-US" sz="1200" dirty="0" err="1" smtClean="0">
                <a:latin typeface="Calibri" charset="0"/>
              </a:rPr>
              <a:t>VistA</a:t>
            </a:r>
            <a:r>
              <a:rPr lang="en-US" sz="1200" dirty="0" smtClean="0">
                <a:latin typeface="Calibri" charset="0"/>
              </a:rPr>
              <a:t> provides a longitudinal view for patients receiving care nationwide including diagnosis, procedures, pharmacy, orders, labs, microbiology, physiologic measurements, and text documents.  The data from patient encounters is collected in more than 20 different VA Integrated Service Network (VISN) regions.  </a:t>
            </a:r>
            <a:r>
              <a:rPr lang="en-US" sz="1200" smtClean="0">
                <a:latin typeface="Calibri" charset="0"/>
              </a:rPr>
              <a:t>Each VISN individually grants data access for IRB-approved studies to VA-affiliated researchers.</a:t>
            </a:r>
          </a:p>
          <a:p>
            <a:pPr eaLnBrk="1" hangingPunct="1">
              <a:lnSpc>
                <a:spcPct val="80000"/>
              </a:lnSpc>
              <a:spcBef>
                <a:spcPct val="0"/>
              </a:spcBef>
            </a:pPr>
            <a:endParaRPr lang="en-US" sz="1200" dirty="0" smtClean="0">
              <a:latin typeface="Calibri" charset="0"/>
            </a:endParaRPr>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15</a:t>
            </a:fld>
            <a:endParaRPr lang="en-US" dirty="0"/>
          </a:p>
        </p:txBody>
      </p:sp>
    </p:spTree>
    <p:extLst>
      <p:ext uri="{BB962C8B-B14F-4D97-AF65-F5344CB8AC3E}">
        <p14:creationId xmlns:p14="http://schemas.microsoft.com/office/powerpoint/2010/main" val="3926148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4238" eaLnBrk="0" hangingPunct="0">
              <a:defRPr sz="2400">
                <a:solidFill>
                  <a:schemeClr val="tx1"/>
                </a:solidFill>
                <a:latin typeface="Arial" charset="0"/>
                <a:ea typeface="ＭＳ Ｐゴシック" charset="0"/>
                <a:cs typeface="ＭＳ Ｐゴシック" charset="0"/>
              </a:defRPr>
            </a:lvl1pPr>
            <a:lvl2pPr marL="742950" indent="-285750" defTabSz="884238" eaLnBrk="0" hangingPunct="0">
              <a:defRPr sz="2400">
                <a:solidFill>
                  <a:schemeClr val="tx1"/>
                </a:solidFill>
                <a:latin typeface="Arial" charset="0"/>
                <a:ea typeface="ＭＳ Ｐゴシック" charset="0"/>
              </a:defRPr>
            </a:lvl2pPr>
            <a:lvl3pPr marL="1143000" indent="-228600" defTabSz="884238" eaLnBrk="0" hangingPunct="0">
              <a:defRPr sz="2400">
                <a:solidFill>
                  <a:schemeClr val="tx1"/>
                </a:solidFill>
                <a:latin typeface="Arial" charset="0"/>
                <a:ea typeface="ＭＳ Ｐゴシック" charset="0"/>
              </a:defRPr>
            </a:lvl3pPr>
            <a:lvl4pPr marL="1600200" indent="-228600" defTabSz="884238" eaLnBrk="0" hangingPunct="0">
              <a:defRPr sz="2400">
                <a:solidFill>
                  <a:schemeClr val="tx1"/>
                </a:solidFill>
                <a:latin typeface="Arial" charset="0"/>
                <a:ea typeface="ＭＳ Ｐゴシック" charset="0"/>
              </a:defRPr>
            </a:lvl4pPr>
            <a:lvl5pPr marL="2057400" indent="-228600" defTabSz="884238" eaLnBrk="0" hangingPunct="0">
              <a:defRPr sz="2400">
                <a:solidFill>
                  <a:schemeClr val="tx1"/>
                </a:solidFill>
                <a:latin typeface="Arial" charset="0"/>
                <a:ea typeface="ＭＳ Ｐゴシック" charset="0"/>
              </a:defRPr>
            </a:lvl5pPr>
            <a:lvl6pPr marL="2514600" indent="-228600" defTabSz="8842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842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842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842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512012-B870-404B-AC2F-82D8CA53A769}" type="slidenum">
              <a:rPr lang="en-US" sz="1200"/>
              <a:pPr eaLnBrk="1" hangingPunct="1"/>
              <a:t>16</a:t>
            </a:fld>
            <a:endParaRPr lang="en-US" sz="1200"/>
          </a:p>
        </p:txBody>
      </p:sp>
      <p:sp>
        <p:nvSpPr>
          <p:cNvPr id="21506" name="Rectangle 23552"/>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7" name="Rectangle 2355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277" tIns="46139" rIns="92277" bIns="46139"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rPr>
              <a:t>The VA Informatics and Computing Infrastructure (VINCI) is a major informatics initiative of the VA to provide researchers access to nation-wide view of all VA patient data.  On</a:t>
            </a:r>
            <a:r>
              <a:rPr lang="en-US" baseline="0" dirty="0" smtClean="0">
                <a:latin typeface="Calibri" charset="0"/>
              </a:rPr>
              <a:t> this map, the green dots represent VA medical centers. Data from each medical center is aggregated into geographic areas called VISNs (Veterans Integrated Service Networks), then into major regional warehouses, then into the national corporate data warehouse.  Each of these warehouses serves a different purpose and data is mapped, modeled, and normalized to standardize across sites. The data are then made available on VINCI to VA-credentialed research teams.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Calibri"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rPr>
              <a:t>VINCI includes a cluster of servers set aside for tasks like analysis (SAS Grid, STATA, </a:t>
            </a:r>
            <a:r>
              <a:rPr lang="en-US" dirty="0" err="1" smtClean="0">
                <a:latin typeface="Calibri" charset="0"/>
              </a:rPr>
              <a:t>etc</a:t>
            </a:r>
            <a:r>
              <a:rPr lang="en-US" dirty="0" smtClean="0">
                <a:latin typeface="Calibri" charset="0"/>
              </a:rPr>
              <a:t>), data processing, and extracting information from text. This means that VA researchers have access to the data and the applications they need to select, transform, and analyze patient data in a central, secure location inside the VA intranet.  VINCI receives data feeds from many sources in the VA and works with other VA groups to validate, link, and describe the available data.  Patient information is updated as often as nightly for many clinical elements, providing the most up-to-date view of the care that is happening in the VA.  New research projects are granted access to snapshots of data that can be updated as needed.</a:t>
            </a:r>
          </a:p>
          <a:p>
            <a:r>
              <a:rPr lang="en-US" dirty="0" smtClean="0">
                <a:latin typeface="Calibri" charset="0"/>
              </a:rPr>
              <a:t/>
            </a:r>
            <a:br>
              <a:rPr lang="en-US" dirty="0" smtClean="0">
                <a:latin typeface="Calibri" charset="0"/>
              </a:rPr>
            </a:br>
            <a:r>
              <a:rPr lang="en-US" dirty="0" smtClean="0">
                <a:latin typeface="Calibri" charset="0"/>
              </a:rPr>
              <a:t>VINCI is revolutionizing the way studies are performed in the VA and is quickly becoming the preferred source of data for research.</a:t>
            </a:r>
          </a:p>
          <a:p>
            <a:pPr eaLnBrk="1" hangingPunct="1"/>
            <a:endParaRPr lang="en-US" dirty="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clearly have a bias,</a:t>
            </a:r>
            <a:r>
              <a:rPr lang="en-US" baseline="0" dirty="0" smtClean="0"/>
              <a:t> but t</a:t>
            </a:r>
            <a:r>
              <a:rPr lang="en-US" dirty="0" smtClean="0"/>
              <a:t>he take home message is that text notes are really the core of the electronic medical record.</a:t>
            </a:r>
          </a:p>
          <a:p>
            <a:r>
              <a:rPr lang="en-US" dirty="0" smtClean="0"/>
              <a:t>Structured</a:t>
            </a:r>
            <a:r>
              <a:rPr lang="en-US" baseline="0" dirty="0" smtClean="0"/>
              <a:t> data has a lot of useful information and is easy to use, but it doesn</a:t>
            </a:r>
            <a:r>
              <a:rPr lang="fr-FR" baseline="0" dirty="0" smtClean="0"/>
              <a:t>’</a:t>
            </a:r>
            <a:r>
              <a:rPr lang="en-US" baseline="0" dirty="0" smtClean="0"/>
              <a:t>t have the depth and is not the complete picture.</a:t>
            </a:r>
          </a:p>
          <a:p>
            <a:r>
              <a:rPr lang="en-US" baseline="0" dirty="0" smtClean="0"/>
              <a:t>You could never treat a patient using structured data, and there are research questions that simply could never be answered unless you make full use of the whole EMR.</a:t>
            </a:r>
          </a:p>
          <a:p>
            <a:r>
              <a:rPr lang="en-US" baseline="0" dirty="0" smtClean="0"/>
              <a:t>The patient experience is in text……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19</a:t>
            </a:fld>
            <a:endParaRPr lang="en-US" dirty="0"/>
          </a:p>
        </p:txBody>
      </p:sp>
    </p:spTree>
    <p:extLst>
      <p:ext uri="{BB962C8B-B14F-4D97-AF65-F5344CB8AC3E}">
        <p14:creationId xmlns:p14="http://schemas.microsoft.com/office/powerpoint/2010/main" val="2481120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20</a:t>
            </a:fld>
            <a:endParaRPr lang="en-US" dirty="0"/>
          </a:p>
        </p:txBody>
      </p:sp>
    </p:spTree>
    <p:extLst>
      <p:ext uri="{BB962C8B-B14F-4D97-AF65-F5344CB8AC3E}">
        <p14:creationId xmlns:p14="http://schemas.microsoft.com/office/powerpoint/2010/main" val="2008653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text</a:t>
            </a:r>
            <a:r>
              <a:rPr lang="en-US" baseline="0" dirty="0" smtClean="0"/>
              <a:t> notes contain a wealth of information.  This resource is not always easily mined.</a:t>
            </a:r>
          </a:p>
          <a:p>
            <a:r>
              <a:rPr lang="en-US" baseline="0" dirty="0" smtClean="0"/>
              <a:t>Many NLP systems have been written for published text.  Wall street journal, online forums, and other text.  </a:t>
            </a:r>
          </a:p>
          <a:p>
            <a:r>
              <a:rPr lang="en-US" baseline="0" dirty="0" smtClean="0"/>
              <a:t>Unfortunately these systems work poorly on clinical text for many reasons.</a:t>
            </a:r>
          </a:p>
          <a:p>
            <a:r>
              <a:rPr lang="en-US" baseline="0" dirty="0" smtClean="0"/>
              <a:t>We must always remember that the EMR was written by providers for other providers.</a:t>
            </a:r>
          </a:p>
          <a:p>
            <a:r>
              <a:rPr lang="en-US" baseline="0" dirty="0" smtClean="0"/>
              <a:t>A common challenge is the terminology is different.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are entire books of medical terminology, it is a language unto itself. </a:t>
            </a:r>
          </a:p>
          <a:p>
            <a:r>
              <a:rPr lang="en-US" baseline="0" dirty="0" smtClean="0"/>
              <a:t>Here “endorses” is not the way you and I think of it.  The patient is not supporting being verbally abused.</a:t>
            </a:r>
          </a:p>
          <a:p>
            <a:r>
              <a:rPr lang="en-US" baseline="0" dirty="0" smtClean="0"/>
              <a:t>Upon questioning, they are saying they have been abused.</a:t>
            </a:r>
          </a:p>
          <a:p>
            <a:r>
              <a:rPr lang="en-US" baseline="0" dirty="0" smtClean="0"/>
              <a:t>Status post is a medical term for having had something prior.</a:t>
            </a:r>
          </a:p>
          <a:p>
            <a:r>
              <a:rPr lang="en-US" baseline="0" dirty="0" smtClean="0"/>
              <a:t>Rule out can be a verb… meaning to investigate and see if you can rule something out, or it can be that something has already been ruled out.</a:t>
            </a:r>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21</a:t>
            </a:fld>
            <a:endParaRPr lang="en-US" dirty="0"/>
          </a:p>
        </p:txBody>
      </p:sp>
    </p:spTree>
    <p:extLst>
      <p:ext uri="{BB962C8B-B14F-4D97-AF65-F5344CB8AC3E}">
        <p14:creationId xmlns:p14="http://schemas.microsoft.com/office/powerpoint/2010/main" val="295081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Abbreviations and acronyms</a:t>
            </a:r>
            <a:r>
              <a:rPr lang="en-US" baseline="0" dirty="0" smtClean="0"/>
              <a:t> are very common.  Providers are in a hurry and they often use the minimal amount of time to write what they need to.</a:t>
            </a:r>
          </a:p>
          <a:p>
            <a:r>
              <a:rPr lang="en-US" baseline="0" dirty="0" smtClean="0"/>
              <a:t>This means that even if you know the terminology, you need to be able to distinguish what the acronyms mean and link them with standard terms.</a:t>
            </a:r>
          </a:p>
          <a:p>
            <a:r>
              <a:rPr lang="en-US" baseline="0" dirty="0" smtClean="0"/>
              <a:t>To make matters worse, one abbreviation can be mean many things… even in the same note.</a:t>
            </a:r>
          </a:p>
          <a:p>
            <a:r>
              <a:rPr lang="en-US" baseline="0" dirty="0" smtClean="0"/>
              <a:t>This phrase has 4 different PT’s, all of which mean something different.  This phrase has 13 abbreviations in it.</a:t>
            </a:r>
          </a:p>
          <a:p>
            <a:r>
              <a:rPr lang="en-US" baseline="0" dirty="0" smtClean="0"/>
              <a:t>Formatting can be a challenge and is specific to the application that was used to create the document and the provider that created it.  </a:t>
            </a:r>
          </a:p>
          <a:p>
            <a:r>
              <a:rPr lang="en-US" baseline="0" dirty="0" smtClean="0"/>
              <a:t>Templates pose a significant challenge to machines and often to humans.</a:t>
            </a:r>
          </a:p>
          <a:p>
            <a:r>
              <a:rPr lang="en-US" baseline="0" dirty="0" smtClean="0"/>
              <a:t>Make sense of the formatted text.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22</a:t>
            </a:fld>
            <a:endParaRPr lang="en-US" dirty="0"/>
          </a:p>
        </p:txBody>
      </p:sp>
    </p:spTree>
    <p:extLst>
      <p:ext uri="{BB962C8B-B14F-4D97-AF65-F5344CB8AC3E}">
        <p14:creationId xmlns:p14="http://schemas.microsoft.com/office/powerpoint/2010/main" val="154370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09C8250-947C-E147-A9C6-D43103B44C6F}" type="slidenum">
              <a:rPr lang="en-US" sz="1200"/>
              <a:pPr/>
              <a:t>2</a:t>
            </a:fld>
            <a:endParaRPr lang="en-US" sz="1200"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challenges are experiencer.</a:t>
            </a:r>
            <a:r>
              <a:rPr lang="en-US" baseline="0" dirty="0" smtClean="0"/>
              <a:t>  Making sure that what you extract is for the person you think it is.  Family history and other people in the note can be a challenge</a:t>
            </a:r>
          </a:p>
          <a:p>
            <a:r>
              <a:rPr lang="en-US" baseline="0" dirty="0" smtClean="0"/>
              <a:t>Assertions are absolutely fundamental to NLP.  It is trivial to search the text for a concept you want like Myocardial infarction.  </a:t>
            </a:r>
          </a:p>
          <a:p>
            <a:r>
              <a:rPr lang="en-US" baseline="0" dirty="0" smtClean="0"/>
              <a:t>But relatively few of the cases you find will actually mean the patient had one.  This is even more important in things like “nausea”</a:t>
            </a:r>
          </a:p>
          <a:p>
            <a:r>
              <a:rPr lang="en-US" baseline="0" dirty="0" smtClean="0"/>
              <a:t>Nausea is mentioned in almost any exam, and is most often negated.</a:t>
            </a:r>
          </a:p>
          <a:p>
            <a:r>
              <a:rPr lang="en-US" baseline="0" dirty="0" smtClean="0"/>
              <a:t>Other issues are how to deal with hedged or </a:t>
            </a:r>
            <a:r>
              <a:rPr lang="en-US" baseline="0" dirty="0" err="1" smtClean="0"/>
              <a:t>possibles</a:t>
            </a:r>
            <a:r>
              <a:rPr lang="en-US" baseline="0" dirty="0" smtClean="0"/>
              <a:t>, planned procedures, hypotheticals.</a:t>
            </a:r>
          </a:p>
          <a:p>
            <a:r>
              <a:rPr lang="en-US" baseline="0" dirty="0" smtClean="0"/>
              <a:t>Bottom line, if you are not doing negation… you are probably doing it wrong.</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23</a:t>
            </a:fld>
            <a:endParaRPr lang="en-US" dirty="0"/>
          </a:p>
        </p:txBody>
      </p:sp>
    </p:spTree>
    <p:extLst>
      <p:ext uri="{BB962C8B-B14F-4D97-AF65-F5344CB8AC3E}">
        <p14:creationId xmlns:p14="http://schemas.microsoft.com/office/powerpoint/2010/main" val="2345871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Umbrella term for a range of computational tasks focused on free text. While many of these tasks have</a:t>
            </a:r>
            <a:r>
              <a:rPr lang="en-US" baseline="0" dirty="0" smtClean="0"/>
              <a:t> been employed in clinical domain, Information extraction is the most common task and is the focus of our presentation.</a:t>
            </a:r>
            <a:endParaRPr lang="en-US"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goal of Information extraction is to automatically extract structured</a:t>
            </a:r>
            <a:r>
              <a:rPr lang="en-US" baseline="0" dirty="0" smtClean="0"/>
              <a:t> information from human language text recorded as machine readable documents.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is similar to a task we all can conceptualize</a:t>
            </a:r>
            <a:r>
              <a:rPr lang="en-US" baseline="0" dirty="0" smtClean="0"/>
              <a:t> very well.  Medical coders read the text and look for specific concepts… like diagnoses.  When they find them, they insert a code into a database that is easily used for claims and research.</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27</a:t>
            </a:fld>
            <a:endParaRPr lang="en-US" dirty="0"/>
          </a:p>
        </p:txBody>
      </p:sp>
    </p:spTree>
    <p:extLst>
      <p:ext uri="{BB962C8B-B14F-4D97-AF65-F5344CB8AC3E}">
        <p14:creationId xmlns:p14="http://schemas.microsoft.com/office/powerpoint/2010/main" val="528577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task of information extraction does not include comprehensive understanding of the whole document. Rather, Information Extraction processes are focused on the specific research question</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28</a:t>
            </a:fld>
            <a:endParaRPr lang="en-US" dirty="0"/>
          </a:p>
        </p:txBody>
      </p:sp>
    </p:spTree>
    <p:extLst>
      <p:ext uri="{BB962C8B-B14F-4D97-AF65-F5344CB8AC3E}">
        <p14:creationId xmlns:p14="http://schemas.microsoft.com/office/powerpoint/2010/main" val="380556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goal of information</a:t>
            </a:r>
            <a:r>
              <a:rPr lang="en-US" baseline="0" dirty="0" smtClean="0"/>
              <a:t> extraction is to organize information in a such a way that it can be either directly used by people or accessible for processing by downstream computerized processing</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29</a:t>
            </a:fld>
            <a:endParaRPr lang="en-US" dirty="0"/>
          </a:p>
        </p:txBody>
      </p:sp>
    </p:spTree>
    <p:extLst>
      <p:ext uri="{BB962C8B-B14F-4D97-AF65-F5344CB8AC3E}">
        <p14:creationId xmlns:p14="http://schemas.microsoft.com/office/powerpoint/2010/main" val="2627177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E1F4-EB90-5C49-B3EF-6460795F8F2A}" type="slidenum">
              <a:rPr lang="en-US" smtClean="0"/>
              <a:t>30</a:t>
            </a:fld>
            <a:endParaRPr lang="en-US"/>
          </a:p>
        </p:txBody>
      </p:sp>
    </p:spTree>
    <p:extLst>
      <p:ext uri="{BB962C8B-B14F-4D97-AF65-F5344CB8AC3E}">
        <p14:creationId xmlns:p14="http://schemas.microsoft.com/office/powerpoint/2010/main" val="2259961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information extraction</a:t>
            </a:r>
            <a:r>
              <a:rPr lang="en-US" baseline="0" dirty="0" smtClean="0"/>
              <a:t> process</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31</a:t>
            </a:fld>
            <a:endParaRPr lang="en-US" dirty="0"/>
          </a:p>
        </p:txBody>
      </p:sp>
    </p:spTree>
    <p:extLst>
      <p:ext uri="{BB962C8B-B14F-4D97-AF65-F5344CB8AC3E}">
        <p14:creationId xmlns:p14="http://schemas.microsoft.com/office/powerpoint/2010/main" val="78346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32</a:t>
            </a:fld>
            <a:endParaRPr lang="en-US"/>
          </a:p>
        </p:txBody>
      </p:sp>
    </p:spTree>
    <p:extLst>
      <p:ext uri="{BB962C8B-B14F-4D97-AF65-F5344CB8AC3E}">
        <p14:creationId xmlns:p14="http://schemas.microsoft.com/office/powerpoint/2010/main" val="1387321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quick note.  Annotations are not</a:t>
            </a:r>
            <a:r>
              <a:rPr lang="en-US" baseline="0" dirty="0" smtClean="0"/>
              <a:t> always spans of text.  This is a screenshot of a tool we are developing that lets a reviewer annotate anything in the chart.  The text, the documents, labs, </a:t>
            </a:r>
            <a:r>
              <a:rPr lang="en-US" baseline="0" dirty="0" err="1" smtClean="0"/>
              <a:t>etc</a:t>
            </a:r>
            <a:r>
              <a:rPr lang="en-US" baseline="0" dirty="0" smtClean="0"/>
              <a:t>, and the patient.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33</a:t>
            </a:fld>
            <a:endParaRPr lang="en-US" dirty="0"/>
          </a:p>
        </p:txBody>
      </p:sp>
    </p:spTree>
    <p:extLst>
      <p:ext uri="{BB962C8B-B14F-4D97-AF65-F5344CB8AC3E}">
        <p14:creationId xmlns:p14="http://schemas.microsoft.com/office/powerpoint/2010/main" val="360672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Story starts with exploring the electronic medical record.  How the information we use was created, how it is stored, and what is in it.</a:t>
            </a:r>
          </a:p>
          <a:p>
            <a:r>
              <a:rPr lang="en-US" baseline="0" dirty="0" smtClean="0"/>
              <a:t>We will also look at the benefits and challenges of using text data.</a:t>
            </a:r>
          </a:p>
          <a:p>
            <a:r>
              <a:rPr lang="en-US" baseline="0" dirty="0" smtClean="0"/>
              <a:t>We will introduce NLP (mostly information extraction), give you the basic workflow for these systems, and we will explore several examples of ways to use NLP in your research</a:t>
            </a:r>
          </a:p>
          <a:p>
            <a:r>
              <a:rPr lang="en-US" baseline="0" dirty="0" smtClean="0"/>
              <a:t>We will then use real world examples to go into more depth about NLP methods and processes</a:t>
            </a:r>
          </a:p>
          <a:p>
            <a:r>
              <a:rPr lang="en-US" baseline="0" dirty="0" smtClean="0"/>
              <a:t>We then will interactively create and end to end NLP project on a small scale.</a:t>
            </a:r>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a:t>
            </a:fld>
            <a:endParaRPr lang="en-US" dirty="0"/>
          </a:p>
        </p:txBody>
      </p:sp>
    </p:spTree>
    <p:extLst>
      <p:ext uri="{BB962C8B-B14F-4D97-AF65-F5344CB8AC3E}">
        <p14:creationId xmlns:p14="http://schemas.microsoft.com/office/powerpoint/2010/main" val="1199921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seem overstated, but for</a:t>
            </a:r>
            <a:r>
              <a:rPr lang="en-US" baseline="0" dirty="0" smtClean="0"/>
              <a:t> development and validity… human review of some kind is needed.</a:t>
            </a:r>
          </a:p>
          <a:p>
            <a:r>
              <a:rPr lang="en-US" baseline="0" dirty="0" smtClean="0"/>
              <a:t>For training, it provides examples to programmers and/or the machine about what you are looking for</a:t>
            </a:r>
          </a:p>
          <a:p>
            <a:r>
              <a:rPr lang="en-US" baseline="0" dirty="0" smtClean="0"/>
              <a:t>It allows human review in an iterative fashion</a:t>
            </a:r>
          </a:p>
          <a:p>
            <a:r>
              <a:rPr lang="en-US" baseline="0" dirty="0" smtClean="0"/>
              <a:t>It is essential for machine learning training.</a:t>
            </a:r>
          </a:p>
          <a:p>
            <a:r>
              <a:rPr lang="en-US" baseline="0" dirty="0" smtClean="0"/>
              <a:t>It is also vital to ensure your system is working like you want it to before you set it loose in the wild.</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34</a:t>
            </a:fld>
            <a:endParaRPr lang="en-US"/>
          </a:p>
        </p:txBody>
      </p:sp>
    </p:spTree>
    <p:extLst>
      <p:ext uri="{BB962C8B-B14F-4D97-AF65-F5344CB8AC3E}">
        <p14:creationId xmlns:p14="http://schemas.microsoft.com/office/powerpoint/2010/main" val="1893519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Depends on how much expert judgement and what kind of higher order decisional tasks are necessary.</a:t>
            </a:r>
            <a:endParaRPr lang="en-US">
              <a:latin typeface="Times New Roman" charset="0"/>
              <a:ea typeface="ＭＳ Ｐゴシック" charset="0"/>
              <a:cs typeface="ＭＳ Ｐゴシック"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Verdana" charset="0"/>
                <a:ea typeface="ＭＳ Ｐゴシック" charset="0"/>
                <a:cs typeface="ＭＳ Ｐゴシック" charset="0"/>
              </a:defRPr>
            </a:lvl1pPr>
            <a:lvl2pPr marL="37931725" indent="-37474525" eaLnBrk="0" hangingPunct="0">
              <a:defRPr sz="1200">
                <a:solidFill>
                  <a:schemeClr val="tx1"/>
                </a:solidFill>
                <a:latin typeface="Verdana" charset="0"/>
                <a:ea typeface="ＭＳ Ｐゴシック" charset="0"/>
              </a:defRPr>
            </a:lvl2pPr>
            <a:lvl3pPr eaLnBrk="0" hangingPunct="0">
              <a:defRPr sz="1200">
                <a:solidFill>
                  <a:schemeClr val="tx1"/>
                </a:solidFill>
                <a:latin typeface="Verdana" charset="0"/>
                <a:ea typeface="ＭＳ Ｐゴシック" charset="0"/>
              </a:defRPr>
            </a:lvl3pPr>
            <a:lvl4pPr eaLnBrk="0" hangingPunct="0">
              <a:defRPr sz="1200">
                <a:solidFill>
                  <a:schemeClr val="tx1"/>
                </a:solidFill>
                <a:latin typeface="Verdana" charset="0"/>
                <a:ea typeface="ＭＳ Ｐゴシック" charset="0"/>
              </a:defRPr>
            </a:lvl4pPr>
            <a:lvl5pPr eaLnBrk="0" hangingPunct="0">
              <a:defRPr sz="1200">
                <a:solidFill>
                  <a:schemeClr val="tx1"/>
                </a:solidFill>
                <a:latin typeface="Verdana" charset="0"/>
                <a:ea typeface="ＭＳ Ｐゴシック" charset="0"/>
              </a:defRPr>
            </a:lvl5pPr>
            <a:lvl6pPr marL="457200" eaLnBrk="0" fontAlgn="base" hangingPunct="0">
              <a:spcBef>
                <a:spcPct val="50000"/>
              </a:spcBef>
              <a:spcAft>
                <a:spcPct val="0"/>
              </a:spcAft>
              <a:defRPr sz="1200">
                <a:solidFill>
                  <a:schemeClr val="tx1"/>
                </a:solidFill>
                <a:latin typeface="Verdana" charset="0"/>
                <a:ea typeface="ＭＳ Ｐゴシック" charset="0"/>
              </a:defRPr>
            </a:lvl6pPr>
            <a:lvl7pPr marL="914400" eaLnBrk="0" fontAlgn="base" hangingPunct="0">
              <a:spcBef>
                <a:spcPct val="50000"/>
              </a:spcBef>
              <a:spcAft>
                <a:spcPct val="0"/>
              </a:spcAft>
              <a:defRPr sz="1200">
                <a:solidFill>
                  <a:schemeClr val="tx1"/>
                </a:solidFill>
                <a:latin typeface="Verdana" charset="0"/>
                <a:ea typeface="ＭＳ Ｐゴシック" charset="0"/>
              </a:defRPr>
            </a:lvl7pPr>
            <a:lvl8pPr marL="1371600" eaLnBrk="0" fontAlgn="base" hangingPunct="0">
              <a:spcBef>
                <a:spcPct val="50000"/>
              </a:spcBef>
              <a:spcAft>
                <a:spcPct val="0"/>
              </a:spcAft>
              <a:defRPr sz="1200">
                <a:solidFill>
                  <a:schemeClr val="tx1"/>
                </a:solidFill>
                <a:latin typeface="Verdana" charset="0"/>
                <a:ea typeface="ＭＳ Ｐゴシック" charset="0"/>
              </a:defRPr>
            </a:lvl8pPr>
            <a:lvl9pPr marL="1828800" eaLnBrk="0" fontAlgn="base" hangingPunct="0">
              <a:spcBef>
                <a:spcPct val="50000"/>
              </a:spcBef>
              <a:spcAft>
                <a:spcPct val="0"/>
              </a:spcAft>
              <a:defRPr sz="1200">
                <a:solidFill>
                  <a:schemeClr val="tx1"/>
                </a:solidFill>
                <a:latin typeface="Verdana" charset="0"/>
                <a:ea typeface="ＭＳ Ｐゴシック" charset="0"/>
              </a:defRPr>
            </a:lvl9pPr>
          </a:lstStyle>
          <a:p>
            <a:pPr eaLnBrk="1" hangingPunct="1"/>
            <a:fld id="{59448539-6551-0D45-AEF8-AC257A835677}" type="slidenum">
              <a:rPr lang="en-US">
                <a:latin typeface="Arial" charset="0"/>
              </a:rPr>
              <a:pPr eaLnBrk="1" hangingPunct="1"/>
              <a:t>35</a:t>
            </a:fld>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 concept is often some anchor term.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38</a:t>
            </a:fld>
            <a:endParaRPr lang="en-US" dirty="0"/>
          </a:p>
        </p:txBody>
      </p:sp>
    </p:spTree>
    <p:extLst>
      <p:ext uri="{BB962C8B-B14F-4D97-AF65-F5344CB8AC3E}">
        <p14:creationId xmlns:p14="http://schemas.microsoft.com/office/powerpoint/2010/main" val="1900387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t>
            </a:r>
            <a:r>
              <a:rPr lang="en-US" dirty="0" err="1" smtClean="0"/>
              <a:t>eHOST</a:t>
            </a:r>
            <a:endParaRPr lang="en-US" dirty="0" smtClean="0"/>
          </a:p>
          <a:p>
            <a:r>
              <a:rPr lang="en-US" dirty="0" smtClean="0"/>
              <a:t>Annotate</a:t>
            </a:r>
            <a:r>
              <a:rPr lang="en-US" baseline="0" dirty="0" smtClean="0"/>
              <a:t> a couple of document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39</a:t>
            </a:fld>
            <a:endParaRPr lang="en-US" dirty="0"/>
          </a:p>
        </p:txBody>
      </p:sp>
    </p:spTree>
    <p:extLst>
      <p:ext uri="{BB962C8B-B14F-4D97-AF65-F5344CB8AC3E}">
        <p14:creationId xmlns:p14="http://schemas.microsoft.com/office/powerpoint/2010/main" val="2474978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The data reflected in the figure above reflects an example of a patient’s smoking status. </a:t>
            </a:r>
            <a:r>
              <a:rPr lang="en-US" dirty="0" smtClean="0"/>
              <a:t>This could be either</a:t>
            </a:r>
            <a:r>
              <a:rPr lang="en-US" baseline="0" dirty="0" smtClean="0"/>
              <a:t> documents or instance.   </a:t>
            </a:r>
          </a:p>
          <a:p>
            <a:r>
              <a:rPr lang="en-US" baseline="0" dirty="0" smtClean="0"/>
              <a:t>They may not agree, and depending on what the problem is, you may infer temporality here, or you may need to sum them all up to a final patient classification.</a:t>
            </a:r>
          </a:p>
          <a:p>
            <a:r>
              <a:rPr lang="en-US" baseline="0" dirty="0" smtClean="0"/>
              <a:t>If this is over the course of a few months, It may make sense for you to conclude that the patient is a “current smoker” for your study.</a:t>
            </a:r>
          </a:p>
          <a:p>
            <a:endParaRPr lang="en-US" baseline="0" dirty="0" smtClean="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40</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option to zoom out</a:t>
            </a:r>
            <a:r>
              <a:rPr lang="en-US" baseline="0" dirty="0" smtClean="0"/>
              <a:t>.</a:t>
            </a:r>
            <a:r>
              <a:rPr lang="en-US" dirty="0" smtClean="0"/>
              <a:t> .</a:t>
            </a:r>
            <a:r>
              <a:rPr lang="en-US" baseline="0" dirty="0" smtClean="0"/>
              <a:t> The data reflected in the figure above reflects an example of a patient’s smoking pack years.  There are some visits where smoking is not mentioned, but a clear trend is seen over time where the number of pack-years increases.  Even in the face of seemingly conflicting data – where it is recorded at some visits that the patient is not a smoker can be explained when the big picture is seen.  Based on the trend of the positive evidence, the number of pack-years levels off – signaling that the patient quit smoking. Examples like this demonstrate the importance of using the whole medical record to understand observations in the data.</a:t>
            </a:r>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41</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a:t>
            </a:r>
            <a:r>
              <a:rPr lang="en-US" baseline="0" dirty="0" smtClean="0"/>
              <a:t> the big picture helps explain the patterns. Trends can be identified. </a:t>
            </a:r>
          </a:p>
          <a:p>
            <a:endParaRPr lang="en-US" dirty="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42</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43</a:t>
            </a:fld>
            <a:endParaRPr lang="en-US" dirty="0"/>
          </a:p>
        </p:txBody>
      </p:sp>
    </p:spTree>
    <p:extLst>
      <p:ext uri="{BB962C8B-B14F-4D97-AF65-F5344CB8AC3E}">
        <p14:creationId xmlns:p14="http://schemas.microsoft.com/office/powerpoint/2010/main" val="1269574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information extraction</a:t>
            </a:r>
            <a:r>
              <a:rPr lang="en-US" baseline="0" dirty="0" smtClean="0"/>
              <a:t> process</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44</a:t>
            </a:fld>
            <a:endParaRPr lang="en-US" dirty="0"/>
          </a:p>
        </p:txBody>
      </p:sp>
    </p:spTree>
    <p:extLst>
      <p:ext uri="{BB962C8B-B14F-4D97-AF65-F5344CB8AC3E}">
        <p14:creationId xmlns:p14="http://schemas.microsoft.com/office/powerpoint/2010/main" val="78346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a:t>
            </a:r>
            <a:r>
              <a:rPr lang="en-US" baseline="0" dirty="0" smtClean="0"/>
              <a:t> model is a representation of concepts, relationships, rules, constraints, and operations that specify data semantics for the  domain of interest</a:t>
            </a:r>
          </a:p>
          <a:p>
            <a:endParaRPr lang="en-US" baseline="0" dirty="0" smtClean="0"/>
          </a:p>
          <a:p>
            <a:r>
              <a:rPr lang="en-US" baseline="0" dirty="0" smtClean="0"/>
              <a:t>A common way to acquire such information model is by using human experts to outline specific rules or by learning such model from the human annotated instances of text. </a:t>
            </a:r>
          </a:p>
          <a:p>
            <a:endParaRPr lang="en-US" dirty="0" smtClean="0"/>
          </a:p>
          <a:p>
            <a:r>
              <a:rPr lang="en-US" dirty="0" smtClean="0"/>
              <a:t>There are several </a:t>
            </a:r>
            <a:r>
              <a:rPr lang="en-US" baseline="0" dirty="0" smtClean="0"/>
              <a:t>methods used to identify and provide meaning to concepts in clinical text, and we will discuss 4 of the most commonly used methods.</a:t>
            </a:r>
          </a:p>
          <a:p>
            <a:endParaRPr lang="en-US" baseline="0" dirty="0" smtClean="0"/>
          </a:p>
          <a:p>
            <a:r>
              <a:rPr lang="en-US" baseline="0" dirty="0" smtClean="0"/>
              <a:t>Open </a:t>
            </a:r>
            <a:r>
              <a:rPr lang="en-US" baseline="0" dirty="0" err="1" smtClean="0"/>
              <a:t>eHOST</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45</a:t>
            </a:fld>
            <a:endParaRPr lang="en-US" dirty="0"/>
          </a:p>
        </p:txBody>
      </p:sp>
    </p:spTree>
    <p:extLst>
      <p:ext uri="{BB962C8B-B14F-4D97-AF65-F5344CB8AC3E}">
        <p14:creationId xmlns:p14="http://schemas.microsoft.com/office/powerpoint/2010/main" val="9664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Physician </a:t>
            </a:r>
            <a:r>
              <a:rPr lang="en-US" baseline="0" dirty="0" smtClean="0"/>
              <a:t>cares for patient.  Tries to figure out what is wrong.</a:t>
            </a:r>
          </a:p>
          <a:p>
            <a:endParaRPr lang="en-US" baseline="0" dirty="0" smtClean="0"/>
          </a:p>
          <a:p>
            <a:r>
              <a:rPr lang="en-US" baseline="0" dirty="0" smtClean="0"/>
              <a:t>Takes inputs (pt complaints, observations, tests, exam) and </a:t>
            </a:r>
            <a:r>
              <a:rPr lang="en-US" i="1" baseline="0" dirty="0" smtClean="0"/>
              <a:t>computes</a:t>
            </a:r>
            <a:r>
              <a:rPr lang="en-US" i="0" baseline="0" dirty="0" smtClean="0"/>
              <a:t> likely problem.</a:t>
            </a:r>
          </a:p>
          <a:p>
            <a:r>
              <a:rPr lang="en-US" i="0" baseline="0" dirty="0" smtClean="0"/>
              <a:t/>
            </a:r>
            <a:br>
              <a:rPr lang="en-US" i="0" baseline="0" dirty="0" smtClean="0"/>
            </a:br>
            <a:r>
              <a:rPr lang="en-US" i="0" baseline="0" dirty="0" smtClean="0"/>
              <a:t>Because the physician doesn’t know EVERYTHING about the patient, and rules out information that she doesn’t think is relevant, it’s abstract.  It’s not the patient’s state of health, it’s the physician’s </a:t>
            </a:r>
            <a:r>
              <a:rPr lang="en-US" i="1" baseline="0" dirty="0" smtClean="0"/>
              <a:t>MENTAL MODEL</a:t>
            </a:r>
            <a:r>
              <a:rPr lang="en-US" i="0" baseline="0" dirty="0" smtClean="0"/>
              <a:t>.  This is important to remember.  We are losing information.</a:t>
            </a:r>
          </a:p>
          <a:p>
            <a:endParaRPr lang="en-US" i="0" baseline="0" dirty="0" smtClean="0"/>
          </a:p>
          <a:p>
            <a:r>
              <a:rPr lang="en-US" i="0" baseline="0" dirty="0" smtClean="0"/>
              <a:t>The Diagnostic tests and (later) the diagnosis are stored in structured data</a:t>
            </a:r>
          </a:p>
          <a:p>
            <a:r>
              <a:rPr lang="en-US" i="0" baseline="0" dirty="0" smtClean="0"/>
              <a:t>The patient complaints, provider observations, physical exam findings, and severity are probably only in the notes.</a:t>
            </a:r>
          </a:p>
          <a:p>
            <a:endParaRPr lang="en-US" i="0" baseline="0" dirty="0" smtClean="0"/>
          </a:p>
          <a:p>
            <a:r>
              <a:rPr lang="en-US" dirty="0" smtClean="0"/>
              <a:t>Each time</a:t>
            </a:r>
            <a:r>
              <a:rPr lang="en-US" baseline="0" dirty="0" smtClean="0"/>
              <a:t> a physician interacts with a patient, she documents her interaction.  Patient documentation is required for safety reasons, for legal reasons, and to facilitate care for subsequent visits.  What the physician actually puts in the patient documentation represents the </a:t>
            </a:r>
            <a:r>
              <a:rPr lang="en-US" i="1" baseline="0" dirty="0" smtClean="0"/>
              <a:t>MENTAL MODEL</a:t>
            </a:r>
            <a:r>
              <a:rPr lang="en-US" i="0" baseline="0" dirty="0" smtClean="0"/>
              <a:t> she created.  Often, the dots aren’t explicitly connected in the record.  </a:t>
            </a:r>
            <a:r>
              <a:rPr lang="en-US" baseline="0" dirty="0" smtClean="0"/>
              <a:t>Other people rely on this record: clinicians who care for the patient, and among others, the researchers who want to study diseases. Since they can’t sample the patient’s past states of health – they can’t see and touch the patient as he was in the past - they depend on the records to provide a complete and accurate representation of the patient’s past state of health.</a:t>
            </a:r>
          </a:p>
        </p:txBody>
      </p:sp>
      <p:sp>
        <p:nvSpPr>
          <p:cNvPr id="4" name="Slide Number Placeholder 3"/>
          <p:cNvSpPr>
            <a:spLocks noGrp="1"/>
          </p:cNvSpPr>
          <p:nvPr>
            <p:ph type="sldNum" sz="quarter" idx="10"/>
          </p:nvPr>
        </p:nvSpPr>
        <p:spPr/>
        <p:txBody>
          <a:bodyPr/>
          <a:lstStyle/>
          <a:p>
            <a:pPr>
              <a:defRPr/>
            </a:pPr>
            <a:fld id="{32EDDDC9-152D-4B57-95D1-3C1390B6B6E9}" type="slidenum">
              <a:rPr lang="en-US" smtClean="0">
                <a:solidFill>
                  <a:prstClr val="black"/>
                </a:solidFill>
              </a:rPr>
              <a:pPr>
                <a:defRPr/>
              </a:pPr>
              <a:t>5</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ＭＳ Ｐゴシック" pitchFamily="29" charset="-128"/>
                <a:cs typeface="ＭＳ Ｐゴシック" pitchFamily="29" charset="-128"/>
              </a:rPr>
              <a:t>One of the simplest methods is searching for the presence of keywords.</a:t>
            </a:r>
            <a:r>
              <a:rPr lang="en-US" sz="1200" kern="1200" baseline="0" dirty="0" smtClean="0">
                <a:solidFill>
                  <a:schemeClr val="tx1"/>
                </a:solidFill>
                <a:latin typeface="+mn-lt"/>
                <a:ea typeface="ＭＳ Ｐゴシック" pitchFamily="29" charset="-128"/>
                <a:cs typeface="ＭＳ Ｐゴシック" pitchFamily="29" charset="-128"/>
              </a:rPr>
              <a:t>  A human expert derives these keywords from her experience and knowledge of the subject of interest. </a:t>
            </a:r>
          </a:p>
          <a:p>
            <a:pPr lvl="0"/>
            <a:endParaRPr lang="en-US" sz="1200" kern="1200" baseline="0" dirty="0" smtClean="0">
              <a:solidFill>
                <a:schemeClr val="tx1"/>
              </a:solidFill>
              <a:latin typeface="+mn-lt"/>
              <a:ea typeface="ＭＳ Ｐゴシック" pitchFamily="29" charset="-128"/>
              <a:cs typeface="ＭＳ Ｐゴシック" pitchFamily="29" charset="-128"/>
            </a:endParaRPr>
          </a:p>
          <a:p>
            <a:pPr lvl="0"/>
            <a:r>
              <a:rPr lang="en-US" sz="1200" kern="1200" baseline="0" dirty="0" smtClean="0">
                <a:solidFill>
                  <a:schemeClr val="tx1"/>
                </a:solidFill>
                <a:latin typeface="+mn-lt"/>
                <a:ea typeface="ＭＳ Ｐゴシック" pitchFamily="29" charset="-128"/>
                <a:cs typeface="ＭＳ Ｐゴシック" pitchFamily="29" charset="-128"/>
              </a:rPr>
              <a:t>Results returned from a query like this could have many different meanings, though:</a:t>
            </a:r>
            <a:endParaRPr lang="en-US" sz="1200" kern="1200" dirty="0" smtClean="0">
              <a:solidFill>
                <a:schemeClr val="tx1"/>
              </a:solidFill>
              <a:latin typeface="+mn-lt"/>
              <a:ea typeface="ＭＳ Ｐゴシック" pitchFamily="29" charset="-128"/>
              <a:cs typeface="ＭＳ Ｐゴシック" pitchFamily="29" charset="-128"/>
            </a:endParaRPr>
          </a:p>
          <a:p>
            <a:pPr lvl="0"/>
            <a:endParaRPr lang="en-US" sz="1200" kern="1200" dirty="0" smtClean="0">
              <a:solidFill>
                <a:schemeClr val="tx1"/>
              </a:solidFill>
              <a:latin typeface="+mn-lt"/>
              <a:ea typeface="ＭＳ Ｐゴシック" pitchFamily="29" charset="-128"/>
              <a:cs typeface="ＭＳ Ｐゴシック" pitchFamily="29" charset="-128"/>
            </a:endParaRP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to treat Depression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pitchFamily="29" charset="-128"/>
                <a:cs typeface="ＭＳ Ｐゴシック" pitchFamily="29" charset="-128"/>
              </a:rPr>
              <a:t>Fluoxetine was NOT given to the patient to treat Depression</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and the patient no longer has Depression</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to treat another disease (obsessive-compulsive disorder or bulimia nervosa), but as</a:t>
            </a:r>
            <a:r>
              <a:rPr lang="en-US" sz="1200" kern="1200" baseline="0" dirty="0" smtClean="0">
                <a:solidFill>
                  <a:schemeClr val="tx1"/>
                </a:solidFill>
                <a:latin typeface="+mn-lt"/>
                <a:ea typeface="ＭＳ Ｐゴシック" pitchFamily="29" charset="-128"/>
                <a:cs typeface="ＭＳ Ｐゴシック" pitchFamily="29" charset="-128"/>
              </a:rPr>
              <a:t> a side effect, got </a:t>
            </a:r>
            <a:r>
              <a:rPr lang="en-US" sz="1200" kern="1200" dirty="0" smtClean="0">
                <a:solidFill>
                  <a:schemeClr val="tx1"/>
                </a:solidFill>
                <a:latin typeface="+mn-lt"/>
                <a:ea typeface="ＭＳ Ｐゴシック" pitchFamily="29" charset="-128"/>
                <a:cs typeface="ＭＳ Ｐゴシック" pitchFamily="29" charset="-128"/>
              </a:rPr>
              <a:t>Depression</a:t>
            </a:r>
          </a:p>
          <a:p>
            <a:pPr lvl="0"/>
            <a:r>
              <a:rPr lang="en-US" sz="1200" kern="1200" dirty="0" smtClean="0">
                <a:solidFill>
                  <a:schemeClr val="tx1"/>
                </a:solidFill>
                <a:latin typeface="+mn-lt"/>
                <a:ea typeface="ＭＳ Ｐゴシック" pitchFamily="29" charset="-128"/>
                <a:cs typeface="ＭＳ Ｐゴシック" pitchFamily="29" charset="-128"/>
              </a:rPr>
              <a:t>The patient has Depression and the physician is considering prescribing Fluoxetine</a:t>
            </a:r>
          </a:p>
          <a:p>
            <a:pPr lvl="0"/>
            <a:r>
              <a:rPr lang="en-US" sz="1200" kern="1200" dirty="0" smtClean="0">
                <a:solidFill>
                  <a:schemeClr val="tx1"/>
                </a:solidFill>
                <a:latin typeface="+mn-lt"/>
                <a:ea typeface="ＭＳ Ｐゴシック" pitchFamily="29" charset="-128"/>
                <a:cs typeface="ＭＳ Ｐゴシック" pitchFamily="29" charset="-128"/>
              </a:rPr>
              <a:t>The physician desired to prescribe Fluoxetine for the patient’s Depression, but the patient refused</a:t>
            </a:r>
          </a:p>
          <a:p>
            <a:pPr lvl="0"/>
            <a:r>
              <a:rPr lang="en-US" sz="1200" kern="1200" dirty="0" smtClean="0">
                <a:solidFill>
                  <a:schemeClr val="tx1"/>
                </a:solidFill>
                <a:latin typeface="+mn-lt"/>
                <a:ea typeface="ＭＳ Ｐゴシック" pitchFamily="29" charset="-128"/>
                <a:cs typeface="ＭＳ Ｐゴシック" pitchFamily="29" charset="-128"/>
              </a:rPr>
              <a:t>The patient has Depression, but is allergic to Fluoxetine and so it cannot be prescribed</a:t>
            </a:r>
          </a:p>
          <a:p>
            <a:pPr lvl="0"/>
            <a:r>
              <a:rPr lang="en-US" sz="1200" kern="1200" dirty="0" smtClean="0">
                <a:solidFill>
                  <a:schemeClr val="tx1"/>
                </a:solidFill>
                <a:latin typeface="+mn-lt"/>
                <a:ea typeface="ＭＳ Ｐゴシック" pitchFamily="29" charset="-128"/>
                <a:cs typeface="ＭＳ Ｐゴシック" pitchFamily="29" charset="-128"/>
              </a:rPr>
              <a:t>The patient’s mother has a history</a:t>
            </a:r>
            <a:r>
              <a:rPr lang="en-US" sz="1200" kern="1200" baseline="0" dirty="0" smtClean="0">
                <a:solidFill>
                  <a:schemeClr val="tx1"/>
                </a:solidFill>
                <a:latin typeface="+mn-lt"/>
                <a:ea typeface="ＭＳ Ｐゴシック" pitchFamily="29" charset="-128"/>
                <a:cs typeface="ＭＳ Ｐゴシック" pitchFamily="29" charset="-128"/>
              </a:rPr>
              <a:t> of depression controlled on Fluoxetine</a:t>
            </a:r>
            <a:endParaRPr lang="en-US" sz="1200" kern="1200" dirty="0" smtClean="0">
              <a:solidFill>
                <a:schemeClr val="tx1"/>
              </a:solidFill>
              <a:latin typeface="+mn-lt"/>
              <a:ea typeface="ＭＳ Ｐゴシック" pitchFamily="29" charset="-128"/>
              <a:cs typeface="ＭＳ Ｐゴシック" pitchFamily="29" charset="-128"/>
            </a:endParaRP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but the Depression did not improve</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and the Depression worsened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ＭＳ Ｐゴシック" pitchFamily="29" charset="-128"/>
                <a:cs typeface="ＭＳ Ｐゴシック" pitchFamily="29" charset="-128"/>
              </a:rPr>
              <a:t>One of the simplest methods is searching for the presence of keywords.</a:t>
            </a:r>
            <a:r>
              <a:rPr lang="en-US" sz="1200" kern="1200" baseline="0" dirty="0" smtClean="0">
                <a:solidFill>
                  <a:schemeClr val="tx1"/>
                </a:solidFill>
                <a:latin typeface="+mn-lt"/>
                <a:ea typeface="ＭＳ Ｐゴシック" pitchFamily="29" charset="-128"/>
                <a:cs typeface="ＭＳ Ｐゴシック" pitchFamily="29" charset="-128"/>
              </a:rPr>
              <a:t>  Results returned from a query like this could have many different meanings, though:</a:t>
            </a:r>
            <a:endParaRPr lang="en-US" sz="1200" kern="1200" dirty="0" smtClean="0">
              <a:solidFill>
                <a:schemeClr val="tx1"/>
              </a:solidFill>
              <a:latin typeface="+mn-lt"/>
              <a:ea typeface="ＭＳ Ｐゴシック" pitchFamily="29" charset="-128"/>
              <a:cs typeface="ＭＳ Ｐゴシック" pitchFamily="29" charset="-128"/>
            </a:endParaRPr>
          </a:p>
          <a:p>
            <a:pPr lvl="0"/>
            <a:endParaRPr lang="en-US" sz="1200" kern="1200" dirty="0" smtClean="0">
              <a:solidFill>
                <a:schemeClr val="tx1"/>
              </a:solidFill>
              <a:latin typeface="+mn-lt"/>
              <a:ea typeface="ＭＳ Ｐゴシック" pitchFamily="29" charset="-128"/>
              <a:cs typeface="ＭＳ Ｐゴシック" pitchFamily="29" charset="-128"/>
            </a:endParaRP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to treat Depression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pitchFamily="29" charset="-128"/>
                <a:cs typeface="ＭＳ Ｐゴシック" pitchFamily="29" charset="-128"/>
              </a:rPr>
              <a:t>Fluoxetine was NOT given to the patient to treat Depression</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and the patient no longer has Depression</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to treat another disease (obsessive-compulsive disorder or bulimia nervosa), but as</a:t>
            </a:r>
            <a:r>
              <a:rPr lang="en-US" sz="1200" kern="1200" baseline="0" dirty="0" smtClean="0">
                <a:solidFill>
                  <a:schemeClr val="tx1"/>
                </a:solidFill>
                <a:latin typeface="+mn-lt"/>
                <a:ea typeface="ＭＳ Ｐゴシック" pitchFamily="29" charset="-128"/>
                <a:cs typeface="ＭＳ Ｐゴシック" pitchFamily="29" charset="-128"/>
              </a:rPr>
              <a:t> a side effect, got </a:t>
            </a:r>
            <a:r>
              <a:rPr lang="en-US" sz="1200" kern="1200" dirty="0" smtClean="0">
                <a:solidFill>
                  <a:schemeClr val="tx1"/>
                </a:solidFill>
                <a:latin typeface="+mn-lt"/>
                <a:ea typeface="ＭＳ Ｐゴシック" pitchFamily="29" charset="-128"/>
                <a:cs typeface="ＭＳ Ｐゴシック" pitchFamily="29" charset="-128"/>
              </a:rPr>
              <a:t>Depression</a:t>
            </a:r>
          </a:p>
          <a:p>
            <a:pPr lvl="0"/>
            <a:r>
              <a:rPr lang="en-US" sz="1200" kern="1200" dirty="0" smtClean="0">
                <a:solidFill>
                  <a:schemeClr val="tx1"/>
                </a:solidFill>
                <a:latin typeface="+mn-lt"/>
                <a:ea typeface="ＭＳ Ｐゴシック" pitchFamily="29" charset="-128"/>
                <a:cs typeface="ＭＳ Ｐゴシック" pitchFamily="29" charset="-128"/>
              </a:rPr>
              <a:t>The patient has Depression and the physician is considering prescribing Fluoxetine</a:t>
            </a:r>
          </a:p>
          <a:p>
            <a:pPr lvl="0"/>
            <a:r>
              <a:rPr lang="en-US" sz="1200" kern="1200" dirty="0" smtClean="0">
                <a:solidFill>
                  <a:schemeClr val="tx1"/>
                </a:solidFill>
                <a:latin typeface="+mn-lt"/>
                <a:ea typeface="ＭＳ Ｐゴシック" pitchFamily="29" charset="-128"/>
                <a:cs typeface="ＭＳ Ｐゴシック" pitchFamily="29" charset="-128"/>
              </a:rPr>
              <a:t>The physician desired to prescribe Fluoxetine for the patient’s Depression, but the patient refused</a:t>
            </a:r>
          </a:p>
          <a:p>
            <a:pPr lvl="0"/>
            <a:r>
              <a:rPr lang="en-US" sz="1200" kern="1200" dirty="0" smtClean="0">
                <a:solidFill>
                  <a:schemeClr val="tx1"/>
                </a:solidFill>
                <a:latin typeface="+mn-lt"/>
                <a:ea typeface="ＭＳ Ｐゴシック" pitchFamily="29" charset="-128"/>
                <a:cs typeface="ＭＳ Ｐゴシック" pitchFamily="29" charset="-128"/>
              </a:rPr>
              <a:t>The patient has Depression, but is allergic to Fluoxetine and so it cannot be prescribed</a:t>
            </a:r>
          </a:p>
          <a:p>
            <a:pPr lvl="0"/>
            <a:r>
              <a:rPr lang="en-US" sz="1200" kern="1200" dirty="0" smtClean="0">
                <a:solidFill>
                  <a:schemeClr val="tx1"/>
                </a:solidFill>
                <a:latin typeface="+mn-lt"/>
                <a:ea typeface="ＭＳ Ｐゴシック" pitchFamily="29" charset="-128"/>
                <a:cs typeface="ＭＳ Ｐゴシック" pitchFamily="29" charset="-128"/>
              </a:rPr>
              <a:t>The patient’s mother has a history</a:t>
            </a:r>
            <a:r>
              <a:rPr lang="en-US" sz="1200" kern="1200" baseline="0" dirty="0" smtClean="0">
                <a:solidFill>
                  <a:schemeClr val="tx1"/>
                </a:solidFill>
                <a:latin typeface="+mn-lt"/>
                <a:ea typeface="ＭＳ Ｐゴシック" pitchFamily="29" charset="-128"/>
                <a:cs typeface="ＭＳ Ｐゴシック" pitchFamily="29" charset="-128"/>
              </a:rPr>
              <a:t> of depression controlled on Fluoxetine</a:t>
            </a:r>
            <a:endParaRPr lang="en-US" sz="1200" kern="1200" dirty="0" smtClean="0">
              <a:solidFill>
                <a:schemeClr val="tx1"/>
              </a:solidFill>
              <a:latin typeface="+mn-lt"/>
              <a:ea typeface="ＭＳ Ｐゴシック" pitchFamily="29" charset="-128"/>
              <a:cs typeface="ＭＳ Ｐゴシック" pitchFamily="29" charset="-128"/>
            </a:endParaRP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but the Depression did not improve</a:t>
            </a:r>
          </a:p>
          <a:p>
            <a:pPr lvl="0"/>
            <a:r>
              <a:rPr lang="en-US" sz="1200" kern="1200" dirty="0" smtClean="0">
                <a:solidFill>
                  <a:schemeClr val="tx1"/>
                </a:solidFill>
                <a:latin typeface="+mn-lt"/>
                <a:ea typeface="ＭＳ Ｐゴシック" pitchFamily="29" charset="-128"/>
                <a:cs typeface="ＭＳ Ｐゴシック" pitchFamily="29" charset="-128"/>
              </a:rPr>
              <a:t>Fluoxetine was given to the patient and the Depression worsened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Other NLP methods rely on rules and patterns.  Both rules and patterns work on the premise that what you are looking for has been seen before – and can be quantified.  You build the knowledge into the rules. Pattern is a regular sequence of terms that describe a specific concept.</a:t>
            </a:r>
          </a:p>
          <a:p>
            <a:r>
              <a:rPr lang="en-US" baseline="0" dirty="0" smtClean="0"/>
              <a:t>Based on regular expressions.</a:t>
            </a:r>
          </a:p>
          <a:p>
            <a:endParaRPr lang="en-US" dirty="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48</a:t>
            </a:fld>
            <a:endParaRPr lang="en-US"/>
          </a:p>
        </p:txBody>
      </p:sp>
    </p:spTree>
    <p:extLst>
      <p:ext uri="{BB962C8B-B14F-4D97-AF65-F5344CB8AC3E}">
        <p14:creationId xmlns:p14="http://schemas.microsoft.com/office/powerpoint/2010/main" val="1665567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In a project looking at instances</a:t>
            </a:r>
            <a:r>
              <a:rPr lang="en-US" baseline="0" dirty="0" smtClean="0"/>
              <a:t> of patient education provided by physicians as a step in chronic disease management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49</a:t>
            </a:fld>
            <a:endParaRPr lang="en-US" dirty="0"/>
          </a:p>
        </p:txBody>
      </p:sp>
    </p:spTree>
    <p:extLst>
      <p:ext uri="{BB962C8B-B14F-4D97-AF65-F5344CB8AC3E}">
        <p14:creationId xmlns:p14="http://schemas.microsoft.com/office/powerpoint/2010/main" val="35337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information </a:t>
            </a:r>
            <a:r>
              <a:rPr lang="en-US" dirty="0" smtClean="0"/>
              <a:t>model in this case are</a:t>
            </a:r>
            <a:r>
              <a:rPr lang="en-US" baseline="0" dirty="0" smtClean="0"/>
              <a:t> the rules created by human experts</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50</a:t>
            </a:fld>
            <a:endParaRPr lang="en-US" dirty="0"/>
          </a:p>
        </p:txBody>
      </p:sp>
    </p:spTree>
    <p:extLst>
      <p:ext uri="{BB962C8B-B14F-4D97-AF65-F5344CB8AC3E}">
        <p14:creationId xmlns:p14="http://schemas.microsoft.com/office/powerpoint/2010/main" val="1161013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Patterns</a:t>
            </a:r>
            <a:r>
              <a:rPr lang="en-US" baseline="0" dirty="0" smtClean="0"/>
              <a:t> are often used to identify concept-value pairs. </a:t>
            </a:r>
            <a:r>
              <a:rPr lang="en-US" dirty="0" smtClean="0"/>
              <a:t>Here</a:t>
            </a:r>
            <a:r>
              <a:rPr lang="en-US" baseline="0" dirty="0" smtClean="0"/>
              <a:t> in synthetic data, we see vitals and labs. When the actual vitals and lab names are identified, it takes only a few patterns to find the concept-value pairs.  This text transforms into…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51</a:t>
            </a:fld>
            <a:endParaRPr lang="en-US"/>
          </a:p>
        </p:txBody>
      </p:sp>
    </p:spTree>
    <p:extLst>
      <p:ext uri="{BB962C8B-B14F-4D97-AF65-F5344CB8AC3E}">
        <p14:creationId xmlns:p14="http://schemas.microsoft.com/office/powerpoint/2010/main" val="19249021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text. Here, you can see that just</a:t>
            </a:r>
            <a:r>
              <a:rPr lang="en-US" baseline="0" dirty="0" smtClean="0"/>
              <a:t> a few patterns can now describe all the concepts in the document.  Instead of relying just on the text itself, meaning can be added to portions of the text.  In this case, &lt;vital sign&gt;, &lt;lab test&gt;, and &lt;#&gt; represent meaning that has been overlaid on the text. Programs that process text work in steps, with meaning applied bit by bit. Each step builds on the work of previous steps to be able to identify more complex concepts and relationships.  Rules and patterns allow all the different layers of meaning to be captured and incorporated.</a:t>
            </a:r>
            <a:endParaRPr lang="en-US" dirty="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52</a:t>
            </a:fld>
            <a:endParaRPr lang="en-US"/>
          </a:p>
        </p:txBody>
      </p:sp>
    </p:spTree>
    <p:extLst>
      <p:ext uri="{BB962C8B-B14F-4D97-AF65-F5344CB8AC3E}">
        <p14:creationId xmlns:p14="http://schemas.microsoft.com/office/powerpoint/2010/main" val="2945909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29" charset="-128"/>
                <a:cs typeface="ＭＳ Ｐゴシック" pitchFamily="29" charset="-128"/>
              </a:rPr>
              <a:t>The</a:t>
            </a:r>
            <a:r>
              <a:rPr lang="en-US" sz="1200" kern="1200" baseline="0" dirty="0" smtClean="0">
                <a:solidFill>
                  <a:schemeClr val="tx1"/>
                </a:solidFill>
                <a:latin typeface="+mn-lt"/>
                <a:ea typeface="ＭＳ Ｐゴシック" pitchFamily="29" charset="-128"/>
                <a:cs typeface="ＭＳ Ｐゴシック" pitchFamily="29" charset="-128"/>
              </a:rPr>
              <a:t> most common approach to information extraction is with the use of templates, which </a:t>
            </a:r>
            <a:r>
              <a:rPr lang="en-US" sz="1200" kern="1200" baseline="0" smtClean="0">
                <a:solidFill>
                  <a:schemeClr val="tx1"/>
                </a:solidFill>
                <a:latin typeface="+mn-lt"/>
                <a:ea typeface="ＭＳ Ｐゴシック" pitchFamily="29" charset="-128"/>
                <a:cs typeface="ＭＳ Ｐゴシック" pitchFamily="29" charset="-128"/>
              </a:rPr>
              <a:t>are information </a:t>
            </a:r>
            <a:r>
              <a:rPr lang="en-US" sz="1200" kern="1200" baseline="0" dirty="0" smtClean="0">
                <a:solidFill>
                  <a:schemeClr val="tx1"/>
                </a:solidFill>
                <a:latin typeface="+mn-lt"/>
                <a:ea typeface="ＭＳ Ｐゴシック" pitchFamily="29" charset="-128"/>
                <a:cs typeface="ＭＳ Ｐゴシック" pitchFamily="29" charset="-128"/>
              </a:rPr>
              <a:t>frames with predefined slots</a:t>
            </a:r>
            <a:endParaRPr lang="en-US" sz="1200" kern="1200" dirty="0" smtClean="0">
              <a:solidFill>
                <a:schemeClr val="tx1"/>
              </a:solidFill>
              <a:latin typeface="+mn-lt"/>
              <a:ea typeface="ＭＳ Ｐゴシック" pitchFamily="29" charset="-128"/>
              <a:cs typeface="ＭＳ Ｐゴシック" pitchFamily="29" charset="-128"/>
            </a:endParaRPr>
          </a:p>
          <a:p>
            <a:r>
              <a:rPr lang="en-US" sz="1200" kern="1200" dirty="0" smtClean="0">
                <a:solidFill>
                  <a:schemeClr val="tx1"/>
                </a:solidFill>
                <a:latin typeface="+mn-lt"/>
                <a:ea typeface="ＭＳ Ｐゴシック" pitchFamily="29" charset="-128"/>
                <a:cs typeface="ＭＳ Ｐゴシック" pitchFamily="29" charset="-128"/>
              </a:rPr>
              <a:t>In other words, free-text medical records needed to be converted into a structured form by filling a template (a data structure with the predefined slots) with the relevant information extracted (slot fillers).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53</a:t>
            </a:fld>
            <a:endParaRPr lang="en-US" dirty="0"/>
          </a:p>
        </p:txBody>
      </p:sp>
    </p:spTree>
    <p:extLst>
      <p:ext uri="{BB962C8B-B14F-4D97-AF65-F5344CB8AC3E}">
        <p14:creationId xmlns:p14="http://schemas.microsoft.com/office/powerpoint/2010/main" val="4057202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54</a:t>
            </a:fld>
            <a:endParaRPr lang="en-US" dirty="0"/>
          </a:p>
        </p:txBody>
      </p:sp>
    </p:spTree>
    <p:extLst>
      <p:ext uri="{BB962C8B-B14F-4D97-AF65-F5344CB8AC3E}">
        <p14:creationId xmlns:p14="http://schemas.microsoft.com/office/powerpoint/2010/main" val="654850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29" charset="-128"/>
                <a:cs typeface="ＭＳ Ｐゴシック" pitchFamily="29" charset="-128"/>
              </a:rPr>
              <a:t>Wendy W. Chapman, David Chu, and John N. Dowling. 2007. </a:t>
            </a:r>
            <a:r>
              <a:rPr lang="en-US" sz="1200" kern="1200" dirty="0" err="1" smtClean="0">
                <a:solidFill>
                  <a:schemeClr val="tx1"/>
                </a:solidFill>
                <a:latin typeface="+mn-lt"/>
                <a:ea typeface="ＭＳ Ｐゴシック" pitchFamily="29" charset="-128"/>
                <a:cs typeface="ＭＳ Ｐゴシック" pitchFamily="29" charset="-128"/>
              </a:rPr>
              <a:t>ConText</a:t>
            </a:r>
            <a:r>
              <a:rPr lang="en-US" sz="1200" kern="1200" dirty="0" smtClean="0">
                <a:solidFill>
                  <a:schemeClr val="tx1"/>
                </a:solidFill>
                <a:latin typeface="+mn-lt"/>
                <a:ea typeface="ＭＳ Ｐゴシック" pitchFamily="29" charset="-128"/>
                <a:cs typeface="ＭＳ Ｐゴシック" pitchFamily="29" charset="-128"/>
              </a:rPr>
              <a:t>: an algorithm for identifying contextual features from clinical text. In </a:t>
            </a:r>
            <a:r>
              <a:rPr lang="en-US" sz="1200" i="1" kern="1200" dirty="0" smtClean="0">
                <a:solidFill>
                  <a:schemeClr val="tx1"/>
                </a:solidFill>
                <a:latin typeface="+mn-lt"/>
                <a:ea typeface="ＭＳ Ｐゴシック" pitchFamily="29" charset="-128"/>
                <a:cs typeface="ＭＳ Ｐゴシック" pitchFamily="29" charset="-128"/>
              </a:rPr>
              <a:t>Proceedings of the Workshop on </a:t>
            </a:r>
            <a:r>
              <a:rPr lang="en-US" sz="1200" i="1" kern="1200" dirty="0" err="1" smtClean="0">
                <a:solidFill>
                  <a:schemeClr val="tx1"/>
                </a:solidFill>
                <a:latin typeface="+mn-lt"/>
                <a:ea typeface="ＭＳ Ｐゴシック" pitchFamily="29" charset="-128"/>
                <a:cs typeface="ＭＳ Ｐゴシック" pitchFamily="29" charset="-128"/>
              </a:rPr>
              <a:t>BioNLP</a:t>
            </a:r>
            <a:r>
              <a:rPr lang="en-US" sz="1200" i="1" kern="1200" dirty="0" smtClean="0">
                <a:solidFill>
                  <a:schemeClr val="tx1"/>
                </a:solidFill>
                <a:latin typeface="+mn-lt"/>
                <a:ea typeface="ＭＳ Ｐゴシック" pitchFamily="29" charset="-128"/>
                <a:cs typeface="ＭＳ Ｐゴシック" pitchFamily="29" charset="-128"/>
              </a:rPr>
              <a:t> 2007: Biological, Translational, and Clinical Language Processing</a:t>
            </a:r>
            <a:r>
              <a:rPr lang="en-US" sz="1200" i="0" kern="1200" dirty="0" smtClean="0">
                <a:solidFill>
                  <a:schemeClr val="tx1"/>
                </a:solidFill>
                <a:latin typeface="+mn-lt"/>
                <a:ea typeface="ＭＳ Ｐゴシック" pitchFamily="29" charset="-128"/>
                <a:cs typeface="ＭＳ Ｐゴシック" pitchFamily="29" charset="-128"/>
              </a:rPr>
              <a:t> (</a:t>
            </a:r>
            <a:r>
              <a:rPr lang="en-US" sz="1200" i="0" kern="1200" dirty="0" err="1" smtClean="0">
                <a:solidFill>
                  <a:schemeClr val="tx1"/>
                </a:solidFill>
                <a:latin typeface="+mn-lt"/>
                <a:ea typeface="ＭＳ Ｐゴシック" pitchFamily="29" charset="-128"/>
                <a:cs typeface="ＭＳ Ｐゴシック" pitchFamily="29" charset="-128"/>
              </a:rPr>
              <a:t>BioNLP</a:t>
            </a:r>
            <a:r>
              <a:rPr lang="en-US" sz="1200" i="0" kern="1200" dirty="0" smtClean="0">
                <a:solidFill>
                  <a:schemeClr val="tx1"/>
                </a:solidFill>
                <a:latin typeface="+mn-lt"/>
                <a:ea typeface="ＭＳ Ｐゴシック" pitchFamily="29" charset="-128"/>
                <a:cs typeface="ＭＳ Ｐゴシック" pitchFamily="29" charset="-128"/>
              </a:rPr>
              <a:t> '07). Association for Computational Linguistics, Stroudsburg, PA, USA, 81-88.</a:t>
            </a:r>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55</a:t>
            </a:fld>
            <a:endParaRPr lang="en-US" dirty="0"/>
          </a:p>
        </p:txBody>
      </p:sp>
    </p:spTree>
    <p:extLst>
      <p:ext uri="{BB962C8B-B14F-4D97-AF65-F5344CB8AC3E}">
        <p14:creationId xmlns:p14="http://schemas.microsoft.com/office/powerpoint/2010/main" val="131223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time</a:t>
            </a:r>
            <a:r>
              <a:rPr lang="en-US" baseline="0" dirty="0" smtClean="0"/>
              <a:t> a physician interacts with a patient, she documents her interaction.  Patient documentation is required for safety reasons, for legal reasons, and to facilitate care for subsequent visits.</a:t>
            </a:r>
          </a:p>
          <a:p>
            <a:r>
              <a:rPr lang="en-US" baseline="0" dirty="0" smtClean="0"/>
              <a:t>What the physician actually puts in the patient documentation is the </a:t>
            </a:r>
            <a:r>
              <a:rPr lang="en-US" i="1" baseline="0" dirty="0" smtClean="0"/>
              <a:t>MENTAL MODEL</a:t>
            </a:r>
            <a:r>
              <a:rPr lang="en-US" i="0" baseline="0" dirty="0" smtClean="0"/>
              <a:t> she created.  </a:t>
            </a:r>
          </a:p>
          <a:p>
            <a:r>
              <a:rPr lang="en-US" i="0" baseline="0" dirty="0" smtClean="0"/>
              <a:t>Often, the dots aren’t always connected in the record.</a:t>
            </a:r>
            <a:endParaRPr lang="en-US" baseline="0" dirty="0" smtClean="0"/>
          </a:p>
          <a:p>
            <a:endParaRPr lang="en-US" baseline="0" dirty="0" smtClean="0"/>
          </a:p>
          <a:p>
            <a:r>
              <a:rPr lang="en-US" baseline="0" dirty="0" smtClean="0"/>
              <a:t>Other people rely on this record:  other physicians who care for the patient, researchers who want to study diseases.  </a:t>
            </a:r>
          </a:p>
          <a:p>
            <a:r>
              <a:rPr lang="en-US" baseline="0" dirty="0" smtClean="0"/>
              <a:t>Since they can’t sample the patient’s past states of health – they can’t see and touch the patient as he was in the past - they depend on the records to provide a complete and accurate representation of the patient’s past state of health.</a:t>
            </a:r>
          </a:p>
          <a:p>
            <a:endParaRPr lang="en-US" baseline="0" dirty="0" smtClean="0"/>
          </a:p>
          <a:p>
            <a:r>
              <a:rPr lang="en-US" baseline="0" dirty="0" smtClean="0"/>
              <a:t>Other people rely on it</a:t>
            </a:r>
          </a:p>
          <a:p>
            <a:r>
              <a:rPr lang="en-US" baseline="0" dirty="0" smtClean="0"/>
              <a:t>It is limited to the documentation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228600" indent="-228600">
              <a:buAutoNum type="arabicPeriod"/>
            </a:pPr>
            <a:r>
              <a:rPr lang="en-US" sz="1200" kern="1200" dirty="0" smtClean="0">
                <a:solidFill>
                  <a:schemeClr val="tx1"/>
                </a:solidFill>
                <a:effectLst/>
                <a:latin typeface="+mn-lt"/>
                <a:ea typeface="ＭＳ Ｐゴシック" charset="0"/>
                <a:cs typeface="ＭＳ Ｐゴシック" charset="0"/>
              </a:rPr>
              <a:t>Powell H. Accuracy of administrative data to assess comorbidity in patients with heart disease an Australian perspective. J </a:t>
            </a:r>
            <a:r>
              <a:rPr lang="en-US" sz="1200" kern="1200" dirty="0" err="1" smtClean="0">
                <a:solidFill>
                  <a:schemeClr val="tx1"/>
                </a:solidFill>
                <a:effectLst/>
                <a:latin typeface="+mn-lt"/>
                <a:ea typeface="ＭＳ Ｐゴシック" charset="0"/>
                <a:cs typeface="ＭＳ Ｐゴシック" charset="0"/>
              </a:rPr>
              <a:t>Clin</a:t>
            </a:r>
            <a:r>
              <a:rPr lang="en-US" sz="1200" kern="1200" dirty="0" smtClean="0">
                <a:solidFill>
                  <a:schemeClr val="tx1"/>
                </a:solidFill>
                <a:effectLst/>
                <a:latin typeface="+mn-lt"/>
                <a:ea typeface="ＭＳ Ｐゴシック" charset="0"/>
                <a:cs typeface="ＭＳ Ｐゴシック" charset="0"/>
              </a:rPr>
              <a:t> </a:t>
            </a:r>
            <a:r>
              <a:rPr lang="en-US" sz="1200" kern="1200" dirty="0" err="1" smtClean="0">
                <a:solidFill>
                  <a:schemeClr val="tx1"/>
                </a:solidFill>
                <a:effectLst/>
                <a:latin typeface="+mn-lt"/>
                <a:ea typeface="ＭＳ Ｐゴシック" charset="0"/>
                <a:cs typeface="ＭＳ Ｐゴシック" charset="0"/>
              </a:rPr>
              <a:t>Epidemiol</a:t>
            </a:r>
            <a:r>
              <a:rPr lang="en-US" sz="1200" kern="1200" dirty="0" smtClean="0">
                <a:solidFill>
                  <a:schemeClr val="tx1"/>
                </a:solidFill>
                <a:effectLst/>
                <a:latin typeface="+mn-lt"/>
                <a:ea typeface="ＭＳ Ｐゴシック" charset="0"/>
                <a:cs typeface="ＭＳ Ｐゴシック" charset="0"/>
              </a:rPr>
              <a:t>. 54:7, 687-93.</a:t>
            </a:r>
          </a:p>
          <a:p>
            <a:r>
              <a:rPr lang="en-US" sz="1200" kern="1200" dirty="0" smtClean="0">
                <a:solidFill>
                  <a:schemeClr val="tx1"/>
                </a:solidFill>
                <a:effectLst/>
                <a:latin typeface="+mn-lt"/>
                <a:ea typeface="ＭＳ Ｐゴシック" charset="0"/>
                <a:cs typeface="ＭＳ Ｐゴシック" charset="0"/>
              </a:rPr>
              <a:t>2. Romano PS, Chan BK, </a:t>
            </a:r>
            <a:r>
              <a:rPr lang="en-US" sz="1200" kern="1200" dirty="0" err="1" smtClean="0">
                <a:solidFill>
                  <a:schemeClr val="tx1"/>
                </a:solidFill>
                <a:effectLst/>
                <a:latin typeface="+mn-lt"/>
                <a:ea typeface="ＭＳ Ｐゴシック" charset="0"/>
                <a:cs typeface="ＭＳ Ｐゴシック" charset="0"/>
              </a:rPr>
              <a:t>Schembri</a:t>
            </a:r>
            <a:r>
              <a:rPr lang="en-US" sz="1200" kern="1200" dirty="0" smtClean="0">
                <a:solidFill>
                  <a:schemeClr val="tx1"/>
                </a:solidFill>
                <a:effectLst/>
                <a:latin typeface="+mn-lt"/>
                <a:ea typeface="ＭＳ Ｐゴシック" charset="0"/>
                <a:cs typeface="ＭＳ Ｐゴシック" charset="0"/>
              </a:rPr>
              <a:t> ME, Rainwater JA. Can Administrative Data Be Used to Compare Postoperative Complication Rates across Hospitals? Med Care. 40:10 (Oct 2002), 856-67.</a:t>
            </a:r>
          </a:p>
          <a:p>
            <a:r>
              <a:rPr lang="en-US" sz="1200" kern="1200" dirty="0" smtClean="0">
                <a:solidFill>
                  <a:schemeClr val="tx1"/>
                </a:solidFill>
                <a:effectLst/>
                <a:latin typeface="+mn-lt"/>
                <a:ea typeface="ＭＳ Ｐゴシック" charset="0"/>
                <a:cs typeface="ＭＳ Ｐゴシック" charset="0"/>
              </a:rPr>
              <a:t>3. Myers E, </a:t>
            </a:r>
            <a:r>
              <a:rPr lang="en-US" sz="1200" kern="1200" dirty="0" err="1" smtClean="0">
                <a:solidFill>
                  <a:schemeClr val="tx1"/>
                </a:solidFill>
                <a:effectLst/>
                <a:latin typeface="+mn-lt"/>
                <a:ea typeface="ＭＳ Ｐゴシック" charset="0"/>
                <a:cs typeface="ＭＳ Ｐゴシック" charset="0"/>
              </a:rPr>
              <a:t>Steege</a:t>
            </a:r>
            <a:r>
              <a:rPr lang="en-US" sz="1200" kern="1200" dirty="0" smtClean="0">
                <a:solidFill>
                  <a:schemeClr val="tx1"/>
                </a:solidFill>
                <a:effectLst/>
                <a:latin typeface="+mn-lt"/>
                <a:ea typeface="ＭＳ Ｐゴシック" charset="0"/>
                <a:cs typeface="ＭＳ Ｐゴシック" charset="0"/>
              </a:rPr>
              <a:t> J. Risk adjustment for complications of hysterectomy: Limitations of routinely collected administrative data. Am J </a:t>
            </a:r>
            <a:r>
              <a:rPr lang="en-US" sz="1200" kern="1200" dirty="0" err="1" smtClean="0">
                <a:solidFill>
                  <a:schemeClr val="tx1"/>
                </a:solidFill>
                <a:effectLst/>
                <a:latin typeface="+mn-lt"/>
                <a:ea typeface="ＭＳ Ｐゴシック" charset="0"/>
                <a:cs typeface="ＭＳ Ｐゴシック" charset="0"/>
              </a:rPr>
              <a:t>Obstet</a:t>
            </a:r>
            <a:r>
              <a:rPr lang="en-US" sz="1200" kern="1200" dirty="0" smtClean="0">
                <a:solidFill>
                  <a:schemeClr val="tx1"/>
                </a:solidFill>
                <a:effectLst/>
                <a:latin typeface="+mn-lt"/>
                <a:ea typeface="ＭＳ Ｐゴシック" charset="0"/>
                <a:cs typeface="ＭＳ Ｐゴシック" charset="0"/>
              </a:rPr>
              <a:t> Gynecol. 181:3, 567-75.</a:t>
            </a:r>
            <a:endParaRPr lang="en-US" sz="1200" kern="1200" baseline="0" dirty="0" smtClean="0">
              <a:solidFill>
                <a:schemeClr val="tx1"/>
              </a:solidFill>
              <a:latin typeface="+mn-lt"/>
              <a:ea typeface="ＭＳ Ｐゴシック" charset="0"/>
              <a:cs typeface="ＭＳ Ｐゴシック" charset="0"/>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2EDDDC9-152D-4B57-95D1-3C1390B6B6E9}" type="slidenum">
              <a:rPr lang="en-US" smtClean="0">
                <a:solidFill>
                  <a:prstClr val="black"/>
                </a:solidFill>
              </a:rPr>
              <a:pPr>
                <a:defRPr/>
              </a:pPr>
              <a:t>6</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29" charset="-128"/>
                <a:cs typeface="ＭＳ Ｐゴシック" pitchFamily="29" charset="-128"/>
              </a:rPr>
              <a:t>For each instance of the relevant concept,</a:t>
            </a:r>
            <a:r>
              <a:rPr lang="en-US" sz="1200" kern="1200" baseline="0" dirty="0" smtClean="0">
                <a:solidFill>
                  <a:schemeClr val="tx1"/>
                </a:solidFill>
                <a:latin typeface="+mn-lt"/>
                <a:ea typeface="ＭＳ Ｐゴシック" pitchFamily="29" charset="-128"/>
                <a:cs typeface="ＭＳ Ｐゴシック" pitchFamily="29" charset="-128"/>
              </a:rPr>
              <a:t> the context is reviewed and the slots are populated with the corresponding values are </a:t>
            </a:r>
            <a:endParaRPr lang="en-US" sz="1200" i="0" kern="1200" dirty="0" smtClean="0">
              <a:solidFill>
                <a:schemeClr val="tx1"/>
              </a:solidFill>
              <a:latin typeface="+mn-lt"/>
              <a:ea typeface="ＭＳ Ｐゴシック" pitchFamily="29" charset="-128"/>
              <a:cs typeface="ＭＳ Ｐゴシック" pitchFamily="29" charset="-128"/>
            </a:endParaRPr>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56</a:t>
            </a:fld>
            <a:endParaRPr lang="en-US" dirty="0"/>
          </a:p>
        </p:txBody>
      </p:sp>
    </p:spTree>
    <p:extLst>
      <p:ext uri="{BB962C8B-B14F-4D97-AF65-F5344CB8AC3E}">
        <p14:creationId xmlns:p14="http://schemas.microsoft.com/office/powerpoint/2010/main" val="13122310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29" charset="-128"/>
                <a:cs typeface="ＭＳ Ｐゴシック" pitchFamily="29" charset="-128"/>
              </a:rPr>
              <a:t>The 2010 i2b2/VA Workshop on Natural Language Processing Challenges for Clinical Records presented a challenge</a:t>
            </a:r>
            <a:r>
              <a:rPr lang="en-US" sz="1200" kern="1200" baseline="0" dirty="0" smtClean="0">
                <a:solidFill>
                  <a:schemeClr val="tx1"/>
                </a:solidFill>
                <a:latin typeface="+mn-lt"/>
                <a:ea typeface="ＭＳ Ｐゴシック" pitchFamily="29" charset="-128"/>
                <a:cs typeface="ＭＳ Ｐゴシック" pitchFamily="29" charset="-128"/>
              </a:rPr>
              <a:t> with one of the tasks  f</a:t>
            </a:r>
            <a:r>
              <a:rPr lang="en-US" sz="1200" kern="1200" dirty="0" smtClean="0">
                <a:solidFill>
                  <a:schemeClr val="tx1"/>
                </a:solidFill>
                <a:latin typeface="+mn-lt"/>
                <a:ea typeface="ＭＳ Ｐゴシック" pitchFamily="29" charset="-128"/>
                <a:cs typeface="ＭＳ Ｐゴシック" pitchFamily="29" charset="-128"/>
              </a:rPr>
              <a:t>ocusing on an assertion classification task focused on assigning assertion types for medical problem concepts;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57</a:t>
            </a:fld>
            <a:endParaRPr lang="en-US" dirty="0"/>
          </a:p>
        </p:txBody>
      </p:sp>
    </p:spTree>
    <p:extLst>
      <p:ext uri="{BB962C8B-B14F-4D97-AF65-F5344CB8AC3E}">
        <p14:creationId xmlns:p14="http://schemas.microsoft.com/office/powerpoint/2010/main" val="14154641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driven approach can</a:t>
            </a:r>
            <a:r>
              <a:rPr lang="en-US" baseline="0" dirty="0" smtClean="0"/>
              <a:t> also rely on other available </a:t>
            </a:r>
            <a:r>
              <a:rPr lang="en-US" dirty="0" smtClean="0"/>
              <a:t>knowledge</a:t>
            </a:r>
            <a:r>
              <a:rPr lang="en-US" baseline="0" dirty="0" smtClean="0"/>
              <a:t> </a:t>
            </a:r>
            <a:r>
              <a:rPr lang="en-US" dirty="0" smtClean="0"/>
              <a:t>resources</a:t>
            </a:r>
            <a:r>
              <a:rPr lang="en-US" baseline="0" dirty="0" smtClean="0"/>
              <a:t> for concept mapping</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58</a:t>
            </a:fld>
            <a:endParaRPr lang="en-US" dirty="0"/>
          </a:p>
        </p:txBody>
      </p:sp>
    </p:spTree>
    <p:extLst>
      <p:ext uri="{BB962C8B-B14F-4D97-AF65-F5344CB8AC3E}">
        <p14:creationId xmlns:p14="http://schemas.microsoft.com/office/powerpoint/2010/main" val="11673695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design and application</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59</a:t>
            </a:fld>
            <a:endParaRPr lang="en-US" dirty="0"/>
          </a:p>
        </p:txBody>
      </p:sp>
    </p:spTree>
    <p:extLst>
      <p:ext uri="{BB962C8B-B14F-4D97-AF65-F5344CB8AC3E}">
        <p14:creationId xmlns:p14="http://schemas.microsoft.com/office/powerpoint/2010/main" val="783462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available clinical NLP general-purpose tools but they have their disadvantages. So typically a custom system</a:t>
            </a:r>
            <a:r>
              <a:rPr lang="en-US" baseline="0" dirty="0" smtClean="0"/>
              <a:t> is required.</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60</a:t>
            </a:fld>
            <a:endParaRPr lang="en-US" dirty="0"/>
          </a:p>
        </p:txBody>
      </p:sp>
    </p:spTree>
    <p:extLst>
      <p:ext uri="{BB962C8B-B14F-4D97-AF65-F5344CB8AC3E}">
        <p14:creationId xmlns:p14="http://schemas.microsoft.com/office/powerpoint/2010/main" val="41672063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One of the most common ways of processing text for information</a:t>
            </a:r>
            <a:r>
              <a:rPr lang="en-US" baseline="0" dirty="0" smtClean="0"/>
              <a:t> extraction is using pipelines. Which means that the full process consists of a set of steps that are invoked in sequence such that the output of one step feeds into another step. Tokenization is splitting document into tokens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pipeline design incorporates all knowledge base that has been acquired in the previous steps.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61</a:t>
            </a:fld>
            <a:endParaRPr lang="en-US" dirty="0"/>
          </a:p>
        </p:txBody>
      </p:sp>
    </p:spTree>
    <p:extLst>
      <p:ext uri="{BB962C8B-B14F-4D97-AF65-F5344CB8AC3E}">
        <p14:creationId xmlns:p14="http://schemas.microsoft.com/office/powerpoint/2010/main" val="2241210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UIMA Framework</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62</a:t>
            </a:fld>
            <a:endParaRPr lang="en-US" dirty="0"/>
          </a:p>
        </p:txBody>
      </p:sp>
    </p:spTree>
    <p:extLst>
      <p:ext uri="{BB962C8B-B14F-4D97-AF65-F5344CB8AC3E}">
        <p14:creationId xmlns:p14="http://schemas.microsoft.com/office/powerpoint/2010/main" val="1449320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built</a:t>
            </a:r>
            <a:r>
              <a:rPr lang="en-US" baseline="0" dirty="0" smtClean="0"/>
              <a:t> additional layer of architecture to simplify system development.</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63</a:t>
            </a:fld>
            <a:endParaRPr lang="en-US" dirty="0"/>
          </a:p>
        </p:txBody>
      </p:sp>
    </p:spTree>
    <p:extLst>
      <p:ext uri="{BB962C8B-B14F-4D97-AF65-F5344CB8AC3E}">
        <p14:creationId xmlns:p14="http://schemas.microsoft.com/office/powerpoint/2010/main" val="3152107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a:t>
            </a:r>
            <a:r>
              <a:rPr lang="en-US" baseline="0" dirty="0" smtClean="0"/>
              <a:t> way to learn is to try implementing a system. </a:t>
            </a:r>
          </a:p>
          <a:p>
            <a:endParaRPr lang="en-US" baseline="0" dirty="0" smtClean="0"/>
          </a:p>
          <a:p>
            <a:r>
              <a:rPr lang="en-US" dirty="0" smtClean="0"/>
              <a:t>Open </a:t>
            </a:r>
            <a:r>
              <a:rPr lang="en-US" dirty="0" err="1" smtClean="0"/>
              <a:t>IntelliJ</a:t>
            </a:r>
            <a:endParaRPr lang="en-US" dirty="0" smtClean="0"/>
          </a:p>
          <a:p>
            <a:endParaRPr lang="en-US" dirty="0" smtClean="0"/>
          </a:p>
          <a:p>
            <a:r>
              <a:rPr lang="en-US" dirty="0" smtClean="0"/>
              <a:t>Select Run configuration named ‘demo1’</a:t>
            </a:r>
          </a:p>
          <a:p>
            <a:r>
              <a:rPr lang="en-US" dirty="0" smtClean="0"/>
              <a:t>Click green arrow</a:t>
            </a:r>
          </a:p>
          <a:p>
            <a:endParaRPr lang="en-US" dirty="0" smtClean="0"/>
          </a:p>
          <a:p>
            <a:r>
              <a:rPr lang="en-US" dirty="0" smtClean="0"/>
              <a:t>Walk through the next</a:t>
            </a:r>
            <a:r>
              <a:rPr lang="en-US" baseline="0" dirty="0" smtClean="0"/>
              <a:t> 2 slides and show how the project corresponds to this.</a:t>
            </a:r>
          </a:p>
          <a:p>
            <a:endParaRPr lang="en-US" baseline="0" dirty="0" smtClean="0"/>
          </a:p>
          <a:p>
            <a:r>
              <a:rPr lang="en-US" baseline="0" dirty="0" smtClean="0"/>
              <a:t>Slide 66 corresponds to Demo1_Pipeline.java;   Readers and Listeners in </a:t>
            </a:r>
            <a:r>
              <a:rPr lang="en-US" baseline="0" dirty="0" err="1" smtClean="0"/>
              <a:t>config</a:t>
            </a:r>
            <a:r>
              <a:rPr lang="en-US" baseline="0" dirty="0" smtClean="0"/>
              <a:t> files.</a:t>
            </a:r>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64</a:t>
            </a:fld>
            <a:endParaRPr lang="en-US" dirty="0"/>
          </a:p>
        </p:txBody>
      </p:sp>
    </p:spTree>
    <p:extLst>
      <p:ext uri="{BB962C8B-B14F-4D97-AF65-F5344CB8AC3E}">
        <p14:creationId xmlns:p14="http://schemas.microsoft.com/office/powerpoint/2010/main" val="18799889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Instance based classification</a:t>
            </a:r>
          </a:p>
          <a:p>
            <a:endParaRPr lang="en-US" dirty="0" smtClean="0"/>
          </a:p>
          <a:p>
            <a:r>
              <a:rPr lang="en-US" dirty="0" smtClean="0"/>
              <a:t>Task includes running</a:t>
            </a:r>
            <a:r>
              <a:rPr lang="en-US" baseline="0" dirty="0" smtClean="0"/>
              <a:t> the system, evaluating the output, and creating a custom annotator.</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65</a:t>
            </a:fld>
            <a:endParaRPr lang="en-US" dirty="0"/>
          </a:p>
        </p:txBody>
      </p:sp>
    </p:spTree>
    <p:extLst>
      <p:ext uri="{BB962C8B-B14F-4D97-AF65-F5344CB8AC3E}">
        <p14:creationId xmlns:p14="http://schemas.microsoft.com/office/powerpoint/2010/main" val="212536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t>
            </a:r>
            <a:r>
              <a:rPr lang="en-US" baseline="0" dirty="0" smtClean="0"/>
              <a:t>, there are a few big science topics to address about claims data.  When a clinical team is diagnosing a patient, they look for positive and negative evidence.  “Pertinent negatives” are often as important as the positive evidence.  This could include findings from a physical exam, lab work, and other diagnostic tests.  Ideally, when a research team looks for a particular clinical element, there should be the same positive and negative evidence. Being able to examine all the evidence and look for clear trends and patterns allows clinicians, and therefore researchers, to see the big picture and accurately identify and classify relevant information about the patient.  The figure above represents a patient’s interactions with the health care system across time.  In this simplified example, a clear trend of positive evidence across time would give a research team confidence in the data.</a:t>
            </a:r>
            <a:endParaRPr lang="en-US" dirty="0" smtClean="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7</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design and application</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67</a:t>
            </a:fld>
            <a:endParaRPr lang="en-US" dirty="0"/>
          </a:p>
        </p:txBody>
      </p:sp>
    </p:spTree>
    <p:extLst>
      <p:ext uri="{BB962C8B-B14F-4D97-AF65-F5344CB8AC3E}">
        <p14:creationId xmlns:p14="http://schemas.microsoft.com/office/powerpoint/2010/main" val="783462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69</a:t>
            </a:fld>
            <a:endParaRPr lang="en-US" dirty="0"/>
          </a:p>
        </p:txBody>
      </p:sp>
    </p:spTree>
    <p:extLst>
      <p:ext uri="{BB962C8B-B14F-4D97-AF65-F5344CB8AC3E}">
        <p14:creationId xmlns:p14="http://schemas.microsoft.com/office/powerpoint/2010/main" val="34293855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Extraction process is iterative</a:t>
            </a:r>
          </a:p>
          <a:p>
            <a:endParaRPr lang="en-US" dirty="0" smtClean="0"/>
          </a:p>
          <a:p>
            <a:r>
              <a:rPr lang="en-US" dirty="0" smtClean="0"/>
              <a:t>By</a:t>
            </a:r>
            <a:r>
              <a:rPr lang="en-US" baseline="0" dirty="0" smtClean="0"/>
              <a:t> performing the error analysis we determine our where the system fails proving accurate output. Updating the information model and modifying the system leads to more accurate system output, which is confirmed by the final validation.</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71</a:t>
            </a:fld>
            <a:endParaRPr lang="en-US" dirty="0"/>
          </a:p>
        </p:txBody>
      </p:sp>
    </p:spTree>
    <p:extLst>
      <p:ext uri="{BB962C8B-B14F-4D97-AF65-F5344CB8AC3E}">
        <p14:creationId xmlns:p14="http://schemas.microsoft.com/office/powerpoint/2010/main" val="7834620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73</a:t>
            </a:fld>
            <a:endParaRPr lang="en-US" dirty="0"/>
          </a:p>
        </p:txBody>
      </p:sp>
    </p:spTree>
    <p:extLst>
      <p:ext uri="{BB962C8B-B14F-4D97-AF65-F5344CB8AC3E}">
        <p14:creationId xmlns:p14="http://schemas.microsoft.com/office/powerpoint/2010/main" val="4595175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Just because your instances may be high, that may not mean that your patient level performance is high.</a:t>
            </a:r>
          </a:p>
          <a:p>
            <a:r>
              <a:rPr lang="en-US" baseline="0" dirty="0" smtClean="0"/>
              <a:t>This can be because your performance on the different classifications is different and you are biased towards a class.</a:t>
            </a:r>
          </a:p>
          <a:p>
            <a:r>
              <a:rPr lang="en-US" baseline="0" dirty="0" smtClean="0"/>
              <a:t>It may also be that your algorithm to sum up the data is just wrong.</a:t>
            </a:r>
          </a:p>
          <a:p>
            <a:endParaRPr lang="en-US" baseline="0" dirty="0" smtClean="0"/>
          </a:p>
          <a:p>
            <a:r>
              <a:rPr lang="en-US" baseline="0" dirty="0" smtClean="0"/>
              <a:t>An example:  When we were extracting smoking status, we assumed that if you had a mention of current.. Then you were current for sure.</a:t>
            </a:r>
          </a:p>
          <a:p>
            <a:r>
              <a:rPr lang="en-US" baseline="0" dirty="0" smtClean="0"/>
              <a:t>We also assumed that if you had a past instance you could not be never.</a:t>
            </a:r>
          </a:p>
          <a:p>
            <a:endParaRPr lang="en-US" baseline="0" dirty="0" smtClean="0"/>
          </a:p>
          <a:p>
            <a:r>
              <a:rPr lang="en-US" baseline="0" dirty="0" smtClean="0"/>
              <a:t>What we found is that when we ran the system on VA notes that had a lot of </a:t>
            </a:r>
            <a:r>
              <a:rPr lang="en-US" baseline="0" dirty="0" err="1" smtClean="0"/>
              <a:t>templating</a:t>
            </a:r>
            <a:r>
              <a:rPr lang="en-US" baseline="0" dirty="0" smtClean="0"/>
              <a:t>, past was the least accurate.</a:t>
            </a:r>
          </a:p>
          <a:p>
            <a:r>
              <a:rPr lang="en-US" baseline="0" dirty="0" smtClean="0"/>
              <a:t>When we validated the document level classification, we found that never was more accurate than current, and current was more accurate than past.</a:t>
            </a:r>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76</a:t>
            </a:fld>
            <a:endParaRPr lang="en-US" dirty="0"/>
          </a:p>
        </p:txBody>
      </p:sp>
    </p:spTree>
    <p:extLst>
      <p:ext uri="{BB962C8B-B14F-4D97-AF65-F5344CB8AC3E}">
        <p14:creationId xmlns:p14="http://schemas.microsoft.com/office/powerpoint/2010/main" val="96644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the patient</a:t>
            </a:r>
            <a:r>
              <a:rPr lang="en-US" baseline="0" dirty="0" smtClean="0"/>
              <a:t> level performance was high, that does not mean that your instance or document performance was high.</a:t>
            </a:r>
          </a:p>
          <a:p>
            <a:r>
              <a:rPr lang="en-US" baseline="0" dirty="0" smtClean="0"/>
              <a:t>If your algorithm has corrected for bias, the bias still exists in the instances</a:t>
            </a:r>
          </a:p>
          <a:p>
            <a:r>
              <a:rPr lang="en-US" baseline="0" dirty="0" smtClean="0"/>
              <a:t>Again, smoking shows this</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77</a:t>
            </a:fld>
            <a:endParaRPr lang="en-US" dirty="0"/>
          </a:p>
        </p:txBody>
      </p:sp>
    </p:spTree>
    <p:extLst>
      <p:ext uri="{BB962C8B-B14F-4D97-AF65-F5344CB8AC3E}">
        <p14:creationId xmlns:p14="http://schemas.microsoft.com/office/powerpoint/2010/main" val="16046991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Instance level classification is because</a:t>
            </a:r>
            <a:r>
              <a:rPr lang="en-US" baseline="0" dirty="0" smtClean="0"/>
              <a:t> a patient’s smoking status changes – We are all born as never have smoked. At some point some people start smoking, so they become current smokers. Some of those quit sometimes, thus they become past smokers. Some people start smoking again, and the status changes again. Some clinical notes might mention social history with the chronology of </a:t>
            </a:r>
            <a:r>
              <a:rPr lang="en-US" baseline="0" smtClean="0"/>
              <a:t>status changes. </a:t>
            </a:r>
            <a:endParaRPr lang="en-US"/>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78</a:t>
            </a:fld>
            <a:endParaRPr lang="en-US" dirty="0"/>
          </a:p>
        </p:txBody>
      </p:sp>
    </p:spTree>
    <p:extLst>
      <p:ext uri="{BB962C8B-B14F-4D97-AF65-F5344CB8AC3E}">
        <p14:creationId xmlns:p14="http://schemas.microsoft.com/office/powerpoint/2010/main" val="10831164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79</a:t>
            </a:fld>
            <a:endParaRPr lang="en-US" dirty="0"/>
          </a:p>
        </p:txBody>
      </p:sp>
    </p:spTree>
    <p:extLst>
      <p:ext uri="{BB962C8B-B14F-4D97-AF65-F5344CB8AC3E}">
        <p14:creationId xmlns:p14="http://schemas.microsoft.com/office/powerpoint/2010/main" val="12383727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SVM</a:t>
            </a:r>
            <a:r>
              <a:rPr lang="en-US" baseline="0" dirty="0" smtClean="0"/>
              <a:t> performs well with small training dataset. </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81</a:t>
            </a:fld>
            <a:endParaRPr lang="en-US" dirty="0"/>
          </a:p>
        </p:txBody>
      </p:sp>
    </p:spTree>
    <p:extLst>
      <p:ext uri="{BB962C8B-B14F-4D97-AF65-F5344CB8AC3E}">
        <p14:creationId xmlns:p14="http://schemas.microsoft.com/office/powerpoint/2010/main" val="25029506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an example on an NL{P project that is enabled by Leo</a:t>
            </a:r>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82</a:t>
            </a:fld>
            <a:endParaRPr lang="en-US" dirty="0"/>
          </a:p>
        </p:txBody>
      </p:sp>
    </p:spTree>
    <p:extLst>
      <p:ext uri="{BB962C8B-B14F-4D97-AF65-F5344CB8AC3E}">
        <p14:creationId xmlns:p14="http://schemas.microsoft.com/office/powerpoint/2010/main" val="353937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claims data, if</a:t>
            </a:r>
            <a:r>
              <a:rPr lang="en-US" baseline="0" dirty="0" smtClean="0"/>
              <a:t> evidence is not present,</a:t>
            </a:r>
            <a:r>
              <a:rPr lang="en-US" dirty="0" smtClean="0"/>
              <a:t> it is not clear whether that means the patient</a:t>
            </a:r>
            <a:r>
              <a:rPr lang="en-US" baseline="0" dirty="0" smtClean="0"/>
              <a:t> DOES NOT HAVE IT or just that IT IS NOT RECORDED?  Instead of positive and negative evidence, there is positive evidence and there is no evidence.</a:t>
            </a:r>
          </a:p>
          <a:p>
            <a:r>
              <a:rPr lang="en-US" sz="1200" kern="1200" baseline="0" dirty="0" smtClean="0">
                <a:solidFill>
                  <a:schemeClr val="tx1"/>
                </a:solidFill>
                <a:latin typeface="+mn-lt"/>
                <a:ea typeface="ＭＳ Ｐゴシック" charset="0"/>
                <a:cs typeface="ＭＳ Ｐゴシック" charset="0"/>
              </a:rPr>
              <a:t>It has been shown that </a:t>
            </a:r>
            <a:r>
              <a:rPr lang="en-US" sz="1200" kern="1200" dirty="0" smtClean="0">
                <a:solidFill>
                  <a:schemeClr val="tx1"/>
                </a:solidFill>
                <a:latin typeface="+mn-lt"/>
                <a:ea typeface="ＭＳ Ｐゴシック" pitchFamily="29" charset="-128"/>
                <a:cs typeface="ＭＳ Ｐゴシック" pitchFamily="29" charset="-128"/>
              </a:rPr>
              <a:t>ICD9 codes, for example, are very specific (96-100%) compared to manual chart review, but varied widely on how sensitive they were (28-70%)* </a:t>
            </a:r>
            <a:r>
              <a:rPr lang="en-US" sz="1200" kern="1200" baseline="0" dirty="0" smtClean="0">
                <a:solidFill>
                  <a:schemeClr val="tx1"/>
                </a:solidFill>
                <a:latin typeface="+mn-lt"/>
                <a:ea typeface="ＭＳ Ｐゴシック" pitchFamily="29" charset="-128"/>
                <a:cs typeface="ＭＳ Ｐゴシック" pitchFamily="29" charset="-128"/>
              </a:rPr>
              <a:t> Some methods employed to address these issues (like at least 2 ICD9 codes with 180 days, </a:t>
            </a:r>
            <a:r>
              <a:rPr lang="en-US" sz="1200" kern="1200" baseline="0" dirty="0" err="1" smtClean="0">
                <a:solidFill>
                  <a:schemeClr val="tx1"/>
                </a:solidFill>
                <a:latin typeface="+mn-lt"/>
                <a:ea typeface="ＭＳ Ｐゴシック" pitchFamily="29" charset="-128"/>
                <a:cs typeface="ＭＳ Ｐゴシック" pitchFamily="29" charset="-128"/>
              </a:rPr>
              <a:t>etc</a:t>
            </a:r>
            <a:r>
              <a:rPr lang="en-US" sz="1200" kern="1200" baseline="0" dirty="0" smtClean="0">
                <a:solidFill>
                  <a:schemeClr val="tx1"/>
                </a:solidFill>
                <a:latin typeface="+mn-lt"/>
                <a:ea typeface="ＭＳ Ｐゴシック" pitchFamily="29" charset="-128"/>
                <a:cs typeface="ＭＳ Ｐゴシック" pitchFamily="29" charset="-128"/>
              </a:rPr>
              <a:t>) address specificity, but not sensitivity. Let’s take a diagnosis of diabetes as an example. In the above figure, there is some positive evidence, but in 4 other clinical interactions the patient had with the health care system, no evidence is available. This means that for one visit, an ICD9 code for diabetes is present, but the other visits did not have an ICD9 code for diabetes.  It is hard to see the big picture here. Should the lack of a diabetes code at the other visits act as negative evidence – to conclude that the patient really does not have diabetes and the positive evidence was entered in error? Or could it be that the other visits were for other problems and diabetes was not significant a factor to be recorded?</a:t>
            </a:r>
          </a:p>
          <a:p>
            <a:endParaRPr lang="en-US" sz="1200" kern="1200" baseline="0" dirty="0" smtClean="0">
              <a:solidFill>
                <a:schemeClr val="tx1"/>
              </a:solidFill>
              <a:latin typeface="+mn-lt"/>
              <a:ea typeface="ＭＳ Ｐゴシック" pitchFamily="29" charset="-128"/>
              <a:cs typeface="ＭＳ Ｐゴシック" pitchFamily="29" charset="-128"/>
            </a:endParaRPr>
          </a:p>
          <a:p>
            <a:endParaRPr lang="en-US" sz="1200" kern="1200" baseline="0" dirty="0" smtClean="0">
              <a:solidFill>
                <a:schemeClr val="tx1"/>
              </a:solidFill>
              <a:latin typeface="+mn-lt"/>
              <a:ea typeface="ＭＳ Ｐゴシック" pitchFamily="29" charset="-128"/>
              <a:cs typeface="ＭＳ Ｐゴシック" pitchFamily="29" charset="-128"/>
            </a:endParaRPr>
          </a:p>
          <a:p>
            <a:r>
              <a:rPr lang="en-US" sz="1200" kern="1200" baseline="0" dirty="0" smtClean="0">
                <a:solidFill>
                  <a:schemeClr val="tx1"/>
                </a:solidFill>
                <a:latin typeface="+mn-lt"/>
                <a:ea typeface="ＭＳ Ｐゴシック" pitchFamily="29" charset="-128"/>
                <a:cs typeface="ＭＳ Ｐゴシック" pitchFamily="29" charset="-128"/>
              </a:rPr>
              <a:t>*</a:t>
            </a:r>
            <a:r>
              <a:rPr lang="en-US" sz="1200" kern="1200" dirty="0" smtClean="0">
                <a:solidFill>
                  <a:schemeClr val="tx1"/>
                </a:solidFill>
                <a:latin typeface="+mn-lt"/>
                <a:ea typeface="ＭＳ Ｐゴシック" charset="0"/>
                <a:cs typeface="ＭＳ Ｐゴシック" charset="0"/>
              </a:rPr>
              <a:t>Chang HG, Cochrane DG, </a:t>
            </a:r>
            <a:r>
              <a:rPr lang="en-US" sz="1200" kern="1200" dirty="0" err="1" smtClean="0">
                <a:solidFill>
                  <a:schemeClr val="tx1"/>
                </a:solidFill>
                <a:latin typeface="+mn-lt"/>
                <a:ea typeface="ＭＳ Ｐゴシック" charset="0"/>
                <a:cs typeface="ＭＳ Ｐゴシック" charset="0"/>
              </a:rPr>
              <a:t>Tserenputsag</a:t>
            </a:r>
            <a:r>
              <a:rPr lang="en-US" sz="1200" kern="1200" dirty="0" smtClean="0">
                <a:solidFill>
                  <a:schemeClr val="tx1"/>
                </a:solidFill>
                <a:latin typeface="+mn-lt"/>
                <a:ea typeface="ＭＳ Ｐゴシック" charset="0"/>
                <a:cs typeface="ＭＳ Ｐゴシック" charset="0"/>
              </a:rPr>
              <a:t> B, Allegra JR, Smith PF. ICD9 as a </a:t>
            </a:r>
            <a:r>
              <a:rPr lang="en-US" sz="1200" kern="1200" dirty="0" err="1" smtClean="0">
                <a:solidFill>
                  <a:schemeClr val="tx1"/>
                </a:solidFill>
                <a:latin typeface="+mn-lt"/>
                <a:ea typeface="ＭＳ Ｐゴシック" charset="0"/>
                <a:cs typeface="ＭＳ Ｐゴシック" charset="0"/>
              </a:rPr>
              <a:t>Surogate</a:t>
            </a:r>
            <a:r>
              <a:rPr lang="en-US" sz="1200" kern="1200" dirty="0" smtClean="0">
                <a:solidFill>
                  <a:schemeClr val="tx1"/>
                </a:solidFill>
                <a:latin typeface="+mn-lt"/>
                <a:ea typeface="ＭＳ Ｐゴシック" charset="0"/>
                <a:cs typeface="ＭＳ Ｐゴシック" charset="0"/>
              </a:rPr>
              <a:t> for Chart Review in the Validation of a Chief Complaint </a:t>
            </a:r>
            <a:r>
              <a:rPr lang="en-US" sz="1200" kern="1200" dirty="0" err="1" smtClean="0">
                <a:solidFill>
                  <a:schemeClr val="tx1"/>
                </a:solidFill>
                <a:latin typeface="+mn-lt"/>
                <a:ea typeface="ＭＳ Ｐゴシック" charset="0"/>
                <a:cs typeface="ＭＳ Ｐゴシック" charset="0"/>
              </a:rPr>
              <a:t>Syndromic</a:t>
            </a:r>
            <a:r>
              <a:rPr lang="en-US" sz="1200" kern="1200" dirty="0" smtClean="0">
                <a:solidFill>
                  <a:schemeClr val="tx1"/>
                </a:solidFill>
                <a:latin typeface="+mn-lt"/>
                <a:ea typeface="ＭＳ Ｐゴシック" charset="0"/>
                <a:cs typeface="ＭＳ Ｐゴシック" charset="0"/>
              </a:rPr>
              <a:t> Surveillance System. Advances in Disease Surveillance . 2006;1:11</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8</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83</a:t>
            </a:fld>
            <a:endParaRPr lang="en-US" dirty="0"/>
          </a:p>
        </p:txBody>
      </p:sp>
    </p:spTree>
    <p:extLst>
      <p:ext uri="{BB962C8B-B14F-4D97-AF65-F5344CB8AC3E}">
        <p14:creationId xmlns:p14="http://schemas.microsoft.com/office/powerpoint/2010/main" val="8526410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84</a:t>
            </a:fld>
            <a:endParaRPr lang="en-US" dirty="0"/>
          </a:p>
        </p:txBody>
      </p:sp>
    </p:spTree>
    <p:extLst>
      <p:ext uri="{BB962C8B-B14F-4D97-AF65-F5344CB8AC3E}">
        <p14:creationId xmlns:p14="http://schemas.microsoft.com/office/powerpoint/2010/main" val="8526410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85</a:t>
            </a:fld>
            <a:endParaRPr lang="en-US" dirty="0"/>
          </a:p>
        </p:txBody>
      </p:sp>
    </p:spTree>
    <p:extLst>
      <p:ext uri="{BB962C8B-B14F-4D97-AF65-F5344CB8AC3E}">
        <p14:creationId xmlns:p14="http://schemas.microsoft.com/office/powerpoint/2010/main" val="8526410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complicated task required nearly every resource we could use.</a:t>
            </a:r>
          </a:p>
          <a:p>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86</a:t>
            </a:fld>
            <a:endParaRPr lang="en-US" dirty="0"/>
          </a:p>
        </p:txBody>
      </p:sp>
    </p:spTree>
    <p:extLst>
      <p:ext uri="{BB962C8B-B14F-4D97-AF65-F5344CB8AC3E}">
        <p14:creationId xmlns:p14="http://schemas.microsoft.com/office/powerpoint/2010/main" val="30068967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common ways of processing text for information</a:t>
            </a:r>
            <a:r>
              <a:rPr lang="en-US" baseline="0" dirty="0" smtClean="0"/>
              <a:t> extraction is using pipelines. Which means that the full process consists of a set of steps that are invoked in sequence such that the output of one step feeds into another step. Tokenization is splitting document into tokens</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87</a:t>
            </a:fld>
            <a:endParaRPr lang="en-US" dirty="0"/>
          </a:p>
        </p:txBody>
      </p:sp>
    </p:spTree>
    <p:extLst>
      <p:ext uri="{BB962C8B-B14F-4D97-AF65-F5344CB8AC3E}">
        <p14:creationId xmlns:p14="http://schemas.microsoft.com/office/powerpoint/2010/main" val="3335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 of using medical record data is that you expand to three levels of evidence.  Positive evidence and no evidence, just like claims data, but also</a:t>
            </a:r>
            <a:r>
              <a:rPr lang="en-US" baseline="0" dirty="0" smtClean="0"/>
              <a:t> negative evidence.  </a:t>
            </a:r>
          </a:p>
          <a:p>
            <a:r>
              <a:rPr lang="en-US" baseline="0" dirty="0" smtClean="0"/>
              <a:t>Remember these graphics because they will come back when we talk about the levels at which we can extract info</a:t>
            </a:r>
          </a:p>
          <a:p>
            <a:endParaRPr lang="en-US" baseline="0" dirty="0" smtClean="0"/>
          </a:p>
        </p:txBody>
      </p:sp>
      <p:sp>
        <p:nvSpPr>
          <p:cNvPr id="4" name="Slide Number Placeholder 3"/>
          <p:cNvSpPr>
            <a:spLocks noGrp="1"/>
          </p:cNvSpPr>
          <p:nvPr>
            <p:ph type="sldNum" sz="quarter" idx="10"/>
          </p:nvPr>
        </p:nvSpPr>
        <p:spPr/>
        <p:txBody>
          <a:bodyPr/>
          <a:lstStyle/>
          <a:p>
            <a:pPr>
              <a:defRPr/>
            </a:pPr>
            <a:fld id="{A322F49D-669F-B24A-9977-B6B08BD2A62A}" type="slidenum">
              <a:rPr lang="en-US" smtClean="0"/>
              <a:pPr>
                <a:defRPr/>
              </a:pPr>
              <a:t>9</a:t>
            </a:fld>
            <a:endParaRPr lang="en-US"/>
          </a:p>
        </p:txBody>
      </p:sp>
    </p:spTree>
    <p:extLst>
      <p:ext uri="{BB962C8B-B14F-4D97-AF65-F5344CB8AC3E}">
        <p14:creationId xmlns:p14="http://schemas.microsoft.com/office/powerpoint/2010/main" val="141123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EMR</a:t>
            </a:r>
            <a:r>
              <a:rPr lang="en-US" baseline="0" dirty="0" smtClean="0"/>
              <a:t> that we use for retrospective research is stored in two main ways:</a:t>
            </a:r>
          </a:p>
          <a:p>
            <a:r>
              <a:rPr lang="en-US" baseline="0" dirty="0" smtClean="0"/>
              <a:t>Structured is by far the most common.  The data elements are stored in the database and include labs, vital signs, codes, etc.</a:t>
            </a:r>
          </a:p>
          <a:p>
            <a:endParaRPr lang="en-US" baseline="0" dirty="0" smtClean="0"/>
          </a:p>
          <a:p>
            <a:r>
              <a:rPr lang="en-US" baseline="0" dirty="0" smtClean="0"/>
              <a:t>Unstructured notes are text notes, often called free text.  This is where the providers document the patients care in natural language</a:t>
            </a:r>
            <a:endParaRPr lang="en-US" dirty="0"/>
          </a:p>
        </p:txBody>
      </p:sp>
      <p:sp>
        <p:nvSpPr>
          <p:cNvPr id="4" name="Slide Number Placeholder 3"/>
          <p:cNvSpPr>
            <a:spLocks noGrp="1"/>
          </p:cNvSpPr>
          <p:nvPr>
            <p:ph type="sldNum" sz="quarter" idx="10"/>
          </p:nvPr>
        </p:nvSpPr>
        <p:spPr/>
        <p:txBody>
          <a:bodyPr/>
          <a:lstStyle/>
          <a:p>
            <a:pPr>
              <a:defRPr/>
            </a:pPr>
            <a:fld id="{29E5CDEB-DCB6-2041-964E-0BF59CFBB97D}" type="slidenum">
              <a:rPr lang="en-US" smtClean="0"/>
              <a:pPr>
                <a:defRPr/>
              </a:pPr>
              <a:t>10</a:t>
            </a:fld>
            <a:endParaRPr lang="en-US" dirty="0"/>
          </a:p>
        </p:txBody>
      </p:sp>
    </p:spTree>
    <p:extLst>
      <p:ext uri="{BB962C8B-B14F-4D97-AF65-F5344CB8AC3E}">
        <p14:creationId xmlns:p14="http://schemas.microsoft.com/office/powerpoint/2010/main" val="29810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80699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292822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26724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08/20/2015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10078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366602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34055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333060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3445971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08/20/2015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2383430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08/20/2015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908024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08/20/2015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89164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877686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2141651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4291735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91875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D893-61FE-0B4C-BFD8-449A5B24E88B}" type="slidenum">
              <a:rPr lang="en-US" smtClean="0"/>
              <a:t>‹#›</a:t>
            </a:fld>
            <a:endParaRPr lang="en-US"/>
          </a:p>
        </p:txBody>
      </p:sp>
    </p:spTree>
    <p:extLst>
      <p:ext uri="{BB962C8B-B14F-4D97-AF65-F5344CB8AC3E}">
        <p14:creationId xmlns:p14="http://schemas.microsoft.com/office/powerpoint/2010/main" val="1100283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32818235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2689452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3873895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11565286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08/20/2015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785479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08/20/2015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11828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3943547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08/20/2015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2838279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1396940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2772761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2624456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08/20/2015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0DE5-6F79-5840-9091-B67848B85904}" type="slidenum">
              <a:rPr lang="en-US" smtClean="0"/>
              <a:t>‹#›</a:t>
            </a:fld>
            <a:endParaRPr lang="en-US"/>
          </a:p>
        </p:txBody>
      </p:sp>
    </p:spTree>
    <p:extLst>
      <p:ext uri="{BB962C8B-B14F-4D97-AF65-F5344CB8AC3E}">
        <p14:creationId xmlns:p14="http://schemas.microsoft.com/office/powerpoint/2010/main" val="3154587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VA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229600" cy="1981200"/>
          </a:xfrm>
          <a:ln>
            <a:noFill/>
          </a:ln>
        </p:spPr>
        <p:txBody>
          <a:bodyPr>
            <a:normAutofit/>
          </a:bodyPr>
          <a:lstStyle>
            <a:lvl1pPr>
              <a:defRPr lang="en-US" b="1" cap="none" spc="0" dirty="0">
                <a:ln w="17780" cmpd="sng">
                  <a:noFill/>
                  <a:prstDash val="solid"/>
                  <a:miter lim="800000"/>
                </a:ln>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3505200"/>
            <a:ext cx="6477000" cy="1143000"/>
          </a:xfrm>
        </p:spPr>
        <p:txBody>
          <a:bodyPr>
            <a:normAutofit/>
          </a:bodyPr>
          <a:lstStyle>
            <a:lvl1pPr marL="0" indent="0" algn="ctr">
              <a:buNone/>
              <a:defRPr lang="en-US" dirty="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1484754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A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696200" cy="762000"/>
          </a:xfrm>
          <a:noFill/>
          <a:ln>
            <a:noFill/>
          </a:ln>
        </p:spPr>
        <p:txBody>
          <a:bodyPr/>
          <a:lstStyle>
            <a:lvl1pPr>
              <a:defRPr lang="en-US" spc="-100" dirty="0">
                <a:ln w="12700">
                  <a:solidFill>
                    <a:schemeClr val="tx1">
                      <a:alpha val="57000"/>
                    </a:schemeClr>
                  </a:solidFill>
                  <a:prstDash val="solid"/>
                </a:ln>
                <a:solidFill>
                  <a:schemeClr val="bg1"/>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52400" y="1143000"/>
            <a:ext cx="8839200" cy="5105400"/>
          </a:xfrm>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12"/>
          </p:nvPr>
        </p:nvSpPr>
        <p:spPr/>
        <p:txBody>
          <a:bodyPr/>
          <a:lstStyle>
            <a:lvl1pPr>
              <a:defRPr>
                <a:solidFill>
                  <a:schemeClr val="bg1">
                    <a:lumMod val="75000"/>
                  </a:schemeClr>
                </a:solidFill>
              </a:defRPr>
            </a:lvl1pPr>
          </a:lstStyle>
          <a:p>
            <a:pPr>
              <a:defRPr/>
            </a:pPr>
            <a:fld id="{A1853903-4063-E24E-B3CD-AFA4C2CD3AB5}" type="slidenum">
              <a:rPr lang="en-US" smtClean="0"/>
              <a:pPr>
                <a:defRPr/>
              </a:pPr>
              <a:t>‹#›</a:t>
            </a:fld>
            <a:endParaRPr lang="en-US" dirty="0"/>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lumMod val="75000"/>
                  </a:schemeClr>
                </a:solidFill>
              </a:defRPr>
            </a:lvl1pPr>
          </a:lstStyle>
          <a:p>
            <a:pPr>
              <a:defRPr/>
            </a:pPr>
            <a:r>
              <a:rPr lang="en-US" smtClean="0"/>
              <a:t>08/20/2015</a:t>
            </a:r>
            <a:endParaRPr lang="en-US" dirty="0"/>
          </a:p>
        </p:txBody>
      </p:sp>
    </p:spTree>
    <p:extLst>
      <p:ext uri="{BB962C8B-B14F-4D97-AF65-F5344CB8AC3E}">
        <p14:creationId xmlns:p14="http://schemas.microsoft.com/office/powerpoint/2010/main" val="14590815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3D5FB3BC-61B5-8348-A89B-049F1B904DBB}" type="slidenum">
              <a:rPr lang="en-US" smtClean="0"/>
              <a:pPr>
                <a:defRPr/>
              </a:pPr>
              <a:t>‹#›</a:t>
            </a:fld>
            <a:endParaRPr lang="en-US" dirty="0"/>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08/20/2015</a:t>
            </a:r>
            <a:endParaRPr lang="en-US"/>
          </a:p>
        </p:txBody>
      </p:sp>
    </p:spTree>
    <p:extLst>
      <p:ext uri="{BB962C8B-B14F-4D97-AF65-F5344CB8AC3E}">
        <p14:creationId xmlns:p14="http://schemas.microsoft.com/office/powerpoint/2010/main" val="24168485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49259"/>
            <a:ext cx="7239000" cy="639762"/>
          </a:xfrm>
        </p:spPr>
        <p:txBody>
          <a:bodyPr>
            <a:noAutofit/>
            <a:scene3d>
              <a:camera prst="orthographicFront"/>
              <a:lightRig rig="soft" dir="t">
                <a:rot lat="0" lon="0" rev="10800000"/>
              </a:lightRig>
            </a:scene3d>
            <a:sp3d>
              <a:bevelT w="27940" h="12700"/>
              <a:contourClr>
                <a:srgbClr val="DDDDDD"/>
              </a:contourClr>
            </a:sp3d>
          </a:bodyPr>
          <a:lstStyle>
            <a:lvl1pPr>
              <a:defRPr sz="3600" b="1" cap="none" spc="150">
                <a:ln w="11430"/>
                <a:solidFill>
                  <a:srgbClr val="F8F8F8"/>
                </a:solidFill>
                <a:effectLst>
                  <a:outerShdw blurRad="25400" algn="tl" rotWithShape="0">
                    <a:srgbClr val="000000">
                      <a:alpha val="43000"/>
                    </a:srgb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52400" y="1219200"/>
            <a:ext cx="8915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16675"/>
            <a:ext cx="2133600" cy="365125"/>
          </a:xfrm>
          <a:prstGeom prst="rect">
            <a:avLst/>
          </a:prstGeom>
        </p:spPr>
        <p:txBody>
          <a:bodyPr/>
          <a:lstStyle>
            <a:lvl1pPr>
              <a:defRPr/>
            </a:lvl1pPr>
          </a:lstStyle>
          <a:p>
            <a:pPr>
              <a:defRPr/>
            </a:pPr>
            <a:r>
              <a:rPr lang="en-US" smtClean="0"/>
              <a:t>08/20/2015</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51A5A3-E10C-4341-BA90-22F05299F932}" type="slidenum">
              <a:rPr lang="en-US" smtClean="0"/>
              <a:pPr>
                <a:defRPr/>
              </a:pPr>
              <a:t>‹#›</a:t>
            </a:fld>
            <a:endParaRPr lang="en-US"/>
          </a:p>
        </p:txBody>
      </p:sp>
    </p:spTree>
    <p:extLst>
      <p:ext uri="{BB962C8B-B14F-4D97-AF65-F5344CB8AC3E}">
        <p14:creationId xmlns:p14="http://schemas.microsoft.com/office/powerpoint/2010/main" val="4114008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VA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49259"/>
            <a:ext cx="7620000" cy="639762"/>
          </a:xfrm>
        </p:spPr>
        <p:txBody>
          <a:bodyPr/>
          <a:lstStyle>
            <a:lvl1pPr>
              <a:defRPr lang="en-US"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295400"/>
            <a:ext cx="8763000" cy="4953000"/>
          </a:xfrm>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235188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08/20/2015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401464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08/20/2015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204788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08/20/2015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10540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191306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08/20/2015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0EBD-E010-D840-9F47-405CC75D6CAE}" type="slidenum">
              <a:rPr lang="en-US" smtClean="0"/>
              <a:t>‹#›</a:t>
            </a:fld>
            <a:endParaRPr lang="en-US"/>
          </a:p>
        </p:txBody>
      </p:sp>
    </p:spTree>
    <p:extLst>
      <p:ext uri="{BB962C8B-B14F-4D97-AF65-F5344CB8AC3E}">
        <p14:creationId xmlns:p14="http://schemas.microsoft.com/office/powerpoint/2010/main" val="29181125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theme" Target="../theme/theme4.xml"/><Relationship Id="rId7" Type="http://schemas.openxmlformats.org/officeDocument/2006/relationships/image" Target="../media/image1.jpeg"/><Relationship Id="rId1" Type="http://schemas.openxmlformats.org/officeDocument/2006/relationships/slideLayout" Target="../slideLayouts/slideLayout35.xml"/><Relationship Id="rId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08/20/2015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40EBD-E010-D840-9F47-405CC75D6CAE}" type="slidenum">
              <a:rPr lang="en-US" smtClean="0"/>
              <a:t>‹#›</a:t>
            </a:fld>
            <a:endParaRPr lang="en-US"/>
          </a:p>
        </p:txBody>
      </p:sp>
    </p:spTree>
    <p:extLst>
      <p:ext uri="{BB962C8B-B14F-4D97-AF65-F5344CB8AC3E}">
        <p14:creationId xmlns:p14="http://schemas.microsoft.com/office/powerpoint/2010/main" val="60308150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08/20/2015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2D893-61FE-0B4C-BFD8-449A5B24E88B}" type="slidenum">
              <a:rPr lang="en-US" smtClean="0"/>
              <a:t>‹#›</a:t>
            </a:fld>
            <a:endParaRPr lang="en-US"/>
          </a:p>
        </p:txBody>
      </p:sp>
    </p:spTree>
    <p:extLst>
      <p:ext uri="{BB962C8B-B14F-4D97-AF65-F5344CB8AC3E}">
        <p14:creationId xmlns:p14="http://schemas.microsoft.com/office/powerpoint/2010/main" val="170225787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08/20/2015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20DE5-6F79-5840-9091-B67848B85904}" type="slidenum">
              <a:rPr lang="en-US" smtClean="0"/>
              <a:t>‹#›</a:t>
            </a:fld>
            <a:endParaRPr lang="en-US"/>
          </a:p>
        </p:txBody>
      </p:sp>
    </p:spTree>
    <p:extLst>
      <p:ext uri="{BB962C8B-B14F-4D97-AF65-F5344CB8AC3E}">
        <p14:creationId xmlns:p14="http://schemas.microsoft.com/office/powerpoint/2010/main" val="253627409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103257"/>
            <a:ext cx="77724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28600" y="1219200"/>
            <a:ext cx="87630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a:ln>
            <a:noFill/>
          </a:ln>
        </p:spPr>
        <p:txBody>
          <a:bodyPr vert="horz" lIns="91440" tIns="45720" rIns="91440" bIns="45720" rtlCol="0" anchor="ctr"/>
          <a:lstStyle>
            <a:lvl1pPr algn="r" fontAlgn="auto">
              <a:spcBef>
                <a:spcPts val="0"/>
              </a:spcBef>
              <a:spcAft>
                <a:spcPts val="0"/>
              </a:spcAft>
              <a:defRPr sz="1600">
                <a:solidFill>
                  <a:srgbClr val="BFBFBF"/>
                </a:solidFill>
                <a:latin typeface="+mn-lt"/>
                <a:ea typeface="+mn-ea"/>
                <a:cs typeface="+mn-cs"/>
              </a:defRPr>
            </a:lvl1pPr>
          </a:lstStyle>
          <a:p>
            <a:pPr>
              <a:defRPr/>
            </a:pPr>
            <a:fld id="{A1853903-4063-E24E-B3CD-AFA4C2CD3AB5}" type="slidenum">
              <a:rPr lang="en-US" smtClean="0"/>
              <a:pPr>
                <a:defRPr/>
              </a:pPr>
              <a:t>‹#›</a:t>
            </a:fld>
            <a:endParaRPr lang="en-US" dirty="0"/>
          </a:p>
        </p:txBody>
      </p:sp>
      <p:sp>
        <p:nvSpPr>
          <p:cNvPr id="3" name="Date Placeholder 2"/>
          <p:cNvSpPr>
            <a:spLocks noGrp="1"/>
          </p:cNvSpPr>
          <p:nvPr>
            <p:ph type="dt" sz="half" idx="2"/>
          </p:nvPr>
        </p:nvSpPr>
        <p:spPr>
          <a:xfrm>
            <a:off x="457200" y="6416675"/>
            <a:ext cx="2133600" cy="365125"/>
          </a:xfrm>
          <a:prstGeom prst="rect">
            <a:avLst/>
          </a:prstGeom>
        </p:spPr>
        <p:txBody>
          <a:bodyPr vert="horz" lIns="91440" tIns="45720" rIns="91440" bIns="45720" rtlCol="0" anchor="ctr"/>
          <a:lstStyle>
            <a:lvl1pPr algn="l">
              <a:defRPr sz="1400" b="0">
                <a:solidFill>
                  <a:srgbClr val="BFBFBF"/>
                </a:solidFill>
              </a:defRPr>
            </a:lvl1pPr>
          </a:lstStyle>
          <a:p>
            <a:r>
              <a:rPr lang="en-US" smtClean="0"/>
              <a:t>08/20/2015</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BFBFBF"/>
                </a:solidFill>
              </a:defRPr>
            </a:lvl1pPr>
          </a:lstStyle>
          <a:p>
            <a:endParaRPr lang="en-US" dirty="0"/>
          </a:p>
        </p:txBody>
      </p:sp>
    </p:spTree>
    <p:extLst>
      <p:ext uri="{BB962C8B-B14F-4D97-AF65-F5344CB8AC3E}">
        <p14:creationId xmlns:p14="http://schemas.microsoft.com/office/powerpoint/2010/main" val="155458543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751" r:id="rId5"/>
  </p:sldLayoutIdLst>
  <p:timing>
    <p:tnLst>
      <p:par>
        <p:cTn xmlns:p14="http://schemas.microsoft.com/office/powerpoint/2010/main" id="1" dur="indefinite" restart="never" nodeType="tmRoot"/>
      </p:par>
    </p:tnLst>
  </p:timing>
  <p:hf hdr="0" ftr="0"/>
  <p:txStyles>
    <p:titleStyle>
      <a:lvl1pPr algn="ctr" rtl="0" eaLnBrk="1" fontAlgn="base" hangingPunct="1">
        <a:spcBef>
          <a:spcPct val="0"/>
        </a:spcBef>
        <a:spcAft>
          <a:spcPct val="0"/>
        </a:spcAft>
        <a:defRPr lang="en-US" sz="4000" b="1" i="0" u="none" kern="1200" cap="none" spc="0" normalizeH="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ea typeface="ＭＳ Ｐゴシック" pitchFamily="29" charset="-128"/>
          <a:cs typeface="Helvetica"/>
        </a:defRPr>
      </a:lvl1pPr>
      <a:lvl2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2pPr>
      <a:lvl3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3pPr>
      <a:lvl4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4pPr>
      <a:lvl5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5pPr>
      <a:lvl6pPr marL="457200" algn="ctr" rtl="0" eaLnBrk="1" fontAlgn="base" hangingPunct="1">
        <a:spcBef>
          <a:spcPct val="0"/>
        </a:spcBef>
        <a:spcAft>
          <a:spcPct val="0"/>
        </a:spcAft>
        <a:defRPr sz="4400">
          <a:solidFill>
            <a:schemeClr val="tx1"/>
          </a:solidFill>
          <a:latin typeface="Constantia" pitchFamily="18" charset="0"/>
        </a:defRPr>
      </a:lvl6pPr>
      <a:lvl7pPr marL="914400" algn="ctr" rtl="0" eaLnBrk="1" fontAlgn="base" hangingPunct="1">
        <a:spcBef>
          <a:spcPct val="0"/>
        </a:spcBef>
        <a:spcAft>
          <a:spcPct val="0"/>
        </a:spcAft>
        <a:defRPr sz="4400">
          <a:solidFill>
            <a:schemeClr val="tx1"/>
          </a:solidFill>
          <a:latin typeface="Constantia" pitchFamily="18" charset="0"/>
        </a:defRPr>
      </a:lvl7pPr>
      <a:lvl8pPr marL="1371600" algn="ctr" rtl="0" eaLnBrk="1" fontAlgn="base" hangingPunct="1">
        <a:spcBef>
          <a:spcPct val="0"/>
        </a:spcBef>
        <a:spcAft>
          <a:spcPct val="0"/>
        </a:spcAft>
        <a:defRPr sz="4400">
          <a:solidFill>
            <a:schemeClr val="tx1"/>
          </a:solidFill>
          <a:latin typeface="Constantia" pitchFamily="18" charset="0"/>
        </a:defRPr>
      </a:lvl8pPr>
      <a:lvl9pPr marL="1828800" algn="ctr" rtl="0" eaLnBrk="1" fontAlgn="base" hangingPunct="1">
        <a:spcBef>
          <a:spcPct val="0"/>
        </a:spcBef>
        <a:spcAft>
          <a:spcPct val="0"/>
        </a:spcAft>
        <a:defRPr sz="4400">
          <a:solidFill>
            <a:schemeClr val="tx1"/>
          </a:solidFill>
          <a:latin typeface="Constantia" pitchFamily="18" charset="0"/>
        </a:defRPr>
      </a:lvl9pPr>
    </p:titleStyle>
    <p:bodyStyle>
      <a:lvl1pPr marL="342900" indent="-342900" algn="l" rtl="0" eaLnBrk="1" fontAlgn="base" hangingPunct="1">
        <a:spcBef>
          <a:spcPct val="20000"/>
        </a:spcBef>
        <a:spcAft>
          <a:spcPct val="0"/>
        </a:spcAft>
        <a:buFont typeface="Arial" pitchFamily="29" charset="0"/>
        <a:buChar char="•"/>
        <a:defRPr sz="3200" kern="1200">
          <a:solidFill>
            <a:schemeClr val="tx1"/>
          </a:solidFill>
          <a:latin typeface="Helvetica"/>
          <a:ea typeface="ＭＳ Ｐゴシック" pitchFamily="29" charset="-128"/>
          <a:cs typeface="Helvetica"/>
        </a:defRPr>
      </a:lvl1pPr>
      <a:lvl2pPr marL="742950" indent="-285750" algn="l" rtl="0" eaLnBrk="1" fontAlgn="base" hangingPunct="1">
        <a:spcBef>
          <a:spcPct val="20000"/>
        </a:spcBef>
        <a:spcAft>
          <a:spcPct val="0"/>
        </a:spcAft>
        <a:buFont typeface="Arial" pitchFamily="29" charset="0"/>
        <a:buChar char="–"/>
        <a:defRPr sz="2800" kern="1200">
          <a:solidFill>
            <a:schemeClr val="tx1"/>
          </a:solidFill>
          <a:latin typeface="Helvetica"/>
          <a:ea typeface="ＭＳ Ｐゴシック" pitchFamily="29" charset="-128"/>
          <a:cs typeface="Helvetica"/>
        </a:defRPr>
      </a:lvl2pPr>
      <a:lvl3pPr marL="1143000" indent="-228600" algn="l" rtl="0" eaLnBrk="1" fontAlgn="base" hangingPunct="1">
        <a:spcBef>
          <a:spcPct val="20000"/>
        </a:spcBef>
        <a:spcAft>
          <a:spcPct val="0"/>
        </a:spcAft>
        <a:buFont typeface="Arial" pitchFamily="29" charset="0"/>
        <a:buChar char="•"/>
        <a:defRPr sz="2400" kern="1200">
          <a:solidFill>
            <a:schemeClr val="tx1"/>
          </a:solidFill>
          <a:latin typeface="Helvetica"/>
          <a:ea typeface="ＭＳ Ｐゴシック" pitchFamily="29" charset="-128"/>
          <a:cs typeface="Helvetica"/>
        </a:defRPr>
      </a:lvl3pPr>
      <a:lvl4pPr marL="1600200" indent="-228600" algn="l" rtl="0" eaLnBrk="1" fontAlgn="base" hangingPunct="1">
        <a:spcBef>
          <a:spcPct val="20000"/>
        </a:spcBef>
        <a:spcAft>
          <a:spcPct val="0"/>
        </a:spcAft>
        <a:buFont typeface="Arial" pitchFamily="29" charset="0"/>
        <a:buChar char="–"/>
        <a:defRPr sz="2000" kern="1200">
          <a:solidFill>
            <a:schemeClr val="tx1"/>
          </a:solidFill>
          <a:latin typeface="Helvetica"/>
          <a:ea typeface="ＭＳ Ｐゴシック" pitchFamily="29" charset="-128"/>
          <a:cs typeface="Helvetica"/>
        </a:defRPr>
      </a:lvl4pPr>
      <a:lvl5pPr marL="2057400" indent="-228600" algn="l" rtl="0" eaLnBrk="1" fontAlgn="base" hangingPunct="1">
        <a:spcBef>
          <a:spcPct val="20000"/>
        </a:spcBef>
        <a:spcAft>
          <a:spcPct val="0"/>
        </a:spcAft>
        <a:buFont typeface="Arial" pitchFamily="29" charset="0"/>
        <a:buChar char="»"/>
        <a:defRPr sz="2000" kern="1200">
          <a:solidFill>
            <a:schemeClr val="tx1"/>
          </a:solidFill>
          <a:latin typeface="Helvetica"/>
          <a:ea typeface="ＭＳ Ｐゴシック" pitchFamily="29" charset="-128"/>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4.png"/><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6.xml"/><Relationship Id="rId2"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8.xml"/><Relationship Id="rId3" Type="http://schemas.openxmlformats.org/officeDocument/2006/relationships/image" Target="../media/image1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itle 1"/>
          <p:cNvSpPr>
            <a:spLocks noGrp="1"/>
          </p:cNvSpPr>
          <p:nvPr>
            <p:ph type="ctrTitle"/>
          </p:nvPr>
        </p:nvSpPr>
        <p:spPr/>
        <p:txBody>
          <a:bodyPr/>
          <a:lstStyle/>
          <a:p>
            <a:r>
              <a:rPr lang="en-US" smtClean="0"/>
              <a:t>An Introduction to Natural Language Processing Methods  in Clinical Research</a:t>
            </a:r>
            <a:endParaRPr lang="en-US" dirty="0"/>
          </a:p>
        </p:txBody>
      </p:sp>
      <p:sp>
        <p:nvSpPr>
          <p:cNvPr id="3" name="Subtitle 2"/>
          <p:cNvSpPr>
            <a:spLocks noGrp="1"/>
          </p:cNvSpPr>
          <p:nvPr>
            <p:ph type="subTitle" idx="1"/>
          </p:nvPr>
        </p:nvSpPr>
        <p:spPr/>
        <p:txBody>
          <a:bodyPr>
            <a:normAutofit fontScale="70000" lnSpcReduction="20000"/>
          </a:bodyPr>
          <a:lstStyle/>
          <a:p>
            <a:pPr lvl="0"/>
            <a:r>
              <a:rPr lang="en-US" smtClean="0"/>
              <a:t>Scott L. DuVall</a:t>
            </a:r>
          </a:p>
          <a:p>
            <a:pPr lvl="0"/>
            <a:r>
              <a:rPr lang="en-US" smtClean="0"/>
              <a:t>Thomas Ginter</a:t>
            </a:r>
          </a:p>
          <a:p>
            <a:pPr lvl="0"/>
            <a:r>
              <a:rPr lang="en-US" smtClean="0"/>
              <a:t>Olga V. Patterson</a:t>
            </a:r>
            <a:endParaRPr lang="en-US" dirty="0"/>
          </a:p>
        </p:txBody>
      </p:sp>
      <p:sp>
        <p:nvSpPr>
          <p:cNvPr id="8" name="TextBox 4"/>
          <p:cNvSpPr txBox="1">
            <a:spLocks noChangeArrowheads="1"/>
          </p:cNvSpPr>
          <p:nvPr/>
        </p:nvSpPr>
        <p:spPr bwMode="auto">
          <a:xfrm>
            <a:off x="7467600" y="5486400"/>
            <a:ext cx="1493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smtClean="0">
                <a:latin typeface="Helvetica Neue"/>
                <a:cs typeface="Helvetica Neue"/>
              </a:rPr>
              <a:t>Aug 20 2015</a:t>
            </a:r>
            <a:endParaRPr lang="en-US" sz="1800" dirty="0">
              <a:latin typeface="Helvetica Neue"/>
              <a:cs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the EMR</a:t>
            </a:r>
            <a:endParaRPr lang="en-US" dirty="0"/>
          </a:p>
        </p:txBody>
      </p:sp>
      <p:sp>
        <p:nvSpPr>
          <p:cNvPr id="3" name="Content Placeholder 2"/>
          <p:cNvSpPr>
            <a:spLocks noGrp="1"/>
          </p:cNvSpPr>
          <p:nvPr>
            <p:ph idx="1"/>
          </p:nvPr>
        </p:nvSpPr>
        <p:spPr/>
        <p:txBody>
          <a:bodyPr/>
          <a:lstStyle/>
          <a:p>
            <a:pPr marL="0" indent="0" algn="ctr">
              <a:buNone/>
            </a:pPr>
            <a:r>
              <a:rPr lang="en-US" dirty="0" smtClean="0"/>
              <a:t>An </a:t>
            </a:r>
            <a:r>
              <a:rPr lang="en-US" dirty="0"/>
              <a:t>E</a:t>
            </a:r>
            <a:r>
              <a:rPr lang="en-US" dirty="0" smtClean="0"/>
              <a:t>lectronic </a:t>
            </a:r>
            <a:r>
              <a:rPr lang="en-US" dirty="0"/>
              <a:t>M</a:t>
            </a:r>
            <a:r>
              <a:rPr lang="en-US" dirty="0" smtClean="0"/>
              <a:t>edical Record contains information stored in both structured and unstructured formats.</a:t>
            </a:r>
          </a:p>
          <a:p>
            <a:pPr marL="0" indent="0">
              <a:buNone/>
            </a:pPr>
            <a:endParaRPr lang="en-US" dirty="0" smtClean="0"/>
          </a:p>
          <a:p>
            <a:r>
              <a:rPr lang="en-US" sz="2400" dirty="0" smtClean="0"/>
              <a:t>Structured data tables most often include objective information like labs and vital signs.</a:t>
            </a:r>
          </a:p>
          <a:p>
            <a:pPr marL="0" indent="0">
              <a:buNone/>
            </a:pPr>
            <a:endParaRPr lang="en-US" sz="2400" dirty="0" smtClean="0"/>
          </a:p>
          <a:p>
            <a:r>
              <a:rPr lang="en-US" sz="2400" dirty="0" smtClean="0"/>
              <a:t>Unstructured notes most often contain the patient’s experience, the providers work-up and diagnosis, the treatment plan, and outcomes.</a:t>
            </a:r>
            <a:endParaRPr lang="en-US" sz="24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10</a:t>
            </a:fld>
            <a:endParaRPr lang="en-US" dirty="0"/>
          </a:p>
        </p:txBody>
      </p:sp>
    </p:spTree>
    <p:extLst>
      <p:ext uri="{BB962C8B-B14F-4D97-AF65-F5344CB8AC3E}">
        <p14:creationId xmlns:p14="http://schemas.microsoft.com/office/powerpoint/2010/main" val="41483075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Data</a:t>
            </a:r>
            <a:endParaRPr lang="en-US" dirty="0"/>
          </a:p>
        </p:txBody>
      </p:sp>
      <p:sp>
        <p:nvSpPr>
          <p:cNvPr id="3" name="Content Placeholder 2"/>
          <p:cNvSpPr>
            <a:spLocks noGrp="1"/>
          </p:cNvSpPr>
          <p:nvPr>
            <p:ph idx="1"/>
          </p:nvPr>
        </p:nvSpPr>
        <p:spPr>
          <a:xfrm>
            <a:off x="457200" y="1295401"/>
            <a:ext cx="8229600" cy="1981199"/>
          </a:xfrm>
        </p:spPr>
        <p:txBody>
          <a:bodyPr/>
          <a:lstStyle/>
          <a:p>
            <a:r>
              <a:rPr lang="en-US" dirty="0" smtClean="0"/>
              <a:t>Stored in database tables</a:t>
            </a:r>
          </a:p>
          <a:p>
            <a:r>
              <a:rPr lang="en-US" dirty="0" smtClean="0"/>
              <a:t>Include labs, meds, vitals, demographics, visit information, Codes, etc.</a:t>
            </a:r>
          </a:p>
        </p:txBody>
      </p:sp>
      <p:graphicFrame>
        <p:nvGraphicFramePr>
          <p:cNvPr id="4" name="Table 3"/>
          <p:cNvGraphicFramePr>
            <a:graphicFrameLocks noGrp="1"/>
          </p:cNvGraphicFramePr>
          <p:nvPr>
            <p:extLst>
              <p:ext uri="{D42A27DB-BD31-4B8C-83A1-F6EECF244321}">
                <p14:modId xmlns:p14="http://schemas.microsoft.com/office/powerpoint/2010/main" val="2115493044"/>
              </p:ext>
            </p:extLst>
          </p:nvPr>
        </p:nvGraphicFramePr>
        <p:xfrm>
          <a:off x="609600" y="3048000"/>
          <a:ext cx="8153400" cy="2971800"/>
        </p:xfrm>
        <a:graphic>
          <a:graphicData uri="http://schemas.openxmlformats.org/drawingml/2006/table">
            <a:tbl>
              <a:tblPr firstRow="1" bandRow="1">
                <a:tableStyleId>{5C22544A-7EE6-4342-B048-85BDC9FD1C3A}</a:tableStyleId>
              </a:tblPr>
              <a:tblGrid>
                <a:gridCol w="1066800"/>
                <a:gridCol w="1651000"/>
                <a:gridCol w="1358900"/>
                <a:gridCol w="1358900"/>
                <a:gridCol w="1358900"/>
                <a:gridCol w="1358900"/>
              </a:tblGrid>
              <a:tr h="594360">
                <a:tc>
                  <a:txBody>
                    <a:bodyPr/>
                    <a:lstStyle/>
                    <a:p>
                      <a:r>
                        <a:rPr lang="en-US" sz="1600" dirty="0" smtClean="0">
                          <a:latin typeface="Courier"/>
                          <a:cs typeface="Courier"/>
                        </a:rPr>
                        <a:t>Patient ID</a:t>
                      </a:r>
                      <a:endParaRPr lang="en-US" sz="1600" dirty="0">
                        <a:latin typeface="Courier"/>
                        <a:cs typeface="Courier"/>
                      </a:endParaRPr>
                    </a:p>
                  </a:txBody>
                  <a:tcPr/>
                </a:tc>
                <a:tc>
                  <a:txBody>
                    <a:bodyPr/>
                    <a:lstStyle/>
                    <a:p>
                      <a:r>
                        <a:rPr lang="en-US" sz="1600" dirty="0" smtClean="0">
                          <a:latin typeface="Courier"/>
                          <a:cs typeface="Courier"/>
                        </a:rPr>
                        <a:t>DateTime</a:t>
                      </a:r>
                      <a:endParaRPr lang="en-US" sz="1600" dirty="0">
                        <a:latin typeface="Courier"/>
                        <a:cs typeface="Courier"/>
                      </a:endParaRPr>
                    </a:p>
                  </a:txBody>
                  <a:tcPr/>
                </a:tc>
                <a:tc>
                  <a:txBody>
                    <a:bodyPr/>
                    <a:lstStyle/>
                    <a:p>
                      <a:r>
                        <a:rPr lang="en-US" sz="1600" dirty="0" smtClean="0">
                          <a:latin typeface="Courier"/>
                          <a:cs typeface="Courier"/>
                        </a:rPr>
                        <a:t>LabID</a:t>
                      </a:r>
                      <a:endParaRPr lang="en-US" sz="1600" dirty="0">
                        <a:latin typeface="Courier"/>
                        <a:cs typeface="Courier"/>
                      </a:endParaRPr>
                    </a:p>
                  </a:txBody>
                  <a:tcPr/>
                </a:tc>
                <a:tc>
                  <a:txBody>
                    <a:bodyPr/>
                    <a:lstStyle/>
                    <a:p>
                      <a:r>
                        <a:rPr lang="en-US" sz="1600" dirty="0" smtClean="0">
                          <a:latin typeface="Courier"/>
                          <a:cs typeface="Courier"/>
                        </a:rPr>
                        <a:t>TestName</a:t>
                      </a:r>
                      <a:endParaRPr lang="en-US" sz="1600" dirty="0">
                        <a:latin typeface="Courier"/>
                        <a:cs typeface="Courier"/>
                      </a:endParaRPr>
                    </a:p>
                  </a:txBody>
                  <a:tcPr/>
                </a:tc>
                <a:tc>
                  <a:txBody>
                    <a:bodyPr/>
                    <a:lstStyle/>
                    <a:p>
                      <a:r>
                        <a:rPr lang="en-US" sz="1600" dirty="0" smtClean="0">
                          <a:latin typeface="Courier"/>
                          <a:cs typeface="Courier"/>
                        </a:rPr>
                        <a:t>Specimen</a:t>
                      </a:r>
                      <a:endParaRPr lang="en-US" sz="1600" dirty="0">
                        <a:latin typeface="Courier"/>
                        <a:cs typeface="Courier"/>
                      </a:endParaRPr>
                    </a:p>
                  </a:txBody>
                  <a:tcPr/>
                </a:tc>
                <a:tc>
                  <a:txBody>
                    <a:bodyPr/>
                    <a:lstStyle/>
                    <a:p>
                      <a:r>
                        <a:rPr lang="en-US" sz="1600" dirty="0" smtClean="0">
                          <a:latin typeface="Courier"/>
                          <a:cs typeface="Courier"/>
                        </a:rPr>
                        <a:t>Result</a:t>
                      </a:r>
                      <a:endParaRPr lang="en-US" sz="1600" dirty="0">
                        <a:latin typeface="Courier"/>
                        <a:cs typeface="Courier"/>
                      </a:endParaRPr>
                    </a:p>
                  </a:txBody>
                  <a:tcPr/>
                </a:tc>
              </a:tr>
              <a:tr h="594360">
                <a:tc>
                  <a:txBody>
                    <a:bodyPr/>
                    <a:lstStyle/>
                    <a:p>
                      <a:r>
                        <a:rPr lang="en-US" sz="1600" dirty="0" smtClean="0">
                          <a:latin typeface="Courier"/>
                          <a:cs typeface="Courier"/>
                        </a:rPr>
                        <a:t>101010</a:t>
                      </a:r>
                      <a:endParaRPr lang="en-US" sz="1600" dirty="0">
                        <a:latin typeface="Courier"/>
                        <a:cs typeface="Courier"/>
                      </a:endParaRPr>
                    </a:p>
                  </a:txBody>
                  <a:tcPr/>
                </a:tc>
                <a:tc>
                  <a:txBody>
                    <a:bodyPr/>
                    <a:lstStyle/>
                    <a:p>
                      <a:r>
                        <a:rPr lang="en-US" sz="1600" dirty="0" smtClean="0">
                          <a:latin typeface="Courier"/>
                          <a:cs typeface="Courier"/>
                        </a:rPr>
                        <a:t>2012-10-06</a:t>
                      </a:r>
                    </a:p>
                    <a:p>
                      <a:r>
                        <a:rPr lang="en-US" sz="1600" dirty="0" smtClean="0">
                          <a:latin typeface="Courier"/>
                          <a:cs typeface="Courier"/>
                        </a:rPr>
                        <a:t>1600</a:t>
                      </a:r>
                      <a:endParaRPr lang="en-US" sz="1600" dirty="0">
                        <a:latin typeface="Courier"/>
                        <a:cs typeface="Courier"/>
                      </a:endParaRPr>
                    </a:p>
                  </a:txBody>
                  <a:tcPr/>
                </a:tc>
                <a:tc>
                  <a:txBody>
                    <a:bodyPr/>
                    <a:lstStyle/>
                    <a:p>
                      <a:r>
                        <a:rPr lang="en-US" sz="1600" dirty="0" smtClean="0">
                          <a:latin typeface="Courier"/>
                          <a:cs typeface="Courier"/>
                        </a:rPr>
                        <a:t>0409101</a:t>
                      </a:r>
                      <a:endParaRPr lang="en-US" sz="1600" dirty="0">
                        <a:latin typeface="Courier"/>
                        <a:cs typeface="Courier"/>
                      </a:endParaRPr>
                    </a:p>
                  </a:txBody>
                  <a:tcPr/>
                </a:tc>
                <a:tc>
                  <a:txBody>
                    <a:bodyPr/>
                    <a:lstStyle/>
                    <a:p>
                      <a:r>
                        <a:rPr lang="en-US" sz="1600" dirty="0" smtClean="0">
                          <a:latin typeface="Courier"/>
                          <a:cs typeface="Courier"/>
                        </a:rPr>
                        <a:t>Potassium</a:t>
                      </a:r>
                      <a:endParaRPr lang="en-US" sz="1600" dirty="0">
                        <a:latin typeface="Courier"/>
                        <a:cs typeface="Courier"/>
                      </a:endParaRPr>
                    </a:p>
                  </a:txBody>
                  <a:tcPr/>
                </a:tc>
                <a:tc>
                  <a:txBody>
                    <a:bodyPr/>
                    <a:lstStyle/>
                    <a:p>
                      <a:r>
                        <a:rPr lang="en-US" sz="1600" dirty="0" smtClean="0">
                          <a:latin typeface="Courier"/>
                          <a:cs typeface="Courier"/>
                        </a:rPr>
                        <a:t>Serum</a:t>
                      </a:r>
                      <a:endParaRPr lang="en-US" sz="1600" dirty="0">
                        <a:latin typeface="Courier"/>
                        <a:cs typeface="Courier"/>
                      </a:endParaRPr>
                    </a:p>
                  </a:txBody>
                  <a:tcPr/>
                </a:tc>
                <a:tc>
                  <a:txBody>
                    <a:bodyPr/>
                    <a:lstStyle/>
                    <a:p>
                      <a:r>
                        <a:rPr lang="en-US" sz="1600" dirty="0" smtClean="0">
                          <a:latin typeface="Courier"/>
                          <a:cs typeface="Courier"/>
                        </a:rPr>
                        <a:t>4.9</a:t>
                      </a:r>
                      <a:endParaRPr lang="en-US" sz="1600" dirty="0">
                        <a:latin typeface="Courier"/>
                        <a:cs typeface="Courier"/>
                      </a:endParaRPr>
                    </a:p>
                  </a:txBody>
                  <a:tcPr/>
                </a:tc>
              </a:tr>
              <a:tr h="594360">
                <a:tc>
                  <a:txBody>
                    <a:bodyPr/>
                    <a:lstStyle/>
                    <a:p>
                      <a:r>
                        <a:rPr lang="en-US" sz="1600" dirty="0" smtClean="0">
                          <a:latin typeface="Courier"/>
                          <a:cs typeface="Courier"/>
                        </a:rPr>
                        <a:t>101010</a:t>
                      </a:r>
                      <a:endParaRPr lang="en-US" sz="1600" dirty="0">
                        <a:latin typeface="Courier"/>
                        <a:cs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2012-10-06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1600</a:t>
                      </a:r>
                    </a:p>
                  </a:txBody>
                  <a:tcPr/>
                </a:tc>
                <a:tc>
                  <a:txBody>
                    <a:bodyPr/>
                    <a:lstStyle/>
                    <a:p>
                      <a:r>
                        <a:rPr lang="en-US" sz="1600" dirty="0" smtClean="0">
                          <a:latin typeface="Courier"/>
                          <a:cs typeface="Courier"/>
                        </a:rPr>
                        <a:t>71368168</a:t>
                      </a:r>
                      <a:endParaRPr lang="en-US" sz="1600" dirty="0">
                        <a:latin typeface="Courier"/>
                        <a:cs typeface="Courier"/>
                      </a:endParaRPr>
                    </a:p>
                  </a:txBody>
                  <a:tcPr/>
                </a:tc>
                <a:tc>
                  <a:txBody>
                    <a:bodyPr/>
                    <a:lstStyle/>
                    <a:p>
                      <a:r>
                        <a:rPr lang="en-US" sz="1600" dirty="0" smtClean="0">
                          <a:latin typeface="Courier"/>
                          <a:cs typeface="Courier"/>
                        </a:rPr>
                        <a:t>Sodium</a:t>
                      </a:r>
                      <a:endParaRPr lang="en-US" sz="1600" dirty="0">
                        <a:latin typeface="Courier"/>
                        <a:cs typeface="Courier"/>
                      </a:endParaRPr>
                    </a:p>
                  </a:txBody>
                  <a:tcPr/>
                </a:tc>
                <a:tc>
                  <a:txBody>
                    <a:bodyPr/>
                    <a:lstStyle/>
                    <a:p>
                      <a:r>
                        <a:rPr lang="en-US" sz="1600" dirty="0" smtClean="0">
                          <a:latin typeface="Courier"/>
                          <a:cs typeface="Courier"/>
                        </a:rPr>
                        <a:t>Serum</a:t>
                      </a:r>
                      <a:endParaRPr lang="en-US" sz="1600" dirty="0">
                        <a:latin typeface="Courier"/>
                        <a:cs typeface="Courier"/>
                      </a:endParaRPr>
                    </a:p>
                  </a:txBody>
                  <a:tcPr/>
                </a:tc>
                <a:tc>
                  <a:txBody>
                    <a:bodyPr/>
                    <a:lstStyle/>
                    <a:p>
                      <a:r>
                        <a:rPr lang="en-US" sz="1600" dirty="0" smtClean="0">
                          <a:latin typeface="Courier"/>
                          <a:cs typeface="Courier"/>
                        </a:rPr>
                        <a:t>136</a:t>
                      </a:r>
                      <a:endParaRPr lang="en-US" sz="1600" dirty="0">
                        <a:latin typeface="Courier"/>
                        <a:cs typeface="Courier"/>
                      </a:endParaRPr>
                    </a:p>
                  </a:txBody>
                  <a:tcPr/>
                </a:tc>
              </a:tr>
              <a:tr h="594360">
                <a:tc>
                  <a:txBody>
                    <a:bodyPr/>
                    <a:lstStyle/>
                    <a:p>
                      <a:r>
                        <a:rPr lang="en-US" sz="1600" dirty="0" smtClean="0">
                          <a:latin typeface="Courier"/>
                          <a:cs typeface="Courier"/>
                        </a:rPr>
                        <a:t>202020</a:t>
                      </a:r>
                      <a:endParaRPr lang="en-US" sz="1600" dirty="0">
                        <a:latin typeface="Courier"/>
                        <a:cs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2012-10-06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0900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0409101</a:t>
                      </a:r>
                    </a:p>
                  </a:txBody>
                  <a:tcPr/>
                </a:tc>
                <a:tc>
                  <a:txBody>
                    <a:bodyPr/>
                    <a:lstStyle/>
                    <a:p>
                      <a:r>
                        <a:rPr lang="en-US" sz="1600" dirty="0" smtClean="0">
                          <a:latin typeface="Courier"/>
                          <a:cs typeface="Courier"/>
                        </a:rPr>
                        <a:t>Potassium </a:t>
                      </a:r>
                    </a:p>
                  </a:txBody>
                  <a:tcPr/>
                </a:tc>
                <a:tc>
                  <a:txBody>
                    <a:bodyPr/>
                    <a:lstStyle/>
                    <a:p>
                      <a:r>
                        <a:rPr lang="en-US" sz="1600" dirty="0" smtClean="0">
                          <a:latin typeface="Courier"/>
                          <a:cs typeface="Courier"/>
                        </a:rPr>
                        <a:t>Serum</a:t>
                      </a:r>
                      <a:endParaRPr lang="en-US" sz="1600" dirty="0">
                        <a:latin typeface="Courier"/>
                        <a:cs typeface="Courier"/>
                      </a:endParaRPr>
                    </a:p>
                  </a:txBody>
                  <a:tcPr/>
                </a:tc>
                <a:tc>
                  <a:txBody>
                    <a:bodyPr/>
                    <a:lstStyle/>
                    <a:p>
                      <a:r>
                        <a:rPr lang="en-US" sz="1600" dirty="0" smtClean="0">
                          <a:latin typeface="Courier"/>
                          <a:cs typeface="Courier"/>
                        </a:rPr>
                        <a:t>3.6</a:t>
                      </a:r>
                      <a:endParaRPr lang="en-US" sz="1600" dirty="0">
                        <a:latin typeface="Courier"/>
                        <a:cs typeface="Courier"/>
                      </a:endParaRPr>
                    </a:p>
                  </a:txBody>
                  <a:tcPr/>
                </a:tc>
              </a:tr>
              <a:tr h="594360">
                <a:tc>
                  <a:txBody>
                    <a:bodyPr/>
                    <a:lstStyle/>
                    <a:p>
                      <a:r>
                        <a:rPr lang="en-US" sz="1600" dirty="0" smtClean="0">
                          <a:latin typeface="Courier"/>
                          <a:cs typeface="Courier"/>
                        </a:rPr>
                        <a:t>202020</a:t>
                      </a:r>
                      <a:endParaRPr lang="en-US" sz="1600" dirty="0">
                        <a:latin typeface="Courier"/>
                        <a:cs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2012-10-06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0900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a:cs typeface="Courier"/>
                        </a:rPr>
                        <a:t>71368168</a:t>
                      </a:r>
                    </a:p>
                    <a:p>
                      <a:endParaRPr lang="en-US" sz="1600" dirty="0">
                        <a:latin typeface="Courier"/>
                        <a:cs typeface="Courier"/>
                      </a:endParaRPr>
                    </a:p>
                  </a:txBody>
                  <a:tcPr/>
                </a:tc>
                <a:tc>
                  <a:txBody>
                    <a:bodyPr/>
                    <a:lstStyle/>
                    <a:p>
                      <a:r>
                        <a:rPr lang="en-US" sz="1600" dirty="0" smtClean="0">
                          <a:latin typeface="Courier"/>
                          <a:cs typeface="Courier"/>
                        </a:rPr>
                        <a:t>Sodium</a:t>
                      </a:r>
                      <a:endParaRPr lang="en-US" sz="1600" dirty="0">
                        <a:latin typeface="Courier"/>
                        <a:cs typeface="Courier"/>
                      </a:endParaRPr>
                    </a:p>
                  </a:txBody>
                  <a:tcPr/>
                </a:tc>
                <a:tc>
                  <a:txBody>
                    <a:bodyPr/>
                    <a:lstStyle/>
                    <a:p>
                      <a:r>
                        <a:rPr lang="en-US" sz="1600" dirty="0" smtClean="0">
                          <a:latin typeface="Courier"/>
                          <a:cs typeface="Courier"/>
                        </a:rPr>
                        <a:t>Serum</a:t>
                      </a:r>
                      <a:endParaRPr lang="en-US" sz="1600" dirty="0">
                        <a:latin typeface="Courier"/>
                        <a:cs typeface="Courier"/>
                      </a:endParaRPr>
                    </a:p>
                  </a:txBody>
                  <a:tcPr/>
                </a:tc>
                <a:tc>
                  <a:txBody>
                    <a:bodyPr/>
                    <a:lstStyle/>
                    <a:p>
                      <a:r>
                        <a:rPr lang="en-US" sz="1600" dirty="0" smtClean="0">
                          <a:latin typeface="Courier"/>
                          <a:cs typeface="Courier"/>
                        </a:rPr>
                        <a:t>145</a:t>
                      </a:r>
                      <a:endParaRPr lang="en-US" sz="1600" dirty="0">
                        <a:latin typeface="Courier"/>
                        <a:cs typeface="Courier"/>
                      </a:endParaRPr>
                    </a:p>
                  </a:txBody>
                  <a:tcPr/>
                </a:tc>
              </a:tr>
            </a:tbl>
          </a:graphicData>
        </a:graphic>
      </p:graphicFrame>
      <p:sp>
        <p:nvSpPr>
          <p:cNvPr id="5" name="Rectangle 4"/>
          <p:cNvSpPr/>
          <p:nvPr/>
        </p:nvSpPr>
        <p:spPr>
          <a:xfrm>
            <a:off x="6019800" y="5943600"/>
            <a:ext cx="2853365" cy="338554"/>
          </a:xfrm>
          <a:prstGeom prst="rect">
            <a:avLst/>
          </a:prstGeom>
        </p:spPr>
        <p:txBody>
          <a:bodyPr wrap="none">
            <a:spAutoFit/>
          </a:bodyPr>
          <a:lstStyle/>
          <a:p>
            <a:pPr marL="0" indent="0" algn="ctr">
              <a:buNone/>
            </a:pPr>
            <a:r>
              <a:rPr lang="en-US" sz="1600" dirty="0">
                <a:solidFill>
                  <a:srgbClr val="FF0000"/>
                </a:solidFill>
              </a:rPr>
              <a:t>synthetic medical record data </a:t>
            </a:r>
          </a:p>
        </p:txBody>
      </p:sp>
      <p:sp>
        <p:nvSpPr>
          <p:cNvPr id="6" name="Date Placeholder 5"/>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11</a:t>
            </a:fld>
            <a:endParaRPr lang="en-US" dirty="0"/>
          </a:p>
        </p:txBody>
      </p:sp>
    </p:spTree>
    <p:extLst>
      <p:ext uri="{BB962C8B-B14F-4D97-AF65-F5344CB8AC3E}">
        <p14:creationId xmlns:p14="http://schemas.microsoft.com/office/powerpoint/2010/main" val="4019105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S</a:t>
            </a:r>
            <a:r>
              <a:rPr lang="en-US" dirty="0" smtClean="0"/>
              <a:t>tored in the database, but with text fields.</a:t>
            </a:r>
          </a:p>
          <a:p>
            <a:pPr marL="0" indent="0">
              <a:buNone/>
            </a:pPr>
            <a:endParaRPr lang="en-US" dirty="0" smtClean="0"/>
          </a:p>
          <a:p>
            <a:r>
              <a:rPr lang="en-US" dirty="0" smtClean="0"/>
              <a:t>Includes written or dictated text notes like progress notes, discharge summaries, and radiology notes.</a:t>
            </a:r>
          </a:p>
          <a:p>
            <a:pPr marL="0" indent="0">
              <a:buNone/>
            </a:pPr>
            <a:endParaRPr lang="en-US" dirty="0" smtClean="0"/>
          </a:p>
          <a:p>
            <a:r>
              <a:rPr lang="en-US" dirty="0" smtClean="0"/>
              <a:t>Also includes semi-structured information like templates and comment fields</a:t>
            </a:r>
          </a:p>
          <a:p>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12</a:t>
            </a:fld>
            <a:endParaRPr lang="en-US" dirty="0"/>
          </a:p>
        </p:txBody>
      </p:sp>
    </p:spTree>
    <p:extLst>
      <p:ext uri="{BB962C8B-B14F-4D97-AF65-F5344CB8AC3E}">
        <p14:creationId xmlns:p14="http://schemas.microsoft.com/office/powerpoint/2010/main" val="1009095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381000" y="1219200"/>
            <a:ext cx="8382000" cy="4724400"/>
          </a:xfrm>
          <a:prstGeom prst="foldedCorner">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Text Notes</a:t>
            </a:r>
            <a:endParaRPr lang="en-US" dirty="0"/>
          </a:p>
        </p:txBody>
      </p:sp>
      <p:sp>
        <p:nvSpPr>
          <p:cNvPr id="3" name="Content Placeholder 2"/>
          <p:cNvSpPr>
            <a:spLocks noGrp="1"/>
          </p:cNvSpPr>
          <p:nvPr>
            <p:ph idx="1"/>
          </p:nvPr>
        </p:nvSpPr>
        <p:spPr>
          <a:xfrm>
            <a:off x="685800" y="1371600"/>
            <a:ext cx="7467600" cy="4495800"/>
          </a:xfrm>
        </p:spPr>
        <p:txBody>
          <a:bodyPr/>
          <a:lstStyle/>
          <a:p>
            <a:pPr marL="0" indent="0">
              <a:buNone/>
            </a:pPr>
            <a:r>
              <a:rPr lang="en-US" sz="800" b="1" dirty="0" smtClean="0"/>
              <a:t>SUBJECTIVE</a:t>
            </a:r>
            <a:r>
              <a:rPr lang="en-US" sz="800" dirty="0"/>
              <a:t>:  The patient is in with several medical problems.  He complains his mouth being sore since last week and also some &amp;quot;trouble with my eyes.&amp;quot;  He states that they feel &amp;quot;funny&amp;quot; but he is seeing okay.  He denies any more diarrhea or abdominal pain.  Bowels are working okay.  He denies nausea or diarrhea.  Eating is okay.  He is emptying his bladder okay.  He denies dysuria.  His back is hurting worse.  He complains of right shoulder pain and neck pain over the last week but denies any injury.  He reports that his cough is about the same</a:t>
            </a:r>
            <a:r>
              <a:rPr lang="en-US" sz="800" dirty="0" smtClean="0"/>
              <a:t>.</a:t>
            </a:r>
          </a:p>
          <a:p>
            <a:pPr marL="0" indent="0">
              <a:buNone/>
            </a:pPr>
            <a:endParaRPr lang="en-US" sz="800" dirty="0"/>
          </a:p>
          <a:p>
            <a:pPr marL="0" indent="0">
              <a:buNone/>
            </a:pPr>
            <a:r>
              <a:rPr lang="en-US" sz="800" b="1" dirty="0"/>
              <a:t>CURRENT MEDICATIONS</a:t>
            </a:r>
            <a:r>
              <a:rPr lang="en-US" sz="800" dirty="0"/>
              <a:t>:  Metronidazole 250 mg q.i.d., Lortab 5/500 b.i.d., Allegra 180 mg daily, Levothroid 100 mcg daily, Lasix 20 mg daily, Flomax 0.4 mg at h.s., aspirin 81 mg daily, Celexa 40 mg daily, verapamil SR 180 mg one and a half tablet daily, Zetia 10 mg daily, Feosol b.i.d.</a:t>
            </a:r>
          </a:p>
          <a:p>
            <a:pPr marL="0" indent="0">
              <a:buNone/>
            </a:pPr>
            <a:r>
              <a:rPr lang="en-US" sz="800" b="1" dirty="0" smtClean="0"/>
              <a:t>ALLERGIES</a:t>
            </a:r>
            <a:r>
              <a:rPr lang="en-US" sz="800" b="1" dirty="0"/>
              <a:t>:  </a:t>
            </a:r>
            <a:r>
              <a:rPr lang="en-US" sz="800" dirty="0"/>
              <a:t>Lamisil, Equagesic, Bactrim, Dilatrate, cyclobenzaprine.</a:t>
            </a:r>
          </a:p>
          <a:p>
            <a:pPr marL="0" indent="0">
              <a:buNone/>
            </a:pPr>
            <a:endParaRPr lang="en-US" sz="800" dirty="0"/>
          </a:p>
          <a:p>
            <a:pPr marL="0" indent="0">
              <a:buNone/>
            </a:pPr>
            <a:r>
              <a:rPr lang="en-US" sz="800" b="1" dirty="0"/>
              <a:t>Vital Signs</a:t>
            </a:r>
            <a:r>
              <a:rPr lang="en-US" sz="800" dirty="0"/>
              <a:t>:  His age is 66.  Temperature:  97.7.  Blood pressure:  134/80.  Pulse:  88.  Weight:  201 pounds</a:t>
            </a:r>
            <a:r>
              <a:rPr lang="en-US" sz="800" dirty="0" smtClean="0"/>
              <a:t>.</a:t>
            </a:r>
            <a:endParaRPr lang="en-US" sz="800" dirty="0"/>
          </a:p>
          <a:p>
            <a:pPr marL="0" indent="0">
              <a:buNone/>
            </a:pPr>
            <a:r>
              <a:rPr lang="en-US" sz="800" b="1" dirty="0"/>
              <a:t>HEENT:  </a:t>
            </a:r>
            <a:r>
              <a:rPr lang="en-US" sz="800" dirty="0"/>
              <a:t>Head was normocephalic.  Examination of the throat reveals it to be clear.  He does have a few slight red patches on his upper inner lip consistent with yeast dermatitis</a:t>
            </a:r>
            <a:r>
              <a:rPr lang="en-US" sz="800" dirty="0" smtClean="0"/>
              <a:t>.</a:t>
            </a:r>
            <a:endParaRPr lang="en-US" sz="800" dirty="0"/>
          </a:p>
          <a:p>
            <a:pPr marL="0" indent="0">
              <a:buNone/>
            </a:pPr>
            <a:r>
              <a:rPr lang="en-US" sz="800" b="1" dirty="0"/>
              <a:t>Neck:  </a:t>
            </a:r>
            <a:r>
              <a:rPr lang="en-US" sz="800" dirty="0"/>
              <a:t>Supple without adenopathy or thyromegaly</a:t>
            </a:r>
            <a:r>
              <a:rPr lang="en-US" sz="800" dirty="0" smtClean="0"/>
              <a:t>.</a:t>
            </a:r>
            <a:endParaRPr lang="en-US" sz="800" dirty="0"/>
          </a:p>
          <a:p>
            <a:pPr marL="0" indent="0">
              <a:buNone/>
            </a:pPr>
            <a:r>
              <a:rPr lang="en-US" sz="800" b="1" dirty="0"/>
              <a:t>Extremities:  </a:t>
            </a:r>
            <a:r>
              <a:rPr lang="en-US" sz="800" dirty="0"/>
              <a:t>He has full range of motion of his shoulders but some tenderness to the trapezius over the right shoulder.  Back has limited range of motion.  He is nontender to his back.  Deep tendon reflexes are 2+ bilaterally in lower extremities.  Straight leg raising is positive for back pain on the right side at 90 degrees</a:t>
            </a:r>
            <a:r>
              <a:rPr lang="en-US" sz="800" dirty="0" smtClean="0"/>
              <a:t>.</a:t>
            </a:r>
            <a:endParaRPr lang="en-US" sz="800" dirty="0"/>
          </a:p>
          <a:p>
            <a:pPr marL="0" indent="0">
              <a:buNone/>
            </a:pPr>
            <a:r>
              <a:rPr lang="en-US" sz="800" b="1" dirty="0"/>
              <a:t>Abdomen:  </a:t>
            </a:r>
            <a:r>
              <a:rPr lang="en-US" sz="800" dirty="0"/>
              <a:t>Soft, nontender without hepatosplenomegaly or mass.  He has normal bowel sounds</a:t>
            </a:r>
            <a:r>
              <a:rPr lang="en-US" sz="800" dirty="0" smtClean="0"/>
              <a:t>.</a:t>
            </a:r>
            <a:endParaRPr lang="en-US" sz="800" dirty="0"/>
          </a:p>
          <a:p>
            <a:pPr marL="0" indent="0">
              <a:buNone/>
            </a:pPr>
            <a:endParaRPr lang="en-US" sz="800" b="1" dirty="0" smtClean="0"/>
          </a:p>
          <a:p>
            <a:pPr marL="0" indent="0">
              <a:buNone/>
            </a:pPr>
            <a:r>
              <a:rPr lang="en-US" sz="800" b="1" dirty="0" smtClean="0"/>
              <a:t>ASSESSMENT:</a:t>
            </a:r>
            <a:endParaRPr lang="en-US" sz="800" dirty="0"/>
          </a:p>
          <a:p>
            <a:pPr marL="0" indent="0">
              <a:buNone/>
            </a:pPr>
            <a:r>
              <a:rPr lang="en-US" sz="800" dirty="0"/>
              <a:t>1.  Clostridium difficile enteritis, improved</a:t>
            </a:r>
            <a:r>
              <a:rPr lang="en-US" sz="800" dirty="0" smtClean="0"/>
              <a:t>.</a:t>
            </a:r>
            <a:endParaRPr lang="en-US" sz="800" dirty="0"/>
          </a:p>
          <a:p>
            <a:pPr marL="0" indent="0">
              <a:buNone/>
            </a:pPr>
            <a:r>
              <a:rPr lang="en-US" sz="800" dirty="0"/>
              <a:t>2.  Right shoulder pain</a:t>
            </a:r>
            <a:r>
              <a:rPr lang="en-US" sz="800" dirty="0" smtClean="0"/>
              <a:t>.</a:t>
            </a:r>
            <a:endParaRPr lang="en-US" sz="800" dirty="0"/>
          </a:p>
          <a:p>
            <a:pPr marL="0" indent="0">
              <a:buNone/>
            </a:pPr>
            <a:r>
              <a:rPr lang="en-US" sz="800" dirty="0"/>
              <a:t>3.  Chronic low back pain</a:t>
            </a:r>
            <a:r>
              <a:rPr lang="en-US" sz="800" dirty="0" smtClean="0"/>
              <a:t>.</a:t>
            </a:r>
            <a:endParaRPr lang="en-US" sz="800" dirty="0"/>
          </a:p>
          <a:p>
            <a:pPr marL="0" indent="0">
              <a:buNone/>
            </a:pPr>
            <a:r>
              <a:rPr lang="en-US" sz="800" dirty="0"/>
              <a:t>4.  Yeast thrush</a:t>
            </a:r>
            <a:r>
              <a:rPr lang="en-US" sz="800" dirty="0" smtClean="0"/>
              <a:t>.</a:t>
            </a:r>
            <a:endParaRPr lang="en-US" sz="800" dirty="0"/>
          </a:p>
          <a:p>
            <a:pPr marL="0" indent="0">
              <a:buNone/>
            </a:pPr>
            <a:r>
              <a:rPr lang="en-US" sz="800" dirty="0"/>
              <a:t>5.  Coronary artery disease</a:t>
            </a:r>
            <a:r>
              <a:rPr lang="en-US" sz="800" dirty="0" smtClean="0"/>
              <a:t>.</a:t>
            </a:r>
            <a:endParaRPr lang="en-US" sz="800" dirty="0"/>
          </a:p>
          <a:p>
            <a:pPr marL="228600" indent="-228600">
              <a:buAutoNum type="arabicPeriod" startAt="6"/>
            </a:pPr>
            <a:r>
              <a:rPr lang="en-US" sz="800" dirty="0" smtClean="0"/>
              <a:t>Urinary </a:t>
            </a:r>
            <a:r>
              <a:rPr lang="en-US" sz="800" dirty="0"/>
              <a:t>retention, which is doing better</a:t>
            </a:r>
            <a:r>
              <a:rPr lang="en-US" sz="800" dirty="0" smtClean="0"/>
              <a:t>.</a:t>
            </a:r>
            <a:endParaRPr lang="en-US" sz="800" dirty="0"/>
          </a:p>
          <a:p>
            <a:pPr marL="0" indent="0">
              <a:buNone/>
            </a:pPr>
            <a:endParaRPr lang="en-US" sz="800" dirty="0"/>
          </a:p>
          <a:p>
            <a:pPr marL="0" indent="0">
              <a:buNone/>
            </a:pPr>
            <a:r>
              <a:rPr lang="en-US" sz="800" b="1" dirty="0"/>
              <a:t>PLAN:  </a:t>
            </a:r>
            <a:r>
              <a:rPr lang="en-US" sz="800" dirty="0"/>
              <a:t>I put him on Diflucan 200 mg daily for seven days.  We will have him stop his metronidazole little earlier at his request.  He can drop it down to t.i.d. until Friday of this week and then finish Fridayís dose and then stop the metronidazole and that will be more than a 10-day course.  I ordered physical therapy to evaluate and treat his right shoulder and neck as indicated x 6 visits and he may see Dr. XYZ p.r.n. for his eye discomfort and his left eye pterygium which is noted on exam (minimal redness is noted to the conjunctiva on the left side but no mattering was seen.)  Recheck with me in two to three weeks.</a:t>
            </a:r>
          </a:p>
        </p:txBody>
      </p:sp>
      <p:sp>
        <p:nvSpPr>
          <p:cNvPr id="5" name="Rectangle 4"/>
          <p:cNvSpPr/>
          <p:nvPr/>
        </p:nvSpPr>
        <p:spPr>
          <a:xfrm>
            <a:off x="6019800" y="5943600"/>
            <a:ext cx="2853365" cy="338554"/>
          </a:xfrm>
          <a:prstGeom prst="rect">
            <a:avLst/>
          </a:prstGeom>
        </p:spPr>
        <p:txBody>
          <a:bodyPr wrap="none">
            <a:spAutoFit/>
          </a:bodyPr>
          <a:lstStyle/>
          <a:p>
            <a:pPr marL="0" indent="0" algn="ctr">
              <a:buNone/>
            </a:pPr>
            <a:r>
              <a:rPr lang="en-US" sz="1600" dirty="0">
                <a:solidFill>
                  <a:srgbClr val="FF0000"/>
                </a:solidFill>
              </a:rPr>
              <a:t>synthetic medical record data </a:t>
            </a:r>
          </a:p>
        </p:txBody>
      </p:sp>
      <p:sp>
        <p:nvSpPr>
          <p:cNvPr id="6" name="Date Placeholder 5"/>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13</a:t>
            </a:fld>
            <a:endParaRPr lang="en-US" dirty="0"/>
          </a:p>
        </p:txBody>
      </p:sp>
    </p:spTree>
    <p:extLst>
      <p:ext uri="{BB962C8B-B14F-4D97-AF65-F5344CB8AC3E}">
        <p14:creationId xmlns:p14="http://schemas.microsoft.com/office/powerpoint/2010/main" val="798193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381000" y="1219200"/>
            <a:ext cx="8382000" cy="4724400"/>
          </a:xfrm>
          <a:prstGeom prst="foldedCorner">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Text Notes</a:t>
            </a:r>
            <a:endParaRPr lang="en-US" dirty="0"/>
          </a:p>
        </p:txBody>
      </p:sp>
      <p:sp>
        <p:nvSpPr>
          <p:cNvPr id="3" name="Content Placeholder 2"/>
          <p:cNvSpPr>
            <a:spLocks noGrp="1"/>
          </p:cNvSpPr>
          <p:nvPr>
            <p:ph idx="1"/>
          </p:nvPr>
        </p:nvSpPr>
        <p:spPr>
          <a:xfrm>
            <a:off x="533400" y="1295400"/>
            <a:ext cx="7467600" cy="4572000"/>
          </a:xfrm>
        </p:spPr>
        <p:txBody>
          <a:bodyPr/>
          <a:lstStyle/>
          <a:p>
            <a:pPr marL="0" indent="0">
              <a:buNone/>
            </a:pPr>
            <a:r>
              <a:rPr lang="en-US" sz="1200" dirty="0" smtClean="0"/>
              <a:t>SUBJECTIVE</a:t>
            </a:r>
            <a:r>
              <a:rPr lang="en-US" sz="1200" dirty="0"/>
              <a:t>:  The patient is in with several medical problems.  He complains his mouth being sore since last week and also some &amp;quot;trouble with my eyes.&amp;quot;  He states that they feel &amp;quot;funny&amp;quot; but he is seeing okay.  He denies any more diarrhea or abdominal pain.  Bowels are working okay.  He denies nausea or diarrhea.  Eating is okay.  He is emptying his bladder okay.  He denies dysuria.  His back is hurting worse.  He complains of right shoulder pain and neck pain over the last week but denies any injury.  He reports that his cough is about the </a:t>
            </a:r>
            <a:r>
              <a:rPr lang="en-US" sz="1200" dirty="0" smtClean="0"/>
              <a:t>same.CURRENT </a:t>
            </a:r>
            <a:r>
              <a:rPr lang="en-US" sz="1200" dirty="0"/>
              <a:t>MEDICATIONS:  Metronidazole 250 mg q.i.d., Lortab 5/500 b.i.d., Allegra 180 mg daily, Levothroid 100 mcg daily, Lasix 20 mg daily, Flomax 0.4 mg at h.s., aspirin 81 mg daily, Celexa 40 mg daily, verapamil SR 180 mg one and a half tablet daily, Zetia 10 mg daily, Feosol </a:t>
            </a:r>
            <a:r>
              <a:rPr lang="en-US" sz="1200" dirty="0" smtClean="0"/>
              <a:t>b.i.d.ALLERGIES</a:t>
            </a:r>
            <a:r>
              <a:rPr lang="en-US" sz="1200" dirty="0"/>
              <a:t>:  Lamisil, Equagesic, Bactrim, Dilatrate, </a:t>
            </a:r>
            <a:r>
              <a:rPr lang="en-US" sz="1200" dirty="0" smtClean="0"/>
              <a:t>cyclobenzaprine.Vital </a:t>
            </a:r>
            <a:r>
              <a:rPr lang="en-US" sz="1200" dirty="0"/>
              <a:t>Signs:  His age is 66.  Temperature:  97.7.  Blood pressure:  134/80.  Pulse:  88.  Weight:  201 </a:t>
            </a:r>
            <a:r>
              <a:rPr lang="en-US" sz="1200" dirty="0" smtClean="0"/>
              <a:t>pounds.HEENT</a:t>
            </a:r>
            <a:r>
              <a:rPr lang="en-US" sz="1200" dirty="0"/>
              <a:t>:  Head was normocephalic.  Examination of the throat reveals it to be clear.  He does have a few slight red patches on his upper inner lip consistent with yeast </a:t>
            </a:r>
            <a:r>
              <a:rPr lang="en-US" sz="1200" dirty="0" smtClean="0"/>
              <a:t>dermatitis.Neck</a:t>
            </a:r>
            <a:r>
              <a:rPr lang="en-US" sz="1200" dirty="0"/>
              <a:t>:  Supple without adenopathy or </a:t>
            </a:r>
            <a:r>
              <a:rPr lang="en-US" sz="1200" dirty="0" smtClean="0"/>
              <a:t>thyromegaly.Extremities</a:t>
            </a:r>
            <a:r>
              <a:rPr lang="en-US" sz="1200" dirty="0"/>
              <a:t>:  He has full range of motion of his shoulders but some tenderness to the trapezius over the right shoulder.  Back has limited range of motion.  He is nontender to his back.  Deep tendon reflexes are 2+ bilaterally in lower extremities.  Straight leg raising is positive for back pain on the right side at 90 </a:t>
            </a:r>
            <a:r>
              <a:rPr lang="en-US" sz="1200" dirty="0" smtClean="0"/>
              <a:t>degrees.Abdomen</a:t>
            </a:r>
            <a:r>
              <a:rPr lang="en-US" sz="1200" dirty="0"/>
              <a:t>:  Soft, nontender without hepatosplenomegaly or mass.  He has normal bowel </a:t>
            </a:r>
            <a:r>
              <a:rPr lang="en-US" sz="1200" dirty="0" smtClean="0"/>
              <a:t>sounds.ASSESSMENT:1. </a:t>
            </a:r>
            <a:r>
              <a:rPr lang="en-US" sz="1200" dirty="0"/>
              <a:t>Clostridium difficile enteritis, </a:t>
            </a:r>
            <a:r>
              <a:rPr lang="en-US" sz="1200" dirty="0" smtClean="0"/>
              <a:t>improved.2.Right </a:t>
            </a:r>
            <a:r>
              <a:rPr lang="en-US" sz="1200" dirty="0"/>
              <a:t>shoulder </a:t>
            </a:r>
            <a:r>
              <a:rPr lang="en-US" sz="1200" dirty="0" smtClean="0"/>
              <a:t>pain.3.Chronic </a:t>
            </a:r>
            <a:r>
              <a:rPr lang="en-US" sz="1200" dirty="0"/>
              <a:t>low back </a:t>
            </a:r>
            <a:r>
              <a:rPr lang="en-US" sz="1200" dirty="0" smtClean="0"/>
              <a:t>pain.4.Yeast </a:t>
            </a:r>
            <a:r>
              <a:rPr lang="en-US" sz="1200" dirty="0"/>
              <a:t>thrush</a:t>
            </a:r>
            <a:r>
              <a:rPr lang="en-US" sz="1200" dirty="0" smtClean="0"/>
              <a:t>.5. </a:t>
            </a:r>
            <a:r>
              <a:rPr lang="en-US" sz="1200" dirty="0"/>
              <a:t>Coronary artery </a:t>
            </a:r>
            <a:r>
              <a:rPr lang="en-US" sz="1200" dirty="0" smtClean="0"/>
              <a:t>disease.6. Urinary </a:t>
            </a:r>
            <a:r>
              <a:rPr lang="en-US" sz="1200" dirty="0"/>
              <a:t>retention, which is doing </a:t>
            </a:r>
            <a:r>
              <a:rPr lang="en-US" sz="1200" dirty="0" smtClean="0"/>
              <a:t>better.PLAN</a:t>
            </a:r>
            <a:r>
              <a:rPr lang="en-US" sz="1200" dirty="0"/>
              <a:t>:  I put him on Diflucan 200 mg daily for seven days.  We will have him stop his metronidazole little earlier at his request.  He can drop it down to t.i.d. until Friday of this week and then finish Fridayís dose and then stop the metronidazole and that will be more than a 10-day course.  I ordered physical therapy to evaluate and treat his right shoulder and neck as indicated x 6 visits and he may see Dr. XYZ p.r.n. for his eye discomfort and his left eye pterygium which is noted on exam (minimal redness is noted to the conjunctiva on the left side but no mattering was seen.)  Recheck with me in two to three weeks.</a:t>
            </a:r>
          </a:p>
        </p:txBody>
      </p:sp>
      <p:sp>
        <p:nvSpPr>
          <p:cNvPr id="5" name="Rectangle 4"/>
          <p:cNvSpPr/>
          <p:nvPr/>
        </p:nvSpPr>
        <p:spPr>
          <a:xfrm>
            <a:off x="6019800" y="5943600"/>
            <a:ext cx="2853365" cy="338554"/>
          </a:xfrm>
          <a:prstGeom prst="rect">
            <a:avLst/>
          </a:prstGeom>
        </p:spPr>
        <p:txBody>
          <a:bodyPr wrap="none">
            <a:spAutoFit/>
          </a:bodyPr>
          <a:lstStyle/>
          <a:p>
            <a:pPr marL="0" indent="0" algn="ctr">
              <a:buNone/>
            </a:pPr>
            <a:r>
              <a:rPr lang="en-US" sz="1600" dirty="0">
                <a:solidFill>
                  <a:srgbClr val="FF0000"/>
                </a:solidFill>
              </a:rPr>
              <a:t>synthetic medical record data </a:t>
            </a:r>
          </a:p>
        </p:txBody>
      </p:sp>
      <p:sp>
        <p:nvSpPr>
          <p:cNvPr id="6" name="Date Placeholder 5"/>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14</a:t>
            </a:fld>
            <a:endParaRPr lang="en-US" dirty="0"/>
          </a:p>
        </p:txBody>
      </p:sp>
    </p:spTree>
    <p:extLst>
      <p:ext uri="{BB962C8B-B14F-4D97-AF65-F5344CB8AC3E}">
        <p14:creationId xmlns:p14="http://schemas.microsoft.com/office/powerpoint/2010/main" val="9859959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of Veterans Affairs</a:t>
            </a:r>
            <a:endParaRPr lang="en-US" dirty="0"/>
          </a:p>
        </p:txBody>
      </p:sp>
      <p:sp>
        <p:nvSpPr>
          <p:cNvPr id="3" name="Content Placeholder 2"/>
          <p:cNvSpPr>
            <a:spLocks noGrp="1"/>
          </p:cNvSpPr>
          <p:nvPr>
            <p:ph idx="1"/>
          </p:nvPr>
        </p:nvSpPr>
        <p:spPr/>
        <p:txBody>
          <a:bodyPr/>
          <a:lstStyle/>
          <a:p>
            <a:r>
              <a:rPr lang="en-US" dirty="0" smtClean="0"/>
              <a:t>The VA has 21 million patients with years of follow-up.</a:t>
            </a:r>
          </a:p>
          <a:p>
            <a:endParaRPr lang="en-US" dirty="0" smtClean="0"/>
          </a:p>
          <a:p>
            <a:r>
              <a:rPr lang="en-US" dirty="0"/>
              <a:t>O</a:t>
            </a:r>
            <a:r>
              <a:rPr lang="en-US" dirty="0" smtClean="0"/>
              <a:t>ver 2,700,000,000 notes with 1 million notes added each day.</a:t>
            </a:r>
          </a:p>
          <a:p>
            <a:endParaRPr lang="en-US" dirty="0" smtClean="0"/>
          </a:p>
          <a:p>
            <a:r>
              <a:rPr lang="en-US" dirty="0" smtClean="0"/>
              <a:t>Billions of records in structured data.</a:t>
            </a: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15</a:t>
            </a:fld>
            <a:endParaRPr lang="en-US" dirty="0"/>
          </a:p>
        </p:txBody>
      </p:sp>
    </p:spTree>
    <p:extLst>
      <p:ext uri="{BB962C8B-B14F-4D97-AF65-F5344CB8AC3E}">
        <p14:creationId xmlns:p14="http://schemas.microsoft.com/office/powerpoint/2010/main" val="36300157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3938" y="1764158"/>
            <a:ext cx="8056662" cy="5474842"/>
          </a:xfrm>
          <a:prstGeom prst="rect">
            <a:avLst/>
          </a:prstGeom>
        </p:spPr>
      </p:pic>
      <p:sp>
        <p:nvSpPr>
          <p:cNvPr id="5" name="Title 4"/>
          <p:cNvSpPr>
            <a:spLocks noGrp="1"/>
          </p:cNvSpPr>
          <p:nvPr>
            <p:ph type="title"/>
          </p:nvPr>
        </p:nvSpPr>
        <p:spPr/>
        <p:txBody>
          <a:bodyPr>
            <a:noAutofit/>
          </a:bodyPr>
          <a:lstStyle/>
          <a:p>
            <a:r>
              <a:rPr lang="en-US" sz="3200" dirty="0">
                <a:latin typeface="Calibri" charset="0"/>
              </a:rPr>
              <a:t>VA Informatics and Computing Infrastructure </a:t>
            </a:r>
            <a:endParaRPr lang="en-US" sz="3200" dirty="0"/>
          </a:p>
        </p:txBody>
      </p: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4" name="Slide Number Placeholder 3"/>
          <p:cNvSpPr>
            <a:spLocks noGrp="1"/>
          </p:cNvSpPr>
          <p:nvPr>
            <p:ph type="sldNum" sz="quarter" idx="12"/>
          </p:nvPr>
        </p:nvSpPr>
        <p:spPr/>
        <p:txBody>
          <a:bodyPr/>
          <a:lstStyle/>
          <a:p>
            <a:pPr>
              <a:defRPr/>
            </a:pPr>
            <a:fld id="{A1853903-4063-E24E-B3CD-AFA4C2CD3AB5}" type="slidenum">
              <a:rPr lang="en-US" smtClean="0"/>
              <a:pPr>
                <a:defRPr/>
              </a:pPr>
              <a:t>16</a:t>
            </a:fld>
            <a:endParaRPr lang="en-US" dirty="0"/>
          </a:p>
        </p:txBody>
      </p:sp>
    </p:spTree>
    <p:extLst>
      <p:ext uri="{BB962C8B-B14F-4D97-AF65-F5344CB8AC3E}">
        <p14:creationId xmlns:p14="http://schemas.microsoft.com/office/powerpoint/2010/main" val="23186438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49259"/>
            <a:ext cx="7772400" cy="639762"/>
          </a:xfrm>
        </p:spPr>
        <p:txBody>
          <a:bodyPr>
            <a:normAutofit fontScale="90000"/>
          </a:bodyPr>
          <a:lstStyle/>
          <a:p>
            <a:r>
              <a:rPr lang="en-US" sz="3600" dirty="0" smtClean="0"/>
              <a:t>VA Million Veterans Program</a:t>
            </a:r>
            <a:endParaRPr lang="en-US" sz="3600" dirty="0"/>
          </a:p>
        </p:txBody>
      </p:sp>
      <p:sp>
        <p:nvSpPr>
          <p:cNvPr id="3" name="Content Placeholder 2"/>
          <p:cNvSpPr>
            <a:spLocks noGrp="1"/>
          </p:cNvSpPr>
          <p:nvPr>
            <p:ph idx="1"/>
          </p:nvPr>
        </p:nvSpPr>
        <p:spPr/>
        <p:txBody>
          <a:bodyPr/>
          <a:lstStyle/>
          <a:p>
            <a:r>
              <a:rPr lang="en-US" dirty="0" smtClean="0"/>
              <a:t>Bio-bank and sequencing for goal of 1 million Veterans </a:t>
            </a:r>
          </a:p>
          <a:p>
            <a:r>
              <a:rPr lang="en-US" dirty="0" smtClean="0"/>
              <a:t>Collect baseline health surveys along with the veterans full medical record.</a:t>
            </a:r>
          </a:p>
          <a:p>
            <a:r>
              <a:rPr lang="en-US" dirty="0" smtClean="0"/>
              <a:t>Use NLP on the medical record to extract a detailed disease phenotype</a:t>
            </a:r>
          </a:p>
          <a:p>
            <a:pPr marL="0" indent="0">
              <a:buNone/>
            </a:pPr>
            <a:endParaRPr lang="en-US" sz="3100" dirty="0"/>
          </a:p>
          <a:p>
            <a:pPr marL="0" indent="0">
              <a:buNone/>
            </a:pPr>
            <a:r>
              <a:rPr lang="en-US" sz="3100" dirty="0" smtClean="0"/>
              <a:t>Genotype + Phenotype = Incredible Opportunity</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17</a:t>
            </a:fld>
            <a:endParaRPr lang="en-US" dirty="0"/>
          </a:p>
        </p:txBody>
      </p:sp>
    </p:spTree>
    <p:extLst>
      <p:ext uri="{BB962C8B-B14F-4D97-AF65-F5344CB8AC3E}">
        <p14:creationId xmlns:p14="http://schemas.microsoft.com/office/powerpoint/2010/main" val="16962087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PTSD</a:t>
            </a:r>
            <a:endParaRPr lang="en-US" dirty="0"/>
          </a:p>
        </p:txBody>
      </p:sp>
      <p:sp>
        <p:nvSpPr>
          <p:cNvPr id="3" name="Content Placeholder 2"/>
          <p:cNvSpPr>
            <a:spLocks noGrp="1"/>
          </p:cNvSpPr>
          <p:nvPr>
            <p:ph idx="1"/>
          </p:nvPr>
        </p:nvSpPr>
        <p:spPr/>
        <p:txBody>
          <a:bodyPr/>
          <a:lstStyle/>
          <a:p>
            <a:pPr marL="0" indent="0">
              <a:buNone/>
            </a:pPr>
            <a:r>
              <a:rPr lang="en-US" dirty="0"/>
              <a:t>Is there a genetic component to how veterans respond to trauma?</a:t>
            </a:r>
          </a:p>
          <a:p>
            <a:r>
              <a:rPr lang="en-US" sz="2400" dirty="0" smtClean="0"/>
              <a:t>What symptoms are being exhibited?</a:t>
            </a:r>
          </a:p>
          <a:p>
            <a:r>
              <a:rPr lang="en-US" sz="2400" dirty="0" smtClean="0"/>
              <a:t>What is the nature / timing of the symptoms?</a:t>
            </a:r>
          </a:p>
          <a:p>
            <a:r>
              <a:rPr lang="en-US" sz="2400" dirty="0" smtClean="0"/>
              <a:t>When did the symptoms begin?</a:t>
            </a:r>
          </a:p>
          <a:p>
            <a:pPr marL="0" indent="0">
              <a:buNone/>
            </a:pPr>
            <a:endParaRPr lang="en-US" dirty="0" smtClean="0"/>
          </a:p>
          <a:p>
            <a:pPr marL="0" indent="0">
              <a:buNone/>
            </a:pPr>
            <a:r>
              <a:rPr lang="en-US" dirty="0" smtClean="0"/>
              <a:t>Is there a genetic component to treatment outcomes? </a:t>
            </a:r>
          </a:p>
          <a:p>
            <a:r>
              <a:rPr lang="en-US" sz="2400" dirty="0" smtClean="0"/>
              <a:t>What </a:t>
            </a:r>
            <a:r>
              <a:rPr lang="en-US" sz="2400" dirty="0"/>
              <a:t>treatments were used and how did they work?</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18</a:t>
            </a:fld>
            <a:endParaRPr lang="en-US" dirty="0"/>
          </a:p>
        </p:txBody>
      </p:sp>
    </p:spTree>
    <p:extLst>
      <p:ext uri="{BB962C8B-B14F-4D97-AF65-F5344CB8AC3E}">
        <p14:creationId xmlns:p14="http://schemas.microsoft.com/office/powerpoint/2010/main" val="33337909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Text</a:t>
            </a:r>
            <a:endParaRPr lang="en-US" dirty="0"/>
          </a:p>
        </p:txBody>
      </p:sp>
      <p:sp>
        <p:nvSpPr>
          <p:cNvPr id="3" name="Content Placeholder 2"/>
          <p:cNvSpPr>
            <a:spLocks noGrp="1"/>
          </p:cNvSpPr>
          <p:nvPr>
            <p:ph idx="1"/>
          </p:nvPr>
        </p:nvSpPr>
        <p:spPr/>
        <p:txBody>
          <a:bodyPr/>
          <a:lstStyle/>
          <a:p>
            <a:pPr marL="0" indent="0">
              <a:buNone/>
            </a:pPr>
            <a:r>
              <a:rPr lang="en-US" sz="2000" b="1" dirty="0" smtClean="0"/>
              <a:t>Text is where the majority of clinical information is stored.</a:t>
            </a:r>
          </a:p>
          <a:p>
            <a:r>
              <a:rPr lang="en-US" sz="2000" dirty="0" smtClean="0"/>
              <a:t>The patient experience is in text.</a:t>
            </a:r>
          </a:p>
          <a:p>
            <a:pPr lvl="1"/>
            <a:r>
              <a:rPr lang="en-US" sz="1600" dirty="0" smtClean="0">
                <a:solidFill>
                  <a:srgbClr val="1F497D"/>
                </a:solidFill>
              </a:rPr>
              <a:t>“Patient reports his knee hurts so bad he cannot sleep.  He is also at risk of losing his job because he cannot work without sitting down”</a:t>
            </a:r>
          </a:p>
          <a:p>
            <a:r>
              <a:rPr lang="en-US" sz="2000" dirty="0" smtClean="0"/>
              <a:t>The type of illness, symptoms, and severity are in text.</a:t>
            </a:r>
          </a:p>
          <a:p>
            <a:pPr lvl="1"/>
            <a:r>
              <a:rPr lang="en-US" sz="1600" dirty="0" smtClean="0">
                <a:solidFill>
                  <a:srgbClr val="1F497D"/>
                </a:solidFill>
              </a:rPr>
              <a:t>“Diagnosed with relapsing remitting MS, currently mild tingling and weak grip.”</a:t>
            </a:r>
          </a:p>
          <a:p>
            <a:r>
              <a:rPr lang="en-US" sz="2000" dirty="0" smtClean="0"/>
              <a:t>The timing of the episode is in text.</a:t>
            </a:r>
          </a:p>
          <a:p>
            <a:pPr lvl="1"/>
            <a:r>
              <a:rPr lang="en-US" sz="1600" dirty="0" smtClean="0">
                <a:solidFill>
                  <a:srgbClr val="1F497D"/>
                </a:solidFill>
              </a:rPr>
              <a:t>“The patient saw ENT last week and surg was scheduled.  She was cleared by cardiology last Monday, labs yesterday were normal.  Pt taken to OR at 3:00 PM for tonsillectomy, she was taken to PACU in good condition, returned to same day, and discharged at 8 pm.” </a:t>
            </a:r>
          </a:p>
          <a:p>
            <a:r>
              <a:rPr lang="en-US" sz="2000" dirty="0" smtClean="0"/>
              <a:t>The disease course is detailed in text.</a:t>
            </a:r>
          </a:p>
          <a:p>
            <a:pPr lvl="1"/>
            <a:r>
              <a:rPr lang="en-US" sz="1600" dirty="0" smtClean="0">
                <a:solidFill>
                  <a:srgbClr val="1F497D"/>
                </a:solidFill>
              </a:rPr>
              <a:t>“The chest pain started at while at the gym running, but resolved with rest.  The following day the patient again had CP while walking.  Today the pain was constant and he presented to the ER.  The pain resolved with aspirin, oxygen, nitro, MS.”</a:t>
            </a: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19</a:t>
            </a:fld>
            <a:endParaRPr lang="en-US" dirty="0"/>
          </a:p>
        </p:txBody>
      </p:sp>
    </p:spTree>
    <p:extLst>
      <p:ext uri="{BB962C8B-B14F-4D97-AF65-F5344CB8AC3E}">
        <p14:creationId xmlns:p14="http://schemas.microsoft.com/office/powerpoint/2010/main" val="3596859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114800" y="2209800"/>
            <a:ext cx="495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1"/>
          <a:lstStyle/>
          <a:p>
            <a:pPr marL="1257300" lvl="2" indent="273050">
              <a:lnSpc>
                <a:spcPts val="1800"/>
              </a:lnSpc>
              <a:spcBef>
                <a:spcPct val="20000"/>
              </a:spcBef>
              <a:spcAft>
                <a:spcPts val="900"/>
              </a:spcAft>
              <a:buClr>
                <a:schemeClr val="tx1"/>
              </a:buClr>
              <a:buSzPct val="80000"/>
              <a:buFont typeface="Arial" charset="0"/>
              <a:buChar char="•"/>
            </a:pPr>
            <a:endParaRPr lang="en-US" sz="1700" dirty="0" smtClean="0">
              <a:latin typeface="Arial" charset="0"/>
            </a:endParaRPr>
          </a:p>
        </p:txBody>
      </p:sp>
      <p:sp>
        <p:nvSpPr>
          <p:cNvPr id="7" name="Title 6"/>
          <p:cNvSpPr>
            <a:spLocks noGrp="1"/>
          </p:cNvSpPr>
          <p:nvPr>
            <p:ph type="title"/>
          </p:nvPr>
        </p:nvSpPr>
        <p:spPr/>
        <p:txBody>
          <a:bodyPr/>
          <a:lstStyle/>
          <a:p>
            <a:r>
              <a:rPr lang="en-US" smtClean="0"/>
              <a:t>Acknowledgements</a:t>
            </a:r>
            <a:endParaRPr lang="en-US" dirty="0"/>
          </a:p>
        </p:txBody>
      </p:sp>
      <p:sp>
        <p:nvSpPr>
          <p:cNvPr id="3" name="Content Placeholder 2"/>
          <p:cNvSpPr>
            <a:spLocks noGrp="1"/>
          </p:cNvSpPr>
          <p:nvPr>
            <p:ph idx="1"/>
          </p:nvPr>
        </p:nvSpPr>
        <p:spPr/>
        <p:txBody>
          <a:bodyPr>
            <a:normAutofit fontScale="62500" lnSpcReduction="20000"/>
          </a:bodyPr>
          <a:lstStyle/>
          <a:p>
            <a:r>
              <a:rPr lang="en-US" smtClean="0"/>
              <a:t>Resources and Facilities</a:t>
            </a:r>
          </a:p>
          <a:p>
            <a:pPr lvl="1"/>
            <a:r>
              <a:rPr lang="en-US" smtClean="0"/>
              <a:t>Veterans Affairs Salt Lake City Health Care System</a:t>
            </a:r>
          </a:p>
          <a:p>
            <a:pPr lvl="1"/>
            <a:r>
              <a:rPr lang="en-US" smtClean="0"/>
              <a:t>Department of Epidemiology, University of Utah</a:t>
            </a:r>
          </a:p>
          <a:p>
            <a:r>
              <a:rPr lang="en-US" smtClean="0"/>
              <a:t>Funding Support</a:t>
            </a:r>
          </a:p>
          <a:p>
            <a:pPr lvl="1"/>
            <a:r>
              <a:rPr lang="en-US" smtClean="0"/>
              <a:t>VA Informatics and Computing Infrastructure VA HSR HIR 08-204</a:t>
            </a:r>
          </a:p>
          <a:p>
            <a:pPr lvl="1"/>
            <a:r>
              <a:rPr lang="en-US" smtClean="0"/>
              <a:t>VA Consortium for Health Informatics Research VA HSR HIR 08-374</a:t>
            </a:r>
          </a:p>
          <a:p>
            <a:r>
              <a:rPr lang="en-US" smtClean="0"/>
              <a:t>Financial Relationships</a:t>
            </a:r>
          </a:p>
          <a:p>
            <a:pPr lvl="1"/>
            <a:r>
              <a:rPr lang="en-US" smtClean="0"/>
              <a:t>Research Grants from Amgen Inc, Anolinx LLC, AstraZeneca Pharmaceuticals LP, F. Hoffmann-La Roche Ltd, Genentech Inc, Genomic Health, Inc., Merck &amp; Co., Inc., Mylan Specialty LP, PAREXEL International Corporation, and Shire PLC through the University of Utah.</a:t>
            </a:r>
          </a:p>
          <a:p>
            <a:pPr lvl="1"/>
            <a:r>
              <a:rPr lang="en-US" smtClean="0"/>
              <a:t>Federal funding from Centers for Disease Control and Prevention, Department of Defense, Department of Veterans Affairs, Intermountain Healthcare, National Heart, Lung, and Blood Institute, National Institute on Alcohol Abuse and Alcoholism, National Institute of Arthritis and Musculoskeletal and Skin Diseases, National Institute of General Medical Sciences, National Institute of Standards and Technology, National Library of Medicine, National Science Foundation, and Patient Centered Outcomes Research Institute</a:t>
            </a:r>
            <a:endParaRPr lang="en-US" dirty="0"/>
          </a:p>
        </p:txBody>
      </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2</a:t>
            </a:fld>
            <a:endParaRPr lang="en-US" dirty="0"/>
          </a:p>
        </p:txBody>
      </p:sp>
    </p:spTree>
    <p:extLst>
      <p:ext uri="{BB962C8B-B14F-4D97-AF65-F5344CB8AC3E}">
        <p14:creationId xmlns:p14="http://schemas.microsoft.com/office/powerpoint/2010/main" val="129679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 of Text</a:t>
            </a:r>
            <a:endParaRPr lang="en-US" dirty="0"/>
          </a:p>
        </p:txBody>
      </p:sp>
      <p:sp>
        <p:nvSpPr>
          <p:cNvPr id="3" name="Content Placeholder 2"/>
          <p:cNvSpPr>
            <a:spLocks noGrp="1"/>
          </p:cNvSpPr>
          <p:nvPr>
            <p:ph idx="1"/>
          </p:nvPr>
        </p:nvSpPr>
        <p:spPr/>
        <p:txBody>
          <a:bodyPr/>
          <a:lstStyle/>
          <a:p>
            <a:r>
              <a:rPr lang="en-US" sz="2400" dirty="0" smtClean="0"/>
              <a:t>The treatment course is detailed in text.</a:t>
            </a:r>
          </a:p>
          <a:p>
            <a:pPr marL="457200" lvl="1" indent="0">
              <a:buNone/>
            </a:pPr>
            <a:r>
              <a:rPr lang="en-US" sz="2000" dirty="0" smtClean="0">
                <a:solidFill>
                  <a:schemeClr val="tx2"/>
                </a:solidFill>
              </a:rPr>
              <a:t>“The patient was started on albuterol, then changed to </a:t>
            </a:r>
            <a:r>
              <a:rPr lang="en-US" sz="2000" dirty="0" err="1" smtClean="0">
                <a:solidFill>
                  <a:schemeClr val="tx2"/>
                </a:solidFill>
              </a:rPr>
              <a:t>xop</a:t>
            </a:r>
            <a:r>
              <a:rPr lang="en-US" sz="2000" dirty="0" smtClean="0">
                <a:solidFill>
                  <a:schemeClr val="tx2"/>
                </a:solidFill>
              </a:rPr>
              <a:t> and </a:t>
            </a:r>
            <a:r>
              <a:rPr lang="en-US" sz="2000" dirty="0" err="1" smtClean="0">
                <a:solidFill>
                  <a:schemeClr val="tx2"/>
                </a:solidFill>
              </a:rPr>
              <a:t>spiriva</a:t>
            </a:r>
            <a:r>
              <a:rPr lang="en-US" sz="2000" dirty="0" smtClean="0">
                <a:solidFill>
                  <a:schemeClr val="tx2"/>
                </a:solidFill>
              </a:rPr>
              <a:t> after </a:t>
            </a:r>
            <a:r>
              <a:rPr lang="en-US" sz="2000" dirty="0" err="1" smtClean="0">
                <a:solidFill>
                  <a:schemeClr val="tx2"/>
                </a:solidFill>
              </a:rPr>
              <a:t>pulm</a:t>
            </a:r>
            <a:r>
              <a:rPr lang="en-US" sz="2000" dirty="0" smtClean="0">
                <a:solidFill>
                  <a:schemeClr val="tx2"/>
                </a:solidFill>
              </a:rPr>
              <a:t> consult and cardiology saw her.”</a:t>
            </a:r>
          </a:p>
          <a:p>
            <a:r>
              <a:rPr lang="en-US" sz="2400" dirty="0" smtClean="0"/>
              <a:t>The outcomes are in text.</a:t>
            </a:r>
          </a:p>
          <a:p>
            <a:pPr marL="457200" lvl="1" indent="0">
              <a:buNone/>
            </a:pPr>
            <a:r>
              <a:rPr lang="en-US" sz="2000" dirty="0" smtClean="0">
                <a:solidFill>
                  <a:srgbClr val="1F497D"/>
                </a:solidFill>
              </a:rPr>
              <a:t>“The patient was started on 48 weeks of peg interferon and ribavirin, but </a:t>
            </a:r>
            <a:r>
              <a:rPr lang="en-US" sz="2000" dirty="0" err="1" smtClean="0">
                <a:solidFill>
                  <a:srgbClr val="1F497D"/>
                </a:solidFill>
              </a:rPr>
              <a:t>tx</a:t>
            </a:r>
            <a:r>
              <a:rPr lang="en-US" sz="2000" dirty="0" smtClean="0">
                <a:solidFill>
                  <a:srgbClr val="1F497D"/>
                </a:solidFill>
              </a:rPr>
              <a:t> was stopped due to constant fatigue, anxiety, and concerns of his wife that he may harm himself.”</a:t>
            </a:r>
          </a:p>
          <a:p>
            <a:r>
              <a:rPr lang="en-US" sz="2400" dirty="0" smtClean="0"/>
              <a:t>Even structured elements that are missing from the database are in text.</a:t>
            </a:r>
          </a:p>
          <a:p>
            <a:pPr marL="457200" lvl="1" indent="0">
              <a:buNone/>
            </a:pPr>
            <a:r>
              <a:rPr lang="en-US" sz="2000" dirty="0" smtClean="0">
                <a:solidFill>
                  <a:srgbClr val="1F497D"/>
                </a:solidFill>
              </a:rPr>
              <a:t>“Patient is transferring care from university hospital.  He is genotype 1, </a:t>
            </a:r>
            <a:r>
              <a:rPr lang="en-US" sz="2000" dirty="0" err="1" smtClean="0">
                <a:solidFill>
                  <a:srgbClr val="1F497D"/>
                </a:solidFill>
              </a:rPr>
              <a:t>Vl</a:t>
            </a:r>
            <a:r>
              <a:rPr lang="en-US" sz="2000" dirty="0" smtClean="0">
                <a:solidFill>
                  <a:srgbClr val="1F497D"/>
                </a:solidFill>
              </a:rPr>
              <a:t> 391,000, </a:t>
            </a:r>
            <a:r>
              <a:rPr lang="en-US" sz="2000" dirty="0" err="1" smtClean="0">
                <a:solidFill>
                  <a:srgbClr val="1F497D"/>
                </a:solidFill>
              </a:rPr>
              <a:t>hep</a:t>
            </a:r>
            <a:r>
              <a:rPr lang="en-US" sz="2000" dirty="0" smtClean="0">
                <a:solidFill>
                  <a:srgbClr val="1F497D"/>
                </a:solidFill>
              </a:rPr>
              <a:t> B immune, HIV negative.”</a:t>
            </a:r>
          </a:p>
          <a:p>
            <a:pPr marL="457200" lvl="1" indent="0">
              <a:buNone/>
            </a:pPr>
            <a:endParaRPr lang="en-US" sz="2400" dirty="0" smtClean="0"/>
          </a:p>
          <a:p>
            <a:r>
              <a:rPr lang="en-US" sz="2400" u="sng" dirty="0" smtClean="0"/>
              <a:t>The only thing not in text is what the provider failed to write.</a:t>
            </a:r>
          </a:p>
          <a:p>
            <a:endParaRPr lang="en-US" sz="24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20</a:t>
            </a:fld>
            <a:endParaRPr lang="en-US" dirty="0"/>
          </a:p>
        </p:txBody>
      </p:sp>
    </p:spTree>
    <p:extLst>
      <p:ext uri="{BB962C8B-B14F-4D97-AF65-F5344CB8AC3E}">
        <p14:creationId xmlns:p14="http://schemas.microsoft.com/office/powerpoint/2010/main" val="2917771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Text</a:t>
            </a:r>
            <a:endParaRPr lang="en-US" dirty="0"/>
          </a:p>
        </p:txBody>
      </p:sp>
      <p:sp>
        <p:nvSpPr>
          <p:cNvPr id="3" name="Content Placeholder 2"/>
          <p:cNvSpPr>
            <a:spLocks noGrp="1"/>
          </p:cNvSpPr>
          <p:nvPr>
            <p:ph idx="1"/>
          </p:nvPr>
        </p:nvSpPr>
        <p:spPr/>
        <p:txBody>
          <a:bodyPr/>
          <a:lstStyle/>
          <a:p>
            <a:r>
              <a:rPr lang="en-US" sz="2800" dirty="0" smtClean="0"/>
              <a:t>EMR is written by providers for other providers</a:t>
            </a:r>
          </a:p>
          <a:p>
            <a:r>
              <a:rPr lang="en-US" sz="2800" dirty="0" smtClean="0"/>
              <a:t>Misspellings and grammar errors are pervasive</a:t>
            </a:r>
            <a:endParaRPr lang="en-US" sz="2400" dirty="0" smtClean="0"/>
          </a:p>
          <a:p>
            <a:r>
              <a:rPr lang="en-US" sz="2800" dirty="0" smtClean="0"/>
              <a:t>Terminology differs from non-clinical text</a:t>
            </a:r>
          </a:p>
          <a:p>
            <a:pPr marL="457200" lvl="1" indent="0">
              <a:buNone/>
            </a:pPr>
            <a:r>
              <a:rPr lang="en-US" sz="2400" dirty="0" smtClean="0">
                <a:solidFill>
                  <a:srgbClr val="1F497D"/>
                </a:solidFill>
              </a:rPr>
              <a:t>“patient endorses being verbally abused”</a:t>
            </a:r>
          </a:p>
          <a:p>
            <a:pPr marL="457200" lvl="1" indent="0">
              <a:buNone/>
            </a:pPr>
            <a:r>
              <a:rPr lang="en-US" sz="2400" dirty="0" smtClean="0">
                <a:solidFill>
                  <a:srgbClr val="1F497D"/>
                </a:solidFill>
              </a:rPr>
              <a:t>“patient status post spinal fusion”</a:t>
            </a:r>
          </a:p>
          <a:p>
            <a:pPr marL="457200" lvl="1" indent="0">
              <a:buNone/>
            </a:pPr>
            <a:r>
              <a:rPr lang="en-US" sz="2400" dirty="0" smtClean="0">
                <a:solidFill>
                  <a:srgbClr val="1F497D"/>
                </a:solidFill>
              </a:rPr>
              <a:t>“Angina, r/o MI”</a:t>
            </a:r>
          </a:p>
          <a:p>
            <a:r>
              <a:rPr lang="en-US" sz="2800" dirty="0" smtClean="0"/>
              <a:t>Abbreviations and acronyms are common</a:t>
            </a:r>
          </a:p>
          <a:p>
            <a:pPr marL="457200" lvl="1" indent="0">
              <a:buNone/>
            </a:pPr>
            <a:r>
              <a:rPr lang="en-US" sz="2400" dirty="0" smtClean="0">
                <a:solidFill>
                  <a:srgbClr val="1F497D"/>
                </a:solidFill>
              </a:rPr>
              <a:t>“50 y/o </a:t>
            </a:r>
            <a:r>
              <a:rPr lang="en-US" sz="2400" dirty="0" err="1" smtClean="0">
                <a:solidFill>
                  <a:srgbClr val="1F497D"/>
                </a:solidFill>
              </a:rPr>
              <a:t>pt</a:t>
            </a:r>
            <a:r>
              <a:rPr lang="en-US" sz="2400" dirty="0" smtClean="0">
                <a:solidFill>
                  <a:srgbClr val="1F497D"/>
                </a:solidFill>
              </a:rPr>
              <a:t> c DM2, HTN, c/o SOB &amp; CP. R/O MI”</a:t>
            </a:r>
          </a:p>
          <a:p>
            <a:pPr lvl="1"/>
            <a:endParaRPr lang="en-US" sz="24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21</a:t>
            </a:fld>
            <a:endParaRPr lang="en-US" dirty="0"/>
          </a:p>
        </p:txBody>
      </p:sp>
    </p:spTree>
    <p:extLst>
      <p:ext uri="{BB962C8B-B14F-4D97-AF65-F5344CB8AC3E}">
        <p14:creationId xmlns:p14="http://schemas.microsoft.com/office/powerpoint/2010/main" val="1152563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Text</a:t>
            </a:r>
            <a:endParaRPr lang="en-US" dirty="0"/>
          </a:p>
        </p:txBody>
      </p:sp>
      <p:sp>
        <p:nvSpPr>
          <p:cNvPr id="3" name="Content Placeholder 2"/>
          <p:cNvSpPr>
            <a:spLocks noGrp="1"/>
          </p:cNvSpPr>
          <p:nvPr>
            <p:ph idx="1"/>
          </p:nvPr>
        </p:nvSpPr>
        <p:spPr/>
        <p:txBody>
          <a:bodyPr/>
          <a:lstStyle/>
          <a:p>
            <a:r>
              <a:rPr lang="en-US" sz="2800" dirty="0" smtClean="0"/>
              <a:t>Ambiguity </a:t>
            </a:r>
          </a:p>
          <a:p>
            <a:pPr marL="514350" lvl="1" indent="0">
              <a:buNone/>
            </a:pPr>
            <a:r>
              <a:rPr lang="en-US" sz="2400" dirty="0" smtClean="0">
                <a:solidFill>
                  <a:srgbClr val="1F497D"/>
                </a:solidFill>
              </a:rPr>
              <a:t>“</a:t>
            </a:r>
            <a:r>
              <a:rPr lang="en-US" sz="2400" b="1" dirty="0" err="1" smtClean="0">
                <a:solidFill>
                  <a:srgbClr val="1F497D"/>
                </a:solidFill>
              </a:rPr>
              <a:t>pt</a:t>
            </a:r>
            <a:r>
              <a:rPr lang="en-US" sz="2400" dirty="0" smtClean="0">
                <a:solidFill>
                  <a:srgbClr val="1F497D"/>
                </a:solidFill>
              </a:rPr>
              <a:t> is 10 days </a:t>
            </a:r>
            <a:r>
              <a:rPr lang="en-US" sz="2400" b="1" dirty="0" err="1" smtClean="0">
                <a:solidFill>
                  <a:srgbClr val="1F497D"/>
                </a:solidFill>
              </a:rPr>
              <a:t>pt</a:t>
            </a:r>
            <a:r>
              <a:rPr lang="en-US" sz="2400" dirty="0" smtClean="0">
                <a:solidFill>
                  <a:srgbClr val="1F497D"/>
                </a:solidFill>
              </a:rPr>
              <a:t> –R kidney. Plan: work w/ </a:t>
            </a:r>
            <a:r>
              <a:rPr lang="en-US" sz="2400" b="1" dirty="0" err="1" smtClean="0">
                <a:solidFill>
                  <a:srgbClr val="1F497D"/>
                </a:solidFill>
              </a:rPr>
              <a:t>pt</a:t>
            </a:r>
            <a:r>
              <a:rPr lang="en-US" sz="2400" dirty="0" smtClean="0">
                <a:solidFill>
                  <a:srgbClr val="1F497D"/>
                </a:solidFill>
              </a:rPr>
              <a:t> for LE strength. Sub therapeutic </a:t>
            </a:r>
            <a:r>
              <a:rPr lang="en-US" sz="2400" b="1" dirty="0" err="1" smtClean="0">
                <a:solidFill>
                  <a:srgbClr val="1F497D"/>
                </a:solidFill>
              </a:rPr>
              <a:t>pt</a:t>
            </a:r>
            <a:r>
              <a:rPr lang="en-US" sz="2400" dirty="0" smtClean="0">
                <a:solidFill>
                  <a:srgbClr val="1F497D"/>
                </a:solidFill>
              </a:rPr>
              <a:t> increase to </a:t>
            </a:r>
            <a:r>
              <a:rPr lang="en-US" sz="2400" dirty="0" err="1" smtClean="0">
                <a:solidFill>
                  <a:srgbClr val="1F497D"/>
                </a:solidFill>
              </a:rPr>
              <a:t>coum</a:t>
            </a:r>
            <a:r>
              <a:rPr lang="en-US" sz="2400" dirty="0" smtClean="0">
                <a:solidFill>
                  <a:srgbClr val="1F497D"/>
                </a:solidFill>
              </a:rPr>
              <a:t> 5mg </a:t>
            </a:r>
            <a:r>
              <a:rPr lang="en-US" sz="2400" dirty="0" err="1" smtClean="0">
                <a:solidFill>
                  <a:srgbClr val="1F497D"/>
                </a:solidFill>
              </a:rPr>
              <a:t>qd</a:t>
            </a:r>
            <a:r>
              <a:rPr lang="en-US" sz="2400" dirty="0" smtClean="0">
                <a:solidFill>
                  <a:srgbClr val="1F497D"/>
                </a:solidFill>
              </a:rPr>
              <a:t>. f/u PCP for adj.”</a:t>
            </a:r>
          </a:p>
          <a:p>
            <a:r>
              <a:rPr lang="en-US" sz="2800" dirty="0" smtClean="0"/>
              <a:t>Formatting variations</a:t>
            </a:r>
          </a:p>
          <a:p>
            <a:pPr marL="514350" lvl="1" indent="0">
              <a:buNone/>
            </a:pPr>
            <a:r>
              <a:rPr lang="en-US" sz="2400" dirty="0" smtClean="0">
                <a:solidFill>
                  <a:srgbClr val="1F497D"/>
                </a:solidFill>
              </a:rPr>
              <a:t>“Significant family history of diabetes no psychiatric history None past and present smoking.  1ppd Alcohol and drug use yes. Legal issues tattoos small R arm from 20 years ago.”</a:t>
            </a:r>
            <a:endParaRPr lang="en-US" sz="2400" dirty="0">
              <a:solidFill>
                <a:srgbClr val="1F497D"/>
              </a:solidFill>
            </a:endParaRP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22</a:t>
            </a:fld>
            <a:endParaRPr lang="en-US" dirty="0"/>
          </a:p>
        </p:txBody>
      </p:sp>
    </p:spTree>
    <p:extLst>
      <p:ext uri="{BB962C8B-B14F-4D97-AF65-F5344CB8AC3E}">
        <p14:creationId xmlns:p14="http://schemas.microsoft.com/office/powerpoint/2010/main" val="3938140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Text</a:t>
            </a:r>
            <a:endParaRPr lang="en-US" dirty="0"/>
          </a:p>
        </p:txBody>
      </p:sp>
      <p:sp>
        <p:nvSpPr>
          <p:cNvPr id="3" name="Content Placeholder 2"/>
          <p:cNvSpPr>
            <a:spLocks noGrp="1"/>
          </p:cNvSpPr>
          <p:nvPr>
            <p:ph idx="1"/>
          </p:nvPr>
        </p:nvSpPr>
        <p:spPr/>
        <p:txBody>
          <a:bodyPr/>
          <a:lstStyle/>
          <a:p>
            <a:r>
              <a:rPr lang="en-US" sz="2800" dirty="0" smtClean="0"/>
              <a:t>Experiencer: patient, family member, clinician, other</a:t>
            </a:r>
          </a:p>
          <a:p>
            <a:pPr marL="457200" lvl="1" indent="0">
              <a:buNone/>
            </a:pPr>
            <a:r>
              <a:rPr lang="en-US" sz="2400" dirty="0" smtClean="0">
                <a:solidFill>
                  <a:srgbClr val="1F497D"/>
                </a:solidFill>
              </a:rPr>
              <a:t>“Social &amp; Family history: denies smoking, alcohol, drugs”</a:t>
            </a:r>
            <a:endParaRPr lang="en-US" sz="2400" dirty="0">
              <a:solidFill>
                <a:srgbClr val="1F497D"/>
              </a:solidFill>
            </a:endParaRPr>
          </a:p>
          <a:p>
            <a:r>
              <a:rPr lang="en-US" sz="2800" dirty="0" smtClean="0"/>
              <a:t>Assertion:  Positive, possible, planned, hypothetical, or negated.</a:t>
            </a:r>
          </a:p>
          <a:p>
            <a:pPr marL="457200" lvl="1" indent="0">
              <a:buNone/>
            </a:pPr>
            <a:r>
              <a:rPr lang="en-US" sz="2400" dirty="0" smtClean="0">
                <a:solidFill>
                  <a:srgbClr val="1F497D"/>
                </a:solidFill>
              </a:rPr>
              <a:t>“</a:t>
            </a:r>
            <a:r>
              <a:rPr lang="en-US" sz="2400" dirty="0" err="1" smtClean="0">
                <a:solidFill>
                  <a:srgbClr val="1F497D"/>
                </a:solidFill>
              </a:rPr>
              <a:t>Pt</a:t>
            </a:r>
            <a:r>
              <a:rPr lang="en-US" sz="2400" dirty="0" smtClean="0">
                <a:solidFill>
                  <a:srgbClr val="1F497D"/>
                </a:solidFill>
              </a:rPr>
              <a:t> presented with MI”</a:t>
            </a:r>
          </a:p>
          <a:p>
            <a:pPr marL="457200" lvl="1" indent="0">
              <a:buNone/>
            </a:pPr>
            <a:r>
              <a:rPr lang="en-US" sz="2400" dirty="0" smtClean="0">
                <a:solidFill>
                  <a:srgbClr val="1F497D"/>
                </a:solidFill>
              </a:rPr>
              <a:t>“</a:t>
            </a:r>
            <a:r>
              <a:rPr lang="en-US" sz="2400" dirty="0" err="1" smtClean="0">
                <a:solidFill>
                  <a:srgbClr val="1F497D"/>
                </a:solidFill>
              </a:rPr>
              <a:t>Pt</a:t>
            </a:r>
            <a:r>
              <a:rPr lang="en-US" sz="2400" dirty="0" smtClean="0">
                <a:solidFill>
                  <a:srgbClr val="1F497D"/>
                </a:solidFill>
              </a:rPr>
              <a:t> presented with likely MI”</a:t>
            </a:r>
          </a:p>
          <a:p>
            <a:pPr marL="457200" lvl="1" indent="0">
              <a:buNone/>
            </a:pPr>
            <a:r>
              <a:rPr lang="en-US" sz="2400" dirty="0" smtClean="0">
                <a:solidFill>
                  <a:srgbClr val="1F497D"/>
                </a:solidFill>
              </a:rPr>
              <a:t>“We will </a:t>
            </a:r>
            <a:r>
              <a:rPr lang="en-US" sz="2400" dirty="0" err="1" smtClean="0">
                <a:solidFill>
                  <a:srgbClr val="1F497D"/>
                </a:solidFill>
              </a:rPr>
              <a:t>cardiovert</a:t>
            </a:r>
            <a:r>
              <a:rPr lang="en-US" sz="2400" dirty="0" smtClean="0">
                <a:solidFill>
                  <a:srgbClr val="1F497D"/>
                </a:solidFill>
              </a:rPr>
              <a:t> when stable”</a:t>
            </a:r>
          </a:p>
          <a:p>
            <a:pPr marL="457200" lvl="1" indent="0">
              <a:buNone/>
            </a:pPr>
            <a:r>
              <a:rPr lang="en-US" sz="2400" dirty="0" smtClean="0">
                <a:solidFill>
                  <a:srgbClr val="1F497D"/>
                </a:solidFill>
              </a:rPr>
              <a:t>“If he reverts to AF again, we will </a:t>
            </a:r>
            <a:r>
              <a:rPr lang="en-US" sz="2400" dirty="0" err="1" smtClean="0">
                <a:solidFill>
                  <a:srgbClr val="1F497D"/>
                </a:solidFill>
              </a:rPr>
              <a:t>cardiovert</a:t>
            </a:r>
            <a:r>
              <a:rPr lang="en-US" sz="2400" dirty="0" smtClean="0">
                <a:solidFill>
                  <a:srgbClr val="1F497D"/>
                </a:solidFill>
              </a:rPr>
              <a:t>”</a:t>
            </a:r>
          </a:p>
          <a:p>
            <a:pPr marL="457200" lvl="1" indent="0">
              <a:buNone/>
            </a:pPr>
            <a:r>
              <a:rPr lang="en-US" sz="2400" dirty="0" smtClean="0">
                <a:solidFill>
                  <a:srgbClr val="1F497D"/>
                </a:solidFill>
              </a:rPr>
              <a:t>“Ruled out for MI with enzymes x 3”</a:t>
            </a:r>
            <a:endParaRPr lang="en-US" sz="2400" dirty="0">
              <a:solidFill>
                <a:srgbClr val="1F497D"/>
              </a:solidFill>
            </a:endParaRP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23</a:t>
            </a:fld>
            <a:endParaRPr lang="en-US" dirty="0"/>
          </a:p>
        </p:txBody>
      </p:sp>
    </p:spTree>
    <p:extLst>
      <p:ext uri="{BB962C8B-B14F-4D97-AF65-F5344CB8AC3E}">
        <p14:creationId xmlns:p14="http://schemas.microsoft.com/office/powerpoint/2010/main" val="34694710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639762"/>
          </a:xfrm>
        </p:spPr>
        <p:txBody>
          <a:bodyPr>
            <a:normAutofit fontScale="90000"/>
          </a:bodyPr>
          <a:lstStyle/>
          <a:p>
            <a:r>
              <a:rPr lang="en-US" dirty="0" smtClean="0"/>
              <a:t>How to use text in research?</a:t>
            </a:r>
            <a:endParaRPr lang="en-US" dirty="0"/>
          </a:p>
        </p:txBody>
      </p:sp>
      <p:sp>
        <p:nvSpPr>
          <p:cNvPr id="3" name="Content Placeholder 2"/>
          <p:cNvSpPr>
            <a:spLocks noGrp="1"/>
          </p:cNvSpPr>
          <p:nvPr>
            <p:ph idx="1"/>
          </p:nvPr>
        </p:nvSpPr>
        <p:spPr/>
        <p:txBody>
          <a:bodyPr/>
          <a:lstStyle/>
          <a:p>
            <a:r>
              <a:rPr lang="en-US" dirty="0" smtClean="0"/>
              <a:t>Chart Review</a:t>
            </a:r>
          </a:p>
          <a:p>
            <a:pPr lvl="1"/>
            <a:r>
              <a:rPr lang="en-US" dirty="0" smtClean="0"/>
              <a:t>Humans can read charts and create a database of data or classifications.</a:t>
            </a:r>
          </a:p>
          <a:p>
            <a:pPr marL="457200" lvl="1" indent="0">
              <a:buNone/>
            </a:pPr>
            <a:r>
              <a:rPr lang="en-US" sz="2000" dirty="0" smtClean="0"/>
              <a:t>It is expensive and slow…. Very Very expensive and slow</a:t>
            </a:r>
            <a:endParaRPr lang="en-US" dirty="0"/>
          </a:p>
          <a:p>
            <a:r>
              <a:rPr lang="en-US" dirty="0" smtClean="0"/>
              <a:t>NLP – Natural Language Processing </a:t>
            </a:r>
          </a:p>
          <a:p>
            <a:pPr lvl="1"/>
            <a:r>
              <a:rPr lang="en-US" dirty="0" smtClean="0"/>
              <a:t>An NLP system can be created</a:t>
            </a:r>
          </a:p>
          <a:p>
            <a:pPr marL="457200" lvl="1" indent="0">
              <a:buNone/>
            </a:pPr>
            <a:r>
              <a:rPr lang="en-US" sz="2000" dirty="0" smtClean="0"/>
              <a:t>A few weeks - months of system development</a:t>
            </a:r>
          </a:p>
          <a:p>
            <a:pPr marL="457200" lvl="1" indent="0">
              <a:buNone/>
            </a:pPr>
            <a:r>
              <a:rPr lang="en-US" sz="2000" dirty="0" smtClean="0"/>
              <a:t>The computer can then process a larger number of documents in a shorter time than a human.</a:t>
            </a:r>
            <a:endParaRPr lang="en-US" sz="20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24</a:t>
            </a:fld>
            <a:endParaRPr lang="en-US" dirty="0"/>
          </a:p>
        </p:txBody>
      </p:sp>
    </p:spTree>
    <p:extLst>
      <p:ext uri="{BB962C8B-B14F-4D97-AF65-F5344CB8AC3E}">
        <p14:creationId xmlns:p14="http://schemas.microsoft.com/office/powerpoint/2010/main" val="1504845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800" y="2286000"/>
            <a:ext cx="8610600" cy="419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NLP?</a:t>
            </a:r>
            <a:endParaRPr lang="en-US" dirty="0"/>
          </a:p>
        </p:txBody>
      </p:sp>
      <p:sp>
        <p:nvSpPr>
          <p:cNvPr id="15" name="TextBox 14"/>
          <p:cNvSpPr txBox="1"/>
          <p:nvPr/>
        </p:nvSpPr>
        <p:spPr>
          <a:xfrm>
            <a:off x="1579384" y="1524000"/>
            <a:ext cx="5985232" cy="646331"/>
          </a:xfrm>
          <a:prstGeom prst="rect">
            <a:avLst/>
          </a:prstGeom>
          <a:noFill/>
        </p:spPr>
        <p:txBody>
          <a:bodyPr wrap="none" rtlCol="0">
            <a:spAutoFit/>
          </a:bodyPr>
          <a:lstStyle/>
          <a:p>
            <a:r>
              <a:rPr lang="en-US" sz="3600" dirty="0" smtClean="0"/>
              <a:t>natural language processing</a:t>
            </a:r>
            <a:endParaRPr lang="en-US" sz="3600" dirty="0"/>
          </a:p>
        </p:txBody>
      </p:sp>
      <p:sp>
        <p:nvSpPr>
          <p:cNvPr id="16" name="TextBox 15"/>
          <p:cNvSpPr txBox="1"/>
          <p:nvPr/>
        </p:nvSpPr>
        <p:spPr>
          <a:xfrm>
            <a:off x="5791202" y="3733800"/>
            <a:ext cx="2185815" cy="461665"/>
          </a:xfrm>
          <a:prstGeom prst="rect">
            <a:avLst/>
          </a:prstGeom>
          <a:noFill/>
        </p:spPr>
        <p:txBody>
          <a:bodyPr wrap="none" rtlCol="0">
            <a:spAutoFit/>
          </a:bodyPr>
          <a:lstStyle/>
          <a:p>
            <a:r>
              <a:rPr lang="en-US" dirty="0" smtClean="0"/>
              <a:t>summarization</a:t>
            </a:r>
            <a:endParaRPr lang="en-US" dirty="0"/>
          </a:p>
        </p:txBody>
      </p:sp>
      <p:sp>
        <p:nvSpPr>
          <p:cNvPr id="17" name="TextBox 16"/>
          <p:cNvSpPr txBox="1"/>
          <p:nvPr/>
        </p:nvSpPr>
        <p:spPr>
          <a:xfrm>
            <a:off x="973316" y="3200400"/>
            <a:ext cx="2836684" cy="461665"/>
          </a:xfrm>
          <a:prstGeom prst="rect">
            <a:avLst/>
          </a:prstGeom>
          <a:noFill/>
        </p:spPr>
        <p:txBody>
          <a:bodyPr wrap="none" rtlCol="0">
            <a:spAutoFit/>
          </a:bodyPr>
          <a:lstStyle/>
          <a:p>
            <a:r>
              <a:rPr lang="en-US" dirty="0" smtClean="0"/>
              <a:t>question answering</a:t>
            </a:r>
            <a:endParaRPr lang="en-US" dirty="0"/>
          </a:p>
        </p:txBody>
      </p:sp>
      <p:sp>
        <p:nvSpPr>
          <p:cNvPr id="18" name="TextBox 17"/>
          <p:cNvSpPr txBox="1"/>
          <p:nvPr/>
        </p:nvSpPr>
        <p:spPr>
          <a:xfrm>
            <a:off x="4419600" y="2971800"/>
            <a:ext cx="3127028" cy="461665"/>
          </a:xfrm>
          <a:prstGeom prst="rect">
            <a:avLst/>
          </a:prstGeom>
          <a:noFill/>
        </p:spPr>
        <p:txBody>
          <a:bodyPr wrap="none" rtlCol="0">
            <a:spAutoFit/>
          </a:bodyPr>
          <a:lstStyle/>
          <a:p>
            <a:r>
              <a:rPr lang="en-US" dirty="0" smtClean="0"/>
              <a:t>information extraction</a:t>
            </a:r>
            <a:endParaRPr lang="en-US" dirty="0"/>
          </a:p>
        </p:txBody>
      </p:sp>
      <p:sp>
        <p:nvSpPr>
          <p:cNvPr id="19" name="TextBox 18"/>
          <p:cNvSpPr txBox="1"/>
          <p:nvPr/>
        </p:nvSpPr>
        <p:spPr>
          <a:xfrm>
            <a:off x="2271843" y="5405736"/>
            <a:ext cx="2528757" cy="461665"/>
          </a:xfrm>
          <a:prstGeom prst="rect">
            <a:avLst/>
          </a:prstGeom>
          <a:noFill/>
        </p:spPr>
        <p:txBody>
          <a:bodyPr wrap="none" rtlCol="0">
            <a:spAutoFit/>
          </a:bodyPr>
          <a:lstStyle/>
          <a:p>
            <a:r>
              <a:rPr lang="en-US" dirty="0" smtClean="0"/>
              <a:t>concept mapping</a:t>
            </a:r>
            <a:endParaRPr lang="en-US" dirty="0"/>
          </a:p>
        </p:txBody>
      </p:sp>
      <p:sp>
        <p:nvSpPr>
          <p:cNvPr id="20" name="TextBox 19"/>
          <p:cNvSpPr txBox="1"/>
          <p:nvPr/>
        </p:nvSpPr>
        <p:spPr>
          <a:xfrm>
            <a:off x="5257802" y="4800600"/>
            <a:ext cx="2887329" cy="461665"/>
          </a:xfrm>
          <a:prstGeom prst="rect">
            <a:avLst/>
          </a:prstGeom>
          <a:noFill/>
        </p:spPr>
        <p:txBody>
          <a:bodyPr wrap="none" rtlCol="0">
            <a:spAutoFit/>
          </a:bodyPr>
          <a:lstStyle/>
          <a:p>
            <a:r>
              <a:rPr lang="en-US" dirty="0" smtClean="0"/>
              <a:t>information retrieval</a:t>
            </a:r>
            <a:endParaRPr lang="en-US" dirty="0"/>
          </a:p>
        </p:txBody>
      </p:sp>
      <p:sp>
        <p:nvSpPr>
          <p:cNvPr id="21" name="TextBox 20"/>
          <p:cNvSpPr txBox="1"/>
          <p:nvPr/>
        </p:nvSpPr>
        <p:spPr>
          <a:xfrm>
            <a:off x="3352800" y="4267200"/>
            <a:ext cx="2853516" cy="461665"/>
          </a:xfrm>
          <a:prstGeom prst="rect">
            <a:avLst/>
          </a:prstGeom>
          <a:noFill/>
        </p:spPr>
        <p:txBody>
          <a:bodyPr wrap="none" rtlCol="0">
            <a:spAutoFit/>
          </a:bodyPr>
          <a:lstStyle/>
          <a:p>
            <a:r>
              <a:rPr lang="en-US" dirty="0" smtClean="0"/>
              <a:t>machine translation</a:t>
            </a:r>
            <a:endParaRPr lang="en-US" dirty="0"/>
          </a:p>
        </p:txBody>
      </p:sp>
      <p:sp>
        <p:nvSpPr>
          <p:cNvPr id="22" name="TextBox 21"/>
          <p:cNvSpPr txBox="1"/>
          <p:nvPr/>
        </p:nvSpPr>
        <p:spPr>
          <a:xfrm>
            <a:off x="457200" y="3962400"/>
            <a:ext cx="2768306" cy="461665"/>
          </a:xfrm>
          <a:prstGeom prst="rect">
            <a:avLst/>
          </a:prstGeom>
          <a:noFill/>
        </p:spPr>
        <p:txBody>
          <a:bodyPr wrap="none" rtlCol="0">
            <a:spAutoFit/>
          </a:bodyPr>
          <a:lstStyle/>
          <a:p>
            <a:r>
              <a:rPr lang="en-US" dirty="0" smtClean="0"/>
              <a:t>speech recognition</a:t>
            </a:r>
            <a:endParaRPr lang="en-US" dirty="0"/>
          </a:p>
        </p:txBody>
      </p:sp>
      <p:sp>
        <p:nvSpPr>
          <p:cNvPr id="23" name="TextBox 22"/>
          <p:cNvSpPr txBox="1"/>
          <p:nvPr/>
        </p:nvSpPr>
        <p:spPr>
          <a:xfrm>
            <a:off x="4873592" y="5410200"/>
            <a:ext cx="2220830" cy="461665"/>
          </a:xfrm>
          <a:prstGeom prst="rect">
            <a:avLst/>
          </a:prstGeom>
          <a:noFill/>
        </p:spPr>
        <p:txBody>
          <a:bodyPr wrap="none" rtlCol="0">
            <a:spAutoFit/>
          </a:bodyPr>
          <a:lstStyle/>
          <a:p>
            <a:r>
              <a:rPr lang="en-US" dirty="0" smtClean="0"/>
              <a:t>text generation</a:t>
            </a:r>
            <a:endParaRPr lang="en-US" dirty="0"/>
          </a:p>
        </p:txBody>
      </p:sp>
      <p:sp>
        <p:nvSpPr>
          <p:cNvPr id="24" name="TextBox 23"/>
          <p:cNvSpPr txBox="1"/>
          <p:nvPr/>
        </p:nvSpPr>
        <p:spPr>
          <a:xfrm>
            <a:off x="1549990" y="4796136"/>
            <a:ext cx="2717210" cy="461665"/>
          </a:xfrm>
          <a:prstGeom prst="rect">
            <a:avLst/>
          </a:prstGeom>
          <a:noFill/>
        </p:spPr>
        <p:txBody>
          <a:bodyPr wrap="none" rtlCol="0">
            <a:spAutoFit/>
          </a:bodyPr>
          <a:lstStyle/>
          <a:p>
            <a:r>
              <a:rPr lang="en-US" dirty="0" smtClean="0"/>
              <a:t>speech generation</a:t>
            </a:r>
            <a:endParaRPr lang="en-US" dirty="0"/>
          </a:p>
        </p:txBody>
      </p: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25</a:t>
            </a:fld>
            <a:endParaRPr lang="en-US" dirty="0"/>
          </a:p>
        </p:txBody>
      </p:sp>
    </p:spTree>
    <p:extLst>
      <p:ext uri="{BB962C8B-B14F-4D97-AF65-F5344CB8AC3E}">
        <p14:creationId xmlns:p14="http://schemas.microsoft.com/office/powerpoint/2010/main" val="41069222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04800" y="2286000"/>
            <a:ext cx="8610600" cy="419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What is NLP?</a:t>
            </a:r>
            <a:endParaRPr lang="en-US" dirty="0"/>
          </a:p>
        </p:txBody>
      </p:sp>
      <p:sp>
        <p:nvSpPr>
          <p:cNvPr id="14" name="TextBox 13"/>
          <p:cNvSpPr txBox="1"/>
          <p:nvPr/>
        </p:nvSpPr>
        <p:spPr>
          <a:xfrm>
            <a:off x="5791202" y="3733800"/>
            <a:ext cx="2185815" cy="461665"/>
          </a:xfrm>
          <a:prstGeom prst="rect">
            <a:avLst/>
          </a:prstGeom>
          <a:noFill/>
        </p:spPr>
        <p:txBody>
          <a:bodyPr wrap="none" rtlCol="0">
            <a:spAutoFit/>
          </a:bodyPr>
          <a:lstStyle/>
          <a:p>
            <a:r>
              <a:rPr lang="en-US" dirty="0" smtClean="0">
                <a:solidFill>
                  <a:schemeClr val="tx1">
                    <a:lumMod val="65000"/>
                    <a:lumOff val="35000"/>
                  </a:schemeClr>
                </a:solidFill>
              </a:rPr>
              <a:t>summarization</a:t>
            </a:r>
            <a:endParaRPr lang="en-US" dirty="0">
              <a:solidFill>
                <a:schemeClr val="tx1">
                  <a:lumMod val="65000"/>
                  <a:lumOff val="35000"/>
                </a:schemeClr>
              </a:solidFill>
            </a:endParaRPr>
          </a:p>
        </p:txBody>
      </p:sp>
      <p:sp>
        <p:nvSpPr>
          <p:cNvPr id="25" name="TextBox 24"/>
          <p:cNvSpPr txBox="1"/>
          <p:nvPr/>
        </p:nvSpPr>
        <p:spPr>
          <a:xfrm>
            <a:off x="973316" y="3200400"/>
            <a:ext cx="2836684" cy="461665"/>
          </a:xfrm>
          <a:prstGeom prst="rect">
            <a:avLst/>
          </a:prstGeom>
          <a:noFill/>
        </p:spPr>
        <p:txBody>
          <a:bodyPr wrap="none" rtlCol="0">
            <a:spAutoFit/>
          </a:bodyPr>
          <a:lstStyle/>
          <a:p>
            <a:r>
              <a:rPr lang="en-US" dirty="0" smtClean="0">
                <a:solidFill>
                  <a:schemeClr val="tx1">
                    <a:lumMod val="65000"/>
                    <a:lumOff val="35000"/>
                  </a:schemeClr>
                </a:solidFill>
              </a:rPr>
              <a:t>question answering</a:t>
            </a:r>
            <a:endParaRPr lang="en-US" dirty="0">
              <a:solidFill>
                <a:schemeClr val="tx1">
                  <a:lumMod val="65000"/>
                  <a:lumOff val="35000"/>
                </a:schemeClr>
              </a:solidFill>
            </a:endParaRPr>
          </a:p>
        </p:txBody>
      </p:sp>
      <p:sp>
        <p:nvSpPr>
          <p:cNvPr id="26" name="TextBox 25"/>
          <p:cNvSpPr txBox="1"/>
          <p:nvPr/>
        </p:nvSpPr>
        <p:spPr>
          <a:xfrm>
            <a:off x="4419600" y="2971800"/>
            <a:ext cx="3433752" cy="461665"/>
          </a:xfrm>
          <a:prstGeom prst="rect">
            <a:avLst/>
          </a:prstGeom>
          <a:noFill/>
        </p:spPr>
        <p:txBody>
          <a:bodyPr wrap="none" rtlCol="0">
            <a:spAutoFit/>
          </a:bodyPr>
          <a:lstStyle/>
          <a:p>
            <a:r>
              <a:rPr lang="en-US" b="1" dirty="0" smtClean="0"/>
              <a:t>information extraction</a:t>
            </a:r>
            <a:endParaRPr lang="en-US" b="1" dirty="0"/>
          </a:p>
        </p:txBody>
      </p:sp>
      <p:sp>
        <p:nvSpPr>
          <p:cNvPr id="27" name="TextBox 26"/>
          <p:cNvSpPr txBox="1"/>
          <p:nvPr/>
        </p:nvSpPr>
        <p:spPr>
          <a:xfrm>
            <a:off x="2271843" y="5405736"/>
            <a:ext cx="2528757" cy="461665"/>
          </a:xfrm>
          <a:prstGeom prst="rect">
            <a:avLst/>
          </a:prstGeom>
          <a:noFill/>
        </p:spPr>
        <p:txBody>
          <a:bodyPr wrap="none" rtlCol="0">
            <a:spAutoFit/>
          </a:bodyPr>
          <a:lstStyle/>
          <a:p>
            <a:r>
              <a:rPr lang="en-US" dirty="0" smtClean="0">
                <a:solidFill>
                  <a:schemeClr val="tx1">
                    <a:lumMod val="65000"/>
                    <a:lumOff val="35000"/>
                  </a:schemeClr>
                </a:solidFill>
              </a:rPr>
              <a:t>concept mapping</a:t>
            </a:r>
            <a:endParaRPr lang="en-US" dirty="0">
              <a:solidFill>
                <a:schemeClr val="tx1">
                  <a:lumMod val="65000"/>
                  <a:lumOff val="35000"/>
                </a:schemeClr>
              </a:solidFill>
            </a:endParaRPr>
          </a:p>
        </p:txBody>
      </p:sp>
      <p:sp>
        <p:nvSpPr>
          <p:cNvPr id="28" name="TextBox 27"/>
          <p:cNvSpPr txBox="1"/>
          <p:nvPr/>
        </p:nvSpPr>
        <p:spPr>
          <a:xfrm>
            <a:off x="5257802" y="4800600"/>
            <a:ext cx="2887329" cy="461665"/>
          </a:xfrm>
          <a:prstGeom prst="rect">
            <a:avLst/>
          </a:prstGeom>
          <a:noFill/>
        </p:spPr>
        <p:txBody>
          <a:bodyPr wrap="none" rtlCol="0">
            <a:spAutoFit/>
          </a:bodyPr>
          <a:lstStyle/>
          <a:p>
            <a:r>
              <a:rPr lang="en-US" dirty="0" smtClean="0">
                <a:solidFill>
                  <a:schemeClr val="tx1">
                    <a:lumMod val="65000"/>
                    <a:lumOff val="35000"/>
                  </a:schemeClr>
                </a:solidFill>
              </a:rPr>
              <a:t>information retrieval</a:t>
            </a:r>
            <a:endParaRPr lang="en-US" dirty="0">
              <a:solidFill>
                <a:schemeClr val="tx1">
                  <a:lumMod val="65000"/>
                  <a:lumOff val="35000"/>
                </a:schemeClr>
              </a:solidFill>
            </a:endParaRPr>
          </a:p>
        </p:txBody>
      </p:sp>
      <p:sp>
        <p:nvSpPr>
          <p:cNvPr id="29" name="TextBox 28"/>
          <p:cNvSpPr txBox="1"/>
          <p:nvPr/>
        </p:nvSpPr>
        <p:spPr>
          <a:xfrm>
            <a:off x="3352800" y="4267200"/>
            <a:ext cx="2853516" cy="461665"/>
          </a:xfrm>
          <a:prstGeom prst="rect">
            <a:avLst/>
          </a:prstGeom>
          <a:noFill/>
        </p:spPr>
        <p:txBody>
          <a:bodyPr wrap="none" rtlCol="0">
            <a:spAutoFit/>
          </a:bodyPr>
          <a:lstStyle/>
          <a:p>
            <a:r>
              <a:rPr lang="en-US" dirty="0" smtClean="0">
                <a:solidFill>
                  <a:schemeClr val="tx1">
                    <a:lumMod val="65000"/>
                    <a:lumOff val="35000"/>
                  </a:schemeClr>
                </a:solidFill>
              </a:rPr>
              <a:t>machine translation</a:t>
            </a:r>
            <a:endParaRPr lang="en-US" dirty="0">
              <a:solidFill>
                <a:schemeClr val="tx1">
                  <a:lumMod val="65000"/>
                  <a:lumOff val="35000"/>
                </a:schemeClr>
              </a:solidFill>
            </a:endParaRPr>
          </a:p>
        </p:txBody>
      </p:sp>
      <p:sp>
        <p:nvSpPr>
          <p:cNvPr id="30" name="TextBox 29"/>
          <p:cNvSpPr txBox="1"/>
          <p:nvPr/>
        </p:nvSpPr>
        <p:spPr>
          <a:xfrm>
            <a:off x="457200" y="3962400"/>
            <a:ext cx="2768306" cy="461665"/>
          </a:xfrm>
          <a:prstGeom prst="rect">
            <a:avLst/>
          </a:prstGeom>
          <a:noFill/>
        </p:spPr>
        <p:txBody>
          <a:bodyPr wrap="none" rtlCol="0">
            <a:spAutoFit/>
          </a:bodyPr>
          <a:lstStyle/>
          <a:p>
            <a:r>
              <a:rPr lang="en-US" dirty="0" smtClean="0">
                <a:solidFill>
                  <a:schemeClr val="tx1">
                    <a:lumMod val="65000"/>
                    <a:lumOff val="35000"/>
                  </a:schemeClr>
                </a:solidFill>
              </a:rPr>
              <a:t>speech recognition</a:t>
            </a:r>
            <a:endParaRPr lang="en-US" dirty="0">
              <a:solidFill>
                <a:schemeClr val="tx1">
                  <a:lumMod val="65000"/>
                  <a:lumOff val="35000"/>
                </a:schemeClr>
              </a:solidFill>
            </a:endParaRPr>
          </a:p>
        </p:txBody>
      </p:sp>
      <p:sp>
        <p:nvSpPr>
          <p:cNvPr id="31" name="TextBox 30"/>
          <p:cNvSpPr txBox="1"/>
          <p:nvPr/>
        </p:nvSpPr>
        <p:spPr>
          <a:xfrm>
            <a:off x="4873592" y="5410200"/>
            <a:ext cx="2220830" cy="461665"/>
          </a:xfrm>
          <a:prstGeom prst="rect">
            <a:avLst/>
          </a:prstGeom>
          <a:noFill/>
        </p:spPr>
        <p:txBody>
          <a:bodyPr wrap="none" rtlCol="0">
            <a:spAutoFit/>
          </a:bodyPr>
          <a:lstStyle/>
          <a:p>
            <a:r>
              <a:rPr lang="en-US" dirty="0" smtClean="0">
                <a:solidFill>
                  <a:schemeClr val="tx1">
                    <a:lumMod val="65000"/>
                    <a:lumOff val="35000"/>
                  </a:schemeClr>
                </a:solidFill>
              </a:rPr>
              <a:t>text generation</a:t>
            </a:r>
            <a:endParaRPr lang="en-US" dirty="0">
              <a:solidFill>
                <a:schemeClr val="tx1">
                  <a:lumMod val="65000"/>
                  <a:lumOff val="35000"/>
                </a:schemeClr>
              </a:solidFill>
            </a:endParaRPr>
          </a:p>
        </p:txBody>
      </p:sp>
      <p:sp>
        <p:nvSpPr>
          <p:cNvPr id="32" name="TextBox 31"/>
          <p:cNvSpPr txBox="1"/>
          <p:nvPr/>
        </p:nvSpPr>
        <p:spPr>
          <a:xfrm>
            <a:off x="1549990" y="4796136"/>
            <a:ext cx="2717210" cy="461665"/>
          </a:xfrm>
          <a:prstGeom prst="rect">
            <a:avLst/>
          </a:prstGeom>
          <a:noFill/>
        </p:spPr>
        <p:txBody>
          <a:bodyPr wrap="none" rtlCol="0">
            <a:spAutoFit/>
          </a:bodyPr>
          <a:lstStyle/>
          <a:p>
            <a:r>
              <a:rPr lang="en-US" dirty="0" smtClean="0">
                <a:solidFill>
                  <a:schemeClr val="tx1">
                    <a:lumMod val="65000"/>
                    <a:lumOff val="35000"/>
                  </a:schemeClr>
                </a:solidFill>
              </a:rPr>
              <a:t>speech generation</a:t>
            </a:r>
            <a:endParaRPr lang="en-US" dirty="0">
              <a:solidFill>
                <a:schemeClr val="tx1">
                  <a:lumMod val="65000"/>
                  <a:lumOff val="35000"/>
                </a:schemeClr>
              </a:solidFill>
            </a:endParaRPr>
          </a:p>
        </p:txBody>
      </p:sp>
      <p:sp>
        <p:nvSpPr>
          <p:cNvPr id="16" name="TextBox 15"/>
          <p:cNvSpPr txBox="1"/>
          <p:nvPr/>
        </p:nvSpPr>
        <p:spPr>
          <a:xfrm>
            <a:off x="1579384" y="1524000"/>
            <a:ext cx="5985232" cy="646331"/>
          </a:xfrm>
          <a:prstGeom prst="rect">
            <a:avLst/>
          </a:prstGeom>
          <a:noFill/>
        </p:spPr>
        <p:txBody>
          <a:bodyPr wrap="none" rtlCol="0">
            <a:spAutoFit/>
          </a:bodyPr>
          <a:lstStyle/>
          <a:p>
            <a:r>
              <a:rPr lang="en-US" sz="3600" dirty="0" smtClean="0"/>
              <a:t>natural language processing</a:t>
            </a:r>
            <a:endParaRPr lang="en-US" sz="3600" dirty="0"/>
          </a:p>
        </p:txBody>
      </p: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4" name="Slide Number Placeholder 3"/>
          <p:cNvSpPr>
            <a:spLocks noGrp="1"/>
          </p:cNvSpPr>
          <p:nvPr>
            <p:ph type="sldNum" sz="quarter" idx="12"/>
          </p:nvPr>
        </p:nvSpPr>
        <p:spPr/>
        <p:txBody>
          <a:bodyPr/>
          <a:lstStyle/>
          <a:p>
            <a:pPr>
              <a:defRPr/>
            </a:pPr>
            <a:fld id="{A1853903-4063-E24E-B3CD-AFA4C2CD3AB5}" type="slidenum">
              <a:rPr lang="en-US" smtClean="0"/>
              <a:pPr>
                <a:defRPr/>
              </a:pPr>
              <a:t>26</a:t>
            </a:fld>
            <a:endParaRPr lang="en-US" dirty="0"/>
          </a:p>
        </p:txBody>
      </p:sp>
    </p:spTree>
    <p:extLst>
      <p:ext uri="{BB962C8B-B14F-4D97-AF65-F5344CB8AC3E}">
        <p14:creationId xmlns:p14="http://schemas.microsoft.com/office/powerpoint/2010/main" val="34430809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Text Processing</a:t>
            </a:r>
            <a:endParaRPr lang="en-US" dirty="0"/>
          </a:p>
        </p:txBody>
      </p:sp>
      <p:sp>
        <p:nvSpPr>
          <p:cNvPr id="3" name="Content Placeholder 2"/>
          <p:cNvSpPr>
            <a:spLocks noGrp="1"/>
          </p:cNvSpPr>
          <p:nvPr>
            <p:ph idx="1"/>
          </p:nvPr>
        </p:nvSpPr>
        <p:spPr/>
        <p:txBody>
          <a:bodyPr/>
          <a:lstStyle/>
          <a:p>
            <a:pPr marL="0" indent="0">
              <a:buNone/>
            </a:pPr>
            <a:r>
              <a:rPr lang="en-US" dirty="0" smtClean="0"/>
              <a:t>The text is accessed by a human coder, and rules are followed to extract information out of the text and into a structured database format.</a:t>
            </a:r>
          </a:p>
          <a:p>
            <a:pPr marL="0" indent="0">
              <a:buNone/>
            </a:pPr>
            <a:endParaRPr lang="en-US" dirty="0"/>
          </a:p>
          <a:p>
            <a:pPr marL="0" indent="0">
              <a:buNone/>
            </a:pPr>
            <a:r>
              <a:rPr lang="en-US" dirty="0"/>
              <a:t>Information Extraction is similar to the human process of coding for claims data.</a:t>
            </a:r>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27</a:t>
            </a:fld>
            <a:endParaRPr lang="en-US" dirty="0"/>
          </a:p>
        </p:txBody>
      </p:sp>
    </p:spTree>
    <p:extLst>
      <p:ext uri="{BB962C8B-B14F-4D97-AF65-F5344CB8AC3E}">
        <p14:creationId xmlns:p14="http://schemas.microsoft.com/office/powerpoint/2010/main" val="23558475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p:txBody>
          <a:bodyPr/>
          <a:lstStyle/>
          <a:p>
            <a:r>
              <a:rPr lang="en-US" dirty="0" smtClean="0"/>
              <a:t>Project-specific tasks</a:t>
            </a:r>
          </a:p>
          <a:p>
            <a:pPr lvl="1"/>
            <a:r>
              <a:rPr lang="en-US" dirty="0" smtClean="0"/>
              <a:t>Find a limited number of relevant concepts</a:t>
            </a:r>
            <a:endParaRPr lang="en-US" dirty="0"/>
          </a:p>
          <a:p>
            <a:pPr lvl="1"/>
            <a:r>
              <a:rPr lang="en-US" dirty="0" smtClean="0"/>
              <a:t>Gather information </a:t>
            </a:r>
            <a:r>
              <a:rPr lang="en-US" dirty="0"/>
              <a:t>from </a:t>
            </a:r>
            <a:r>
              <a:rPr lang="en-US" dirty="0" smtClean="0"/>
              <a:t>multiple data points</a:t>
            </a:r>
          </a:p>
          <a:p>
            <a:pPr lvl="1"/>
            <a:r>
              <a:rPr lang="en-US" dirty="0" smtClean="0"/>
              <a:t>Produce </a:t>
            </a:r>
            <a:r>
              <a:rPr lang="en-US" dirty="0"/>
              <a:t>a structured </a:t>
            </a:r>
            <a:r>
              <a:rPr lang="en-US" dirty="0" smtClean="0"/>
              <a:t>representation </a:t>
            </a:r>
            <a:r>
              <a:rPr lang="en-US" dirty="0"/>
              <a:t>of relevant </a:t>
            </a:r>
            <a:r>
              <a:rPr lang="en-US" dirty="0" smtClean="0"/>
              <a:t>information</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28</a:t>
            </a:fld>
            <a:endParaRPr lang="en-US" dirty="0"/>
          </a:p>
        </p:txBody>
      </p:sp>
    </p:spTree>
    <p:extLst>
      <p:ext uri="{BB962C8B-B14F-4D97-AF65-F5344CB8AC3E}">
        <p14:creationId xmlns:p14="http://schemas.microsoft.com/office/powerpoint/2010/main" val="18970638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p:txBody>
          <a:bodyPr/>
          <a:lstStyle/>
          <a:p>
            <a:r>
              <a:rPr lang="en-US" dirty="0"/>
              <a:t>Goals: </a:t>
            </a:r>
            <a:endParaRPr lang="en-US" dirty="0" smtClean="0"/>
          </a:p>
          <a:p>
            <a:pPr marL="914400" lvl="1" indent="-514350">
              <a:buFont typeface="+mj-lt"/>
              <a:buAutoNum type="arabicPeriod"/>
            </a:pPr>
            <a:r>
              <a:rPr lang="en-US" dirty="0" smtClean="0"/>
              <a:t>Organize information </a:t>
            </a:r>
            <a:r>
              <a:rPr lang="en-US" dirty="0"/>
              <a:t>so that it is useful to people </a:t>
            </a:r>
            <a:endParaRPr lang="en-US" dirty="0" smtClean="0"/>
          </a:p>
          <a:p>
            <a:pPr marL="914400" lvl="1" indent="-514350">
              <a:buFont typeface="+mj-lt"/>
              <a:buAutoNum type="arabicPeriod"/>
            </a:pPr>
            <a:r>
              <a:rPr lang="en-US" dirty="0" smtClean="0"/>
              <a:t>Put information </a:t>
            </a:r>
            <a:r>
              <a:rPr lang="en-US" dirty="0"/>
              <a:t>in a </a:t>
            </a:r>
            <a:r>
              <a:rPr lang="en-US" dirty="0" smtClean="0"/>
              <a:t>semantically </a:t>
            </a:r>
            <a:r>
              <a:rPr lang="en-US" dirty="0"/>
              <a:t>precise form that allows further inferences to be made by computer algorithms </a:t>
            </a:r>
            <a:endParaRPr lang="en-US" dirty="0" smtClean="0"/>
          </a:p>
          <a:p>
            <a:pPr marL="1314450" lvl="2" indent="-514350"/>
            <a:r>
              <a:rPr lang="en-US" dirty="0" smtClean="0"/>
              <a:t>Who did what to whom when?</a:t>
            </a:r>
          </a:p>
          <a:p>
            <a:pPr marL="1314450" lvl="2" indent="-514350"/>
            <a:r>
              <a:rPr lang="en-US" dirty="0" smtClean="0"/>
              <a:t>How do two concepts relate?</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29</a:t>
            </a:fld>
            <a:endParaRPr lang="en-US" dirty="0"/>
          </a:p>
        </p:txBody>
      </p:sp>
    </p:spTree>
    <p:extLst>
      <p:ext uri="{BB962C8B-B14F-4D97-AF65-F5344CB8AC3E}">
        <p14:creationId xmlns:p14="http://schemas.microsoft.com/office/powerpoint/2010/main" val="25739098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Outline</a:t>
            </a:r>
            <a:endParaRPr lang="en-US" dirty="0"/>
          </a:p>
        </p:txBody>
      </p:sp>
      <p:sp>
        <p:nvSpPr>
          <p:cNvPr id="3" name="Content Placeholder 2"/>
          <p:cNvSpPr>
            <a:spLocks noGrp="1"/>
          </p:cNvSpPr>
          <p:nvPr>
            <p:ph idx="1"/>
          </p:nvPr>
        </p:nvSpPr>
        <p:spPr>
          <a:xfrm>
            <a:off x="152400" y="1295400"/>
            <a:ext cx="8763000" cy="4830763"/>
          </a:xfrm>
        </p:spPr>
        <p:txBody>
          <a:bodyPr/>
          <a:lstStyle/>
          <a:p>
            <a:r>
              <a:rPr lang="en-US" sz="2800" dirty="0" smtClean="0"/>
              <a:t>The electronic medical record</a:t>
            </a:r>
          </a:p>
          <a:p>
            <a:pPr lvl="1"/>
            <a:r>
              <a:rPr lang="en-US" sz="2000" dirty="0" smtClean="0"/>
              <a:t>How it is created, </a:t>
            </a:r>
            <a:r>
              <a:rPr lang="en-US" sz="2000" dirty="0"/>
              <a:t>How it is </a:t>
            </a:r>
            <a:r>
              <a:rPr lang="en-US" sz="2000" dirty="0" smtClean="0"/>
              <a:t>stored, What is in it</a:t>
            </a:r>
          </a:p>
          <a:p>
            <a:pPr lvl="1"/>
            <a:r>
              <a:rPr lang="en-US" sz="2000" dirty="0" smtClean="0"/>
              <a:t>Benefits and challenges of text data</a:t>
            </a:r>
          </a:p>
          <a:p>
            <a:r>
              <a:rPr lang="en-US" sz="2800" dirty="0" smtClean="0"/>
              <a:t> Introduction to NLP</a:t>
            </a:r>
          </a:p>
          <a:p>
            <a:pPr lvl="1"/>
            <a:r>
              <a:rPr lang="en-US" sz="2000" dirty="0" smtClean="0"/>
              <a:t>What is NLP, How does NLP work, Why would I use NLP</a:t>
            </a:r>
          </a:p>
          <a:p>
            <a:r>
              <a:rPr lang="en-US" sz="2800" dirty="0" smtClean="0"/>
              <a:t>Process and Methods</a:t>
            </a:r>
          </a:p>
          <a:p>
            <a:pPr lvl="1"/>
            <a:r>
              <a:rPr lang="en-US" sz="2000" dirty="0" smtClean="0"/>
              <a:t>Examples of NLP projects with methods used</a:t>
            </a:r>
          </a:p>
          <a:p>
            <a:r>
              <a:rPr lang="en-US" sz="2800" dirty="0" smtClean="0"/>
              <a:t>Demonstration of NLP process from start to finish</a:t>
            </a:r>
          </a:p>
          <a:p>
            <a:r>
              <a:rPr lang="en-US" sz="2800" dirty="0" smtClean="0"/>
              <a:t>Questions and Discussion</a:t>
            </a:r>
            <a:endParaRPr lang="en-US" sz="28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3</a:t>
            </a:fld>
            <a:endParaRPr lang="en-US" dirty="0"/>
          </a:p>
        </p:txBody>
      </p:sp>
    </p:spTree>
    <p:extLst>
      <p:ext uri="{BB962C8B-B14F-4D97-AF65-F5344CB8AC3E}">
        <p14:creationId xmlns:p14="http://schemas.microsoft.com/office/powerpoint/2010/main" val="10498297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of Smoking Status</a:t>
            </a:r>
            <a:endParaRPr lang="en-US" dirty="0"/>
          </a:p>
        </p:txBody>
      </p:sp>
      <p:sp>
        <p:nvSpPr>
          <p:cNvPr id="3" name="Content Placeholder 2"/>
          <p:cNvSpPr>
            <a:spLocks noGrp="1"/>
          </p:cNvSpPr>
          <p:nvPr>
            <p:ph idx="1"/>
          </p:nvPr>
        </p:nvSpPr>
        <p:spPr/>
        <p:txBody>
          <a:bodyPr/>
          <a:lstStyle/>
          <a:p>
            <a:r>
              <a:rPr lang="en-US" sz="2800" dirty="0" smtClean="0"/>
              <a:t>Smoking Behavior</a:t>
            </a:r>
          </a:p>
          <a:p>
            <a:pPr lvl="1"/>
            <a:r>
              <a:rPr lang="en-US" sz="2400" dirty="0" smtClean="0"/>
              <a:t>Status:  Current, Past, or Non-smoker</a:t>
            </a:r>
          </a:p>
          <a:p>
            <a:pPr lvl="1"/>
            <a:r>
              <a:rPr lang="en-US" sz="2400" dirty="0" smtClean="0"/>
              <a:t>Exposure:  Pack year history</a:t>
            </a:r>
            <a:endParaRPr lang="en-US" sz="2400" dirty="0"/>
          </a:p>
        </p:txBody>
      </p:sp>
      <p:sp>
        <p:nvSpPr>
          <p:cNvPr id="4" name="Document 3"/>
          <p:cNvSpPr/>
          <p:nvPr/>
        </p:nvSpPr>
        <p:spPr>
          <a:xfrm>
            <a:off x="381000" y="2667000"/>
            <a:ext cx="2331843" cy="3591417"/>
          </a:xfrm>
          <a:prstGeom prst="flowChartDocument">
            <a:avLst/>
          </a:prstGeom>
          <a:ln/>
        </p:spPr>
        <p:style>
          <a:lnRef idx="1">
            <a:schemeClr val="dk1"/>
          </a:lnRef>
          <a:fillRef idx="2">
            <a:schemeClr val="dk1"/>
          </a:fillRef>
          <a:effectRef idx="1">
            <a:schemeClr val="dk1"/>
          </a:effectRef>
          <a:fontRef idx="minor">
            <a:schemeClr val="dk1"/>
          </a:fontRef>
        </p:style>
        <p:txBody>
          <a:bodyPr/>
          <a:lstStyle/>
          <a:p>
            <a:endParaRPr lang="en-US"/>
          </a:p>
        </p:txBody>
      </p:sp>
      <p:sp>
        <p:nvSpPr>
          <p:cNvPr id="6" name="TextBox 5"/>
          <p:cNvSpPr txBox="1"/>
          <p:nvPr/>
        </p:nvSpPr>
        <p:spPr>
          <a:xfrm>
            <a:off x="457200" y="2743200"/>
            <a:ext cx="2438400" cy="2677656"/>
          </a:xfrm>
          <a:prstGeom prst="rect">
            <a:avLst/>
          </a:prstGeom>
          <a:noFill/>
        </p:spPr>
        <p:txBody>
          <a:bodyPr wrap="square" rtlCol="0">
            <a:spAutoFit/>
          </a:bodyPr>
          <a:lstStyle/>
          <a:p>
            <a:r>
              <a:rPr lang="en-US" dirty="0" smtClean="0"/>
              <a:t>Patient: 101</a:t>
            </a:r>
          </a:p>
          <a:p>
            <a:endParaRPr lang="en-US" dirty="0"/>
          </a:p>
          <a:p>
            <a:r>
              <a:rPr lang="en-US" dirty="0" smtClean="0"/>
              <a:t>Patient gave up cigs in 1989.  He </a:t>
            </a:r>
            <a:r>
              <a:rPr lang="en-US" dirty="0" err="1" smtClean="0"/>
              <a:t>smked</a:t>
            </a:r>
            <a:endParaRPr lang="en-US" dirty="0" smtClean="0"/>
          </a:p>
          <a:p>
            <a:r>
              <a:rPr lang="en-US" dirty="0" smtClean="0"/>
              <a:t> 2 packs/day for 15 years.</a:t>
            </a:r>
            <a:endParaRPr lang="en-US" dirty="0"/>
          </a:p>
        </p:txBody>
      </p:sp>
      <p:sp>
        <p:nvSpPr>
          <p:cNvPr id="7" name="Magnetic Disk 6"/>
          <p:cNvSpPr/>
          <p:nvPr/>
        </p:nvSpPr>
        <p:spPr>
          <a:xfrm>
            <a:off x="4038600" y="2667000"/>
            <a:ext cx="4816953" cy="3377245"/>
          </a:xfrm>
          <a:prstGeom prst="flowChartMagneticDisk">
            <a:avLst/>
          </a:prstGeom>
          <a:ln/>
        </p:spPr>
        <p:style>
          <a:lnRef idx="1">
            <a:schemeClr val="dk1"/>
          </a:lnRef>
          <a:fillRef idx="2">
            <a:schemeClr val="dk1"/>
          </a:fillRef>
          <a:effectRef idx="1">
            <a:schemeClr val="dk1"/>
          </a:effectRef>
          <a:fontRef idx="minor">
            <a:schemeClr val="dk1"/>
          </a:fontRef>
        </p:style>
        <p:txBody>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938758053"/>
              </p:ext>
            </p:extLst>
          </p:nvPr>
        </p:nvGraphicFramePr>
        <p:xfrm>
          <a:off x="4267200" y="4038600"/>
          <a:ext cx="4495800" cy="1381164"/>
        </p:xfrm>
        <a:graphic>
          <a:graphicData uri="http://schemas.openxmlformats.org/drawingml/2006/table">
            <a:tbl>
              <a:tblPr firstRow="1" bandRow="1">
                <a:tableStyleId>{5C22544A-7EE6-4342-B048-85BDC9FD1C3A}</a:tableStyleId>
              </a:tblPr>
              <a:tblGrid>
                <a:gridCol w="749300"/>
                <a:gridCol w="749300"/>
                <a:gridCol w="749300"/>
                <a:gridCol w="749300"/>
                <a:gridCol w="749300"/>
                <a:gridCol w="749300"/>
              </a:tblGrid>
              <a:tr h="568960">
                <a:tc>
                  <a:txBody>
                    <a:bodyPr/>
                    <a:lstStyle/>
                    <a:p>
                      <a:r>
                        <a:rPr lang="en-US" sz="1500" dirty="0" smtClean="0">
                          <a:ln>
                            <a:noFill/>
                          </a:ln>
                          <a:solidFill>
                            <a:schemeClr val="tx1"/>
                          </a:solidFill>
                        </a:rPr>
                        <a:t>Patient ID</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500" dirty="0" smtClean="0">
                          <a:ln>
                            <a:noFill/>
                          </a:ln>
                          <a:solidFill>
                            <a:schemeClr val="tx1"/>
                          </a:solidFill>
                        </a:rPr>
                        <a:t>Status</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500" dirty="0" smtClean="0">
                          <a:ln>
                            <a:noFill/>
                          </a:ln>
                          <a:solidFill>
                            <a:schemeClr val="tx1"/>
                          </a:solidFill>
                        </a:rPr>
                        <a:t>Packs</a:t>
                      </a:r>
                      <a:r>
                        <a:rPr lang="en-US" sz="1500" baseline="0" dirty="0" smtClean="0">
                          <a:ln>
                            <a:noFill/>
                          </a:ln>
                          <a:solidFill>
                            <a:schemeClr val="tx1"/>
                          </a:solidFill>
                        </a:rPr>
                        <a:t>/day</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500" dirty="0" smtClean="0">
                          <a:ln>
                            <a:noFill/>
                          </a:ln>
                          <a:solidFill>
                            <a:schemeClr val="tx1"/>
                          </a:solidFill>
                        </a:rPr>
                        <a:t>Years smoked</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500" dirty="0" smtClean="0">
                          <a:ln>
                            <a:noFill/>
                          </a:ln>
                          <a:solidFill>
                            <a:schemeClr val="tx1"/>
                          </a:solidFill>
                        </a:rPr>
                        <a:t>Pack</a:t>
                      </a:r>
                      <a:r>
                        <a:rPr lang="en-US" sz="1500" baseline="0" dirty="0" smtClean="0">
                          <a:ln>
                            <a:noFill/>
                          </a:ln>
                          <a:solidFill>
                            <a:schemeClr val="tx1"/>
                          </a:solidFill>
                        </a:rPr>
                        <a:t> years</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500" dirty="0" smtClean="0">
                          <a:ln>
                            <a:noFill/>
                          </a:ln>
                          <a:solidFill>
                            <a:schemeClr val="tx1"/>
                          </a:solidFill>
                        </a:rPr>
                        <a:t>Quit date</a:t>
                      </a:r>
                      <a:endParaRPr lang="en-US" sz="15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73444">
                <a:tc>
                  <a:txBody>
                    <a:bodyPr/>
                    <a:lstStyle/>
                    <a:p>
                      <a:pPr algn="ctr"/>
                      <a:r>
                        <a:rPr lang="en-US" sz="1900" dirty="0" smtClean="0">
                          <a:ln>
                            <a:noFill/>
                          </a:ln>
                          <a:solidFill>
                            <a:schemeClr val="tx1"/>
                          </a:solidFill>
                        </a:rPr>
                        <a:t>101</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900" dirty="0" smtClean="0">
                          <a:ln>
                            <a:noFill/>
                          </a:ln>
                          <a:solidFill>
                            <a:schemeClr val="tx1"/>
                          </a:solidFill>
                        </a:rPr>
                        <a:t>Past</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900" dirty="0" smtClean="0">
                          <a:ln>
                            <a:noFill/>
                          </a:ln>
                          <a:solidFill>
                            <a:schemeClr val="tx1"/>
                          </a:solidFill>
                        </a:rPr>
                        <a:t>2</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900" dirty="0" smtClean="0">
                          <a:ln>
                            <a:noFill/>
                          </a:ln>
                          <a:solidFill>
                            <a:schemeClr val="tx1"/>
                          </a:solidFill>
                        </a:rPr>
                        <a:t>15</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900" dirty="0" smtClean="0">
                          <a:ln>
                            <a:noFill/>
                          </a:ln>
                          <a:solidFill>
                            <a:schemeClr val="tx1"/>
                          </a:solidFill>
                        </a:rPr>
                        <a:t>30</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900" dirty="0" smtClean="0">
                          <a:ln>
                            <a:noFill/>
                          </a:ln>
                          <a:solidFill>
                            <a:schemeClr val="tx1"/>
                          </a:solidFill>
                        </a:rPr>
                        <a:t>1989</a:t>
                      </a:r>
                      <a:endParaRPr lang="en-US" sz="1900" dirty="0">
                        <a:ln>
                          <a:noFill/>
                        </a:ln>
                        <a:solidFill>
                          <a:schemeClr val="tx1"/>
                        </a:solidFill>
                      </a:endParaRPr>
                    </a:p>
                  </a:txBody>
                  <a:tcPr marT="60960" marB="6096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1" name="TextBox 10"/>
          <p:cNvSpPr txBox="1"/>
          <p:nvPr/>
        </p:nvSpPr>
        <p:spPr>
          <a:xfrm>
            <a:off x="5334000" y="3048000"/>
            <a:ext cx="2485110" cy="461665"/>
          </a:xfrm>
          <a:prstGeom prst="rect">
            <a:avLst/>
          </a:prstGeom>
          <a:noFill/>
        </p:spPr>
        <p:txBody>
          <a:bodyPr wrap="square" rtlCol="0">
            <a:spAutoFit/>
          </a:bodyPr>
          <a:lstStyle/>
          <a:p>
            <a:r>
              <a:rPr lang="en-US" sz="2400" dirty="0" smtClean="0"/>
              <a:t>Database</a:t>
            </a:r>
            <a:endParaRPr lang="en-US" sz="2400" dirty="0"/>
          </a:p>
        </p:txBody>
      </p:sp>
      <p:grpSp>
        <p:nvGrpSpPr>
          <p:cNvPr id="18" name="Group 17"/>
          <p:cNvGrpSpPr/>
          <p:nvPr/>
        </p:nvGrpSpPr>
        <p:grpSpPr>
          <a:xfrm>
            <a:off x="1600200" y="2667000"/>
            <a:ext cx="3429000" cy="2785653"/>
            <a:chOff x="1600200" y="2667000"/>
            <a:chExt cx="3429000" cy="2785653"/>
          </a:xfrm>
        </p:grpSpPr>
        <p:sp>
          <p:nvSpPr>
            <p:cNvPr id="12" name="Frame 11"/>
            <p:cNvSpPr/>
            <p:nvPr/>
          </p:nvSpPr>
          <p:spPr>
            <a:xfrm>
              <a:off x="1600200" y="2667000"/>
              <a:ext cx="678753" cy="652053"/>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14" name="Frame 13"/>
            <p:cNvSpPr/>
            <p:nvPr/>
          </p:nvSpPr>
          <p:spPr>
            <a:xfrm>
              <a:off x="4267200" y="4800600"/>
              <a:ext cx="762000" cy="652053"/>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cxnSp>
          <p:nvCxnSpPr>
            <p:cNvPr id="16" name="Straight Arrow Connector 15"/>
            <p:cNvCxnSpPr>
              <a:stCxn id="12" idx="3"/>
            </p:cNvCxnSpPr>
            <p:nvPr/>
          </p:nvCxnSpPr>
          <p:spPr>
            <a:xfrm>
              <a:off x="2278953" y="2993027"/>
              <a:ext cx="1988247" cy="1807573"/>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1447800" y="3810000"/>
            <a:ext cx="7315200" cy="1642652"/>
            <a:chOff x="2024443" y="3413821"/>
            <a:chExt cx="7315200" cy="1231989"/>
          </a:xfrm>
        </p:grpSpPr>
        <p:sp>
          <p:nvSpPr>
            <p:cNvPr id="26" name="Frame 25"/>
            <p:cNvSpPr/>
            <p:nvPr/>
          </p:nvSpPr>
          <p:spPr>
            <a:xfrm>
              <a:off x="8577643" y="4156771"/>
              <a:ext cx="762000" cy="489039"/>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7" name="Frame 26"/>
            <p:cNvSpPr/>
            <p:nvPr/>
          </p:nvSpPr>
          <p:spPr>
            <a:xfrm>
              <a:off x="2024443" y="3413821"/>
              <a:ext cx="838200" cy="398745"/>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cxnSp>
          <p:nvCxnSpPr>
            <p:cNvPr id="28" name="Straight Arrow Connector 27"/>
            <p:cNvCxnSpPr>
              <a:stCxn id="27" idx="3"/>
              <a:endCxn id="26" idx="1"/>
            </p:cNvCxnSpPr>
            <p:nvPr/>
          </p:nvCxnSpPr>
          <p:spPr>
            <a:xfrm>
              <a:off x="2862643" y="3613194"/>
              <a:ext cx="5715000" cy="788097"/>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457200" y="4571999"/>
            <a:ext cx="6117673" cy="880652"/>
            <a:chOff x="2024443" y="3149807"/>
            <a:chExt cx="6117673" cy="660489"/>
          </a:xfrm>
        </p:grpSpPr>
        <p:sp>
          <p:nvSpPr>
            <p:cNvPr id="20" name="Frame 19"/>
            <p:cNvSpPr/>
            <p:nvPr/>
          </p:nvSpPr>
          <p:spPr>
            <a:xfrm>
              <a:off x="2024443" y="3149807"/>
              <a:ext cx="1905000" cy="342900"/>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1" name="Frame 20"/>
            <p:cNvSpPr/>
            <p:nvPr/>
          </p:nvSpPr>
          <p:spPr>
            <a:xfrm>
              <a:off x="7358443" y="3321257"/>
              <a:ext cx="783673" cy="489039"/>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cxnSp>
          <p:nvCxnSpPr>
            <p:cNvPr id="30" name="Straight Arrow Connector 29"/>
            <p:cNvCxnSpPr>
              <a:stCxn id="20" idx="3"/>
              <a:endCxn id="21" idx="1"/>
            </p:cNvCxnSpPr>
            <p:nvPr/>
          </p:nvCxnSpPr>
          <p:spPr>
            <a:xfrm>
              <a:off x="3929443" y="3321257"/>
              <a:ext cx="3429000" cy="244519"/>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57200" y="4800600"/>
            <a:ext cx="6858000" cy="652052"/>
            <a:chOff x="457200" y="4800600"/>
            <a:chExt cx="6858000" cy="652052"/>
          </a:xfrm>
        </p:grpSpPr>
        <p:sp>
          <p:nvSpPr>
            <p:cNvPr id="25" name="Frame 24"/>
            <p:cNvSpPr/>
            <p:nvPr/>
          </p:nvSpPr>
          <p:spPr>
            <a:xfrm>
              <a:off x="6477000" y="4800600"/>
              <a:ext cx="838200" cy="652052"/>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nvGrpSpPr>
            <p:cNvPr id="45" name="Group 44"/>
            <p:cNvGrpSpPr/>
            <p:nvPr/>
          </p:nvGrpSpPr>
          <p:grpSpPr>
            <a:xfrm>
              <a:off x="457200" y="4931773"/>
              <a:ext cx="6117673" cy="516949"/>
              <a:chOff x="2023577" y="3705517"/>
              <a:chExt cx="6117673" cy="387712"/>
            </a:xfrm>
          </p:grpSpPr>
          <p:sp>
            <p:nvSpPr>
              <p:cNvPr id="35" name="Frame 34"/>
              <p:cNvSpPr/>
              <p:nvPr/>
            </p:nvSpPr>
            <p:spPr>
              <a:xfrm>
                <a:off x="2023577" y="3705517"/>
                <a:ext cx="1447800" cy="387712"/>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8000"/>
                  </a:solidFill>
                </a:endParaRPr>
              </a:p>
            </p:txBody>
          </p:sp>
          <p:cxnSp>
            <p:nvCxnSpPr>
              <p:cNvPr id="36" name="Straight Arrow Connector 35"/>
              <p:cNvCxnSpPr>
                <a:stCxn id="35" idx="3"/>
                <a:endCxn id="21" idx="3"/>
              </p:cNvCxnSpPr>
              <p:nvPr/>
            </p:nvCxnSpPr>
            <p:spPr>
              <a:xfrm flipV="1">
                <a:off x="3471377" y="3851657"/>
                <a:ext cx="4669873" cy="47717"/>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48" name="Group 47"/>
          <p:cNvGrpSpPr/>
          <p:nvPr/>
        </p:nvGrpSpPr>
        <p:grpSpPr>
          <a:xfrm>
            <a:off x="1524000" y="3429000"/>
            <a:ext cx="4267200" cy="2037988"/>
            <a:chOff x="2024443" y="3974803"/>
            <a:chExt cx="4267200" cy="1528491"/>
          </a:xfrm>
        </p:grpSpPr>
        <p:sp>
          <p:nvSpPr>
            <p:cNvPr id="24" name="Frame 23"/>
            <p:cNvSpPr/>
            <p:nvPr/>
          </p:nvSpPr>
          <p:spPr>
            <a:xfrm>
              <a:off x="5529643" y="5014255"/>
              <a:ext cx="762000" cy="489039"/>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41" name="Frame 40"/>
            <p:cNvSpPr/>
            <p:nvPr/>
          </p:nvSpPr>
          <p:spPr>
            <a:xfrm>
              <a:off x="2024443" y="3974803"/>
              <a:ext cx="1219200" cy="397812"/>
            </a:xfrm>
            <a:prstGeom prst="frame">
              <a:avLst/>
            </a:prstGeom>
            <a:solidFill>
              <a:srgbClr val="0000FF"/>
            </a:solidFill>
            <a:ln w="952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cxnSp>
          <p:nvCxnSpPr>
            <p:cNvPr id="42" name="Straight Arrow Connector 41"/>
            <p:cNvCxnSpPr>
              <a:stCxn id="41" idx="3"/>
              <a:endCxn id="24" idx="1"/>
            </p:cNvCxnSpPr>
            <p:nvPr/>
          </p:nvCxnSpPr>
          <p:spPr>
            <a:xfrm>
              <a:off x="3243643" y="4173709"/>
              <a:ext cx="2286000" cy="1085066"/>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30</a:t>
            </a:fld>
            <a:endParaRPr lang="en-US" dirty="0"/>
          </a:p>
        </p:txBody>
      </p:sp>
    </p:spTree>
    <p:extLst>
      <p:ext uri="{BB962C8B-B14F-4D97-AF65-F5344CB8AC3E}">
        <p14:creationId xmlns:p14="http://schemas.microsoft.com/office/powerpoint/2010/main" val="34206769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Process</a:t>
            </a:r>
            <a:endParaRPr lang="en-US" dirty="0"/>
          </a:p>
        </p:txBody>
      </p:sp>
      <p:sp>
        <p:nvSpPr>
          <p:cNvPr id="4" name="Process 3"/>
          <p:cNvSpPr/>
          <p:nvPr/>
        </p:nvSpPr>
        <p:spPr>
          <a:xfrm>
            <a:off x="2120900" y="1524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US" dirty="0"/>
          </a:p>
        </p:txBody>
      </p:sp>
      <p:sp>
        <p:nvSpPr>
          <p:cNvPr id="5" name="Process 4"/>
          <p:cNvSpPr/>
          <p:nvPr/>
        </p:nvSpPr>
        <p:spPr>
          <a:xfrm>
            <a:off x="2120900" y="2667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 model acquisition</a:t>
            </a:r>
            <a:endParaRPr lang="en-US" dirty="0"/>
          </a:p>
        </p:txBody>
      </p:sp>
      <p:sp>
        <p:nvSpPr>
          <p:cNvPr id="6" name="Process 5"/>
          <p:cNvSpPr/>
          <p:nvPr/>
        </p:nvSpPr>
        <p:spPr>
          <a:xfrm>
            <a:off x="2120900" y="3810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 design and application</a:t>
            </a:r>
            <a:endParaRPr lang="en-US" dirty="0"/>
          </a:p>
        </p:txBody>
      </p:sp>
      <p:sp>
        <p:nvSpPr>
          <p:cNvPr id="7" name="Process 6"/>
          <p:cNvSpPr/>
          <p:nvPr/>
        </p:nvSpPr>
        <p:spPr>
          <a:xfrm>
            <a:off x="2120900" y="4953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Error Analysis and Validation </a:t>
            </a:r>
            <a:endParaRPr lang="en-US" dirty="0"/>
          </a:p>
        </p:txBody>
      </p:sp>
      <p:cxnSp>
        <p:nvCxnSpPr>
          <p:cNvPr id="11" name="Straight Arrow Connector 10"/>
          <p:cNvCxnSpPr>
            <a:stCxn id="4" idx="2"/>
            <a:endCxn id="5" idx="0"/>
          </p:cNvCxnSpPr>
          <p:nvPr/>
        </p:nvCxnSpPr>
        <p:spPr>
          <a:xfrm>
            <a:off x="4406900" y="1981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06900" y="3124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7" idx="0"/>
          </p:cNvCxnSpPr>
          <p:nvPr/>
        </p:nvCxnSpPr>
        <p:spPr>
          <a:xfrm>
            <a:off x="4406900" y="4267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7" idx="3"/>
            <a:endCxn id="4" idx="3"/>
          </p:cNvCxnSpPr>
          <p:nvPr/>
        </p:nvCxnSpPr>
        <p:spPr>
          <a:xfrm flipV="1">
            <a:off x="6692900" y="1752600"/>
            <a:ext cx="12700" cy="3429000"/>
          </a:xfrm>
          <a:prstGeom prst="curvedConnector3">
            <a:avLst>
              <a:gd name="adj1" fmla="val 11800000"/>
            </a:avLst>
          </a:prstGeom>
          <a:ln w="57150" cmpd="sng">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31</a:t>
            </a:fld>
            <a:endParaRPr lang="en-US" dirty="0"/>
          </a:p>
        </p:txBody>
      </p:sp>
    </p:spTree>
    <p:extLst>
      <p:ext uri="{BB962C8B-B14F-4D97-AF65-F5344CB8AC3E}">
        <p14:creationId xmlns:p14="http://schemas.microsoft.com/office/powerpoint/2010/main" val="36561399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648200"/>
            <a:ext cx="2362200" cy="3810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85800" y="149259"/>
            <a:ext cx="8229600" cy="639762"/>
          </a:xfrm>
        </p:spPr>
        <p:txBody>
          <a:bodyPr>
            <a:normAutofit fontScale="90000"/>
          </a:bodyPr>
          <a:lstStyle/>
          <a:p>
            <a:r>
              <a:rPr lang="en-US" sz="3600" b="1" dirty="0" smtClean="0"/>
              <a:t>What is an Annotation?</a:t>
            </a:r>
            <a:endParaRPr lang="en-US" sz="3600" b="1" dirty="0"/>
          </a:p>
        </p:txBody>
      </p:sp>
      <p:sp>
        <p:nvSpPr>
          <p:cNvPr id="3" name="Content Placeholder 2"/>
          <p:cNvSpPr>
            <a:spLocks noGrp="1"/>
          </p:cNvSpPr>
          <p:nvPr>
            <p:ph idx="1"/>
          </p:nvPr>
        </p:nvSpPr>
        <p:spPr>
          <a:xfrm>
            <a:off x="228600" y="1295400"/>
            <a:ext cx="8686800" cy="4419600"/>
          </a:xfrm>
          <a:noFill/>
        </p:spPr>
        <p:txBody>
          <a:bodyPr>
            <a:noAutofit/>
          </a:bodyPr>
          <a:lstStyle/>
          <a:p>
            <a:r>
              <a:rPr lang="en-US" sz="2400" dirty="0" smtClean="0"/>
              <a:t>Annotations </a:t>
            </a:r>
            <a:r>
              <a:rPr lang="en-US" sz="2400" dirty="0"/>
              <a:t>are </a:t>
            </a:r>
            <a:r>
              <a:rPr lang="en-US" sz="2400"/>
              <a:t>labels </a:t>
            </a:r>
            <a:r>
              <a:rPr lang="en-US" sz="2400" smtClean="0"/>
              <a:t>that assign </a:t>
            </a:r>
            <a:r>
              <a:rPr lang="en-US" sz="2400" dirty="0" smtClean="0"/>
              <a:t>meaning to data.</a:t>
            </a:r>
          </a:p>
          <a:p>
            <a:endParaRPr lang="en-US" sz="2400" dirty="0" smtClean="0"/>
          </a:p>
          <a:p>
            <a:r>
              <a:rPr lang="en-US" sz="2400" dirty="0" smtClean="0"/>
              <a:t>They contain a pointer to span start and stop points in a text</a:t>
            </a:r>
          </a:p>
          <a:p>
            <a:endParaRPr lang="en-US" sz="2400" dirty="0" smtClean="0"/>
          </a:p>
          <a:p>
            <a:r>
              <a:rPr lang="en-US" sz="2400" dirty="0" smtClean="0"/>
              <a:t>They may have class or attribute information with them.</a:t>
            </a:r>
          </a:p>
          <a:p>
            <a:endParaRPr lang="en-US" sz="1200" dirty="0"/>
          </a:p>
          <a:p>
            <a:r>
              <a:rPr lang="en-US" sz="2400" dirty="0"/>
              <a:t>G</a:t>
            </a:r>
            <a:r>
              <a:rPr lang="en-US" sz="2400" dirty="0" smtClean="0"/>
              <a:t>enerated </a:t>
            </a:r>
            <a:r>
              <a:rPr lang="en-US" sz="2400" dirty="0"/>
              <a:t>by </a:t>
            </a:r>
            <a:r>
              <a:rPr lang="en-US" sz="2400" i="1" u="sng" dirty="0" smtClean="0"/>
              <a:t>human</a:t>
            </a:r>
            <a:r>
              <a:rPr lang="en-US" sz="2400" i="1" dirty="0" smtClean="0"/>
              <a:t>,</a:t>
            </a:r>
            <a:r>
              <a:rPr lang="en-US" sz="2400" dirty="0" smtClean="0"/>
              <a:t> </a:t>
            </a:r>
            <a:r>
              <a:rPr lang="en-US" sz="2400" i="1" u="sng" dirty="0" smtClean="0"/>
              <a:t>machine</a:t>
            </a:r>
            <a:r>
              <a:rPr lang="en-US" sz="2400" dirty="0"/>
              <a:t> </a:t>
            </a:r>
            <a:r>
              <a:rPr lang="en-US" sz="2400" dirty="0" smtClean="0"/>
              <a:t>or </a:t>
            </a:r>
            <a:r>
              <a:rPr lang="en-US" sz="2400" u="sng" dirty="0" err="1" smtClean="0"/>
              <a:t>human+machine</a:t>
            </a:r>
            <a:r>
              <a:rPr lang="en-US" sz="2400" dirty="0" smtClean="0"/>
              <a:t>.</a:t>
            </a:r>
          </a:p>
          <a:p>
            <a:endParaRPr lang="en-US" sz="2400" u="sng" dirty="0"/>
          </a:p>
          <a:p>
            <a:r>
              <a:rPr lang="en-US" sz="2400" dirty="0" smtClean="0"/>
              <a:t>“The CXR shows LLL consolidation.”</a:t>
            </a:r>
            <a:endParaRPr lang="en-US" sz="2400" dirty="0"/>
          </a:p>
          <a:p>
            <a:pPr marL="0" indent="0">
              <a:buNone/>
            </a:pPr>
            <a:r>
              <a:rPr lang="en-US" sz="2400" dirty="0"/>
              <a:t> </a:t>
            </a:r>
            <a:r>
              <a:rPr lang="en-US" sz="2400" dirty="0" smtClean="0"/>
              <a:t>  	Span: 15:31	    Class: Finding	Assertion: Present</a:t>
            </a:r>
            <a:endParaRPr lang="en-US" sz="1200" dirty="0" smtClean="0"/>
          </a:p>
          <a:p>
            <a:pPr marL="0" indent="0">
              <a:buNone/>
            </a:pPr>
            <a:endParaRPr lang="en-US" sz="1200" i="1" dirty="0" smtClean="0"/>
          </a:p>
        </p:txBody>
      </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32</a:t>
            </a:fld>
            <a:endParaRPr lang="en-US" dirty="0"/>
          </a:p>
        </p:txBody>
      </p:sp>
    </p:spTree>
    <p:extLst>
      <p:ext uri="{BB962C8B-B14F-4D97-AF65-F5344CB8AC3E}">
        <p14:creationId xmlns:p14="http://schemas.microsoft.com/office/powerpoint/2010/main" val="21794036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srcRect l="410" t="1" r="507" b="-132"/>
          <a:stretch/>
        </p:blipFill>
        <p:spPr>
          <a:xfrm>
            <a:off x="1206237" y="152399"/>
            <a:ext cx="6731527" cy="6542603"/>
          </a:xfrm>
        </p:spPr>
      </p:pic>
      <p:sp>
        <p:nvSpPr>
          <p:cNvPr id="2" name="Date Placeholder 1"/>
          <p:cNvSpPr>
            <a:spLocks noGrp="1"/>
          </p:cNvSpPr>
          <p:nvPr>
            <p:ph type="dt" sz="half" idx="10"/>
          </p:nvPr>
        </p:nvSpPr>
        <p:spPr/>
        <p:txBody>
          <a:bodyPr/>
          <a:lstStyle/>
          <a:p>
            <a:pPr>
              <a:defRPr/>
            </a:pPr>
            <a:r>
              <a:rPr lang="en-US" smtClean="0"/>
              <a:t>08/20/2015</a:t>
            </a:r>
            <a:endParaRPr lang="en-US" dirty="0"/>
          </a:p>
        </p:txBody>
      </p:sp>
      <p:sp>
        <p:nvSpPr>
          <p:cNvPr id="3" name="Slide Number Placeholder 2"/>
          <p:cNvSpPr>
            <a:spLocks noGrp="1"/>
          </p:cNvSpPr>
          <p:nvPr>
            <p:ph type="sldNum" sz="quarter" idx="12"/>
          </p:nvPr>
        </p:nvSpPr>
        <p:spPr/>
        <p:txBody>
          <a:bodyPr/>
          <a:lstStyle/>
          <a:p>
            <a:pPr>
              <a:defRPr/>
            </a:pPr>
            <a:fld id="{A1853903-4063-E24E-B3CD-AFA4C2CD3AB5}" type="slidenum">
              <a:rPr lang="en-US" smtClean="0"/>
              <a:pPr>
                <a:defRPr/>
              </a:pPr>
              <a:t>33</a:t>
            </a:fld>
            <a:endParaRPr lang="en-US" dirty="0"/>
          </a:p>
        </p:txBody>
      </p:sp>
    </p:spTree>
    <p:extLst>
      <p:ext uri="{BB962C8B-B14F-4D97-AF65-F5344CB8AC3E}">
        <p14:creationId xmlns:p14="http://schemas.microsoft.com/office/powerpoint/2010/main" val="26442577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annotate?</a:t>
            </a:r>
            <a:endParaRPr lang="en-US" dirty="0"/>
          </a:p>
        </p:txBody>
      </p:sp>
      <p:sp>
        <p:nvSpPr>
          <p:cNvPr id="3" name="Content Placeholder 2"/>
          <p:cNvSpPr>
            <a:spLocks noGrp="1"/>
          </p:cNvSpPr>
          <p:nvPr>
            <p:ph idx="1"/>
          </p:nvPr>
        </p:nvSpPr>
        <p:spPr>
          <a:xfrm>
            <a:off x="457200" y="2286001"/>
            <a:ext cx="8229600" cy="838199"/>
          </a:xfrm>
        </p:spPr>
        <p:txBody>
          <a:bodyPr/>
          <a:lstStyle/>
          <a:p>
            <a:r>
              <a:rPr lang="en-US" sz="2400" dirty="0"/>
              <a:t>Build reference standard(s) for </a:t>
            </a:r>
            <a:r>
              <a:rPr lang="en-US" sz="2400" u="sng" dirty="0"/>
              <a:t>training</a:t>
            </a:r>
            <a:r>
              <a:rPr lang="en-US" sz="2400" dirty="0"/>
              <a:t> and </a:t>
            </a:r>
            <a:r>
              <a:rPr lang="en-US" sz="2400" u="sng" dirty="0"/>
              <a:t>evaluation</a:t>
            </a:r>
            <a:r>
              <a:rPr lang="en-US" sz="2400" dirty="0"/>
              <a:t> of NLP systems. </a:t>
            </a:r>
          </a:p>
        </p:txBody>
      </p:sp>
      <p:sp>
        <p:nvSpPr>
          <p:cNvPr id="4" name="TextBox 3"/>
          <p:cNvSpPr txBox="1"/>
          <p:nvPr/>
        </p:nvSpPr>
        <p:spPr>
          <a:xfrm>
            <a:off x="381000" y="1295400"/>
            <a:ext cx="8382000" cy="830997"/>
          </a:xfrm>
          <a:prstGeom prst="rect">
            <a:avLst/>
          </a:prstGeom>
          <a:solidFill>
            <a:srgbClr val="FFFFC4"/>
          </a:solidFill>
          <a:ln>
            <a:solidFill>
              <a:schemeClr val="tx1"/>
            </a:solidFill>
          </a:ln>
        </p:spPr>
        <p:txBody>
          <a:bodyPr wrap="square" rtlCol="0">
            <a:spAutoFit/>
          </a:bodyPr>
          <a:lstStyle/>
          <a:p>
            <a:pPr marL="0" indent="0" algn="ctr">
              <a:buNone/>
            </a:pPr>
            <a:r>
              <a:rPr lang="en-US" dirty="0"/>
              <a:t>Annotation is a </a:t>
            </a:r>
            <a:r>
              <a:rPr lang="en-US" i="1" u="sng" dirty="0"/>
              <a:t>central task</a:t>
            </a:r>
            <a:r>
              <a:rPr lang="en-US" dirty="0"/>
              <a:t> for </a:t>
            </a:r>
            <a:endParaRPr lang="en-US" dirty="0" smtClean="0"/>
          </a:p>
          <a:p>
            <a:pPr marL="0" indent="0" algn="ctr">
              <a:buNone/>
            </a:pPr>
            <a:r>
              <a:rPr lang="en-US" dirty="0" smtClean="0"/>
              <a:t>Natural </a:t>
            </a:r>
            <a:r>
              <a:rPr lang="en-US" dirty="0"/>
              <a:t>Language Processing (NLP) system development</a:t>
            </a:r>
          </a:p>
        </p:txBody>
      </p:sp>
      <p:sp>
        <p:nvSpPr>
          <p:cNvPr id="6" name="TextBox 5"/>
          <p:cNvSpPr txBox="1"/>
          <p:nvPr/>
        </p:nvSpPr>
        <p:spPr>
          <a:xfrm>
            <a:off x="381000" y="3581400"/>
            <a:ext cx="4114800" cy="3416320"/>
          </a:xfrm>
          <a:prstGeom prst="rect">
            <a:avLst/>
          </a:prstGeom>
          <a:noFill/>
        </p:spPr>
        <p:txBody>
          <a:bodyPr wrap="square" rtlCol="0">
            <a:spAutoFit/>
          </a:bodyPr>
          <a:lstStyle/>
          <a:p>
            <a:pPr algn="ctr"/>
            <a:r>
              <a:rPr lang="en-US" b="1" u="sng" dirty="0" smtClean="0"/>
              <a:t>Training</a:t>
            </a:r>
          </a:p>
          <a:p>
            <a:endParaRPr lang="en-US" dirty="0"/>
          </a:p>
          <a:p>
            <a:pPr marL="342900" indent="-342900">
              <a:buFont typeface="Arial"/>
              <a:buChar char="•"/>
            </a:pPr>
            <a:r>
              <a:rPr lang="en-US" dirty="0" smtClean="0"/>
              <a:t>Provides Examples</a:t>
            </a:r>
          </a:p>
          <a:p>
            <a:pPr marL="342900" indent="-342900">
              <a:buFont typeface="Arial"/>
              <a:buChar char="•"/>
            </a:pPr>
            <a:r>
              <a:rPr lang="en-US" dirty="0" smtClean="0"/>
              <a:t>Allows for an iterative approach</a:t>
            </a:r>
          </a:p>
          <a:p>
            <a:pPr marL="342900" indent="-342900">
              <a:buFont typeface="Arial"/>
              <a:buChar char="•"/>
            </a:pPr>
            <a:r>
              <a:rPr lang="en-US" dirty="0" smtClean="0"/>
              <a:t>Positive Cases for ML</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a:p>
        </p:txBody>
      </p:sp>
      <p:sp>
        <p:nvSpPr>
          <p:cNvPr id="7" name="TextBox 6"/>
          <p:cNvSpPr txBox="1"/>
          <p:nvPr/>
        </p:nvSpPr>
        <p:spPr>
          <a:xfrm>
            <a:off x="4267200" y="3581400"/>
            <a:ext cx="4648200" cy="3046988"/>
          </a:xfrm>
          <a:prstGeom prst="rect">
            <a:avLst/>
          </a:prstGeom>
          <a:noFill/>
        </p:spPr>
        <p:txBody>
          <a:bodyPr wrap="square" rtlCol="0">
            <a:spAutoFit/>
          </a:bodyPr>
          <a:lstStyle/>
          <a:p>
            <a:pPr algn="ctr"/>
            <a:r>
              <a:rPr lang="en-US" b="1" u="sng" dirty="0" smtClean="0"/>
              <a:t>Evaluation</a:t>
            </a:r>
          </a:p>
          <a:p>
            <a:endParaRPr lang="en-US" dirty="0"/>
          </a:p>
          <a:p>
            <a:pPr marL="342900" indent="-342900">
              <a:buFont typeface="Arial"/>
              <a:buChar char="•"/>
            </a:pPr>
            <a:r>
              <a:rPr lang="en-US" dirty="0" smtClean="0"/>
              <a:t>Used as reference by which NLP output is judged</a:t>
            </a:r>
          </a:p>
          <a:p>
            <a:pPr marL="342900" indent="-342900">
              <a:buFont typeface="Arial"/>
              <a:buChar char="•"/>
            </a:pPr>
            <a:r>
              <a:rPr lang="en-US" dirty="0" smtClean="0"/>
              <a:t>Provides validity measures for the system</a:t>
            </a:r>
          </a:p>
          <a:p>
            <a:pPr marL="342900" indent="-342900">
              <a:buFont typeface="Arial"/>
              <a:buChar char="•"/>
            </a:pPr>
            <a:r>
              <a:rPr lang="en-US" dirty="0" smtClean="0"/>
              <a:t>Recall, Precision, F-measure</a:t>
            </a:r>
          </a:p>
          <a:p>
            <a:pPr marL="342900" indent="-342900">
              <a:buFont typeface="Arial"/>
              <a:buChar char="•"/>
            </a:pPr>
            <a:endParaRPr lang="en-US" dirty="0"/>
          </a:p>
        </p:txBody>
      </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34</a:t>
            </a:fld>
            <a:endParaRPr lang="en-US" dirty="0"/>
          </a:p>
        </p:txBody>
      </p:sp>
    </p:spTree>
    <p:extLst>
      <p:ext uri="{BB962C8B-B14F-4D97-AF65-F5344CB8AC3E}">
        <p14:creationId xmlns:p14="http://schemas.microsoft.com/office/powerpoint/2010/main" val="5713735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Who Should Annotate?</a:t>
            </a:r>
            <a:endParaRPr lang="en-US" dirty="0"/>
          </a:p>
        </p:txBody>
      </p:sp>
      <p:sp>
        <p:nvSpPr>
          <p:cNvPr id="25603" name="Content Placeholder 2"/>
          <p:cNvSpPr>
            <a:spLocks noGrp="1"/>
          </p:cNvSpPr>
          <p:nvPr>
            <p:ph idx="1"/>
          </p:nvPr>
        </p:nvSpPr>
        <p:spPr/>
        <p:txBody>
          <a:bodyPr/>
          <a:lstStyle/>
          <a:p>
            <a:r>
              <a:rPr lang="en-US" sz="2800" b="1" dirty="0" smtClean="0">
                <a:solidFill>
                  <a:srgbClr val="008000"/>
                </a:solidFill>
              </a:rPr>
              <a:t>Who</a:t>
            </a:r>
            <a:r>
              <a:rPr lang="en-US" sz="2800" dirty="0" smtClean="0"/>
              <a:t>: depends on the clinical use case and information targets</a:t>
            </a:r>
          </a:p>
          <a:p>
            <a:endParaRPr lang="en-US" sz="2800" dirty="0" smtClean="0"/>
          </a:p>
          <a:p>
            <a:r>
              <a:rPr lang="en-US" sz="2800" dirty="0" smtClean="0"/>
              <a:t>Domain expertise (physicians, nurses, nurse practitioners, pharmacists, physician assistants, coders, </a:t>
            </a:r>
            <a:r>
              <a:rPr lang="en-US" sz="2800" dirty="0" err="1" smtClean="0"/>
              <a:t>etc</a:t>
            </a:r>
            <a:r>
              <a:rPr lang="en-US" sz="2800" dirty="0" smtClean="0"/>
              <a:t>).</a:t>
            </a:r>
          </a:p>
          <a:p>
            <a:endParaRPr lang="en-US" sz="2800" dirty="0" smtClean="0"/>
          </a:p>
          <a:p>
            <a:r>
              <a:rPr lang="en-US" sz="2800" dirty="0" smtClean="0"/>
              <a:t>Expensive Domain experts are often not needed for specific tasks or portions of the task.</a:t>
            </a:r>
          </a:p>
        </p:txBody>
      </p:sp>
      <p:sp>
        <p:nvSpPr>
          <p:cNvPr id="2" name="Date Placeholder 1"/>
          <p:cNvSpPr>
            <a:spLocks noGrp="1"/>
          </p:cNvSpPr>
          <p:nvPr>
            <p:ph type="dt" sz="half" idx="10"/>
          </p:nvPr>
        </p:nvSpPr>
        <p:spPr/>
        <p:txBody>
          <a:bodyPr/>
          <a:lstStyle/>
          <a:p>
            <a:pPr>
              <a:defRPr/>
            </a:pPr>
            <a:r>
              <a:rPr lang="en-US" smtClean="0"/>
              <a:t>08/20/2015</a:t>
            </a:r>
            <a:endParaRPr lang="en-US" dirty="0"/>
          </a:p>
        </p:txBody>
      </p:sp>
      <p:sp>
        <p:nvSpPr>
          <p:cNvPr id="3" name="Slide Number Placeholder 2"/>
          <p:cNvSpPr>
            <a:spLocks noGrp="1"/>
          </p:cNvSpPr>
          <p:nvPr>
            <p:ph type="sldNum" sz="quarter" idx="12"/>
          </p:nvPr>
        </p:nvSpPr>
        <p:spPr/>
        <p:txBody>
          <a:bodyPr/>
          <a:lstStyle/>
          <a:p>
            <a:pPr>
              <a:defRPr/>
            </a:pPr>
            <a:fld id="{A1853903-4063-E24E-B3CD-AFA4C2CD3AB5}" type="slidenum">
              <a:rPr lang="en-US" smtClean="0"/>
              <a:pPr>
                <a:defRPr/>
              </a:pPr>
              <a:t>35</a:t>
            </a:fld>
            <a:endParaRPr lang="en-US" dirty="0"/>
          </a:p>
        </p:txBody>
      </p:sp>
    </p:spTree>
    <p:extLst>
      <p:ext uri="{BB962C8B-B14F-4D97-AF65-F5344CB8AC3E}">
        <p14:creationId xmlns:p14="http://schemas.microsoft.com/office/powerpoint/2010/main" val="433089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152400" y="4495800"/>
            <a:ext cx="1600200" cy="838200"/>
          </a:xfrm>
          <a:prstGeom prst="roundRect">
            <a:avLst/>
          </a:prstGeom>
          <a:solidFill>
            <a:schemeClr val="accent1">
              <a:lumMod val="60000"/>
              <a:lumOff val="40000"/>
              <a:alpha val="4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3276600" y="1905000"/>
            <a:ext cx="2438400" cy="8382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209800" y="5181600"/>
            <a:ext cx="1524000" cy="8382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2133600" y="3810000"/>
            <a:ext cx="1600200" cy="8382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Annotation Workflow</a:t>
            </a:r>
            <a:endParaRPr lang="en-US" dirty="0"/>
          </a:p>
        </p:txBody>
      </p:sp>
      <p:sp>
        <p:nvSpPr>
          <p:cNvPr id="4" name="Rounded Rectangle 3"/>
          <p:cNvSpPr/>
          <p:nvPr/>
        </p:nvSpPr>
        <p:spPr>
          <a:xfrm>
            <a:off x="6781800" y="4495800"/>
            <a:ext cx="2209800" cy="838200"/>
          </a:xfrm>
          <a:prstGeom prst="roundRect">
            <a:avLst/>
          </a:prstGeom>
          <a:solidFill>
            <a:schemeClr val="accent3">
              <a:lumMod val="60000"/>
              <a:lumOff val="4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67200" y="4495800"/>
            <a:ext cx="1752600" cy="8382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27" idx="3"/>
            <a:endCxn id="35" idx="1"/>
          </p:cNvCxnSpPr>
          <p:nvPr/>
        </p:nvCxnSpPr>
        <p:spPr>
          <a:xfrm>
            <a:off x="5715000" y="2324100"/>
            <a:ext cx="838200" cy="0"/>
          </a:xfrm>
          <a:prstGeom prst="straightConnector1">
            <a:avLst/>
          </a:prstGeom>
          <a:ln w="63500">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20" idx="3"/>
          </p:cNvCxnSpPr>
          <p:nvPr/>
        </p:nvCxnSpPr>
        <p:spPr>
          <a:xfrm>
            <a:off x="3733800" y="4225499"/>
            <a:ext cx="609600" cy="270301"/>
          </a:xfrm>
          <a:prstGeom prst="straightConnector1">
            <a:avLst/>
          </a:prstGeom>
          <a:ln w="63500">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3"/>
            <a:endCxn id="4" idx="1"/>
          </p:cNvCxnSpPr>
          <p:nvPr/>
        </p:nvCxnSpPr>
        <p:spPr>
          <a:xfrm>
            <a:off x="6019800" y="4914900"/>
            <a:ext cx="762000" cy="0"/>
          </a:xfrm>
          <a:prstGeom prst="straightConnector1">
            <a:avLst/>
          </a:prstGeom>
          <a:ln w="63500">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33600" y="3810000"/>
            <a:ext cx="1600200" cy="830997"/>
          </a:xfrm>
          <a:prstGeom prst="rect">
            <a:avLst/>
          </a:prstGeom>
          <a:noFill/>
        </p:spPr>
        <p:txBody>
          <a:bodyPr wrap="square" rtlCol="0">
            <a:spAutoFit/>
          </a:bodyPr>
          <a:lstStyle/>
          <a:p>
            <a:pPr algn="ctr"/>
            <a:r>
              <a:rPr lang="en-US" dirty="0" smtClean="0"/>
              <a:t>Human A</a:t>
            </a:r>
          </a:p>
          <a:p>
            <a:pPr algn="ctr"/>
            <a:r>
              <a:rPr lang="en-US" dirty="0" smtClean="0"/>
              <a:t>Annotates</a:t>
            </a:r>
          </a:p>
        </p:txBody>
      </p:sp>
      <p:sp>
        <p:nvSpPr>
          <p:cNvPr id="21" name="TextBox 20"/>
          <p:cNvSpPr txBox="1"/>
          <p:nvPr/>
        </p:nvSpPr>
        <p:spPr>
          <a:xfrm>
            <a:off x="3276600" y="1905000"/>
            <a:ext cx="2438400" cy="830997"/>
          </a:xfrm>
          <a:prstGeom prst="rect">
            <a:avLst/>
          </a:prstGeom>
          <a:noFill/>
        </p:spPr>
        <p:txBody>
          <a:bodyPr wrap="square" rtlCol="0">
            <a:spAutoFit/>
          </a:bodyPr>
          <a:lstStyle/>
          <a:p>
            <a:pPr algn="ctr"/>
            <a:r>
              <a:rPr lang="en-US" dirty="0" smtClean="0"/>
              <a:t>Human A</a:t>
            </a:r>
          </a:p>
          <a:p>
            <a:pPr algn="ctr"/>
            <a:r>
              <a:rPr lang="en-US" dirty="0" smtClean="0"/>
              <a:t>Annotates</a:t>
            </a:r>
          </a:p>
        </p:txBody>
      </p:sp>
      <p:sp>
        <p:nvSpPr>
          <p:cNvPr id="35" name="Rounded Rectangle 34"/>
          <p:cNvSpPr/>
          <p:nvPr/>
        </p:nvSpPr>
        <p:spPr>
          <a:xfrm>
            <a:off x="6553200" y="1905000"/>
            <a:ext cx="2438400" cy="838200"/>
          </a:xfrm>
          <a:prstGeom prst="roundRect">
            <a:avLst/>
          </a:prstGeom>
          <a:solidFill>
            <a:schemeClr val="accent3">
              <a:lumMod val="60000"/>
              <a:lumOff val="4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705600" y="2133600"/>
            <a:ext cx="2438400" cy="461665"/>
          </a:xfrm>
          <a:prstGeom prst="rect">
            <a:avLst/>
          </a:prstGeom>
          <a:noFill/>
        </p:spPr>
        <p:txBody>
          <a:bodyPr wrap="square" rtlCol="0">
            <a:spAutoFit/>
          </a:bodyPr>
          <a:lstStyle/>
          <a:p>
            <a:r>
              <a:rPr lang="en-US" dirty="0" smtClean="0"/>
              <a:t>Post-Process</a:t>
            </a:r>
          </a:p>
        </p:txBody>
      </p:sp>
      <p:sp>
        <p:nvSpPr>
          <p:cNvPr id="39" name="TextBox 38"/>
          <p:cNvSpPr txBox="1"/>
          <p:nvPr/>
        </p:nvSpPr>
        <p:spPr>
          <a:xfrm>
            <a:off x="2209800" y="5181600"/>
            <a:ext cx="1600200" cy="830997"/>
          </a:xfrm>
          <a:prstGeom prst="rect">
            <a:avLst/>
          </a:prstGeom>
          <a:noFill/>
        </p:spPr>
        <p:txBody>
          <a:bodyPr wrap="square" rtlCol="0">
            <a:spAutoFit/>
          </a:bodyPr>
          <a:lstStyle/>
          <a:p>
            <a:r>
              <a:rPr lang="en-US" dirty="0" smtClean="0"/>
              <a:t>Human B</a:t>
            </a:r>
          </a:p>
          <a:p>
            <a:r>
              <a:rPr lang="en-US" dirty="0" smtClean="0"/>
              <a:t>Annotates</a:t>
            </a:r>
          </a:p>
        </p:txBody>
      </p:sp>
      <p:sp>
        <p:nvSpPr>
          <p:cNvPr id="41" name="TextBox 40"/>
          <p:cNvSpPr txBox="1"/>
          <p:nvPr/>
        </p:nvSpPr>
        <p:spPr>
          <a:xfrm>
            <a:off x="152400" y="4495800"/>
            <a:ext cx="1447800" cy="830997"/>
          </a:xfrm>
          <a:prstGeom prst="rect">
            <a:avLst/>
          </a:prstGeom>
          <a:noFill/>
          <a:ln>
            <a:noFill/>
            <a:prstDash val="dot"/>
          </a:ln>
        </p:spPr>
        <p:txBody>
          <a:bodyPr wrap="square" rtlCol="0">
            <a:spAutoFit/>
          </a:bodyPr>
          <a:lstStyle/>
          <a:p>
            <a:r>
              <a:rPr lang="en-US" dirty="0" smtClean="0"/>
              <a:t>Pre-annotate</a:t>
            </a:r>
          </a:p>
        </p:txBody>
      </p:sp>
      <p:cxnSp>
        <p:nvCxnSpPr>
          <p:cNvPr id="43" name="Straight Arrow Connector 42"/>
          <p:cNvCxnSpPr>
            <a:stCxn id="42" idx="3"/>
            <a:endCxn id="20" idx="1"/>
          </p:cNvCxnSpPr>
          <p:nvPr/>
        </p:nvCxnSpPr>
        <p:spPr>
          <a:xfrm flipV="1">
            <a:off x="1752600" y="4225499"/>
            <a:ext cx="381000" cy="689401"/>
          </a:xfrm>
          <a:prstGeom prst="straightConnector1">
            <a:avLst/>
          </a:prstGeom>
          <a:ln w="63500">
            <a:prstDash val="sysDash"/>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2" idx="3"/>
          </p:cNvCxnSpPr>
          <p:nvPr/>
        </p:nvCxnSpPr>
        <p:spPr>
          <a:xfrm>
            <a:off x="1752600" y="4914900"/>
            <a:ext cx="457200" cy="342900"/>
          </a:xfrm>
          <a:prstGeom prst="straightConnector1">
            <a:avLst/>
          </a:prstGeom>
          <a:ln w="63500">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267200" y="4495800"/>
            <a:ext cx="1905000" cy="830997"/>
          </a:xfrm>
          <a:prstGeom prst="rect">
            <a:avLst/>
          </a:prstGeom>
          <a:noFill/>
        </p:spPr>
        <p:txBody>
          <a:bodyPr wrap="square" rtlCol="0">
            <a:spAutoFit/>
          </a:bodyPr>
          <a:lstStyle/>
          <a:p>
            <a:pPr algn="ctr"/>
            <a:r>
              <a:rPr lang="en-US" dirty="0" smtClean="0"/>
              <a:t>Human C</a:t>
            </a:r>
          </a:p>
          <a:p>
            <a:pPr algn="ctr"/>
            <a:r>
              <a:rPr lang="en-US" dirty="0" smtClean="0"/>
              <a:t>Adjudicates</a:t>
            </a:r>
          </a:p>
        </p:txBody>
      </p:sp>
      <p:cxnSp>
        <p:nvCxnSpPr>
          <p:cNvPr id="53" name="Straight Arrow Connector 52"/>
          <p:cNvCxnSpPr/>
          <p:nvPr/>
        </p:nvCxnSpPr>
        <p:spPr>
          <a:xfrm flipV="1">
            <a:off x="3733800" y="5257801"/>
            <a:ext cx="533400" cy="380999"/>
          </a:xfrm>
          <a:prstGeom prst="straightConnector1">
            <a:avLst/>
          </a:prstGeom>
          <a:ln w="63500">
            <a:tailEnd type="triangle" w="lg" len="lg"/>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58000" y="4648200"/>
            <a:ext cx="2438400" cy="461665"/>
          </a:xfrm>
          <a:prstGeom prst="rect">
            <a:avLst/>
          </a:prstGeom>
          <a:noFill/>
        </p:spPr>
        <p:txBody>
          <a:bodyPr wrap="square" rtlCol="0">
            <a:spAutoFit/>
          </a:bodyPr>
          <a:lstStyle/>
          <a:p>
            <a:r>
              <a:rPr lang="en-US" dirty="0" smtClean="0"/>
              <a:t>Post-Process</a:t>
            </a:r>
          </a:p>
        </p:txBody>
      </p:sp>
      <p:sp>
        <p:nvSpPr>
          <p:cNvPr id="32" name="Rounded Rectangle 31"/>
          <p:cNvSpPr/>
          <p:nvPr/>
        </p:nvSpPr>
        <p:spPr>
          <a:xfrm>
            <a:off x="304800" y="1905000"/>
            <a:ext cx="1600200" cy="838200"/>
          </a:xfrm>
          <a:prstGeom prst="roundRect">
            <a:avLst/>
          </a:prstGeom>
          <a:solidFill>
            <a:schemeClr val="accent1">
              <a:lumMod val="60000"/>
              <a:lumOff val="40000"/>
              <a:alpha val="4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04800" y="1905000"/>
            <a:ext cx="1447800" cy="830997"/>
          </a:xfrm>
          <a:prstGeom prst="rect">
            <a:avLst/>
          </a:prstGeom>
          <a:noFill/>
          <a:ln>
            <a:noFill/>
            <a:prstDash val="dot"/>
          </a:ln>
        </p:spPr>
        <p:txBody>
          <a:bodyPr wrap="square" rtlCol="0">
            <a:spAutoFit/>
          </a:bodyPr>
          <a:lstStyle/>
          <a:p>
            <a:r>
              <a:rPr lang="en-US" dirty="0" smtClean="0"/>
              <a:t>Pre-annotate</a:t>
            </a:r>
          </a:p>
        </p:txBody>
      </p:sp>
      <p:cxnSp>
        <p:nvCxnSpPr>
          <p:cNvPr id="34" name="Straight Arrow Connector 33"/>
          <p:cNvCxnSpPr>
            <a:stCxn id="32" idx="3"/>
            <a:endCxn id="27" idx="1"/>
          </p:cNvCxnSpPr>
          <p:nvPr/>
        </p:nvCxnSpPr>
        <p:spPr>
          <a:xfrm>
            <a:off x="1905000" y="2324100"/>
            <a:ext cx="1371600" cy="0"/>
          </a:xfrm>
          <a:prstGeom prst="straightConnector1">
            <a:avLst/>
          </a:prstGeom>
          <a:ln w="63500">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36</a:t>
            </a:fld>
            <a:endParaRPr lang="en-US" dirty="0"/>
          </a:p>
        </p:txBody>
      </p:sp>
    </p:spTree>
    <p:extLst>
      <p:ext uri="{BB962C8B-B14F-4D97-AF65-F5344CB8AC3E}">
        <p14:creationId xmlns:p14="http://schemas.microsoft.com/office/powerpoint/2010/main" val="35871096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 Document - Patient</a:t>
            </a:r>
            <a:endParaRPr lang="en-US" dirty="0"/>
          </a:p>
        </p:txBody>
      </p:sp>
      <p:sp>
        <p:nvSpPr>
          <p:cNvPr id="3" name="Content Placeholder 2"/>
          <p:cNvSpPr>
            <a:spLocks noGrp="1"/>
          </p:cNvSpPr>
          <p:nvPr>
            <p:ph idx="1"/>
          </p:nvPr>
        </p:nvSpPr>
        <p:spPr/>
        <p:txBody>
          <a:bodyPr/>
          <a:lstStyle/>
          <a:p>
            <a:pPr marL="0" indent="0">
              <a:buNone/>
            </a:pPr>
            <a:r>
              <a:rPr lang="en-US" dirty="0" smtClean="0"/>
              <a:t>It is important to understand the level at which the information extraction or classification is being performed.</a:t>
            </a:r>
          </a:p>
          <a:p>
            <a:pPr marL="0" indent="0">
              <a:buNone/>
            </a:pPr>
            <a:endParaRPr lang="en-US" dirty="0"/>
          </a:p>
          <a:p>
            <a:r>
              <a:rPr lang="en-US" sz="2400" dirty="0" smtClean="0"/>
              <a:t>The specific task may call for instance, document, or patient level</a:t>
            </a:r>
          </a:p>
          <a:p>
            <a:r>
              <a:rPr lang="en-US" sz="2400" dirty="0" smtClean="0"/>
              <a:t>Instances may roll up to documents, which may roll up to patient</a:t>
            </a:r>
            <a:r>
              <a:rPr lang="en-US" sz="2400" dirty="0"/>
              <a:t>.</a:t>
            </a:r>
            <a:endParaRPr lang="en-US" sz="2400" dirty="0" smtClean="0"/>
          </a:p>
          <a:p>
            <a:r>
              <a:rPr lang="en-US" sz="2400" dirty="0" smtClean="0"/>
              <a:t>Performance may be measured at any of the levels</a:t>
            </a:r>
          </a:p>
          <a:p>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37</a:t>
            </a:fld>
            <a:endParaRPr lang="en-US" dirty="0"/>
          </a:p>
        </p:txBody>
      </p:sp>
    </p:spTree>
    <p:extLst>
      <p:ext uri="{BB962C8B-B14F-4D97-AF65-F5344CB8AC3E}">
        <p14:creationId xmlns:p14="http://schemas.microsoft.com/office/powerpoint/2010/main" val="20773264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 Document - Patient</a:t>
            </a:r>
          </a:p>
        </p:txBody>
      </p:sp>
      <p:sp>
        <p:nvSpPr>
          <p:cNvPr id="3" name="Content Placeholder 2"/>
          <p:cNvSpPr>
            <a:spLocks noGrp="1"/>
          </p:cNvSpPr>
          <p:nvPr>
            <p:ph idx="1"/>
          </p:nvPr>
        </p:nvSpPr>
        <p:spPr/>
        <p:txBody>
          <a:bodyPr/>
          <a:lstStyle/>
          <a:p>
            <a:pPr marL="0" indent="0">
              <a:buNone/>
            </a:pPr>
            <a:r>
              <a:rPr lang="en-US" sz="2800" b="1" dirty="0" smtClean="0"/>
              <a:t>Instance Level</a:t>
            </a:r>
          </a:p>
          <a:p>
            <a:r>
              <a:rPr lang="en-US" sz="2400" dirty="0" smtClean="0"/>
              <a:t>A specific concept is being identified and extracted.</a:t>
            </a:r>
          </a:p>
          <a:p>
            <a:r>
              <a:rPr lang="en-US" sz="2400" dirty="0" smtClean="0"/>
              <a:t>A document may have 0 to many instances</a:t>
            </a:r>
          </a:p>
          <a:p>
            <a:r>
              <a:rPr lang="en-US" sz="2400" dirty="0" smtClean="0"/>
              <a:t>The instances may not always agree</a:t>
            </a:r>
            <a:endParaRPr lang="en-US" sz="2400" dirty="0"/>
          </a:p>
          <a:p>
            <a:pPr marL="0" indent="0">
              <a:buNone/>
            </a:pPr>
            <a:r>
              <a:rPr lang="en-US" sz="2800" b="1" dirty="0" smtClean="0"/>
              <a:t>Document Level</a:t>
            </a:r>
          </a:p>
          <a:p>
            <a:r>
              <a:rPr lang="en-US" sz="2400" dirty="0" smtClean="0"/>
              <a:t>The contents of the whole document are being classified</a:t>
            </a:r>
            <a:endParaRPr lang="en-US" sz="2800" dirty="0" smtClean="0"/>
          </a:p>
          <a:p>
            <a:pPr marL="0" indent="0">
              <a:buNone/>
            </a:pPr>
            <a:r>
              <a:rPr lang="en-US" sz="2800" b="1" dirty="0" smtClean="0"/>
              <a:t>Patient Level</a:t>
            </a:r>
          </a:p>
          <a:p>
            <a:r>
              <a:rPr lang="en-US" sz="2400" dirty="0" smtClean="0"/>
              <a:t>The total of all instances and/or documents are combined to reach a final patient classification.</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38</a:t>
            </a:fld>
            <a:endParaRPr lang="en-US" dirty="0"/>
          </a:p>
        </p:txBody>
      </p:sp>
    </p:spTree>
    <p:extLst>
      <p:ext uri="{BB962C8B-B14F-4D97-AF65-F5344CB8AC3E}">
        <p14:creationId xmlns:p14="http://schemas.microsoft.com/office/powerpoint/2010/main" val="318098800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p:txBody>
          <a:bodyPr/>
          <a:lstStyle/>
          <a:p>
            <a:r>
              <a:rPr lang="en-US" dirty="0" smtClean="0"/>
              <a:t>Annotation with </a:t>
            </a:r>
            <a:r>
              <a:rPr lang="en-US" dirty="0" err="1" smtClean="0"/>
              <a:t>eHOST</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39</a:t>
            </a:fld>
            <a:endParaRPr lang="en-US" dirty="0"/>
          </a:p>
        </p:txBody>
      </p:sp>
    </p:spTree>
    <p:extLst>
      <p:ext uri="{BB962C8B-B14F-4D97-AF65-F5344CB8AC3E}">
        <p14:creationId xmlns:p14="http://schemas.microsoft.com/office/powerpoint/2010/main" val="39631280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Hands-on Portions</a:t>
            </a:r>
            <a:endParaRPr lang="en-US" dirty="0"/>
          </a:p>
        </p:txBody>
      </p:sp>
      <p:sp>
        <p:nvSpPr>
          <p:cNvPr id="3" name="Content Placeholder 2"/>
          <p:cNvSpPr>
            <a:spLocks noGrp="1"/>
          </p:cNvSpPr>
          <p:nvPr>
            <p:ph idx="1"/>
          </p:nvPr>
        </p:nvSpPr>
        <p:spPr/>
        <p:txBody>
          <a:bodyPr/>
          <a:lstStyle/>
          <a:p>
            <a:r>
              <a:rPr lang="en-US" smtClean="0"/>
              <a:t>VirtualBox</a:t>
            </a:r>
          </a:p>
          <a:p>
            <a:endParaRPr lang="en-US" smtClean="0"/>
          </a:p>
          <a:p>
            <a:r>
              <a:rPr lang="en-US" smtClean="0"/>
              <a:t>Tutorial VM</a:t>
            </a:r>
          </a:p>
          <a:p>
            <a:endParaRPr lang="en-US" smtClean="0"/>
          </a:p>
          <a:p>
            <a:r>
              <a:rPr lang="en-US" smtClean="0"/>
              <a:t>Connect to tutorial router</a:t>
            </a:r>
          </a:p>
          <a:p>
            <a:endParaRPr lang="en-US" smtClean="0"/>
          </a:p>
          <a:p>
            <a:r>
              <a:rPr lang="en-US" smtClean="0"/>
              <a:t>You can be hands-off</a:t>
            </a:r>
            <a:br>
              <a:rPr lang="en-US" smtClean="0"/>
            </a:br>
            <a:r>
              <a:rPr lang="en-US" smtClean="0"/>
              <a:t>(but it won’t be as much fun)</a:t>
            </a:r>
            <a:endParaRPr lang="en-US" dirty="0"/>
          </a:p>
        </p:txBody>
      </p:sp>
      <p:sp>
        <p:nvSpPr>
          <p:cNvPr id="5" name="Slide Number Placeholder 4"/>
          <p:cNvSpPr>
            <a:spLocks noGrp="1"/>
          </p:cNvSpPr>
          <p:nvPr>
            <p:ph type="sldNum" sz="quarter" idx="12"/>
          </p:nvPr>
        </p:nvSpPr>
        <p:spPr/>
        <p:txBody>
          <a:bodyPr/>
          <a:lstStyle/>
          <a:p>
            <a:fld id="{0C51A5A3-E10C-4341-BA90-22F05299F932}" type="slidenum">
              <a:rPr lang="en-US" smtClean="0"/>
              <a:pPr/>
              <a:t>4</a:t>
            </a:fld>
            <a:endParaRPr lang="en-US"/>
          </a:p>
        </p:txBody>
      </p:sp>
      <p:sp>
        <p:nvSpPr>
          <p:cNvPr id="4" name="Date Placeholder 3"/>
          <p:cNvSpPr>
            <a:spLocks noGrp="1"/>
          </p:cNvSpPr>
          <p:nvPr>
            <p:ph type="dt" sz="half" idx="10"/>
          </p:nvPr>
        </p:nvSpPr>
        <p:spPr/>
        <p:txBody>
          <a:bodyPr/>
          <a:lstStyle/>
          <a:p>
            <a:r>
              <a:rPr lang="en-US" smtClean="0"/>
              <a:t>08/20/2015</a:t>
            </a:r>
            <a:endParaRPr lang="en-US"/>
          </a:p>
        </p:txBody>
      </p:sp>
    </p:spTree>
    <p:extLst>
      <p:ext uri="{BB962C8B-B14F-4D97-AF65-F5344CB8AC3E}">
        <p14:creationId xmlns:p14="http://schemas.microsoft.com/office/powerpoint/2010/main" val="293920841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971800" y="4191000"/>
            <a:ext cx="3189189" cy="1447800"/>
          </a:xfrm>
          <a:prstGeom prst="rect">
            <a:avLst/>
          </a:prstGeom>
          <a:solidFill>
            <a:srgbClr val="00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2971799" y="2754340"/>
            <a:ext cx="3189189" cy="1436660"/>
          </a:xfrm>
          <a:prstGeom prst="rect">
            <a:avLst/>
          </a:prstGeom>
          <a:solidFill>
            <a:srgbClr val="FF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15414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 name="Straight Arrow Connector 2"/>
          <p:cNvCxnSpPr/>
          <p:nvPr/>
        </p:nvCxnSpPr>
        <p:spPr>
          <a:xfrm flipV="1">
            <a:off x="2971800" y="1143000"/>
            <a:ext cx="0" cy="449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572000" y="4029239"/>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371600" y="1538742"/>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0" y="3138942"/>
            <a:ext cx="1450788" cy="830997"/>
          </a:xfrm>
          <a:prstGeom prst="rect">
            <a:avLst/>
          </a:prstGeom>
          <a:noFill/>
        </p:spPr>
        <p:txBody>
          <a:bodyPr wrap="none" rtlCol="0">
            <a:spAutoFit/>
          </a:bodyPr>
          <a:lstStyle/>
          <a:p>
            <a:pPr algn="ctr"/>
            <a:r>
              <a:rPr lang="en-US" dirty="0" smtClean="0"/>
              <a:t>Negative </a:t>
            </a:r>
          </a:p>
          <a:p>
            <a:pPr algn="ctr"/>
            <a:r>
              <a:rPr lang="en-US" dirty="0" smtClean="0"/>
              <a:t>Evidence</a:t>
            </a:r>
            <a:endParaRPr lang="en-US" dirty="0"/>
          </a:p>
        </p:txBody>
      </p:sp>
      <p:sp>
        <p:nvSpPr>
          <p:cNvPr id="12" name="TextBox 11"/>
          <p:cNvSpPr txBox="1"/>
          <p:nvPr/>
        </p:nvSpPr>
        <p:spPr>
          <a:xfrm>
            <a:off x="4106807" y="5715000"/>
            <a:ext cx="857176" cy="461665"/>
          </a:xfrm>
          <a:prstGeom prst="rect">
            <a:avLst/>
          </a:prstGeom>
          <a:noFill/>
        </p:spPr>
        <p:txBody>
          <a:bodyPr wrap="none" rtlCol="0">
            <a:spAutoFit/>
          </a:bodyPr>
          <a:lstStyle/>
          <a:p>
            <a:pPr algn="ctr"/>
            <a:r>
              <a:rPr lang="en-US" dirty="0" smtClean="0"/>
              <a:t>Time</a:t>
            </a:r>
            <a:endParaRPr lang="en-US" dirty="0"/>
          </a:p>
        </p:txBody>
      </p:sp>
      <p:sp>
        <p:nvSpPr>
          <p:cNvPr id="20" name="TextBox 19"/>
          <p:cNvSpPr txBox="1"/>
          <p:nvPr/>
        </p:nvSpPr>
        <p:spPr>
          <a:xfrm>
            <a:off x="1371603" y="4575602"/>
            <a:ext cx="1450788" cy="830997"/>
          </a:xfrm>
          <a:prstGeom prst="rect">
            <a:avLst/>
          </a:prstGeom>
          <a:noFill/>
        </p:spPr>
        <p:txBody>
          <a:bodyPr wrap="none" rtlCol="0">
            <a:spAutoFit/>
          </a:bodyPr>
          <a:lstStyle/>
          <a:p>
            <a:pPr algn="ctr"/>
            <a:r>
              <a:rPr lang="en-US" dirty="0" smtClean="0"/>
              <a:t>No</a:t>
            </a:r>
          </a:p>
          <a:p>
            <a:pPr algn="ctr"/>
            <a:r>
              <a:rPr lang="en-US" dirty="0" smtClean="0"/>
              <a:t>Evidence</a:t>
            </a:r>
            <a:endParaRPr lang="en-US" dirty="0"/>
          </a:p>
        </p:txBody>
      </p:sp>
      <p:sp>
        <p:nvSpPr>
          <p:cNvPr id="27" name="Oval 26"/>
          <p:cNvSpPr/>
          <p:nvPr/>
        </p:nvSpPr>
        <p:spPr>
          <a:xfrm>
            <a:off x="3429000" y="187804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p:cNvSpPr/>
          <p:nvPr/>
        </p:nvSpPr>
        <p:spPr>
          <a:xfrm>
            <a:off x="396240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p:cNvSpPr/>
          <p:nvPr/>
        </p:nvSpPr>
        <p:spPr>
          <a:xfrm>
            <a:off x="449580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502920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Oval 31"/>
          <p:cNvSpPr/>
          <p:nvPr/>
        </p:nvSpPr>
        <p:spPr>
          <a:xfrm>
            <a:off x="5562600" y="187804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r>
              <a:rPr lang="en-US" smtClean="0"/>
              <a:t>08/20/2015</a:t>
            </a:r>
            <a:endParaRPr lang="en-US"/>
          </a:p>
        </p:txBody>
      </p:sp>
      <p:sp>
        <p:nvSpPr>
          <p:cNvPr id="5" name="Slide Number Placeholder 4"/>
          <p:cNvSpPr>
            <a:spLocks noGrp="1"/>
          </p:cNvSpPr>
          <p:nvPr>
            <p:ph type="sldNum" sz="quarter" idx="12"/>
          </p:nvPr>
        </p:nvSpPr>
        <p:spPr/>
        <p:txBody>
          <a:bodyPr/>
          <a:lstStyle/>
          <a:p>
            <a:pPr>
              <a:defRPr/>
            </a:pPr>
            <a:fld id="{3D5FB3BC-61B5-8348-A89B-049F1B904DBB}" type="slidenum">
              <a:rPr lang="en-US" smtClean="0"/>
              <a:pPr>
                <a:defRPr/>
              </a:pPr>
              <a:t>40</a:t>
            </a:fld>
            <a:endParaRPr lang="en-US" dirty="0"/>
          </a:p>
        </p:txBody>
      </p:sp>
    </p:spTree>
    <p:extLst>
      <p:ext uri="{BB962C8B-B14F-4D97-AF65-F5344CB8AC3E}">
        <p14:creationId xmlns:p14="http://schemas.microsoft.com/office/powerpoint/2010/main" val="20924247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971800" y="4191000"/>
            <a:ext cx="3189189" cy="1447800"/>
          </a:xfrm>
          <a:prstGeom prst="rect">
            <a:avLst/>
          </a:prstGeom>
          <a:solidFill>
            <a:srgbClr val="00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2971799" y="2754340"/>
            <a:ext cx="3189189" cy="1436660"/>
          </a:xfrm>
          <a:prstGeom prst="rect">
            <a:avLst/>
          </a:prstGeom>
          <a:solidFill>
            <a:srgbClr val="FF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15414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 name="Straight Arrow Connector 2"/>
          <p:cNvCxnSpPr/>
          <p:nvPr/>
        </p:nvCxnSpPr>
        <p:spPr>
          <a:xfrm flipV="1">
            <a:off x="2971800" y="1143000"/>
            <a:ext cx="0" cy="449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572000" y="4029239"/>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371600" y="1538742"/>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0" y="3138942"/>
            <a:ext cx="1450788" cy="830997"/>
          </a:xfrm>
          <a:prstGeom prst="rect">
            <a:avLst/>
          </a:prstGeom>
          <a:noFill/>
        </p:spPr>
        <p:txBody>
          <a:bodyPr wrap="none" rtlCol="0">
            <a:spAutoFit/>
          </a:bodyPr>
          <a:lstStyle/>
          <a:p>
            <a:pPr algn="ctr"/>
            <a:r>
              <a:rPr lang="en-US" dirty="0" smtClean="0"/>
              <a:t>Negative </a:t>
            </a:r>
          </a:p>
          <a:p>
            <a:pPr algn="ctr"/>
            <a:r>
              <a:rPr lang="en-US" dirty="0" smtClean="0"/>
              <a:t>Evidence</a:t>
            </a:r>
            <a:endParaRPr lang="en-US" dirty="0"/>
          </a:p>
        </p:txBody>
      </p:sp>
      <p:sp>
        <p:nvSpPr>
          <p:cNvPr id="12" name="TextBox 11"/>
          <p:cNvSpPr txBox="1"/>
          <p:nvPr/>
        </p:nvSpPr>
        <p:spPr>
          <a:xfrm>
            <a:off x="4106807" y="5715000"/>
            <a:ext cx="857176" cy="461665"/>
          </a:xfrm>
          <a:prstGeom prst="rect">
            <a:avLst/>
          </a:prstGeom>
          <a:noFill/>
        </p:spPr>
        <p:txBody>
          <a:bodyPr wrap="none" rtlCol="0">
            <a:spAutoFit/>
          </a:bodyPr>
          <a:lstStyle/>
          <a:p>
            <a:pPr algn="ctr"/>
            <a:r>
              <a:rPr lang="en-US" dirty="0" smtClean="0"/>
              <a:t>Time</a:t>
            </a:r>
            <a:endParaRPr lang="en-US" dirty="0"/>
          </a:p>
        </p:txBody>
      </p:sp>
      <p:sp>
        <p:nvSpPr>
          <p:cNvPr id="13" name="Oval 12"/>
          <p:cNvSpPr/>
          <p:nvPr/>
        </p:nvSpPr>
        <p:spPr>
          <a:xfrm>
            <a:off x="3124200" y="2286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Oval 13"/>
          <p:cNvSpPr/>
          <p:nvPr/>
        </p:nvSpPr>
        <p:spPr>
          <a:xfrm>
            <a:off x="3672840" y="194778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3947160" y="178424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Oval 18"/>
          <p:cNvSpPr/>
          <p:nvPr/>
        </p:nvSpPr>
        <p:spPr>
          <a:xfrm>
            <a:off x="449580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Oval 20"/>
          <p:cNvSpPr/>
          <p:nvPr/>
        </p:nvSpPr>
        <p:spPr>
          <a:xfrm>
            <a:off x="559308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TextBox 19"/>
          <p:cNvSpPr txBox="1"/>
          <p:nvPr/>
        </p:nvSpPr>
        <p:spPr>
          <a:xfrm>
            <a:off x="1371603" y="4575602"/>
            <a:ext cx="1450788" cy="830997"/>
          </a:xfrm>
          <a:prstGeom prst="rect">
            <a:avLst/>
          </a:prstGeom>
          <a:noFill/>
        </p:spPr>
        <p:txBody>
          <a:bodyPr wrap="none" rtlCol="0">
            <a:spAutoFit/>
          </a:bodyPr>
          <a:lstStyle/>
          <a:p>
            <a:pPr algn="ctr"/>
            <a:r>
              <a:rPr lang="en-US" dirty="0" smtClean="0"/>
              <a:t>No</a:t>
            </a:r>
          </a:p>
          <a:p>
            <a:pPr algn="ctr"/>
            <a:r>
              <a:rPr lang="en-US" dirty="0" smtClean="0"/>
              <a:t>Evidence</a:t>
            </a:r>
            <a:endParaRPr lang="en-US" dirty="0"/>
          </a:p>
        </p:txBody>
      </p:sp>
      <p:sp>
        <p:nvSpPr>
          <p:cNvPr id="22" name="Oval 21"/>
          <p:cNvSpPr/>
          <p:nvPr/>
        </p:nvSpPr>
        <p:spPr>
          <a:xfrm>
            <a:off x="586740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Oval 22"/>
          <p:cNvSpPr/>
          <p:nvPr/>
        </p:nvSpPr>
        <p:spPr>
          <a:xfrm>
            <a:off x="504444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 name="Oval 23"/>
          <p:cNvSpPr/>
          <p:nvPr/>
        </p:nvSpPr>
        <p:spPr>
          <a:xfrm>
            <a:off x="477012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Oval 24"/>
          <p:cNvSpPr/>
          <p:nvPr/>
        </p:nvSpPr>
        <p:spPr>
          <a:xfrm>
            <a:off x="339852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Oval 25"/>
          <p:cNvSpPr/>
          <p:nvPr/>
        </p:nvSpPr>
        <p:spPr>
          <a:xfrm>
            <a:off x="422148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 name="Oval 29"/>
          <p:cNvSpPr/>
          <p:nvPr/>
        </p:nvSpPr>
        <p:spPr>
          <a:xfrm>
            <a:off x="531876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r>
              <a:rPr lang="en-US" smtClean="0"/>
              <a:t>08/20/2015</a:t>
            </a:r>
            <a:endParaRPr lang="en-US"/>
          </a:p>
        </p:txBody>
      </p:sp>
      <p:sp>
        <p:nvSpPr>
          <p:cNvPr id="5" name="Slide Number Placeholder 4"/>
          <p:cNvSpPr>
            <a:spLocks noGrp="1"/>
          </p:cNvSpPr>
          <p:nvPr>
            <p:ph type="sldNum" sz="quarter" idx="12"/>
          </p:nvPr>
        </p:nvSpPr>
        <p:spPr/>
        <p:txBody>
          <a:bodyPr/>
          <a:lstStyle/>
          <a:p>
            <a:pPr>
              <a:defRPr/>
            </a:pPr>
            <a:fld id="{3D5FB3BC-61B5-8348-A89B-049F1B904DBB}" type="slidenum">
              <a:rPr lang="en-US" smtClean="0"/>
              <a:pPr>
                <a:defRPr/>
              </a:pPr>
              <a:t>41</a:t>
            </a:fld>
            <a:endParaRPr lang="en-US" dirty="0"/>
          </a:p>
        </p:txBody>
      </p:sp>
    </p:spTree>
    <p:extLst>
      <p:ext uri="{BB962C8B-B14F-4D97-AF65-F5344CB8AC3E}">
        <p14:creationId xmlns:p14="http://schemas.microsoft.com/office/powerpoint/2010/main" val="11834794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971800" y="4191000"/>
            <a:ext cx="3189189" cy="1447800"/>
          </a:xfrm>
          <a:prstGeom prst="rect">
            <a:avLst/>
          </a:prstGeom>
          <a:solidFill>
            <a:srgbClr val="00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2971799" y="2754340"/>
            <a:ext cx="3189189" cy="1436660"/>
          </a:xfrm>
          <a:prstGeom prst="rect">
            <a:avLst/>
          </a:prstGeom>
          <a:solidFill>
            <a:srgbClr val="FF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15414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5" name="Straight Connector 14"/>
          <p:cNvCxnSpPr>
            <a:stCxn id="13" idx="7"/>
            <a:endCxn id="19" idx="2"/>
          </p:cNvCxnSpPr>
          <p:nvPr/>
        </p:nvCxnSpPr>
        <p:spPr>
          <a:xfrm flipV="1">
            <a:off x="3254282" y="1600200"/>
            <a:ext cx="1241518" cy="708118"/>
          </a:xfrm>
          <a:prstGeom prst="line">
            <a:avLst/>
          </a:prstGeom>
        </p:spPr>
        <p:style>
          <a:lnRef idx="2">
            <a:schemeClr val="dk1"/>
          </a:lnRef>
          <a:fillRef idx="0">
            <a:schemeClr val="dk1"/>
          </a:fillRef>
          <a:effectRef idx="1">
            <a:schemeClr val="dk1"/>
          </a:effectRef>
          <a:fontRef idx="minor">
            <a:schemeClr val="tx1"/>
          </a:fontRef>
        </p:style>
      </p:cxnSp>
      <p:cxnSp>
        <p:nvCxnSpPr>
          <p:cNvPr id="3" name="Straight Arrow Connector 2"/>
          <p:cNvCxnSpPr/>
          <p:nvPr/>
        </p:nvCxnSpPr>
        <p:spPr>
          <a:xfrm flipV="1">
            <a:off x="2971800" y="1143000"/>
            <a:ext cx="0" cy="449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572000" y="4029239"/>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371600" y="1538742"/>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0" y="3138942"/>
            <a:ext cx="1450788" cy="830997"/>
          </a:xfrm>
          <a:prstGeom prst="rect">
            <a:avLst/>
          </a:prstGeom>
          <a:noFill/>
        </p:spPr>
        <p:txBody>
          <a:bodyPr wrap="none" rtlCol="0">
            <a:spAutoFit/>
          </a:bodyPr>
          <a:lstStyle/>
          <a:p>
            <a:pPr algn="ctr"/>
            <a:r>
              <a:rPr lang="en-US" dirty="0" smtClean="0"/>
              <a:t>Negative </a:t>
            </a:r>
          </a:p>
          <a:p>
            <a:pPr algn="ctr"/>
            <a:r>
              <a:rPr lang="en-US" dirty="0" smtClean="0"/>
              <a:t>Evidence</a:t>
            </a:r>
            <a:endParaRPr lang="en-US" dirty="0"/>
          </a:p>
        </p:txBody>
      </p:sp>
      <p:sp>
        <p:nvSpPr>
          <p:cNvPr id="12" name="TextBox 11"/>
          <p:cNvSpPr txBox="1"/>
          <p:nvPr/>
        </p:nvSpPr>
        <p:spPr>
          <a:xfrm>
            <a:off x="4106807" y="5715000"/>
            <a:ext cx="857176" cy="461665"/>
          </a:xfrm>
          <a:prstGeom prst="rect">
            <a:avLst/>
          </a:prstGeom>
          <a:noFill/>
        </p:spPr>
        <p:txBody>
          <a:bodyPr wrap="none" rtlCol="0">
            <a:spAutoFit/>
          </a:bodyPr>
          <a:lstStyle/>
          <a:p>
            <a:pPr algn="ctr"/>
            <a:r>
              <a:rPr lang="en-US" dirty="0" smtClean="0"/>
              <a:t>Time</a:t>
            </a:r>
            <a:endParaRPr lang="en-US" dirty="0"/>
          </a:p>
        </p:txBody>
      </p:sp>
      <p:sp>
        <p:nvSpPr>
          <p:cNvPr id="13" name="Oval 12"/>
          <p:cNvSpPr/>
          <p:nvPr/>
        </p:nvSpPr>
        <p:spPr>
          <a:xfrm>
            <a:off x="3124200" y="2286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Oval 13"/>
          <p:cNvSpPr/>
          <p:nvPr/>
        </p:nvSpPr>
        <p:spPr>
          <a:xfrm>
            <a:off x="3672840" y="194778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3947160" y="178424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Oval 18"/>
          <p:cNvSpPr/>
          <p:nvPr/>
        </p:nvSpPr>
        <p:spPr>
          <a:xfrm>
            <a:off x="449580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Oval 20"/>
          <p:cNvSpPr/>
          <p:nvPr/>
        </p:nvSpPr>
        <p:spPr>
          <a:xfrm>
            <a:off x="559308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TextBox 19"/>
          <p:cNvSpPr txBox="1"/>
          <p:nvPr/>
        </p:nvSpPr>
        <p:spPr>
          <a:xfrm>
            <a:off x="1371603" y="4575602"/>
            <a:ext cx="1450788" cy="830997"/>
          </a:xfrm>
          <a:prstGeom prst="rect">
            <a:avLst/>
          </a:prstGeom>
          <a:noFill/>
        </p:spPr>
        <p:txBody>
          <a:bodyPr wrap="none" rtlCol="0">
            <a:spAutoFit/>
          </a:bodyPr>
          <a:lstStyle/>
          <a:p>
            <a:pPr algn="ctr"/>
            <a:r>
              <a:rPr lang="en-US" dirty="0" smtClean="0"/>
              <a:t>No</a:t>
            </a:r>
          </a:p>
          <a:p>
            <a:pPr algn="ctr"/>
            <a:r>
              <a:rPr lang="en-US" dirty="0" smtClean="0"/>
              <a:t>Evidence</a:t>
            </a:r>
            <a:endParaRPr lang="en-US" dirty="0"/>
          </a:p>
        </p:txBody>
      </p:sp>
      <p:sp>
        <p:nvSpPr>
          <p:cNvPr id="22" name="Oval 21"/>
          <p:cNvSpPr/>
          <p:nvPr/>
        </p:nvSpPr>
        <p:spPr>
          <a:xfrm>
            <a:off x="5867400" y="1524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Oval 22"/>
          <p:cNvSpPr/>
          <p:nvPr/>
        </p:nvSpPr>
        <p:spPr>
          <a:xfrm>
            <a:off x="504444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 name="Oval 23"/>
          <p:cNvSpPr/>
          <p:nvPr/>
        </p:nvSpPr>
        <p:spPr>
          <a:xfrm>
            <a:off x="4770120" y="339647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Oval 24"/>
          <p:cNvSpPr/>
          <p:nvPr/>
        </p:nvSpPr>
        <p:spPr>
          <a:xfrm>
            <a:off x="339852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Oval 25"/>
          <p:cNvSpPr/>
          <p:nvPr/>
        </p:nvSpPr>
        <p:spPr>
          <a:xfrm>
            <a:off x="422148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7" name="Straight Connector 26"/>
          <p:cNvCxnSpPr>
            <a:stCxn id="19" idx="6"/>
            <a:endCxn id="22" idx="2"/>
          </p:cNvCxnSpPr>
          <p:nvPr/>
        </p:nvCxnSpPr>
        <p:spPr>
          <a:xfrm>
            <a:off x="4648200" y="1600200"/>
            <a:ext cx="1219200" cy="0"/>
          </a:xfrm>
          <a:prstGeom prst="line">
            <a:avLst/>
          </a:prstGeom>
        </p:spPr>
        <p:style>
          <a:lnRef idx="2">
            <a:schemeClr val="dk1"/>
          </a:lnRef>
          <a:fillRef idx="0">
            <a:schemeClr val="dk1"/>
          </a:fillRef>
          <a:effectRef idx="1">
            <a:schemeClr val="dk1"/>
          </a:effectRef>
          <a:fontRef idx="minor">
            <a:schemeClr val="tx1"/>
          </a:fontRef>
        </p:style>
      </p:cxnSp>
      <p:sp>
        <p:nvSpPr>
          <p:cNvPr id="30" name="Oval 29"/>
          <p:cNvSpPr/>
          <p:nvPr/>
        </p:nvSpPr>
        <p:spPr>
          <a:xfrm>
            <a:off x="5318760" y="4838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r>
              <a:rPr lang="en-US" smtClean="0"/>
              <a:t>08/20/2015</a:t>
            </a:r>
            <a:endParaRPr lang="en-US"/>
          </a:p>
        </p:txBody>
      </p:sp>
      <p:sp>
        <p:nvSpPr>
          <p:cNvPr id="5" name="Slide Number Placeholder 4"/>
          <p:cNvSpPr>
            <a:spLocks noGrp="1"/>
          </p:cNvSpPr>
          <p:nvPr>
            <p:ph type="sldNum" sz="quarter" idx="12"/>
          </p:nvPr>
        </p:nvSpPr>
        <p:spPr/>
        <p:txBody>
          <a:bodyPr/>
          <a:lstStyle/>
          <a:p>
            <a:pPr>
              <a:defRPr/>
            </a:pPr>
            <a:fld id="{3D5FB3BC-61B5-8348-A89B-049F1B904DBB}" type="slidenum">
              <a:rPr lang="en-US" smtClean="0"/>
              <a:pPr>
                <a:defRPr/>
              </a:pPr>
              <a:t>42</a:t>
            </a:fld>
            <a:endParaRPr lang="en-US" dirty="0"/>
          </a:p>
        </p:txBody>
      </p:sp>
    </p:spTree>
    <p:extLst>
      <p:ext uri="{BB962C8B-B14F-4D97-AF65-F5344CB8AC3E}">
        <p14:creationId xmlns:p14="http://schemas.microsoft.com/office/powerpoint/2010/main" val="24056088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Considerations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Always validate the output you are going to use in the study.  </a:t>
            </a:r>
          </a:p>
          <a:p>
            <a:pPr marL="0" indent="0">
              <a:buNone/>
            </a:pPr>
            <a:endParaRPr lang="en-US" dirty="0"/>
          </a:p>
          <a:p>
            <a:pPr marL="0" indent="0">
              <a:buNone/>
            </a:pPr>
            <a:r>
              <a:rPr lang="en-US" dirty="0" smtClean="0"/>
              <a:t>Never rely on the performance of individual parts of the NLP</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43</a:t>
            </a:fld>
            <a:endParaRPr lang="en-US" dirty="0"/>
          </a:p>
        </p:txBody>
      </p:sp>
    </p:spTree>
    <p:extLst>
      <p:ext uri="{BB962C8B-B14F-4D97-AF65-F5344CB8AC3E}">
        <p14:creationId xmlns:p14="http://schemas.microsoft.com/office/powerpoint/2010/main" val="72690752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Process</a:t>
            </a:r>
            <a:endParaRPr lang="en-US" dirty="0"/>
          </a:p>
        </p:txBody>
      </p:sp>
      <p:sp>
        <p:nvSpPr>
          <p:cNvPr id="4" name="Process 3"/>
          <p:cNvSpPr/>
          <p:nvPr/>
        </p:nvSpPr>
        <p:spPr>
          <a:xfrm>
            <a:off x="2120900" y="1524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US" dirty="0"/>
          </a:p>
        </p:txBody>
      </p:sp>
      <p:sp>
        <p:nvSpPr>
          <p:cNvPr id="5" name="Process 4"/>
          <p:cNvSpPr/>
          <p:nvPr/>
        </p:nvSpPr>
        <p:spPr>
          <a:xfrm>
            <a:off x="2120900" y="2667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 model acquisition</a:t>
            </a:r>
            <a:endParaRPr lang="en-US" dirty="0"/>
          </a:p>
        </p:txBody>
      </p:sp>
      <p:sp>
        <p:nvSpPr>
          <p:cNvPr id="6" name="Process 5"/>
          <p:cNvSpPr/>
          <p:nvPr/>
        </p:nvSpPr>
        <p:spPr>
          <a:xfrm>
            <a:off x="2120900" y="3810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 design and application</a:t>
            </a:r>
            <a:endParaRPr lang="en-US" dirty="0"/>
          </a:p>
        </p:txBody>
      </p:sp>
      <p:sp>
        <p:nvSpPr>
          <p:cNvPr id="7" name="Process 6"/>
          <p:cNvSpPr/>
          <p:nvPr/>
        </p:nvSpPr>
        <p:spPr>
          <a:xfrm>
            <a:off x="2120900" y="4953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Error Analysis and Validation </a:t>
            </a:r>
            <a:endParaRPr lang="en-US" dirty="0"/>
          </a:p>
        </p:txBody>
      </p:sp>
      <p:cxnSp>
        <p:nvCxnSpPr>
          <p:cNvPr id="11" name="Straight Arrow Connector 10"/>
          <p:cNvCxnSpPr>
            <a:stCxn id="4" idx="2"/>
            <a:endCxn id="5" idx="0"/>
          </p:cNvCxnSpPr>
          <p:nvPr/>
        </p:nvCxnSpPr>
        <p:spPr>
          <a:xfrm>
            <a:off x="4406900" y="1981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06900" y="3124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7" idx="0"/>
          </p:cNvCxnSpPr>
          <p:nvPr/>
        </p:nvCxnSpPr>
        <p:spPr>
          <a:xfrm>
            <a:off x="4406900" y="4267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7" idx="3"/>
            <a:endCxn id="4" idx="3"/>
          </p:cNvCxnSpPr>
          <p:nvPr/>
        </p:nvCxnSpPr>
        <p:spPr>
          <a:xfrm flipV="1">
            <a:off x="6692900" y="1752600"/>
            <a:ext cx="12700" cy="3429000"/>
          </a:xfrm>
          <a:prstGeom prst="curvedConnector3">
            <a:avLst>
              <a:gd name="adj1" fmla="val 11800000"/>
            </a:avLst>
          </a:prstGeom>
          <a:ln w="57150" cmpd="sng">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44</a:t>
            </a:fld>
            <a:endParaRPr lang="en-US" dirty="0"/>
          </a:p>
        </p:txBody>
      </p:sp>
    </p:spTree>
    <p:extLst>
      <p:ext uri="{BB962C8B-B14F-4D97-AF65-F5344CB8AC3E}">
        <p14:creationId xmlns:p14="http://schemas.microsoft.com/office/powerpoint/2010/main" val="12662231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9259"/>
            <a:ext cx="7772400" cy="639762"/>
          </a:xfrm>
        </p:spPr>
        <p:txBody>
          <a:bodyPr>
            <a:normAutofit fontScale="90000"/>
          </a:bodyPr>
          <a:lstStyle/>
          <a:p>
            <a:r>
              <a:rPr lang="en-US" dirty="0" smtClean="0"/>
              <a:t>Information Model Acquisition</a:t>
            </a:r>
            <a:endParaRPr lang="en-US" dirty="0"/>
          </a:p>
        </p:txBody>
      </p:sp>
      <p:sp>
        <p:nvSpPr>
          <p:cNvPr id="3" name="Content Placeholder 2"/>
          <p:cNvSpPr>
            <a:spLocks noGrp="1"/>
          </p:cNvSpPr>
          <p:nvPr>
            <p:ph idx="1"/>
          </p:nvPr>
        </p:nvSpPr>
        <p:spPr/>
        <p:txBody>
          <a:bodyPr/>
          <a:lstStyle/>
          <a:p>
            <a:r>
              <a:rPr lang="en-US" dirty="0"/>
              <a:t>Approaches</a:t>
            </a:r>
          </a:p>
          <a:p>
            <a:pPr lvl="1"/>
            <a:r>
              <a:rPr lang="en-US" dirty="0"/>
              <a:t>Human expert driven</a:t>
            </a:r>
          </a:p>
          <a:p>
            <a:pPr lvl="1"/>
            <a:r>
              <a:rPr lang="en-US" dirty="0"/>
              <a:t>Data </a:t>
            </a:r>
            <a:r>
              <a:rPr lang="en-US" dirty="0" smtClean="0"/>
              <a:t>driven</a:t>
            </a:r>
          </a:p>
          <a:p>
            <a:r>
              <a:rPr lang="en-US" dirty="0" smtClean="0"/>
              <a:t>Methods</a:t>
            </a:r>
          </a:p>
          <a:p>
            <a:pPr lvl="1"/>
            <a:r>
              <a:rPr lang="en-US" dirty="0" smtClean="0"/>
              <a:t>Keyword search</a:t>
            </a:r>
          </a:p>
          <a:p>
            <a:pPr lvl="1"/>
            <a:r>
              <a:rPr lang="en-US" dirty="0" smtClean="0"/>
              <a:t>Rules and Patterns</a:t>
            </a:r>
          </a:p>
          <a:p>
            <a:pPr lvl="1"/>
            <a:r>
              <a:rPr lang="en-US" dirty="0" smtClean="0"/>
              <a:t>Templates</a:t>
            </a:r>
          </a:p>
          <a:p>
            <a:pPr lvl="1"/>
            <a:r>
              <a:rPr lang="en-US" dirty="0" smtClean="0"/>
              <a:t>Machine learning classification</a:t>
            </a:r>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45</a:t>
            </a:fld>
            <a:endParaRPr lang="en-US" dirty="0"/>
          </a:p>
        </p:txBody>
      </p:sp>
    </p:spTree>
    <p:extLst>
      <p:ext uri="{BB962C8B-B14F-4D97-AF65-F5344CB8AC3E}">
        <p14:creationId xmlns:p14="http://schemas.microsoft.com/office/powerpoint/2010/main" val="34375441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Searches</a:t>
            </a:r>
            <a:endParaRPr lang="en-US" dirty="0"/>
          </a:p>
        </p:txBody>
      </p:sp>
      <p:sp>
        <p:nvSpPr>
          <p:cNvPr id="3" name="Content Placeholder 2"/>
          <p:cNvSpPr>
            <a:spLocks noGrp="1"/>
          </p:cNvSpPr>
          <p:nvPr>
            <p:ph idx="1"/>
          </p:nvPr>
        </p:nvSpPr>
        <p:spPr/>
        <p:txBody>
          <a:bodyPr/>
          <a:lstStyle/>
          <a:p>
            <a:pPr>
              <a:buNone/>
            </a:pPr>
            <a:r>
              <a:rPr lang="en-US" sz="2400" dirty="0" smtClean="0"/>
              <a:t>SELECT notes</a:t>
            </a:r>
          </a:p>
          <a:p>
            <a:pPr>
              <a:buNone/>
            </a:pPr>
            <a:r>
              <a:rPr lang="en-US" sz="2400" dirty="0" smtClean="0"/>
              <a:t>FROM </a:t>
            </a:r>
            <a:r>
              <a:rPr lang="en-US" sz="2400" dirty="0" err="1" smtClean="0"/>
              <a:t>progress_notes</a:t>
            </a:r>
            <a:endParaRPr lang="en-US" sz="2400" dirty="0" smtClean="0"/>
          </a:p>
          <a:p>
            <a:pPr>
              <a:buNone/>
            </a:pPr>
            <a:r>
              <a:rPr lang="en-US" sz="2400" dirty="0" smtClean="0"/>
              <a:t>WHERE</a:t>
            </a:r>
          </a:p>
          <a:p>
            <a:pPr>
              <a:buNone/>
            </a:pPr>
            <a:r>
              <a:rPr lang="en-US" sz="2400" dirty="0" smtClean="0"/>
              <a:t>`text` like ‘%</a:t>
            </a:r>
            <a:r>
              <a:rPr lang="en-US" sz="2400" b="1" dirty="0" smtClean="0"/>
              <a:t>fluoxetine</a:t>
            </a:r>
            <a:r>
              <a:rPr lang="en-US" sz="2400" dirty="0" smtClean="0"/>
              <a:t>%’ and </a:t>
            </a:r>
          </a:p>
          <a:p>
            <a:pPr>
              <a:buNone/>
            </a:pPr>
            <a:r>
              <a:rPr lang="en-US" sz="2400" dirty="0" smtClean="0"/>
              <a:t>`text` like ‘%</a:t>
            </a:r>
            <a:r>
              <a:rPr lang="en-US" sz="2400" b="1" dirty="0" smtClean="0"/>
              <a:t>depression</a:t>
            </a:r>
            <a:r>
              <a:rPr lang="en-US" sz="2400" dirty="0" smtClean="0"/>
              <a:t>%’ </a:t>
            </a:r>
          </a:p>
          <a:p>
            <a:pPr>
              <a:buNone/>
            </a:pPr>
            <a:endParaRPr lang="en-US" sz="20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46</a:t>
            </a:fld>
            <a:endParaRPr lang="en-US" dirty="0"/>
          </a:p>
        </p:txBody>
      </p:sp>
    </p:spTree>
    <p:extLst>
      <p:ext uri="{BB962C8B-B14F-4D97-AF65-F5344CB8AC3E}">
        <p14:creationId xmlns:p14="http://schemas.microsoft.com/office/powerpoint/2010/main" val="302277757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Searches</a:t>
            </a:r>
            <a:endParaRPr lang="en-US" dirty="0"/>
          </a:p>
        </p:txBody>
      </p:sp>
      <p:sp>
        <p:nvSpPr>
          <p:cNvPr id="6" name="Content Placeholder 5"/>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64456777"/>
              </p:ext>
            </p:extLst>
          </p:nvPr>
        </p:nvGraphicFramePr>
        <p:xfrm>
          <a:off x="228600" y="1295400"/>
          <a:ext cx="8610600" cy="4092472"/>
        </p:xfrm>
        <a:graphic>
          <a:graphicData uri="http://schemas.openxmlformats.org/drawingml/2006/table">
            <a:tbl>
              <a:tblPr bandRow="1">
                <a:tableStyleId>{793D81CF-94F2-401A-BA57-92F5A7B2D0C5}</a:tableStyleId>
              </a:tblPr>
              <a:tblGrid>
                <a:gridCol w="8610600"/>
              </a:tblGrid>
              <a:tr h="370840">
                <a:tc>
                  <a:txBody>
                    <a:bodyPr/>
                    <a:lstStyle/>
                    <a:p>
                      <a:pPr algn="l" fontAlgn="ctr"/>
                      <a:r>
                        <a:rPr lang="en-US" sz="1800" b="1" u="none" strike="noStrike" dirty="0" smtClean="0">
                          <a:solidFill>
                            <a:schemeClr val="tx2"/>
                          </a:solidFill>
                          <a:effectLst/>
                        </a:rPr>
                        <a:t>Fluoxetine</a:t>
                      </a:r>
                      <a:r>
                        <a:rPr lang="en-US" sz="1800" b="1" u="none" strike="noStrike" dirty="0" smtClean="0">
                          <a:effectLst/>
                        </a:rPr>
                        <a:t> </a:t>
                      </a:r>
                      <a:r>
                        <a:rPr lang="en-US" sz="1800" b="1" i="1" u="none" strike="noStrike" dirty="0" smtClean="0">
                          <a:solidFill>
                            <a:srgbClr val="008000"/>
                          </a:solidFill>
                          <a:effectLst/>
                        </a:rPr>
                        <a:t>was </a:t>
                      </a:r>
                      <a:r>
                        <a:rPr lang="en-US" sz="1800" b="1" i="1" u="none" strike="noStrike" dirty="0">
                          <a:solidFill>
                            <a:srgbClr val="008000"/>
                          </a:solidFill>
                          <a:effectLst/>
                        </a:rPr>
                        <a:t>given </a:t>
                      </a:r>
                      <a:r>
                        <a:rPr lang="en-US" sz="1800" u="none" strike="noStrike" dirty="0">
                          <a:effectLst/>
                        </a:rPr>
                        <a:t>to the patient to treat </a:t>
                      </a:r>
                      <a:r>
                        <a:rPr lang="en-US" sz="1800" b="1" u="none" strike="noStrike" dirty="0">
                          <a:solidFill>
                            <a:schemeClr val="accent2">
                              <a:lumMod val="50000"/>
                            </a:schemeClr>
                          </a:solidFill>
                          <a:effectLst/>
                        </a:rPr>
                        <a:t>Depression</a:t>
                      </a:r>
                      <a:endParaRPr lang="en-US" sz="1800" b="1" i="0" u="none" strike="noStrike" dirty="0">
                        <a:solidFill>
                          <a:schemeClr val="accent2">
                            <a:lumMod val="50000"/>
                          </a:schemeClr>
                        </a:solidFill>
                        <a:effectLst/>
                        <a:latin typeface="Calibri"/>
                      </a:endParaRPr>
                    </a:p>
                  </a:txBody>
                  <a:tcPr marL="12700" marR="12700" marT="12700" marB="0" anchor="ctr"/>
                </a:tc>
              </a:tr>
              <a:tr h="370840">
                <a:tc>
                  <a:txBody>
                    <a:bodyPr/>
                    <a:lstStyle/>
                    <a:p>
                      <a:pPr algn="l" fontAlgn="ctr"/>
                      <a:r>
                        <a:rPr lang="en-US" sz="1800" b="1" u="none" strike="noStrike" dirty="0" smtClean="0">
                          <a:solidFill>
                            <a:schemeClr val="tx2"/>
                          </a:solidFill>
                          <a:effectLst/>
                        </a:rPr>
                        <a:t>Fluoxetine</a:t>
                      </a:r>
                      <a:r>
                        <a:rPr lang="en-US" sz="1800" u="none" strike="noStrike" dirty="0" smtClean="0">
                          <a:solidFill>
                            <a:schemeClr val="tx2"/>
                          </a:solidFill>
                          <a:effectLst/>
                        </a:rPr>
                        <a:t> </a:t>
                      </a:r>
                      <a:r>
                        <a:rPr lang="en-US" sz="1800" b="1" i="1" u="none" strike="noStrike" dirty="0">
                          <a:solidFill>
                            <a:srgbClr val="008000"/>
                          </a:solidFill>
                          <a:effectLst/>
                        </a:rPr>
                        <a:t>was NOT given </a:t>
                      </a:r>
                      <a:r>
                        <a:rPr lang="en-US" sz="1800" u="none" strike="noStrike" dirty="0">
                          <a:effectLst/>
                        </a:rPr>
                        <a:t>to the patient to treat </a:t>
                      </a:r>
                      <a:r>
                        <a:rPr lang="en-US" sz="1800" b="1" u="none" strike="noStrike" dirty="0">
                          <a:solidFill>
                            <a:srgbClr val="632523"/>
                          </a:solidFill>
                          <a:effectLst/>
                        </a:rPr>
                        <a:t>Depression</a:t>
                      </a:r>
                      <a:endParaRPr lang="en-US" sz="1800" b="1" i="0" u="none" strike="noStrike" dirty="0">
                        <a:solidFill>
                          <a:srgbClr val="632523"/>
                        </a:solidFill>
                        <a:effectLst/>
                        <a:latin typeface="Calibri"/>
                      </a:endParaRPr>
                    </a:p>
                  </a:txBody>
                  <a:tcPr marL="12700" marR="12700" marT="12700" marB="0" anchor="ctr"/>
                </a:tc>
              </a:tr>
              <a:tr h="370840">
                <a:tc>
                  <a:txBody>
                    <a:bodyPr/>
                    <a:lstStyle/>
                    <a:p>
                      <a:pPr algn="l" fontAlgn="ct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solidFill>
                            <a:srgbClr val="008000"/>
                          </a:solidFill>
                          <a:effectLst/>
                        </a:rPr>
                        <a:t>was given </a:t>
                      </a:r>
                      <a:r>
                        <a:rPr lang="en-US" sz="1800" u="none" strike="noStrike" dirty="0">
                          <a:effectLst/>
                        </a:rPr>
                        <a:t>to the patient and the patient </a:t>
                      </a:r>
                      <a:r>
                        <a:rPr lang="en-US" sz="1800" b="1" u="none" strike="noStrike" dirty="0">
                          <a:solidFill>
                            <a:srgbClr val="008000"/>
                          </a:solidFill>
                          <a:effectLst/>
                        </a:rPr>
                        <a:t>no longer has </a:t>
                      </a:r>
                      <a:r>
                        <a:rPr lang="en-US" sz="1800" b="1" u="none" strike="noStrike" dirty="0">
                          <a:solidFill>
                            <a:srgbClr val="632523"/>
                          </a:solidFill>
                          <a:effectLst/>
                        </a:rPr>
                        <a:t>Depression</a:t>
                      </a:r>
                      <a:endParaRPr lang="en-US" sz="1800" b="1" i="0" u="none" strike="noStrike" dirty="0">
                        <a:solidFill>
                          <a:srgbClr val="632523"/>
                        </a:solidFill>
                        <a:effectLst/>
                        <a:latin typeface="Calibri"/>
                      </a:endParaRPr>
                    </a:p>
                  </a:txBody>
                  <a:tcPr marL="12700" marR="12700" marT="12700" marB="0" anchor="ctr"/>
                </a:tc>
              </a:tr>
              <a:tr h="370840">
                <a:tc>
                  <a:txBody>
                    <a:bodyPr/>
                    <a:lstStyle/>
                    <a:p>
                      <a:pPr algn="l" fontAlgn="ct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effectLst/>
                        </a:rPr>
                        <a:t>was given to the patient to </a:t>
                      </a:r>
                      <a:r>
                        <a:rPr lang="en-US" sz="1800" b="1" u="none" strike="noStrike" dirty="0">
                          <a:solidFill>
                            <a:srgbClr val="008000"/>
                          </a:solidFill>
                          <a:effectLst/>
                        </a:rPr>
                        <a:t>treat</a:t>
                      </a:r>
                      <a:r>
                        <a:rPr lang="en-US" sz="1800" b="1" u="none" strike="noStrike" dirty="0">
                          <a:effectLst/>
                        </a:rPr>
                        <a:t> </a:t>
                      </a:r>
                      <a:r>
                        <a:rPr lang="en-US" sz="1800" b="1" u="none" strike="noStrike" dirty="0">
                          <a:solidFill>
                            <a:srgbClr val="008000"/>
                          </a:solidFill>
                          <a:effectLst/>
                        </a:rPr>
                        <a:t>another disease </a:t>
                      </a:r>
                      <a:r>
                        <a:rPr lang="en-US" sz="1800" u="none" strike="noStrike" dirty="0">
                          <a:effectLst/>
                        </a:rPr>
                        <a:t>(obsessive-compulsive disorder or bulimia nervosa), but as a side effect, got </a:t>
                      </a:r>
                      <a:r>
                        <a:rPr lang="en-US" sz="1800" b="1" u="none" strike="noStrike" dirty="0">
                          <a:solidFill>
                            <a:srgbClr val="632523"/>
                          </a:solidFill>
                          <a:effectLst/>
                        </a:rPr>
                        <a:t>Depression</a:t>
                      </a:r>
                      <a:endParaRPr lang="en-US" sz="1800" b="1" i="0" u="none" strike="noStrike" dirty="0">
                        <a:solidFill>
                          <a:srgbClr val="632523"/>
                        </a:solidFill>
                        <a:effectLst/>
                        <a:latin typeface="Calibri"/>
                      </a:endParaRPr>
                    </a:p>
                  </a:txBody>
                  <a:tcPr marL="12700" marR="12700" marT="12700" marB="0" anchor="ctr"/>
                </a:tc>
              </a:tr>
              <a:tr h="370840">
                <a:tc>
                  <a:txBody>
                    <a:bodyPr/>
                    <a:lstStyle/>
                    <a:p>
                      <a:pPr algn="l" fontAlgn="ctr"/>
                      <a:r>
                        <a:rPr lang="en-US" sz="1800" u="none" strike="noStrike" dirty="0">
                          <a:effectLst/>
                        </a:rPr>
                        <a:t>The patient has </a:t>
                      </a:r>
                      <a:r>
                        <a:rPr lang="en-US" sz="1800" b="1" u="none" strike="noStrike" dirty="0">
                          <a:solidFill>
                            <a:srgbClr val="632523"/>
                          </a:solidFill>
                          <a:effectLst/>
                        </a:rPr>
                        <a:t>Depression</a:t>
                      </a:r>
                      <a:r>
                        <a:rPr lang="en-US" sz="1800" u="none" strike="noStrike" dirty="0">
                          <a:solidFill>
                            <a:srgbClr val="632523"/>
                          </a:solidFill>
                          <a:effectLst/>
                        </a:rPr>
                        <a:t> </a:t>
                      </a:r>
                      <a:r>
                        <a:rPr lang="en-US" sz="1800" u="none" strike="noStrike" dirty="0">
                          <a:effectLst/>
                        </a:rPr>
                        <a:t>and the physician is </a:t>
                      </a:r>
                      <a:r>
                        <a:rPr lang="en-US" sz="1800" b="1" u="none" strike="noStrike" dirty="0">
                          <a:solidFill>
                            <a:srgbClr val="008000"/>
                          </a:solidFill>
                          <a:effectLst/>
                        </a:rPr>
                        <a:t>considering</a:t>
                      </a:r>
                      <a:r>
                        <a:rPr lang="en-US" sz="1800" u="none" strike="noStrike" dirty="0">
                          <a:effectLst/>
                        </a:rPr>
                        <a:t> prescribing </a:t>
                      </a:r>
                      <a:r>
                        <a:rPr lang="en-US" sz="1800" b="1" u="none" strike="noStrike" dirty="0" smtClean="0">
                          <a:solidFill>
                            <a:srgbClr val="1F497D"/>
                          </a:solidFill>
                          <a:effectLst/>
                        </a:rPr>
                        <a:t>Fluoxetine</a:t>
                      </a:r>
                      <a:r>
                        <a:rPr lang="en-US" sz="1800" u="none" strike="noStrike" dirty="0" smtClean="0">
                          <a:solidFill>
                            <a:srgbClr val="1F497D"/>
                          </a:solidFill>
                          <a:effectLst/>
                        </a:rPr>
                        <a:t> </a:t>
                      </a:r>
                      <a:endParaRPr lang="en-US" sz="1800" b="1" i="0" u="none" strike="noStrike" dirty="0">
                        <a:solidFill>
                          <a:srgbClr val="000000"/>
                        </a:solidFill>
                        <a:effectLst/>
                        <a:latin typeface="Calibri"/>
                      </a:endParaRPr>
                    </a:p>
                  </a:txBody>
                  <a:tcPr marL="12700" marR="12700" marT="12700" marB="0" anchor="ctr"/>
                </a:tc>
              </a:tr>
              <a:tr h="370840">
                <a:tc>
                  <a:txBody>
                    <a:bodyPr/>
                    <a:lstStyle/>
                    <a:p>
                      <a:pPr algn="l" fontAlgn="ctr"/>
                      <a:r>
                        <a:rPr lang="en-US" sz="1800" u="none" strike="noStrike" dirty="0">
                          <a:effectLst/>
                        </a:rPr>
                        <a:t>The physician desired to prescribe </a:t>
                      </a: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effectLst/>
                        </a:rPr>
                        <a:t>for the patient’s </a:t>
                      </a:r>
                      <a:r>
                        <a:rPr lang="en-US" sz="1800" b="1" u="none" strike="noStrike" dirty="0" smtClean="0">
                          <a:solidFill>
                            <a:srgbClr val="632523"/>
                          </a:solidFill>
                          <a:effectLst/>
                        </a:rPr>
                        <a:t>Depression</a:t>
                      </a:r>
                      <a:r>
                        <a:rPr lang="en-US" sz="1800" u="none" strike="noStrike" dirty="0" smtClean="0">
                          <a:effectLst/>
                        </a:rPr>
                        <a:t>, </a:t>
                      </a:r>
                      <a:r>
                        <a:rPr lang="en-US" sz="1800" u="none" strike="noStrike" dirty="0">
                          <a:effectLst/>
                        </a:rPr>
                        <a:t>but the </a:t>
                      </a:r>
                      <a:r>
                        <a:rPr lang="en-US" sz="1800" b="1" u="none" strike="noStrike" dirty="0">
                          <a:solidFill>
                            <a:srgbClr val="008000"/>
                          </a:solidFill>
                          <a:effectLst/>
                        </a:rPr>
                        <a:t>patient refused</a:t>
                      </a:r>
                      <a:endParaRPr lang="en-US" sz="1800" b="1" i="0" u="none" strike="noStrike" dirty="0">
                        <a:solidFill>
                          <a:srgbClr val="008000"/>
                        </a:solidFill>
                        <a:effectLst/>
                        <a:latin typeface="Calibri"/>
                      </a:endParaRPr>
                    </a:p>
                  </a:txBody>
                  <a:tcPr marL="12700" marR="12700" marT="12700" marB="0" anchor="ctr"/>
                </a:tc>
              </a:tr>
              <a:tr h="370840">
                <a:tc>
                  <a:txBody>
                    <a:bodyPr/>
                    <a:lstStyle/>
                    <a:p>
                      <a:pPr algn="l" fontAlgn="ctr"/>
                      <a:r>
                        <a:rPr lang="en-US" sz="1800" u="none" strike="noStrike" dirty="0">
                          <a:effectLst/>
                        </a:rPr>
                        <a:t>The patient has </a:t>
                      </a:r>
                      <a:r>
                        <a:rPr lang="en-US" sz="1800" b="1" u="none" strike="noStrike" dirty="0" smtClean="0">
                          <a:solidFill>
                            <a:srgbClr val="632523"/>
                          </a:solidFill>
                          <a:effectLst/>
                        </a:rPr>
                        <a:t>Depression</a:t>
                      </a:r>
                      <a:r>
                        <a:rPr lang="en-US" sz="1800" u="none" strike="noStrike" dirty="0" smtClean="0">
                          <a:solidFill>
                            <a:srgbClr val="632523"/>
                          </a:solidFill>
                          <a:effectLst/>
                        </a:rPr>
                        <a:t> </a:t>
                      </a:r>
                      <a:r>
                        <a:rPr lang="en-US" sz="1800" u="none" strike="noStrike" dirty="0" smtClean="0">
                          <a:effectLst/>
                        </a:rPr>
                        <a:t>, </a:t>
                      </a:r>
                      <a:r>
                        <a:rPr lang="en-US" sz="1800" u="none" strike="noStrike" dirty="0">
                          <a:effectLst/>
                        </a:rPr>
                        <a:t>but is </a:t>
                      </a:r>
                      <a:r>
                        <a:rPr lang="en-US" sz="1800" b="1" u="none" strike="noStrike" dirty="0">
                          <a:solidFill>
                            <a:srgbClr val="008000"/>
                          </a:solidFill>
                          <a:effectLst/>
                        </a:rPr>
                        <a:t>allergic</a:t>
                      </a:r>
                      <a:r>
                        <a:rPr lang="en-US" sz="1800" u="none" strike="noStrike" dirty="0">
                          <a:effectLst/>
                        </a:rPr>
                        <a:t> to </a:t>
                      </a: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effectLst/>
                        </a:rPr>
                        <a:t>and so it cannot be prescribed</a:t>
                      </a:r>
                      <a:endParaRPr lang="en-US" sz="1800" b="0" i="0" u="none" strike="noStrike" dirty="0">
                        <a:solidFill>
                          <a:srgbClr val="000000"/>
                        </a:solidFill>
                        <a:effectLst/>
                        <a:latin typeface="Calibri"/>
                      </a:endParaRPr>
                    </a:p>
                  </a:txBody>
                  <a:tcPr marL="12700" marR="12700" marT="12700" marB="0" anchor="ctr"/>
                </a:tc>
              </a:tr>
              <a:tr h="370840">
                <a:tc>
                  <a:txBody>
                    <a:bodyPr/>
                    <a:lstStyle/>
                    <a:p>
                      <a:pPr algn="l" fontAlgn="ctr"/>
                      <a:r>
                        <a:rPr lang="en-US" sz="1800" u="none" strike="noStrike" dirty="0">
                          <a:effectLst/>
                        </a:rPr>
                        <a:t>The patient’s </a:t>
                      </a:r>
                      <a:r>
                        <a:rPr lang="en-US" sz="1800" b="1" u="none" strike="noStrike" dirty="0">
                          <a:solidFill>
                            <a:srgbClr val="008000"/>
                          </a:solidFill>
                          <a:effectLst/>
                        </a:rPr>
                        <a:t>mother has a history </a:t>
                      </a:r>
                      <a:r>
                        <a:rPr lang="en-US" sz="1800" u="none" strike="noStrike" dirty="0">
                          <a:effectLst/>
                        </a:rPr>
                        <a:t>of </a:t>
                      </a:r>
                      <a:r>
                        <a:rPr lang="en-US" sz="1800" b="1" u="none" strike="noStrike" dirty="0" smtClean="0">
                          <a:solidFill>
                            <a:srgbClr val="632523"/>
                          </a:solidFill>
                          <a:effectLst/>
                        </a:rPr>
                        <a:t>Depression</a:t>
                      </a:r>
                      <a:r>
                        <a:rPr lang="en-US" sz="1800" u="none" strike="noStrike" dirty="0" smtClean="0">
                          <a:solidFill>
                            <a:srgbClr val="632523"/>
                          </a:solidFill>
                          <a:effectLst/>
                        </a:rPr>
                        <a:t> </a:t>
                      </a:r>
                      <a:r>
                        <a:rPr lang="en-US" sz="1800" u="none" strike="noStrike" dirty="0" smtClean="0">
                          <a:effectLst/>
                        </a:rPr>
                        <a:t>controlled </a:t>
                      </a:r>
                      <a:r>
                        <a:rPr lang="en-US" sz="1800" u="none" strike="noStrike" dirty="0">
                          <a:effectLst/>
                        </a:rPr>
                        <a:t>on </a:t>
                      </a:r>
                      <a:r>
                        <a:rPr lang="en-US" sz="1800" b="1" u="none" strike="noStrike" dirty="0" smtClean="0">
                          <a:solidFill>
                            <a:srgbClr val="1F497D"/>
                          </a:solidFill>
                          <a:effectLst/>
                        </a:rPr>
                        <a:t>Fluoxetine</a:t>
                      </a:r>
                      <a:r>
                        <a:rPr lang="en-US" sz="1800" u="none" strike="noStrike" dirty="0" smtClean="0">
                          <a:solidFill>
                            <a:srgbClr val="1F497D"/>
                          </a:solidFill>
                          <a:effectLst/>
                        </a:rPr>
                        <a:t> </a:t>
                      </a:r>
                      <a:endParaRPr lang="en-US" sz="1800" b="1" i="0" u="none" strike="noStrike" dirty="0">
                        <a:solidFill>
                          <a:srgbClr val="000000"/>
                        </a:solidFill>
                        <a:effectLst/>
                        <a:latin typeface="Calibri"/>
                      </a:endParaRPr>
                    </a:p>
                  </a:txBody>
                  <a:tcPr marL="12700" marR="12700" marT="12700" marB="0" anchor="ctr"/>
                </a:tc>
              </a:tr>
              <a:tr h="370840">
                <a:tc>
                  <a:txBody>
                    <a:bodyPr/>
                    <a:lstStyle/>
                    <a:p>
                      <a:pPr algn="l" fontAlgn="ct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effectLst/>
                        </a:rPr>
                        <a:t>was given to the patient, but the </a:t>
                      </a:r>
                      <a:r>
                        <a:rPr lang="en-US" sz="1800" b="1" u="none" strike="noStrike" dirty="0" smtClean="0">
                          <a:solidFill>
                            <a:srgbClr val="632523"/>
                          </a:solidFill>
                          <a:effectLst/>
                        </a:rPr>
                        <a:t>Depression</a:t>
                      </a:r>
                      <a:r>
                        <a:rPr lang="en-US" sz="1800" u="none" strike="noStrike" dirty="0" smtClean="0">
                          <a:solidFill>
                            <a:srgbClr val="632523"/>
                          </a:solidFill>
                          <a:effectLst/>
                        </a:rPr>
                        <a:t> </a:t>
                      </a:r>
                      <a:r>
                        <a:rPr lang="en-US" sz="1800" b="1" u="none" strike="noStrike" dirty="0" smtClean="0">
                          <a:solidFill>
                            <a:srgbClr val="008000"/>
                          </a:solidFill>
                          <a:effectLst/>
                        </a:rPr>
                        <a:t>did </a:t>
                      </a:r>
                      <a:r>
                        <a:rPr lang="en-US" sz="1800" b="1" u="none" strike="noStrike" dirty="0">
                          <a:solidFill>
                            <a:srgbClr val="008000"/>
                          </a:solidFill>
                          <a:effectLst/>
                        </a:rPr>
                        <a:t>not improve</a:t>
                      </a:r>
                      <a:endParaRPr lang="en-US" sz="1800" b="1" i="0" u="none" strike="noStrike" dirty="0">
                        <a:solidFill>
                          <a:srgbClr val="008000"/>
                        </a:solidFill>
                        <a:effectLst/>
                        <a:latin typeface="Calibri"/>
                      </a:endParaRPr>
                    </a:p>
                  </a:txBody>
                  <a:tcPr marL="12700" marR="12700" marT="12700" marB="0" anchor="ctr"/>
                </a:tc>
              </a:tr>
              <a:tr h="370840">
                <a:tc>
                  <a:txBody>
                    <a:bodyPr/>
                    <a:lstStyle/>
                    <a:p>
                      <a:pPr algn="l" fontAlgn="ctr"/>
                      <a:r>
                        <a:rPr lang="en-US" sz="1800" b="1" u="none" strike="noStrike" dirty="0" smtClean="0">
                          <a:solidFill>
                            <a:srgbClr val="1F497D"/>
                          </a:solidFill>
                          <a:effectLst/>
                        </a:rPr>
                        <a:t>Fluoxetine</a:t>
                      </a:r>
                      <a:r>
                        <a:rPr lang="en-US" sz="1800" u="none" strike="noStrike" dirty="0" smtClean="0">
                          <a:solidFill>
                            <a:srgbClr val="1F497D"/>
                          </a:solidFill>
                          <a:effectLst/>
                        </a:rPr>
                        <a:t> </a:t>
                      </a:r>
                      <a:r>
                        <a:rPr lang="en-US" sz="1800" u="none" strike="noStrike" dirty="0">
                          <a:effectLst/>
                        </a:rPr>
                        <a:t>was given to the patient and the </a:t>
                      </a:r>
                      <a:r>
                        <a:rPr lang="en-US" sz="1800" b="1" u="none" strike="noStrike" dirty="0" smtClean="0">
                          <a:solidFill>
                            <a:srgbClr val="632523"/>
                          </a:solidFill>
                          <a:effectLst/>
                        </a:rPr>
                        <a:t>Depression</a:t>
                      </a:r>
                      <a:r>
                        <a:rPr lang="en-US" sz="1800" u="none" strike="noStrike" dirty="0" smtClean="0">
                          <a:solidFill>
                            <a:srgbClr val="632523"/>
                          </a:solidFill>
                          <a:effectLst/>
                        </a:rPr>
                        <a:t> </a:t>
                      </a:r>
                      <a:r>
                        <a:rPr lang="en-US" sz="1800" b="1" u="none" strike="noStrike" dirty="0" smtClean="0">
                          <a:solidFill>
                            <a:srgbClr val="008000"/>
                          </a:solidFill>
                          <a:effectLst/>
                        </a:rPr>
                        <a:t>worsened</a:t>
                      </a:r>
                      <a:endParaRPr lang="en-US" sz="1800" b="1" i="0" u="none" strike="noStrike" dirty="0">
                        <a:solidFill>
                          <a:srgbClr val="008000"/>
                        </a:solidFill>
                        <a:effectLst/>
                        <a:latin typeface="Calibri"/>
                      </a:endParaRPr>
                    </a:p>
                  </a:txBody>
                  <a:tcPr marL="12700" marR="12700" marT="12700" marB="0" anchor="ctr"/>
                </a:tc>
              </a:tr>
            </a:tbl>
          </a:graphicData>
        </a:graphic>
      </p:graphicFrame>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47</a:t>
            </a:fld>
            <a:endParaRPr lang="en-US" dirty="0"/>
          </a:p>
        </p:txBody>
      </p:sp>
    </p:spTree>
    <p:extLst>
      <p:ext uri="{BB962C8B-B14F-4D97-AF65-F5344CB8AC3E}">
        <p14:creationId xmlns:p14="http://schemas.microsoft.com/office/powerpoint/2010/main" val="3832495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Patterns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8000"/>
                </a:solidFill>
              </a:rPr>
              <a:t>Rules:</a:t>
            </a:r>
          </a:p>
          <a:p>
            <a:pPr marL="914400" lvl="2" indent="0">
              <a:buNone/>
            </a:pPr>
            <a:r>
              <a:rPr lang="en-US" sz="3600" dirty="0" smtClean="0">
                <a:solidFill>
                  <a:schemeClr val="tx1"/>
                </a:solidFill>
              </a:rPr>
              <a:t>If </a:t>
            </a:r>
            <a:r>
              <a:rPr lang="en-US" sz="3600" i="1" dirty="0" smtClean="0">
                <a:solidFill>
                  <a:schemeClr val="tx1"/>
                </a:solidFill>
              </a:rPr>
              <a:t>&lt;you see this&gt;  </a:t>
            </a:r>
          </a:p>
          <a:p>
            <a:pPr marL="914400" lvl="2" indent="0">
              <a:buNone/>
            </a:pPr>
            <a:r>
              <a:rPr lang="en-US" sz="3600" dirty="0" smtClean="0">
                <a:solidFill>
                  <a:schemeClr val="tx1"/>
                </a:solidFill>
              </a:rPr>
              <a:t>Then </a:t>
            </a:r>
            <a:r>
              <a:rPr lang="en-US" sz="3600" i="1" dirty="0" smtClean="0">
                <a:solidFill>
                  <a:schemeClr val="tx1"/>
                </a:solidFill>
              </a:rPr>
              <a:t>&lt;do that&gt;</a:t>
            </a:r>
            <a:endParaRPr lang="en-US" dirty="0" smtClean="0">
              <a:solidFill>
                <a:schemeClr val="tx1"/>
              </a:solidFill>
            </a:endParaRPr>
          </a:p>
          <a:p>
            <a:pPr>
              <a:buFont typeface="Courier New"/>
              <a:buChar char="o"/>
            </a:pPr>
            <a:endParaRPr lang="en-US" sz="2800" dirty="0" smtClean="0">
              <a:solidFill>
                <a:schemeClr val="tx1"/>
              </a:solidFill>
            </a:endParaRPr>
          </a:p>
          <a:p>
            <a:pPr marL="0" indent="0">
              <a:buNone/>
            </a:pPr>
            <a:r>
              <a:rPr lang="en-US" b="1" dirty="0" smtClean="0">
                <a:solidFill>
                  <a:srgbClr val="008000"/>
                </a:solidFill>
              </a:rPr>
              <a:t>Patterns:</a:t>
            </a:r>
          </a:p>
          <a:p>
            <a:pPr marL="914400" lvl="2" indent="0">
              <a:buNone/>
            </a:pPr>
            <a:r>
              <a:rPr lang="en-US" sz="3600" dirty="0" smtClean="0">
                <a:solidFill>
                  <a:schemeClr val="tx1"/>
                </a:solidFill>
              </a:rPr>
              <a:t>Find things that </a:t>
            </a:r>
            <a:r>
              <a:rPr lang="en-US" sz="3600" i="1" dirty="0" smtClean="0">
                <a:solidFill>
                  <a:schemeClr val="tx1"/>
                </a:solidFill>
              </a:rPr>
              <a:t>&lt;look like this&gt;</a:t>
            </a:r>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48</a:t>
            </a:fld>
            <a:endParaRPr lang="en-US" dirty="0"/>
          </a:p>
        </p:txBody>
      </p:sp>
    </p:spTree>
    <p:extLst>
      <p:ext uri="{BB962C8B-B14F-4D97-AF65-F5344CB8AC3E}">
        <p14:creationId xmlns:p14="http://schemas.microsoft.com/office/powerpoint/2010/main" val="198599942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and Patterns</a:t>
            </a:r>
          </a:p>
        </p:txBody>
      </p:sp>
      <p:sp>
        <p:nvSpPr>
          <p:cNvPr id="3" name="Content Placeholder 2"/>
          <p:cNvSpPr>
            <a:spLocks noGrp="1"/>
          </p:cNvSpPr>
          <p:nvPr>
            <p:ph idx="1"/>
          </p:nvPr>
        </p:nvSpPr>
        <p:spPr/>
        <p:txBody>
          <a:bodyPr/>
          <a:lstStyle/>
          <a:p>
            <a:r>
              <a:rPr lang="en-US" dirty="0" smtClean="0"/>
              <a:t>Gout patient education project</a:t>
            </a:r>
          </a:p>
          <a:p>
            <a:pPr lvl="1"/>
            <a:r>
              <a:rPr lang="en-US" dirty="0" smtClean="0"/>
              <a:t>Research question:</a:t>
            </a:r>
          </a:p>
          <a:p>
            <a:pPr lvl="2"/>
            <a:r>
              <a:rPr lang="en-US" dirty="0" smtClean="0"/>
              <a:t>How often do physicians perform dietary counseling to patients with gout?</a:t>
            </a:r>
          </a:p>
          <a:p>
            <a:pPr lvl="1"/>
            <a:r>
              <a:rPr lang="en-US" dirty="0" smtClean="0"/>
              <a:t>No data in structured format related to patient education</a:t>
            </a:r>
          </a:p>
          <a:p>
            <a:pPr lvl="1"/>
            <a:r>
              <a:rPr lang="en-US" dirty="0" smtClean="0"/>
              <a:t>Document level classification</a:t>
            </a:r>
          </a:p>
          <a:p>
            <a:pPr lvl="2"/>
            <a:r>
              <a:rPr lang="en-US" dirty="0" smtClean="0"/>
              <a:t>Alcohol intake counseling</a:t>
            </a:r>
          </a:p>
          <a:p>
            <a:pPr lvl="2"/>
            <a:r>
              <a:rPr lang="en-US" dirty="0" smtClean="0"/>
              <a:t>Gouty diet counseling</a:t>
            </a:r>
          </a:p>
          <a:p>
            <a:pPr lvl="2"/>
            <a:r>
              <a:rPr lang="en-US" dirty="0" smtClean="0"/>
              <a:t>Weight loss counseling</a:t>
            </a: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49</a:t>
            </a:fld>
            <a:endParaRPr lang="en-US" dirty="0"/>
          </a:p>
        </p:txBody>
      </p:sp>
    </p:spTree>
    <p:extLst>
      <p:ext uri="{BB962C8B-B14F-4D97-AF65-F5344CB8AC3E}">
        <p14:creationId xmlns:p14="http://schemas.microsoft.com/office/powerpoint/2010/main" val="40910867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248400" y="5638800"/>
            <a:ext cx="762000" cy="3048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6477000" y="2895600"/>
            <a:ext cx="2209800" cy="3048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477000" y="2514600"/>
            <a:ext cx="2209800" cy="38100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24" name="Rectangle 23"/>
          <p:cNvSpPr/>
          <p:nvPr/>
        </p:nvSpPr>
        <p:spPr>
          <a:xfrm>
            <a:off x="7010400" y="5638800"/>
            <a:ext cx="1447800" cy="30480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p:nvSpPr>
        <p:spPr>
          <a:xfrm>
            <a:off x="4191000" y="2590800"/>
            <a:ext cx="2133600" cy="6096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How is EMR Created?</a:t>
            </a:r>
            <a:endParaRPr lang="en-US" dirty="0"/>
          </a:p>
        </p:txBody>
      </p:sp>
      <p:pic>
        <p:nvPicPr>
          <p:cNvPr id="9" name="Picture 8"/>
          <p:cNvPicPr>
            <a:picLocks noChangeAspect="1"/>
          </p:cNvPicPr>
          <p:nvPr/>
        </p:nvPicPr>
        <p:blipFill>
          <a:blip r:embed="rId3"/>
          <a:stretch>
            <a:fillRect/>
          </a:stretch>
        </p:blipFill>
        <p:spPr>
          <a:xfrm>
            <a:off x="609600" y="1371600"/>
            <a:ext cx="3161109" cy="4572000"/>
          </a:xfrm>
          <a:prstGeom prst="rect">
            <a:avLst/>
          </a:prstGeom>
          <a:ln>
            <a:solidFill>
              <a:schemeClr val="tx1"/>
            </a:solidFill>
          </a:ln>
        </p:spPr>
      </p:pic>
      <p:sp>
        <p:nvSpPr>
          <p:cNvPr id="10" name="TextBox 9"/>
          <p:cNvSpPr txBox="1"/>
          <p:nvPr/>
        </p:nvSpPr>
        <p:spPr>
          <a:xfrm>
            <a:off x="4114800" y="1524000"/>
            <a:ext cx="4443945" cy="461665"/>
          </a:xfrm>
          <a:prstGeom prst="rect">
            <a:avLst/>
          </a:prstGeom>
          <a:noFill/>
        </p:spPr>
        <p:txBody>
          <a:bodyPr wrap="none" rtlCol="0">
            <a:spAutoFit/>
          </a:bodyPr>
          <a:lstStyle/>
          <a:p>
            <a:r>
              <a:rPr lang="en-US" dirty="0" smtClean="0">
                <a:solidFill>
                  <a:prstClr val="black"/>
                </a:solidFill>
                <a:latin typeface="Arial" charset="0"/>
                <a:ea typeface="+mn-ea"/>
                <a:cs typeface="+mn-cs"/>
              </a:rPr>
              <a:t>What is wrong with my patient?</a:t>
            </a:r>
            <a:endParaRPr lang="en-US" dirty="0">
              <a:solidFill>
                <a:prstClr val="black"/>
              </a:solidFill>
              <a:latin typeface="Arial" charset="0"/>
              <a:ea typeface="+mn-ea"/>
              <a:cs typeface="+mn-cs"/>
            </a:endParaRPr>
          </a:p>
        </p:txBody>
      </p:sp>
      <p:grpSp>
        <p:nvGrpSpPr>
          <p:cNvPr id="3" name="Group 19"/>
          <p:cNvGrpSpPr/>
          <p:nvPr/>
        </p:nvGrpSpPr>
        <p:grpSpPr>
          <a:xfrm>
            <a:off x="4191000" y="2578100"/>
            <a:ext cx="4572000" cy="3365500"/>
            <a:chOff x="4191000" y="2578100"/>
            <a:chExt cx="4572000" cy="3365500"/>
          </a:xfrm>
        </p:grpSpPr>
        <p:sp>
          <p:nvSpPr>
            <p:cNvPr id="11" name="TextBox 10"/>
            <p:cNvSpPr txBox="1"/>
            <p:nvPr/>
          </p:nvSpPr>
          <p:spPr>
            <a:xfrm>
              <a:off x="4191000" y="2578100"/>
              <a:ext cx="4572000" cy="1200329"/>
            </a:xfrm>
            <a:prstGeom prst="rect">
              <a:avLst/>
            </a:prstGeom>
            <a:noFill/>
          </p:spPr>
          <p:txBody>
            <a:bodyPr wrap="square" numCol="2" spcCol="91440" rtlCol="0">
              <a:spAutoFit/>
            </a:bodyPr>
            <a:lstStyle/>
            <a:p>
              <a:r>
                <a:rPr lang="en-US" sz="1800" dirty="0" smtClean="0">
                  <a:solidFill>
                    <a:prstClr val="black"/>
                  </a:solidFill>
                  <a:latin typeface="Arial" charset="0"/>
                  <a:ea typeface="+mn-ea"/>
                  <a:cs typeface="+mn-cs"/>
                </a:rPr>
                <a:t>Patient complaints</a:t>
              </a:r>
            </a:p>
            <a:p>
              <a:r>
                <a:rPr lang="en-US" sz="1800" dirty="0" smtClean="0">
                  <a:solidFill>
                    <a:prstClr val="black"/>
                  </a:solidFill>
                  <a:latin typeface="Arial" charset="0"/>
                  <a:ea typeface="+mn-ea"/>
                  <a:cs typeface="+mn-cs"/>
                </a:rPr>
                <a:t>Observations</a:t>
              </a:r>
            </a:p>
            <a:p>
              <a:endParaRPr lang="en-US" sz="1800" dirty="0" smtClean="0">
                <a:solidFill>
                  <a:prstClr val="black"/>
                </a:solidFill>
                <a:latin typeface="Arial" charset="0"/>
                <a:ea typeface="+mn-ea"/>
                <a:cs typeface="+mn-cs"/>
              </a:endParaRPr>
            </a:p>
            <a:p>
              <a:endParaRPr lang="en-US" sz="1800" dirty="0" smtClean="0">
                <a:solidFill>
                  <a:prstClr val="black"/>
                </a:solidFill>
                <a:latin typeface="Arial" charset="0"/>
                <a:ea typeface="+mn-ea"/>
                <a:cs typeface="+mn-cs"/>
              </a:endParaRPr>
            </a:p>
            <a:p>
              <a:r>
                <a:rPr lang="en-US" sz="1800" dirty="0" smtClean="0">
                  <a:solidFill>
                    <a:prstClr val="black"/>
                  </a:solidFill>
                  <a:latin typeface="Arial" charset="0"/>
                  <a:ea typeface="+mn-ea"/>
                  <a:cs typeface="+mn-cs"/>
                </a:rPr>
                <a:t>Diagnostic tests</a:t>
              </a:r>
            </a:p>
            <a:p>
              <a:r>
                <a:rPr lang="en-US" sz="1800" dirty="0" smtClean="0">
                  <a:solidFill>
                    <a:prstClr val="black"/>
                  </a:solidFill>
                  <a:latin typeface="Arial" charset="0"/>
                  <a:ea typeface="+mn-ea"/>
                  <a:cs typeface="+mn-cs"/>
                </a:rPr>
                <a:t>Physical examination</a:t>
              </a:r>
            </a:p>
          </p:txBody>
        </p:sp>
        <p:pic>
          <p:nvPicPr>
            <p:cNvPr id="12" name="Picture 11"/>
            <p:cNvPicPr>
              <a:picLocks noChangeAspect="1"/>
            </p:cNvPicPr>
            <p:nvPr/>
          </p:nvPicPr>
          <p:blipFill>
            <a:blip r:embed="rId4"/>
            <a:stretch>
              <a:fillRect/>
            </a:stretch>
          </p:blipFill>
          <p:spPr>
            <a:xfrm>
              <a:off x="5702300" y="3721100"/>
              <a:ext cx="1612900" cy="1612900"/>
            </a:xfrm>
            <a:prstGeom prst="rect">
              <a:avLst/>
            </a:prstGeom>
          </p:spPr>
        </p:pic>
        <p:sp>
          <p:nvSpPr>
            <p:cNvPr id="13" name="TextBox 12"/>
            <p:cNvSpPr txBox="1"/>
            <p:nvPr/>
          </p:nvSpPr>
          <p:spPr>
            <a:xfrm>
              <a:off x="4191000" y="5574268"/>
              <a:ext cx="4572000" cy="369332"/>
            </a:xfrm>
            <a:prstGeom prst="rect">
              <a:avLst/>
            </a:prstGeom>
            <a:noFill/>
          </p:spPr>
          <p:txBody>
            <a:bodyPr wrap="square" numCol="1" spcCol="91440" rtlCol="0">
              <a:spAutoFit/>
            </a:bodyPr>
            <a:lstStyle/>
            <a:p>
              <a:pPr algn="ctr"/>
              <a:r>
                <a:rPr lang="en-US" sz="1800" dirty="0" smtClean="0">
                  <a:solidFill>
                    <a:prstClr val="black"/>
                  </a:solidFill>
                  <a:latin typeface="Arial" charset="0"/>
                  <a:ea typeface="+mn-ea"/>
                  <a:cs typeface="+mn-cs"/>
                </a:rPr>
                <a:t>My patient has Severe </a:t>
              </a:r>
              <a:r>
                <a:rPr lang="en-US" sz="1800" i="1" dirty="0" smtClean="0">
                  <a:solidFill>
                    <a:prstClr val="black"/>
                  </a:solidFill>
                  <a:latin typeface="Arial" charset="0"/>
                  <a:ea typeface="+mn-ea"/>
                  <a:cs typeface="+mn-cs"/>
                </a:rPr>
                <a:t>pneumonia.</a:t>
              </a:r>
              <a:endParaRPr lang="en-US" sz="1800" dirty="0" smtClean="0">
                <a:solidFill>
                  <a:prstClr val="black"/>
                </a:solidFill>
                <a:latin typeface="Arial" charset="0"/>
                <a:ea typeface="+mn-ea"/>
                <a:cs typeface="+mn-cs"/>
              </a:endParaRPr>
            </a:p>
          </p:txBody>
        </p:sp>
        <p:cxnSp>
          <p:nvCxnSpPr>
            <p:cNvPr id="15" name="Straight Arrow Connector 14"/>
            <p:cNvCxnSpPr/>
            <p:nvPr/>
          </p:nvCxnSpPr>
          <p:spPr>
            <a:xfrm rot="5400000">
              <a:off x="6363097" y="3466703"/>
              <a:ext cx="2293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rot="16200000">
              <a:off x="6400800" y="1066800"/>
              <a:ext cx="152400" cy="4419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solidFill>
                  <a:prstClr val="black"/>
                </a:solidFill>
              </a:endParaRPr>
            </a:p>
          </p:txBody>
        </p:sp>
        <p:cxnSp>
          <p:nvCxnSpPr>
            <p:cNvPr id="19" name="Straight Arrow Connector 18"/>
            <p:cNvCxnSpPr/>
            <p:nvPr/>
          </p:nvCxnSpPr>
          <p:spPr>
            <a:xfrm rot="5400000">
              <a:off x="6363097" y="5524103"/>
              <a:ext cx="2293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7239000" y="4419600"/>
            <a:ext cx="1676400" cy="30480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Structured</a:t>
            </a:r>
            <a:endParaRPr lang="en-US" dirty="0">
              <a:solidFill>
                <a:schemeClr val="tx1"/>
              </a:solidFill>
            </a:endParaRPr>
          </a:p>
        </p:txBody>
      </p:sp>
      <p:cxnSp>
        <p:nvCxnSpPr>
          <p:cNvPr id="8" name="Curved Connector 7"/>
          <p:cNvCxnSpPr>
            <a:stCxn id="23" idx="0"/>
            <a:endCxn id="22" idx="3"/>
          </p:cNvCxnSpPr>
          <p:nvPr/>
        </p:nvCxnSpPr>
        <p:spPr>
          <a:xfrm rot="5400000" flipH="1" flipV="1">
            <a:off x="7524750" y="3257550"/>
            <a:ext cx="1714500" cy="609600"/>
          </a:xfrm>
          <a:prstGeom prst="curvedConnector4">
            <a:avLst>
              <a:gd name="adj1" fmla="val 44444"/>
              <a:gd name="adj2" fmla="val 1375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23" idx="2"/>
            <a:endCxn id="24" idx="0"/>
          </p:cNvCxnSpPr>
          <p:nvPr/>
        </p:nvCxnSpPr>
        <p:spPr>
          <a:xfrm rot="5400000">
            <a:off x="7448550" y="5010150"/>
            <a:ext cx="914400" cy="3429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962400" y="4419600"/>
            <a:ext cx="1828800" cy="3048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Text Notes</a:t>
            </a:r>
            <a:endParaRPr lang="en-US" dirty="0">
              <a:solidFill>
                <a:srgbClr val="000000"/>
              </a:solidFill>
            </a:endParaRPr>
          </a:p>
        </p:txBody>
      </p:sp>
      <p:cxnSp>
        <p:nvCxnSpPr>
          <p:cNvPr id="59" name="Straight Arrow Connector 58"/>
          <p:cNvCxnSpPr>
            <a:stCxn id="55" idx="0"/>
            <a:endCxn id="4" idx="2"/>
          </p:cNvCxnSpPr>
          <p:nvPr/>
        </p:nvCxnSpPr>
        <p:spPr>
          <a:xfrm flipV="1">
            <a:off x="4876800" y="3200400"/>
            <a:ext cx="3810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5" idx="2"/>
            <a:endCxn id="21" idx="0"/>
          </p:cNvCxnSpPr>
          <p:nvPr/>
        </p:nvCxnSpPr>
        <p:spPr>
          <a:xfrm>
            <a:off x="4876800" y="4724400"/>
            <a:ext cx="17526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5" idx="0"/>
            <a:endCxn id="18" idx="2"/>
          </p:cNvCxnSpPr>
          <p:nvPr/>
        </p:nvCxnSpPr>
        <p:spPr>
          <a:xfrm flipV="1">
            <a:off x="4876800" y="3200400"/>
            <a:ext cx="27051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5</a:t>
            </a:fld>
            <a:endParaRPr lang="en-US" dirty="0"/>
          </a:p>
        </p:txBody>
      </p:sp>
    </p:spTree>
    <p:extLst>
      <p:ext uri="{BB962C8B-B14F-4D97-AF65-F5344CB8AC3E}">
        <p14:creationId xmlns:p14="http://schemas.microsoft.com/office/powerpoint/2010/main" val="900032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4" grpId="0" animBg="1"/>
      <p:bldP spid="4" grpId="0" animBg="1"/>
      <p:bldP spid="23" grpId="0" animBg="1"/>
      <p:bldP spid="5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and Patterns</a:t>
            </a:r>
          </a:p>
        </p:txBody>
      </p:sp>
      <p:sp>
        <p:nvSpPr>
          <p:cNvPr id="3" name="Content Placeholder 2"/>
          <p:cNvSpPr>
            <a:spLocks noGrp="1"/>
          </p:cNvSpPr>
          <p:nvPr>
            <p:ph idx="1"/>
          </p:nvPr>
        </p:nvSpPr>
        <p:spPr>
          <a:xfrm>
            <a:off x="228600" y="1066800"/>
            <a:ext cx="8763000" cy="5059363"/>
          </a:xfrm>
        </p:spPr>
        <p:txBody>
          <a:bodyPr>
            <a:normAutofit lnSpcReduction="10000"/>
          </a:bodyPr>
          <a:lstStyle/>
          <a:p>
            <a:r>
              <a:rPr lang="en-US" dirty="0" smtClean="0"/>
              <a:t>Rules:</a:t>
            </a:r>
          </a:p>
          <a:p>
            <a:pPr lvl="1"/>
            <a:r>
              <a:rPr lang="en-US" dirty="0" smtClean="0"/>
              <a:t>In sections with one of the following titles:</a:t>
            </a:r>
          </a:p>
          <a:p>
            <a:pPr lvl="2"/>
            <a:r>
              <a:rPr lang="en-US" i="1" dirty="0" smtClean="0"/>
              <a:t>Assessment and Plan</a:t>
            </a:r>
          </a:p>
          <a:p>
            <a:pPr lvl="2"/>
            <a:r>
              <a:rPr lang="en-US" i="1" dirty="0" smtClean="0"/>
              <a:t>Plan</a:t>
            </a:r>
          </a:p>
          <a:p>
            <a:pPr lvl="2"/>
            <a:r>
              <a:rPr lang="en-US" i="1" dirty="0" smtClean="0"/>
              <a:t>Education</a:t>
            </a:r>
          </a:p>
          <a:p>
            <a:pPr lvl="1"/>
            <a:r>
              <a:rPr lang="en-US" dirty="0" smtClean="0"/>
              <a:t>Find instances of terms related to</a:t>
            </a:r>
          </a:p>
          <a:p>
            <a:pPr lvl="2"/>
            <a:r>
              <a:rPr lang="en-US" dirty="0" smtClean="0"/>
              <a:t>Alcohol intake – </a:t>
            </a:r>
            <a:r>
              <a:rPr lang="en-US" i="1" dirty="0" smtClean="0"/>
              <a:t>limit</a:t>
            </a:r>
            <a:r>
              <a:rPr lang="en-US" dirty="0" smtClean="0"/>
              <a:t>, </a:t>
            </a:r>
            <a:r>
              <a:rPr lang="en-US" i="1" dirty="0" smtClean="0"/>
              <a:t>avoid</a:t>
            </a:r>
            <a:r>
              <a:rPr lang="en-US" dirty="0" smtClean="0"/>
              <a:t> </a:t>
            </a:r>
          </a:p>
          <a:p>
            <a:pPr lvl="2"/>
            <a:r>
              <a:rPr lang="en-US" dirty="0" smtClean="0"/>
              <a:t>Weight loss – </a:t>
            </a:r>
            <a:r>
              <a:rPr lang="en-US" i="1" dirty="0" smtClean="0"/>
              <a:t>exercise, MOVE!, weight management</a:t>
            </a:r>
          </a:p>
          <a:p>
            <a:pPr lvl="2"/>
            <a:r>
              <a:rPr lang="en-US" dirty="0" smtClean="0"/>
              <a:t>Diet – </a:t>
            </a:r>
            <a:r>
              <a:rPr lang="en-US" i="1" dirty="0" smtClean="0"/>
              <a:t>low purine, low cholesterol, avoid red meat</a:t>
            </a:r>
          </a:p>
          <a:p>
            <a:pPr lvl="1"/>
            <a:r>
              <a:rPr lang="en-US" dirty="0" smtClean="0"/>
              <a:t>If terms found, label the document as having had mentions of performed patient education</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50</a:t>
            </a:fld>
            <a:endParaRPr lang="en-US" dirty="0"/>
          </a:p>
        </p:txBody>
      </p:sp>
    </p:spTree>
    <p:extLst>
      <p:ext uri="{BB962C8B-B14F-4D97-AF65-F5344CB8AC3E}">
        <p14:creationId xmlns:p14="http://schemas.microsoft.com/office/powerpoint/2010/main" val="126260976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066800"/>
            <a:ext cx="89154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400" b="1" dirty="0">
                <a:solidFill>
                  <a:srgbClr val="008000"/>
                </a:solidFill>
                <a:latin typeface="Calibri"/>
                <a:cs typeface="Calibri"/>
              </a:rPr>
              <a:t>Her vital signs were temperature of 100.8 , heart rate 96 , blood pressure 140/80 , respirations 20 .</a:t>
            </a:r>
          </a:p>
          <a:p>
            <a:endParaRPr lang="en-US" sz="4400" b="1" dirty="0" smtClean="0">
              <a:solidFill>
                <a:srgbClr val="008000"/>
              </a:solidFill>
              <a:latin typeface="Calibri"/>
              <a:cs typeface="Calibri"/>
            </a:endParaRPr>
          </a:p>
          <a:p>
            <a:r>
              <a:rPr lang="en-US" sz="4400" b="1" dirty="0" smtClean="0">
                <a:solidFill>
                  <a:srgbClr val="008000"/>
                </a:solidFill>
                <a:latin typeface="Calibri"/>
                <a:cs typeface="Calibri"/>
              </a:rPr>
              <a:t>The </a:t>
            </a:r>
            <a:r>
              <a:rPr lang="en-US" sz="4400" b="1" dirty="0">
                <a:solidFill>
                  <a:srgbClr val="008000"/>
                </a:solidFill>
                <a:latin typeface="Calibri"/>
                <a:cs typeface="Calibri"/>
              </a:rPr>
              <a:t>patient had a sodium of 133 , potassium 5.1 , chloride 102 , bicarbonate 11.4 , BUN and </a:t>
            </a:r>
            <a:r>
              <a:rPr lang="en-US" sz="4400" b="1" dirty="0" err="1">
                <a:solidFill>
                  <a:srgbClr val="008000"/>
                </a:solidFill>
                <a:latin typeface="Calibri"/>
                <a:cs typeface="Calibri"/>
              </a:rPr>
              <a:t>creatinine</a:t>
            </a:r>
            <a:r>
              <a:rPr lang="en-US" sz="4400" b="1" dirty="0">
                <a:solidFill>
                  <a:srgbClr val="008000"/>
                </a:solidFill>
                <a:latin typeface="Calibri"/>
                <a:cs typeface="Calibri"/>
              </a:rPr>
              <a:t> 23 and 2.0 </a:t>
            </a:r>
            <a:r>
              <a:rPr lang="en-US" sz="4400" b="1" dirty="0" smtClean="0">
                <a:solidFill>
                  <a:srgbClr val="008000"/>
                </a:solidFill>
                <a:latin typeface="Calibri"/>
                <a:cs typeface="Calibri"/>
              </a:rPr>
              <a:t>.</a:t>
            </a:r>
            <a:endParaRPr lang="en-US" sz="4400" b="1" dirty="0">
              <a:solidFill>
                <a:srgbClr val="008000"/>
              </a:solidFill>
              <a:latin typeface="Calibri"/>
              <a:cs typeface="Calibri"/>
            </a:endParaRPr>
          </a:p>
        </p:txBody>
      </p:sp>
      <p:sp>
        <p:nvSpPr>
          <p:cNvPr id="4" name="Title 3"/>
          <p:cNvSpPr>
            <a:spLocks noGrp="1"/>
          </p:cNvSpPr>
          <p:nvPr>
            <p:ph type="title"/>
          </p:nvPr>
        </p:nvSpPr>
        <p:spPr/>
        <p:txBody>
          <a:bodyPr/>
          <a:lstStyle/>
          <a:p>
            <a:r>
              <a:rPr lang="en-US" dirty="0"/>
              <a:t>Rules and Patterns</a:t>
            </a:r>
          </a:p>
        </p:txBody>
      </p:sp>
      <p:sp>
        <p:nvSpPr>
          <p:cNvPr id="2" name="Date Placeholder 1"/>
          <p:cNvSpPr>
            <a:spLocks noGrp="1"/>
          </p:cNvSpPr>
          <p:nvPr>
            <p:ph type="dt" sz="half" idx="10"/>
          </p:nvPr>
        </p:nvSpPr>
        <p:spPr/>
        <p:txBody>
          <a:bodyPr/>
          <a:lstStyle/>
          <a:p>
            <a:pPr>
              <a:defRPr/>
            </a:pPr>
            <a:r>
              <a:rPr lang="en-US" smtClean="0"/>
              <a:t>08/20/2015</a:t>
            </a:r>
            <a:endParaRPr lang="en-US" dirty="0"/>
          </a:p>
        </p:txBody>
      </p:sp>
      <p:sp>
        <p:nvSpPr>
          <p:cNvPr id="3" name="Slide Number Placeholder 2"/>
          <p:cNvSpPr>
            <a:spLocks noGrp="1"/>
          </p:cNvSpPr>
          <p:nvPr>
            <p:ph type="sldNum" sz="quarter" idx="12"/>
          </p:nvPr>
        </p:nvSpPr>
        <p:spPr/>
        <p:txBody>
          <a:bodyPr/>
          <a:lstStyle/>
          <a:p>
            <a:pPr>
              <a:defRPr/>
            </a:pPr>
            <a:fld id="{A1853903-4063-E24E-B3CD-AFA4C2CD3AB5}" type="slidenum">
              <a:rPr lang="en-US" smtClean="0"/>
              <a:pPr>
                <a:defRPr/>
              </a:pPr>
              <a:t>51</a:t>
            </a:fld>
            <a:endParaRPr lang="en-US" dirty="0"/>
          </a:p>
        </p:txBody>
      </p:sp>
    </p:spTree>
    <p:extLst>
      <p:ext uri="{BB962C8B-B14F-4D97-AF65-F5344CB8AC3E}">
        <p14:creationId xmlns:p14="http://schemas.microsoft.com/office/powerpoint/2010/main" val="12740592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066800"/>
            <a:ext cx="89154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400" b="1" dirty="0">
                <a:solidFill>
                  <a:srgbClr val="008000"/>
                </a:solidFill>
                <a:latin typeface="Calibri"/>
                <a:cs typeface="Calibri"/>
              </a:rPr>
              <a:t>Her vital signs were </a:t>
            </a:r>
            <a:r>
              <a:rPr lang="en-US" sz="4400" b="1" dirty="0" smtClean="0">
                <a:solidFill>
                  <a:srgbClr val="008000"/>
                </a:solidFill>
                <a:latin typeface="Calibri"/>
                <a:cs typeface="Calibri"/>
              </a:rPr>
              <a:t>&lt;vital sign&gt; </a:t>
            </a:r>
            <a:r>
              <a:rPr lang="en-US" sz="4400" b="1" dirty="0">
                <a:solidFill>
                  <a:srgbClr val="008000"/>
                </a:solidFill>
                <a:latin typeface="Calibri"/>
                <a:cs typeface="Calibri"/>
              </a:rPr>
              <a:t>of </a:t>
            </a:r>
            <a:endParaRPr lang="en-US" sz="4400" b="1" dirty="0" smtClean="0">
              <a:solidFill>
                <a:srgbClr val="008000"/>
              </a:solidFill>
              <a:latin typeface="Calibri"/>
              <a:cs typeface="Calibri"/>
            </a:endParaRPr>
          </a:p>
          <a:p>
            <a:r>
              <a:rPr lang="en-US" sz="4400" b="1" dirty="0">
                <a:solidFill>
                  <a:srgbClr val="008000"/>
                </a:solidFill>
                <a:latin typeface="Calibri"/>
                <a:cs typeface="Calibri"/>
              </a:rPr>
              <a:t> </a:t>
            </a:r>
            <a:r>
              <a:rPr lang="en-US" sz="4400" b="1" dirty="0" smtClean="0">
                <a:solidFill>
                  <a:srgbClr val="008000"/>
                </a:solidFill>
                <a:latin typeface="Calibri"/>
                <a:cs typeface="Calibri"/>
              </a:rPr>
              <a:t>&lt;#&gt; </a:t>
            </a:r>
            <a:r>
              <a:rPr lang="en-US" sz="4400" b="1" dirty="0">
                <a:solidFill>
                  <a:srgbClr val="008000"/>
                </a:solidFill>
                <a:latin typeface="Calibri"/>
                <a:cs typeface="Calibri"/>
              </a:rPr>
              <a:t>, &lt;vital sign</a:t>
            </a:r>
            <a:r>
              <a:rPr lang="en-US" sz="4400" b="1" dirty="0" smtClean="0">
                <a:solidFill>
                  <a:srgbClr val="008000"/>
                </a:solidFill>
                <a:latin typeface="Calibri"/>
                <a:cs typeface="Calibri"/>
              </a:rPr>
              <a:t>&gt;  &lt;#&gt;, </a:t>
            </a:r>
            <a:r>
              <a:rPr lang="en-US" sz="4400" b="1" dirty="0">
                <a:solidFill>
                  <a:srgbClr val="008000"/>
                </a:solidFill>
                <a:latin typeface="Calibri"/>
                <a:cs typeface="Calibri"/>
              </a:rPr>
              <a:t>&lt;vital sign&gt;</a:t>
            </a:r>
            <a:r>
              <a:rPr lang="en-US" sz="4400" b="1" dirty="0" smtClean="0">
                <a:solidFill>
                  <a:srgbClr val="008000"/>
                </a:solidFill>
                <a:latin typeface="Calibri"/>
                <a:cs typeface="Calibri"/>
              </a:rPr>
              <a:t> &lt;#&gt;/&lt;#&gt;, </a:t>
            </a:r>
            <a:r>
              <a:rPr lang="en-US" sz="4400" b="1" dirty="0">
                <a:solidFill>
                  <a:srgbClr val="008000"/>
                </a:solidFill>
                <a:latin typeface="Calibri"/>
                <a:cs typeface="Calibri"/>
              </a:rPr>
              <a:t>&lt;vital sign&gt;</a:t>
            </a:r>
            <a:r>
              <a:rPr lang="en-US" sz="4400" b="1" dirty="0" smtClean="0">
                <a:solidFill>
                  <a:srgbClr val="008000"/>
                </a:solidFill>
                <a:latin typeface="Calibri"/>
                <a:cs typeface="Calibri"/>
              </a:rPr>
              <a:t> &lt;#&gt; </a:t>
            </a:r>
            <a:r>
              <a:rPr lang="en-US" sz="4400" b="1" dirty="0">
                <a:solidFill>
                  <a:srgbClr val="008000"/>
                </a:solidFill>
                <a:latin typeface="Calibri"/>
                <a:cs typeface="Calibri"/>
              </a:rPr>
              <a:t>.</a:t>
            </a:r>
          </a:p>
          <a:p>
            <a:endParaRPr lang="en-US" sz="4400" b="1" dirty="0" smtClean="0">
              <a:solidFill>
                <a:srgbClr val="008000"/>
              </a:solidFill>
              <a:latin typeface="Calibri"/>
              <a:cs typeface="Calibri"/>
            </a:endParaRPr>
          </a:p>
          <a:p>
            <a:r>
              <a:rPr lang="en-US" sz="4400" b="1" dirty="0" smtClean="0">
                <a:solidFill>
                  <a:srgbClr val="008000"/>
                </a:solidFill>
                <a:latin typeface="Calibri"/>
                <a:cs typeface="Calibri"/>
              </a:rPr>
              <a:t>The </a:t>
            </a:r>
            <a:r>
              <a:rPr lang="en-US" sz="4400" b="1" dirty="0">
                <a:solidFill>
                  <a:srgbClr val="008000"/>
                </a:solidFill>
                <a:latin typeface="Calibri"/>
                <a:cs typeface="Calibri"/>
              </a:rPr>
              <a:t>patient had a </a:t>
            </a:r>
            <a:r>
              <a:rPr lang="en-US" sz="4400" b="1" dirty="0" smtClean="0">
                <a:solidFill>
                  <a:srgbClr val="008000"/>
                </a:solidFill>
                <a:latin typeface="Calibri"/>
                <a:cs typeface="Calibri"/>
              </a:rPr>
              <a:t>&lt;lab test&gt; </a:t>
            </a:r>
            <a:r>
              <a:rPr lang="en-US" sz="4400" b="1" dirty="0">
                <a:solidFill>
                  <a:srgbClr val="008000"/>
                </a:solidFill>
                <a:latin typeface="Calibri"/>
                <a:cs typeface="Calibri"/>
              </a:rPr>
              <a:t>of </a:t>
            </a:r>
            <a:r>
              <a:rPr lang="en-US" sz="4400" b="1" dirty="0" smtClean="0">
                <a:solidFill>
                  <a:srgbClr val="008000"/>
                </a:solidFill>
                <a:latin typeface="Calibri"/>
                <a:cs typeface="Calibri"/>
              </a:rPr>
              <a:t>&lt;#&gt; </a:t>
            </a:r>
            <a:r>
              <a:rPr lang="en-US" sz="4400" b="1" dirty="0">
                <a:solidFill>
                  <a:srgbClr val="008000"/>
                </a:solidFill>
                <a:latin typeface="Calibri"/>
                <a:cs typeface="Calibri"/>
              </a:rPr>
              <a:t>, &lt;lab test&gt;</a:t>
            </a:r>
            <a:r>
              <a:rPr lang="en-US" sz="4400" b="1" dirty="0" smtClean="0">
                <a:solidFill>
                  <a:srgbClr val="008000"/>
                </a:solidFill>
                <a:latin typeface="Calibri"/>
                <a:cs typeface="Calibri"/>
              </a:rPr>
              <a:t> &lt;#&gt;, </a:t>
            </a:r>
            <a:r>
              <a:rPr lang="en-US" sz="4400" b="1" dirty="0">
                <a:solidFill>
                  <a:srgbClr val="008000"/>
                </a:solidFill>
                <a:latin typeface="Calibri"/>
                <a:cs typeface="Calibri"/>
              </a:rPr>
              <a:t>&lt;lab test&gt;</a:t>
            </a:r>
            <a:r>
              <a:rPr lang="en-US" sz="4400" b="1" dirty="0" smtClean="0">
                <a:solidFill>
                  <a:srgbClr val="008000"/>
                </a:solidFill>
                <a:latin typeface="Calibri"/>
                <a:cs typeface="Calibri"/>
              </a:rPr>
              <a:t> &lt;#&gt; </a:t>
            </a:r>
            <a:r>
              <a:rPr lang="en-US" sz="4400" b="1" dirty="0">
                <a:solidFill>
                  <a:srgbClr val="008000"/>
                </a:solidFill>
                <a:latin typeface="Calibri"/>
                <a:cs typeface="Calibri"/>
              </a:rPr>
              <a:t>, </a:t>
            </a:r>
            <a:endParaRPr lang="en-US" sz="4400" b="1" dirty="0" smtClean="0">
              <a:solidFill>
                <a:srgbClr val="008000"/>
              </a:solidFill>
              <a:latin typeface="Calibri"/>
              <a:cs typeface="Calibri"/>
            </a:endParaRPr>
          </a:p>
          <a:p>
            <a:r>
              <a:rPr lang="en-US" sz="4400" b="1" dirty="0" smtClean="0">
                <a:solidFill>
                  <a:srgbClr val="008000"/>
                </a:solidFill>
                <a:latin typeface="Calibri"/>
                <a:cs typeface="Calibri"/>
              </a:rPr>
              <a:t>&lt;</a:t>
            </a:r>
            <a:r>
              <a:rPr lang="en-US" sz="4400" b="1" dirty="0">
                <a:solidFill>
                  <a:srgbClr val="008000"/>
                </a:solidFill>
                <a:latin typeface="Calibri"/>
                <a:cs typeface="Calibri"/>
              </a:rPr>
              <a:t>lab test&gt;</a:t>
            </a:r>
            <a:r>
              <a:rPr lang="en-US" sz="4400" b="1" dirty="0" smtClean="0">
                <a:solidFill>
                  <a:srgbClr val="008000"/>
                </a:solidFill>
                <a:latin typeface="Calibri"/>
                <a:cs typeface="Calibri"/>
              </a:rPr>
              <a:t> &lt;#&gt; ,  </a:t>
            </a:r>
            <a:r>
              <a:rPr lang="en-US" sz="4400" b="1" dirty="0">
                <a:solidFill>
                  <a:srgbClr val="008000"/>
                </a:solidFill>
                <a:latin typeface="Calibri"/>
                <a:cs typeface="Calibri"/>
              </a:rPr>
              <a:t>&lt;lab test&gt;</a:t>
            </a:r>
            <a:r>
              <a:rPr lang="en-US" sz="4400" b="1" dirty="0" smtClean="0">
                <a:solidFill>
                  <a:srgbClr val="008000"/>
                </a:solidFill>
                <a:latin typeface="Calibri"/>
                <a:cs typeface="Calibri"/>
              </a:rPr>
              <a:t> </a:t>
            </a:r>
            <a:r>
              <a:rPr lang="en-US" sz="4400" b="1" dirty="0">
                <a:solidFill>
                  <a:srgbClr val="008000"/>
                </a:solidFill>
                <a:latin typeface="Calibri"/>
                <a:cs typeface="Calibri"/>
              </a:rPr>
              <a:t>and </a:t>
            </a:r>
            <a:endParaRPr lang="en-US" sz="4400" b="1" dirty="0" smtClean="0">
              <a:solidFill>
                <a:srgbClr val="008000"/>
              </a:solidFill>
              <a:latin typeface="Calibri"/>
              <a:cs typeface="Calibri"/>
            </a:endParaRPr>
          </a:p>
          <a:p>
            <a:r>
              <a:rPr lang="en-US" sz="4400" b="1" dirty="0" smtClean="0">
                <a:solidFill>
                  <a:srgbClr val="008000"/>
                </a:solidFill>
                <a:latin typeface="Calibri"/>
                <a:cs typeface="Calibri"/>
              </a:rPr>
              <a:t>&lt;</a:t>
            </a:r>
            <a:r>
              <a:rPr lang="en-US" sz="4400" b="1" dirty="0">
                <a:solidFill>
                  <a:srgbClr val="008000"/>
                </a:solidFill>
                <a:latin typeface="Calibri"/>
                <a:cs typeface="Calibri"/>
              </a:rPr>
              <a:t>lab test</a:t>
            </a:r>
            <a:r>
              <a:rPr lang="en-US" sz="4400" b="1" dirty="0" smtClean="0">
                <a:solidFill>
                  <a:srgbClr val="008000"/>
                </a:solidFill>
                <a:latin typeface="Calibri"/>
                <a:cs typeface="Calibri"/>
              </a:rPr>
              <a:t>&gt; &lt;#&gt; </a:t>
            </a:r>
            <a:r>
              <a:rPr lang="en-US" sz="4400" b="1" dirty="0">
                <a:solidFill>
                  <a:srgbClr val="008000"/>
                </a:solidFill>
                <a:latin typeface="Calibri"/>
                <a:cs typeface="Calibri"/>
              </a:rPr>
              <a:t>and </a:t>
            </a:r>
            <a:r>
              <a:rPr lang="en-US" sz="4400" b="1" dirty="0" smtClean="0">
                <a:solidFill>
                  <a:srgbClr val="008000"/>
                </a:solidFill>
                <a:latin typeface="Calibri"/>
                <a:cs typeface="Calibri"/>
              </a:rPr>
              <a:t>&lt;#&gt; .</a:t>
            </a:r>
            <a:endParaRPr lang="en-US" sz="4400" b="1" dirty="0">
              <a:solidFill>
                <a:srgbClr val="008000"/>
              </a:solidFill>
              <a:latin typeface="Calibri"/>
              <a:cs typeface="Calibri"/>
            </a:endParaRPr>
          </a:p>
        </p:txBody>
      </p:sp>
      <p:sp>
        <p:nvSpPr>
          <p:cNvPr id="6" name="Rounded Rectangle 5"/>
          <p:cNvSpPr/>
          <p:nvPr/>
        </p:nvSpPr>
        <p:spPr bwMode="auto">
          <a:xfrm>
            <a:off x="4851957" y="1232044"/>
            <a:ext cx="2745387" cy="570391"/>
          </a:xfrm>
          <a:prstGeom prst="roundRect">
            <a:avLst/>
          </a:prstGeom>
          <a:solidFill>
            <a:srgbClr val="00B8FF">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7" name="Rounded Rectangle 6"/>
          <p:cNvSpPr/>
          <p:nvPr/>
        </p:nvSpPr>
        <p:spPr bwMode="auto">
          <a:xfrm>
            <a:off x="1559313" y="1893992"/>
            <a:ext cx="2745387" cy="570391"/>
          </a:xfrm>
          <a:prstGeom prst="roundRect">
            <a:avLst/>
          </a:prstGeom>
          <a:solidFill>
            <a:srgbClr val="00B8FF">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8" name="Rounded Rectangle 7"/>
          <p:cNvSpPr/>
          <p:nvPr/>
        </p:nvSpPr>
        <p:spPr bwMode="auto">
          <a:xfrm>
            <a:off x="5491074" y="1878783"/>
            <a:ext cx="2745387" cy="570391"/>
          </a:xfrm>
          <a:prstGeom prst="roundRect">
            <a:avLst/>
          </a:prstGeom>
          <a:solidFill>
            <a:srgbClr val="00B8FF">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9" name="Rounded Rectangle 8"/>
          <p:cNvSpPr/>
          <p:nvPr/>
        </p:nvSpPr>
        <p:spPr bwMode="auto">
          <a:xfrm>
            <a:off x="2350231" y="2563252"/>
            <a:ext cx="2745387" cy="570391"/>
          </a:xfrm>
          <a:prstGeom prst="roundRect">
            <a:avLst/>
          </a:prstGeom>
          <a:solidFill>
            <a:srgbClr val="00B8FF">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0" name="Rounded Rectangle 9"/>
          <p:cNvSpPr/>
          <p:nvPr/>
        </p:nvSpPr>
        <p:spPr bwMode="auto">
          <a:xfrm>
            <a:off x="4373146" y="3890636"/>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1" name="Rounded Rectangle 10"/>
          <p:cNvSpPr/>
          <p:nvPr/>
        </p:nvSpPr>
        <p:spPr bwMode="auto">
          <a:xfrm>
            <a:off x="198330" y="4544980"/>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2" name="Rounded Rectangle 11"/>
          <p:cNvSpPr/>
          <p:nvPr/>
        </p:nvSpPr>
        <p:spPr bwMode="auto">
          <a:xfrm>
            <a:off x="198631" y="5199324"/>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3" name="Rounded Rectangle 12"/>
          <p:cNvSpPr/>
          <p:nvPr/>
        </p:nvSpPr>
        <p:spPr bwMode="auto">
          <a:xfrm>
            <a:off x="198631" y="5906609"/>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4" name="Rounded Rectangle 13"/>
          <p:cNvSpPr/>
          <p:nvPr/>
        </p:nvSpPr>
        <p:spPr bwMode="auto">
          <a:xfrm>
            <a:off x="3681697" y="4545276"/>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5" name="Rounded Rectangle 14"/>
          <p:cNvSpPr/>
          <p:nvPr/>
        </p:nvSpPr>
        <p:spPr bwMode="auto">
          <a:xfrm>
            <a:off x="3985895" y="5199324"/>
            <a:ext cx="2387653" cy="570391"/>
          </a:xfrm>
          <a:prstGeom prst="roundRect">
            <a:avLst/>
          </a:prstGeom>
          <a:solidFill>
            <a:schemeClr val="accent1">
              <a:lumMod val="60000"/>
              <a:lumOff val="40000"/>
              <a:alpha val="50000"/>
            </a:schemeClr>
          </a:solidFill>
          <a:ln w="9525" cap="flat" cmpd="sng" algn="ctr">
            <a:solidFill>
              <a:srgbClr val="29B5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6" name="Rounded Rectangle 15"/>
          <p:cNvSpPr/>
          <p:nvPr/>
        </p:nvSpPr>
        <p:spPr bwMode="auto">
          <a:xfrm>
            <a:off x="327616" y="1894289"/>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7" name="Rounded Rectangle 16"/>
          <p:cNvSpPr/>
          <p:nvPr/>
        </p:nvSpPr>
        <p:spPr bwMode="auto">
          <a:xfrm>
            <a:off x="4404169" y="1894585"/>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8" name="Rounded Rectangle 17"/>
          <p:cNvSpPr/>
          <p:nvPr/>
        </p:nvSpPr>
        <p:spPr bwMode="auto">
          <a:xfrm>
            <a:off x="206237" y="2563844"/>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19" name="Rounded Rectangle 18"/>
          <p:cNvSpPr/>
          <p:nvPr/>
        </p:nvSpPr>
        <p:spPr bwMode="auto">
          <a:xfrm>
            <a:off x="1232906" y="2563843"/>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0" name="Rounded Rectangle 19"/>
          <p:cNvSpPr/>
          <p:nvPr/>
        </p:nvSpPr>
        <p:spPr bwMode="auto">
          <a:xfrm>
            <a:off x="5134245" y="2563843"/>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1" name="Rounded Rectangle 20"/>
          <p:cNvSpPr/>
          <p:nvPr/>
        </p:nvSpPr>
        <p:spPr bwMode="auto">
          <a:xfrm>
            <a:off x="7392914" y="3868411"/>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2" name="Rounded Rectangle 21"/>
          <p:cNvSpPr/>
          <p:nvPr/>
        </p:nvSpPr>
        <p:spPr bwMode="auto">
          <a:xfrm>
            <a:off x="2617006" y="4545276"/>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3" name="Rounded Rectangle 22"/>
          <p:cNvSpPr/>
          <p:nvPr/>
        </p:nvSpPr>
        <p:spPr bwMode="auto">
          <a:xfrm>
            <a:off x="6130493" y="4537670"/>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4" name="Rounded Rectangle 23"/>
          <p:cNvSpPr/>
          <p:nvPr/>
        </p:nvSpPr>
        <p:spPr bwMode="auto">
          <a:xfrm>
            <a:off x="2624611" y="5214534"/>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5" name="Rounded Rectangle 24"/>
          <p:cNvSpPr/>
          <p:nvPr/>
        </p:nvSpPr>
        <p:spPr bwMode="auto">
          <a:xfrm>
            <a:off x="2632216" y="5891398"/>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6" name="Rounded Rectangle 25"/>
          <p:cNvSpPr/>
          <p:nvPr/>
        </p:nvSpPr>
        <p:spPr bwMode="auto">
          <a:xfrm>
            <a:off x="4563873" y="5899003"/>
            <a:ext cx="927201" cy="570391"/>
          </a:xfrm>
          <a:prstGeom prst="roundRect">
            <a:avLst/>
          </a:prstGeom>
          <a:solidFill>
            <a:srgbClr val="FF6600">
              <a:alpha val="5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smtClean="0">
              <a:ln>
                <a:noFill/>
              </a:ln>
              <a:solidFill>
                <a:schemeClr val="bg1"/>
              </a:solidFill>
              <a:effectLst/>
              <a:latin typeface="Calibri" pitchFamily="32" charset="0"/>
            </a:endParaRPr>
          </a:p>
        </p:txBody>
      </p:sp>
      <p:sp>
        <p:nvSpPr>
          <p:cNvPr id="29" name="Title 28"/>
          <p:cNvSpPr>
            <a:spLocks noGrp="1"/>
          </p:cNvSpPr>
          <p:nvPr>
            <p:ph type="title"/>
          </p:nvPr>
        </p:nvSpPr>
        <p:spPr/>
        <p:txBody>
          <a:bodyPr/>
          <a:lstStyle/>
          <a:p>
            <a:r>
              <a:rPr lang="en-US" dirty="0"/>
              <a:t>Rules and Patterns</a:t>
            </a:r>
          </a:p>
        </p:txBody>
      </p:sp>
      <p:sp>
        <p:nvSpPr>
          <p:cNvPr id="2" name="Date Placeholder 1"/>
          <p:cNvSpPr>
            <a:spLocks noGrp="1"/>
          </p:cNvSpPr>
          <p:nvPr>
            <p:ph type="dt" sz="half" idx="10"/>
          </p:nvPr>
        </p:nvSpPr>
        <p:spPr/>
        <p:txBody>
          <a:bodyPr/>
          <a:lstStyle/>
          <a:p>
            <a:pPr>
              <a:defRPr/>
            </a:pPr>
            <a:r>
              <a:rPr lang="en-US" smtClean="0"/>
              <a:t>08/20/2015</a:t>
            </a:r>
            <a:endParaRPr lang="en-US" dirty="0"/>
          </a:p>
        </p:txBody>
      </p:sp>
      <p:sp>
        <p:nvSpPr>
          <p:cNvPr id="3" name="Slide Number Placeholder 2"/>
          <p:cNvSpPr>
            <a:spLocks noGrp="1"/>
          </p:cNvSpPr>
          <p:nvPr>
            <p:ph type="sldNum" sz="quarter" idx="12"/>
          </p:nvPr>
        </p:nvSpPr>
        <p:spPr/>
        <p:txBody>
          <a:bodyPr/>
          <a:lstStyle/>
          <a:p>
            <a:pPr>
              <a:defRPr/>
            </a:pPr>
            <a:fld id="{A1853903-4063-E24E-B3CD-AFA4C2CD3AB5}" type="slidenum">
              <a:rPr lang="en-US" smtClean="0"/>
              <a:pPr>
                <a:defRPr/>
              </a:pPr>
              <a:t>52</a:t>
            </a:fld>
            <a:endParaRPr lang="en-US" dirty="0"/>
          </a:p>
        </p:txBody>
      </p:sp>
    </p:spTree>
    <p:extLst>
      <p:ext uri="{BB962C8B-B14F-4D97-AF65-F5344CB8AC3E}">
        <p14:creationId xmlns:p14="http://schemas.microsoft.com/office/powerpoint/2010/main" val="373417151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Template-based Extraction</a:t>
            </a:r>
            <a:endParaRPr lang="en-US" dirty="0"/>
          </a:p>
        </p:txBody>
      </p:sp>
      <p:sp>
        <p:nvSpPr>
          <p:cNvPr id="3" name="Content Placeholder 2"/>
          <p:cNvSpPr>
            <a:spLocks noGrp="1"/>
          </p:cNvSpPr>
          <p:nvPr>
            <p:ph idx="1"/>
          </p:nvPr>
        </p:nvSpPr>
        <p:spPr/>
        <p:txBody>
          <a:bodyPr/>
          <a:lstStyle/>
          <a:p>
            <a:pPr marL="914400" lvl="2" indent="0">
              <a:buNone/>
            </a:pPr>
            <a:endParaRPr lang="en-US" dirty="0"/>
          </a:p>
          <a:p>
            <a:pPr marL="914400" lvl="2"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94444533"/>
              </p:ext>
            </p:extLst>
          </p:nvPr>
        </p:nvGraphicFramePr>
        <p:xfrm>
          <a:off x="2514600" y="1981200"/>
          <a:ext cx="4038600" cy="2072639"/>
        </p:xfrm>
        <a:graphic>
          <a:graphicData uri="http://schemas.openxmlformats.org/drawingml/2006/table">
            <a:tbl>
              <a:tblPr firstRow="1" bandRow="1">
                <a:tableStyleId>{5C22544A-7EE6-4342-B048-85BDC9FD1C3A}</a:tableStyleId>
              </a:tblPr>
              <a:tblGrid>
                <a:gridCol w="2019300"/>
                <a:gridCol w="2019300"/>
              </a:tblGrid>
              <a:tr h="400050">
                <a:tc>
                  <a:txBody>
                    <a:bodyPr/>
                    <a:lstStyle/>
                    <a:p>
                      <a:r>
                        <a:rPr lang="en-US" sz="2800" dirty="0" smtClean="0"/>
                        <a:t>Slot</a:t>
                      </a:r>
                      <a:endParaRPr lang="en-US" sz="2800" dirty="0"/>
                    </a:p>
                  </a:txBody>
                  <a:tcPr/>
                </a:tc>
                <a:tc>
                  <a:txBody>
                    <a:bodyPr/>
                    <a:lstStyle/>
                    <a:p>
                      <a:r>
                        <a:rPr lang="en-US" sz="2800" dirty="0" smtClean="0"/>
                        <a:t>Value</a:t>
                      </a:r>
                      <a:endParaRPr lang="en-US" sz="2800" dirty="0"/>
                    </a:p>
                  </a:txBody>
                  <a:tcPr/>
                </a:tc>
              </a:tr>
              <a:tr h="400050">
                <a:tc>
                  <a:txBody>
                    <a:bodyPr/>
                    <a:lstStyle/>
                    <a:p>
                      <a:r>
                        <a:rPr lang="en-US" sz="2800" dirty="0" smtClean="0"/>
                        <a:t>Event</a:t>
                      </a:r>
                      <a:endParaRPr lang="en-US" sz="2800" dirty="0"/>
                    </a:p>
                  </a:txBody>
                  <a:tcPr/>
                </a:tc>
                <a:tc>
                  <a:txBody>
                    <a:bodyPr/>
                    <a:lstStyle/>
                    <a:p>
                      <a:r>
                        <a:rPr lang="en-US" sz="2800" dirty="0" smtClean="0">
                          <a:solidFill>
                            <a:schemeClr val="accent2">
                              <a:lumMod val="50000"/>
                            </a:schemeClr>
                          </a:solidFill>
                        </a:rPr>
                        <a:t>Transfer</a:t>
                      </a:r>
                      <a:endParaRPr lang="en-US" sz="2800" dirty="0">
                        <a:solidFill>
                          <a:schemeClr val="accent2">
                            <a:lumMod val="50000"/>
                          </a:schemeClr>
                        </a:solidFill>
                      </a:endParaRPr>
                    </a:p>
                  </a:txBody>
                  <a:tcPr/>
                </a:tc>
              </a:tr>
              <a:tr h="400050">
                <a:tc>
                  <a:txBody>
                    <a:bodyPr/>
                    <a:lstStyle/>
                    <a:p>
                      <a:r>
                        <a:rPr lang="en-US" sz="2800" dirty="0" smtClean="0"/>
                        <a:t>Subject</a:t>
                      </a:r>
                      <a:endParaRPr lang="en-US" sz="2800" dirty="0"/>
                    </a:p>
                  </a:txBody>
                  <a:tcPr/>
                </a:tc>
                <a:tc>
                  <a:txBody>
                    <a:bodyPr/>
                    <a:lstStyle/>
                    <a:p>
                      <a:r>
                        <a:rPr lang="en-US" sz="2800" dirty="0" smtClean="0">
                          <a:solidFill>
                            <a:srgbClr val="1F497D"/>
                          </a:solidFill>
                        </a:rPr>
                        <a:t>Patient</a:t>
                      </a:r>
                      <a:endParaRPr lang="en-US" sz="2800" dirty="0">
                        <a:solidFill>
                          <a:srgbClr val="1F497D"/>
                        </a:solidFill>
                      </a:endParaRPr>
                    </a:p>
                  </a:txBody>
                  <a:tcPr/>
                </a:tc>
              </a:tr>
              <a:tr h="400050">
                <a:tc>
                  <a:txBody>
                    <a:bodyPr/>
                    <a:lstStyle/>
                    <a:p>
                      <a:r>
                        <a:rPr lang="en-US" sz="2800" dirty="0" smtClean="0"/>
                        <a:t>Location</a:t>
                      </a:r>
                      <a:endParaRPr lang="en-US" sz="2800" dirty="0"/>
                    </a:p>
                  </a:txBody>
                  <a:tcPr/>
                </a:tc>
                <a:tc>
                  <a:txBody>
                    <a:bodyPr/>
                    <a:lstStyle/>
                    <a:p>
                      <a:r>
                        <a:rPr lang="en-US" sz="2800" dirty="0" smtClean="0">
                          <a:solidFill>
                            <a:srgbClr val="008000"/>
                          </a:solidFill>
                        </a:rPr>
                        <a:t>ICU</a:t>
                      </a:r>
                      <a:endParaRPr lang="en-US" sz="2800" dirty="0">
                        <a:solidFill>
                          <a:srgbClr val="008000"/>
                        </a:solidFill>
                      </a:endParaRPr>
                    </a:p>
                  </a:txBody>
                  <a:tcPr/>
                </a:tc>
              </a:tr>
            </a:tbl>
          </a:graphicData>
        </a:graphic>
      </p:graphicFrame>
      <p:sp>
        <p:nvSpPr>
          <p:cNvPr id="5" name="Rectangle 4"/>
          <p:cNvSpPr/>
          <p:nvPr/>
        </p:nvSpPr>
        <p:spPr>
          <a:xfrm>
            <a:off x="1371600" y="1371600"/>
            <a:ext cx="6553200"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1"/>
            <a:r>
              <a:rPr lang="en-US" sz="2800" b="1" dirty="0">
                <a:solidFill>
                  <a:schemeClr val="tx2"/>
                </a:solidFill>
              </a:rPr>
              <a:t>Patient</a:t>
            </a:r>
            <a:r>
              <a:rPr lang="en-US" sz="2800" dirty="0"/>
              <a:t> was </a:t>
            </a:r>
            <a:r>
              <a:rPr lang="en-US" sz="2800" b="1" dirty="0">
                <a:solidFill>
                  <a:schemeClr val="accent2">
                    <a:lumMod val="50000"/>
                  </a:schemeClr>
                </a:solidFill>
              </a:rPr>
              <a:t>transferred</a:t>
            </a:r>
            <a:r>
              <a:rPr lang="en-US" sz="2800" dirty="0"/>
              <a:t> to </a:t>
            </a:r>
            <a:r>
              <a:rPr lang="en-US" sz="2800" b="1" dirty="0">
                <a:solidFill>
                  <a:srgbClr val="008000"/>
                </a:solidFill>
              </a:rPr>
              <a:t>ICU</a:t>
            </a:r>
          </a:p>
        </p:txBody>
      </p:sp>
      <p:sp>
        <p:nvSpPr>
          <p:cNvPr id="6" name="Date Placeholder 5"/>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53</a:t>
            </a:fld>
            <a:endParaRPr lang="en-US" dirty="0"/>
          </a:p>
        </p:txBody>
      </p:sp>
    </p:spTree>
    <p:extLst>
      <p:ext uri="{BB962C8B-B14F-4D97-AF65-F5344CB8AC3E}">
        <p14:creationId xmlns:p14="http://schemas.microsoft.com/office/powerpoint/2010/main" val="21646624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Template-based Extraction</a:t>
            </a:r>
          </a:p>
        </p:txBody>
      </p:sp>
      <p:sp>
        <p:nvSpPr>
          <p:cNvPr id="3" name="Content Placeholder 2"/>
          <p:cNvSpPr>
            <a:spLocks noGrp="1"/>
          </p:cNvSpPr>
          <p:nvPr>
            <p:ph idx="1"/>
          </p:nvPr>
        </p:nvSpPr>
        <p:spPr/>
        <p:txBody>
          <a:bodyPr/>
          <a:lstStyle/>
          <a:p>
            <a:r>
              <a:rPr lang="en-US" dirty="0" smtClean="0"/>
              <a:t>Osteoporosis project</a:t>
            </a:r>
          </a:p>
          <a:p>
            <a:pPr lvl="1"/>
            <a:r>
              <a:rPr lang="en-US" dirty="0" smtClean="0"/>
              <a:t>Research question:</a:t>
            </a:r>
          </a:p>
          <a:p>
            <a:pPr lvl="2"/>
            <a:r>
              <a:rPr lang="en-US" dirty="0" smtClean="0"/>
              <a:t>Find patients with family history of osteoporosis or fracture</a:t>
            </a:r>
          </a:p>
          <a:p>
            <a:pPr lvl="1"/>
            <a:r>
              <a:rPr lang="en-US" dirty="0" smtClean="0"/>
              <a:t>Patient level classification</a:t>
            </a:r>
          </a:p>
          <a:p>
            <a:pPr lvl="2"/>
            <a:r>
              <a:rPr lang="en-US" dirty="0" smtClean="0"/>
              <a:t>Affirmed family history of </a:t>
            </a:r>
            <a:r>
              <a:rPr lang="en-US" dirty="0" err="1" smtClean="0"/>
              <a:t>osteo</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54</a:t>
            </a:fld>
            <a:endParaRPr lang="en-US" dirty="0"/>
          </a:p>
        </p:txBody>
      </p:sp>
    </p:spTree>
    <p:extLst>
      <p:ext uri="{BB962C8B-B14F-4D97-AF65-F5344CB8AC3E}">
        <p14:creationId xmlns:p14="http://schemas.microsoft.com/office/powerpoint/2010/main" val="428629804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Template-based Extraction</a:t>
            </a:r>
          </a:p>
        </p:txBody>
      </p:sp>
      <p:sp>
        <p:nvSpPr>
          <p:cNvPr id="3" name="Content Placeholder 2"/>
          <p:cNvSpPr>
            <a:spLocks noGrp="1"/>
          </p:cNvSpPr>
          <p:nvPr>
            <p:ph idx="1"/>
          </p:nvPr>
        </p:nvSpPr>
        <p:spPr/>
        <p:txBody>
          <a:bodyPr/>
          <a:lstStyle/>
          <a:p>
            <a:pPr lvl="1"/>
            <a:r>
              <a:rPr lang="en-US" dirty="0" smtClean="0"/>
              <a:t>Steps:</a:t>
            </a:r>
          </a:p>
          <a:p>
            <a:pPr lvl="2"/>
            <a:r>
              <a:rPr lang="en-US" dirty="0" smtClean="0"/>
              <a:t>Identify instances of relevant concepts</a:t>
            </a:r>
          </a:p>
          <a:p>
            <a:pPr lvl="2"/>
            <a:r>
              <a:rPr lang="en-US" dirty="0" smtClean="0"/>
              <a:t>Fill the slots – identify context around the concept*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r>
              <a:rPr lang="en-US" dirty="0" smtClean="0"/>
              <a:t>Aggregate all instances at patient level</a:t>
            </a:r>
          </a:p>
        </p:txBody>
      </p:sp>
      <p:graphicFrame>
        <p:nvGraphicFramePr>
          <p:cNvPr id="4" name="Table 3"/>
          <p:cNvGraphicFramePr>
            <a:graphicFrameLocks noGrp="1"/>
          </p:cNvGraphicFramePr>
          <p:nvPr>
            <p:extLst>
              <p:ext uri="{D42A27DB-BD31-4B8C-83A1-F6EECF244321}">
                <p14:modId xmlns:p14="http://schemas.microsoft.com/office/powerpoint/2010/main" val="1547518835"/>
              </p:ext>
            </p:extLst>
          </p:nvPr>
        </p:nvGraphicFramePr>
        <p:xfrm>
          <a:off x="1295400" y="2743200"/>
          <a:ext cx="5415280" cy="2392679"/>
        </p:xfrm>
        <a:graphic>
          <a:graphicData uri="http://schemas.openxmlformats.org/drawingml/2006/table">
            <a:tbl>
              <a:tblPr firstRow="1" bandRow="1">
                <a:tableStyleId>{B301B821-A1FF-4177-AEE7-76D212191A09}</a:tableStyleId>
              </a:tblPr>
              <a:tblGrid>
                <a:gridCol w="1524000"/>
                <a:gridCol w="3891280"/>
              </a:tblGrid>
              <a:tr h="294640">
                <a:tc>
                  <a:txBody>
                    <a:bodyPr/>
                    <a:lstStyle/>
                    <a:p>
                      <a:r>
                        <a:rPr lang="en-US" dirty="0" smtClean="0"/>
                        <a:t>Slot</a:t>
                      </a:r>
                      <a:endParaRPr lang="en-US" dirty="0"/>
                    </a:p>
                  </a:txBody>
                  <a:tcPr/>
                </a:tc>
                <a:tc>
                  <a:txBody>
                    <a:bodyPr/>
                    <a:lstStyle/>
                    <a:p>
                      <a:r>
                        <a:rPr lang="en-US" dirty="0" smtClean="0"/>
                        <a:t>Possible Values</a:t>
                      </a:r>
                      <a:endParaRPr lang="en-US" dirty="0"/>
                    </a:p>
                  </a:txBody>
                  <a:tcPr/>
                </a:tc>
              </a:tr>
              <a:tr h="370840">
                <a:tc>
                  <a:txBody>
                    <a:bodyPr/>
                    <a:lstStyle/>
                    <a:p>
                      <a:r>
                        <a:rPr lang="en-US" dirty="0" smtClean="0"/>
                        <a:t>Concept</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Osteoporosis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Osteopenia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Broke/broken, fracture/fractured</a:t>
                      </a:r>
                      <a:endParaRPr lang="en-US" dirty="0"/>
                    </a:p>
                  </a:txBody>
                  <a:tcPr/>
                </a:tc>
              </a:tr>
              <a:tr h="370840">
                <a:tc>
                  <a:txBody>
                    <a:bodyPr/>
                    <a:lstStyle/>
                    <a:p>
                      <a:r>
                        <a:rPr lang="en-US" dirty="0" smtClean="0"/>
                        <a:t>Experiencer</a:t>
                      </a:r>
                      <a:endParaRPr lang="en-US" dirty="0"/>
                    </a:p>
                  </a:txBody>
                  <a:tcPr/>
                </a:tc>
                <a:tc>
                  <a:txBody>
                    <a:bodyPr/>
                    <a:lstStyle/>
                    <a:p>
                      <a:r>
                        <a:rPr lang="en-US" dirty="0" smtClean="0"/>
                        <a:t>Patient vs. Family member</a:t>
                      </a:r>
                      <a:endParaRPr lang="en-US" dirty="0"/>
                    </a:p>
                  </a:txBody>
                  <a:tcPr/>
                </a:tc>
              </a:tr>
              <a:tr h="370840">
                <a:tc>
                  <a:txBody>
                    <a:bodyPr/>
                    <a:lstStyle/>
                    <a:p>
                      <a:r>
                        <a:rPr lang="en-US" dirty="0" smtClean="0"/>
                        <a:t>Negation</a:t>
                      </a:r>
                      <a:endParaRPr lang="en-US" dirty="0"/>
                    </a:p>
                  </a:txBody>
                  <a:tcPr/>
                </a:tc>
                <a:tc>
                  <a:txBody>
                    <a:bodyPr/>
                    <a:lstStyle/>
                    <a:p>
                      <a:r>
                        <a:rPr lang="en-US" dirty="0" smtClean="0"/>
                        <a:t>Affirmed</a:t>
                      </a:r>
                      <a:r>
                        <a:rPr lang="en-US" baseline="0" dirty="0" smtClean="0"/>
                        <a:t> vs. Negated</a:t>
                      </a:r>
                      <a:endParaRPr lang="en-US" dirty="0"/>
                    </a:p>
                  </a:txBody>
                  <a:tcPr/>
                </a:tc>
              </a:tr>
              <a:tr h="370840">
                <a:tc>
                  <a:txBody>
                    <a:bodyPr/>
                    <a:lstStyle/>
                    <a:p>
                      <a:r>
                        <a:rPr lang="en-US" dirty="0" smtClean="0"/>
                        <a:t>Temporality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Recent</a:t>
                      </a:r>
                      <a:r>
                        <a:rPr lang="en-US" baseline="0" dirty="0" smtClean="0"/>
                        <a:t> vs. Historical vs. Hypothetical</a:t>
                      </a:r>
                      <a:endParaRPr lang="en-US" dirty="0" smtClean="0"/>
                    </a:p>
                  </a:txBody>
                  <a:tcPr/>
                </a:tc>
              </a:tr>
            </a:tbl>
          </a:graphicData>
        </a:graphic>
      </p:graphicFrame>
      <p:sp>
        <p:nvSpPr>
          <p:cNvPr id="5" name="TextBox 4"/>
          <p:cNvSpPr txBox="1"/>
          <p:nvPr/>
        </p:nvSpPr>
        <p:spPr>
          <a:xfrm>
            <a:off x="7086600" y="6019800"/>
            <a:ext cx="1921382" cy="307777"/>
          </a:xfrm>
          <a:prstGeom prst="rect">
            <a:avLst/>
          </a:prstGeom>
          <a:noFill/>
        </p:spPr>
        <p:txBody>
          <a:bodyPr wrap="none" rtlCol="0">
            <a:spAutoFit/>
          </a:bodyPr>
          <a:lstStyle/>
          <a:p>
            <a:r>
              <a:rPr lang="en-US" sz="1400" dirty="0" smtClean="0"/>
              <a:t>*Chapman et al, 2007</a:t>
            </a:r>
            <a:endParaRPr lang="en-US" sz="1400" dirty="0"/>
          </a:p>
        </p:txBody>
      </p:sp>
      <p:sp>
        <p:nvSpPr>
          <p:cNvPr id="6" name="Date Placeholder 5"/>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55</a:t>
            </a:fld>
            <a:endParaRPr lang="en-US" dirty="0"/>
          </a:p>
        </p:txBody>
      </p:sp>
    </p:spTree>
    <p:extLst>
      <p:ext uri="{BB962C8B-B14F-4D97-AF65-F5344CB8AC3E}">
        <p14:creationId xmlns:p14="http://schemas.microsoft.com/office/powerpoint/2010/main" val="417147185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rot="20321972">
            <a:off x="1028223" y="1401651"/>
            <a:ext cx="1925581" cy="2666927"/>
            <a:chOff x="1188016" y="1723706"/>
            <a:chExt cx="1527928" cy="2073521"/>
          </a:xfrm>
        </p:grpSpPr>
        <p:sp>
          <p:nvSpPr>
            <p:cNvPr id="18" name="Snip Single Corner Rectangle 17"/>
            <p:cNvSpPr/>
            <p:nvPr/>
          </p:nvSpPr>
          <p:spPr>
            <a:xfrm>
              <a:off x="1188016" y="1723706"/>
              <a:ext cx="1527928" cy="2073521"/>
            </a:xfrm>
            <a:prstGeom prst="snip1Rect">
              <a:avLst/>
            </a:prstGeom>
            <a:gradFill flip="none" rotWithShape="1">
              <a:gsLst>
                <a:gs pos="0">
                  <a:schemeClr val="bg1"/>
                </a:gs>
                <a:gs pos="100000">
                  <a:srgbClr val="EAEAEA"/>
                </a:gs>
              </a:gsLst>
              <a:lin ang="16200000" scaled="0"/>
              <a:tileRect/>
            </a:gradFill>
            <a:ln>
              <a:solidFill>
                <a:schemeClr val="tx1">
                  <a:lumMod val="65000"/>
                  <a:lumOff val="35000"/>
                </a:schemeClr>
              </a:solidFill>
            </a:ln>
            <a:effectLst>
              <a:outerShdw blurRad="40000" dist="381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495350" y="2084372"/>
              <a:ext cx="98654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398270" y="2248112"/>
              <a:ext cx="108362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409610" y="241821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425930" y="257061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398270" y="272937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425930" y="2893114"/>
              <a:ext cx="108362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437270" y="306321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453590" y="321561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425930" y="337437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Template-based Extraction</a:t>
            </a:r>
          </a:p>
        </p:txBody>
      </p:sp>
      <p:graphicFrame>
        <p:nvGraphicFramePr>
          <p:cNvPr id="4" name="Table 3"/>
          <p:cNvGraphicFramePr>
            <a:graphicFrameLocks noGrp="1"/>
          </p:cNvGraphicFramePr>
          <p:nvPr>
            <p:extLst>
              <p:ext uri="{D42A27DB-BD31-4B8C-83A1-F6EECF244321}">
                <p14:modId xmlns:p14="http://schemas.microsoft.com/office/powerpoint/2010/main" val="2595198278"/>
              </p:ext>
            </p:extLst>
          </p:nvPr>
        </p:nvGraphicFramePr>
        <p:xfrm>
          <a:off x="3581400" y="3276600"/>
          <a:ext cx="4648200" cy="2286000"/>
        </p:xfrm>
        <a:graphic>
          <a:graphicData uri="http://schemas.openxmlformats.org/drawingml/2006/table">
            <a:tbl>
              <a:tblPr firstRow="1" bandRow="1">
                <a:tableStyleId>{B301B821-A1FF-4177-AEE7-76D212191A09}</a:tableStyleId>
              </a:tblPr>
              <a:tblGrid>
                <a:gridCol w="1909082"/>
                <a:gridCol w="2739118"/>
              </a:tblGrid>
              <a:tr h="294640">
                <a:tc>
                  <a:txBody>
                    <a:bodyPr/>
                    <a:lstStyle/>
                    <a:p>
                      <a:r>
                        <a:rPr lang="en-US" sz="2400" dirty="0" smtClean="0"/>
                        <a:t>Slot</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smtClean="0"/>
                        <a:t>Concept</a:t>
                      </a:r>
                      <a:endParaRPr lang="en-US" sz="2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dirty="0" smtClean="0"/>
                        <a:t>Osteoporosis</a:t>
                      </a:r>
                      <a:endParaRPr lang="en-US" sz="2400" dirty="0"/>
                    </a:p>
                  </a:txBody>
                  <a:tcPr/>
                </a:tc>
              </a:tr>
              <a:tr h="370840">
                <a:tc>
                  <a:txBody>
                    <a:bodyPr/>
                    <a:lstStyle/>
                    <a:p>
                      <a:r>
                        <a:rPr lang="en-US" sz="2400" dirty="0" smtClean="0"/>
                        <a:t>Experiencer</a:t>
                      </a:r>
                      <a:endParaRPr lang="en-US" sz="2400" dirty="0"/>
                    </a:p>
                  </a:txBody>
                  <a:tcPr/>
                </a:tc>
                <a:tc>
                  <a:txBody>
                    <a:bodyPr/>
                    <a:lstStyle/>
                    <a:p>
                      <a:r>
                        <a:rPr lang="en-US" sz="2400" dirty="0" smtClean="0"/>
                        <a:t>Mother</a:t>
                      </a:r>
                      <a:endParaRPr lang="en-US" sz="2400" dirty="0"/>
                    </a:p>
                  </a:txBody>
                  <a:tcPr/>
                </a:tc>
              </a:tr>
              <a:tr h="370840">
                <a:tc>
                  <a:txBody>
                    <a:bodyPr/>
                    <a:lstStyle/>
                    <a:p>
                      <a:r>
                        <a:rPr lang="en-US" sz="2400" dirty="0" smtClean="0"/>
                        <a:t>Negation</a:t>
                      </a:r>
                      <a:endParaRPr lang="en-US" sz="2400" dirty="0"/>
                    </a:p>
                  </a:txBody>
                  <a:tcPr/>
                </a:tc>
                <a:tc>
                  <a:txBody>
                    <a:bodyPr/>
                    <a:lstStyle/>
                    <a:p>
                      <a:r>
                        <a:rPr lang="en-US" sz="2400" dirty="0" smtClean="0"/>
                        <a:t>Affirmed</a:t>
                      </a:r>
                      <a:endParaRPr lang="en-US" sz="2400" dirty="0"/>
                    </a:p>
                  </a:txBody>
                  <a:tcPr/>
                </a:tc>
              </a:tr>
              <a:tr h="370840">
                <a:tc>
                  <a:txBody>
                    <a:bodyPr/>
                    <a:lstStyle/>
                    <a:p>
                      <a:r>
                        <a:rPr lang="en-US" sz="2400" dirty="0" smtClean="0"/>
                        <a:t>Temporality</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Historical</a:t>
                      </a:r>
                      <a:endParaRPr lang="en-US" sz="2400" dirty="0" smtClean="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23581297"/>
              </p:ext>
            </p:extLst>
          </p:nvPr>
        </p:nvGraphicFramePr>
        <p:xfrm>
          <a:off x="3733800" y="1524000"/>
          <a:ext cx="5181600" cy="944879"/>
        </p:xfrm>
        <a:graphic>
          <a:graphicData uri="http://schemas.openxmlformats.org/drawingml/2006/table">
            <a:tbl>
              <a:tblPr>
                <a:tableStyleId>{5C22544A-7EE6-4342-B048-85BDC9FD1C3A}</a:tableStyleId>
              </a:tblPr>
              <a:tblGrid>
                <a:gridCol w="5181600"/>
              </a:tblGrid>
              <a:tr h="370840">
                <a:tc>
                  <a:txBody>
                    <a:bodyPr/>
                    <a:lstStyle/>
                    <a:p>
                      <a:r>
                        <a:rPr lang="en-US" sz="2800" dirty="0" smtClean="0"/>
                        <a:t>Family</a:t>
                      </a:r>
                      <a:r>
                        <a:rPr lang="en-US" sz="2800" baseline="0" dirty="0" smtClean="0"/>
                        <a:t> </a:t>
                      </a:r>
                      <a:r>
                        <a:rPr lang="en-US" sz="2800" baseline="0" dirty="0" smtClean="0">
                          <a:solidFill>
                            <a:srgbClr val="FF0000"/>
                          </a:solidFill>
                        </a:rPr>
                        <a:t>History</a:t>
                      </a:r>
                      <a:r>
                        <a:rPr lang="en-US" sz="2800" baseline="0" dirty="0" smtClean="0"/>
                        <a:t>: </a:t>
                      </a:r>
                      <a:r>
                        <a:rPr lang="en-US" sz="2800" baseline="0" dirty="0" smtClean="0">
                          <a:solidFill>
                            <a:srgbClr val="008000"/>
                          </a:solidFill>
                        </a:rPr>
                        <a:t>osteoporosis</a:t>
                      </a:r>
                      <a:r>
                        <a:rPr lang="en-US" sz="2800" baseline="0" dirty="0" smtClean="0"/>
                        <a:t> in </a:t>
                      </a:r>
                      <a:r>
                        <a:rPr lang="en-US" sz="2800" baseline="0" dirty="0" smtClean="0">
                          <a:solidFill>
                            <a:srgbClr val="3366FF"/>
                          </a:solidFill>
                        </a:rPr>
                        <a:t>mother</a:t>
                      </a:r>
                      <a:endParaRPr lang="en-US" sz="2800" dirty="0">
                        <a:solidFill>
                          <a:srgbClr val="3366FF"/>
                        </a:solidFill>
                      </a:endParaRPr>
                    </a:p>
                  </a:txBody>
                  <a:tcPr/>
                </a:tc>
              </a:tr>
            </a:tbl>
          </a:graphicData>
        </a:graphic>
      </p:graphicFrame>
      <p:sp>
        <p:nvSpPr>
          <p:cNvPr id="8" name="Snip Single Corner Rectangle 7"/>
          <p:cNvSpPr/>
          <p:nvPr/>
        </p:nvSpPr>
        <p:spPr>
          <a:xfrm rot="20321972">
            <a:off x="1028223" y="1401650"/>
            <a:ext cx="1925581" cy="2666927"/>
          </a:xfrm>
          <a:prstGeom prst="snip1Rect">
            <a:avLst/>
          </a:prstGeom>
          <a:noFill/>
          <a:ln>
            <a:solidFill>
              <a:schemeClr val="tx1">
                <a:lumMod val="65000"/>
                <a:lumOff val="35000"/>
              </a:schemeClr>
            </a:solidFill>
          </a:ln>
          <a:effectLst>
            <a:outerShdw blurRad="40000" dist="381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0321972">
            <a:off x="2052521" y="3434425"/>
            <a:ext cx="685800" cy="1021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rot="20321972">
            <a:off x="1470352" y="1908354"/>
            <a:ext cx="457200" cy="1021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rot="20321972">
            <a:off x="2359271" y="2942546"/>
            <a:ext cx="457200" cy="1021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20321972">
            <a:off x="1300279" y="2596225"/>
            <a:ext cx="685800" cy="1021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endCxn id="6" idx="1"/>
          </p:cNvCxnSpPr>
          <p:nvPr/>
        </p:nvCxnSpPr>
        <p:spPr>
          <a:xfrm>
            <a:off x="2819400" y="1981200"/>
            <a:ext cx="914400" cy="15239"/>
          </a:xfrm>
          <a:prstGeom prst="straightConnector1">
            <a:avLst/>
          </a:prstGeom>
          <a:ln w="76200" cmpd="sng">
            <a:solidFill>
              <a:schemeClr val="tx1">
                <a:lumMod val="75000"/>
                <a:lumOff val="25000"/>
              </a:schemeClr>
            </a:solidFill>
            <a:tailEnd type="arrow"/>
          </a:ln>
        </p:spPr>
        <p:style>
          <a:lnRef idx="2">
            <a:schemeClr val="accent2"/>
          </a:lnRef>
          <a:fillRef idx="0">
            <a:schemeClr val="accent2"/>
          </a:fillRef>
          <a:effectRef idx="1">
            <a:schemeClr val="accent2"/>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2218103050"/>
              </p:ext>
            </p:extLst>
          </p:nvPr>
        </p:nvGraphicFramePr>
        <p:xfrm>
          <a:off x="3733800" y="3429000"/>
          <a:ext cx="4648200" cy="2286000"/>
        </p:xfrm>
        <a:graphic>
          <a:graphicData uri="http://schemas.openxmlformats.org/drawingml/2006/table">
            <a:tbl>
              <a:tblPr firstRow="1" bandRow="1">
                <a:tableStyleId>{B301B821-A1FF-4177-AEE7-76D212191A09}</a:tableStyleId>
              </a:tblPr>
              <a:tblGrid>
                <a:gridCol w="1909082"/>
                <a:gridCol w="2739118"/>
              </a:tblGrid>
              <a:tr h="294640">
                <a:tc>
                  <a:txBody>
                    <a:bodyPr/>
                    <a:lstStyle/>
                    <a:p>
                      <a:r>
                        <a:rPr lang="en-US" sz="2400" dirty="0" smtClean="0"/>
                        <a:t>Slot</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smtClean="0"/>
                        <a:t>Concept</a:t>
                      </a:r>
                      <a:endParaRPr lang="en-US" sz="2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dirty="0" smtClean="0"/>
                        <a:t>Osteoporosis</a:t>
                      </a:r>
                      <a:endParaRPr lang="en-US" sz="2400" dirty="0"/>
                    </a:p>
                  </a:txBody>
                  <a:tcPr/>
                </a:tc>
              </a:tr>
              <a:tr h="370840">
                <a:tc>
                  <a:txBody>
                    <a:bodyPr/>
                    <a:lstStyle/>
                    <a:p>
                      <a:r>
                        <a:rPr lang="en-US" sz="2400" dirty="0" smtClean="0"/>
                        <a:t>Experiencer</a:t>
                      </a:r>
                      <a:endParaRPr lang="en-US" sz="2400" dirty="0"/>
                    </a:p>
                  </a:txBody>
                  <a:tcPr/>
                </a:tc>
                <a:tc>
                  <a:txBody>
                    <a:bodyPr/>
                    <a:lstStyle/>
                    <a:p>
                      <a:r>
                        <a:rPr lang="en-US" sz="2400" dirty="0" smtClean="0"/>
                        <a:t>Mother</a:t>
                      </a:r>
                      <a:endParaRPr lang="en-US" sz="2400" dirty="0"/>
                    </a:p>
                  </a:txBody>
                  <a:tcPr/>
                </a:tc>
              </a:tr>
              <a:tr h="370840">
                <a:tc>
                  <a:txBody>
                    <a:bodyPr/>
                    <a:lstStyle/>
                    <a:p>
                      <a:r>
                        <a:rPr lang="en-US" sz="2400" dirty="0" smtClean="0"/>
                        <a:t>Negation</a:t>
                      </a:r>
                      <a:endParaRPr lang="en-US" sz="2400" dirty="0"/>
                    </a:p>
                  </a:txBody>
                  <a:tcPr/>
                </a:tc>
                <a:tc>
                  <a:txBody>
                    <a:bodyPr/>
                    <a:lstStyle/>
                    <a:p>
                      <a:r>
                        <a:rPr lang="en-US" sz="2400" dirty="0" smtClean="0"/>
                        <a:t>Affirmed</a:t>
                      </a:r>
                      <a:endParaRPr lang="en-US" sz="2400" dirty="0"/>
                    </a:p>
                  </a:txBody>
                  <a:tcPr/>
                </a:tc>
              </a:tr>
              <a:tr h="370840">
                <a:tc>
                  <a:txBody>
                    <a:bodyPr/>
                    <a:lstStyle/>
                    <a:p>
                      <a:r>
                        <a:rPr lang="en-US" sz="2400" dirty="0" smtClean="0"/>
                        <a:t>Temporality</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Historical</a:t>
                      </a:r>
                      <a:endParaRPr lang="en-US" sz="2400" dirty="0" smtClean="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64591299"/>
              </p:ext>
            </p:extLst>
          </p:nvPr>
        </p:nvGraphicFramePr>
        <p:xfrm>
          <a:off x="3886200" y="3581400"/>
          <a:ext cx="4648200" cy="2286000"/>
        </p:xfrm>
        <a:graphic>
          <a:graphicData uri="http://schemas.openxmlformats.org/drawingml/2006/table">
            <a:tbl>
              <a:tblPr firstRow="1" bandRow="1">
                <a:tableStyleId>{B301B821-A1FF-4177-AEE7-76D212191A09}</a:tableStyleId>
              </a:tblPr>
              <a:tblGrid>
                <a:gridCol w="1909082"/>
                <a:gridCol w="2739118"/>
              </a:tblGrid>
              <a:tr h="294640">
                <a:tc>
                  <a:txBody>
                    <a:bodyPr/>
                    <a:lstStyle/>
                    <a:p>
                      <a:r>
                        <a:rPr lang="en-US" sz="2400" dirty="0" smtClean="0"/>
                        <a:t>Slot</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smtClean="0"/>
                        <a:t>Concept</a:t>
                      </a:r>
                      <a:endParaRPr lang="en-US" sz="2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8000"/>
                          </a:solidFill>
                        </a:rPr>
                        <a:t>Osteoporosis</a:t>
                      </a:r>
                      <a:endParaRPr lang="en-US" sz="2400" dirty="0">
                        <a:solidFill>
                          <a:srgbClr val="008000"/>
                        </a:solidFill>
                      </a:endParaRPr>
                    </a:p>
                  </a:txBody>
                  <a:tcPr/>
                </a:tc>
              </a:tr>
              <a:tr h="370840">
                <a:tc>
                  <a:txBody>
                    <a:bodyPr/>
                    <a:lstStyle/>
                    <a:p>
                      <a:r>
                        <a:rPr lang="en-US" sz="2400" dirty="0" smtClean="0"/>
                        <a:t>Experiencer</a:t>
                      </a:r>
                      <a:endParaRPr lang="en-US" sz="2400" dirty="0"/>
                    </a:p>
                  </a:txBody>
                  <a:tcPr/>
                </a:tc>
                <a:tc>
                  <a:txBody>
                    <a:bodyPr/>
                    <a:lstStyle/>
                    <a:p>
                      <a:r>
                        <a:rPr lang="en-US" sz="2400" dirty="0" smtClean="0">
                          <a:solidFill>
                            <a:srgbClr val="3366FF"/>
                          </a:solidFill>
                        </a:rPr>
                        <a:t>Mother</a:t>
                      </a:r>
                      <a:endParaRPr lang="en-US" sz="2400" dirty="0">
                        <a:solidFill>
                          <a:srgbClr val="3366FF"/>
                        </a:solidFill>
                      </a:endParaRPr>
                    </a:p>
                  </a:txBody>
                  <a:tcPr/>
                </a:tc>
              </a:tr>
              <a:tr h="370840">
                <a:tc>
                  <a:txBody>
                    <a:bodyPr/>
                    <a:lstStyle/>
                    <a:p>
                      <a:r>
                        <a:rPr lang="en-US" sz="2400" dirty="0" smtClean="0"/>
                        <a:t>Negation</a:t>
                      </a:r>
                      <a:endParaRPr lang="en-US" sz="2400" dirty="0"/>
                    </a:p>
                  </a:txBody>
                  <a:tcPr/>
                </a:tc>
                <a:tc>
                  <a:txBody>
                    <a:bodyPr/>
                    <a:lstStyle/>
                    <a:p>
                      <a:r>
                        <a:rPr lang="en-US" sz="2400" dirty="0" smtClean="0"/>
                        <a:t>Affirmed</a:t>
                      </a:r>
                      <a:endParaRPr lang="en-US" sz="2400" dirty="0"/>
                    </a:p>
                  </a:txBody>
                  <a:tcPr/>
                </a:tc>
              </a:tr>
              <a:tr h="370840">
                <a:tc>
                  <a:txBody>
                    <a:bodyPr/>
                    <a:lstStyle/>
                    <a:p>
                      <a:r>
                        <a:rPr lang="en-US" sz="2400" dirty="0" smtClean="0"/>
                        <a:t>Temporality</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solidFill>
                            <a:srgbClr val="FF0000"/>
                          </a:solidFill>
                        </a:rPr>
                        <a:t>Historical</a:t>
                      </a:r>
                      <a:endParaRPr lang="en-US" sz="2400" dirty="0" smtClean="0">
                        <a:solidFill>
                          <a:srgbClr val="FF0000"/>
                        </a:solidFill>
                      </a:endParaRPr>
                    </a:p>
                  </a:txBody>
                  <a:tcPr/>
                </a:tc>
              </a:tr>
            </a:tbl>
          </a:graphicData>
        </a:graphic>
      </p:graphicFrame>
      <p:cxnSp>
        <p:nvCxnSpPr>
          <p:cNvPr id="30" name="Straight Arrow Connector 29"/>
          <p:cNvCxnSpPr>
            <a:stCxn id="6" idx="2"/>
            <a:endCxn id="29" idx="0"/>
          </p:cNvCxnSpPr>
          <p:nvPr/>
        </p:nvCxnSpPr>
        <p:spPr>
          <a:xfrm flipH="1">
            <a:off x="6210300" y="2468879"/>
            <a:ext cx="132588" cy="1112521"/>
          </a:xfrm>
          <a:prstGeom prst="straightConnector1">
            <a:avLst/>
          </a:prstGeom>
          <a:ln w="76200" cmpd="sng">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56</a:t>
            </a:fld>
            <a:endParaRPr lang="en-US" dirty="0"/>
          </a:p>
        </p:txBody>
      </p:sp>
    </p:spTree>
    <p:extLst>
      <p:ext uri="{BB962C8B-B14F-4D97-AF65-F5344CB8AC3E}">
        <p14:creationId xmlns:p14="http://schemas.microsoft.com/office/powerpoint/2010/main" val="101840903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Machine Learning</a:t>
            </a:r>
            <a:endParaRPr lang="en-US" dirty="0"/>
          </a:p>
        </p:txBody>
      </p:sp>
      <p:sp>
        <p:nvSpPr>
          <p:cNvPr id="3" name="Content Placeholder 2"/>
          <p:cNvSpPr>
            <a:spLocks noGrp="1"/>
          </p:cNvSpPr>
          <p:nvPr>
            <p:ph idx="1"/>
          </p:nvPr>
        </p:nvSpPr>
        <p:spPr/>
        <p:txBody>
          <a:bodyPr/>
          <a:lstStyle/>
          <a:p>
            <a:r>
              <a:rPr lang="en-US" sz="2400" dirty="0" smtClean="0"/>
              <a:t>Classification – assigning one of several classes to a object (document, concept, patient)</a:t>
            </a:r>
          </a:p>
          <a:p>
            <a:pPr lvl="1"/>
            <a:r>
              <a:rPr lang="en-US" sz="2000" dirty="0" smtClean="0"/>
              <a:t>Supervised method – requires an annotated corpus for training a model</a:t>
            </a:r>
          </a:p>
          <a:p>
            <a:pPr lvl="1"/>
            <a:r>
              <a:rPr lang="en-US" sz="2000" dirty="0" smtClean="0"/>
              <a:t>Features</a:t>
            </a:r>
          </a:p>
          <a:p>
            <a:pPr lvl="2"/>
            <a:r>
              <a:rPr lang="en-US" sz="1800" dirty="0" smtClean="0"/>
              <a:t>Tokens – unigrams, bigrams, n-grams</a:t>
            </a:r>
          </a:p>
          <a:p>
            <a:pPr lvl="2"/>
            <a:r>
              <a:rPr lang="en-US" sz="1800" dirty="0" smtClean="0"/>
              <a:t>Part of speech</a:t>
            </a:r>
          </a:p>
          <a:p>
            <a:pPr lvl="2"/>
            <a:r>
              <a:rPr lang="en-US" sz="1800" dirty="0" smtClean="0"/>
              <a:t>Standard vocabulary concepts</a:t>
            </a:r>
          </a:p>
          <a:p>
            <a:pPr lvl="2"/>
            <a:r>
              <a:rPr lang="en-US" sz="1800" dirty="0" smtClean="0"/>
              <a:t>Section headers</a:t>
            </a:r>
          </a:p>
          <a:p>
            <a:pPr lvl="2"/>
            <a:r>
              <a:rPr lang="en-US" sz="1800" dirty="0" smtClean="0"/>
              <a:t>…</a:t>
            </a:r>
          </a:p>
          <a:p>
            <a:pPr lvl="1"/>
            <a:r>
              <a:rPr lang="en-US" sz="2000" dirty="0" err="1" smtClean="0"/>
              <a:t>Algorythms</a:t>
            </a:r>
            <a:endParaRPr lang="en-US" sz="2000" dirty="0" smtClean="0"/>
          </a:p>
          <a:p>
            <a:pPr lvl="2"/>
            <a:r>
              <a:rPr lang="en-US" sz="1800" dirty="0" smtClean="0"/>
              <a:t>SVM</a:t>
            </a:r>
          </a:p>
          <a:p>
            <a:pPr lvl="2"/>
            <a:r>
              <a:rPr lang="en-US" sz="1800" dirty="0" smtClean="0"/>
              <a:t>Logistic regression</a:t>
            </a:r>
          </a:p>
          <a:p>
            <a:pPr marL="914400" lvl="2" indent="0">
              <a:buNone/>
            </a:pPr>
            <a:endParaRPr lang="en-US" sz="1800" dirty="0" smtClean="0"/>
          </a:p>
          <a:p>
            <a:pPr lvl="2"/>
            <a:endParaRPr lang="en-US" sz="18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57</a:t>
            </a:fld>
            <a:endParaRPr lang="en-US" dirty="0"/>
          </a:p>
        </p:txBody>
      </p:sp>
    </p:spTree>
    <p:extLst>
      <p:ext uri="{BB962C8B-B14F-4D97-AF65-F5344CB8AC3E}">
        <p14:creationId xmlns:p14="http://schemas.microsoft.com/office/powerpoint/2010/main" val="102817248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Resources</a:t>
            </a:r>
            <a:endParaRPr lang="en-US" dirty="0"/>
          </a:p>
        </p:txBody>
      </p:sp>
      <p:sp>
        <p:nvSpPr>
          <p:cNvPr id="3" name="Content Placeholder 2"/>
          <p:cNvSpPr>
            <a:spLocks noGrp="1"/>
          </p:cNvSpPr>
          <p:nvPr>
            <p:ph idx="1"/>
          </p:nvPr>
        </p:nvSpPr>
        <p:spPr/>
        <p:txBody>
          <a:bodyPr/>
          <a:lstStyle/>
          <a:p>
            <a:r>
              <a:rPr lang="en-US" dirty="0" smtClean="0"/>
              <a:t>UMLS - Unified Medical Language System</a:t>
            </a:r>
          </a:p>
          <a:p>
            <a:pPr marL="457200" lvl="1" indent="0">
              <a:buNone/>
            </a:pPr>
            <a:r>
              <a:rPr lang="en-US" dirty="0"/>
              <a:t>d</a:t>
            </a:r>
            <a:r>
              <a:rPr lang="en-US" dirty="0" smtClean="0"/>
              <a:t>eveloped by National Library of Medicine</a:t>
            </a:r>
          </a:p>
          <a:p>
            <a:pPr lvl="1"/>
            <a:r>
              <a:rPr lang="en-US" dirty="0" smtClean="0"/>
              <a:t>Large comprehensive biomedical system</a:t>
            </a:r>
          </a:p>
          <a:p>
            <a:pPr lvl="1"/>
            <a:r>
              <a:rPr lang="en-US" dirty="0" smtClean="0"/>
              <a:t>Includes:</a:t>
            </a:r>
          </a:p>
          <a:p>
            <a:pPr lvl="2"/>
            <a:r>
              <a:rPr lang="en-US" dirty="0" err="1" smtClean="0"/>
              <a:t>Metathesaurus</a:t>
            </a:r>
            <a:endParaRPr lang="en-US" dirty="0" smtClean="0"/>
          </a:p>
          <a:p>
            <a:pPr lvl="2"/>
            <a:r>
              <a:rPr lang="en-US" dirty="0" smtClean="0"/>
              <a:t>Semantic Network</a:t>
            </a:r>
          </a:p>
          <a:p>
            <a:pPr lvl="2"/>
            <a:r>
              <a:rPr lang="en-US" dirty="0" smtClean="0"/>
              <a:t>SPECIALIST Lexicon and Lexical Tools</a:t>
            </a:r>
          </a:p>
          <a:p>
            <a:r>
              <a:rPr lang="en-US" dirty="0" smtClean="0"/>
              <a:t>Various ontologies</a:t>
            </a:r>
          </a:p>
          <a:p>
            <a:pPr lvl="1"/>
            <a:r>
              <a:rPr lang="en-US" dirty="0" err="1" smtClean="0"/>
              <a:t>RadLex</a:t>
            </a:r>
            <a:endParaRPr lang="en-US" dirty="0" smtClean="0"/>
          </a:p>
          <a:p>
            <a:pPr lvl="1"/>
            <a:r>
              <a:rPr lang="en-US" dirty="0" smtClean="0"/>
              <a:t>GO – gene ontology</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58</a:t>
            </a:fld>
            <a:endParaRPr lang="en-US" dirty="0"/>
          </a:p>
        </p:txBody>
      </p:sp>
    </p:spTree>
    <p:extLst>
      <p:ext uri="{BB962C8B-B14F-4D97-AF65-F5344CB8AC3E}">
        <p14:creationId xmlns:p14="http://schemas.microsoft.com/office/powerpoint/2010/main" val="316584723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Process</a:t>
            </a:r>
            <a:endParaRPr lang="en-US" dirty="0"/>
          </a:p>
        </p:txBody>
      </p:sp>
      <p:sp>
        <p:nvSpPr>
          <p:cNvPr id="4" name="Process 3"/>
          <p:cNvSpPr/>
          <p:nvPr/>
        </p:nvSpPr>
        <p:spPr>
          <a:xfrm>
            <a:off x="2120900" y="1524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US" dirty="0"/>
          </a:p>
        </p:txBody>
      </p:sp>
      <p:sp>
        <p:nvSpPr>
          <p:cNvPr id="5" name="Process 4"/>
          <p:cNvSpPr/>
          <p:nvPr/>
        </p:nvSpPr>
        <p:spPr>
          <a:xfrm>
            <a:off x="2120900" y="2667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 model acquisition</a:t>
            </a:r>
            <a:endParaRPr lang="en-US" dirty="0"/>
          </a:p>
        </p:txBody>
      </p:sp>
      <p:sp>
        <p:nvSpPr>
          <p:cNvPr id="6" name="Process 5"/>
          <p:cNvSpPr/>
          <p:nvPr/>
        </p:nvSpPr>
        <p:spPr>
          <a:xfrm>
            <a:off x="2120900" y="3810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 design and application</a:t>
            </a:r>
            <a:endParaRPr lang="en-US" dirty="0"/>
          </a:p>
        </p:txBody>
      </p:sp>
      <p:sp>
        <p:nvSpPr>
          <p:cNvPr id="7" name="Process 6"/>
          <p:cNvSpPr/>
          <p:nvPr/>
        </p:nvSpPr>
        <p:spPr>
          <a:xfrm>
            <a:off x="2120900" y="4953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Error Analysis and Validation </a:t>
            </a:r>
            <a:endParaRPr lang="en-US" dirty="0"/>
          </a:p>
        </p:txBody>
      </p:sp>
      <p:cxnSp>
        <p:nvCxnSpPr>
          <p:cNvPr id="11" name="Straight Arrow Connector 10"/>
          <p:cNvCxnSpPr>
            <a:stCxn id="4" idx="2"/>
            <a:endCxn id="5" idx="0"/>
          </p:cNvCxnSpPr>
          <p:nvPr/>
        </p:nvCxnSpPr>
        <p:spPr>
          <a:xfrm>
            <a:off x="4406900" y="1981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06900" y="3124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7" idx="0"/>
          </p:cNvCxnSpPr>
          <p:nvPr/>
        </p:nvCxnSpPr>
        <p:spPr>
          <a:xfrm>
            <a:off x="4406900" y="4267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7" idx="3"/>
            <a:endCxn id="4" idx="3"/>
          </p:cNvCxnSpPr>
          <p:nvPr/>
        </p:nvCxnSpPr>
        <p:spPr>
          <a:xfrm flipV="1">
            <a:off x="6692900" y="1752600"/>
            <a:ext cx="12700" cy="3429000"/>
          </a:xfrm>
          <a:prstGeom prst="curvedConnector3">
            <a:avLst>
              <a:gd name="adj1" fmla="val 11800000"/>
            </a:avLst>
          </a:prstGeom>
          <a:ln w="57150" cmpd="sng">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59</a:t>
            </a:fld>
            <a:endParaRPr lang="en-US" dirty="0"/>
          </a:p>
        </p:txBody>
      </p:sp>
    </p:spTree>
    <p:extLst>
      <p:ext uri="{BB962C8B-B14F-4D97-AF65-F5344CB8AC3E}">
        <p14:creationId xmlns:p14="http://schemas.microsoft.com/office/powerpoint/2010/main" val="1266223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05400" y="1219200"/>
            <a:ext cx="3049488" cy="4572000"/>
          </a:xfrm>
          <a:prstGeom prst="rect">
            <a:avLst/>
          </a:prstGeom>
          <a:ln>
            <a:solidFill>
              <a:srgbClr val="000000"/>
            </a:solidFill>
          </a:ln>
        </p:spPr>
      </p:pic>
      <p:grpSp>
        <p:nvGrpSpPr>
          <p:cNvPr id="3" name="Group 17"/>
          <p:cNvGrpSpPr/>
          <p:nvPr/>
        </p:nvGrpSpPr>
        <p:grpSpPr>
          <a:xfrm>
            <a:off x="1828800" y="2402507"/>
            <a:ext cx="2286000" cy="2486993"/>
            <a:chOff x="1828800" y="2402507"/>
            <a:chExt cx="2286000" cy="2486993"/>
          </a:xfrm>
        </p:grpSpPr>
        <p:pic>
          <p:nvPicPr>
            <p:cNvPr id="7" name="Picture 6"/>
            <p:cNvPicPr>
              <a:picLocks noChangeAspect="1"/>
            </p:cNvPicPr>
            <p:nvPr/>
          </p:nvPicPr>
          <p:blipFill>
            <a:blip r:embed="rId4"/>
            <a:srcRect t="23622"/>
            <a:stretch>
              <a:fillRect/>
            </a:stretch>
          </p:blipFill>
          <p:spPr>
            <a:xfrm>
              <a:off x="1828800" y="3657600"/>
              <a:ext cx="1612900" cy="1231900"/>
            </a:xfrm>
            <a:prstGeom prst="rect">
              <a:avLst/>
            </a:prstGeom>
          </p:spPr>
        </p:pic>
        <p:pic>
          <p:nvPicPr>
            <p:cNvPr id="12" name="Picture 11"/>
            <p:cNvPicPr>
              <a:picLocks noChangeAspect="1"/>
            </p:cNvPicPr>
            <p:nvPr/>
          </p:nvPicPr>
          <p:blipFill>
            <a:blip r:embed="rId4"/>
            <a:srcRect b="76378"/>
            <a:stretch>
              <a:fillRect/>
            </a:stretch>
          </p:blipFill>
          <p:spPr>
            <a:xfrm rot="18512847">
              <a:off x="1529844" y="3018457"/>
              <a:ext cx="1612900" cy="381000"/>
            </a:xfrm>
            <a:prstGeom prst="rect">
              <a:avLst/>
            </a:prstGeom>
          </p:spPr>
        </p:pic>
        <p:sp>
          <p:nvSpPr>
            <p:cNvPr id="17" name="Arc 16"/>
            <p:cNvSpPr/>
            <p:nvPr/>
          </p:nvSpPr>
          <p:spPr>
            <a:xfrm rot="16200000">
              <a:off x="2628900" y="2794000"/>
              <a:ext cx="1524000" cy="1447800"/>
            </a:xfrm>
            <a:prstGeom prst="arc">
              <a:avLst/>
            </a:prstGeom>
            <a:ln w="41275">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solidFill>
                  <a:prstClr val="black"/>
                </a:solidFill>
              </a:endParaRPr>
            </a:p>
          </p:txBody>
        </p:sp>
      </p:grpSp>
      <p:sp>
        <p:nvSpPr>
          <p:cNvPr id="19" name="TextBox 18"/>
          <p:cNvSpPr txBox="1"/>
          <p:nvPr/>
        </p:nvSpPr>
        <p:spPr>
          <a:xfrm>
            <a:off x="457200" y="1600200"/>
            <a:ext cx="4462129" cy="461665"/>
          </a:xfrm>
          <a:prstGeom prst="rect">
            <a:avLst/>
          </a:prstGeom>
          <a:noFill/>
        </p:spPr>
        <p:txBody>
          <a:bodyPr wrap="none" rtlCol="0">
            <a:spAutoFit/>
          </a:bodyPr>
          <a:lstStyle/>
          <a:p>
            <a:r>
              <a:rPr lang="en-US" dirty="0" smtClean="0">
                <a:solidFill>
                  <a:prstClr val="black"/>
                </a:solidFill>
                <a:latin typeface="Arial" charset="0"/>
                <a:ea typeface="+mn-ea"/>
                <a:cs typeface="+mn-cs"/>
              </a:rPr>
              <a:t>Creating patient documentation</a:t>
            </a:r>
            <a:endParaRPr lang="en-US" dirty="0">
              <a:solidFill>
                <a:prstClr val="black"/>
              </a:solidFill>
              <a:latin typeface="Arial" charset="0"/>
              <a:ea typeface="+mn-ea"/>
              <a:cs typeface="+mn-cs"/>
            </a:endParaRPr>
          </a:p>
        </p:txBody>
      </p:sp>
      <p:grpSp>
        <p:nvGrpSpPr>
          <p:cNvPr id="9" name="Group 8"/>
          <p:cNvGrpSpPr/>
          <p:nvPr/>
        </p:nvGrpSpPr>
        <p:grpSpPr>
          <a:xfrm>
            <a:off x="3505200" y="2209800"/>
            <a:ext cx="832837" cy="1130227"/>
            <a:chOff x="1188016" y="1723706"/>
            <a:chExt cx="1527928" cy="2073521"/>
          </a:xfrm>
        </p:grpSpPr>
        <p:sp>
          <p:nvSpPr>
            <p:cNvPr id="10" name="Snip Single Corner Rectangle 9"/>
            <p:cNvSpPr/>
            <p:nvPr/>
          </p:nvSpPr>
          <p:spPr>
            <a:xfrm>
              <a:off x="1188016" y="1723706"/>
              <a:ext cx="1527928" cy="2073521"/>
            </a:xfrm>
            <a:prstGeom prst="snip1Rect">
              <a:avLst/>
            </a:prstGeom>
            <a:gradFill flip="none" rotWithShape="1">
              <a:gsLst>
                <a:gs pos="0">
                  <a:schemeClr val="bg1"/>
                </a:gs>
                <a:gs pos="100000">
                  <a:srgbClr val="EAEAEA"/>
                </a:gs>
              </a:gsLst>
              <a:lin ang="16200000" scaled="0"/>
              <a:tileRect/>
            </a:gradFill>
            <a:ln>
              <a:solidFill>
                <a:schemeClr val="tx1">
                  <a:lumMod val="65000"/>
                  <a:lumOff val="35000"/>
                </a:schemeClr>
              </a:solidFill>
            </a:ln>
            <a:effectLst>
              <a:outerShdw blurRad="40000" dist="381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495350" y="2084372"/>
              <a:ext cx="98654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398270" y="2248112"/>
              <a:ext cx="108362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409610" y="241821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425930" y="257061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398270" y="2729372"/>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425930" y="2893114"/>
              <a:ext cx="108362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1437270" y="306321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453590" y="321561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425930" y="3374374"/>
              <a:ext cx="1072288" cy="79382"/>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6</a:t>
            </a:fld>
            <a:endParaRPr lang="en-US" dirty="0"/>
          </a:p>
        </p:txBody>
      </p:sp>
    </p:spTree>
    <p:extLst>
      <p:ext uri="{BB962C8B-B14F-4D97-AF65-F5344CB8AC3E}">
        <p14:creationId xmlns:p14="http://schemas.microsoft.com/office/powerpoint/2010/main" val="590775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NLP Systems</a:t>
            </a:r>
            <a:endParaRPr lang="en-US" dirty="0"/>
          </a:p>
        </p:txBody>
      </p:sp>
      <p:sp>
        <p:nvSpPr>
          <p:cNvPr id="3" name="Content Placeholder 2"/>
          <p:cNvSpPr>
            <a:spLocks noGrp="1"/>
          </p:cNvSpPr>
          <p:nvPr>
            <p:ph idx="1"/>
          </p:nvPr>
        </p:nvSpPr>
        <p:spPr/>
        <p:txBody>
          <a:bodyPr/>
          <a:lstStyle/>
          <a:p>
            <a:r>
              <a:rPr lang="en-US" dirty="0" err="1" smtClean="0"/>
              <a:t>MetaMap</a:t>
            </a:r>
            <a:endParaRPr lang="en-US" dirty="0" smtClean="0"/>
          </a:p>
          <a:p>
            <a:pPr marL="457200" lvl="1" indent="0">
              <a:buNone/>
            </a:pPr>
            <a:r>
              <a:rPr lang="en-US" dirty="0"/>
              <a:t>d</a:t>
            </a:r>
            <a:r>
              <a:rPr lang="en-US" dirty="0" smtClean="0"/>
              <a:t>eveloped at the </a:t>
            </a:r>
            <a:r>
              <a:rPr lang="en-US" dirty="0"/>
              <a:t>National Library of </a:t>
            </a:r>
            <a:r>
              <a:rPr lang="en-US" dirty="0" smtClean="0"/>
              <a:t>Medicine</a:t>
            </a:r>
          </a:p>
          <a:p>
            <a:pPr marL="457200" lvl="1" indent="0">
              <a:buNone/>
            </a:pPr>
            <a:r>
              <a:rPr lang="en-US" b="1" dirty="0" smtClean="0">
                <a:solidFill>
                  <a:srgbClr val="008000"/>
                </a:solidFill>
              </a:rPr>
              <a:t>+</a:t>
            </a:r>
            <a:r>
              <a:rPr lang="en-US" dirty="0" smtClean="0"/>
              <a:t> General purpose, comprehensive</a:t>
            </a:r>
          </a:p>
          <a:p>
            <a:pPr marL="457200" lvl="1" indent="0">
              <a:buNone/>
            </a:pPr>
            <a:r>
              <a:rPr lang="en-US" b="1" dirty="0" smtClean="0">
                <a:solidFill>
                  <a:srgbClr val="FF0000"/>
                </a:solidFill>
              </a:rPr>
              <a:t>- </a:t>
            </a:r>
            <a:r>
              <a:rPr lang="en-US" dirty="0" smtClean="0"/>
              <a:t>General purpose, comprehensive</a:t>
            </a:r>
          </a:p>
          <a:p>
            <a:r>
              <a:rPr lang="en-US" dirty="0" err="1" smtClean="0"/>
              <a:t>cTAKES</a:t>
            </a:r>
            <a:r>
              <a:rPr lang="en-US" dirty="0"/>
              <a:t> - clinical Text Analysis and Knowledge Extraction </a:t>
            </a:r>
            <a:r>
              <a:rPr lang="en-US" dirty="0" smtClean="0"/>
              <a:t>System </a:t>
            </a:r>
          </a:p>
          <a:p>
            <a:pPr marL="457200" lvl="1" indent="0">
              <a:buNone/>
            </a:pPr>
            <a:r>
              <a:rPr lang="en-US" dirty="0"/>
              <a:t>d</a:t>
            </a:r>
            <a:r>
              <a:rPr lang="en-US" dirty="0" smtClean="0"/>
              <a:t>eveloped at Mayo Clinic - </a:t>
            </a:r>
            <a:r>
              <a:rPr lang="en-US" dirty="0" err="1" smtClean="0"/>
              <a:t>Savova</a:t>
            </a:r>
            <a:r>
              <a:rPr lang="en-US" dirty="0" smtClean="0"/>
              <a:t> et al, 2010</a:t>
            </a:r>
          </a:p>
          <a:p>
            <a:pPr marL="457200" lvl="1" indent="0">
              <a:buNone/>
            </a:pPr>
            <a:r>
              <a:rPr lang="en-US" b="1" dirty="0" smtClean="0">
                <a:solidFill>
                  <a:srgbClr val="008000"/>
                </a:solidFill>
              </a:rPr>
              <a:t>+</a:t>
            </a:r>
            <a:r>
              <a:rPr lang="en-US" dirty="0" smtClean="0"/>
              <a:t> Trained on clinical text</a:t>
            </a:r>
          </a:p>
          <a:p>
            <a:pPr marL="457200" lvl="1" indent="0">
              <a:buNone/>
            </a:pPr>
            <a:r>
              <a:rPr lang="en-US" b="1" dirty="0" smtClean="0">
                <a:solidFill>
                  <a:srgbClr val="FF0000"/>
                </a:solidFill>
              </a:rPr>
              <a:t>-</a:t>
            </a:r>
            <a:r>
              <a:rPr lang="en-US" dirty="0" smtClean="0"/>
              <a:t> Trained on clinical text from a single institution</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60</a:t>
            </a:fld>
            <a:endParaRPr lang="en-US" dirty="0"/>
          </a:p>
        </p:txBody>
      </p:sp>
    </p:spTree>
    <p:extLst>
      <p:ext uri="{BB962C8B-B14F-4D97-AF65-F5344CB8AC3E}">
        <p14:creationId xmlns:p14="http://schemas.microsoft.com/office/powerpoint/2010/main" val="2174379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and application</a:t>
            </a:r>
          </a:p>
        </p:txBody>
      </p:sp>
      <p:sp>
        <p:nvSpPr>
          <p:cNvPr id="4" name="Slide Number Placeholder 3"/>
          <p:cNvSpPr>
            <a:spLocks noGrp="1"/>
          </p:cNvSpPr>
          <p:nvPr>
            <p:ph type="sldNum" sz="quarter" idx="12"/>
          </p:nvPr>
        </p:nvSpPr>
        <p:spPr/>
        <p:txBody>
          <a:bodyPr/>
          <a:lstStyle/>
          <a:p>
            <a:pPr>
              <a:defRPr/>
            </a:pPr>
            <a:fld id="{0C51A5A3-E10C-4341-BA90-22F05299F932}" type="slidenum">
              <a:rPr lang="en-US" smtClean="0"/>
              <a:pPr>
                <a:defRPr/>
              </a:pPr>
              <a:t>61</a:t>
            </a:fld>
            <a:endParaRPr lang="en-US"/>
          </a:p>
        </p:txBody>
      </p:sp>
      <p:sp>
        <p:nvSpPr>
          <p:cNvPr id="3" name="Date Placeholder 2"/>
          <p:cNvSpPr>
            <a:spLocks noGrp="1"/>
          </p:cNvSpPr>
          <p:nvPr>
            <p:ph type="dt" sz="half" idx="10"/>
          </p:nvPr>
        </p:nvSpPr>
        <p:spPr/>
        <p:txBody>
          <a:bodyPr/>
          <a:lstStyle/>
          <a:p>
            <a:pPr>
              <a:defRPr/>
            </a:pPr>
            <a:r>
              <a:rPr lang="en-US" smtClean="0"/>
              <a:t>08/20/2015</a:t>
            </a:r>
            <a:endParaRPr lang="en-US"/>
          </a:p>
        </p:txBody>
      </p:sp>
      <p:sp>
        <p:nvSpPr>
          <p:cNvPr id="35" name="Rectangle 34"/>
          <p:cNvSpPr/>
          <p:nvPr/>
        </p:nvSpPr>
        <p:spPr>
          <a:xfrm>
            <a:off x="1376866" y="1351358"/>
            <a:ext cx="1721097" cy="464124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00FF"/>
                </a:solidFill>
                <a:effectLst/>
                <a:uLnTx/>
                <a:uFillTx/>
                <a:latin typeface="Calibri"/>
                <a:ea typeface="+mn-ea"/>
                <a:cs typeface="+mn-cs"/>
              </a:rPr>
              <a:t>Readers</a:t>
            </a:r>
            <a:endParaRPr kumimoji="0" lang="en-US" sz="2800" b="0" i="0" u="none" strike="noStrike" kern="0" cap="none" spc="0" normalizeH="0" baseline="0" noProof="0" dirty="0">
              <a:ln>
                <a:noFill/>
              </a:ln>
              <a:solidFill>
                <a:srgbClr val="0000FF"/>
              </a:solidFill>
              <a:effectLst/>
              <a:uLnTx/>
              <a:uFillTx/>
              <a:latin typeface="Calibri"/>
              <a:ea typeface="+mn-ea"/>
              <a:cs typeface="+mn-cs"/>
            </a:endParaRPr>
          </a:p>
        </p:txBody>
      </p:sp>
      <p:sp>
        <p:nvSpPr>
          <p:cNvPr id="36" name="Rectangle 35"/>
          <p:cNvSpPr/>
          <p:nvPr/>
        </p:nvSpPr>
        <p:spPr>
          <a:xfrm>
            <a:off x="3284069" y="1351358"/>
            <a:ext cx="2350170" cy="464124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Calibri"/>
                <a:ea typeface="+mn-ea"/>
                <a:cs typeface="+mn-cs"/>
              </a:rPr>
              <a:t>Pipeline</a:t>
            </a:r>
            <a:endParaRPr kumimoji="0" lang="en-US" sz="2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7" name="Rectangle 36"/>
          <p:cNvSpPr/>
          <p:nvPr/>
        </p:nvSpPr>
        <p:spPr>
          <a:xfrm>
            <a:off x="5756696" y="1351358"/>
            <a:ext cx="1624236" cy="4641242"/>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C0504D">
                    <a:lumMod val="50000"/>
                  </a:srgbClr>
                </a:solidFill>
                <a:effectLst/>
                <a:uLnTx/>
                <a:uFillTx/>
                <a:latin typeface="Calibri"/>
                <a:ea typeface="+mn-ea"/>
                <a:cs typeface="+mn-cs"/>
              </a:rPr>
              <a:t>Listeners</a:t>
            </a:r>
          </a:p>
        </p:txBody>
      </p:sp>
      <p:sp>
        <p:nvSpPr>
          <p:cNvPr id="38" name="Multidocument 37"/>
          <p:cNvSpPr/>
          <p:nvPr/>
        </p:nvSpPr>
        <p:spPr>
          <a:xfrm>
            <a:off x="106826" y="4568178"/>
            <a:ext cx="1115736" cy="1281980"/>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Files</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9" name="Magnetic Disk 38"/>
          <p:cNvSpPr/>
          <p:nvPr/>
        </p:nvSpPr>
        <p:spPr>
          <a:xfrm>
            <a:off x="106826" y="1944867"/>
            <a:ext cx="1115736" cy="1566865"/>
          </a:xfrm>
          <a:prstGeom prst="flowChartMagneticDisk">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Database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0" name="TextBox 39"/>
          <p:cNvSpPr txBox="1"/>
          <p:nvPr/>
        </p:nvSpPr>
        <p:spPr>
          <a:xfrm>
            <a:off x="1376866" y="2455279"/>
            <a:ext cx="1697123" cy="914400"/>
          </a:xfrm>
          <a:prstGeom prst="rect">
            <a:avLst/>
          </a:prstGeom>
          <a:solidFill>
            <a:srgbClr val="C0504D"/>
          </a:solidFill>
          <a:ln w="25400" cap="flat" cmpd="sng" algn="ctr">
            <a:solidFill>
              <a:srgbClr val="C0504D">
                <a:shade val="50000"/>
              </a:srgbClr>
            </a:solidFill>
            <a:prstDash val="solid"/>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Batch 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reader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 name="TextBox 40"/>
          <p:cNvSpPr txBox="1"/>
          <p:nvPr/>
        </p:nvSpPr>
        <p:spPr>
          <a:xfrm>
            <a:off x="1376865" y="4568177"/>
            <a:ext cx="1697123" cy="914400"/>
          </a:xfrm>
          <a:prstGeom prst="rect">
            <a:avLst/>
          </a:prstGeom>
          <a:solidFill>
            <a:srgbClr val="8064A2"/>
          </a:solidFill>
          <a:ln w="25400" cap="flat" cmpd="sng" algn="ctr">
            <a:solidFill>
              <a:srgbClr val="8064A2">
                <a:shade val="50000"/>
              </a:srgbClr>
            </a:solidFill>
            <a:prstDash val="solid"/>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File Reader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2" name="TextBox 41"/>
          <p:cNvSpPr txBox="1"/>
          <p:nvPr/>
        </p:nvSpPr>
        <p:spPr>
          <a:xfrm>
            <a:off x="3405506" y="1844487"/>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Pre-processing</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3" name="TextBox 42"/>
          <p:cNvSpPr txBox="1"/>
          <p:nvPr/>
        </p:nvSpPr>
        <p:spPr>
          <a:xfrm>
            <a:off x="3405506" y="255763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alibri"/>
                <a:ea typeface="+mn-ea"/>
                <a:cs typeface="+mn-cs"/>
              </a:rPr>
              <a:t>Tokenizer</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4" name="TextBox 43"/>
          <p:cNvSpPr txBox="1"/>
          <p:nvPr/>
        </p:nvSpPr>
        <p:spPr>
          <a:xfrm>
            <a:off x="3405506" y="3270773"/>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Part of Speech</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6" name="TextBox 45"/>
          <p:cNvSpPr txBox="1"/>
          <p:nvPr/>
        </p:nvSpPr>
        <p:spPr>
          <a:xfrm>
            <a:off x="3429000" y="3983916"/>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smtClean="0">
                <a:solidFill>
                  <a:sysClr val="windowText" lastClr="000000"/>
                </a:solidFill>
                <a:latin typeface="Calibri"/>
                <a:ea typeface="+mn-ea"/>
                <a:cs typeface="+mn-cs"/>
              </a:rPr>
              <a:t>Concept Mapping</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7" name="TextBox 46"/>
          <p:cNvSpPr txBox="1"/>
          <p:nvPr/>
        </p:nvSpPr>
        <p:spPr>
          <a:xfrm>
            <a:off x="3429000" y="4697059"/>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Rules and Heuristics</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8" name="TextBox 47"/>
          <p:cNvSpPr txBox="1"/>
          <p:nvPr/>
        </p:nvSpPr>
        <p:spPr>
          <a:xfrm>
            <a:off x="5756696" y="3340209"/>
            <a:ext cx="1624236" cy="714290"/>
          </a:xfrm>
          <a:prstGeom prst="rect">
            <a:avLst/>
          </a:prstGeom>
          <a:solidFill>
            <a:srgbClr val="F79646"/>
          </a:solidFill>
          <a:ln w="25400" cap="flat" cmpd="sng" algn="ctr">
            <a:solidFill>
              <a:srgbClr val="F79646">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CSV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9" name="TextBox 48"/>
          <p:cNvSpPr txBox="1"/>
          <p:nvPr/>
        </p:nvSpPr>
        <p:spPr>
          <a:xfrm>
            <a:off x="5756696" y="2220433"/>
            <a:ext cx="1624236" cy="714290"/>
          </a:xfrm>
          <a:prstGeom prst="rect">
            <a:avLst/>
          </a:prstGeom>
          <a:solidFill>
            <a:srgbClr val="4F81BD"/>
          </a:solidFill>
          <a:ln w="25400" cap="flat" cmpd="sng" algn="ctr">
            <a:solidFill>
              <a:srgbClr val="4F81BD">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XMI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0" name="TextBox 49"/>
          <p:cNvSpPr txBox="1"/>
          <p:nvPr/>
        </p:nvSpPr>
        <p:spPr>
          <a:xfrm>
            <a:off x="5756696" y="4459985"/>
            <a:ext cx="1624236" cy="927235"/>
          </a:xfrm>
          <a:prstGeom prst="rect">
            <a:avLst/>
          </a:prstGeom>
          <a:solidFill>
            <a:srgbClr val="4BACC6"/>
          </a:solidFill>
          <a:ln w="25400" cap="flat" cmpd="sng" algn="ctr">
            <a:solidFill>
              <a:srgbClr val="4BACC6">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Batch database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1" name="Magnetic Disk 50"/>
          <p:cNvSpPr/>
          <p:nvPr/>
        </p:nvSpPr>
        <p:spPr>
          <a:xfrm>
            <a:off x="7879473" y="4459986"/>
            <a:ext cx="1115736" cy="1566865"/>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Database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2" name="Multidocument 51"/>
          <p:cNvSpPr/>
          <p:nvPr/>
        </p:nvSpPr>
        <p:spPr>
          <a:xfrm>
            <a:off x="7772647" y="1243164"/>
            <a:ext cx="1115736" cy="1281980"/>
          </a:xfrm>
          <a:prstGeom prst="flowChartMultidocumen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XMI Files</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3" name="Document 52"/>
          <p:cNvSpPr/>
          <p:nvPr/>
        </p:nvSpPr>
        <p:spPr>
          <a:xfrm>
            <a:off x="7772647" y="3048793"/>
            <a:ext cx="1115736" cy="1245013"/>
          </a:xfrm>
          <a:prstGeom prst="flowChartDocumen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Delimited file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4" name="Straight Arrow Connector 53"/>
          <p:cNvCxnSpPr>
            <a:stCxn id="49" idx="3"/>
            <a:endCxn id="52" idx="1"/>
          </p:cNvCxnSpPr>
          <p:nvPr/>
        </p:nvCxnSpPr>
        <p:spPr>
          <a:xfrm flipV="1">
            <a:off x="7380932" y="1884154"/>
            <a:ext cx="391715" cy="693424"/>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5" name="Straight Arrow Connector 54"/>
          <p:cNvCxnSpPr>
            <a:stCxn id="48" idx="3"/>
            <a:endCxn id="53" idx="1"/>
          </p:cNvCxnSpPr>
          <p:nvPr/>
        </p:nvCxnSpPr>
        <p:spPr>
          <a:xfrm flipV="1">
            <a:off x="7380932" y="3671300"/>
            <a:ext cx="391715" cy="26054"/>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6" name="Straight Arrow Connector 55"/>
          <p:cNvCxnSpPr>
            <a:stCxn id="50" idx="3"/>
            <a:endCxn id="51" idx="2"/>
          </p:cNvCxnSpPr>
          <p:nvPr/>
        </p:nvCxnSpPr>
        <p:spPr>
          <a:xfrm>
            <a:off x="7380932" y="4923603"/>
            <a:ext cx="498541" cy="31981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7" name="Straight Arrow Connector 56"/>
          <p:cNvCxnSpPr/>
          <p:nvPr/>
        </p:nvCxnSpPr>
        <p:spPr>
          <a:xfrm flipV="1">
            <a:off x="852701" y="3155624"/>
            <a:ext cx="937694" cy="17212"/>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8" name="Straight Arrow Connector 57"/>
          <p:cNvCxnSpPr/>
          <p:nvPr/>
        </p:nvCxnSpPr>
        <p:spPr>
          <a:xfrm flipV="1">
            <a:off x="852701" y="5300855"/>
            <a:ext cx="937694" cy="17212"/>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9" name="Straight Arrow Connector 58"/>
          <p:cNvCxnSpPr>
            <a:stCxn id="42" idx="2"/>
            <a:endCxn id="43" idx="0"/>
          </p:cNvCxnSpPr>
          <p:nvPr/>
        </p:nvCxnSpPr>
        <p:spPr>
          <a:xfrm>
            <a:off x="4457066" y="2213819"/>
            <a:ext cx="0" cy="343811"/>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0" name="Straight Arrow Connector 59"/>
          <p:cNvCxnSpPr/>
          <p:nvPr/>
        </p:nvCxnSpPr>
        <p:spPr>
          <a:xfrm>
            <a:off x="4457066" y="2934723"/>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4" name="Straight Arrow Connector 47"/>
          <p:cNvCxnSpPr>
            <a:stCxn id="35" idx="0"/>
            <a:endCxn id="36" idx="0"/>
          </p:cNvCxnSpPr>
          <p:nvPr/>
        </p:nvCxnSpPr>
        <p:spPr>
          <a:xfrm rot="5400000" flipH="1" flipV="1">
            <a:off x="3348284" y="240489"/>
            <a:ext cx="12700" cy="2221739"/>
          </a:xfrm>
          <a:prstGeom prst="bentConnector3">
            <a:avLst>
              <a:gd name="adj1" fmla="val 2534535"/>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5" name="Straight Arrow Connector 53"/>
          <p:cNvCxnSpPr>
            <a:stCxn id="36" idx="2"/>
            <a:endCxn id="37" idx="2"/>
          </p:cNvCxnSpPr>
          <p:nvPr/>
        </p:nvCxnSpPr>
        <p:spPr>
          <a:xfrm rot="16200000" flipH="1">
            <a:off x="5513984" y="4937770"/>
            <a:ext cx="12700" cy="2109660"/>
          </a:xfrm>
          <a:prstGeom prst="bentConnector3">
            <a:avLst>
              <a:gd name="adj1" fmla="val 2437583"/>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sp>
        <p:nvSpPr>
          <p:cNvPr id="34" name="TextBox 33"/>
          <p:cNvSpPr txBox="1"/>
          <p:nvPr/>
        </p:nvSpPr>
        <p:spPr>
          <a:xfrm>
            <a:off x="3429000" y="541020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Post-processing</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66" name="Straight Arrow Connector 65"/>
          <p:cNvCxnSpPr>
            <a:endCxn id="34" idx="0"/>
          </p:cNvCxnSpPr>
          <p:nvPr/>
        </p:nvCxnSpPr>
        <p:spPr>
          <a:xfrm>
            <a:off x="4480560" y="5052264"/>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33" name="Straight Arrow Connector 32"/>
          <p:cNvCxnSpPr/>
          <p:nvPr/>
        </p:nvCxnSpPr>
        <p:spPr>
          <a:xfrm>
            <a:off x="4419600" y="3604464"/>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1" name="Straight Arrow Connector 60"/>
          <p:cNvCxnSpPr/>
          <p:nvPr/>
        </p:nvCxnSpPr>
        <p:spPr>
          <a:xfrm>
            <a:off x="4419600" y="4343400"/>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56190339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UIMA Framework</a:t>
            </a:r>
            <a:endParaRPr lang="en-US" dirty="0"/>
          </a:p>
        </p:txBody>
      </p:sp>
      <p:sp>
        <p:nvSpPr>
          <p:cNvPr id="3" name="Content Placeholder 2"/>
          <p:cNvSpPr>
            <a:spLocks noGrp="1"/>
          </p:cNvSpPr>
          <p:nvPr>
            <p:ph idx="1"/>
          </p:nvPr>
        </p:nvSpPr>
        <p:spPr/>
        <p:txBody>
          <a:bodyPr/>
          <a:lstStyle/>
          <a:p>
            <a:r>
              <a:rPr lang="en-US" dirty="0"/>
              <a:t>Unstructured Information Management </a:t>
            </a:r>
            <a:r>
              <a:rPr lang="en-US" dirty="0" smtClean="0"/>
              <a:t>Architecture</a:t>
            </a:r>
          </a:p>
          <a:p>
            <a:pPr lvl="1"/>
            <a:r>
              <a:rPr lang="en-US" dirty="0" smtClean="0"/>
              <a:t>Developed by IBM</a:t>
            </a:r>
          </a:p>
          <a:p>
            <a:pPr marL="457200" lvl="1" indent="0">
              <a:buNone/>
            </a:pPr>
            <a:r>
              <a:rPr lang="en-US" b="1" dirty="0" smtClean="0">
                <a:solidFill>
                  <a:srgbClr val="008000"/>
                </a:solidFill>
              </a:rPr>
              <a:t>+</a:t>
            </a:r>
            <a:r>
              <a:rPr lang="en-US" dirty="0" smtClean="0"/>
              <a:t> Powerful, scalable, free source</a:t>
            </a:r>
          </a:p>
          <a:p>
            <a:pPr marL="457200" lvl="1" indent="0">
              <a:buNone/>
            </a:pPr>
            <a:r>
              <a:rPr lang="en-US" b="1" dirty="0" smtClean="0">
                <a:solidFill>
                  <a:srgbClr val="008000"/>
                </a:solidFill>
              </a:rPr>
              <a:t>+</a:t>
            </a:r>
            <a:r>
              <a:rPr lang="en-US" dirty="0" smtClean="0"/>
              <a:t> Widely used</a:t>
            </a:r>
          </a:p>
          <a:p>
            <a:pPr marL="457200" lvl="1" indent="0">
              <a:buNone/>
            </a:pPr>
            <a:r>
              <a:rPr lang="en-US" b="1" dirty="0" smtClean="0">
                <a:solidFill>
                  <a:srgbClr val="008000"/>
                </a:solidFill>
              </a:rPr>
              <a:t> </a:t>
            </a:r>
            <a:r>
              <a:rPr lang="en-US" b="1" dirty="0" smtClean="0">
                <a:solidFill>
                  <a:srgbClr val="FF0000"/>
                </a:solidFill>
              </a:rPr>
              <a:t>-</a:t>
            </a:r>
            <a:r>
              <a:rPr lang="en-US" b="1" dirty="0" smtClean="0">
                <a:solidFill>
                  <a:srgbClr val="008000"/>
                </a:solidFill>
              </a:rPr>
              <a:t> </a:t>
            </a:r>
            <a:r>
              <a:rPr lang="en-US" dirty="0" smtClean="0"/>
              <a:t>Limited number of tools</a:t>
            </a:r>
          </a:p>
          <a:p>
            <a:pPr marL="457200" lvl="1" indent="0">
              <a:buNone/>
            </a:pPr>
            <a:r>
              <a:rPr lang="en-US" dirty="0" smtClean="0"/>
              <a:t> </a:t>
            </a:r>
            <a:endParaRPr lang="en-US" b="1" dirty="0" smtClean="0">
              <a:solidFill>
                <a:srgbClr val="008000"/>
              </a:solidFill>
            </a:endParaRPr>
          </a:p>
          <a:p>
            <a:pPr marL="457200" lvl="1" indent="0">
              <a:buNone/>
            </a:pP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62</a:t>
            </a:fld>
            <a:endParaRPr lang="en-US" dirty="0"/>
          </a:p>
        </p:txBody>
      </p:sp>
    </p:spTree>
    <p:extLst>
      <p:ext uri="{BB962C8B-B14F-4D97-AF65-F5344CB8AC3E}">
        <p14:creationId xmlns:p14="http://schemas.microsoft.com/office/powerpoint/2010/main" val="44427419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Leo</a:t>
            </a:r>
            <a:endParaRPr lang="en-US" dirty="0"/>
          </a:p>
        </p:txBody>
      </p:sp>
      <p:sp>
        <p:nvSpPr>
          <p:cNvPr id="3" name="Content Placeholder 2"/>
          <p:cNvSpPr>
            <a:spLocks noGrp="1"/>
          </p:cNvSpPr>
          <p:nvPr>
            <p:ph idx="1"/>
          </p:nvPr>
        </p:nvSpPr>
        <p:spPr/>
        <p:txBody>
          <a:bodyPr/>
          <a:lstStyle/>
          <a:p>
            <a:r>
              <a:rPr lang="en-US" smtClean="0"/>
              <a:t>Developed by NLP team at the VA SLC Healthcare</a:t>
            </a:r>
          </a:p>
          <a:p>
            <a:r>
              <a:rPr lang="en-US" smtClean="0"/>
              <a:t>Based on UIMA</a:t>
            </a:r>
          </a:p>
          <a:p>
            <a:r>
              <a:rPr lang="en-US" smtClean="0"/>
              <a:t>Optimized for clinical text processing</a:t>
            </a:r>
          </a:p>
          <a:p>
            <a:r>
              <a:rPr lang="en-US" smtClean="0"/>
              <a:t>Growing number of tools</a:t>
            </a:r>
          </a:p>
          <a:p>
            <a:r>
              <a:rPr lang="en-US" smtClean="0"/>
              <a:t>Allows rapid NLP pipeline development</a:t>
            </a:r>
          </a:p>
          <a:p>
            <a:endParaRPr lang="en-US" dirty="0"/>
          </a:p>
        </p:txBody>
      </p:sp>
      <p:sp>
        <p:nvSpPr>
          <p:cNvPr id="5" name="Slide Number Placeholder 4"/>
          <p:cNvSpPr>
            <a:spLocks noGrp="1"/>
          </p:cNvSpPr>
          <p:nvPr>
            <p:ph type="sldNum" sz="quarter" idx="12"/>
          </p:nvPr>
        </p:nvSpPr>
        <p:spPr/>
        <p:txBody>
          <a:bodyPr/>
          <a:lstStyle/>
          <a:p>
            <a:fld id="{A1853903-4063-E24E-B3CD-AFA4C2CD3AB5}" type="slidenum">
              <a:rPr lang="en-US" smtClean="0"/>
              <a:pPr/>
              <a:t>63</a:t>
            </a:fld>
            <a:endParaRPr lang="en-US" dirty="0"/>
          </a:p>
        </p:txBody>
      </p:sp>
      <p:sp>
        <p:nvSpPr>
          <p:cNvPr id="4" name="Date Placeholder 3"/>
          <p:cNvSpPr>
            <a:spLocks noGrp="1"/>
          </p:cNvSpPr>
          <p:nvPr>
            <p:ph type="dt" sz="half" idx="10"/>
          </p:nvPr>
        </p:nvSpPr>
        <p:spPr/>
        <p:txBody>
          <a:bodyPr/>
          <a:lstStyle/>
          <a:p>
            <a:r>
              <a:rPr lang="en-US" smtClean="0"/>
              <a:t>08/20/2015</a:t>
            </a:r>
            <a:endParaRPr lang="en-US" dirty="0"/>
          </a:p>
        </p:txBody>
      </p:sp>
    </p:spTree>
    <p:extLst>
      <p:ext uri="{BB962C8B-B14F-4D97-AF65-F5344CB8AC3E}">
        <p14:creationId xmlns:p14="http://schemas.microsoft.com/office/powerpoint/2010/main" val="49835325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a:t>
            </a:r>
            <a:endParaRPr lang="en-US" dirty="0"/>
          </a:p>
        </p:txBody>
      </p:sp>
      <p:sp>
        <p:nvSpPr>
          <p:cNvPr id="3" name="Content Placeholder 2"/>
          <p:cNvSpPr>
            <a:spLocks noGrp="1"/>
          </p:cNvSpPr>
          <p:nvPr>
            <p:ph idx="1"/>
          </p:nvPr>
        </p:nvSpPr>
        <p:spPr/>
        <p:txBody>
          <a:bodyPr/>
          <a:lstStyle/>
          <a:p>
            <a:r>
              <a:rPr lang="en-US" dirty="0" err="1" smtClean="0"/>
              <a:t>IntelliJ</a:t>
            </a:r>
            <a:r>
              <a:rPr lang="en-US" dirty="0" smtClean="0"/>
              <a:t> IDEA</a:t>
            </a:r>
          </a:p>
          <a:p>
            <a:endParaRPr lang="en-US" dirty="0"/>
          </a:p>
          <a:p>
            <a:r>
              <a:rPr lang="en-US" dirty="0" err="1" smtClean="0"/>
              <a:t>demoBasicNlp</a:t>
            </a:r>
            <a:r>
              <a:rPr lang="en-US" dirty="0" smtClean="0"/>
              <a:t> project</a:t>
            </a:r>
          </a:p>
          <a:p>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64</a:t>
            </a:fld>
            <a:endParaRPr lang="en-US" dirty="0"/>
          </a:p>
        </p:txBody>
      </p:sp>
    </p:spTree>
    <p:extLst>
      <p:ext uri="{BB962C8B-B14F-4D97-AF65-F5344CB8AC3E}">
        <p14:creationId xmlns:p14="http://schemas.microsoft.com/office/powerpoint/2010/main" val="19374960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a:t>
            </a:r>
            <a:endParaRPr lang="en-US" dirty="0"/>
          </a:p>
        </p:txBody>
      </p:sp>
      <p:sp>
        <p:nvSpPr>
          <p:cNvPr id="3" name="Content Placeholder 2"/>
          <p:cNvSpPr>
            <a:spLocks noGrp="1"/>
          </p:cNvSpPr>
          <p:nvPr>
            <p:ph idx="1"/>
          </p:nvPr>
        </p:nvSpPr>
        <p:spPr/>
        <p:txBody>
          <a:bodyPr/>
          <a:lstStyle/>
          <a:p>
            <a:r>
              <a:rPr lang="en-US" dirty="0" smtClean="0"/>
              <a:t>Alcohol status</a:t>
            </a:r>
          </a:p>
          <a:p>
            <a:pPr lvl="1"/>
            <a:r>
              <a:rPr lang="en-US" dirty="0" smtClean="0"/>
              <a:t>Current drinker </a:t>
            </a:r>
          </a:p>
          <a:p>
            <a:pPr lvl="2"/>
            <a:r>
              <a:rPr lang="en-US" dirty="0" smtClean="0"/>
              <a:t>any range: from rare to frequent consumption</a:t>
            </a:r>
          </a:p>
          <a:p>
            <a:pPr lvl="1"/>
            <a:r>
              <a:rPr lang="en-US" dirty="0" smtClean="0"/>
              <a:t>Past drinker</a:t>
            </a:r>
          </a:p>
          <a:p>
            <a:pPr lvl="2"/>
            <a:r>
              <a:rPr lang="en-US" dirty="0" smtClean="0"/>
              <a:t>No consumption for at least 12 months</a:t>
            </a:r>
          </a:p>
          <a:p>
            <a:pPr lvl="1"/>
            <a:r>
              <a:rPr lang="en-US" dirty="0" smtClean="0"/>
              <a:t>Never</a:t>
            </a:r>
          </a:p>
          <a:p>
            <a:pPr lvl="2"/>
            <a:r>
              <a:rPr lang="en-US" dirty="0" smtClean="0"/>
              <a:t>The patient has never consumed alcohol</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65</a:t>
            </a:fld>
            <a:endParaRPr lang="en-US" dirty="0"/>
          </a:p>
        </p:txBody>
      </p:sp>
    </p:spTree>
    <p:extLst>
      <p:ext uri="{BB962C8B-B14F-4D97-AF65-F5344CB8AC3E}">
        <p14:creationId xmlns:p14="http://schemas.microsoft.com/office/powerpoint/2010/main" val="267856699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a:t>
            </a:r>
            <a:r>
              <a:rPr lang="en-US" dirty="0" smtClean="0"/>
              <a:t>2: </a:t>
            </a:r>
            <a:r>
              <a:rPr lang="en-US" dirty="0"/>
              <a:t>Alcohol </a:t>
            </a:r>
            <a:r>
              <a:rPr lang="en-US" dirty="0" smtClean="0"/>
              <a:t>Use </a:t>
            </a:r>
            <a:r>
              <a:rPr lang="en-US" dirty="0"/>
              <a:t>pipeline</a:t>
            </a:r>
          </a:p>
        </p:txBody>
      </p:sp>
      <p:sp>
        <p:nvSpPr>
          <p:cNvPr id="4" name="Slide Number Placeholder 3"/>
          <p:cNvSpPr>
            <a:spLocks noGrp="1"/>
          </p:cNvSpPr>
          <p:nvPr>
            <p:ph type="sldNum" sz="quarter" idx="12"/>
          </p:nvPr>
        </p:nvSpPr>
        <p:spPr/>
        <p:txBody>
          <a:bodyPr/>
          <a:lstStyle/>
          <a:p>
            <a:pPr>
              <a:defRPr/>
            </a:pPr>
            <a:fld id="{0C51A5A3-E10C-4341-BA90-22F05299F932}" type="slidenum">
              <a:rPr lang="en-US" smtClean="0"/>
              <a:pPr>
                <a:defRPr/>
              </a:pPr>
              <a:t>66</a:t>
            </a:fld>
            <a:endParaRPr lang="en-US"/>
          </a:p>
        </p:txBody>
      </p:sp>
      <p:sp>
        <p:nvSpPr>
          <p:cNvPr id="3" name="Date Placeholder 2"/>
          <p:cNvSpPr>
            <a:spLocks noGrp="1"/>
          </p:cNvSpPr>
          <p:nvPr>
            <p:ph type="dt" sz="half" idx="10"/>
          </p:nvPr>
        </p:nvSpPr>
        <p:spPr/>
        <p:txBody>
          <a:bodyPr/>
          <a:lstStyle/>
          <a:p>
            <a:pPr>
              <a:defRPr/>
            </a:pPr>
            <a:r>
              <a:rPr lang="en-US" smtClean="0"/>
              <a:t>08/20/2015</a:t>
            </a:r>
            <a:endParaRPr lang="en-US"/>
          </a:p>
        </p:txBody>
      </p:sp>
      <p:sp>
        <p:nvSpPr>
          <p:cNvPr id="35" name="Rectangle 34"/>
          <p:cNvSpPr/>
          <p:nvPr/>
        </p:nvSpPr>
        <p:spPr>
          <a:xfrm>
            <a:off x="1376866" y="1351358"/>
            <a:ext cx="1721097" cy="464124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00FF"/>
                </a:solidFill>
                <a:effectLst/>
                <a:uLnTx/>
                <a:uFillTx/>
                <a:latin typeface="Calibri"/>
                <a:ea typeface="+mn-ea"/>
                <a:cs typeface="+mn-cs"/>
              </a:rPr>
              <a:t>Readers</a:t>
            </a:r>
            <a:endParaRPr kumimoji="0" lang="en-US" sz="2800" b="0" i="0" u="none" strike="noStrike" kern="0" cap="none" spc="0" normalizeH="0" baseline="0" noProof="0" dirty="0">
              <a:ln>
                <a:noFill/>
              </a:ln>
              <a:solidFill>
                <a:srgbClr val="0000FF"/>
              </a:solidFill>
              <a:effectLst/>
              <a:uLnTx/>
              <a:uFillTx/>
              <a:latin typeface="Calibri"/>
              <a:ea typeface="+mn-ea"/>
              <a:cs typeface="+mn-cs"/>
            </a:endParaRPr>
          </a:p>
        </p:txBody>
      </p:sp>
      <p:sp>
        <p:nvSpPr>
          <p:cNvPr id="36" name="Rectangle 35"/>
          <p:cNvSpPr/>
          <p:nvPr/>
        </p:nvSpPr>
        <p:spPr>
          <a:xfrm>
            <a:off x="3284069" y="1351358"/>
            <a:ext cx="2350170" cy="464124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Calibri"/>
                <a:ea typeface="+mn-ea"/>
                <a:cs typeface="+mn-cs"/>
              </a:rPr>
              <a:t>Pipeline</a:t>
            </a:r>
            <a:endParaRPr kumimoji="0" lang="en-US" sz="2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7" name="Rectangle 36"/>
          <p:cNvSpPr/>
          <p:nvPr/>
        </p:nvSpPr>
        <p:spPr>
          <a:xfrm>
            <a:off x="5756696" y="1351358"/>
            <a:ext cx="1624236" cy="4641242"/>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C0504D">
                    <a:lumMod val="50000"/>
                  </a:srgbClr>
                </a:solidFill>
                <a:effectLst/>
                <a:uLnTx/>
                <a:uFillTx/>
                <a:latin typeface="Calibri"/>
                <a:ea typeface="+mn-ea"/>
                <a:cs typeface="+mn-cs"/>
              </a:rPr>
              <a:t>Listeners</a:t>
            </a:r>
          </a:p>
        </p:txBody>
      </p:sp>
      <p:sp>
        <p:nvSpPr>
          <p:cNvPr id="38" name="Multidocument 37"/>
          <p:cNvSpPr/>
          <p:nvPr/>
        </p:nvSpPr>
        <p:spPr>
          <a:xfrm>
            <a:off x="106826" y="4568178"/>
            <a:ext cx="1115736" cy="1281980"/>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Files</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9" name="Magnetic Disk 38"/>
          <p:cNvSpPr/>
          <p:nvPr/>
        </p:nvSpPr>
        <p:spPr>
          <a:xfrm>
            <a:off x="106826" y="1944867"/>
            <a:ext cx="1115736" cy="1566865"/>
          </a:xfrm>
          <a:prstGeom prst="flowChartMagneticDisk">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Database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0" name="TextBox 39"/>
          <p:cNvSpPr txBox="1"/>
          <p:nvPr/>
        </p:nvSpPr>
        <p:spPr>
          <a:xfrm>
            <a:off x="1376866" y="2455279"/>
            <a:ext cx="1697123" cy="914400"/>
          </a:xfrm>
          <a:prstGeom prst="rect">
            <a:avLst/>
          </a:prstGeom>
          <a:solidFill>
            <a:srgbClr val="C0504D"/>
          </a:solidFill>
          <a:ln w="25400" cap="flat" cmpd="sng" algn="ctr">
            <a:solidFill>
              <a:srgbClr val="C0504D">
                <a:shade val="50000"/>
              </a:srgbClr>
            </a:solidFill>
            <a:prstDash val="solid"/>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Batch 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reader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 name="TextBox 40"/>
          <p:cNvSpPr txBox="1"/>
          <p:nvPr/>
        </p:nvSpPr>
        <p:spPr>
          <a:xfrm>
            <a:off x="1376865" y="4568177"/>
            <a:ext cx="1697123" cy="914400"/>
          </a:xfrm>
          <a:prstGeom prst="rect">
            <a:avLst/>
          </a:prstGeom>
          <a:solidFill>
            <a:srgbClr val="8064A2"/>
          </a:solidFill>
          <a:ln w="25400" cap="flat" cmpd="sng" algn="ctr">
            <a:solidFill>
              <a:srgbClr val="8064A2">
                <a:shade val="50000"/>
              </a:srgbClr>
            </a:solidFill>
            <a:prstDash val="solid"/>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File Reader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2" name="TextBox 41"/>
          <p:cNvSpPr txBox="1"/>
          <p:nvPr/>
        </p:nvSpPr>
        <p:spPr>
          <a:xfrm>
            <a:off x="3405506" y="1844487"/>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Regex Alcohol</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3" name="TextBox 42"/>
          <p:cNvSpPr txBox="1"/>
          <p:nvPr/>
        </p:nvSpPr>
        <p:spPr>
          <a:xfrm>
            <a:off x="3405506" y="2571755"/>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Window </a:t>
            </a:r>
            <a:r>
              <a:rPr kumimoji="0" lang="en-US" sz="1800" b="0" i="0" u="none" strike="noStrike" kern="0" cap="none" spc="0" normalizeH="0" baseline="0" noProof="0" dirty="0" err="1" smtClean="0">
                <a:ln>
                  <a:noFill/>
                </a:ln>
                <a:solidFill>
                  <a:sysClr val="windowText" lastClr="000000"/>
                </a:solidFill>
                <a:effectLst/>
                <a:uLnTx/>
                <a:uFillTx/>
                <a:latin typeface="Calibri"/>
                <a:ea typeface="+mn-ea"/>
                <a:cs typeface="+mn-cs"/>
              </a:rPr>
              <a:t>Sectionizer</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4" name="TextBox 43"/>
          <p:cNvSpPr txBox="1"/>
          <p:nvPr/>
        </p:nvSpPr>
        <p:spPr>
          <a:xfrm>
            <a:off x="3405506" y="3299023"/>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Regex Past use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 name="TextBox 44"/>
          <p:cNvSpPr txBox="1"/>
          <p:nvPr/>
        </p:nvSpPr>
        <p:spPr>
          <a:xfrm>
            <a:off x="3429000" y="373380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Regex Current</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6" name="TextBox 45"/>
          <p:cNvSpPr txBox="1"/>
          <p:nvPr/>
        </p:nvSpPr>
        <p:spPr>
          <a:xfrm>
            <a:off x="3429000" y="419100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Regex Never use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7" name="TextBox 46"/>
          <p:cNvSpPr txBox="1"/>
          <p:nvPr/>
        </p:nvSpPr>
        <p:spPr>
          <a:xfrm>
            <a:off x="3429000" y="464820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Regex Exclude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8" name="TextBox 47"/>
          <p:cNvSpPr txBox="1"/>
          <p:nvPr/>
        </p:nvSpPr>
        <p:spPr>
          <a:xfrm>
            <a:off x="5756696" y="3340209"/>
            <a:ext cx="1624236" cy="714290"/>
          </a:xfrm>
          <a:prstGeom prst="rect">
            <a:avLst/>
          </a:prstGeom>
          <a:solidFill>
            <a:srgbClr val="F79646"/>
          </a:solidFill>
          <a:ln w="25400" cap="flat" cmpd="sng" algn="ctr">
            <a:solidFill>
              <a:srgbClr val="F79646">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CSV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9" name="TextBox 48"/>
          <p:cNvSpPr txBox="1"/>
          <p:nvPr/>
        </p:nvSpPr>
        <p:spPr>
          <a:xfrm>
            <a:off x="5756696" y="2220433"/>
            <a:ext cx="1624236" cy="714290"/>
          </a:xfrm>
          <a:prstGeom prst="rect">
            <a:avLst/>
          </a:prstGeom>
          <a:solidFill>
            <a:srgbClr val="4F81BD"/>
          </a:solidFill>
          <a:ln w="25400" cap="flat" cmpd="sng" algn="ctr">
            <a:solidFill>
              <a:srgbClr val="4F81BD">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XMI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0" name="TextBox 49"/>
          <p:cNvSpPr txBox="1"/>
          <p:nvPr/>
        </p:nvSpPr>
        <p:spPr>
          <a:xfrm>
            <a:off x="5756696" y="4459985"/>
            <a:ext cx="1624236" cy="927235"/>
          </a:xfrm>
          <a:prstGeom prst="rect">
            <a:avLst/>
          </a:prstGeom>
          <a:solidFill>
            <a:srgbClr val="4BACC6"/>
          </a:solidFill>
          <a:ln w="25400" cap="flat" cmpd="sng" algn="ctr">
            <a:solidFill>
              <a:srgbClr val="4BACC6">
                <a:shade val="50000"/>
              </a:srgbClr>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Batch database listener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1" name="Magnetic Disk 50"/>
          <p:cNvSpPr/>
          <p:nvPr/>
        </p:nvSpPr>
        <p:spPr>
          <a:xfrm>
            <a:off x="7879473" y="4459986"/>
            <a:ext cx="1115736" cy="1566865"/>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Database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2" name="Multidocument 51"/>
          <p:cNvSpPr/>
          <p:nvPr/>
        </p:nvSpPr>
        <p:spPr>
          <a:xfrm>
            <a:off x="7772647" y="1243164"/>
            <a:ext cx="1115736" cy="1281980"/>
          </a:xfrm>
          <a:prstGeom prst="flowChartMultidocumen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XMI Files</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3" name="Document 52"/>
          <p:cNvSpPr/>
          <p:nvPr/>
        </p:nvSpPr>
        <p:spPr>
          <a:xfrm>
            <a:off x="7772647" y="3048793"/>
            <a:ext cx="1115736" cy="1245013"/>
          </a:xfrm>
          <a:prstGeom prst="flowChartDocumen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Delimited file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4" name="Straight Arrow Connector 53"/>
          <p:cNvCxnSpPr>
            <a:stCxn id="49" idx="3"/>
            <a:endCxn id="52" idx="1"/>
          </p:cNvCxnSpPr>
          <p:nvPr/>
        </p:nvCxnSpPr>
        <p:spPr>
          <a:xfrm flipV="1">
            <a:off x="7380932" y="1884154"/>
            <a:ext cx="391715" cy="693424"/>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5" name="Straight Arrow Connector 54"/>
          <p:cNvCxnSpPr>
            <a:stCxn id="48" idx="3"/>
            <a:endCxn id="53" idx="1"/>
          </p:cNvCxnSpPr>
          <p:nvPr/>
        </p:nvCxnSpPr>
        <p:spPr>
          <a:xfrm flipV="1">
            <a:off x="7380932" y="3671300"/>
            <a:ext cx="391715" cy="26054"/>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6" name="Straight Arrow Connector 55"/>
          <p:cNvCxnSpPr>
            <a:stCxn id="50" idx="3"/>
            <a:endCxn id="51" idx="2"/>
          </p:cNvCxnSpPr>
          <p:nvPr/>
        </p:nvCxnSpPr>
        <p:spPr>
          <a:xfrm>
            <a:off x="7380932" y="4923603"/>
            <a:ext cx="498541" cy="31981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7" name="Straight Arrow Connector 56"/>
          <p:cNvCxnSpPr/>
          <p:nvPr/>
        </p:nvCxnSpPr>
        <p:spPr>
          <a:xfrm flipV="1">
            <a:off x="852701" y="3155624"/>
            <a:ext cx="937694" cy="17212"/>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8" name="Straight Arrow Connector 57"/>
          <p:cNvCxnSpPr/>
          <p:nvPr/>
        </p:nvCxnSpPr>
        <p:spPr>
          <a:xfrm flipV="1">
            <a:off x="852701" y="5300855"/>
            <a:ext cx="937694" cy="17212"/>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59" name="Straight Arrow Connector 58"/>
          <p:cNvCxnSpPr>
            <a:stCxn id="42" idx="2"/>
            <a:endCxn id="43" idx="0"/>
          </p:cNvCxnSpPr>
          <p:nvPr/>
        </p:nvCxnSpPr>
        <p:spPr>
          <a:xfrm>
            <a:off x="4457066" y="2213819"/>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0" name="Straight Arrow Connector 59"/>
          <p:cNvCxnSpPr/>
          <p:nvPr/>
        </p:nvCxnSpPr>
        <p:spPr>
          <a:xfrm>
            <a:off x="4457066" y="2934723"/>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4" name="Straight Arrow Connector 47"/>
          <p:cNvCxnSpPr>
            <a:stCxn id="35" idx="0"/>
            <a:endCxn id="36" idx="0"/>
          </p:cNvCxnSpPr>
          <p:nvPr/>
        </p:nvCxnSpPr>
        <p:spPr>
          <a:xfrm rot="5400000" flipH="1" flipV="1">
            <a:off x="3348284" y="240489"/>
            <a:ext cx="12700" cy="2221739"/>
          </a:xfrm>
          <a:prstGeom prst="bentConnector3">
            <a:avLst>
              <a:gd name="adj1" fmla="val 2534535"/>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cxnSp>
        <p:nvCxnSpPr>
          <p:cNvPr id="65" name="Straight Arrow Connector 53"/>
          <p:cNvCxnSpPr>
            <a:stCxn id="36" idx="2"/>
            <a:endCxn id="37" idx="2"/>
          </p:cNvCxnSpPr>
          <p:nvPr/>
        </p:nvCxnSpPr>
        <p:spPr>
          <a:xfrm rot="16200000" flipH="1">
            <a:off x="5513984" y="4937770"/>
            <a:ext cx="12700" cy="2109660"/>
          </a:xfrm>
          <a:prstGeom prst="bentConnector3">
            <a:avLst>
              <a:gd name="adj1" fmla="val 2437583"/>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sp>
        <p:nvSpPr>
          <p:cNvPr id="34" name="TextBox 33"/>
          <p:cNvSpPr txBox="1"/>
          <p:nvPr/>
        </p:nvSpPr>
        <p:spPr>
          <a:xfrm>
            <a:off x="3429000" y="5410200"/>
            <a:ext cx="2103120" cy="369332"/>
          </a:xfrm>
          <a:prstGeom prst="rect">
            <a:avLst/>
          </a:prstGeom>
          <a:solidFill>
            <a:sysClr val="window" lastClr="FFFFFF"/>
          </a:solidFill>
          <a:ln w="25400" cap="flat" cmpd="sng" algn="ctr">
            <a:solidFill>
              <a:srgbClr val="F79646"/>
            </a:solidFill>
            <a:prstDash val="solid"/>
          </a:ln>
          <a:effectLst/>
        </p:spPr>
        <p:txBody>
          <a:bodyPr wrap="non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Logic</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66" name="Straight Arrow Connector 65"/>
          <p:cNvCxnSpPr>
            <a:endCxn id="34" idx="0"/>
          </p:cNvCxnSpPr>
          <p:nvPr/>
        </p:nvCxnSpPr>
        <p:spPr>
          <a:xfrm>
            <a:off x="4480560" y="5052264"/>
            <a:ext cx="0" cy="357936"/>
          </a:xfrm>
          <a:prstGeom prst="straightConnector1">
            <a:avLst/>
          </a:prstGeom>
          <a:noFill/>
          <a:ln w="57150" cap="flat" cmpd="sng" algn="ctr">
            <a:solidFill>
              <a:srgbClr val="EEECE1">
                <a:lumMod val="25000"/>
              </a:srgbClr>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405370766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Process</a:t>
            </a:r>
            <a:endParaRPr lang="en-US" dirty="0"/>
          </a:p>
        </p:txBody>
      </p:sp>
      <p:sp>
        <p:nvSpPr>
          <p:cNvPr id="4" name="Process 3"/>
          <p:cNvSpPr/>
          <p:nvPr/>
        </p:nvSpPr>
        <p:spPr>
          <a:xfrm>
            <a:off x="2120900" y="1524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US" dirty="0"/>
          </a:p>
        </p:txBody>
      </p:sp>
      <p:sp>
        <p:nvSpPr>
          <p:cNvPr id="5" name="Process 4"/>
          <p:cNvSpPr/>
          <p:nvPr/>
        </p:nvSpPr>
        <p:spPr>
          <a:xfrm>
            <a:off x="2120900" y="2667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 model acquisition</a:t>
            </a:r>
            <a:endParaRPr lang="en-US" dirty="0"/>
          </a:p>
        </p:txBody>
      </p:sp>
      <p:sp>
        <p:nvSpPr>
          <p:cNvPr id="6" name="Process 5"/>
          <p:cNvSpPr/>
          <p:nvPr/>
        </p:nvSpPr>
        <p:spPr>
          <a:xfrm>
            <a:off x="2120900" y="3810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 design and application</a:t>
            </a:r>
            <a:endParaRPr lang="en-US" dirty="0"/>
          </a:p>
        </p:txBody>
      </p:sp>
      <p:sp>
        <p:nvSpPr>
          <p:cNvPr id="7" name="Process 6"/>
          <p:cNvSpPr/>
          <p:nvPr/>
        </p:nvSpPr>
        <p:spPr>
          <a:xfrm>
            <a:off x="2120900" y="4953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Error Analysis and Validation </a:t>
            </a:r>
            <a:endParaRPr lang="en-US" dirty="0"/>
          </a:p>
        </p:txBody>
      </p:sp>
      <p:cxnSp>
        <p:nvCxnSpPr>
          <p:cNvPr id="11" name="Straight Arrow Connector 10"/>
          <p:cNvCxnSpPr>
            <a:stCxn id="4" idx="2"/>
            <a:endCxn id="5" idx="0"/>
          </p:cNvCxnSpPr>
          <p:nvPr/>
        </p:nvCxnSpPr>
        <p:spPr>
          <a:xfrm>
            <a:off x="4406900" y="1981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06900" y="3124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7" idx="0"/>
          </p:cNvCxnSpPr>
          <p:nvPr/>
        </p:nvCxnSpPr>
        <p:spPr>
          <a:xfrm>
            <a:off x="4406900" y="4267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7" idx="3"/>
            <a:endCxn id="4" idx="3"/>
          </p:cNvCxnSpPr>
          <p:nvPr/>
        </p:nvCxnSpPr>
        <p:spPr>
          <a:xfrm flipV="1">
            <a:off x="6692900" y="1752600"/>
            <a:ext cx="12700" cy="3429000"/>
          </a:xfrm>
          <a:prstGeom prst="curvedConnector3">
            <a:avLst>
              <a:gd name="adj1" fmla="val 11800000"/>
            </a:avLst>
          </a:prstGeom>
          <a:ln w="57150" cmpd="sng">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67</a:t>
            </a:fld>
            <a:endParaRPr lang="en-US" dirty="0"/>
          </a:p>
        </p:txBody>
      </p:sp>
    </p:spTree>
    <p:extLst>
      <p:ext uri="{BB962C8B-B14F-4D97-AF65-F5344CB8AC3E}">
        <p14:creationId xmlns:p14="http://schemas.microsoft.com/office/powerpoint/2010/main" val="105546556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a:xfrm>
            <a:off x="228600" y="2514600"/>
            <a:ext cx="8763000" cy="4953000"/>
          </a:xfrm>
        </p:spPr>
        <p:txBody>
          <a:bodyPr/>
          <a:lstStyle/>
          <a:p>
            <a:r>
              <a:rPr lang="en-US" dirty="0" smtClean="0"/>
              <a:t>Used when the machine produces only one answer per instance</a:t>
            </a:r>
          </a:p>
          <a:p>
            <a:r>
              <a:rPr lang="en-US" dirty="0" smtClean="0"/>
              <a:t>Used when the total number of instances is known.</a:t>
            </a:r>
          </a:p>
          <a:p>
            <a:endParaRPr lang="en-US" dirty="0"/>
          </a:p>
          <a:p>
            <a:pPr marL="0" indent="0">
              <a:buNone/>
            </a:pPr>
            <a:r>
              <a:rPr lang="en-US" dirty="0" smtClean="0"/>
              <a:t>An example is a document classification task.</a:t>
            </a:r>
          </a:p>
        </p:txBody>
      </p:sp>
      <p:graphicFrame>
        <p:nvGraphicFramePr>
          <p:cNvPr id="4" name="Object 4"/>
          <p:cNvGraphicFramePr>
            <a:graphicFrameLocks noChangeAspect="1"/>
          </p:cNvGraphicFramePr>
          <p:nvPr>
            <p:extLst>
              <p:ext uri="{D42A27DB-BD31-4B8C-83A1-F6EECF244321}">
                <p14:modId xmlns:p14="http://schemas.microsoft.com/office/powerpoint/2010/main" val="3146765866"/>
              </p:ext>
            </p:extLst>
          </p:nvPr>
        </p:nvGraphicFramePr>
        <p:xfrm>
          <a:off x="1219200" y="1371600"/>
          <a:ext cx="6781800" cy="890587"/>
        </p:xfrm>
        <a:graphic>
          <a:graphicData uri="http://schemas.openxmlformats.org/presentationml/2006/ole">
            <mc:AlternateContent xmlns:mc="http://schemas.openxmlformats.org/markup-compatibility/2006">
              <mc:Choice xmlns:v="urn:schemas-microsoft-com:vml" Requires="v">
                <p:oleObj spid="_x0000_s1277" name="Equation" r:id="rId3" imgW="2997000" imgH="393480" progId="Equation.3">
                  <p:embed/>
                </p:oleObj>
              </mc:Choice>
              <mc:Fallback>
                <p:oleObj name="Equation" r:id="rId3" imgW="2997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67818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6" name="Slide Number Placeholder 5"/>
          <p:cNvSpPr>
            <a:spLocks noGrp="1"/>
          </p:cNvSpPr>
          <p:nvPr>
            <p:ph type="sldNum" sz="quarter" idx="12"/>
          </p:nvPr>
        </p:nvSpPr>
        <p:spPr/>
        <p:txBody>
          <a:bodyPr/>
          <a:lstStyle/>
          <a:p>
            <a:pPr>
              <a:defRPr/>
            </a:pPr>
            <a:fld id="{A1853903-4063-E24E-B3CD-AFA4C2CD3AB5}" type="slidenum">
              <a:rPr lang="en-US" smtClean="0"/>
              <a:pPr>
                <a:defRPr/>
              </a:pPr>
              <a:t>68</a:t>
            </a:fld>
            <a:endParaRPr lang="en-US" dirty="0"/>
          </a:p>
        </p:txBody>
      </p:sp>
    </p:spTree>
    <p:extLst>
      <p:ext uri="{BB962C8B-B14F-4D97-AF65-F5344CB8AC3E}">
        <p14:creationId xmlns:p14="http://schemas.microsoft.com/office/powerpoint/2010/main" val="1964588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and Validation</a:t>
            </a:r>
            <a:endParaRPr lang="en-US" dirty="0"/>
          </a:p>
        </p:txBody>
      </p:sp>
      <p:sp>
        <p:nvSpPr>
          <p:cNvPr id="3" name="Content Placeholder 2"/>
          <p:cNvSpPr>
            <a:spLocks noGrp="1"/>
          </p:cNvSpPr>
          <p:nvPr>
            <p:ph idx="1"/>
          </p:nvPr>
        </p:nvSpPr>
        <p:spPr/>
        <p:txBody>
          <a:bodyPr/>
          <a:lstStyle/>
          <a:p>
            <a:r>
              <a:rPr lang="en-US" dirty="0" smtClean="0"/>
              <a:t>Error analysis</a:t>
            </a:r>
          </a:p>
          <a:p>
            <a:pPr lvl="1"/>
            <a:r>
              <a:rPr lang="en-US" dirty="0" smtClean="0"/>
              <a:t>Systematic error </a:t>
            </a:r>
          </a:p>
          <a:p>
            <a:pPr lvl="1"/>
            <a:r>
              <a:rPr lang="en-US" dirty="0" smtClean="0"/>
              <a:t>Random errors</a:t>
            </a:r>
          </a:p>
          <a:p>
            <a:r>
              <a:rPr lang="en-US" dirty="0" smtClean="0"/>
              <a:t>Validation</a:t>
            </a:r>
          </a:p>
          <a:p>
            <a:pPr lvl="1"/>
            <a:r>
              <a:rPr lang="en-US" dirty="0" smtClean="0"/>
              <a:t>Measure system performance</a:t>
            </a:r>
          </a:p>
          <a:p>
            <a:pPr lvl="1"/>
            <a:r>
              <a:rPr lang="en-US" dirty="0" smtClean="0"/>
              <a:t>Metrics:</a:t>
            </a:r>
          </a:p>
          <a:p>
            <a:pPr lvl="2"/>
            <a:r>
              <a:rPr lang="en-US" dirty="0" smtClean="0"/>
              <a:t>Accuracy</a:t>
            </a:r>
          </a:p>
          <a:p>
            <a:pPr lvl="2"/>
            <a:r>
              <a:rPr lang="en-US" dirty="0" smtClean="0"/>
              <a:t>Recall, Precision, F-Measure</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69</a:t>
            </a:fld>
            <a:endParaRPr lang="en-US" dirty="0"/>
          </a:p>
        </p:txBody>
      </p:sp>
    </p:spTree>
    <p:extLst>
      <p:ext uri="{BB962C8B-B14F-4D97-AF65-F5344CB8AC3E}">
        <p14:creationId xmlns:p14="http://schemas.microsoft.com/office/powerpoint/2010/main" val="8443840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799" y="3429000"/>
            <a:ext cx="3189189" cy="1600200"/>
          </a:xfrm>
          <a:prstGeom prst="rect">
            <a:avLst/>
          </a:prstGeom>
          <a:solidFill>
            <a:srgbClr val="FF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82880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5" name="Group 4"/>
          <p:cNvGrpSpPr/>
          <p:nvPr/>
        </p:nvGrpSpPr>
        <p:grpSpPr>
          <a:xfrm>
            <a:off x="2971800" y="1828800"/>
            <a:ext cx="3200400" cy="3200400"/>
            <a:chOff x="2667000" y="1828800"/>
            <a:chExt cx="3200400" cy="3200400"/>
          </a:xfrm>
        </p:grpSpPr>
        <p:cxnSp>
          <p:nvCxnSpPr>
            <p:cNvPr id="3" name="Straight Arrow Connector 2"/>
            <p:cNvCxnSpPr/>
            <p:nvPr/>
          </p:nvCxnSpPr>
          <p:spPr>
            <a:xfrm flipV="1">
              <a:off x="2667000" y="1828800"/>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267200" y="3429000"/>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0" name="TextBox 9"/>
          <p:cNvSpPr txBox="1"/>
          <p:nvPr/>
        </p:nvSpPr>
        <p:spPr>
          <a:xfrm>
            <a:off x="1371600" y="2209800"/>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0" y="3733800"/>
            <a:ext cx="1450788" cy="830997"/>
          </a:xfrm>
          <a:prstGeom prst="rect">
            <a:avLst/>
          </a:prstGeom>
          <a:noFill/>
        </p:spPr>
        <p:txBody>
          <a:bodyPr wrap="none" rtlCol="0">
            <a:spAutoFit/>
          </a:bodyPr>
          <a:lstStyle/>
          <a:p>
            <a:pPr algn="ctr"/>
            <a:r>
              <a:rPr lang="en-US" dirty="0" smtClean="0"/>
              <a:t>Negative </a:t>
            </a:r>
          </a:p>
          <a:p>
            <a:pPr algn="ctr"/>
            <a:r>
              <a:rPr lang="en-US" dirty="0" smtClean="0"/>
              <a:t>Evidence</a:t>
            </a:r>
            <a:endParaRPr lang="en-US" dirty="0"/>
          </a:p>
        </p:txBody>
      </p:sp>
      <p:sp>
        <p:nvSpPr>
          <p:cNvPr id="12" name="TextBox 11"/>
          <p:cNvSpPr txBox="1"/>
          <p:nvPr/>
        </p:nvSpPr>
        <p:spPr>
          <a:xfrm>
            <a:off x="4106807" y="5181600"/>
            <a:ext cx="857176" cy="461665"/>
          </a:xfrm>
          <a:prstGeom prst="rect">
            <a:avLst/>
          </a:prstGeom>
          <a:noFill/>
        </p:spPr>
        <p:txBody>
          <a:bodyPr wrap="none" rtlCol="0">
            <a:spAutoFit/>
          </a:bodyPr>
          <a:lstStyle/>
          <a:p>
            <a:pPr algn="ctr"/>
            <a:r>
              <a:rPr lang="en-US" dirty="0" smtClean="0"/>
              <a:t>Time</a:t>
            </a:r>
            <a:endParaRPr lang="en-US" dirty="0"/>
          </a:p>
        </p:txBody>
      </p:sp>
      <p:sp>
        <p:nvSpPr>
          <p:cNvPr id="13" name="Oval 12"/>
          <p:cNvSpPr/>
          <p:nvPr/>
        </p:nvSpPr>
        <p:spPr>
          <a:xfrm>
            <a:off x="34290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Oval 13"/>
          <p:cNvSpPr/>
          <p:nvPr/>
        </p:nvSpPr>
        <p:spPr>
          <a:xfrm>
            <a:off x="39624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44958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Oval 18"/>
          <p:cNvSpPr/>
          <p:nvPr/>
        </p:nvSpPr>
        <p:spPr>
          <a:xfrm>
            <a:off x="50292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Oval 20"/>
          <p:cNvSpPr/>
          <p:nvPr/>
        </p:nvSpPr>
        <p:spPr>
          <a:xfrm>
            <a:off x="55626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a:bodyPr>
          <a:lstStyle/>
          <a:p>
            <a:r>
              <a:rPr lang="en-US" dirty="0">
                <a:solidFill>
                  <a:srgbClr val="FFFFFF"/>
                </a:solidFill>
              </a:rPr>
              <a:t>Clinical </a:t>
            </a:r>
            <a:r>
              <a:rPr lang="en-US" dirty="0" smtClean="0">
                <a:solidFill>
                  <a:srgbClr val="FFFFFF"/>
                </a:solidFill>
              </a:rPr>
              <a:t>Evidence</a:t>
            </a:r>
            <a:endParaRPr lang="en-US" dirty="0"/>
          </a:p>
        </p:txBody>
      </p:sp>
      <p:sp>
        <p:nvSpPr>
          <p:cNvPr id="18" name="Content Placeholder 17"/>
          <p:cNvSpPr>
            <a:spLocks noGrp="1"/>
          </p:cNvSpPr>
          <p:nvPr>
            <p:ph idx="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D5FB3BC-61B5-8348-A89B-049F1B904DBB}" type="slidenum">
              <a:rPr lang="en-US" smtClean="0"/>
              <a:pPr>
                <a:defRPr/>
              </a:pPr>
              <a:t>7</a:t>
            </a:fld>
            <a:endParaRPr lang="en-US" dirty="0"/>
          </a:p>
        </p:txBody>
      </p:sp>
      <p:sp>
        <p:nvSpPr>
          <p:cNvPr id="2" name="Date Placeholder 1"/>
          <p:cNvSpPr>
            <a:spLocks noGrp="1"/>
          </p:cNvSpPr>
          <p:nvPr>
            <p:ph type="dt" sz="half" idx="10"/>
          </p:nvPr>
        </p:nvSpPr>
        <p:spPr/>
        <p:txBody>
          <a:bodyPr/>
          <a:lstStyle/>
          <a:p>
            <a:pPr>
              <a:defRPr/>
            </a:pPr>
            <a:r>
              <a:rPr lang="en-US" smtClean="0"/>
              <a:t>08/20/2015</a:t>
            </a:r>
            <a:endParaRPr lang="en-US"/>
          </a:p>
        </p:txBody>
      </p:sp>
    </p:spTree>
    <p:extLst>
      <p:ext uri="{BB962C8B-B14F-4D97-AF65-F5344CB8AC3E}">
        <p14:creationId xmlns:p14="http://schemas.microsoft.com/office/powerpoint/2010/main" val="337789720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Recall, Precision, F1</a:t>
            </a:r>
            <a:endParaRPr lang="en-US" dirty="0"/>
          </a:p>
        </p:txBody>
      </p:sp>
      <p:sp>
        <p:nvSpPr>
          <p:cNvPr id="3" name="Content Placeholder 2"/>
          <p:cNvSpPr>
            <a:spLocks noGrp="1"/>
          </p:cNvSpPr>
          <p:nvPr>
            <p:ph idx="1"/>
          </p:nvPr>
        </p:nvSpPr>
        <p:spPr/>
        <p:txBody>
          <a:bodyPr/>
          <a:lstStyle/>
          <a:p>
            <a:r>
              <a:rPr lang="en-US" sz="2800" dirty="0" smtClean="0"/>
              <a:t>Used if the number of true negatives is unknown</a:t>
            </a:r>
          </a:p>
          <a:p>
            <a:pPr marL="0" indent="0">
              <a:buNone/>
            </a:pPr>
            <a:endParaRPr lang="en-US" sz="2800" dirty="0" smtClean="0"/>
          </a:p>
          <a:p>
            <a:pPr lvl="1"/>
            <a:r>
              <a:rPr lang="en-US" sz="2400" dirty="0" smtClean="0"/>
              <a:t>Recall = Sensitivity = Correct / Total Possible Correct</a:t>
            </a:r>
          </a:p>
          <a:p>
            <a:endParaRPr lang="en-US" sz="2800" dirty="0" smtClean="0"/>
          </a:p>
          <a:p>
            <a:pPr lvl="1"/>
            <a:r>
              <a:rPr lang="en-US" sz="2400" dirty="0" smtClean="0"/>
              <a:t>Precision = PPV = Correct / Total Produced</a:t>
            </a:r>
          </a:p>
          <a:p>
            <a:endParaRPr lang="en-US" sz="2800" dirty="0" smtClean="0"/>
          </a:p>
          <a:p>
            <a:pPr lvl="1"/>
            <a:r>
              <a:rPr lang="en-US" sz="2400" dirty="0" smtClean="0"/>
              <a:t>F-measure = A Balanced of Both Recall and Precision</a:t>
            </a:r>
          </a:p>
        </p:txBody>
      </p:sp>
      <p:pic>
        <p:nvPicPr>
          <p:cNvPr id="4" name="Picture 3"/>
          <p:cNvPicPr>
            <a:picLocks noChangeAspect="1"/>
          </p:cNvPicPr>
          <p:nvPr/>
        </p:nvPicPr>
        <p:blipFill>
          <a:blip r:embed="rId2"/>
          <a:stretch>
            <a:fillRect/>
          </a:stretch>
        </p:blipFill>
        <p:spPr>
          <a:xfrm>
            <a:off x="3352800" y="3708400"/>
            <a:ext cx="2133600" cy="558800"/>
          </a:xfrm>
          <a:prstGeom prst="rect">
            <a:avLst/>
          </a:prstGeom>
        </p:spPr>
      </p:pic>
      <p:pic>
        <p:nvPicPr>
          <p:cNvPr id="5" name="Picture 4"/>
          <p:cNvPicPr>
            <a:picLocks noChangeAspect="1"/>
          </p:cNvPicPr>
          <p:nvPr/>
        </p:nvPicPr>
        <p:blipFill>
          <a:blip r:embed="rId3"/>
          <a:stretch>
            <a:fillRect/>
          </a:stretch>
        </p:blipFill>
        <p:spPr>
          <a:xfrm>
            <a:off x="3429000" y="2717800"/>
            <a:ext cx="1841500" cy="558800"/>
          </a:xfrm>
          <a:prstGeom prst="rect">
            <a:avLst/>
          </a:prstGeom>
        </p:spPr>
      </p:pic>
      <p:pic>
        <p:nvPicPr>
          <p:cNvPr id="6" name="Picture 5"/>
          <p:cNvPicPr>
            <a:picLocks noChangeAspect="1"/>
          </p:cNvPicPr>
          <p:nvPr/>
        </p:nvPicPr>
        <p:blipFill>
          <a:blip r:embed="rId4"/>
          <a:stretch>
            <a:fillRect/>
          </a:stretch>
        </p:blipFill>
        <p:spPr>
          <a:xfrm>
            <a:off x="2895600" y="4648200"/>
            <a:ext cx="2705100" cy="584200"/>
          </a:xfrm>
          <a:prstGeom prst="rect">
            <a:avLst/>
          </a:prstGeom>
        </p:spPr>
      </p:pic>
      <p:sp>
        <p:nvSpPr>
          <p:cNvPr id="7" name="Date Placeholder 6"/>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70</a:t>
            </a:fld>
            <a:endParaRPr lang="en-US" dirty="0"/>
          </a:p>
        </p:txBody>
      </p:sp>
    </p:spTree>
    <p:extLst>
      <p:ext uri="{BB962C8B-B14F-4D97-AF65-F5344CB8AC3E}">
        <p14:creationId xmlns:p14="http://schemas.microsoft.com/office/powerpoint/2010/main" val="85293260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Process</a:t>
            </a:r>
            <a:endParaRPr lang="en-US" dirty="0"/>
          </a:p>
        </p:txBody>
      </p:sp>
      <p:sp>
        <p:nvSpPr>
          <p:cNvPr id="4" name="Process 3"/>
          <p:cNvSpPr/>
          <p:nvPr/>
        </p:nvSpPr>
        <p:spPr>
          <a:xfrm>
            <a:off x="2120900" y="1524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US" dirty="0"/>
          </a:p>
        </p:txBody>
      </p:sp>
      <p:sp>
        <p:nvSpPr>
          <p:cNvPr id="5" name="Process 4"/>
          <p:cNvSpPr/>
          <p:nvPr/>
        </p:nvSpPr>
        <p:spPr>
          <a:xfrm>
            <a:off x="2120900" y="2667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 model acquisition</a:t>
            </a:r>
            <a:endParaRPr lang="en-US" dirty="0"/>
          </a:p>
        </p:txBody>
      </p:sp>
      <p:sp>
        <p:nvSpPr>
          <p:cNvPr id="6" name="Process 5"/>
          <p:cNvSpPr/>
          <p:nvPr/>
        </p:nvSpPr>
        <p:spPr>
          <a:xfrm>
            <a:off x="2120900" y="3810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 design and application</a:t>
            </a:r>
            <a:endParaRPr lang="en-US" dirty="0"/>
          </a:p>
        </p:txBody>
      </p:sp>
      <p:sp>
        <p:nvSpPr>
          <p:cNvPr id="7" name="Process 6"/>
          <p:cNvSpPr/>
          <p:nvPr/>
        </p:nvSpPr>
        <p:spPr>
          <a:xfrm>
            <a:off x="2120900" y="4953000"/>
            <a:ext cx="4572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Error Analysis and Validation </a:t>
            </a:r>
            <a:endParaRPr lang="en-US" dirty="0"/>
          </a:p>
        </p:txBody>
      </p:sp>
      <p:cxnSp>
        <p:nvCxnSpPr>
          <p:cNvPr id="11" name="Straight Arrow Connector 10"/>
          <p:cNvCxnSpPr>
            <a:stCxn id="4" idx="2"/>
            <a:endCxn id="5" idx="0"/>
          </p:cNvCxnSpPr>
          <p:nvPr/>
        </p:nvCxnSpPr>
        <p:spPr>
          <a:xfrm>
            <a:off x="4406900" y="1981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06900" y="3124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7" idx="0"/>
          </p:cNvCxnSpPr>
          <p:nvPr/>
        </p:nvCxnSpPr>
        <p:spPr>
          <a:xfrm>
            <a:off x="4406900" y="4267200"/>
            <a:ext cx="0" cy="685800"/>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7" idx="3"/>
            <a:endCxn id="4" idx="3"/>
          </p:cNvCxnSpPr>
          <p:nvPr/>
        </p:nvCxnSpPr>
        <p:spPr>
          <a:xfrm flipV="1">
            <a:off x="6692900" y="1752600"/>
            <a:ext cx="12700" cy="3429000"/>
          </a:xfrm>
          <a:prstGeom prst="curvedConnector3">
            <a:avLst>
              <a:gd name="adj1" fmla="val 11800000"/>
            </a:avLst>
          </a:prstGeom>
          <a:ln w="57150" cmpd="sng">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pPr>
              <a:defRPr/>
            </a:pPr>
            <a:r>
              <a:rPr lang="en-US" smtClean="0"/>
              <a:t>08/20/2015</a:t>
            </a:r>
            <a:endParaRPr lang="en-US" dirty="0"/>
          </a:p>
        </p:txBody>
      </p:sp>
      <p:sp>
        <p:nvSpPr>
          <p:cNvPr id="8" name="Slide Number Placeholder 7"/>
          <p:cNvSpPr>
            <a:spLocks noGrp="1"/>
          </p:cNvSpPr>
          <p:nvPr>
            <p:ph type="sldNum" sz="quarter" idx="12"/>
          </p:nvPr>
        </p:nvSpPr>
        <p:spPr/>
        <p:txBody>
          <a:bodyPr/>
          <a:lstStyle/>
          <a:p>
            <a:pPr>
              <a:defRPr/>
            </a:pPr>
            <a:fld id="{A1853903-4063-E24E-B3CD-AFA4C2CD3AB5}" type="slidenum">
              <a:rPr lang="en-US" smtClean="0"/>
              <a:pPr>
                <a:defRPr/>
              </a:pPr>
              <a:t>71</a:t>
            </a:fld>
            <a:endParaRPr lang="en-US" dirty="0"/>
          </a:p>
        </p:txBody>
      </p:sp>
    </p:spTree>
    <p:extLst>
      <p:ext uri="{BB962C8B-B14F-4D97-AF65-F5344CB8AC3E}">
        <p14:creationId xmlns:p14="http://schemas.microsoft.com/office/powerpoint/2010/main" val="105546556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endParaRPr lang="en-US" dirty="0"/>
          </a:p>
        </p:txBody>
      </p:sp>
      <p:sp>
        <p:nvSpPr>
          <p:cNvPr id="3" name="Content Placeholder 2"/>
          <p:cNvSpPr>
            <a:spLocks noGrp="1"/>
          </p:cNvSpPr>
          <p:nvPr>
            <p:ph idx="1"/>
          </p:nvPr>
        </p:nvSpPr>
        <p:spPr/>
        <p:txBody>
          <a:bodyPr/>
          <a:lstStyle/>
          <a:p>
            <a:r>
              <a:rPr lang="en-US" dirty="0" smtClean="0"/>
              <a:t>Au Compare </a:t>
            </a:r>
          </a:p>
          <a:p>
            <a:endParaRPr lang="en-US" dirty="0"/>
          </a:p>
          <a:p>
            <a:r>
              <a:rPr lang="en-US" dirty="0" smtClean="0"/>
              <a:t>Error Analysis</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72</a:t>
            </a:fld>
            <a:endParaRPr lang="en-US" dirty="0"/>
          </a:p>
        </p:txBody>
      </p:sp>
    </p:spTree>
    <p:extLst>
      <p:ext uri="{BB962C8B-B14F-4D97-AF65-F5344CB8AC3E}">
        <p14:creationId xmlns:p14="http://schemas.microsoft.com/office/powerpoint/2010/main" val="3115077930"/>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lstStyle/>
          <a:p>
            <a:r>
              <a:rPr lang="en-US" sz="2400" dirty="0" smtClean="0"/>
              <a:t>NLP – Natural Language Processing</a:t>
            </a:r>
          </a:p>
          <a:p>
            <a:r>
              <a:rPr lang="en-US" sz="2400" dirty="0" smtClean="0"/>
              <a:t>IR – Information Retrieval – find relevant documents</a:t>
            </a:r>
          </a:p>
          <a:p>
            <a:r>
              <a:rPr lang="en-US" sz="2400" dirty="0" smtClean="0"/>
              <a:t>IE – Information Extraction – transform information</a:t>
            </a:r>
          </a:p>
          <a:p>
            <a:r>
              <a:rPr lang="en-US" sz="2400" dirty="0" smtClean="0"/>
              <a:t>Tokenization – split text into smallest coherent units</a:t>
            </a:r>
          </a:p>
          <a:p>
            <a:r>
              <a:rPr lang="en-US" sz="2400" dirty="0" err="1" smtClean="0"/>
              <a:t>RegEx</a:t>
            </a:r>
            <a:r>
              <a:rPr lang="en-US" sz="2400" dirty="0" smtClean="0"/>
              <a:t> – match text to regular expressions</a:t>
            </a:r>
          </a:p>
          <a:p>
            <a:r>
              <a:rPr lang="en-US" sz="2400" dirty="0" smtClean="0"/>
              <a:t>UMLS – largest biomedical knowledge repository</a:t>
            </a:r>
          </a:p>
          <a:p>
            <a:r>
              <a:rPr lang="en-US" sz="2400" dirty="0" smtClean="0"/>
              <a:t>UMLS CUI – concept identifier in UMLS</a:t>
            </a:r>
          </a:p>
          <a:p>
            <a:r>
              <a:rPr lang="en-US" sz="2400" dirty="0" smtClean="0"/>
              <a:t>Machine Learning – statistical method of finding patterns in data</a:t>
            </a:r>
          </a:p>
          <a:p>
            <a:r>
              <a:rPr lang="en-US" sz="2400" dirty="0" smtClean="0"/>
              <a:t>UIMA – widely used framework for NLP processing</a:t>
            </a:r>
          </a:p>
          <a:p>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73</a:t>
            </a:fld>
            <a:endParaRPr lang="en-US" dirty="0"/>
          </a:p>
        </p:txBody>
      </p:sp>
    </p:spTree>
    <p:extLst>
      <p:ext uri="{BB962C8B-B14F-4D97-AF65-F5344CB8AC3E}">
        <p14:creationId xmlns:p14="http://schemas.microsoft.com/office/powerpoint/2010/main" val="400094049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idx="1"/>
          </p:nvPr>
        </p:nvSpPr>
        <p:spPr/>
        <p:txBody>
          <a:bodyPr/>
          <a:lstStyle/>
          <a:p>
            <a:pPr>
              <a:buNone/>
            </a:pPr>
            <a:r>
              <a:rPr lang="en-US" dirty="0"/>
              <a:t>Contact for questions or comments:</a:t>
            </a:r>
          </a:p>
          <a:p>
            <a:pPr marL="0" indent="0">
              <a:buNone/>
            </a:pPr>
            <a:endParaRPr lang="en-US" dirty="0"/>
          </a:p>
          <a:p>
            <a:pPr marL="0" indent="0">
              <a:buNone/>
            </a:pPr>
            <a:r>
              <a:rPr lang="en-US" dirty="0"/>
              <a:t>Scott </a:t>
            </a:r>
            <a:r>
              <a:rPr lang="en-US" dirty="0" err="1"/>
              <a:t>DuVall</a:t>
            </a:r>
            <a:r>
              <a:rPr lang="en-US" dirty="0"/>
              <a:t> </a:t>
            </a:r>
          </a:p>
          <a:p>
            <a:pPr marL="457200" lvl="1" indent="0">
              <a:buNone/>
            </a:pPr>
            <a:r>
              <a:rPr lang="en-US" u="sng" dirty="0"/>
              <a:t>Scott.Duvall@utah.edu</a:t>
            </a:r>
          </a:p>
          <a:p>
            <a:pPr marL="0" indent="0">
              <a:buNone/>
            </a:pPr>
            <a:r>
              <a:rPr lang="en-US" dirty="0"/>
              <a:t>Tom </a:t>
            </a:r>
            <a:r>
              <a:rPr lang="en-US" dirty="0" err="1"/>
              <a:t>Ginter</a:t>
            </a:r>
            <a:endParaRPr lang="en-US" dirty="0"/>
          </a:p>
          <a:p>
            <a:pPr marL="457200" lvl="1" indent="0">
              <a:buNone/>
            </a:pPr>
            <a:r>
              <a:rPr lang="en-US" u="sng" dirty="0"/>
              <a:t>Thomas.Ginter@utah.edu </a:t>
            </a:r>
          </a:p>
          <a:p>
            <a:pPr marL="0" indent="0">
              <a:buNone/>
            </a:pPr>
            <a:r>
              <a:rPr lang="en-US" dirty="0"/>
              <a:t>Olga Patterson </a:t>
            </a:r>
          </a:p>
          <a:p>
            <a:pPr marL="457200" lvl="1" indent="0">
              <a:buNone/>
            </a:pPr>
            <a:r>
              <a:rPr lang="en-US" u="sng" dirty="0"/>
              <a:t>Olga.Patterson@utah.edu</a:t>
            </a:r>
          </a:p>
          <a:p>
            <a:pPr>
              <a:buNone/>
            </a:pPr>
            <a:endParaRPr lang="en-US" dirty="0"/>
          </a:p>
          <a:p>
            <a:pPr>
              <a:buNone/>
            </a:pPr>
            <a:endParaRPr lang="en-US" dirty="0"/>
          </a:p>
          <a:p>
            <a:pPr>
              <a:buNone/>
            </a:pP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74</a:t>
            </a:fld>
            <a:endParaRPr lang="en-US" dirty="0"/>
          </a:p>
        </p:txBody>
      </p:sp>
    </p:spTree>
    <p:extLst>
      <p:ext uri="{BB962C8B-B14F-4D97-AF65-F5344CB8AC3E}">
        <p14:creationId xmlns:p14="http://schemas.microsoft.com/office/powerpoint/2010/main" val="153636701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marL="0" indent="0" algn="ctr">
              <a:buNone/>
            </a:pPr>
            <a:r>
              <a:rPr lang="en-US" dirty="0" smtClean="0"/>
              <a:t>The End</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75</a:t>
            </a:fld>
            <a:endParaRPr lang="en-US" dirty="0"/>
          </a:p>
        </p:txBody>
      </p:sp>
    </p:spTree>
    <p:extLst>
      <p:ext uri="{BB962C8B-B14F-4D97-AF65-F5344CB8AC3E}">
        <p14:creationId xmlns:p14="http://schemas.microsoft.com/office/powerpoint/2010/main" val="282319258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Considerations</a:t>
            </a:r>
            <a:endParaRPr lang="en-US" dirty="0"/>
          </a:p>
        </p:txBody>
      </p:sp>
      <p:sp>
        <p:nvSpPr>
          <p:cNvPr id="3" name="Content Placeholder 2"/>
          <p:cNvSpPr>
            <a:spLocks noGrp="1"/>
          </p:cNvSpPr>
          <p:nvPr>
            <p:ph idx="1"/>
          </p:nvPr>
        </p:nvSpPr>
        <p:spPr/>
        <p:txBody>
          <a:bodyPr/>
          <a:lstStyle/>
          <a:p>
            <a:r>
              <a:rPr lang="en-US" smtClean="0"/>
              <a:t>If your instance or document performance is high, your patient level performance may not be high.</a:t>
            </a:r>
          </a:p>
          <a:p>
            <a:pPr lvl="1"/>
            <a:r>
              <a:rPr lang="en-US" smtClean="0"/>
              <a:t>The tool is biased towards one classification</a:t>
            </a:r>
          </a:p>
          <a:p>
            <a:pPr lvl="1"/>
            <a:r>
              <a:rPr lang="en-US" smtClean="0"/>
              <a:t>Aggregation is not optimized</a:t>
            </a:r>
          </a:p>
          <a:p>
            <a:endParaRPr lang="en-US" smtClean="0"/>
          </a:p>
          <a:p>
            <a:r>
              <a:rPr lang="en-US" smtClean="0"/>
              <a:t>An example: extracting smoking status.</a:t>
            </a:r>
          </a:p>
          <a:p>
            <a:pPr lvl="1"/>
            <a:r>
              <a:rPr lang="en-US" smtClean="0"/>
              <a:t>Current &gt; Past &gt; Never = 50%</a:t>
            </a:r>
          </a:p>
          <a:p>
            <a:pPr lvl="1"/>
            <a:r>
              <a:rPr lang="en-US" smtClean="0"/>
              <a:t>Never &gt; Current &gt; Past = 80%</a:t>
            </a:r>
            <a:endParaRPr lang="en-US" dirty="0"/>
          </a:p>
        </p:txBody>
      </p:sp>
      <p:sp>
        <p:nvSpPr>
          <p:cNvPr id="5" name="Slide Number Placeholder 4"/>
          <p:cNvSpPr>
            <a:spLocks noGrp="1"/>
          </p:cNvSpPr>
          <p:nvPr>
            <p:ph type="sldNum" sz="quarter" idx="12"/>
          </p:nvPr>
        </p:nvSpPr>
        <p:spPr/>
        <p:txBody>
          <a:bodyPr/>
          <a:lstStyle/>
          <a:p>
            <a:fld id="{A1853903-4063-E24E-B3CD-AFA4C2CD3AB5}" type="slidenum">
              <a:rPr lang="en-US" smtClean="0"/>
              <a:pPr/>
              <a:t>76</a:t>
            </a:fld>
            <a:endParaRPr lang="en-US" dirty="0"/>
          </a:p>
        </p:txBody>
      </p:sp>
      <p:sp>
        <p:nvSpPr>
          <p:cNvPr id="4" name="Date Placeholder 3"/>
          <p:cNvSpPr>
            <a:spLocks noGrp="1"/>
          </p:cNvSpPr>
          <p:nvPr>
            <p:ph type="dt" sz="half" idx="10"/>
          </p:nvPr>
        </p:nvSpPr>
        <p:spPr/>
        <p:txBody>
          <a:bodyPr/>
          <a:lstStyle/>
          <a:p>
            <a:r>
              <a:rPr lang="en-US" smtClean="0"/>
              <a:t>08/20/2015</a:t>
            </a:r>
            <a:endParaRPr lang="en-US" dirty="0"/>
          </a:p>
        </p:txBody>
      </p:sp>
    </p:spTree>
    <p:extLst>
      <p:ext uri="{BB962C8B-B14F-4D97-AF65-F5344CB8AC3E}">
        <p14:creationId xmlns:p14="http://schemas.microsoft.com/office/powerpoint/2010/main" val="984129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Considerations</a:t>
            </a:r>
          </a:p>
        </p:txBody>
      </p:sp>
      <p:sp>
        <p:nvSpPr>
          <p:cNvPr id="3" name="Content Placeholder 2"/>
          <p:cNvSpPr>
            <a:spLocks noGrp="1"/>
          </p:cNvSpPr>
          <p:nvPr>
            <p:ph idx="1"/>
          </p:nvPr>
        </p:nvSpPr>
        <p:spPr/>
        <p:txBody>
          <a:bodyPr/>
          <a:lstStyle/>
          <a:p>
            <a:r>
              <a:rPr lang="en-US" dirty="0"/>
              <a:t>Conversely, if your patient level performance is high, it does not mean your instance or document performance was high</a:t>
            </a:r>
            <a:r>
              <a:rPr lang="en-US" dirty="0" smtClean="0"/>
              <a:t>.</a:t>
            </a:r>
          </a:p>
          <a:p>
            <a:pPr marL="0" indent="0">
              <a:buNone/>
            </a:pPr>
            <a:endParaRPr lang="en-US" dirty="0"/>
          </a:p>
          <a:p>
            <a:pPr marL="0" indent="0">
              <a:buNone/>
            </a:pPr>
            <a:r>
              <a:rPr lang="en-US" dirty="0" smtClean="0"/>
              <a:t>In the smoking example, the final classification was 80% accurate, but the instances were only 60% accurate in total, due to poor performance on “past smoker”</a:t>
            </a:r>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77</a:t>
            </a:fld>
            <a:endParaRPr lang="en-US" dirty="0"/>
          </a:p>
        </p:txBody>
      </p:sp>
    </p:spTree>
    <p:extLst>
      <p:ext uri="{BB962C8B-B14F-4D97-AF65-F5344CB8AC3E}">
        <p14:creationId xmlns:p14="http://schemas.microsoft.com/office/powerpoint/2010/main" val="3018513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Smoking status project</a:t>
            </a:r>
          </a:p>
          <a:p>
            <a:pPr lvl="1"/>
            <a:r>
              <a:rPr lang="en-US" dirty="0" smtClean="0"/>
              <a:t>Research question:</a:t>
            </a:r>
          </a:p>
          <a:p>
            <a:pPr lvl="2"/>
            <a:r>
              <a:rPr lang="en-US" dirty="0" smtClean="0"/>
              <a:t>Classify patients as being current, past, or non-smoker</a:t>
            </a:r>
          </a:p>
          <a:p>
            <a:pPr lvl="1"/>
            <a:r>
              <a:rPr lang="en-US" dirty="0" smtClean="0"/>
              <a:t>Instance-level classification</a:t>
            </a:r>
          </a:p>
          <a:p>
            <a:pPr lvl="2"/>
            <a:r>
              <a:rPr lang="en-US" dirty="0" smtClean="0"/>
              <a:t>Each mention of the smoking related term</a:t>
            </a:r>
            <a:endParaRPr lang="en-US" dirty="0"/>
          </a:p>
          <a:p>
            <a:pPr marL="914400" lvl="2" indent="0">
              <a:buNone/>
            </a:pPr>
            <a:r>
              <a:rPr lang="en-US" dirty="0" smtClean="0">
                <a:solidFill>
                  <a:schemeClr val="accent1">
                    <a:lumMod val="50000"/>
                  </a:schemeClr>
                </a:solidFill>
              </a:rPr>
              <a:t>“smoking, tobacco, nicotine, packs”</a:t>
            </a: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78</a:t>
            </a:fld>
            <a:endParaRPr lang="en-US" dirty="0"/>
          </a:p>
        </p:txBody>
      </p:sp>
    </p:spTree>
    <p:extLst>
      <p:ext uri="{BB962C8B-B14F-4D97-AF65-F5344CB8AC3E}">
        <p14:creationId xmlns:p14="http://schemas.microsoft.com/office/powerpoint/2010/main" val="2947591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marL="0" lvl="1" indent="0">
              <a:buNone/>
            </a:pPr>
            <a:r>
              <a:rPr lang="en-US" sz="3200" dirty="0" smtClean="0"/>
              <a:t>Training Step 1 – Feature extraction </a:t>
            </a:r>
            <a:r>
              <a:rPr lang="en-US" sz="3200" dirty="0"/>
              <a:t>for each manually annotated instance</a:t>
            </a:r>
          </a:p>
          <a:p>
            <a:pPr marL="0" indent="0">
              <a:buNone/>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069507937"/>
              </p:ext>
            </p:extLst>
          </p:nvPr>
        </p:nvGraphicFramePr>
        <p:xfrm>
          <a:off x="457200" y="2636520"/>
          <a:ext cx="8458200" cy="3383280"/>
        </p:xfrm>
        <a:graphic>
          <a:graphicData uri="http://schemas.openxmlformats.org/drawingml/2006/table">
            <a:tbl>
              <a:tblPr firstRow="1" bandRow="1">
                <a:tableStyleId>{69012ECD-51FC-41F1-AA8D-1B2483CD663E}</a:tableStyleId>
              </a:tblPr>
              <a:tblGrid>
                <a:gridCol w="1981200"/>
                <a:gridCol w="6477000"/>
              </a:tblGrid>
              <a:tr h="152399">
                <a:tc>
                  <a:txBody>
                    <a:bodyPr/>
                    <a:lstStyle/>
                    <a:p>
                      <a:r>
                        <a:rPr lang="en-US" sz="2000" b="0" i="0" dirty="0" smtClean="0">
                          <a:latin typeface="Helvetica"/>
                          <a:cs typeface="Helvetica"/>
                        </a:rPr>
                        <a:t>Feature Type</a:t>
                      </a:r>
                      <a:endParaRPr lang="en-US" sz="2000" b="0" i="0" dirty="0">
                        <a:latin typeface="Helvetica"/>
                        <a:cs typeface="Helvetica"/>
                      </a:endParaRPr>
                    </a:p>
                  </a:txBody>
                  <a:tcPr/>
                </a:tc>
                <a:tc>
                  <a:txBody>
                    <a:bodyPr/>
                    <a:lstStyle/>
                    <a:p>
                      <a:r>
                        <a:rPr lang="en-US" sz="2000" b="0" i="0" dirty="0" smtClean="0">
                          <a:latin typeface="Helvetica"/>
                          <a:cs typeface="Helvetica"/>
                        </a:rPr>
                        <a:t>Examples</a:t>
                      </a:r>
                      <a:endParaRPr lang="en-US" sz="2000" b="0" i="0" dirty="0">
                        <a:latin typeface="Helvetica"/>
                        <a:cs typeface="Helvetica"/>
                      </a:endParaRPr>
                    </a:p>
                  </a:txBody>
                  <a:tcPr/>
                </a:tc>
              </a:tr>
              <a:tr h="291065">
                <a:tc rowSpan="4">
                  <a:txBody>
                    <a:bodyPr/>
                    <a:lstStyle/>
                    <a:p>
                      <a:r>
                        <a:rPr lang="en-US" sz="2000" b="0" i="0" dirty="0" smtClean="0">
                          <a:latin typeface="Helvetica"/>
                          <a:cs typeface="Helvetica"/>
                        </a:rPr>
                        <a:t>Term-based</a:t>
                      </a:r>
                    </a:p>
                    <a:p>
                      <a:r>
                        <a:rPr lang="en-US" sz="2000" b="0" i="0" dirty="0" smtClean="0">
                          <a:latin typeface="Helvetica"/>
                          <a:cs typeface="Helvetica"/>
                        </a:rPr>
                        <a:t>(36 features)</a:t>
                      </a:r>
                      <a:endParaRPr lang="en-US" sz="2000" b="0" i="0" dirty="0">
                        <a:latin typeface="Helvetica"/>
                        <a:cs typeface="Helvetica"/>
                      </a:endParaRPr>
                    </a:p>
                  </a:txBody>
                  <a:tcPr/>
                </a:tc>
                <a:tc>
                  <a:txBody>
                    <a:bodyPr/>
                    <a:lstStyle/>
                    <a:p>
                      <a:r>
                        <a:rPr lang="en-US" sz="2000" b="0" i="0" dirty="0" smtClean="0">
                          <a:latin typeface="Helvetica"/>
                          <a:cs typeface="Helvetica"/>
                        </a:rPr>
                        <a:t>Ago, present, negative</a:t>
                      </a:r>
                      <a:endParaRPr lang="en-US" sz="2000" b="0" i="0" dirty="0">
                        <a:latin typeface="Helvetica"/>
                        <a:cs typeface="Helvetica"/>
                      </a:endParaRPr>
                    </a:p>
                  </a:txBody>
                  <a:tcPr/>
                </a:tc>
              </a:tr>
              <a:tr h="291065">
                <a:tc vMerge="1">
                  <a:txBody>
                    <a:bodyPr/>
                    <a:lstStyle/>
                    <a:p>
                      <a:endParaRPr lang="en-US" dirty="0"/>
                    </a:p>
                  </a:txBody>
                  <a:tcPr/>
                </a:tc>
                <a:tc>
                  <a:txBody>
                    <a:bodyPr/>
                    <a:lstStyle/>
                    <a:p>
                      <a:r>
                        <a:rPr lang="en-US" sz="2000" b="0" i="0" dirty="0" smtClean="0">
                          <a:latin typeface="Helvetica"/>
                          <a:cs typeface="Helvetica"/>
                        </a:rPr>
                        <a:t>Nonsmoker,</a:t>
                      </a:r>
                      <a:r>
                        <a:rPr lang="en-US" sz="2000" b="0" i="0" baseline="0" dirty="0" smtClean="0">
                          <a:latin typeface="Helvetica"/>
                          <a:cs typeface="Helvetica"/>
                        </a:rPr>
                        <a:t> never, denies</a:t>
                      </a:r>
                      <a:endParaRPr lang="en-US" sz="2000" b="0" i="0" dirty="0">
                        <a:latin typeface="Helvetica"/>
                        <a:cs typeface="Helvetica"/>
                      </a:endParaRPr>
                    </a:p>
                  </a:txBody>
                  <a:tcPr/>
                </a:tc>
              </a:tr>
              <a:tr h="291065">
                <a:tc vMerge="1">
                  <a:txBody>
                    <a:bodyPr/>
                    <a:lstStyle/>
                    <a:p>
                      <a:endParaRPr lang="en-US" dirty="0"/>
                    </a:p>
                  </a:txBody>
                  <a:tcPr/>
                </a:tc>
                <a:tc>
                  <a:txBody>
                    <a:bodyPr/>
                    <a:lstStyle/>
                    <a:p>
                      <a:r>
                        <a:rPr lang="en-US" sz="2000" b="0" i="0" dirty="0" smtClean="0">
                          <a:latin typeface="Helvetica"/>
                          <a:cs typeface="Helvetica"/>
                        </a:rPr>
                        <a:t>Currently,</a:t>
                      </a:r>
                      <a:r>
                        <a:rPr lang="en-US" sz="2000" b="0" i="0" baseline="0" dirty="0" smtClean="0">
                          <a:latin typeface="Helvetica"/>
                          <a:cs typeface="Helvetica"/>
                        </a:rPr>
                        <a:t> continues, quit</a:t>
                      </a:r>
                      <a:endParaRPr lang="en-US" sz="2000" b="0" i="0" dirty="0">
                        <a:latin typeface="Helvetica"/>
                        <a:cs typeface="Helvetica"/>
                      </a:endParaRPr>
                    </a:p>
                  </a:txBody>
                  <a:tcPr/>
                </a:tc>
              </a:tr>
              <a:tr h="291065">
                <a:tc vMerge="1">
                  <a:txBody>
                    <a:bodyPr/>
                    <a:lstStyle/>
                    <a:p>
                      <a:endParaRPr lang="en-US" dirty="0"/>
                    </a:p>
                  </a:txBody>
                  <a:tcPr/>
                </a:tc>
                <a:tc>
                  <a:txBody>
                    <a:bodyPr/>
                    <a:lstStyle/>
                    <a:p>
                      <a:r>
                        <a:rPr lang="en-US" sz="2000" b="0" i="0" dirty="0" smtClean="0">
                          <a:latin typeface="Helvetica"/>
                          <a:cs typeface="Helvetica"/>
                        </a:rPr>
                        <a:t>Discontinued, formerly</a:t>
                      </a:r>
                      <a:endParaRPr lang="en-US" sz="2000" b="0" i="0" dirty="0">
                        <a:latin typeface="Helvetica"/>
                        <a:cs typeface="Helvetica"/>
                      </a:endParaRPr>
                    </a:p>
                  </a:txBody>
                  <a:tcPr/>
                </a:tc>
              </a:tr>
              <a:tr h="291065">
                <a:tc rowSpan="2">
                  <a:txBody>
                    <a:bodyPr/>
                    <a:lstStyle/>
                    <a:p>
                      <a:r>
                        <a:rPr lang="en-US" sz="2000" b="0" i="0" dirty="0" smtClean="0">
                          <a:latin typeface="Helvetica"/>
                          <a:cs typeface="Helvetica"/>
                        </a:rPr>
                        <a:t>Structure-based</a:t>
                      </a:r>
                    </a:p>
                    <a:p>
                      <a:r>
                        <a:rPr lang="en-US" sz="2000" b="0" i="0" dirty="0" smtClean="0">
                          <a:latin typeface="Helvetica"/>
                          <a:cs typeface="Helvetica"/>
                        </a:rPr>
                        <a:t>(70</a:t>
                      </a:r>
                      <a:r>
                        <a:rPr lang="en-US" sz="2000" b="0" i="0" baseline="0" dirty="0" smtClean="0">
                          <a:latin typeface="Helvetica"/>
                          <a:cs typeface="Helvetica"/>
                        </a:rPr>
                        <a:t> features)</a:t>
                      </a:r>
                      <a:endParaRPr lang="en-US" sz="2000" b="0" i="0" dirty="0">
                        <a:latin typeface="Helvetica"/>
                        <a:cs typeface="Helvetica"/>
                      </a:endParaRPr>
                    </a:p>
                  </a:txBody>
                  <a:tcPr/>
                </a:tc>
                <a:tc>
                  <a:txBody>
                    <a:bodyPr/>
                    <a:lstStyle/>
                    <a:p>
                      <a:r>
                        <a:rPr lang="en-US" sz="2000" b="0" i="0" dirty="0" smtClean="0">
                          <a:latin typeface="Helvetica"/>
                          <a:cs typeface="Helvetica"/>
                        </a:rPr>
                        <a:t>&lt;Term&gt;</a:t>
                      </a:r>
                      <a:r>
                        <a:rPr lang="en-US" sz="2000" b="0" i="0" baseline="0" dirty="0" smtClean="0">
                          <a:latin typeface="Helvetica"/>
                          <a:cs typeface="Helvetica"/>
                        </a:rPr>
                        <a:t> followed by [X] No []Yes </a:t>
                      </a:r>
                    </a:p>
                    <a:p>
                      <a:r>
                        <a:rPr lang="en-US" sz="2000" b="0" i="0" baseline="0" dirty="0" smtClean="0">
                          <a:latin typeface="Helvetica"/>
                          <a:cs typeface="Helvetica"/>
                        </a:rPr>
                        <a:t>           “</a:t>
                      </a:r>
                      <a:r>
                        <a:rPr lang="en-US" sz="2000" b="0" i="0" baseline="0" dirty="0" smtClean="0">
                          <a:solidFill>
                            <a:srgbClr val="800000"/>
                          </a:solidFill>
                          <a:latin typeface="Helvetica"/>
                          <a:cs typeface="Helvetica"/>
                        </a:rPr>
                        <a:t>Do you smoke? [X] No [] Yes”</a:t>
                      </a:r>
                      <a:endParaRPr lang="en-US" sz="2000" b="0" i="0" dirty="0">
                        <a:solidFill>
                          <a:srgbClr val="800000"/>
                        </a:solidFill>
                        <a:latin typeface="Helvetica"/>
                        <a:cs typeface="Helvetica"/>
                      </a:endParaRPr>
                    </a:p>
                  </a:txBody>
                  <a:tcPr/>
                </a:tc>
              </a:tr>
              <a:tr h="501181">
                <a:tc vMerge="1">
                  <a:txBody>
                    <a:bodyPr/>
                    <a:lstStyle/>
                    <a:p>
                      <a:endParaRPr lang="en-US" dirty="0"/>
                    </a:p>
                  </a:txBody>
                  <a:tcPr/>
                </a:tc>
                <a:tc>
                  <a:txBody>
                    <a:bodyPr/>
                    <a:lstStyle/>
                    <a:p>
                      <a:r>
                        <a:rPr lang="en-US" sz="2000" b="0" i="0" dirty="0" smtClean="0">
                          <a:latin typeface="Helvetica"/>
                          <a:cs typeface="Helvetica"/>
                        </a:rPr>
                        <a:t>&lt;Term&gt; followed by Y/N: N </a:t>
                      </a:r>
                    </a:p>
                    <a:p>
                      <a:r>
                        <a:rPr lang="en-US" sz="2000" b="0" i="0" dirty="0" smtClean="0">
                          <a:latin typeface="Helvetica"/>
                          <a:cs typeface="Helvetica"/>
                        </a:rPr>
                        <a:t>             </a:t>
                      </a:r>
                      <a:r>
                        <a:rPr lang="en-US" sz="2000" b="0" i="0" dirty="0" smtClean="0">
                          <a:solidFill>
                            <a:srgbClr val="800000"/>
                          </a:solidFill>
                          <a:latin typeface="Helvetica"/>
                          <a:cs typeface="Helvetica"/>
                        </a:rPr>
                        <a:t>“Tobacco Y/N: N”</a:t>
                      </a:r>
                      <a:endParaRPr lang="en-US" sz="2000" b="0" i="0" dirty="0">
                        <a:solidFill>
                          <a:srgbClr val="800000"/>
                        </a:solidFill>
                        <a:latin typeface="Helvetica"/>
                        <a:cs typeface="Helvetica"/>
                      </a:endParaRPr>
                    </a:p>
                  </a:txBody>
                  <a:tcPr/>
                </a:tc>
              </a:tr>
            </a:tbl>
          </a:graphicData>
        </a:graphic>
      </p:graphicFrame>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79</a:t>
            </a:fld>
            <a:endParaRPr lang="en-US" dirty="0"/>
          </a:p>
        </p:txBody>
      </p:sp>
    </p:spTree>
    <p:extLst>
      <p:ext uri="{BB962C8B-B14F-4D97-AF65-F5344CB8AC3E}">
        <p14:creationId xmlns:p14="http://schemas.microsoft.com/office/powerpoint/2010/main" val="1587648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799" y="3429000"/>
            <a:ext cx="3189189" cy="1600200"/>
          </a:xfrm>
          <a:prstGeom prst="rect">
            <a:avLst/>
          </a:prstGeom>
          <a:solidFill>
            <a:schemeClr val="tx1">
              <a:alpha val="46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82880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5" name="Group 4"/>
          <p:cNvGrpSpPr/>
          <p:nvPr/>
        </p:nvGrpSpPr>
        <p:grpSpPr>
          <a:xfrm>
            <a:off x="2971800" y="1828800"/>
            <a:ext cx="3200400" cy="3200400"/>
            <a:chOff x="2667000" y="1828800"/>
            <a:chExt cx="3200400" cy="3200400"/>
          </a:xfrm>
        </p:grpSpPr>
        <p:cxnSp>
          <p:nvCxnSpPr>
            <p:cNvPr id="3" name="Straight Arrow Connector 2"/>
            <p:cNvCxnSpPr/>
            <p:nvPr/>
          </p:nvCxnSpPr>
          <p:spPr>
            <a:xfrm flipV="1">
              <a:off x="2667000" y="1828800"/>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267200" y="3429000"/>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0" name="TextBox 9"/>
          <p:cNvSpPr txBox="1"/>
          <p:nvPr/>
        </p:nvSpPr>
        <p:spPr>
          <a:xfrm>
            <a:off x="1371600" y="2209800"/>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3" y="3733800"/>
            <a:ext cx="1450788" cy="830997"/>
          </a:xfrm>
          <a:prstGeom prst="rect">
            <a:avLst/>
          </a:prstGeom>
          <a:noFill/>
        </p:spPr>
        <p:txBody>
          <a:bodyPr wrap="none" rtlCol="0">
            <a:spAutoFit/>
          </a:bodyPr>
          <a:lstStyle/>
          <a:p>
            <a:pPr algn="ctr"/>
            <a:r>
              <a:rPr lang="en-US" dirty="0" smtClean="0"/>
              <a:t>No</a:t>
            </a:r>
          </a:p>
          <a:p>
            <a:pPr algn="ctr"/>
            <a:r>
              <a:rPr lang="en-US" dirty="0" smtClean="0"/>
              <a:t>Evidence</a:t>
            </a:r>
            <a:endParaRPr lang="en-US" dirty="0"/>
          </a:p>
        </p:txBody>
      </p:sp>
      <p:sp>
        <p:nvSpPr>
          <p:cNvPr id="12" name="TextBox 11"/>
          <p:cNvSpPr txBox="1"/>
          <p:nvPr/>
        </p:nvSpPr>
        <p:spPr>
          <a:xfrm>
            <a:off x="4106807" y="5181600"/>
            <a:ext cx="857176" cy="461665"/>
          </a:xfrm>
          <a:prstGeom prst="rect">
            <a:avLst/>
          </a:prstGeom>
          <a:noFill/>
        </p:spPr>
        <p:txBody>
          <a:bodyPr wrap="none" rtlCol="0">
            <a:spAutoFit/>
          </a:bodyPr>
          <a:lstStyle/>
          <a:p>
            <a:pPr algn="ctr"/>
            <a:r>
              <a:rPr lang="en-US" dirty="0" smtClean="0"/>
              <a:t>Time</a:t>
            </a:r>
            <a:endParaRPr lang="en-US" dirty="0"/>
          </a:p>
        </p:txBody>
      </p:sp>
      <p:sp>
        <p:nvSpPr>
          <p:cNvPr id="14" name="Oval 13"/>
          <p:cNvSpPr/>
          <p:nvPr/>
        </p:nvSpPr>
        <p:spPr>
          <a:xfrm>
            <a:off x="3962400" y="25527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Oval 14"/>
          <p:cNvSpPr/>
          <p:nvPr/>
        </p:nvSpPr>
        <p:spPr>
          <a:xfrm>
            <a:off x="3429000" y="41529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8" name="Oval 17"/>
          <p:cNvSpPr/>
          <p:nvPr/>
        </p:nvSpPr>
        <p:spPr>
          <a:xfrm>
            <a:off x="4495800" y="41529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Oval 19"/>
          <p:cNvSpPr/>
          <p:nvPr/>
        </p:nvSpPr>
        <p:spPr>
          <a:xfrm>
            <a:off x="5029200" y="41529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Oval 21"/>
          <p:cNvSpPr/>
          <p:nvPr/>
        </p:nvSpPr>
        <p:spPr>
          <a:xfrm>
            <a:off x="5562600" y="41529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Title 6"/>
          <p:cNvSpPr txBox="1">
            <a:spLocks/>
          </p:cNvSpPr>
          <p:nvPr/>
        </p:nvSpPr>
        <p:spPr>
          <a:xfrm>
            <a:off x="1371600" y="149259"/>
            <a:ext cx="7620000" cy="639762"/>
          </a:xfrm>
          <a:prstGeom prst="rect">
            <a:avLst/>
          </a:prstGeom>
        </p:spPr>
        <p:txBody>
          <a:bodyPr/>
          <a:lstStyle>
            <a:lvl1pPr algn="ctr" rtl="0" eaLnBrk="1" fontAlgn="base" hangingPunct="1">
              <a:spcBef>
                <a:spcPct val="0"/>
              </a:spcBef>
              <a:spcAft>
                <a:spcPct val="0"/>
              </a:spcAft>
              <a:defRPr lang="en-US" sz="4000" b="0" i="0" u="none" kern="1200" cap="none" spc="0" normalizeH="0" dirty="0">
                <a:ln>
                  <a:noFill/>
                </a:ln>
                <a:solidFill>
                  <a:schemeClr val="tx1"/>
                </a:solidFill>
                <a:effectLst>
                  <a:outerShdw blurRad="50800" dist="38100" dir="2700000" algn="tl" rotWithShape="0">
                    <a:srgbClr val="000000">
                      <a:alpha val="43000"/>
                    </a:srgbClr>
                  </a:outerShdw>
                </a:effectLst>
                <a:latin typeface="Helvetica"/>
                <a:ea typeface="ＭＳ Ｐゴシック" pitchFamily="29" charset="-128"/>
                <a:cs typeface="Helvetica"/>
              </a:defRPr>
            </a:lvl1pPr>
            <a:lvl2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2pPr>
            <a:lvl3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3pPr>
            <a:lvl4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4pPr>
            <a:lvl5pPr algn="ctr" rtl="0" eaLnBrk="1" fontAlgn="base" hangingPunct="1">
              <a:spcBef>
                <a:spcPct val="0"/>
              </a:spcBef>
              <a:spcAft>
                <a:spcPct val="0"/>
              </a:spcAft>
              <a:defRPr sz="4400">
                <a:solidFill>
                  <a:schemeClr val="tx1"/>
                </a:solidFill>
                <a:latin typeface="Constantia" pitchFamily="18" charset="0"/>
                <a:ea typeface="ＭＳ Ｐゴシック" pitchFamily="29" charset="-128"/>
                <a:cs typeface="ＭＳ Ｐゴシック" pitchFamily="29" charset="-128"/>
              </a:defRPr>
            </a:lvl5pPr>
            <a:lvl6pPr marL="457200" algn="ctr" rtl="0" eaLnBrk="1" fontAlgn="base" hangingPunct="1">
              <a:spcBef>
                <a:spcPct val="0"/>
              </a:spcBef>
              <a:spcAft>
                <a:spcPct val="0"/>
              </a:spcAft>
              <a:defRPr sz="4400">
                <a:solidFill>
                  <a:schemeClr val="tx1"/>
                </a:solidFill>
                <a:latin typeface="Constantia" pitchFamily="18" charset="0"/>
              </a:defRPr>
            </a:lvl6pPr>
            <a:lvl7pPr marL="914400" algn="ctr" rtl="0" eaLnBrk="1" fontAlgn="base" hangingPunct="1">
              <a:spcBef>
                <a:spcPct val="0"/>
              </a:spcBef>
              <a:spcAft>
                <a:spcPct val="0"/>
              </a:spcAft>
              <a:defRPr sz="4400">
                <a:solidFill>
                  <a:schemeClr val="tx1"/>
                </a:solidFill>
                <a:latin typeface="Constantia" pitchFamily="18" charset="0"/>
              </a:defRPr>
            </a:lvl7pPr>
            <a:lvl8pPr marL="1371600" algn="ctr" rtl="0" eaLnBrk="1" fontAlgn="base" hangingPunct="1">
              <a:spcBef>
                <a:spcPct val="0"/>
              </a:spcBef>
              <a:spcAft>
                <a:spcPct val="0"/>
              </a:spcAft>
              <a:defRPr sz="4400">
                <a:solidFill>
                  <a:schemeClr val="tx1"/>
                </a:solidFill>
                <a:latin typeface="Constantia" pitchFamily="18" charset="0"/>
              </a:defRPr>
            </a:lvl8pPr>
            <a:lvl9pPr marL="1828800" algn="ctr" rtl="0" eaLnBrk="1" fontAlgn="base" hangingPunct="1">
              <a:spcBef>
                <a:spcPct val="0"/>
              </a:spcBef>
              <a:spcAft>
                <a:spcPct val="0"/>
              </a:spcAft>
              <a:defRPr sz="4400">
                <a:solidFill>
                  <a:schemeClr val="tx1"/>
                </a:solidFill>
                <a:latin typeface="Constantia" pitchFamily="18" charset="0"/>
              </a:defRPr>
            </a:lvl9pPr>
          </a:lstStyle>
          <a:p>
            <a:endParaRPr lang="en-US" dirty="0">
              <a:solidFill>
                <a:srgbClr val="FFFFFF"/>
              </a:solidFill>
            </a:endParaRPr>
          </a:p>
        </p:txBody>
      </p:sp>
      <p:sp>
        <p:nvSpPr>
          <p:cNvPr id="8" name="Title 7"/>
          <p:cNvSpPr>
            <a:spLocks noGrp="1"/>
          </p:cNvSpPr>
          <p:nvPr>
            <p:ph type="title"/>
          </p:nvPr>
        </p:nvSpPr>
        <p:spPr/>
        <p:txBody>
          <a:bodyPr>
            <a:normAutofit/>
          </a:bodyPr>
          <a:lstStyle/>
          <a:p>
            <a:r>
              <a:rPr lang="en-US" dirty="0">
                <a:solidFill>
                  <a:srgbClr val="FFFFFF"/>
                </a:solidFill>
              </a:rPr>
              <a:t>Claims Data </a:t>
            </a:r>
            <a:r>
              <a:rPr lang="en-US" dirty="0" smtClean="0">
                <a:solidFill>
                  <a:srgbClr val="FFFFFF"/>
                </a:solidFill>
              </a:rPr>
              <a:t>Evidence</a:t>
            </a:r>
            <a:endParaRPr lang="en-US" dirty="0"/>
          </a:p>
        </p:txBody>
      </p:sp>
      <p:sp>
        <p:nvSpPr>
          <p:cNvPr id="13" name="Content Placeholder 12"/>
          <p:cNvSpPr>
            <a:spLocks noGrp="1"/>
          </p:cNvSpPr>
          <p:nvPr>
            <p:ph idx="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D5FB3BC-61B5-8348-A89B-049F1B904DBB}" type="slidenum">
              <a:rPr lang="en-US" smtClean="0"/>
              <a:pPr>
                <a:defRPr/>
              </a:pPr>
              <a:t>8</a:t>
            </a:fld>
            <a:endParaRPr lang="en-US" dirty="0"/>
          </a:p>
        </p:txBody>
      </p:sp>
      <p:sp>
        <p:nvSpPr>
          <p:cNvPr id="2" name="Date Placeholder 1"/>
          <p:cNvSpPr>
            <a:spLocks noGrp="1"/>
          </p:cNvSpPr>
          <p:nvPr>
            <p:ph type="dt" sz="half" idx="10"/>
          </p:nvPr>
        </p:nvSpPr>
        <p:spPr/>
        <p:txBody>
          <a:bodyPr/>
          <a:lstStyle/>
          <a:p>
            <a:pPr>
              <a:defRPr/>
            </a:pPr>
            <a:r>
              <a:rPr lang="en-US" smtClean="0"/>
              <a:t>08/20/2015</a:t>
            </a:r>
            <a:endParaRPr lang="en-US"/>
          </a:p>
        </p:txBody>
      </p:sp>
    </p:spTree>
    <p:extLst>
      <p:ext uri="{BB962C8B-B14F-4D97-AF65-F5344CB8AC3E}">
        <p14:creationId xmlns:p14="http://schemas.microsoft.com/office/powerpoint/2010/main" val="260969987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Training Step 2 - Feature vector definition</a:t>
            </a:r>
          </a:p>
          <a:p>
            <a:pPr lvl="1"/>
            <a:r>
              <a:rPr lang="en-US" dirty="0" smtClean="0"/>
              <a:t>Multi-label classification</a:t>
            </a:r>
          </a:p>
          <a:p>
            <a:pPr lvl="2"/>
            <a:r>
              <a:rPr lang="en-US" dirty="0" smtClean="0"/>
              <a:t>Class 1 – current smoker</a:t>
            </a:r>
          </a:p>
          <a:p>
            <a:pPr lvl="2"/>
            <a:r>
              <a:rPr lang="en-US" dirty="0" smtClean="0"/>
              <a:t>Class 2 – past smoker</a:t>
            </a:r>
          </a:p>
          <a:p>
            <a:pPr lvl="2"/>
            <a:r>
              <a:rPr lang="en-US" dirty="0" smtClean="0"/>
              <a:t>Class 3 – never smoked</a:t>
            </a:r>
          </a:p>
          <a:p>
            <a:pPr lvl="1"/>
            <a:r>
              <a:rPr lang="en-US" dirty="0" smtClean="0"/>
              <a:t>Binary features</a:t>
            </a:r>
          </a:p>
          <a:p>
            <a:pPr lvl="2"/>
            <a:r>
              <a:rPr lang="en-US" dirty="0" smtClean="0"/>
              <a:t>Term is present – 1</a:t>
            </a:r>
          </a:p>
          <a:p>
            <a:pPr lvl="2"/>
            <a:r>
              <a:rPr lang="en-US" dirty="0" smtClean="0"/>
              <a:t>Term is absent – 0</a:t>
            </a:r>
          </a:p>
          <a:p>
            <a:pPr lvl="1"/>
            <a:r>
              <a:rPr lang="en-US" dirty="0" smtClean="0"/>
              <a:t>Dataset definition</a:t>
            </a:r>
          </a:p>
        </p:txBody>
      </p:sp>
      <p:grpSp>
        <p:nvGrpSpPr>
          <p:cNvPr id="42" name="Group 41"/>
          <p:cNvGrpSpPr/>
          <p:nvPr/>
        </p:nvGrpSpPr>
        <p:grpSpPr>
          <a:xfrm>
            <a:off x="3352800" y="2819400"/>
            <a:ext cx="5381898" cy="3375124"/>
            <a:chOff x="3352800" y="2819400"/>
            <a:chExt cx="5381898" cy="3375124"/>
          </a:xfrm>
        </p:grpSpPr>
        <p:sp>
          <p:nvSpPr>
            <p:cNvPr id="6" name="TextBox 5"/>
            <p:cNvSpPr txBox="1"/>
            <p:nvPr/>
          </p:nvSpPr>
          <p:spPr>
            <a:xfrm>
              <a:off x="5410200" y="3886200"/>
              <a:ext cx="3324498"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Courier"/>
                  <a:cs typeface="Courier"/>
                </a:rPr>
                <a:t>1:0,0,1,0,0,0,0,…</a:t>
              </a:r>
            </a:p>
            <a:p>
              <a:r>
                <a:rPr lang="en-US" dirty="0" smtClean="0">
                  <a:latin typeface="Courier"/>
                  <a:cs typeface="Courier"/>
                </a:rPr>
                <a:t>1:0,0,0,0,1,1,1,…</a:t>
              </a:r>
            </a:p>
            <a:p>
              <a:r>
                <a:rPr lang="en-US" dirty="0" smtClean="0">
                  <a:latin typeface="Courier"/>
                  <a:cs typeface="Courier"/>
                </a:rPr>
                <a:t>2:</a:t>
              </a:r>
              <a:r>
                <a:rPr lang="en-US" dirty="0">
                  <a:latin typeface="Courier"/>
                  <a:cs typeface="Courier"/>
                </a:rPr>
                <a:t>0,0,1,0,0,0,0,…</a:t>
              </a:r>
            </a:p>
            <a:p>
              <a:r>
                <a:rPr lang="en-US" dirty="0" smtClean="0">
                  <a:latin typeface="Courier"/>
                  <a:cs typeface="Courier"/>
                </a:rPr>
                <a:t>3:0,0,0,1,1,1,1</a:t>
              </a:r>
              <a:r>
                <a:rPr lang="en-US" dirty="0">
                  <a:latin typeface="Courier"/>
                  <a:cs typeface="Courier"/>
                </a:rPr>
                <a:t>,…</a:t>
              </a:r>
            </a:p>
            <a:p>
              <a:r>
                <a:rPr lang="en-US" dirty="0">
                  <a:latin typeface="Courier"/>
                  <a:cs typeface="Courier"/>
                </a:rPr>
                <a:t>1:0,0,1,0,0,0,0,…</a:t>
              </a:r>
            </a:p>
            <a:p>
              <a:r>
                <a:rPr lang="en-US" dirty="0" smtClean="0">
                  <a:latin typeface="Courier"/>
                  <a:cs typeface="Courier"/>
                </a:rPr>
                <a:t>3:</a:t>
              </a:r>
              <a:r>
                <a:rPr lang="en-US" dirty="0">
                  <a:latin typeface="Courier"/>
                  <a:cs typeface="Courier"/>
                </a:rPr>
                <a:t>0,0,0,0,1,1,1,</a:t>
              </a:r>
              <a:r>
                <a:rPr lang="en-US" dirty="0" smtClean="0">
                  <a:latin typeface="Courier"/>
                  <a:cs typeface="Courier"/>
                </a:rPr>
                <a:t>…</a:t>
              </a:r>
              <a:endParaRPr lang="en-US" dirty="0">
                <a:latin typeface="Courier"/>
                <a:cs typeface="Courier"/>
              </a:endParaRPr>
            </a:p>
          </p:txBody>
        </p:sp>
        <p:sp>
          <p:nvSpPr>
            <p:cNvPr id="7" name="Rectangle 6"/>
            <p:cNvSpPr/>
            <p:nvPr/>
          </p:nvSpPr>
          <p:spPr>
            <a:xfrm>
              <a:off x="5257800" y="2819400"/>
              <a:ext cx="13716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Class Label</a:t>
              </a:r>
              <a:endParaRPr lang="en-US" dirty="0"/>
            </a:p>
          </p:txBody>
        </p:sp>
        <p:sp>
          <p:nvSpPr>
            <p:cNvPr id="8" name="Rectangle 7"/>
            <p:cNvSpPr/>
            <p:nvPr/>
          </p:nvSpPr>
          <p:spPr>
            <a:xfrm>
              <a:off x="7239000" y="2819400"/>
              <a:ext cx="13716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Feature values</a:t>
              </a:r>
              <a:endParaRPr lang="en-US" dirty="0"/>
            </a:p>
          </p:txBody>
        </p:sp>
        <p:cxnSp>
          <p:nvCxnSpPr>
            <p:cNvPr id="10" name="Straight Arrow Connector 9"/>
            <p:cNvCxnSpPr/>
            <p:nvPr/>
          </p:nvCxnSpPr>
          <p:spPr>
            <a:xfrm flipH="1">
              <a:off x="5638800" y="3581400"/>
              <a:ext cx="228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705600" y="3581400"/>
              <a:ext cx="914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7010400" y="3581400"/>
              <a:ext cx="762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7391400" y="3581400"/>
              <a:ext cx="381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7772400" y="3581400"/>
              <a:ext cx="152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077200" y="35814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352800" y="5715000"/>
              <a:ext cx="1600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Instances</a:t>
              </a:r>
              <a:endParaRPr lang="en-US" dirty="0"/>
            </a:p>
          </p:txBody>
        </p:sp>
        <p:cxnSp>
          <p:nvCxnSpPr>
            <p:cNvPr id="27" name="Straight Arrow Connector 26"/>
            <p:cNvCxnSpPr>
              <a:stCxn id="26" idx="3"/>
            </p:cNvCxnSpPr>
            <p:nvPr/>
          </p:nvCxnSpPr>
          <p:spPr>
            <a:xfrm flipV="1">
              <a:off x="4953000" y="4267200"/>
              <a:ext cx="457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3"/>
            </p:cNvCxnSpPr>
            <p:nvPr/>
          </p:nvCxnSpPr>
          <p:spPr>
            <a:xfrm flipV="1">
              <a:off x="4953000" y="4724400"/>
              <a:ext cx="4572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6" idx="3"/>
              <a:endCxn id="6" idx="1"/>
            </p:cNvCxnSpPr>
            <p:nvPr/>
          </p:nvCxnSpPr>
          <p:spPr>
            <a:xfrm flipV="1">
              <a:off x="4953000" y="5040362"/>
              <a:ext cx="457200" cy="903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6" idx="3"/>
            </p:cNvCxnSpPr>
            <p:nvPr/>
          </p:nvCxnSpPr>
          <p:spPr>
            <a:xfrm flipV="1">
              <a:off x="4953000" y="5334000"/>
              <a:ext cx="5334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80</a:t>
            </a:fld>
            <a:endParaRPr lang="en-US" dirty="0"/>
          </a:p>
        </p:txBody>
      </p:sp>
    </p:spTree>
    <p:extLst>
      <p:ext uri="{BB962C8B-B14F-4D97-AF65-F5344CB8AC3E}">
        <p14:creationId xmlns:p14="http://schemas.microsoft.com/office/powerpoint/2010/main" val="1366417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Training Step 3  - Training model</a:t>
            </a:r>
            <a:endParaRPr lang="en-US" dirty="0"/>
          </a:p>
          <a:p>
            <a:pPr lvl="1"/>
            <a:r>
              <a:rPr lang="en-US" sz="2200" dirty="0" smtClean="0"/>
              <a:t>Support </a:t>
            </a:r>
            <a:r>
              <a:rPr lang="en-US" sz="2200" dirty="0"/>
              <a:t>Vector </a:t>
            </a:r>
            <a:r>
              <a:rPr lang="en-US" sz="2200" dirty="0" smtClean="0"/>
              <a:t>Machine </a:t>
            </a:r>
            <a:r>
              <a:rPr lang="en-US" sz="2200" dirty="0"/>
              <a:t>(SVM) </a:t>
            </a:r>
            <a:r>
              <a:rPr lang="en-US" sz="2200" dirty="0" smtClean="0"/>
              <a:t>algorithm</a:t>
            </a:r>
          </a:p>
          <a:p>
            <a:pPr lvl="1"/>
            <a:r>
              <a:rPr lang="en-US" sz="2200" dirty="0" smtClean="0"/>
              <a:t>SVM model is a linear function that is maximizes distance between instances of different classes</a:t>
            </a:r>
            <a:endParaRPr lang="en-US" sz="2200" dirty="0"/>
          </a:p>
          <a:p>
            <a:pPr lvl="1"/>
            <a:endParaRPr lang="en-US" dirty="0"/>
          </a:p>
          <a:p>
            <a:pPr lvl="1"/>
            <a:endParaRPr lang="en-US" dirty="0"/>
          </a:p>
          <a:p>
            <a:pPr lvl="1"/>
            <a:endParaRPr lang="en-US" dirty="0"/>
          </a:p>
          <a:p>
            <a:pPr lvl="1"/>
            <a:endParaRPr lang="en-US" dirty="0" smtClean="0"/>
          </a:p>
        </p:txBody>
      </p:sp>
      <p:grpSp>
        <p:nvGrpSpPr>
          <p:cNvPr id="15" name="Group 14"/>
          <p:cNvGrpSpPr/>
          <p:nvPr/>
        </p:nvGrpSpPr>
        <p:grpSpPr>
          <a:xfrm>
            <a:off x="2362200" y="2971800"/>
            <a:ext cx="4724400" cy="3350029"/>
            <a:chOff x="2209800" y="2590800"/>
            <a:chExt cx="4724400" cy="3350029"/>
          </a:xfrm>
        </p:grpSpPr>
        <p:pic>
          <p:nvPicPr>
            <p:cNvPr id="4" name="Picture 3"/>
            <p:cNvPicPr>
              <a:picLocks noChangeAspect="1"/>
            </p:cNvPicPr>
            <p:nvPr/>
          </p:nvPicPr>
          <p:blipFill>
            <a:blip r:embed="rId3"/>
            <a:stretch>
              <a:fillRect/>
            </a:stretch>
          </p:blipFill>
          <p:spPr>
            <a:xfrm>
              <a:off x="2209800" y="2590800"/>
              <a:ext cx="4724400" cy="3350029"/>
            </a:xfrm>
            <a:prstGeom prst="rect">
              <a:avLst/>
            </a:prstGeom>
          </p:spPr>
        </p:pic>
        <p:cxnSp>
          <p:nvCxnSpPr>
            <p:cNvPr id="6" name="Straight Connector 5"/>
            <p:cNvCxnSpPr/>
            <p:nvPr/>
          </p:nvCxnSpPr>
          <p:spPr>
            <a:xfrm flipH="1">
              <a:off x="2971800" y="2819400"/>
              <a:ext cx="1295400" cy="22098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3886200" y="2819400"/>
              <a:ext cx="1295400" cy="2209800"/>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4876800" y="2819400"/>
              <a:ext cx="1295400" cy="22098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00600" y="3505200"/>
              <a:ext cx="609600" cy="3810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4800" y="3124200"/>
              <a:ext cx="609600" cy="3810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81</a:t>
            </a:fld>
            <a:endParaRPr lang="en-US" dirty="0"/>
          </a:p>
        </p:txBody>
      </p:sp>
    </p:spTree>
    <p:extLst>
      <p:ext uri="{BB962C8B-B14F-4D97-AF65-F5344CB8AC3E}">
        <p14:creationId xmlns:p14="http://schemas.microsoft.com/office/powerpoint/2010/main" val="2982860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System</a:t>
            </a:r>
            <a:endParaRPr lang="en-US" dirty="0"/>
          </a:p>
        </p:txBody>
      </p:sp>
      <p:sp>
        <p:nvSpPr>
          <p:cNvPr id="3" name="Content Placeholder 2"/>
          <p:cNvSpPr>
            <a:spLocks noGrp="1"/>
          </p:cNvSpPr>
          <p:nvPr>
            <p:ph idx="1"/>
          </p:nvPr>
        </p:nvSpPr>
        <p:spPr/>
        <p:txBody>
          <a:bodyPr/>
          <a:lstStyle/>
          <a:p>
            <a:r>
              <a:rPr lang="en-US" dirty="0" smtClean="0"/>
              <a:t>Bone Mineral Density (BMD)</a:t>
            </a:r>
          </a:p>
          <a:p>
            <a:pPr lvl="1"/>
            <a:r>
              <a:rPr lang="en-US" dirty="0" smtClean="0"/>
              <a:t>Project aim:</a:t>
            </a:r>
          </a:p>
          <a:p>
            <a:pPr lvl="2"/>
            <a:r>
              <a:rPr lang="en-US" dirty="0" smtClean="0"/>
              <a:t>Extract BMD values from clinical notes with the associated anatomical site</a:t>
            </a:r>
          </a:p>
          <a:p>
            <a:pPr lvl="1"/>
            <a:r>
              <a:rPr lang="en-US" dirty="0" smtClean="0"/>
              <a:t>Rationale for NLP</a:t>
            </a:r>
          </a:p>
          <a:p>
            <a:pPr lvl="2"/>
            <a:r>
              <a:rPr lang="en-US" dirty="0" smtClean="0"/>
              <a:t>BMD is a primary measure of severity of osteoporosis</a:t>
            </a:r>
          </a:p>
          <a:p>
            <a:pPr lvl="2"/>
            <a:r>
              <a:rPr lang="en-US" dirty="0" smtClean="0"/>
              <a:t>BMD values vary depending on the measured anatomical site</a:t>
            </a:r>
          </a:p>
          <a:p>
            <a:pPr lvl="2"/>
            <a:r>
              <a:rPr lang="en-US" dirty="0" smtClean="0"/>
              <a:t>BMD is not available in structured data</a:t>
            </a:r>
          </a:p>
          <a:p>
            <a:pPr lvl="1"/>
            <a:endParaRPr lang="en-US" dirty="0"/>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82</a:t>
            </a:fld>
            <a:endParaRPr lang="en-US" dirty="0"/>
          </a:p>
        </p:txBody>
      </p:sp>
    </p:spTree>
    <p:extLst>
      <p:ext uri="{BB962C8B-B14F-4D97-AF65-F5344CB8AC3E}">
        <p14:creationId xmlns:p14="http://schemas.microsoft.com/office/powerpoint/2010/main" val="2424157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Hybrid System</a:t>
            </a:r>
            <a:endParaRPr lang="en-US" dirty="0"/>
          </a:p>
        </p:txBody>
      </p:sp>
      <p:sp>
        <p:nvSpPr>
          <p:cNvPr id="3" name="Content Placeholder 2"/>
          <p:cNvSpPr>
            <a:spLocks noGrp="1"/>
          </p:cNvSpPr>
          <p:nvPr>
            <p:ph idx="1"/>
          </p:nvPr>
        </p:nvSpPr>
        <p:spPr/>
        <p:txBody>
          <a:bodyPr/>
          <a:lstStyle/>
          <a:p>
            <a:pPr marL="0" indent="0">
              <a:buNone/>
            </a:pPr>
            <a:r>
              <a:rPr lang="en-US" sz="1800" dirty="0">
                <a:solidFill>
                  <a:srgbClr val="000000"/>
                </a:solidFill>
                <a:latin typeface="Consolas"/>
                <a:cs typeface="Consolas"/>
              </a:rPr>
              <a:t>Summary findings for bone mineral density (BMD) are as follows:</a:t>
            </a:r>
          </a:p>
          <a:p>
            <a:pPr marL="0" indent="0">
              <a:buNone/>
            </a:pPr>
            <a:r>
              <a:rPr lang="en-US" sz="1800" dirty="0">
                <a:solidFill>
                  <a:srgbClr val="000000"/>
                </a:solidFill>
                <a:latin typeface="Consolas"/>
                <a:cs typeface="Consolas"/>
              </a:rPr>
              <a:t> </a:t>
            </a:r>
            <a:r>
              <a:rPr lang="en-US" sz="1800" dirty="0" smtClean="0">
                <a:solidFill>
                  <a:srgbClr val="000000"/>
                </a:solidFill>
                <a:latin typeface="Consolas"/>
                <a:cs typeface="Consolas"/>
              </a:rPr>
              <a:t>L1</a:t>
            </a:r>
            <a:r>
              <a:rPr lang="en-US" sz="1800" dirty="0">
                <a:solidFill>
                  <a:srgbClr val="000000"/>
                </a:solidFill>
                <a:latin typeface="Consolas"/>
                <a:cs typeface="Consolas"/>
              </a:rPr>
              <a:t>-L4 BMD (g/cm2)               1.397 +/- 0.010</a:t>
            </a:r>
          </a:p>
          <a:p>
            <a:pPr marL="0" indent="0">
              <a:buNone/>
            </a:pPr>
            <a:r>
              <a:rPr lang="en-US" sz="1800" dirty="0">
                <a:solidFill>
                  <a:srgbClr val="000000"/>
                </a:solidFill>
                <a:latin typeface="Consolas"/>
                <a:cs typeface="Consolas"/>
              </a:rPr>
              <a:t> L1-L4 % Young Adult               113%          T =  </a:t>
            </a:r>
            <a:r>
              <a:rPr lang="en-US" sz="1800" dirty="0" smtClean="0">
                <a:solidFill>
                  <a:srgbClr val="000000"/>
                </a:solidFill>
                <a:latin typeface="Consolas"/>
                <a:cs typeface="Consolas"/>
              </a:rPr>
              <a:t>1.3</a:t>
            </a:r>
          </a:p>
          <a:p>
            <a:pPr marL="0" indent="0">
              <a:buNone/>
            </a:pPr>
            <a:r>
              <a:rPr lang="en-US" sz="1800" dirty="0" smtClean="0">
                <a:solidFill>
                  <a:srgbClr val="000000"/>
                </a:solidFill>
                <a:latin typeface="Consolas"/>
                <a:cs typeface="Consolas"/>
              </a:rPr>
              <a:t>-------------------</a:t>
            </a:r>
          </a:p>
          <a:p>
            <a:pPr marL="0" indent="0">
              <a:buNone/>
            </a:pPr>
            <a:endParaRPr lang="en-US" sz="1800" dirty="0" smtClean="0">
              <a:solidFill>
                <a:srgbClr val="000000"/>
              </a:solidFill>
              <a:latin typeface="Consolas"/>
              <a:cs typeface="Consolas"/>
            </a:endParaRPr>
          </a:p>
          <a:p>
            <a:pPr marL="0" indent="0">
              <a:buNone/>
            </a:pPr>
            <a:r>
              <a:rPr lang="en-US" sz="1800" dirty="0">
                <a:solidFill>
                  <a:srgbClr val="000000"/>
                </a:solidFill>
                <a:latin typeface="Consolas"/>
                <a:cs typeface="Consolas"/>
              </a:rPr>
              <a:t>Bone mineral density as determined from the left total </a:t>
            </a:r>
            <a:r>
              <a:rPr lang="en-US" sz="1800" dirty="0" smtClean="0">
                <a:solidFill>
                  <a:srgbClr val="000000"/>
                </a:solidFill>
                <a:latin typeface="Consolas"/>
                <a:cs typeface="Consolas"/>
              </a:rPr>
              <a:t>femur is 0.610 </a:t>
            </a:r>
            <a:r>
              <a:rPr lang="en-US" sz="1800" dirty="0">
                <a:solidFill>
                  <a:srgbClr val="000000"/>
                </a:solidFill>
                <a:latin typeface="Consolas"/>
                <a:cs typeface="Consolas"/>
              </a:rPr>
              <a:t>grams per centimeter squared with a T score of -3.1. </a:t>
            </a:r>
            <a:endParaRPr lang="en-US" sz="1800" dirty="0" smtClean="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the AP spine T-score was -2.9 and BMD was 0.922 grams/cm squared.  </a:t>
            </a:r>
          </a:p>
          <a:p>
            <a:pPr marL="0" indent="0">
              <a:buNone/>
            </a:pPr>
            <a:r>
              <a:rPr lang="en-US" sz="1800" dirty="0">
                <a:solidFill>
                  <a:srgbClr val="000000"/>
                </a:solidFill>
                <a:latin typeface="Consolas"/>
                <a:cs typeface="Consolas"/>
              </a:rPr>
              <a:t>AP spine T-score is now -2.4 and BMD is 0.843 </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r>
              <a:rPr lang="is-IS" sz="1800" dirty="0">
                <a:solidFill>
                  <a:srgbClr val="000000"/>
                </a:solidFill>
                <a:latin typeface="Consolas"/>
                <a:cs typeface="Consolas"/>
              </a:rPr>
              <a:t>left hip .724 g/cm2, T -1.8. L1-4 T score -2.5, femur total -2.1</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83</a:t>
            </a:fld>
            <a:endParaRPr lang="en-US" dirty="0"/>
          </a:p>
        </p:txBody>
      </p:sp>
    </p:spTree>
    <p:extLst>
      <p:ext uri="{BB962C8B-B14F-4D97-AF65-F5344CB8AC3E}">
        <p14:creationId xmlns:p14="http://schemas.microsoft.com/office/powerpoint/2010/main" val="2986562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Hybrid System</a:t>
            </a:r>
            <a:endParaRPr lang="en-US" dirty="0"/>
          </a:p>
        </p:txBody>
      </p:sp>
      <p:sp>
        <p:nvSpPr>
          <p:cNvPr id="3" name="Content Placeholder 2"/>
          <p:cNvSpPr>
            <a:spLocks noGrp="1"/>
          </p:cNvSpPr>
          <p:nvPr>
            <p:ph idx="1"/>
          </p:nvPr>
        </p:nvSpPr>
        <p:spPr/>
        <p:txBody>
          <a:bodyPr/>
          <a:lstStyle/>
          <a:p>
            <a:pPr marL="0" indent="0">
              <a:buNone/>
            </a:pPr>
            <a:r>
              <a:rPr lang="en-US" sz="1800" dirty="0">
                <a:solidFill>
                  <a:srgbClr val="000000"/>
                </a:solidFill>
                <a:latin typeface="Consolas"/>
                <a:cs typeface="Consolas"/>
              </a:rPr>
              <a:t>Summary findings for bone mineral density (BMD) are as follows:</a:t>
            </a:r>
          </a:p>
          <a:p>
            <a:pPr marL="0" indent="0">
              <a:buNone/>
            </a:pPr>
            <a:r>
              <a:rPr lang="en-US" sz="1800" dirty="0">
                <a:solidFill>
                  <a:srgbClr val="000000"/>
                </a:solidFill>
                <a:latin typeface="Consolas"/>
                <a:cs typeface="Consolas"/>
              </a:rPr>
              <a:t> </a:t>
            </a:r>
            <a:r>
              <a:rPr lang="en-US" sz="1800" b="1" dirty="0" smtClean="0">
                <a:solidFill>
                  <a:srgbClr val="008000"/>
                </a:solidFill>
                <a:latin typeface="Consolas"/>
                <a:cs typeface="Consolas"/>
              </a:rPr>
              <a:t>L1</a:t>
            </a:r>
            <a:r>
              <a:rPr lang="en-US" sz="1800" b="1" dirty="0">
                <a:solidFill>
                  <a:srgbClr val="008000"/>
                </a:solidFill>
                <a:latin typeface="Consolas"/>
                <a:cs typeface="Consolas"/>
              </a:rPr>
              <a:t>-L4 </a:t>
            </a:r>
            <a:r>
              <a:rPr lang="en-US" sz="1800" dirty="0">
                <a:solidFill>
                  <a:srgbClr val="000000"/>
                </a:solidFill>
                <a:latin typeface="Consolas"/>
                <a:cs typeface="Consolas"/>
              </a:rPr>
              <a:t>BMD (g/cm2)               </a:t>
            </a:r>
            <a:r>
              <a:rPr lang="en-US" sz="1800" b="1" dirty="0">
                <a:solidFill>
                  <a:srgbClr val="0000FF"/>
                </a:solidFill>
                <a:latin typeface="Consolas"/>
                <a:cs typeface="Consolas"/>
              </a:rPr>
              <a:t>1.397</a:t>
            </a:r>
            <a:r>
              <a:rPr lang="en-US" sz="1800" dirty="0">
                <a:solidFill>
                  <a:srgbClr val="000000"/>
                </a:solidFill>
                <a:latin typeface="Consolas"/>
                <a:cs typeface="Consolas"/>
              </a:rPr>
              <a:t> +/- 0.010</a:t>
            </a:r>
          </a:p>
          <a:p>
            <a:pPr marL="0" indent="0">
              <a:buNone/>
            </a:pPr>
            <a:r>
              <a:rPr lang="en-US" sz="1800" dirty="0">
                <a:solidFill>
                  <a:srgbClr val="000000"/>
                </a:solidFill>
                <a:latin typeface="Consolas"/>
                <a:cs typeface="Consolas"/>
              </a:rPr>
              <a:t> </a:t>
            </a:r>
            <a:r>
              <a:rPr lang="en-US" sz="1800" b="1" dirty="0">
                <a:solidFill>
                  <a:srgbClr val="008000"/>
                </a:solidFill>
                <a:latin typeface="Consolas"/>
                <a:cs typeface="Consolas"/>
              </a:rPr>
              <a:t>L1-L4 </a:t>
            </a:r>
            <a:r>
              <a:rPr lang="en-US" sz="1800" dirty="0">
                <a:solidFill>
                  <a:srgbClr val="000000"/>
                </a:solidFill>
                <a:latin typeface="Consolas"/>
                <a:cs typeface="Consolas"/>
              </a:rPr>
              <a:t>% Young Adult               113%          T =  </a:t>
            </a:r>
            <a:r>
              <a:rPr lang="en-US" sz="1800" dirty="0" smtClean="0">
                <a:solidFill>
                  <a:srgbClr val="000000"/>
                </a:solidFill>
                <a:latin typeface="Consolas"/>
                <a:cs typeface="Consolas"/>
              </a:rPr>
              <a:t>1.3</a:t>
            </a:r>
          </a:p>
          <a:p>
            <a:pPr marL="0" indent="0">
              <a:buNone/>
            </a:pPr>
            <a:r>
              <a:rPr lang="en-US" sz="1800" dirty="0" smtClean="0">
                <a:solidFill>
                  <a:srgbClr val="000000"/>
                </a:solidFill>
                <a:latin typeface="Consolas"/>
                <a:cs typeface="Consolas"/>
              </a:rPr>
              <a:t>-------------------</a:t>
            </a:r>
          </a:p>
          <a:p>
            <a:pPr marL="0" indent="0">
              <a:buNone/>
            </a:pPr>
            <a:endParaRPr lang="en-US" sz="1800" dirty="0" smtClean="0">
              <a:solidFill>
                <a:srgbClr val="000000"/>
              </a:solidFill>
              <a:latin typeface="Consolas"/>
              <a:cs typeface="Consolas"/>
            </a:endParaRPr>
          </a:p>
          <a:p>
            <a:pPr marL="0" indent="0">
              <a:buNone/>
            </a:pPr>
            <a:r>
              <a:rPr lang="en-US" sz="1800" dirty="0">
                <a:solidFill>
                  <a:srgbClr val="000000"/>
                </a:solidFill>
                <a:latin typeface="Consolas"/>
                <a:cs typeface="Consolas"/>
              </a:rPr>
              <a:t>Bone mineral density as determined from the </a:t>
            </a:r>
            <a:r>
              <a:rPr lang="en-US" sz="1800" b="1" dirty="0">
                <a:solidFill>
                  <a:srgbClr val="008000"/>
                </a:solidFill>
                <a:latin typeface="Consolas"/>
                <a:cs typeface="Consolas"/>
              </a:rPr>
              <a:t>left total femur </a:t>
            </a:r>
            <a:r>
              <a:rPr lang="en-US" sz="1800" dirty="0" smtClean="0">
                <a:solidFill>
                  <a:srgbClr val="000000"/>
                </a:solidFill>
                <a:latin typeface="Consolas"/>
                <a:cs typeface="Consolas"/>
              </a:rPr>
              <a:t>is </a:t>
            </a:r>
            <a:r>
              <a:rPr lang="en-US" sz="1800" b="1" dirty="0" smtClean="0">
                <a:solidFill>
                  <a:srgbClr val="0000FF"/>
                </a:solidFill>
                <a:latin typeface="Consolas"/>
                <a:cs typeface="Consolas"/>
              </a:rPr>
              <a:t>0.610</a:t>
            </a:r>
            <a:r>
              <a:rPr lang="en-US" sz="1800" dirty="0" smtClean="0">
                <a:solidFill>
                  <a:srgbClr val="000000"/>
                </a:solidFill>
                <a:latin typeface="Consolas"/>
                <a:cs typeface="Consolas"/>
              </a:rPr>
              <a:t> </a:t>
            </a:r>
            <a:r>
              <a:rPr lang="en-US" sz="1800" dirty="0">
                <a:solidFill>
                  <a:srgbClr val="000000"/>
                </a:solidFill>
                <a:latin typeface="Consolas"/>
                <a:cs typeface="Consolas"/>
              </a:rPr>
              <a:t>grams per centimeter squared with a T score of -3.1. </a:t>
            </a:r>
            <a:endParaRPr lang="en-US" sz="1800" dirty="0" smtClean="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the </a:t>
            </a:r>
            <a:r>
              <a:rPr lang="en-US" sz="1800" b="1" dirty="0">
                <a:solidFill>
                  <a:srgbClr val="008000"/>
                </a:solidFill>
                <a:latin typeface="Consolas"/>
                <a:cs typeface="Consolas"/>
              </a:rPr>
              <a:t>AP spine </a:t>
            </a:r>
            <a:r>
              <a:rPr lang="en-US" sz="1800" dirty="0">
                <a:solidFill>
                  <a:srgbClr val="000000"/>
                </a:solidFill>
                <a:latin typeface="Consolas"/>
                <a:cs typeface="Consolas"/>
              </a:rPr>
              <a:t>T-score was -2.9 and BMD was </a:t>
            </a:r>
            <a:r>
              <a:rPr lang="en-US" sz="1800" b="1" dirty="0">
                <a:solidFill>
                  <a:srgbClr val="0000FF"/>
                </a:solidFill>
                <a:latin typeface="Consolas"/>
                <a:cs typeface="Consolas"/>
              </a:rPr>
              <a:t>0.922</a:t>
            </a:r>
            <a:r>
              <a:rPr lang="en-US" sz="1800" dirty="0">
                <a:solidFill>
                  <a:srgbClr val="000000"/>
                </a:solidFill>
                <a:latin typeface="Consolas"/>
                <a:cs typeface="Consolas"/>
              </a:rPr>
              <a:t> grams/cm squared.  </a:t>
            </a:r>
          </a:p>
          <a:p>
            <a:pPr marL="0" indent="0">
              <a:buNone/>
            </a:pPr>
            <a:r>
              <a:rPr lang="en-US" sz="1800" b="1" dirty="0">
                <a:solidFill>
                  <a:srgbClr val="008000"/>
                </a:solidFill>
                <a:latin typeface="Consolas"/>
                <a:cs typeface="Consolas"/>
              </a:rPr>
              <a:t>AP spine </a:t>
            </a:r>
            <a:r>
              <a:rPr lang="en-US" sz="1800" dirty="0">
                <a:solidFill>
                  <a:srgbClr val="000000"/>
                </a:solidFill>
                <a:latin typeface="Consolas"/>
                <a:cs typeface="Consolas"/>
              </a:rPr>
              <a:t>T-score is now -2.4 and BMD is </a:t>
            </a:r>
            <a:r>
              <a:rPr lang="en-US" sz="1800" b="1" dirty="0">
                <a:solidFill>
                  <a:srgbClr val="0000FF"/>
                </a:solidFill>
                <a:latin typeface="Consolas"/>
                <a:cs typeface="Consolas"/>
              </a:rPr>
              <a:t>0.843</a:t>
            </a:r>
            <a:r>
              <a:rPr lang="en-US" sz="1800" dirty="0">
                <a:solidFill>
                  <a:srgbClr val="000000"/>
                </a:solidFill>
                <a:latin typeface="Consolas"/>
                <a:cs typeface="Consolas"/>
              </a:rPr>
              <a:t> </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r>
              <a:rPr lang="is-IS" sz="1800" b="1" dirty="0">
                <a:solidFill>
                  <a:srgbClr val="008000"/>
                </a:solidFill>
                <a:latin typeface="Consolas"/>
                <a:cs typeface="Consolas"/>
              </a:rPr>
              <a:t>left hip </a:t>
            </a:r>
            <a:r>
              <a:rPr lang="is-IS" sz="1800" b="1" dirty="0">
                <a:solidFill>
                  <a:srgbClr val="0000FF"/>
                </a:solidFill>
                <a:latin typeface="Consolas"/>
                <a:cs typeface="Consolas"/>
              </a:rPr>
              <a:t>.724 </a:t>
            </a:r>
            <a:r>
              <a:rPr lang="is-IS" sz="1800" dirty="0">
                <a:solidFill>
                  <a:srgbClr val="000000"/>
                </a:solidFill>
                <a:latin typeface="Consolas"/>
                <a:cs typeface="Consolas"/>
              </a:rPr>
              <a:t>g/cm2, T -1.8</a:t>
            </a:r>
            <a:r>
              <a:rPr lang="is-IS" sz="1800" dirty="0">
                <a:latin typeface="Consolas"/>
                <a:cs typeface="Consolas"/>
              </a:rPr>
              <a:t>. L1-4 </a:t>
            </a:r>
            <a:r>
              <a:rPr lang="is-IS" sz="1800" dirty="0">
                <a:solidFill>
                  <a:srgbClr val="000000"/>
                </a:solidFill>
                <a:latin typeface="Consolas"/>
                <a:cs typeface="Consolas"/>
              </a:rPr>
              <a:t>T score -2.5, femur total -2.1</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84</a:t>
            </a:fld>
            <a:endParaRPr lang="en-US" dirty="0"/>
          </a:p>
        </p:txBody>
      </p:sp>
    </p:spTree>
    <p:extLst>
      <p:ext uri="{BB962C8B-B14F-4D97-AF65-F5344CB8AC3E}">
        <p14:creationId xmlns:p14="http://schemas.microsoft.com/office/powerpoint/2010/main" val="1637202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Hybrid System</a:t>
            </a:r>
            <a:endParaRPr lang="en-US" dirty="0"/>
          </a:p>
        </p:txBody>
      </p:sp>
      <p:sp>
        <p:nvSpPr>
          <p:cNvPr id="3" name="Content Placeholder 2"/>
          <p:cNvSpPr>
            <a:spLocks noGrp="1"/>
          </p:cNvSpPr>
          <p:nvPr>
            <p:ph idx="1"/>
          </p:nvPr>
        </p:nvSpPr>
        <p:spPr/>
        <p:txBody>
          <a:bodyPr/>
          <a:lstStyle/>
          <a:p>
            <a:pPr marL="0" indent="0">
              <a:buNone/>
            </a:pPr>
            <a:r>
              <a:rPr lang="en-US" sz="1800" dirty="0">
                <a:solidFill>
                  <a:srgbClr val="000000"/>
                </a:solidFill>
                <a:latin typeface="Consolas"/>
                <a:cs typeface="Consolas"/>
              </a:rPr>
              <a:t>Summary findings for bone mineral density (BMD) are as follows:</a:t>
            </a:r>
          </a:p>
          <a:p>
            <a:pPr marL="0" indent="0">
              <a:buNone/>
            </a:pPr>
            <a:r>
              <a:rPr lang="en-US" sz="1800" dirty="0">
                <a:solidFill>
                  <a:srgbClr val="000000"/>
                </a:solidFill>
                <a:latin typeface="Consolas"/>
                <a:cs typeface="Consolas"/>
              </a:rPr>
              <a:t> </a:t>
            </a:r>
            <a:r>
              <a:rPr lang="en-US" sz="1800" b="1" dirty="0" smtClean="0">
                <a:solidFill>
                  <a:srgbClr val="008000"/>
                </a:solidFill>
                <a:latin typeface="Consolas"/>
                <a:cs typeface="Consolas"/>
              </a:rPr>
              <a:t>L1</a:t>
            </a:r>
            <a:r>
              <a:rPr lang="en-US" sz="1800" b="1" dirty="0">
                <a:solidFill>
                  <a:srgbClr val="008000"/>
                </a:solidFill>
                <a:latin typeface="Consolas"/>
                <a:cs typeface="Consolas"/>
              </a:rPr>
              <a:t>-L4 </a:t>
            </a:r>
            <a:r>
              <a:rPr lang="en-US" sz="1800" dirty="0">
                <a:solidFill>
                  <a:srgbClr val="000000"/>
                </a:solidFill>
                <a:latin typeface="Consolas"/>
                <a:cs typeface="Consolas"/>
              </a:rPr>
              <a:t>BMD (g/cm2)               </a:t>
            </a:r>
            <a:r>
              <a:rPr lang="en-US" sz="1800" b="1" dirty="0">
                <a:solidFill>
                  <a:srgbClr val="0000FF"/>
                </a:solidFill>
                <a:latin typeface="Consolas"/>
                <a:cs typeface="Consolas"/>
              </a:rPr>
              <a:t>1.397</a:t>
            </a:r>
            <a:r>
              <a:rPr lang="en-US" sz="1800" dirty="0">
                <a:solidFill>
                  <a:srgbClr val="000000"/>
                </a:solidFill>
                <a:latin typeface="Consolas"/>
                <a:cs typeface="Consolas"/>
              </a:rPr>
              <a:t> +/- 0.010</a:t>
            </a:r>
          </a:p>
          <a:p>
            <a:pPr marL="0" indent="0">
              <a:buNone/>
            </a:pPr>
            <a:r>
              <a:rPr lang="en-US" sz="1800" dirty="0">
                <a:solidFill>
                  <a:srgbClr val="000000"/>
                </a:solidFill>
                <a:latin typeface="Consolas"/>
                <a:cs typeface="Consolas"/>
              </a:rPr>
              <a:t> </a:t>
            </a:r>
            <a:r>
              <a:rPr lang="en-US" sz="1800" b="1" dirty="0">
                <a:solidFill>
                  <a:srgbClr val="008000"/>
                </a:solidFill>
                <a:latin typeface="Consolas"/>
                <a:cs typeface="Consolas"/>
              </a:rPr>
              <a:t>L1-L4 </a:t>
            </a:r>
            <a:r>
              <a:rPr lang="en-US" sz="1800" dirty="0">
                <a:solidFill>
                  <a:srgbClr val="000000"/>
                </a:solidFill>
                <a:latin typeface="Consolas"/>
                <a:cs typeface="Consolas"/>
              </a:rPr>
              <a:t>% Young Adult               113%          T =  </a:t>
            </a:r>
            <a:r>
              <a:rPr lang="en-US" sz="1800" dirty="0" smtClean="0">
                <a:solidFill>
                  <a:srgbClr val="000000"/>
                </a:solidFill>
                <a:latin typeface="Consolas"/>
                <a:cs typeface="Consolas"/>
              </a:rPr>
              <a:t>1.3</a:t>
            </a:r>
          </a:p>
          <a:p>
            <a:pPr marL="0" indent="0">
              <a:buNone/>
            </a:pPr>
            <a:r>
              <a:rPr lang="en-US" sz="1800" dirty="0" smtClean="0">
                <a:solidFill>
                  <a:srgbClr val="000000"/>
                </a:solidFill>
                <a:latin typeface="Consolas"/>
                <a:cs typeface="Consolas"/>
              </a:rPr>
              <a:t>-------------------</a:t>
            </a:r>
          </a:p>
          <a:p>
            <a:pPr marL="0" indent="0">
              <a:buNone/>
            </a:pPr>
            <a:endParaRPr lang="en-US" sz="1800" dirty="0" smtClean="0">
              <a:solidFill>
                <a:srgbClr val="000000"/>
              </a:solidFill>
              <a:latin typeface="Consolas"/>
              <a:cs typeface="Consolas"/>
            </a:endParaRPr>
          </a:p>
          <a:p>
            <a:pPr marL="0" indent="0">
              <a:buNone/>
            </a:pPr>
            <a:r>
              <a:rPr lang="en-US" sz="1800" dirty="0">
                <a:solidFill>
                  <a:srgbClr val="000000"/>
                </a:solidFill>
                <a:latin typeface="Consolas"/>
                <a:cs typeface="Consolas"/>
              </a:rPr>
              <a:t>Bone mineral density as determined from the </a:t>
            </a:r>
            <a:r>
              <a:rPr lang="en-US" sz="1800" b="1" dirty="0">
                <a:solidFill>
                  <a:srgbClr val="008000"/>
                </a:solidFill>
                <a:latin typeface="Consolas"/>
                <a:cs typeface="Consolas"/>
              </a:rPr>
              <a:t>left total </a:t>
            </a:r>
            <a:r>
              <a:rPr lang="en-US" sz="1800" b="1" dirty="0" smtClean="0">
                <a:solidFill>
                  <a:srgbClr val="008000"/>
                </a:solidFill>
                <a:latin typeface="Consolas"/>
                <a:cs typeface="Consolas"/>
              </a:rPr>
              <a:t>femur </a:t>
            </a:r>
            <a:r>
              <a:rPr lang="en-US" sz="1800" dirty="0" smtClean="0">
                <a:solidFill>
                  <a:srgbClr val="000000"/>
                </a:solidFill>
                <a:latin typeface="Consolas"/>
                <a:cs typeface="Consolas"/>
              </a:rPr>
              <a:t>is </a:t>
            </a:r>
            <a:r>
              <a:rPr lang="en-US" sz="1800" b="1" dirty="0" smtClean="0">
                <a:solidFill>
                  <a:srgbClr val="0000FF"/>
                </a:solidFill>
                <a:latin typeface="Consolas"/>
                <a:cs typeface="Consolas"/>
              </a:rPr>
              <a:t>0.610</a:t>
            </a:r>
            <a:r>
              <a:rPr lang="en-US" sz="1800" dirty="0" smtClean="0">
                <a:solidFill>
                  <a:srgbClr val="000000"/>
                </a:solidFill>
                <a:latin typeface="Consolas"/>
                <a:cs typeface="Consolas"/>
              </a:rPr>
              <a:t> </a:t>
            </a:r>
            <a:r>
              <a:rPr lang="en-US" sz="1800" dirty="0">
                <a:solidFill>
                  <a:srgbClr val="000000"/>
                </a:solidFill>
                <a:latin typeface="Consolas"/>
                <a:cs typeface="Consolas"/>
              </a:rPr>
              <a:t>grams per centimeter squared with a T score of -3.1. </a:t>
            </a:r>
            <a:endParaRPr lang="en-US" sz="1800" dirty="0" smtClean="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the </a:t>
            </a:r>
            <a:r>
              <a:rPr lang="en-US" sz="1800" b="1" dirty="0">
                <a:solidFill>
                  <a:srgbClr val="008000"/>
                </a:solidFill>
                <a:latin typeface="Consolas"/>
                <a:cs typeface="Consolas"/>
              </a:rPr>
              <a:t>AP spine </a:t>
            </a:r>
            <a:r>
              <a:rPr lang="en-US" sz="1800" dirty="0">
                <a:solidFill>
                  <a:srgbClr val="000000"/>
                </a:solidFill>
                <a:latin typeface="Consolas"/>
                <a:cs typeface="Consolas"/>
              </a:rPr>
              <a:t>T-score was -2.9 and BMD was </a:t>
            </a:r>
            <a:r>
              <a:rPr lang="en-US" sz="1800" b="1" dirty="0">
                <a:solidFill>
                  <a:srgbClr val="0000FF"/>
                </a:solidFill>
                <a:latin typeface="Consolas"/>
                <a:cs typeface="Consolas"/>
              </a:rPr>
              <a:t>0.922</a:t>
            </a:r>
            <a:r>
              <a:rPr lang="en-US" sz="1800" dirty="0">
                <a:solidFill>
                  <a:srgbClr val="000000"/>
                </a:solidFill>
                <a:latin typeface="Consolas"/>
                <a:cs typeface="Consolas"/>
              </a:rPr>
              <a:t> grams/cm squared.  </a:t>
            </a:r>
          </a:p>
          <a:p>
            <a:pPr marL="0" indent="0">
              <a:buNone/>
            </a:pPr>
            <a:r>
              <a:rPr lang="en-US" sz="1800" b="1" dirty="0">
                <a:solidFill>
                  <a:srgbClr val="008000"/>
                </a:solidFill>
                <a:latin typeface="Consolas"/>
                <a:cs typeface="Consolas"/>
              </a:rPr>
              <a:t>AP spine </a:t>
            </a:r>
            <a:r>
              <a:rPr lang="en-US" sz="1800" dirty="0">
                <a:solidFill>
                  <a:srgbClr val="000000"/>
                </a:solidFill>
                <a:latin typeface="Consolas"/>
                <a:cs typeface="Consolas"/>
              </a:rPr>
              <a:t>T-score is now -2.4 and BMD is </a:t>
            </a:r>
            <a:r>
              <a:rPr lang="en-US" sz="1800" b="1" dirty="0">
                <a:solidFill>
                  <a:srgbClr val="0000FF"/>
                </a:solidFill>
                <a:latin typeface="Consolas"/>
                <a:cs typeface="Consolas"/>
              </a:rPr>
              <a:t>0.843</a:t>
            </a:r>
            <a:r>
              <a:rPr lang="en-US" sz="1800" dirty="0">
                <a:solidFill>
                  <a:srgbClr val="000000"/>
                </a:solidFill>
                <a:latin typeface="Consolas"/>
                <a:cs typeface="Consolas"/>
              </a:rPr>
              <a:t> </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a:p>
            <a:pPr marL="0" indent="0">
              <a:buNone/>
            </a:pPr>
            <a:r>
              <a:rPr lang="en-US" sz="1800" dirty="0" smtClean="0">
                <a:solidFill>
                  <a:srgbClr val="000000"/>
                </a:solidFill>
                <a:latin typeface="Consolas"/>
                <a:cs typeface="Consolas"/>
              </a:rPr>
              <a:t>----------------</a:t>
            </a:r>
          </a:p>
          <a:p>
            <a:pPr marL="0" indent="0">
              <a:buNone/>
            </a:pPr>
            <a:r>
              <a:rPr lang="is-IS" sz="1800" b="1" dirty="0">
                <a:solidFill>
                  <a:srgbClr val="008000"/>
                </a:solidFill>
                <a:latin typeface="Consolas"/>
                <a:cs typeface="Consolas"/>
              </a:rPr>
              <a:t>left hip </a:t>
            </a:r>
            <a:r>
              <a:rPr lang="is-IS" sz="1800" b="1" dirty="0">
                <a:solidFill>
                  <a:srgbClr val="0000FF"/>
                </a:solidFill>
                <a:latin typeface="Consolas"/>
                <a:cs typeface="Consolas"/>
              </a:rPr>
              <a:t>.724 </a:t>
            </a:r>
            <a:r>
              <a:rPr lang="is-IS" sz="1800" dirty="0">
                <a:solidFill>
                  <a:srgbClr val="000000"/>
                </a:solidFill>
                <a:latin typeface="Consolas"/>
                <a:cs typeface="Consolas"/>
              </a:rPr>
              <a:t>g/cm2, T -1.8</a:t>
            </a:r>
            <a:r>
              <a:rPr lang="is-IS" sz="1800" dirty="0">
                <a:latin typeface="Consolas"/>
                <a:cs typeface="Consolas"/>
              </a:rPr>
              <a:t>. L1-4 </a:t>
            </a:r>
            <a:r>
              <a:rPr lang="is-IS" sz="1800" dirty="0">
                <a:solidFill>
                  <a:srgbClr val="000000"/>
                </a:solidFill>
                <a:latin typeface="Consolas"/>
                <a:cs typeface="Consolas"/>
              </a:rPr>
              <a:t>T score -2.5, femur total -2.1</a:t>
            </a:r>
            <a:endParaRPr lang="en-US" sz="1800" dirty="0" smtClean="0">
              <a:solidFill>
                <a:srgbClr val="000000"/>
              </a:solidFill>
              <a:latin typeface="Consolas"/>
              <a:cs typeface="Consolas"/>
            </a:endParaRPr>
          </a:p>
          <a:p>
            <a:pPr marL="0" indent="0">
              <a:buNone/>
            </a:pPr>
            <a:endParaRPr lang="en-US" sz="1800" dirty="0">
              <a:solidFill>
                <a:srgbClr val="000000"/>
              </a:solidFill>
              <a:latin typeface="Consolas"/>
              <a:cs typeface="Consolas"/>
            </a:endParaRPr>
          </a:p>
        </p:txBody>
      </p:sp>
      <p:cxnSp>
        <p:nvCxnSpPr>
          <p:cNvPr id="9" name="Elbow Connector 8"/>
          <p:cNvCxnSpPr>
            <a:stCxn id="10" idx="0"/>
            <a:endCxn id="11" idx="0"/>
          </p:cNvCxnSpPr>
          <p:nvPr/>
        </p:nvCxnSpPr>
        <p:spPr>
          <a:xfrm rot="5400000" flipH="1" flipV="1">
            <a:off x="2743200" y="-457200"/>
            <a:ext cx="12700" cy="3962400"/>
          </a:xfrm>
          <a:prstGeom prst="bentConnector3">
            <a:avLst>
              <a:gd name="adj1" fmla="val 1800000"/>
            </a:avLst>
          </a:prstGeom>
          <a:ln w="57150" cmpd="sng">
            <a:solidFill>
              <a:srgbClr val="FF0000"/>
            </a:solidFill>
            <a:headEnd type="none"/>
            <a:tailEnd type="none"/>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304800" y="1524000"/>
            <a:ext cx="9144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267200" y="1524000"/>
            <a:ext cx="9144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152400" y="3124200"/>
            <a:ext cx="9144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791200" y="2819400"/>
            <a:ext cx="21336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Elbow Connector 17"/>
          <p:cNvCxnSpPr>
            <a:stCxn id="15" idx="0"/>
            <a:endCxn id="16" idx="0"/>
          </p:cNvCxnSpPr>
          <p:nvPr/>
        </p:nvCxnSpPr>
        <p:spPr>
          <a:xfrm rot="5400000" flipH="1" flipV="1">
            <a:off x="3581400" y="-152400"/>
            <a:ext cx="304800" cy="6248400"/>
          </a:xfrm>
          <a:prstGeom prst="bentConnector3">
            <a:avLst>
              <a:gd name="adj1" fmla="val 175000"/>
            </a:avLst>
          </a:prstGeom>
          <a:ln w="57150" cmpd="sng">
            <a:solidFill>
              <a:srgbClr val="FF0000"/>
            </a:solidFill>
            <a:headEnd type="none"/>
            <a:tailEnd type="none"/>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685800" y="4114800"/>
            <a:ext cx="11430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28600" y="4419600"/>
            <a:ext cx="10668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410200" y="4114800"/>
            <a:ext cx="7620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257800" y="4419600"/>
            <a:ext cx="7620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Elbow Connector 24"/>
          <p:cNvCxnSpPr>
            <a:stCxn id="21" idx="0"/>
            <a:endCxn id="23" idx="0"/>
          </p:cNvCxnSpPr>
          <p:nvPr/>
        </p:nvCxnSpPr>
        <p:spPr>
          <a:xfrm rot="5400000" flipH="1" flipV="1">
            <a:off x="3524250" y="1847850"/>
            <a:ext cx="12700" cy="4533900"/>
          </a:xfrm>
          <a:prstGeom prst="bentConnector3">
            <a:avLst>
              <a:gd name="adj1" fmla="val 1800000"/>
            </a:avLst>
          </a:prstGeom>
          <a:ln w="57150" cmpd="sng">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28" name="Elbow Connector 27"/>
          <p:cNvCxnSpPr>
            <a:stCxn id="22" idx="2"/>
            <a:endCxn id="24" idx="2"/>
          </p:cNvCxnSpPr>
          <p:nvPr/>
        </p:nvCxnSpPr>
        <p:spPr>
          <a:xfrm rot="16200000" flipH="1">
            <a:off x="3200400" y="2286000"/>
            <a:ext cx="12700" cy="4876800"/>
          </a:xfrm>
          <a:prstGeom prst="bentConnector3">
            <a:avLst>
              <a:gd name="adj1" fmla="val 1800000"/>
            </a:avLst>
          </a:prstGeom>
          <a:ln w="57150" cmpd="sng">
            <a:solidFill>
              <a:srgbClr val="FF0000"/>
            </a:solidFill>
            <a:headEnd type="none"/>
            <a:tailEnd type="none"/>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1371600" y="5410200"/>
            <a:ext cx="6096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228600" y="5410200"/>
            <a:ext cx="1066800" cy="304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Elbow Connector 32"/>
          <p:cNvCxnSpPr>
            <a:stCxn id="32" idx="0"/>
            <a:endCxn id="31" idx="0"/>
          </p:cNvCxnSpPr>
          <p:nvPr/>
        </p:nvCxnSpPr>
        <p:spPr>
          <a:xfrm rot="5400000" flipH="1" flipV="1">
            <a:off x="1219200" y="4953000"/>
            <a:ext cx="12700" cy="914400"/>
          </a:xfrm>
          <a:prstGeom prst="bentConnector3">
            <a:avLst>
              <a:gd name="adj1" fmla="val 1800000"/>
            </a:avLst>
          </a:prstGeom>
          <a:ln w="57150" cmpd="sng">
            <a:solidFill>
              <a:srgbClr val="FF0000"/>
            </a:solidFill>
            <a:headEnd type="none"/>
            <a:tailEnd type="none"/>
          </a:ln>
        </p:spPr>
        <p:style>
          <a:lnRef idx="2">
            <a:schemeClr val="dk1"/>
          </a:lnRef>
          <a:fillRef idx="0">
            <a:schemeClr val="dk1"/>
          </a:fillRef>
          <a:effectRef idx="1">
            <a:schemeClr val="dk1"/>
          </a:effectRef>
          <a:fontRef idx="minor">
            <a:schemeClr val="tx1"/>
          </a:fontRef>
        </p:style>
      </p:cxn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85</a:t>
            </a:fld>
            <a:endParaRPr lang="en-US" dirty="0"/>
          </a:p>
        </p:txBody>
      </p:sp>
    </p:spTree>
    <p:extLst>
      <p:ext uri="{BB962C8B-B14F-4D97-AF65-F5344CB8AC3E}">
        <p14:creationId xmlns:p14="http://schemas.microsoft.com/office/powerpoint/2010/main" val="1415788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Hybrid System</a:t>
            </a:r>
            <a:endParaRPr lang="en-US" dirty="0"/>
          </a:p>
        </p:txBody>
      </p:sp>
      <p:sp>
        <p:nvSpPr>
          <p:cNvPr id="3" name="Content Placeholder 2"/>
          <p:cNvSpPr>
            <a:spLocks noGrp="1"/>
          </p:cNvSpPr>
          <p:nvPr>
            <p:ph idx="1"/>
          </p:nvPr>
        </p:nvSpPr>
        <p:spPr/>
        <p:txBody>
          <a:bodyPr/>
          <a:lstStyle/>
          <a:p>
            <a:r>
              <a:rPr lang="en-US" dirty="0" smtClean="0"/>
              <a:t>Pipeline included</a:t>
            </a:r>
          </a:p>
          <a:p>
            <a:pPr lvl="1"/>
            <a:r>
              <a:rPr lang="en-US" dirty="0" smtClean="0"/>
              <a:t>Regex numeric values</a:t>
            </a:r>
          </a:p>
          <a:p>
            <a:pPr lvl="1"/>
            <a:r>
              <a:rPr lang="en-US" dirty="0" smtClean="0"/>
              <a:t>Regex and Patterns for anatomical sites</a:t>
            </a:r>
          </a:p>
          <a:p>
            <a:pPr lvl="1"/>
            <a:r>
              <a:rPr lang="en-US" dirty="0" smtClean="0"/>
              <a:t>Machine learning model to build relationships between numeric values and anatomical sites</a:t>
            </a:r>
          </a:p>
        </p:txBody>
      </p: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5" name="Slide Number Placeholder 4"/>
          <p:cNvSpPr>
            <a:spLocks noGrp="1"/>
          </p:cNvSpPr>
          <p:nvPr>
            <p:ph type="sldNum" sz="quarter" idx="12"/>
          </p:nvPr>
        </p:nvSpPr>
        <p:spPr/>
        <p:txBody>
          <a:bodyPr/>
          <a:lstStyle/>
          <a:p>
            <a:pPr>
              <a:defRPr/>
            </a:pPr>
            <a:fld id="{A1853903-4063-E24E-B3CD-AFA4C2CD3AB5}" type="slidenum">
              <a:rPr lang="en-US" smtClean="0"/>
              <a:pPr>
                <a:defRPr/>
              </a:pPr>
              <a:t>86</a:t>
            </a:fld>
            <a:endParaRPr lang="en-US" dirty="0"/>
          </a:p>
        </p:txBody>
      </p:sp>
    </p:spTree>
    <p:extLst>
      <p:ext uri="{BB962C8B-B14F-4D97-AF65-F5344CB8AC3E}">
        <p14:creationId xmlns:p14="http://schemas.microsoft.com/office/powerpoint/2010/main" val="29775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49259"/>
            <a:ext cx="7772400" cy="639762"/>
          </a:xfrm>
        </p:spPr>
        <p:txBody>
          <a:bodyPr>
            <a:normAutofit fontScale="90000"/>
          </a:bodyPr>
          <a:lstStyle/>
          <a:p>
            <a:r>
              <a:rPr lang="en-US" dirty="0" smtClean="0"/>
              <a:t>System Design and Application</a:t>
            </a:r>
            <a:endParaRPr lang="en-US" dirty="0"/>
          </a:p>
        </p:txBody>
      </p:sp>
      <p:sp>
        <p:nvSpPr>
          <p:cNvPr id="3" name="Content Placeholder 2"/>
          <p:cNvSpPr>
            <a:spLocks noGrp="1"/>
          </p:cNvSpPr>
          <p:nvPr>
            <p:ph idx="1"/>
          </p:nvPr>
        </p:nvSpPr>
        <p:spPr/>
        <p:txBody>
          <a:bodyPr/>
          <a:lstStyle/>
          <a:p>
            <a:r>
              <a:rPr lang="en-US" dirty="0" smtClean="0"/>
              <a:t>Pipeline processing</a:t>
            </a:r>
            <a:endParaRPr lang="en-US" dirty="0"/>
          </a:p>
        </p:txBody>
      </p:sp>
      <p:sp>
        <p:nvSpPr>
          <p:cNvPr id="5" name="Multidocument 4"/>
          <p:cNvSpPr/>
          <p:nvPr/>
        </p:nvSpPr>
        <p:spPr>
          <a:xfrm>
            <a:off x="762000" y="2895600"/>
            <a:ext cx="1447800" cy="1752600"/>
          </a:xfrm>
          <a:prstGeom prst="flowChartMultidocument">
            <a:avLst/>
          </a:prstGeom>
          <a:ln/>
        </p:spPr>
        <p:style>
          <a:lnRef idx="1">
            <a:schemeClr val="dk1"/>
          </a:lnRef>
          <a:fillRef idx="2">
            <a:schemeClr val="dk1"/>
          </a:fillRef>
          <a:effectRef idx="1">
            <a:schemeClr val="dk1"/>
          </a:effectRef>
          <a:fontRef idx="minor">
            <a:schemeClr val="dk1"/>
          </a:fontRef>
        </p:style>
        <p:txBody>
          <a:bodyPr/>
          <a:lstStyle/>
          <a:p>
            <a:r>
              <a:rPr lang="en-US" dirty="0" smtClean="0"/>
              <a:t>Corpus</a:t>
            </a:r>
            <a:endParaRPr lang="en-US" dirty="0"/>
          </a:p>
        </p:txBody>
      </p:sp>
      <p:sp>
        <p:nvSpPr>
          <p:cNvPr id="6" name="Process 5"/>
          <p:cNvSpPr/>
          <p:nvPr/>
        </p:nvSpPr>
        <p:spPr>
          <a:xfrm>
            <a:off x="2819400" y="20574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Pre-Processing</a:t>
            </a:r>
            <a:endParaRPr lang="en-US" dirty="0"/>
          </a:p>
        </p:txBody>
      </p:sp>
      <p:sp>
        <p:nvSpPr>
          <p:cNvPr id="8" name="Process 7"/>
          <p:cNvSpPr/>
          <p:nvPr/>
        </p:nvSpPr>
        <p:spPr>
          <a:xfrm>
            <a:off x="2819400" y="25146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Tokenization</a:t>
            </a:r>
            <a:endParaRPr lang="en-US" dirty="0"/>
          </a:p>
        </p:txBody>
      </p:sp>
      <p:sp>
        <p:nvSpPr>
          <p:cNvPr id="10" name="Process 9"/>
          <p:cNvSpPr/>
          <p:nvPr/>
        </p:nvSpPr>
        <p:spPr>
          <a:xfrm>
            <a:off x="2819400" y="29718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Sentence Segmentation</a:t>
            </a:r>
            <a:endParaRPr lang="en-US" dirty="0"/>
          </a:p>
        </p:txBody>
      </p:sp>
      <p:sp>
        <p:nvSpPr>
          <p:cNvPr id="11" name="Process 10"/>
          <p:cNvSpPr/>
          <p:nvPr/>
        </p:nvSpPr>
        <p:spPr>
          <a:xfrm>
            <a:off x="2819400" y="34290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Section Segmentation</a:t>
            </a:r>
            <a:endParaRPr lang="en-US" dirty="0"/>
          </a:p>
        </p:txBody>
      </p:sp>
      <p:sp>
        <p:nvSpPr>
          <p:cNvPr id="12" name="Process 11"/>
          <p:cNvSpPr/>
          <p:nvPr/>
        </p:nvSpPr>
        <p:spPr>
          <a:xfrm>
            <a:off x="2819400" y="38862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Concept Recognition</a:t>
            </a:r>
          </a:p>
        </p:txBody>
      </p:sp>
      <p:sp>
        <p:nvSpPr>
          <p:cNvPr id="13" name="Process 12"/>
          <p:cNvSpPr/>
          <p:nvPr/>
        </p:nvSpPr>
        <p:spPr>
          <a:xfrm>
            <a:off x="2819400" y="43434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Model Application</a:t>
            </a:r>
          </a:p>
        </p:txBody>
      </p:sp>
      <p:sp>
        <p:nvSpPr>
          <p:cNvPr id="15" name="Process 14"/>
          <p:cNvSpPr/>
          <p:nvPr/>
        </p:nvSpPr>
        <p:spPr>
          <a:xfrm>
            <a:off x="2819400" y="4800600"/>
            <a:ext cx="3352800" cy="457200"/>
          </a:xfrm>
          <a:prstGeom prst="flowChartProcess">
            <a:avLst/>
          </a:prstGeom>
          <a:ln/>
        </p:spPr>
        <p:style>
          <a:lnRef idx="1">
            <a:schemeClr val="dk1"/>
          </a:lnRef>
          <a:fillRef idx="2">
            <a:schemeClr val="dk1"/>
          </a:fillRef>
          <a:effectRef idx="1">
            <a:schemeClr val="dk1"/>
          </a:effectRef>
          <a:fontRef idx="minor">
            <a:schemeClr val="dk1"/>
          </a:fontRef>
        </p:style>
        <p:txBody>
          <a:bodyPr/>
          <a:lstStyle/>
          <a:p>
            <a:r>
              <a:rPr lang="en-US" dirty="0" smtClean="0"/>
              <a:t>Post-Processing</a:t>
            </a:r>
            <a:endParaRPr lang="en-US" dirty="0"/>
          </a:p>
        </p:txBody>
      </p:sp>
      <p:cxnSp>
        <p:nvCxnSpPr>
          <p:cNvPr id="17" name="Straight Arrow Connector 16"/>
          <p:cNvCxnSpPr>
            <a:stCxn id="15" idx="3"/>
            <a:endCxn id="21" idx="3"/>
          </p:cNvCxnSpPr>
          <p:nvPr/>
        </p:nvCxnSpPr>
        <p:spPr>
          <a:xfrm flipV="1">
            <a:off x="6172200" y="4419600"/>
            <a:ext cx="1485900" cy="609600"/>
          </a:xfrm>
          <a:prstGeom prst="bentConnector2">
            <a:avLst/>
          </a:prstGeom>
          <a:ln w="57150" cmpd="sng">
            <a:tailEnd type="arrow"/>
          </a:ln>
        </p:spPr>
        <p:style>
          <a:lnRef idx="2">
            <a:schemeClr val="dk1"/>
          </a:lnRef>
          <a:fillRef idx="0">
            <a:schemeClr val="dk1"/>
          </a:fillRef>
          <a:effectRef idx="1">
            <a:schemeClr val="dk1"/>
          </a:effectRef>
          <a:fontRef idx="minor">
            <a:schemeClr val="tx1"/>
          </a:fontRef>
        </p:style>
      </p:cxnSp>
      <p:sp>
        <p:nvSpPr>
          <p:cNvPr id="21" name="Magnetic Disk 20"/>
          <p:cNvSpPr/>
          <p:nvPr/>
        </p:nvSpPr>
        <p:spPr>
          <a:xfrm>
            <a:off x="6858000" y="2743200"/>
            <a:ext cx="1600200" cy="167640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cxnSp>
        <p:nvCxnSpPr>
          <p:cNvPr id="26" name="Straight Arrow Connector 16"/>
          <p:cNvCxnSpPr>
            <a:stCxn id="5" idx="0"/>
            <a:endCxn id="6" idx="1"/>
          </p:cNvCxnSpPr>
          <p:nvPr/>
        </p:nvCxnSpPr>
        <p:spPr>
          <a:xfrm rot="5400000" flipH="1" flipV="1">
            <a:off x="1897651" y="1973852"/>
            <a:ext cx="609600" cy="1233897"/>
          </a:xfrm>
          <a:prstGeom prst="bentConnector2">
            <a:avLst/>
          </a:prstGeom>
          <a:ln w="57150" cmpd="sng">
            <a:tailEnd type="arrow"/>
          </a:ln>
        </p:spPr>
        <p:style>
          <a:lnRef idx="2">
            <a:schemeClr val="dk1"/>
          </a:lnRef>
          <a:fillRef idx="0">
            <a:schemeClr val="dk1"/>
          </a:fillRef>
          <a:effectRef idx="1">
            <a:schemeClr val="dk1"/>
          </a:effectRef>
          <a:fontRef idx="minor">
            <a:schemeClr val="tx1"/>
          </a:fontRef>
        </p:style>
      </p:cxnSp>
      <p:sp>
        <p:nvSpPr>
          <p:cNvPr id="4" name="Date Placeholder 3"/>
          <p:cNvSpPr>
            <a:spLocks noGrp="1"/>
          </p:cNvSpPr>
          <p:nvPr>
            <p:ph type="dt" sz="half" idx="10"/>
          </p:nvPr>
        </p:nvSpPr>
        <p:spPr/>
        <p:txBody>
          <a:bodyPr/>
          <a:lstStyle/>
          <a:p>
            <a:pPr>
              <a:defRPr/>
            </a:pPr>
            <a:r>
              <a:rPr lang="en-US" smtClean="0"/>
              <a:t>08/20/2015</a:t>
            </a:r>
            <a:endParaRPr lang="en-US" dirty="0"/>
          </a:p>
        </p:txBody>
      </p:sp>
      <p:sp>
        <p:nvSpPr>
          <p:cNvPr id="7" name="Slide Number Placeholder 6"/>
          <p:cNvSpPr>
            <a:spLocks noGrp="1"/>
          </p:cNvSpPr>
          <p:nvPr>
            <p:ph type="sldNum" sz="quarter" idx="12"/>
          </p:nvPr>
        </p:nvSpPr>
        <p:spPr/>
        <p:txBody>
          <a:bodyPr/>
          <a:lstStyle/>
          <a:p>
            <a:pPr>
              <a:defRPr/>
            </a:pPr>
            <a:fld id="{A1853903-4063-E24E-B3CD-AFA4C2CD3AB5}" type="slidenum">
              <a:rPr lang="en-US" smtClean="0"/>
              <a:pPr>
                <a:defRPr/>
              </a:pPr>
              <a:t>87</a:t>
            </a:fld>
            <a:endParaRPr lang="en-US" dirty="0"/>
          </a:p>
        </p:txBody>
      </p:sp>
    </p:spTree>
    <p:extLst>
      <p:ext uri="{BB962C8B-B14F-4D97-AF65-F5344CB8AC3E}">
        <p14:creationId xmlns:p14="http://schemas.microsoft.com/office/powerpoint/2010/main" val="3840236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971800" y="4191000"/>
            <a:ext cx="3189189" cy="1447800"/>
          </a:xfrm>
          <a:prstGeom prst="rect">
            <a:avLst/>
          </a:prstGeom>
          <a:solidFill>
            <a:srgbClr val="00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2971799" y="2754340"/>
            <a:ext cx="3189189" cy="1436660"/>
          </a:xfrm>
          <a:prstGeom prst="rect">
            <a:avLst/>
          </a:prstGeom>
          <a:solidFill>
            <a:srgbClr val="FF0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2971799" y="1154140"/>
            <a:ext cx="3189189" cy="1600200"/>
          </a:xfrm>
          <a:prstGeom prst="rect">
            <a:avLst/>
          </a:prstGeom>
          <a:solidFill>
            <a:srgbClr val="008000">
              <a:alpha val="46000"/>
            </a:srgb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 name="Straight Arrow Connector 2"/>
          <p:cNvCxnSpPr/>
          <p:nvPr/>
        </p:nvCxnSpPr>
        <p:spPr>
          <a:xfrm flipV="1">
            <a:off x="2971800" y="1143000"/>
            <a:ext cx="0" cy="449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5400000" flipV="1">
            <a:off x="4572000" y="4029239"/>
            <a:ext cx="0" cy="3200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371600" y="1538742"/>
            <a:ext cx="1450788" cy="830997"/>
          </a:xfrm>
          <a:prstGeom prst="rect">
            <a:avLst/>
          </a:prstGeom>
          <a:noFill/>
        </p:spPr>
        <p:txBody>
          <a:bodyPr wrap="none" rtlCol="0">
            <a:spAutoFit/>
          </a:bodyPr>
          <a:lstStyle/>
          <a:p>
            <a:pPr algn="ctr"/>
            <a:r>
              <a:rPr lang="en-US" dirty="0" smtClean="0"/>
              <a:t>Positive </a:t>
            </a:r>
          </a:p>
          <a:p>
            <a:pPr algn="ctr"/>
            <a:r>
              <a:rPr lang="en-US" dirty="0" smtClean="0"/>
              <a:t>Evidence</a:t>
            </a:r>
            <a:endParaRPr lang="en-US" dirty="0"/>
          </a:p>
        </p:txBody>
      </p:sp>
      <p:sp>
        <p:nvSpPr>
          <p:cNvPr id="11" name="TextBox 10"/>
          <p:cNvSpPr txBox="1"/>
          <p:nvPr/>
        </p:nvSpPr>
        <p:spPr>
          <a:xfrm>
            <a:off x="1371600" y="3138942"/>
            <a:ext cx="1450788" cy="830997"/>
          </a:xfrm>
          <a:prstGeom prst="rect">
            <a:avLst/>
          </a:prstGeom>
          <a:noFill/>
        </p:spPr>
        <p:txBody>
          <a:bodyPr wrap="none" rtlCol="0">
            <a:spAutoFit/>
          </a:bodyPr>
          <a:lstStyle/>
          <a:p>
            <a:pPr algn="ctr"/>
            <a:r>
              <a:rPr lang="en-US" dirty="0" smtClean="0"/>
              <a:t>Negative </a:t>
            </a:r>
          </a:p>
          <a:p>
            <a:pPr algn="ctr"/>
            <a:r>
              <a:rPr lang="en-US" dirty="0" smtClean="0"/>
              <a:t>Evidence</a:t>
            </a:r>
            <a:endParaRPr lang="en-US" dirty="0"/>
          </a:p>
        </p:txBody>
      </p:sp>
      <p:sp>
        <p:nvSpPr>
          <p:cNvPr id="12" name="TextBox 11"/>
          <p:cNvSpPr txBox="1"/>
          <p:nvPr/>
        </p:nvSpPr>
        <p:spPr>
          <a:xfrm>
            <a:off x="4106807" y="5715000"/>
            <a:ext cx="857176" cy="461665"/>
          </a:xfrm>
          <a:prstGeom prst="rect">
            <a:avLst/>
          </a:prstGeom>
          <a:noFill/>
        </p:spPr>
        <p:txBody>
          <a:bodyPr wrap="none" rtlCol="0">
            <a:spAutoFit/>
          </a:bodyPr>
          <a:lstStyle/>
          <a:p>
            <a:pPr algn="ctr"/>
            <a:r>
              <a:rPr lang="en-US" dirty="0" smtClean="0"/>
              <a:t>Time</a:t>
            </a:r>
            <a:endParaRPr lang="en-US" dirty="0"/>
          </a:p>
        </p:txBody>
      </p:sp>
      <p:sp>
        <p:nvSpPr>
          <p:cNvPr id="20" name="TextBox 19"/>
          <p:cNvSpPr txBox="1"/>
          <p:nvPr/>
        </p:nvSpPr>
        <p:spPr>
          <a:xfrm>
            <a:off x="1371603" y="4575602"/>
            <a:ext cx="1450788" cy="830997"/>
          </a:xfrm>
          <a:prstGeom prst="rect">
            <a:avLst/>
          </a:prstGeom>
          <a:noFill/>
        </p:spPr>
        <p:txBody>
          <a:bodyPr wrap="none" rtlCol="0">
            <a:spAutoFit/>
          </a:bodyPr>
          <a:lstStyle/>
          <a:p>
            <a:pPr algn="ctr"/>
            <a:r>
              <a:rPr lang="en-US" dirty="0" smtClean="0"/>
              <a:t>No</a:t>
            </a:r>
          </a:p>
          <a:p>
            <a:pPr algn="ctr"/>
            <a:r>
              <a:rPr lang="en-US" dirty="0" smtClean="0"/>
              <a:t>Evidence</a:t>
            </a:r>
            <a:endParaRPr lang="en-US" dirty="0"/>
          </a:p>
        </p:txBody>
      </p:sp>
      <p:sp>
        <p:nvSpPr>
          <p:cNvPr id="7" name="Title 6"/>
          <p:cNvSpPr>
            <a:spLocks noGrp="1"/>
          </p:cNvSpPr>
          <p:nvPr>
            <p:ph type="title"/>
          </p:nvPr>
        </p:nvSpPr>
        <p:spPr/>
        <p:txBody>
          <a:bodyPr>
            <a:normAutofit/>
          </a:bodyPr>
          <a:lstStyle/>
          <a:p>
            <a:r>
              <a:rPr lang="en-US" dirty="0">
                <a:solidFill>
                  <a:srgbClr val="FFFFFF"/>
                </a:solidFill>
              </a:rPr>
              <a:t>Evidence </a:t>
            </a:r>
            <a:r>
              <a:rPr lang="en-US" dirty="0" smtClean="0">
                <a:solidFill>
                  <a:srgbClr val="FFFFFF"/>
                </a:solidFill>
              </a:rPr>
              <a:t>with NLP</a:t>
            </a:r>
            <a:endParaRPr lang="en-US" dirty="0"/>
          </a:p>
        </p:txBody>
      </p:sp>
      <p:sp>
        <p:nvSpPr>
          <p:cNvPr id="5" name="Slide Number Placeholder 4"/>
          <p:cNvSpPr>
            <a:spLocks noGrp="1"/>
          </p:cNvSpPr>
          <p:nvPr>
            <p:ph type="sldNum" sz="quarter" idx="12"/>
          </p:nvPr>
        </p:nvSpPr>
        <p:spPr/>
        <p:txBody>
          <a:bodyPr/>
          <a:lstStyle/>
          <a:p>
            <a:pPr>
              <a:defRPr/>
            </a:pPr>
            <a:fld id="{3D5FB3BC-61B5-8348-A89B-049F1B904DBB}" type="slidenum">
              <a:rPr lang="en-US" smtClean="0"/>
              <a:pPr>
                <a:defRPr/>
              </a:pPr>
              <a:t>9</a:t>
            </a:fld>
            <a:endParaRPr lang="en-US" dirty="0"/>
          </a:p>
        </p:txBody>
      </p:sp>
      <p:sp>
        <p:nvSpPr>
          <p:cNvPr id="2" name="Date Placeholder 1"/>
          <p:cNvSpPr>
            <a:spLocks noGrp="1"/>
          </p:cNvSpPr>
          <p:nvPr>
            <p:ph type="dt" sz="half" idx="10"/>
          </p:nvPr>
        </p:nvSpPr>
        <p:spPr/>
        <p:txBody>
          <a:bodyPr/>
          <a:lstStyle/>
          <a:p>
            <a:pPr>
              <a:defRPr/>
            </a:pPr>
            <a:r>
              <a:rPr lang="en-US" smtClean="0"/>
              <a:t>08/20/2015</a:t>
            </a:r>
            <a:endParaRPr lang="en-US"/>
          </a:p>
        </p:txBody>
      </p:sp>
    </p:spTree>
    <p:extLst>
      <p:ext uri="{BB962C8B-B14F-4D97-AF65-F5344CB8AC3E}">
        <p14:creationId xmlns:p14="http://schemas.microsoft.com/office/powerpoint/2010/main" val="4693839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VA_Theme">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4FCD17FE8BC24C9FCDC2F06B8B0B83" ma:contentTypeVersion="0" ma:contentTypeDescription="Create a new document." ma:contentTypeScope="" ma:versionID="8ef343fb8efe340d029ff66e7712c0f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6BC8798-47A0-4E22-8A1A-263A48BC1E02}">
  <ds:schemaRefs>
    <ds:schemaRef ds:uri="http://schemas.microsoft.com/sharepoint/v3/contenttype/forms"/>
  </ds:schemaRefs>
</ds:datastoreItem>
</file>

<file path=customXml/itemProps2.xml><?xml version="1.0" encoding="utf-8"?>
<ds:datastoreItem xmlns:ds="http://schemas.openxmlformats.org/officeDocument/2006/customXml" ds:itemID="{8A056CC8-E33C-42DA-8715-9D0779D0ECE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715F081A-21B9-4F42-8462-63778E764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51410</TotalTime>
  <Words>9863</Words>
  <Application>Microsoft Macintosh PowerPoint</Application>
  <PresentationFormat>On-screen Show (4:3)</PresentationFormat>
  <Paragraphs>1237</Paragraphs>
  <Slides>87</Slides>
  <Notes>74</Notes>
  <HiddenSlides>12</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87</vt:i4>
      </vt:variant>
    </vt:vector>
  </HeadingPairs>
  <TitlesOfParts>
    <vt:vector size="92" baseType="lpstr">
      <vt:lpstr>Custom Design</vt:lpstr>
      <vt:lpstr>1_Custom Design</vt:lpstr>
      <vt:lpstr>2_Custom Design</vt:lpstr>
      <vt:lpstr>VA_Theme</vt:lpstr>
      <vt:lpstr>Equation</vt:lpstr>
      <vt:lpstr>An Introduction to Natural Language Processing Methods  in Clinical Research</vt:lpstr>
      <vt:lpstr>Acknowledgements</vt:lpstr>
      <vt:lpstr>Workshop Outline</vt:lpstr>
      <vt:lpstr>Hands-on Portions</vt:lpstr>
      <vt:lpstr>How is EMR Created?</vt:lpstr>
      <vt:lpstr>PowerPoint Presentation</vt:lpstr>
      <vt:lpstr>Clinical Evidence</vt:lpstr>
      <vt:lpstr>Claims Data Evidence</vt:lpstr>
      <vt:lpstr>Evidence with NLP</vt:lpstr>
      <vt:lpstr>Data Types in the EMR</vt:lpstr>
      <vt:lpstr>Structured Data</vt:lpstr>
      <vt:lpstr>Unstructured Data</vt:lpstr>
      <vt:lpstr>Text Notes</vt:lpstr>
      <vt:lpstr>Text Notes</vt:lpstr>
      <vt:lpstr>Department of Veterans Affairs</vt:lpstr>
      <vt:lpstr>VA Informatics and Computing Infrastructure </vt:lpstr>
      <vt:lpstr>VA Million Veterans Program</vt:lpstr>
      <vt:lpstr>PTSD</vt:lpstr>
      <vt:lpstr>Benefit of Text</vt:lpstr>
      <vt:lpstr>Benefit of Text</vt:lpstr>
      <vt:lpstr>Challenges of Text</vt:lpstr>
      <vt:lpstr>Challenges of Text</vt:lpstr>
      <vt:lpstr>Challenges of Text</vt:lpstr>
      <vt:lpstr>How to use text in research?</vt:lpstr>
      <vt:lpstr>What is NLP?</vt:lpstr>
      <vt:lpstr>What is NLP?</vt:lpstr>
      <vt:lpstr>Human Text Processing</vt:lpstr>
      <vt:lpstr>Information Extraction</vt:lpstr>
      <vt:lpstr>Information Extraction</vt:lpstr>
      <vt:lpstr>IE of Smoking Status</vt:lpstr>
      <vt:lpstr>IE Process</vt:lpstr>
      <vt:lpstr>What is an Annotation?</vt:lpstr>
      <vt:lpstr>PowerPoint Presentation</vt:lpstr>
      <vt:lpstr>Why do we annotate?</vt:lpstr>
      <vt:lpstr>Who Should Annotate?</vt:lpstr>
      <vt:lpstr>Annotation Workflow</vt:lpstr>
      <vt:lpstr>Instance - Document - Patient</vt:lpstr>
      <vt:lpstr>Instance - Document - Patient</vt:lpstr>
      <vt:lpstr>Task 1</vt:lpstr>
      <vt:lpstr>PowerPoint Presentation</vt:lpstr>
      <vt:lpstr>PowerPoint Presentation</vt:lpstr>
      <vt:lpstr>PowerPoint Presentation</vt:lpstr>
      <vt:lpstr>Important Considerations</vt:lpstr>
      <vt:lpstr>IE Process</vt:lpstr>
      <vt:lpstr>Information Model Acquisition</vt:lpstr>
      <vt:lpstr>Keyword Searches</vt:lpstr>
      <vt:lpstr>Keyword Searches</vt:lpstr>
      <vt:lpstr>Rules and Patterns</vt:lpstr>
      <vt:lpstr>Rules and Patterns</vt:lpstr>
      <vt:lpstr>Rules and Patterns</vt:lpstr>
      <vt:lpstr>Rules and Patterns</vt:lpstr>
      <vt:lpstr>Rules and Patterns</vt:lpstr>
      <vt:lpstr>Template-based Extraction</vt:lpstr>
      <vt:lpstr>Template-based Extraction</vt:lpstr>
      <vt:lpstr>Template-based Extraction</vt:lpstr>
      <vt:lpstr>Template-based Extraction</vt:lpstr>
      <vt:lpstr>Machine Learning</vt:lpstr>
      <vt:lpstr>Available Resources</vt:lpstr>
      <vt:lpstr>IE Process</vt:lpstr>
      <vt:lpstr>Available NLP Systems</vt:lpstr>
      <vt:lpstr>System design and application</vt:lpstr>
      <vt:lpstr>UIMA Framework</vt:lpstr>
      <vt:lpstr>Leo</vt:lpstr>
      <vt:lpstr>Task 2</vt:lpstr>
      <vt:lpstr>Task 2</vt:lpstr>
      <vt:lpstr>Task 2: Alcohol Use pipeline</vt:lpstr>
      <vt:lpstr>IE Process</vt:lpstr>
      <vt:lpstr>Accuracy</vt:lpstr>
      <vt:lpstr>Error Analysis and Validation</vt:lpstr>
      <vt:lpstr>Recall, Precision, F1</vt:lpstr>
      <vt:lpstr>IE Process</vt:lpstr>
      <vt:lpstr>Task 3</vt:lpstr>
      <vt:lpstr>Glossary</vt:lpstr>
      <vt:lpstr>Contact Info</vt:lpstr>
      <vt:lpstr>PowerPoint Presentation</vt:lpstr>
      <vt:lpstr>Important Considerations</vt:lpstr>
      <vt:lpstr>Important Considerations</vt:lpstr>
      <vt:lpstr>Machine Learning</vt:lpstr>
      <vt:lpstr>Machine Learning</vt:lpstr>
      <vt:lpstr>Machine Learning</vt:lpstr>
      <vt:lpstr>Machine Learning</vt:lpstr>
      <vt:lpstr>Hybrid System</vt:lpstr>
      <vt:lpstr>Hybrid System</vt:lpstr>
      <vt:lpstr>Hybrid System</vt:lpstr>
      <vt:lpstr>Hybrid System</vt:lpstr>
      <vt:lpstr>Hybrid System</vt:lpstr>
      <vt:lpstr>System Design and Application</vt:lpstr>
    </vt:vector>
  </TitlesOfParts>
  <Company>Veterans Health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Modifying an Open-Source  Information Extraction Tool to Identify RadLex Terms in Clinical Notes</dc:title>
  <dc:creator>vhanchfaizii</dc:creator>
  <cp:lastModifiedBy>Olga Patterson</cp:lastModifiedBy>
  <cp:revision>850</cp:revision>
  <cp:lastPrinted>2010-11-11T18:20:07Z</cp:lastPrinted>
  <dcterms:created xsi:type="dcterms:W3CDTF">2010-11-09T22:35:11Z</dcterms:created>
  <dcterms:modified xsi:type="dcterms:W3CDTF">2015-08-19T20:58:57Z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0x010100234FCD17FE8BC24C9FCDC2F06B8B0B83</vt:lpwstr>
  </property>
</Properties>
</file>