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9" r:id="rId2"/>
    <p:sldId id="261" r:id="rId3"/>
    <p:sldId id="262" r:id="rId4"/>
    <p:sldId id="257" r:id="rId5"/>
    <p:sldId id="263" r:id="rId6"/>
    <p:sldId id="265" r:id="rId7"/>
    <p:sldId id="266" r:id="rId8"/>
    <p:sldId id="267" r:id="rId9"/>
    <p:sldId id="268" r:id="rId10"/>
    <p:sldId id="269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80" r:id="rId21"/>
    <p:sldId id="281" r:id="rId22"/>
    <p:sldId id="283" r:id="rId23"/>
    <p:sldId id="282" r:id="rId24"/>
    <p:sldId id="284" r:id="rId25"/>
    <p:sldId id="285" r:id="rId26"/>
    <p:sldId id="286" r:id="rId27"/>
    <p:sldId id="288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4" d="100"/>
          <a:sy n="204" d="100"/>
        </p:scale>
        <p:origin x="-2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B0A3E-C12A-EF43-86C9-D67AA0DD2304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AE025-4D72-9748-B6DC-86AA124E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1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Evaluated various platforms, including the possibility of writing our own, and eventually chose UIMA.</a:t>
            </a:r>
          </a:p>
          <a:p>
            <a:r>
              <a:rPr lang="en-US">
                <a:latin typeface="Calibri" charset="0"/>
              </a:rPr>
              <a:t>Benefits from our point of view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7CFDBF-C986-234C-9236-634903887E5F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of libraries that provides easy access</a:t>
            </a:r>
            <a:r>
              <a:rPr lang="en-US" baseline="0" dirty="0" smtClean="0"/>
              <a:t> to UIMA AS functionality.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BONES: </a:t>
            </a:r>
            <a:r>
              <a:rPr lang="en-US" baseline="0" dirty="0" err="1" smtClean="0"/>
              <a:t>ws</a:t>
            </a:r>
            <a:r>
              <a:rPr lang="en-US" baseline="0" dirty="0" smtClean="0"/>
              <a:t> annotator, regex, annotation pattern</a:t>
            </a:r>
          </a:p>
          <a:p>
            <a:r>
              <a:rPr lang="en-US" baseline="0" dirty="0" smtClean="0"/>
              <a:t>DERMA: </a:t>
            </a:r>
            <a:r>
              <a:rPr lang="en-US" baseline="0" dirty="0" err="1" smtClean="0"/>
              <a:t>hist</a:t>
            </a:r>
            <a:r>
              <a:rPr lang="en-US" baseline="0" dirty="0" smtClean="0"/>
              <a:t>, window annotator</a:t>
            </a:r>
          </a:p>
          <a:p>
            <a:r>
              <a:rPr lang="en-US" baseline="0" dirty="0" smtClean="0"/>
              <a:t>PROJECTS: smoking, bcc, </a:t>
            </a:r>
            <a:r>
              <a:rPr lang="en-US" baseline="0" dirty="0" err="1" smtClean="0"/>
              <a:t>cvad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Marian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ALSO ADD other UIMA annotators (FLAP can register automatically)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6C93D-C658-5646-B1E4-5082AD7CDA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72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6C93D-C658-5646-B1E4-5082AD7CDA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1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EA04E8-7930-3146-BF88-DBB09ECFEE58}" type="slidenum">
              <a:rPr lang="en-US" sz="1200"/>
              <a:pPr eaLnBrk="1" hangingPunct="1"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5B5554-9FB0-B345-9BA2-1DD82C5763F2}" type="slidenum">
              <a:rPr lang="en-US" sz="1200"/>
              <a:pPr eaLnBrk="1" hangingPunct="1"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B3640E-2F60-D143-A5CB-CF31AAF69DD4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46EDB1-CCD6-C542-A92D-1EF63CD749FA}" type="slidenum">
              <a:rPr lang="en-US" sz="1200"/>
              <a:pPr eaLnBrk="1" hangingPunct="1"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46EDB1-CCD6-C542-A92D-1EF63CD749FA}" type="slidenum">
              <a:rPr lang="en-US" sz="1200"/>
              <a:pPr eaLnBrk="1" hangingPunct="1"/>
              <a:t>21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rge.com/UserFiles/Image/quality%20mngmnt.jpg"/>
          <p:cNvPicPr>
            <a:picLocks noChangeAspect="1" noChangeArrowheads="1"/>
          </p:cNvPicPr>
          <p:nvPr/>
        </p:nvPicPr>
        <p:blipFill>
          <a:blip r:embed="rId2" cstate="print">
            <a:lum bright="54000" contrast="-7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CABD5B-E2D3-6D4F-A018-A7D8B8C18345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C871A-2534-D146-8E3D-72F5F244A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CABD5B-E2D3-6D4F-A018-A7D8B8C18345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C871A-2534-D146-8E3D-72F5F244A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CABD5B-E2D3-6D4F-A018-A7D8B8C18345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C871A-2534-D146-8E3D-72F5F244A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259"/>
            <a:ext cx="8229600" cy="639762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CABD5B-E2D3-6D4F-A018-A7D8B8C18345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C871A-2534-D146-8E3D-72F5F244A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CABD5B-E2D3-6D4F-A018-A7D8B8C18345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C871A-2534-D146-8E3D-72F5F244A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CABD5B-E2D3-6D4F-A018-A7D8B8C18345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C871A-2534-D146-8E3D-72F5F244A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CABD5B-E2D3-6D4F-A018-A7D8B8C18345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C871A-2534-D146-8E3D-72F5F244A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CABD5B-E2D3-6D4F-A018-A7D8B8C18345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C871A-2534-D146-8E3D-72F5F244A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CABD5B-E2D3-6D4F-A018-A7D8B8C18345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C871A-2534-D146-8E3D-72F5F244A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CABD5B-E2D3-6D4F-A018-A7D8B8C18345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C871A-2534-D146-8E3D-72F5F244A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CABD5B-E2D3-6D4F-A018-A7D8B8C18345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C871A-2534-D146-8E3D-72F5F244A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nstantia" pitchFamily="18" charset="0"/>
              </a:defRPr>
            </a:lvl1pPr>
          </a:lstStyle>
          <a:p>
            <a:fld id="{3BCABD5B-E2D3-6D4F-A018-A7D8B8C18345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nstantia" pitchFamily="18" charset="0"/>
              </a:defRPr>
            </a:lvl1pPr>
          </a:lstStyle>
          <a:p>
            <a:fld id="{B66C871A-2534-D146-8E3D-72F5F244AD80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4" descr="http://www.arge.com/UserFiles/Image/quality%20mngmnt.jpg"/>
          <p:cNvPicPr>
            <a:picLocks noChangeAspect="1" noChangeArrowheads="1"/>
          </p:cNvPicPr>
          <p:nvPr/>
        </p:nvPicPr>
        <p:blipFill>
          <a:blip r:embed="rId14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4" descr="http://www.arge.com/UserFiles/Image/quality%20mngmnt.jpg"/>
          <p:cNvPicPr>
            <a:picLocks noChangeAspect="1" noChangeArrowheads="1"/>
          </p:cNvPicPr>
          <p:nvPr/>
        </p:nvPicPr>
        <p:blipFill>
          <a:blip r:embed="rId14" cstate="print">
            <a:lum bright="60000" contrast="-6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67951"/>
            <a:ext cx="7772400" cy="869950"/>
          </a:xfrm>
        </p:spPr>
        <p:txBody>
          <a:bodyPr/>
          <a:lstStyle/>
          <a:p>
            <a:r>
              <a:rPr lang="en-US" dirty="0" smtClean="0"/>
              <a:t>Leo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02" y="818396"/>
            <a:ext cx="4830922" cy="321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3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</a:t>
            </a:r>
          </a:p>
          <a:p>
            <a:r>
              <a:rPr lang="en-US" dirty="0" smtClean="0"/>
              <a:t>XMI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err="1" smtClean="0"/>
              <a:t>Siman</a:t>
            </a:r>
            <a:endParaRPr lang="en-US" dirty="0" smtClean="0"/>
          </a:p>
          <a:p>
            <a:r>
              <a:rPr lang="en-US" dirty="0" err="1" smtClean="0"/>
              <a:t>Knowtator</a:t>
            </a:r>
            <a:endParaRPr lang="en-US" dirty="0" smtClean="0"/>
          </a:p>
          <a:p>
            <a:r>
              <a:rPr lang="en-US" dirty="0" smtClean="0"/>
              <a:t>Third Party Listeners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7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Feature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 Utilities</a:t>
            </a:r>
          </a:p>
          <a:p>
            <a:pPr lvl="1"/>
            <a:r>
              <a:rPr lang="en-US" dirty="0" smtClean="0"/>
              <a:t>Find, compare, overlap, modify…</a:t>
            </a:r>
          </a:p>
          <a:p>
            <a:r>
              <a:rPr lang="en-US" dirty="0" smtClean="0"/>
              <a:t>Annotator Functionality</a:t>
            </a:r>
          </a:p>
          <a:p>
            <a:pPr lvl="1"/>
            <a:r>
              <a:rPr lang="en-US" dirty="0" smtClean="0"/>
              <a:t>Base structure for standard module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9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JMX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/>
              <a:t>JMX Monitoring provides the missing piece to UIMA AS:</a:t>
            </a:r>
          </a:p>
          <a:p>
            <a:pPr>
              <a:defRPr/>
            </a:pPr>
            <a:r>
              <a:rPr lang="en-US" b="1" dirty="0"/>
              <a:t>Easy</a:t>
            </a:r>
            <a:r>
              <a:rPr lang="en-US" dirty="0"/>
              <a:t> </a:t>
            </a:r>
            <a:r>
              <a:rPr lang="en-US" b="1" dirty="0"/>
              <a:t>collection</a:t>
            </a:r>
            <a:r>
              <a:rPr lang="en-US" dirty="0"/>
              <a:t> of performance metrics for running UIMA pipelines</a:t>
            </a:r>
          </a:p>
          <a:p>
            <a:pPr>
              <a:defRPr/>
            </a:pPr>
            <a:r>
              <a:rPr lang="en-US" b="1" dirty="0"/>
              <a:t>Aggregation</a:t>
            </a:r>
            <a:r>
              <a:rPr lang="en-US" dirty="0"/>
              <a:t> of statistics from a distributed system</a:t>
            </a:r>
          </a:p>
          <a:p>
            <a:pPr>
              <a:defRPr/>
            </a:pPr>
            <a:r>
              <a:rPr lang="en-US" b="1" dirty="0"/>
              <a:t>Presentation </a:t>
            </a:r>
            <a:r>
              <a:rPr lang="en-US" dirty="0"/>
              <a:t>of statistics in an easy to interpret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4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JAM Overview</a:t>
            </a:r>
            <a:endParaRPr 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>
              <a:latin typeface="Constantia" charset="0"/>
            </a:endParaRPr>
          </a:p>
        </p:txBody>
      </p:sp>
      <p:grpSp>
        <p:nvGrpSpPr>
          <p:cNvPr id="17411" name="Group 184"/>
          <p:cNvGrpSpPr>
            <a:grpSpLocks/>
          </p:cNvGrpSpPr>
          <p:nvPr/>
        </p:nvGrpSpPr>
        <p:grpSpPr bwMode="auto">
          <a:xfrm>
            <a:off x="838200" y="1447800"/>
            <a:ext cx="7467600" cy="4800600"/>
            <a:chOff x="762000" y="1066800"/>
            <a:chExt cx="7467600" cy="5257800"/>
          </a:xfrm>
        </p:grpSpPr>
        <p:grpSp>
          <p:nvGrpSpPr>
            <p:cNvPr id="17412" name="Group 110"/>
            <p:cNvGrpSpPr>
              <a:grpSpLocks/>
            </p:cNvGrpSpPr>
            <p:nvPr/>
          </p:nvGrpSpPr>
          <p:grpSpPr bwMode="auto">
            <a:xfrm>
              <a:off x="762000" y="2819400"/>
              <a:ext cx="1219200" cy="1524000"/>
              <a:chOff x="685800" y="2514600"/>
              <a:chExt cx="1219200" cy="1524000"/>
            </a:xfrm>
          </p:grpSpPr>
          <p:sp>
            <p:nvSpPr>
              <p:cNvPr id="37" name="Flowchart: Magnetic Disk 3"/>
              <p:cNvSpPr/>
              <p:nvPr/>
            </p:nvSpPr>
            <p:spPr>
              <a:xfrm>
                <a:off x="685800" y="2514600"/>
                <a:ext cx="1219200" cy="1524000"/>
              </a:xfrm>
              <a:prstGeom prst="flowChartMagneticDisk">
                <a:avLst/>
              </a:prstGeom>
              <a:solidFill>
                <a:schemeClr val="bg2"/>
              </a:solidFill>
              <a:ln>
                <a:solidFill>
                  <a:schemeClr val="accent3"/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59" name="TextBox 11"/>
              <p:cNvSpPr txBox="1">
                <a:spLocks noChangeArrowheads="1"/>
              </p:cNvSpPr>
              <p:nvPr/>
            </p:nvSpPr>
            <p:spPr bwMode="auto">
              <a:xfrm>
                <a:off x="685800" y="3097895"/>
                <a:ext cx="121920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400" b="1">
                    <a:latin typeface="Times New Roman" charset="0"/>
                    <a:cs typeface="Times New Roman" charset="0"/>
                  </a:rPr>
                  <a:t>Performance Metrics </a:t>
                </a:r>
              </a:p>
              <a:p>
                <a:pPr algn="ctr" eaLnBrk="1" hangingPunct="1"/>
                <a:r>
                  <a:rPr lang="en-US" sz="1400" b="1">
                    <a:latin typeface="Times New Roman" charset="0"/>
                    <a:cs typeface="Times New Roman" charset="0"/>
                  </a:rPr>
                  <a:t>DB</a:t>
                </a:r>
              </a:p>
            </p:txBody>
          </p:sp>
        </p:grpSp>
        <p:grpSp>
          <p:nvGrpSpPr>
            <p:cNvPr id="17413" name="Group 16"/>
            <p:cNvGrpSpPr>
              <a:grpSpLocks/>
            </p:cNvGrpSpPr>
            <p:nvPr/>
          </p:nvGrpSpPr>
          <p:grpSpPr bwMode="auto">
            <a:xfrm>
              <a:off x="2667000" y="1901372"/>
              <a:ext cx="2895600" cy="2594428"/>
              <a:chOff x="2209800" y="224972"/>
              <a:chExt cx="2895600" cy="259442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209800" y="224972"/>
                <a:ext cx="2895600" cy="259442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b="1" dirty="0">
                  <a:solidFill>
                    <a:schemeClr val="tx1"/>
                  </a:solidFill>
                  <a:latin typeface="+mj-lt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55" name="TextBox 14"/>
              <p:cNvSpPr txBox="1">
                <a:spLocks noChangeArrowheads="1"/>
              </p:cNvSpPr>
              <p:nvPr/>
            </p:nvSpPr>
            <p:spPr bwMode="auto">
              <a:xfrm>
                <a:off x="2209800" y="391885"/>
                <a:ext cx="2895600" cy="2275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400" b="1">
                    <a:latin typeface="Times New Roman" charset="0"/>
                    <a:cs typeface="Times New Roman" charset="0"/>
                  </a:rPr>
                  <a:t>JAM Server</a:t>
                </a:r>
              </a:p>
              <a:p>
                <a:pPr algn="ctr" eaLnBrk="1" hangingPunct="1"/>
                <a:endParaRPr lang="en-US" sz="1000" b="1">
                  <a:latin typeface="Times New Roman" charset="0"/>
                  <a:cs typeface="Times New Roman" charset="0"/>
                </a:endParaRPr>
              </a:p>
              <a:p>
                <a:pPr eaLnBrk="1" hangingPunct="1"/>
                <a:r>
                  <a:rPr lang="en-US" sz="1200" b="1">
                    <a:latin typeface="Times New Roman" charset="0"/>
                    <a:cs typeface="Times New Roman" charset="0"/>
                  </a:rPr>
                  <a:t>Statistics:</a:t>
                </a:r>
              </a:p>
              <a:p>
                <a:pPr eaLnBrk="1" hangingPunct="1">
                  <a:buFont typeface="Arial" charset="0"/>
                  <a:buChar char="•"/>
                </a:pPr>
                <a:r>
                  <a:rPr lang="en-US" sz="1100" b="1">
                    <a:latin typeface="Times New Roman" charset="0"/>
                    <a:cs typeface="Times New Roman" charset="0"/>
                  </a:rPr>
                  <a:t>   Aggregate</a:t>
                </a:r>
              </a:p>
              <a:p>
                <a:pPr eaLnBrk="1" hangingPunct="1">
                  <a:buFont typeface="Arial" charset="0"/>
                  <a:buChar char="•"/>
                </a:pPr>
                <a:r>
                  <a:rPr lang="en-US" sz="1100" b="1">
                    <a:latin typeface="Times New Roman" charset="0"/>
                    <a:cs typeface="Times New Roman" charset="0"/>
                  </a:rPr>
                  <a:t>   Individual</a:t>
                </a:r>
              </a:p>
              <a:p>
                <a:pPr eaLnBrk="1" hangingPunct="1">
                  <a:buFont typeface="Arial" charset="0"/>
                  <a:buChar char="•"/>
                </a:pPr>
                <a:r>
                  <a:rPr lang="en-US" sz="1100" b="1">
                    <a:latin typeface="Times New Roman" charset="0"/>
                    <a:cs typeface="Times New Roman" charset="0"/>
                  </a:rPr>
                  <a:t>   Real Time Gathering</a:t>
                </a:r>
              </a:p>
              <a:p>
                <a:pPr eaLnBrk="1" hangingPunct="1">
                  <a:buFont typeface="Arial" charset="0"/>
                  <a:buChar char="•"/>
                </a:pPr>
                <a:r>
                  <a:rPr lang="en-US" sz="1100" b="1">
                    <a:latin typeface="Times New Roman" charset="0"/>
                    <a:cs typeface="Times New Roman" charset="0"/>
                  </a:rPr>
                  <a:t>   Can Gather Over a Port Range</a:t>
                </a:r>
              </a:p>
              <a:p>
                <a:pPr eaLnBrk="1" hangingPunct="1">
                  <a:buFont typeface="Arial" charset="0"/>
                  <a:buChar char="•"/>
                </a:pPr>
                <a:r>
                  <a:rPr lang="en-US" sz="1100" b="1">
                    <a:latin typeface="Times New Roman" charset="0"/>
                    <a:cs typeface="Times New Roman" charset="0"/>
                  </a:rPr>
                  <a:t>   Compare Over Time (Future)</a:t>
                </a:r>
              </a:p>
              <a:p>
                <a:pPr eaLnBrk="1" hangingPunct="1">
                  <a:buFont typeface="Arial" charset="0"/>
                  <a:buChar char="•"/>
                </a:pPr>
                <a:r>
                  <a:rPr lang="en-US" sz="1100" b="1">
                    <a:latin typeface="Times New Roman" charset="0"/>
                    <a:cs typeface="Times New Roman" charset="0"/>
                  </a:rPr>
                  <a:t>   Standard WAR (Tomcat, Jetty, JBOSS, etc.)</a:t>
                </a:r>
              </a:p>
              <a:p>
                <a:pPr eaLnBrk="1" hangingPunct="1">
                  <a:buFont typeface="Arial" charset="0"/>
                  <a:buChar char="•"/>
                </a:pPr>
                <a:r>
                  <a:rPr lang="en-US" sz="1100" b="1">
                    <a:latin typeface="Times New Roman" charset="0"/>
                    <a:cs typeface="Times New Roman" charset="0"/>
                  </a:rPr>
                  <a:t>    Web User Interface</a:t>
                </a:r>
              </a:p>
              <a:p>
                <a:pPr algn="ctr" eaLnBrk="1" hangingPunct="1"/>
                <a:endParaRPr lang="en-US" sz="1200">
                  <a:latin typeface="Times New Roman" charset="0"/>
                  <a:cs typeface="Times New Roman" charset="0"/>
                </a:endParaRPr>
              </a:p>
              <a:p>
                <a:pPr algn="ctr" eaLnBrk="1" hangingPunct="1"/>
                <a:endParaRPr lang="en-US">
                  <a:latin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17414" name="Group 105"/>
            <p:cNvGrpSpPr>
              <a:grpSpLocks/>
            </p:cNvGrpSpPr>
            <p:nvPr/>
          </p:nvGrpSpPr>
          <p:grpSpPr bwMode="auto">
            <a:xfrm>
              <a:off x="6477000" y="1752600"/>
              <a:ext cx="1752600" cy="1752600"/>
              <a:chOff x="6400800" y="1447800"/>
              <a:chExt cx="1752600" cy="1752600"/>
            </a:xfrm>
          </p:grpSpPr>
          <p:grpSp>
            <p:nvGrpSpPr>
              <p:cNvPr id="17443" name="Group 104"/>
              <p:cNvGrpSpPr>
                <a:grpSpLocks/>
              </p:cNvGrpSpPr>
              <p:nvPr/>
            </p:nvGrpSpPr>
            <p:grpSpPr bwMode="auto">
              <a:xfrm>
                <a:off x="6400800" y="1447800"/>
                <a:ext cx="1752600" cy="1752600"/>
                <a:chOff x="6400800" y="1447800"/>
                <a:chExt cx="1752600" cy="175260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6400800" y="1447800"/>
                  <a:ext cx="1752600" cy="17526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451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6400800" y="1557339"/>
                  <a:ext cx="1752600" cy="500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hangingPunct="1"/>
                  <a:r>
                    <a:rPr lang="en-US" sz="1400" b="1">
                      <a:latin typeface="Times New Roman" charset="0"/>
                      <a:cs typeface="Times New Roman" charset="0"/>
                    </a:rPr>
                    <a:t>UIMA AS</a:t>
                  </a:r>
                </a:p>
                <a:p>
                  <a:pPr algn="ctr" eaLnBrk="1" hangingPunct="1"/>
                  <a:r>
                    <a:rPr lang="en-US" sz="1200" b="1">
                      <a:latin typeface="Times New Roman" charset="0"/>
                      <a:cs typeface="Times New Roman" charset="0"/>
                    </a:rPr>
                    <a:t>Server 1</a:t>
                  </a: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6629400" y="2209800"/>
                <a:ext cx="1295400" cy="6096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447" name="TextBox 23"/>
              <p:cNvSpPr txBox="1">
                <a:spLocks noChangeArrowheads="1"/>
              </p:cNvSpPr>
              <p:nvPr/>
            </p:nvSpPr>
            <p:spPr bwMode="auto">
              <a:xfrm>
                <a:off x="6629400" y="2264229"/>
                <a:ext cx="1295400" cy="286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100" b="1">
                    <a:latin typeface="Times New Roman" charset="0"/>
                    <a:cs typeface="Times New Roman" charset="0"/>
                  </a:rPr>
                  <a:t>Service 1                  </a:t>
                </a:r>
              </a:p>
            </p:txBody>
          </p:sp>
        </p:grpSp>
        <p:cxnSp>
          <p:nvCxnSpPr>
            <p:cNvPr id="8" name="Straight Arrow Connector 7"/>
            <p:cNvCxnSpPr>
              <a:endCxn id="17455" idx="1"/>
            </p:cNvCxnSpPr>
            <p:nvPr/>
          </p:nvCxnSpPr>
          <p:spPr>
            <a:xfrm flipV="1">
              <a:off x="1981200" y="3205389"/>
              <a:ext cx="685800" cy="3755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16" name="Group 107"/>
            <p:cNvGrpSpPr>
              <a:grpSpLocks/>
            </p:cNvGrpSpPr>
            <p:nvPr/>
          </p:nvGrpSpPr>
          <p:grpSpPr bwMode="auto">
            <a:xfrm>
              <a:off x="4114800" y="1066800"/>
              <a:ext cx="3200400" cy="751114"/>
              <a:chOff x="4038600" y="762000"/>
              <a:chExt cx="3200400" cy="751114"/>
            </a:xfrm>
          </p:grpSpPr>
          <p:grpSp>
            <p:nvGrpSpPr>
              <p:cNvPr id="17438" name="Group 106"/>
              <p:cNvGrpSpPr>
                <a:grpSpLocks/>
              </p:cNvGrpSpPr>
              <p:nvPr/>
            </p:nvGrpSpPr>
            <p:grpSpPr bwMode="auto">
              <a:xfrm>
                <a:off x="4038600" y="990600"/>
                <a:ext cx="3200400" cy="522514"/>
                <a:chOff x="4038600" y="990600"/>
                <a:chExt cx="3200400" cy="522514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4038600" y="1012371"/>
                  <a:ext cx="0" cy="5007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038600" y="989769"/>
                  <a:ext cx="3200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7239000" y="989769"/>
                  <a:ext cx="0" cy="4572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439" name="TextBox 74"/>
              <p:cNvSpPr txBox="1">
                <a:spLocks noChangeArrowheads="1"/>
              </p:cNvSpPr>
              <p:nvPr/>
            </p:nvSpPr>
            <p:spPr bwMode="auto">
              <a:xfrm>
                <a:off x="4114800" y="762000"/>
                <a:ext cx="304800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200" b="1">
                    <a:latin typeface="Times New Roman" charset="0"/>
                    <a:cs typeface="Times New Roman" charset="0"/>
                  </a:rPr>
                  <a:t>JMX: Port</a:t>
                </a:r>
              </a:p>
            </p:txBody>
          </p:sp>
        </p:grpSp>
        <p:grpSp>
          <p:nvGrpSpPr>
            <p:cNvPr id="17417" name="Group 128"/>
            <p:cNvGrpSpPr>
              <a:grpSpLocks/>
            </p:cNvGrpSpPr>
            <p:nvPr/>
          </p:nvGrpSpPr>
          <p:grpSpPr bwMode="auto">
            <a:xfrm>
              <a:off x="6477000" y="4191000"/>
              <a:ext cx="1752600" cy="2133600"/>
              <a:chOff x="6400800" y="3886200"/>
              <a:chExt cx="1752600" cy="21336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00800" y="3886200"/>
                <a:ext cx="1752600" cy="2133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29" name="TextBox 19"/>
              <p:cNvSpPr txBox="1">
                <a:spLocks noChangeArrowheads="1"/>
              </p:cNvSpPr>
              <p:nvPr/>
            </p:nvSpPr>
            <p:spPr bwMode="auto">
              <a:xfrm>
                <a:off x="6400800" y="3965477"/>
                <a:ext cx="1752600" cy="530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400" b="1">
                    <a:latin typeface="Times New Roman" charset="0"/>
                    <a:cs typeface="Times New Roman" charset="0"/>
                  </a:rPr>
                  <a:t>UIMA AS</a:t>
                </a:r>
              </a:p>
              <a:p>
                <a:pPr algn="ctr" eaLnBrk="1" hangingPunct="1"/>
                <a:r>
                  <a:rPr lang="en-US" sz="1200" b="1">
                    <a:latin typeface="Times New Roman" charset="0"/>
                    <a:cs typeface="Times New Roman" charset="0"/>
                  </a:rPr>
                  <a:t>Server 2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629400" y="5181600"/>
                <a:ext cx="1295400" cy="4572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433" name="TextBox 35"/>
              <p:cNvSpPr txBox="1">
                <a:spLocks noChangeArrowheads="1"/>
              </p:cNvSpPr>
              <p:nvPr/>
            </p:nvSpPr>
            <p:spPr bwMode="auto">
              <a:xfrm>
                <a:off x="6629400" y="5300990"/>
                <a:ext cx="1295400" cy="286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100" b="1">
                    <a:latin typeface="Times New Roman" charset="0"/>
                    <a:cs typeface="Times New Roman" charset="0"/>
                  </a:rPr>
                  <a:t>Service 2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629400" y="4572000"/>
                <a:ext cx="1295400" cy="4572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437" name="TextBox 103"/>
              <p:cNvSpPr txBox="1">
                <a:spLocks noChangeArrowheads="1"/>
              </p:cNvSpPr>
              <p:nvPr/>
            </p:nvSpPr>
            <p:spPr bwMode="auto">
              <a:xfrm>
                <a:off x="6629400" y="4691390"/>
                <a:ext cx="1295400" cy="286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100" b="1">
                    <a:latin typeface="Times New Roman" charset="0"/>
                    <a:cs typeface="Times New Roman" charset="0"/>
                  </a:rPr>
                  <a:t>Service 1</a:t>
                </a:r>
              </a:p>
            </p:txBody>
          </p:sp>
        </p:grpSp>
        <p:grpSp>
          <p:nvGrpSpPr>
            <p:cNvPr id="17418" name="Group 109"/>
            <p:cNvGrpSpPr>
              <a:grpSpLocks/>
            </p:cNvGrpSpPr>
            <p:nvPr/>
          </p:nvGrpSpPr>
          <p:grpSpPr bwMode="auto">
            <a:xfrm>
              <a:off x="3962400" y="4495800"/>
              <a:ext cx="2743200" cy="1267599"/>
              <a:chOff x="3886200" y="4191000"/>
              <a:chExt cx="2743200" cy="1267599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3886200" y="4190698"/>
                <a:ext cx="0" cy="12188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886200" y="5409520"/>
                <a:ext cx="2743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25" name="TextBox 90"/>
              <p:cNvSpPr txBox="1">
                <a:spLocks noChangeArrowheads="1"/>
              </p:cNvSpPr>
              <p:nvPr/>
            </p:nvSpPr>
            <p:spPr bwMode="auto">
              <a:xfrm>
                <a:off x="3886200" y="5181600"/>
                <a:ext cx="266700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200" b="1">
                    <a:latin typeface="Times New Roman" charset="0"/>
                    <a:cs typeface="Times New Roman" charset="0"/>
                  </a:rPr>
                  <a:t>JMX: Port 2</a:t>
                </a:r>
              </a:p>
            </p:txBody>
          </p:sp>
        </p:grpSp>
        <p:grpSp>
          <p:nvGrpSpPr>
            <p:cNvPr id="17419" name="Group 108"/>
            <p:cNvGrpSpPr>
              <a:grpSpLocks/>
            </p:cNvGrpSpPr>
            <p:nvPr/>
          </p:nvGrpSpPr>
          <p:grpSpPr bwMode="auto">
            <a:xfrm>
              <a:off x="4267200" y="4495800"/>
              <a:ext cx="2438400" cy="657999"/>
              <a:chOff x="4191000" y="4191000"/>
              <a:chExt cx="2438400" cy="657999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4191000" y="4190698"/>
                <a:ext cx="0" cy="6102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4191000" y="4800978"/>
                <a:ext cx="2438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22" name="TextBox 93"/>
              <p:cNvSpPr txBox="1">
                <a:spLocks noChangeArrowheads="1"/>
              </p:cNvSpPr>
              <p:nvPr/>
            </p:nvSpPr>
            <p:spPr bwMode="auto">
              <a:xfrm>
                <a:off x="4191000" y="4572000"/>
                <a:ext cx="220980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200" b="1">
                    <a:latin typeface="Times New Roman" charset="0"/>
                    <a:cs typeface="Times New Roman" charset="0"/>
                  </a:rPr>
                  <a:t>JMX: Port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191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JAM Collection</a:t>
            </a:r>
            <a:endParaRPr 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onstantia" charset="0"/>
              </a:rPr>
              <a:t>Statistics are gathered from 1 to any number of running UIMA AS pipelines at specified intervals.</a:t>
            </a:r>
          </a:p>
          <a:p>
            <a:r>
              <a:rPr lang="en-US" sz="2800" dirty="0">
                <a:latin typeface="Constantia" charset="0"/>
              </a:rPr>
              <a:t>Adding and removing servers that are monitored happens automatically as servers are created and destroyed using the </a:t>
            </a:r>
            <a:r>
              <a:rPr lang="en-US" sz="2800" dirty="0" smtClean="0">
                <a:latin typeface="Constantia" charset="0"/>
              </a:rPr>
              <a:t>Leo project</a:t>
            </a:r>
            <a:r>
              <a:rPr lang="en-US" sz="2800" dirty="0">
                <a:latin typeface="Constantia" charset="0"/>
              </a:rPr>
              <a:t>. </a:t>
            </a:r>
          </a:p>
          <a:p>
            <a:r>
              <a:rPr lang="en-US" sz="2800" dirty="0">
                <a:latin typeface="Constantia" charset="0"/>
              </a:rPr>
              <a:t>Statistics are gathered and saved at the individual node level, as well as the overall service level.</a:t>
            </a:r>
          </a:p>
        </p:txBody>
      </p:sp>
    </p:spTree>
    <p:extLst>
      <p:ext uri="{BB962C8B-B14F-4D97-AF65-F5344CB8AC3E}">
        <p14:creationId xmlns:p14="http://schemas.microsoft.com/office/powerpoint/2010/main" val="74218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JAM Aggregation</a:t>
            </a:r>
            <a:endParaRPr 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Constantia" charset="0"/>
              </a:rPr>
              <a:t>Statistics can be gathered over a widely distributed network, and stored in a centralized database.</a:t>
            </a:r>
          </a:p>
          <a:p>
            <a:r>
              <a:rPr lang="en-US" sz="2800">
                <a:latin typeface="Constantia" charset="0"/>
              </a:rPr>
              <a:t>All statistics for a given service can be aggregated into a top level overview, or detailed view depending on need.</a:t>
            </a:r>
          </a:p>
          <a:p>
            <a:r>
              <a:rPr lang="en-US" sz="2800">
                <a:latin typeface="Constantia" charset="0"/>
              </a:rPr>
              <a:t>Aggregation allows viewing the performance of a pipeline as a whole, as well as the performance of each individual component. </a:t>
            </a:r>
          </a:p>
          <a:p>
            <a:endParaRPr lang="en-US" sz="2800">
              <a:latin typeface="Constantia" charset="0"/>
            </a:endParaRPr>
          </a:p>
          <a:p>
            <a:endParaRPr lang="en-US" sz="280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5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JAM Value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nstantia" charset="0"/>
              </a:rPr>
              <a:t>JMX Monitoring provides a full end-to-end view of the running system that has never been available before. </a:t>
            </a:r>
          </a:p>
          <a:p>
            <a:r>
              <a:rPr lang="en-US">
                <a:latin typeface="Constantia" charset="0"/>
              </a:rPr>
              <a:t>Individual component throughput and service level throughput are visible and allow administrators to more effectively scale and tune the system. </a:t>
            </a:r>
          </a:p>
          <a:p>
            <a:r>
              <a:rPr lang="en-US">
                <a:latin typeface="Constantia" charset="0"/>
              </a:rPr>
              <a:t>A web interface allows easy access to view and graph the performance metrics</a:t>
            </a:r>
          </a:p>
          <a:p>
            <a:endParaRPr lang="en-US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3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Analytics Tool</a:t>
            </a:r>
            <a:endParaRPr lang="en-US" dirty="0"/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403400-FC14-C247-92F8-F1425C6FA814}" type="slidenum">
              <a:rPr lang="en-US" sz="1200">
                <a:solidFill>
                  <a:srgbClr val="898989"/>
                </a:solidFill>
                <a:latin typeface="Constantia" charset="0"/>
              </a:rPr>
              <a:pPr eaLnBrk="1" hangingPunct="1"/>
              <a:t>17</a:t>
            </a:fld>
            <a:endParaRPr lang="en-US" sz="1200">
              <a:solidFill>
                <a:srgbClr val="898989"/>
              </a:solidFill>
              <a:latin typeface="Constantia" charset="0"/>
            </a:endParaRPr>
          </a:p>
        </p:txBody>
      </p:sp>
      <p:sp>
        <p:nvSpPr>
          <p:cNvPr id="21507" name="TextBox 1"/>
          <p:cNvSpPr txBox="1">
            <a:spLocks noChangeArrowheads="1"/>
          </p:cNvSpPr>
          <p:nvPr/>
        </p:nvSpPr>
        <p:spPr bwMode="auto">
          <a:xfrm>
            <a:off x="762000" y="2133600"/>
            <a:ext cx="846898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dirty="0"/>
              <a:t>Gather statistics from various UIMA AS services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/>
              <a:t>Aggregate the data into meaningful numbers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/>
              <a:t>Give a both a broad and detailed view of </a:t>
            </a:r>
            <a:br>
              <a:rPr lang="en-US" dirty="0"/>
            </a:br>
            <a:r>
              <a:rPr lang="en-US" dirty="0"/>
              <a:t>system performance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/>
              <a:t>Easy to use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/>
              <a:t>Persist analytics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/>
              <a:t>Compare analytics over time [Future work</a:t>
            </a:r>
            <a:r>
              <a:rPr lang="en-US" dirty="0" smtClean="0"/>
              <a:t>]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Allocate new resources as bottlenecks occur. [Future work]</a:t>
            </a:r>
            <a:endParaRPr lang="en-US" dirty="0"/>
          </a:p>
        </p:txBody>
      </p:sp>
      <p:sp>
        <p:nvSpPr>
          <p:cNvPr id="21508" name="TextBox 2"/>
          <p:cNvSpPr txBox="1">
            <a:spLocks noChangeArrowheads="1"/>
          </p:cNvSpPr>
          <p:nvPr/>
        </p:nvSpPr>
        <p:spPr bwMode="auto">
          <a:xfrm>
            <a:off x="685800" y="1447800"/>
            <a:ext cx="2227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/>
              <a:t>Design Goals</a:t>
            </a:r>
          </a:p>
        </p:txBody>
      </p:sp>
    </p:spTree>
    <p:extLst>
      <p:ext uri="{BB962C8B-B14F-4D97-AF65-F5344CB8AC3E}">
        <p14:creationId xmlns:p14="http://schemas.microsoft.com/office/powerpoint/2010/main" val="43123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Service Details Screen</a:t>
            </a:r>
            <a:endParaRPr lang="en-US" dirty="0"/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32B6AA-44FC-DB48-8DF9-84D48C0EA4B5}" type="slidenum">
              <a:rPr lang="en-US" sz="1200">
                <a:solidFill>
                  <a:srgbClr val="898989"/>
                </a:solidFill>
                <a:latin typeface="Constantia" charset="0"/>
              </a:rPr>
              <a:pPr eaLnBrk="1" hangingPunct="1"/>
              <a:t>18</a:t>
            </a:fld>
            <a:endParaRPr lang="en-US" sz="1200">
              <a:solidFill>
                <a:srgbClr val="898989"/>
              </a:solidFill>
              <a:latin typeface="Constanti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95" y="1210640"/>
            <a:ext cx="7203578" cy="49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3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57A269-018D-FB40-A6EC-D77F25861D1E}" type="slidenum">
              <a:rPr lang="en-US" sz="1200">
                <a:solidFill>
                  <a:srgbClr val="898989"/>
                </a:solidFill>
                <a:latin typeface="Constantia" charset="0"/>
              </a:rPr>
              <a:pPr eaLnBrk="1" hangingPunct="1"/>
              <a:t>19</a:t>
            </a:fld>
            <a:endParaRPr lang="en-US" sz="1200">
              <a:solidFill>
                <a:srgbClr val="898989"/>
              </a:solidFill>
              <a:latin typeface="Constanti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0" y="1551281"/>
            <a:ext cx="8768155" cy="450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6397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UIMA</a:t>
            </a:r>
            <a:endParaRPr lang="en-US" dirty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nstantia" charset="0"/>
              </a:rPr>
              <a:t>Reusable logic modules (Annotation </a:t>
            </a:r>
            <a:r>
              <a:rPr lang="en-US" sz="2400" dirty="0" smtClean="0">
                <a:latin typeface="Constantia" charset="0"/>
              </a:rPr>
              <a:t>Engine or AE)</a:t>
            </a:r>
            <a:endParaRPr lang="en-US" sz="2400" dirty="0">
              <a:latin typeface="Constantia" charset="0"/>
            </a:endParaRPr>
          </a:p>
          <a:p>
            <a:r>
              <a:rPr lang="en-US" sz="2400" dirty="0" smtClean="0">
                <a:latin typeface="Constantia" charset="0"/>
              </a:rPr>
              <a:t>Easily convert modules </a:t>
            </a:r>
            <a:r>
              <a:rPr lang="en-US" sz="2400" dirty="0">
                <a:latin typeface="Constantia" charset="0"/>
              </a:rPr>
              <a:t>to UIMA Annotation </a:t>
            </a:r>
            <a:r>
              <a:rPr lang="en-US" sz="2400" dirty="0" smtClean="0">
                <a:latin typeface="Constantia" charset="0"/>
              </a:rPr>
              <a:t>Engine</a:t>
            </a:r>
          </a:p>
          <a:p>
            <a:r>
              <a:rPr lang="en-US" sz="2400" dirty="0" smtClean="0">
                <a:latin typeface="Constantia" charset="0"/>
              </a:rPr>
              <a:t>Form organized pipelines of modules (Aggregate AE)</a:t>
            </a:r>
            <a:endParaRPr lang="en-US" sz="2400" dirty="0">
              <a:latin typeface="Constantia" charset="0"/>
            </a:endParaRPr>
          </a:p>
          <a:p>
            <a:r>
              <a:rPr lang="en-US" sz="2400" dirty="0">
                <a:latin typeface="Constantia" charset="0"/>
              </a:rPr>
              <a:t>Common infrastructure</a:t>
            </a:r>
          </a:p>
          <a:p>
            <a:pPr lvl="1"/>
            <a:r>
              <a:rPr lang="en-US" sz="2400" dirty="0">
                <a:latin typeface="Constantia" charset="0"/>
              </a:rPr>
              <a:t>Serialization and Transport of Data</a:t>
            </a:r>
          </a:p>
          <a:p>
            <a:pPr lvl="1"/>
            <a:r>
              <a:rPr lang="en-US" sz="2400" dirty="0">
                <a:latin typeface="Constantia" charset="0"/>
              </a:rPr>
              <a:t>Metadata Storage and Indexing</a:t>
            </a:r>
          </a:p>
          <a:p>
            <a:r>
              <a:rPr lang="en-US" sz="2400" dirty="0">
                <a:latin typeface="Constantia" charset="0"/>
              </a:rPr>
              <a:t>Community </a:t>
            </a:r>
            <a:r>
              <a:rPr lang="en-US" sz="2400" dirty="0" smtClean="0">
                <a:latin typeface="Constantia" charset="0"/>
              </a:rPr>
              <a:t>support</a:t>
            </a:r>
          </a:p>
          <a:p>
            <a:r>
              <a:rPr lang="en-US" sz="2400" dirty="0" smtClean="0">
                <a:latin typeface="Constantia" charset="0"/>
              </a:rPr>
              <a:t>Asynchronous Scale Out (UIMA-AS)</a:t>
            </a:r>
          </a:p>
        </p:txBody>
      </p:sp>
      <p:pic>
        <p:nvPicPr>
          <p:cNvPr id="31747" name="Picture 3" descr="stk19928boj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2099045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22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Service View</a:t>
            </a:r>
            <a:endParaRPr lang="en-US" dirty="0"/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F11721-B7A3-D24C-BAF1-2914B45BBCCD}" type="slidenum">
              <a:rPr lang="en-US" sz="1200">
                <a:solidFill>
                  <a:srgbClr val="898989"/>
                </a:solidFill>
                <a:latin typeface="Constantia" charset="0"/>
              </a:rPr>
              <a:pPr eaLnBrk="1" hangingPunct="1"/>
              <a:t>20</a:t>
            </a:fld>
            <a:endParaRPr lang="en-US" sz="1200">
              <a:solidFill>
                <a:srgbClr val="898989"/>
              </a:solidFill>
              <a:latin typeface="Constant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976" y="1117141"/>
            <a:ext cx="5888411" cy="512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4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Service View Details</a:t>
            </a:r>
            <a:endParaRPr lang="en-US" dirty="0"/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F11721-B7A3-D24C-BAF1-2914B45BBCCD}" type="slidenum">
              <a:rPr lang="en-US" sz="1200">
                <a:solidFill>
                  <a:srgbClr val="898989"/>
                </a:solidFill>
                <a:latin typeface="Constantia" charset="0"/>
              </a:rPr>
              <a:pPr eaLnBrk="1" hangingPunct="1"/>
              <a:t>21</a:t>
            </a:fld>
            <a:endParaRPr lang="en-US" sz="1200">
              <a:solidFill>
                <a:srgbClr val="898989"/>
              </a:solidFill>
              <a:latin typeface="Constanti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9" y="2362757"/>
            <a:ext cx="8480913" cy="23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5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6B8776C0-E61B-CE47-AF54-F727C58813C3}" type="slidenum">
              <a:rPr lang="en-US" sz="1000">
                <a:solidFill>
                  <a:srgbClr val="7F7F7F"/>
                </a:solidFill>
                <a:cs typeface="Calibri" charset="0"/>
              </a:rPr>
              <a:pPr eaLnBrk="1" hangingPunct="1"/>
              <a:t>22</a:t>
            </a:fld>
            <a:endParaRPr lang="en-US" sz="1000">
              <a:solidFill>
                <a:srgbClr val="7F7F7F"/>
              </a:solidFill>
              <a:cs typeface="Calibri" charset="0"/>
            </a:endParaRPr>
          </a:p>
        </p:txBody>
      </p:sp>
      <p:sp>
        <p:nvSpPr>
          <p:cNvPr id="18" name="Title 14"/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Chex: Validation Made Easy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0332" y="1512846"/>
            <a:ext cx="8235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Chex is a web application that allows for annotators to validate information.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Information is stored in the SIMAN format.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Reporting on validation status is built it.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Reads from project specific databases, not one single unified database.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Supports all major databases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Validation information can be read from </a:t>
            </a:r>
            <a:r>
              <a:rPr lang="en-US" dirty="0"/>
              <a:t>SIMAN </a:t>
            </a:r>
            <a:r>
              <a:rPr lang="en-US" dirty="0" smtClean="0"/>
              <a:t>and added into a UIMA pipeline.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821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6B8776C0-E61B-CE47-AF54-F727C58813C3}" type="slidenum">
              <a:rPr lang="en-US" sz="1000">
                <a:solidFill>
                  <a:srgbClr val="7F7F7F"/>
                </a:solidFill>
                <a:cs typeface="Calibri" charset="0"/>
              </a:rPr>
              <a:pPr eaLnBrk="1" hangingPunct="1"/>
              <a:t>23</a:t>
            </a:fld>
            <a:endParaRPr lang="en-US" sz="1000">
              <a:solidFill>
                <a:srgbClr val="7F7F7F"/>
              </a:solidFill>
              <a:cs typeface="Calibri" charset="0"/>
            </a:endParaRPr>
          </a:p>
        </p:txBody>
      </p:sp>
      <p:grpSp>
        <p:nvGrpSpPr>
          <p:cNvPr id="80898" name="Group 17"/>
          <p:cNvGrpSpPr>
            <a:grpSpLocks/>
          </p:cNvGrpSpPr>
          <p:nvPr/>
        </p:nvGrpSpPr>
        <p:grpSpPr bwMode="auto">
          <a:xfrm>
            <a:off x="547688" y="1954213"/>
            <a:ext cx="7958137" cy="2466975"/>
            <a:chOff x="548267" y="895640"/>
            <a:chExt cx="7957558" cy="2467843"/>
          </a:xfrm>
        </p:grpSpPr>
        <p:pic>
          <p:nvPicPr>
            <p:cNvPr id="80899" name="Picture 5" descr="Screen Shot 2013-07-02 at 3.41.37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7" y="895640"/>
              <a:ext cx="7957558" cy="1632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900" name="Picture 6" descr="Screen Shot 2013-07-02 at 3.41.37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830"/>
            <a:stretch>
              <a:fillRect/>
            </a:stretch>
          </p:blipFill>
          <p:spPr bwMode="auto">
            <a:xfrm>
              <a:off x="548267" y="2528129"/>
              <a:ext cx="7957558" cy="835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45103" y="1750016"/>
              <a:ext cx="3831946" cy="7082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800" dirty="0">
                  <a:latin typeface="Courier"/>
                  <a:cs typeface="Courier"/>
                </a:rPr>
                <a:t>Professional Diagnosis:</a:t>
              </a:r>
            </a:p>
            <a:p>
              <a:pPr>
                <a:defRPr/>
              </a:pPr>
              <a:r>
                <a:rPr lang="en-US" sz="800" dirty="0">
                  <a:latin typeface="Courier"/>
                  <a:cs typeface="Courier"/>
                </a:rPr>
                <a:t>Axis I:</a:t>
              </a:r>
            </a:p>
            <a:p>
              <a:pPr>
                <a:defRPr/>
              </a:pPr>
              <a:r>
                <a:rPr lang="en-US" sz="800" dirty="0">
                  <a:latin typeface="Courier"/>
                  <a:cs typeface="Courier"/>
                </a:rPr>
                <a:t>	Major Depression, partial response to meds</a:t>
              </a:r>
            </a:p>
            <a:p>
              <a:pPr>
                <a:defRPr/>
              </a:pPr>
              <a:r>
                <a:rPr lang="en-US" sz="800" dirty="0">
                  <a:latin typeface="Courier"/>
                  <a:cs typeface="Courier"/>
                </a:rPr>
                <a:t>	</a:t>
              </a:r>
              <a:r>
                <a:rPr lang="en-US" sz="800" b="1" dirty="0">
                  <a:solidFill>
                    <a:schemeClr val="accent6">
                      <a:lumMod val="75000"/>
                    </a:schemeClr>
                  </a:solidFill>
                  <a:latin typeface="Courier"/>
                  <a:cs typeface="Courier"/>
                </a:rPr>
                <a:t>Binge eating disorder</a:t>
              </a:r>
            </a:p>
            <a:p>
              <a:pPr>
                <a:defRPr/>
              </a:pPr>
              <a:r>
                <a:rPr lang="en-US" sz="800" dirty="0">
                  <a:latin typeface="Courier"/>
                  <a:cs typeface="Courier"/>
                </a:rPr>
                <a:t>Axis II:</a:t>
              </a:r>
            </a:p>
          </p:txBody>
        </p:sp>
        <p:sp>
          <p:nvSpPr>
            <p:cNvPr id="80902" name="TextBox 8"/>
            <p:cNvSpPr txBox="1">
              <a:spLocks noChangeArrowheads="1"/>
            </p:cNvSpPr>
            <p:nvPr/>
          </p:nvSpPr>
          <p:spPr bwMode="auto">
            <a:xfrm>
              <a:off x="744701" y="2741038"/>
              <a:ext cx="38317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Courier" charset="0"/>
                  <a:cs typeface="Courier" charset="0"/>
                </a:rPr>
                <a:t>Patient does not meet criteria for </a:t>
              </a:r>
              <a:r>
                <a:rPr lang="en-US" sz="800" b="1">
                  <a:solidFill>
                    <a:srgbClr val="E46C0A"/>
                  </a:solidFill>
                  <a:latin typeface="Courier" charset="0"/>
                  <a:cs typeface="Courier" charset="0"/>
                </a:rPr>
                <a:t>binge eating disorder</a:t>
              </a:r>
              <a:r>
                <a:rPr lang="en-US" sz="800">
                  <a:latin typeface="Courier" charset="0"/>
                  <a:cs typeface="Courier" charset="0"/>
                </a:rPr>
                <a:t> at this time due to purging behaviors.</a:t>
              </a:r>
            </a:p>
          </p:txBody>
        </p:sp>
        <p:sp>
          <p:nvSpPr>
            <p:cNvPr id="80903" name="TextBox 9"/>
            <p:cNvSpPr txBox="1">
              <a:spLocks noChangeArrowheads="1"/>
            </p:cNvSpPr>
            <p:nvPr/>
          </p:nvSpPr>
          <p:spPr bwMode="auto">
            <a:xfrm>
              <a:off x="4646953" y="1866372"/>
              <a:ext cx="170263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Courier" charset="0"/>
                  <a:cs typeface="Courier" charset="0"/>
                </a:rPr>
                <a:t>Relevant:	     TRUE</a:t>
              </a:r>
            </a:p>
          </p:txBody>
        </p:sp>
        <p:pic>
          <p:nvPicPr>
            <p:cNvPr id="80904" name="Picture 10" descr="Screen Shot 2013-07-02 at 3.41.37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16" t="57109" r="27055" b="22340"/>
            <a:stretch>
              <a:fillRect/>
            </a:stretch>
          </p:blipFill>
          <p:spPr bwMode="auto">
            <a:xfrm>
              <a:off x="4636393" y="2093798"/>
              <a:ext cx="1713190" cy="3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5" name="TextBox 11"/>
            <p:cNvSpPr txBox="1">
              <a:spLocks noChangeArrowheads="1"/>
            </p:cNvSpPr>
            <p:nvPr/>
          </p:nvSpPr>
          <p:spPr bwMode="auto">
            <a:xfrm>
              <a:off x="4646953" y="2126494"/>
              <a:ext cx="170263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Courier" charset="0"/>
                  <a:cs typeface="Courier" charset="0"/>
                </a:rPr>
                <a:t>Assertion:	   PRESENT</a:t>
              </a:r>
            </a:p>
          </p:txBody>
        </p:sp>
        <p:sp>
          <p:nvSpPr>
            <p:cNvPr id="80906" name="TextBox 12"/>
            <p:cNvSpPr txBox="1">
              <a:spLocks noChangeArrowheads="1"/>
            </p:cNvSpPr>
            <p:nvPr/>
          </p:nvSpPr>
          <p:spPr bwMode="auto">
            <a:xfrm>
              <a:off x="6812051" y="1749917"/>
              <a:ext cx="116686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Courier" charset="0"/>
                  <a:cs typeface="Courier" charset="0"/>
                </a:rPr>
                <a:t>All Correct</a:t>
              </a:r>
            </a:p>
          </p:txBody>
        </p:sp>
        <p:sp>
          <p:nvSpPr>
            <p:cNvPr id="80907" name="TextBox 13"/>
            <p:cNvSpPr txBox="1">
              <a:spLocks noChangeArrowheads="1"/>
            </p:cNvSpPr>
            <p:nvPr/>
          </p:nvSpPr>
          <p:spPr bwMode="auto">
            <a:xfrm>
              <a:off x="4657513" y="2720368"/>
              <a:ext cx="170263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Courier" charset="0"/>
                  <a:cs typeface="Courier" charset="0"/>
                </a:rPr>
                <a:t>Relevant:	     TRUE</a:t>
              </a:r>
            </a:p>
          </p:txBody>
        </p:sp>
        <p:pic>
          <p:nvPicPr>
            <p:cNvPr id="80908" name="Picture 15" descr="Screen Shot 2013-07-02 at 3.41.37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16" t="57109" r="27055" b="22340"/>
            <a:stretch>
              <a:fillRect/>
            </a:stretch>
          </p:blipFill>
          <p:spPr bwMode="auto">
            <a:xfrm>
              <a:off x="4646953" y="2935812"/>
              <a:ext cx="1713190" cy="3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9" name="TextBox 14"/>
            <p:cNvSpPr txBox="1">
              <a:spLocks noChangeArrowheads="1"/>
            </p:cNvSpPr>
            <p:nvPr/>
          </p:nvSpPr>
          <p:spPr bwMode="auto">
            <a:xfrm>
              <a:off x="4657513" y="2980490"/>
              <a:ext cx="170263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Courier" charset="0"/>
                  <a:cs typeface="Courier" charset="0"/>
                </a:rPr>
                <a:t>Assertion:	   PRESENT</a:t>
              </a:r>
            </a:p>
          </p:txBody>
        </p:sp>
        <p:sp>
          <p:nvSpPr>
            <p:cNvPr id="80910" name="TextBox 16"/>
            <p:cNvSpPr txBox="1">
              <a:spLocks noChangeArrowheads="1"/>
            </p:cNvSpPr>
            <p:nvPr/>
          </p:nvSpPr>
          <p:spPr bwMode="auto">
            <a:xfrm>
              <a:off x="6812051" y="2588682"/>
              <a:ext cx="135854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Courier" charset="0"/>
                  <a:cs typeface="Courier" charset="0"/>
                </a:rPr>
                <a:t>Assertion Incorrect</a:t>
              </a:r>
            </a:p>
          </p:txBody>
        </p:sp>
      </p:grpSp>
      <p:sp>
        <p:nvSpPr>
          <p:cNvPr id="18" name="Title 14"/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Chex: Validation Made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0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6B8776C0-E61B-CE47-AF54-F727C58813C3}" type="slidenum">
              <a:rPr lang="en-US" sz="1000">
                <a:solidFill>
                  <a:srgbClr val="7F7F7F"/>
                </a:solidFill>
                <a:cs typeface="Calibri" charset="0"/>
              </a:rPr>
              <a:pPr eaLnBrk="1" hangingPunct="1"/>
              <a:t>24</a:t>
            </a:fld>
            <a:endParaRPr lang="en-US" sz="1000">
              <a:solidFill>
                <a:srgbClr val="7F7F7F"/>
              </a:solidFill>
              <a:cs typeface="Calibri" charset="0"/>
            </a:endParaRPr>
          </a:p>
        </p:txBody>
      </p:sp>
      <p:sp>
        <p:nvSpPr>
          <p:cNvPr id="18" name="Title 14"/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Chex: Validation Made Easy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69" y="1509158"/>
            <a:ext cx="7268070" cy="46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7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6B8776C0-E61B-CE47-AF54-F727C58813C3}" type="slidenum">
              <a:rPr lang="en-US" sz="1000">
                <a:solidFill>
                  <a:srgbClr val="7F7F7F"/>
                </a:solidFill>
                <a:cs typeface="Calibri" charset="0"/>
              </a:rPr>
              <a:pPr eaLnBrk="1" hangingPunct="1"/>
              <a:t>25</a:t>
            </a:fld>
            <a:endParaRPr lang="en-US" sz="1000">
              <a:solidFill>
                <a:srgbClr val="7F7F7F"/>
              </a:solidFill>
              <a:cs typeface="Calibri" charset="0"/>
            </a:endParaRPr>
          </a:p>
        </p:txBody>
      </p:sp>
      <p:sp>
        <p:nvSpPr>
          <p:cNvPr id="18" name="Title 14"/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Chex: Validation Made Easy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04" y="1379402"/>
            <a:ext cx="6965212" cy="47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6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6B8776C0-E61B-CE47-AF54-F727C58813C3}" type="slidenum">
              <a:rPr lang="en-US" sz="1000">
                <a:solidFill>
                  <a:srgbClr val="7F7F7F"/>
                </a:solidFill>
                <a:cs typeface="Calibri" charset="0"/>
              </a:rPr>
              <a:pPr eaLnBrk="1" hangingPunct="1"/>
              <a:t>26</a:t>
            </a:fld>
            <a:endParaRPr lang="en-US" sz="1000">
              <a:solidFill>
                <a:srgbClr val="7F7F7F"/>
              </a:solidFill>
              <a:cs typeface="Calibri" charset="0"/>
            </a:endParaRPr>
          </a:p>
        </p:txBody>
      </p:sp>
      <p:sp>
        <p:nvSpPr>
          <p:cNvPr id="18" name="Title 14"/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Chex: Validation Made Easy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29" y="1430202"/>
            <a:ext cx="7087545" cy="47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25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6B8776C0-E61B-CE47-AF54-F727C58813C3}" type="slidenum">
              <a:rPr lang="en-US" sz="1000">
                <a:solidFill>
                  <a:srgbClr val="7F7F7F"/>
                </a:solidFill>
                <a:cs typeface="Calibri" charset="0"/>
              </a:rPr>
              <a:pPr eaLnBrk="1" hangingPunct="1"/>
              <a:t>27</a:t>
            </a:fld>
            <a:endParaRPr lang="en-US" sz="1000">
              <a:solidFill>
                <a:srgbClr val="7F7F7F"/>
              </a:solidFill>
              <a:cs typeface="Calibri" charset="0"/>
            </a:endParaRPr>
          </a:p>
        </p:txBody>
      </p:sp>
      <p:sp>
        <p:nvSpPr>
          <p:cNvPr id="18" name="Title 14"/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Chex: Validation Made Easy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86" y="1305485"/>
            <a:ext cx="6633687" cy="49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41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75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NLP Development</a:t>
            </a:r>
          </a:p>
          <a:p>
            <a:r>
              <a:rPr lang="en-US" dirty="0" smtClean="0"/>
              <a:t>Scalable Architecture</a:t>
            </a:r>
          </a:p>
          <a:p>
            <a:r>
              <a:rPr lang="en-US" dirty="0" smtClean="0"/>
              <a:t>Analysis code reuse – ours and theirs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5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 flipV="1">
            <a:off x="4799816" y="2357744"/>
            <a:ext cx="295244" cy="6690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828016" y="3574143"/>
            <a:ext cx="2971800" cy="2598057"/>
          </a:xfrm>
          <a:prstGeom prst="roundRect">
            <a:avLst>
              <a:gd name="adj" fmla="val 829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Leo</a:t>
            </a:r>
          </a:p>
          <a:p>
            <a:r>
              <a:rPr lang="en-US" dirty="0" smtClean="0"/>
              <a:t>  - Framework</a:t>
            </a:r>
          </a:p>
          <a:p>
            <a:r>
              <a:rPr lang="en-US" dirty="0"/>
              <a:t> </a:t>
            </a:r>
            <a:r>
              <a:rPr lang="en-US" dirty="0" smtClean="0"/>
              <a:t> - Annotation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46" y="134393"/>
            <a:ext cx="8229600" cy="639762"/>
          </a:xfrm>
        </p:spPr>
        <p:txBody>
          <a:bodyPr/>
          <a:lstStyle/>
          <a:p>
            <a:r>
              <a:rPr lang="en-US" dirty="0" smtClean="0"/>
              <a:t>Leo’s Universe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80416" y="4953000"/>
            <a:ext cx="1981200" cy="11430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UIMA AS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28016" y="2548444"/>
            <a:ext cx="2971800" cy="956756"/>
          </a:xfrm>
          <a:prstGeom prst="roundRect">
            <a:avLst>
              <a:gd name="adj" fmla="val 829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Marian</a:t>
            </a:r>
          </a:p>
          <a:p>
            <a:r>
              <a:rPr lang="en-US" dirty="0" smtClean="0"/>
              <a:t>  - Enterprise Quality AEs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95060" y="1786244"/>
            <a:ext cx="1817812" cy="1143000"/>
          </a:xfrm>
          <a:prstGeom prst="roundRect">
            <a:avLst>
              <a:gd name="adj" fmla="val 8294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JAM</a:t>
            </a:r>
          </a:p>
          <a:p>
            <a:r>
              <a:rPr lang="en-US" dirty="0" smtClean="0"/>
              <a:t>  - Performance monitoring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211209" y="1659354"/>
            <a:ext cx="1687137" cy="1389743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Any</a:t>
            </a:r>
            <a:br>
              <a:rPr lang="en-US" dirty="0" smtClean="0"/>
            </a:br>
            <a:r>
              <a:rPr lang="en-US" dirty="0" smtClean="0"/>
              <a:t>UIMA AS AEs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1"/>
            <a:endCxn id="8" idx="3"/>
          </p:cNvCxnSpPr>
          <p:nvPr/>
        </p:nvCxnSpPr>
        <p:spPr>
          <a:xfrm flipH="1">
            <a:off x="6912872" y="2354226"/>
            <a:ext cx="298337" cy="35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828016" y="1500089"/>
            <a:ext cx="2971800" cy="982006"/>
          </a:xfrm>
          <a:prstGeom prst="roundRect">
            <a:avLst>
              <a:gd name="adj" fmla="val 8294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Project AEs</a:t>
            </a:r>
          </a:p>
          <a:p>
            <a:r>
              <a:rPr lang="en-US" dirty="0"/>
              <a:t> </a:t>
            </a:r>
            <a:r>
              <a:rPr lang="en-US" dirty="0" smtClean="0"/>
              <a:t> - Applied project AEs</a:t>
            </a:r>
          </a:p>
          <a:p>
            <a:r>
              <a:rPr lang="en-US" dirty="0"/>
              <a:t>  </a:t>
            </a:r>
            <a:r>
              <a:rPr lang="en-US" dirty="0" smtClean="0"/>
              <a:t>- Not-quite Enterprise AEs</a:t>
            </a:r>
          </a:p>
        </p:txBody>
      </p:sp>
      <p:cxnSp>
        <p:nvCxnSpPr>
          <p:cNvPr id="25" name="Straight Arrow Connector 24"/>
          <p:cNvCxnSpPr>
            <a:stCxn id="22" idx="3"/>
            <a:endCxn id="8" idx="1"/>
          </p:cNvCxnSpPr>
          <p:nvPr/>
        </p:nvCxnSpPr>
        <p:spPr>
          <a:xfrm>
            <a:off x="4799816" y="1991092"/>
            <a:ext cx="295244" cy="3666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>
            <a:off x="274422" y="3088182"/>
            <a:ext cx="1100909" cy="136398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Siman</a:t>
            </a:r>
            <a:endParaRPr lang="en-US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- Simple Annotation Schema</a:t>
            </a:r>
            <a:endParaRPr lang="en-US" sz="1400" dirty="0"/>
          </a:p>
        </p:txBody>
      </p:sp>
      <p:sp>
        <p:nvSpPr>
          <p:cNvPr id="19" name="Folded Corner 18"/>
          <p:cNvSpPr/>
          <p:nvPr/>
        </p:nvSpPr>
        <p:spPr>
          <a:xfrm>
            <a:off x="228517" y="1300029"/>
            <a:ext cx="1331354" cy="1382125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Chex</a:t>
            </a:r>
          </a:p>
          <a:p>
            <a:r>
              <a:rPr lang="en-US" dirty="0"/>
              <a:t> </a:t>
            </a:r>
            <a:r>
              <a:rPr lang="en-US" sz="1400" dirty="0" smtClean="0"/>
              <a:t>- Validation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0" name="Straight Arrow Connector 19"/>
          <p:cNvCxnSpPr>
            <a:endCxn id="15" idx="1"/>
          </p:cNvCxnSpPr>
          <p:nvPr/>
        </p:nvCxnSpPr>
        <p:spPr>
          <a:xfrm flipH="1">
            <a:off x="824877" y="2682154"/>
            <a:ext cx="1125" cy="4060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375331" y="3862835"/>
            <a:ext cx="45268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olded Corner 30"/>
          <p:cNvSpPr/>
          <p:nvPr/>
        </p:nvSpPr>
        <p:spPr>
          <a:xfrm>
            <a:off x="228517" y="4790075"/>
            <a:ext cx="1331354" cy="1382125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eHOST</a:t>
            </a:r>
            <a:endParaRPr lang="en-US" dirty="0"/>
          </a:p>
          <a:p>
            <a:r>
              <a:rPr lang="en-US" sz="1400" dirty="0" smtClean="0"/>
              <a:t> - Annotation and document classification</a:t>
            </a:r>
          </a:p>
          <a:p>
            <a:endParaRPr lang="en-US" dirty="0"/>
          </a:p>
        </p:txBody>
      </p:sp>
      <p:cxnSp>
        <p:nvCxnSpPr>
          <p:cNvPr id="33" name="Straight Arrow Connector 32"/>
          <p:cNvCxnSpPr>
            <a:stCxn id="15" idx="3"/>
          </p:cNvCxnSpPr>
          <p:nvPr/>
        </p:nvCxnSpPr>
        <p:spPr>
          <a:xfrm>
            <a:off x="824877" y="4452162"/>
            <a:ext cx="1125" cy="33791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7211209" y="4782457"/>
            <a:ext cx="1687137" cy="1389743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Any (non-AS)</a:t>
            </a:r>
            <a:br>
              <a:rPr lang="en-US" dirty="0" smtClean="0"/>
            </a:br>
            <a:r>
              <a:rPr lang="en-US" dirty="0" smtClean="0"/>
              <a:t>UIMA AEs</a:t>
            </a:r>
          </a:p>
          <a:p>
            <a:r>
              <a:rPr lang="en-US" dirty="0" smtClean="0"/>
              <a:t>like </a:t>
            </a:r>
            <a:r>
              <a:rPr lang="en-US" dirty="0" err="1" smtClean="0"/>
              <a:t>cTAKES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4799816" y="5484575"/>
            <a:ext cx="241139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91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1999"/>
          </a:xfrm>
        </p:spPr>
        <p:txBody>
          <a:bodyPr/>
          <a:lstStyle/>
          <a:p>
            <a:r>
              <a:rPr lang="en-US" sz="2800" dirty="0" smtClean="0"/>
              <a:t>Programmatically Generate:</a:t>
            </a:r>
          </a:p>
          <a:p>
            <a:pPr lvl="1"/>
            <a:r>
              <a:rPr lang="en-US" dirty="0" smtClean="0"/>
              <a:t>UIMA Descriptors</a:t>
            </a:r>
          </a:p>
          <a:p>
            <a:pPr lvl="1"/>
            <a:r>
              <a:rPr lang="en-US" dirty="0" smtClean="0"/>
              <a:t>Parameter and Type information for AE</a:t>
            </a:r>
          </a:p>
          <a:p>
            <a:pPr lvl="1"/>
            <a:r>
              <a:rPr lang="en-US" dirty="0" smtClean="0"/>
              <a:t>Aggregate AE for a Service</a:t>
            </a:r>
          </a:p>
          <a:p>
            <a:pPr lvl="1"/>
            <a:r>
              <a:rPr lang="en-US" dirty="0" smtClean="0"/>
              <a:t>Deployment Configuration</a:t>
            </a:r>
          </a:p>
          <a:p>
            <a:pPr lvl="1"/>
            <a:r>
              <a:rPr lang="en-US" dirty="0" smtClean="0"/>
              <a:t>Standard and Custom </a:t>
            </a:r>
            <a:r>
              <a:rPr lang="en-US" dirty="0" err="1" smtClean="0"/>
              <a:t>CollectionReaders</a:t>
            </a:r>
            <a:endParaRPr lang="en-US" dirty="0"/>
          </a:p>
          <a:p>
            <a:pPr lvl="1"/>
            <a:r>
              <a:rPr lang="en-US" dirty="0" smtClean="0"/>
              <a:t>Standard </a:t>
            </a:r>
            <a:r>
              <a:rPr lang="en-US" dirty="0"/>
              <a:t>and Custom </a:t>
            </a:r>
            <a:r>
              <a:rPr lang="en-US" dirty="0" smtClean="0"/>
              <a:t>Listeners</a:t>
            </a:r>
            <a:endParaRPr lang="en-US" sz="2800" dirty="0" smtClean="0"/>
          </a:p>
          <a:p>
            <a:r>
              <a:rPr lang="en-US" sz="2800" dirty="0" smtClean="0"/>
              <a:t>Launch Services and Clients in UIMA-AS</a:t>
            </a:r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239" y="5322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26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1152733"/>
            <a:ext cx="47244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Leo Aggregate Engine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93081" y="3447800"/>
            <a:ext cx="5079315" cy="785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519911" y="2588634"/>
            <a:ext cx="3919085" cy="4179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UIMA AS Service  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086196" y="3616195"/>
            <a:ext cx="302340" cy="407890"/>
            <a:chOff x="3581400" y="838200"/>
            <a:chExt cx="762000" cy="612648"/>
          </a:xfrm>
        </p:grpSpPr>
        <p:sp>
          <p:nvSpPr>
            <p:cNvPr id="9" name="Flowchart: Predefined Process 5"/>
            <p:cNvSpPr>
              <a:spLocks noChangeArrowheads="1"/>
            </p:cNvSpPr>
            <p:nvPr/>
          </p:nvSpPr>
          <p:spPr bwMode="auto">
            <a:xfrm>
              <a:off x="3581400" y="838200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lowchart: Predefined Process 6"/>
            <p:cNvSpPr>
              <a:spLocks noChangeArrowheads="1"/>
            </p:cNvSpPr>
            <p:nvPr/>
          </p:nvSpPr>
          <p:spPr bwMode="auto">
            <a:xfrm>
              <a:off x="3581400" y="1144524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2865356" y="4686285"/>
            <a:ext cx="190222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Calibri" charset="0"/>
                <a:cs typeface="Arial" charset="0"/>
              </a:rPr>
              <a:t>UIMA AS Client</a:t>
            </a: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3543396" y="3463795"/>
            <a:ext cx="172456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Calibri" charset="0"/>
                <a:cs typeface="Arial" charset="0"/>
              </a:rPr>
              <a:t>Asynchronous</a:t>
            </a:r>
          </a:p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Calibri" charset="0"/>
                <a:cs typeface="Arial" charset="0"/>
              </a:rPr>
              <a:t>   Messaging </a:t>
            </a:r>
          </a:p>
          <a:p>
            <a:pPr eaLnBrk="1" hangingPunct="1"/>
            <a:endParaRPr lang="en-US" sz="2000" dirty="0">
              <a:solidFill>
                <a:srgbClr val="FFFFFF"/>
              </a:solidFill>
              <a:latin typeface="Calibri" charset="0"/>
              <a:cs typeface="Arial" charset="0"/>
            </a:endParaRPr>
          </a:p>
          <a:p>
            <a:pPr eaLnBrk="1" hangingPunct="1"/>
            <a:endParaRPr lang="en-US" sz="2000" dirty="0">
              <a:solidFill>
                <a:srgbClr val="FFFFFF"/>
              </a:solidFill>
              <a:latin typeface="Calibri" charset="0"/>
              <a:cs typeface="Arial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524596" y="4073395"/>
            <a:ext cx="181404" cy="46831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5524596" y="3006595"/>
            <a:ext cx="181404" cy="634496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162396" y="3006595"/>
            <a:ext cx="181404" cy="610679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162396" y="4073395"/>
            <a:ext cx="181404" cy="46846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1969460" y="3399067"/>
            <a:ext cx="12698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Calibri" charset="0"/>
                <a:cs typeface="Arial" charset="0"/>
              </a:rPr>
              <a:t>Input Queue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5905596" y="3463795"/>
            <a:ext cx="99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Calibri" charset="0"/>
                <a:cs typeface="Arial" charset="0"/>
              </a:rPr>
              <a:t>Reply Queue</a:t>
            </a:r>
          </a:p>
        </p:txBody>
      </p:sp>
      <p:sp>
        <p:nvSpPr>
          <p:cNvPr id="19" name="Folded Corner 18"/>
          <p:cNvSpPr>
            <a:spLocks noChangeArrowheads="1"/>
          </p:cNvSpPr>
          <p:nvPr/>
        </p:nvSpPr>
        <p:spPr bwMode="auto">
          <a:xfrm rot="10800000">
            <a:off x="6667596" y="2549395"/>
            <a:ext cx="914579" cy="396560"/>
          </a:xfrm>
          <a:prstGeom prst="foldedCorner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6648391" y="2492291"/>
            <a:ext cx="9431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Calibri" charset="0"/>
                <a:cs typeface="Arial" charset="0"/>
              </a:rPr>
              <a:t>Deployment</a:t>
            </a:r>
          </a:p>
          <a:p>
            <a:pPr eaLnBrk="1" hangingPunct="1"/>
            <a:r>
              <a:rPr lang="en-US" sz="1200" dirty="0">
                <a:latin typeface="Calibri" charset="0"/>
                <a:cs typeface="Arial" charset="0"/>
              </a:rPr>
              <a:t>Descriptor</a:t>
            </a:r>
          </a:p>
        </p:txBody>
      </p:sp>
      <p:cxnSp>
        <p:nvCxnSpPr>
          <p:cNvPr id="21" name="Straight Connector 20"/>
          <p:cNvCxnSpPr>
            <a:stCxn id="7" idx="3"/>
            <a:endCxn id="19" idx="3"/>
          </p:cNvCxnSpPr>
          <p:nvPr/>
        </p:nvCxnSpPr>
        <p:spPr>
          <a:xfrm flipV="1">
            <a:off x="6438996" y="2747675"/>
            <a:ext cx="228600" cy="4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5448396" y="3616195"/>
            <a:ext cx="302340" cy="407890"/>
            <a:chOff x="3581400" y="838200"/>
            <a:chExt cx="762000" cy="612648"/>
          </a:xfrm>
        </p:grpSpPr>
        <p:sp>
          <p:nvSpPr>
            <p:cNvPr id="23" name="Flowchart: Predefined Process 39"/>
            <p:cNvSpPr>
              <a:spLocks noChangeArrowheads="1"/>
            </p:cNvSpPr>
            <p:nvPr/>
          </p:nvSpPr>
          <p:spPr bwMode="auto">
            <a:xfrm>
              <a:off x="3581400" y="838200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lowchart: Predefined Process 40"/>
            <p:cNvSpPr>
              <a:spLocks noChangeArrowheads="1"/>
            </p:cNvSpPr>
            <p:nvPr/>
          </p:nvSpPr>
          <p:spPr bwMode="auto">
            <a:xfrm>
              <a:off x="3581400" y="1144524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2648286" y="2692247"/>
            <a:ext cx="5334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/>
              <a:t>AE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53196" y="2682699"/>
            <a:ext cx="542949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JMX</a:t>
            </a:r>
          </a:p>
        </p:txBody>
      </p:sp>
      <p:sp>
        <p:nvSpPr>
          <p:cNvPr id="27" name="Folded Corner 26"/>
          <p:cNvSpPr>
            <a:spLocks noChangeArrowheads="1"/>
          </p:cNvSpPr>
          <p:nvPr/>
        </p:nvSpPr>
        <p:spPr bwMode="auto">
          <a:xfrm rot="10800000">
            <a:off x="7810596" y="2533835"/>
            <a:ext cx="1066800" cy="396560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772400" y="2482743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>
                <a:latin typeface="Calibri" charset="0"/>
                <a:cs typeface="Arial" charset="0"/>
              </a:rPr>
              <a:t>Top Aggregate</a:t>
            </a:r>
          </a:p>
          <a:p>
            <a:pPr algn="ctr" eaLnBrk="1" hangingPunct="1"/>
            <a:r>
              <a:rPr lang="en-US" sz="1200" dirty="0">
                <a:latin typeface="Calibri" charset="0"/>
                <a:cs typeface="Arial" charset="0"/>
              </a:rPr>
              <a:t>Descriptor</a:t>
            </a:r>
          </a:p>
        </p:txBody>
      </p:sp>
      <p:cxnSp>
        <p:nvCxnSpPr>
          <p:cNvPr id="29" name="Straight Connector 28"/>
          <p:cNvCxnSpPr>
            <a:stCxn id="27" idx="3"/>
            <a:endCxn id="20" idx="3"/>
          </p:cNvCxnSpPr>
          <p:nvPr/>
        </p:nvCxnSpPr>
        <p:spPr>
          <a:xfrm flipH="1" flipV="1">
            <a:off x="7591545" y="2723124"/>
            <a:ext cx="219051" cy="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2476596" y="4530595"/>
            <a:ext cx="3919085" cy="4179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</a:rPr>
              <a:t>UIMA AS Client  </a:t>
            </a:r>
          </a:p>
        </p:txBody>
      </p:sp>
      <p:sp>
        <p:nvSpPr>
          <p:cNvPr id="31" name="Multidocument 30"/>
          <p:cNvSpPr/>
          <p:nvPr/>
        </p:nvSpPr>
        <p:spPr>
          <a:xfrm>
            <a:off x="1066800" y="5030792"/>
            <a:ext cx="1295400" cy="838200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/>
              <a:t>Leo </a:t>
            </a:r>
          </a:p>
          <a:p>
            <a:pPr algn="ctr">
              <a:defRPr/>
            </a:pPr>
            <a:r>
              <a:rPr lang="en-US" sz="1200" dirty="0" smtClean="0"/>
              <a:t>SuperReader*</a:t>
            </a:r>
            <a:endParaRPr lang="en-US" sz="1200" dirty="0"/>
          </a:p>
        </p:txBody>
      </p:sp>
      <p:sp>
        <p:nvSpPr>
          <p:cNvPr id="32" name="Right Arrow 31"/>
          <p:cNvSpPr/>
          <p:nvPr/>
        </p:nvSpPr>
        <p:spPr>
          <a:xfrm>
            <a:off x="2171796" y="5335592"/>
            <a:ext cx="342652" cy="1775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Alternate Process 32"/>
          <p:cNvSpPr/>
          <p:nvPr/>
        </p:nvSpPr>
        <p:spPr>
          <a:xfrm>
            <a:off x="6705600" y="5139504"/>
            <a:ext cx="990600" cy="552665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/>
              <a:t>Listener(s)</a:t>
            </a:r>
            <a:endParaRPr lang="en-US" sz="1200" dirty="0"/>
          </a:p>
        </p:txBody>
      </p:sp>
      <p:sp>
        <p:nvSpPr>
          <p:cNvPr id="34" name="Right Arrow 33"/>
          <p:cNvSpPr/>
          <p:nvPr/>
        </p:nvSpPr>
        <p:spPr>
          <a:xfrm>
            <a:off x="6400800" y="5335592"/>
            <a:ext cx="343912" cy="1775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2519911" y="1939795"/>
            <a:ext cx="3919085" cy="4179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Leo Service  </a:t>
            </a:r>
            <a:endParaRPr lang="en-US" sz="2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2514600" y="5189867"/>
            <a:ext cx="3919085" cy="4179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dk1"/>
                </a:solidFill>
              </a:rPr>
              <a:t>Leo</a:t>
            </a:r>
            <a:r>
              <a:rPr lang="en-US" sz="2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Client  </a:t>
            </a:r>
            <a:endParaRPr lang="en-US" sz="2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0574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Token</a:t>
            </a:r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9718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Sentence</a:t>
            </a:r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8862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Chunker</a:t>
            </a:r>
            <a:endParaRPr lang="en-US" sz="800" dirty="0" smtClean="0"/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8006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Regex</a:t>
            </a:r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7150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Dictionary</a:t>
            </a:r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58000" y="1152733"/>
            <a:ext cx="1066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Leo</a:t>
            </a:r>
          </a:p>
          <a:p>
            <a:pPr algn="ctr"/>
            <a:r>
              <a:rPr lang="en-US" sz="1200" dirty="0" smtClean="0"/>
              <a:t>Deployment</a:t>
            </a:r>
          </a:p>
          <a:p>
            <a:pPr algn="ctr"/>
            <a:r>
              <a:rPr lang="en-US" sz="1200" dirty="0" smtClean="0"/>
              <a:t>Descriptor</a:t>
            </a:r>
            <a:endParaRPr lang="en-US" sz="1200" dirty="0"/>
          </a:p>
        </p:txBody>
      </p:sp>
      <p:cxnSp>
        <p:nvCxnSpPr>
          <p:cNvPr id="43" name="Straight Connector 42"/>
          <p:cNvCxnSpPr>
            <a:stCxn id="42" idx="1"/>
            <a:endCxn id="5" idx="3"/>
          </p:cNvCxnSpPr>
          <p:nvPr/>
        </p:nvCxnSpPr>
        <p:spPr>
          <a:xfrm flipH="1">
            <a:off x="6629400" y="1457533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2" idx="2"/>
            <a:endCxn id="35" idx="3"/>
          </p:cNvCxnSpPr>
          <p:nvPr/>
        </p:nvCxnSpPr>
        <p:spPr>
          <a:xfrm flipH="1">
            <a:off x="6438996" y="1762333"/>
            <a:ext cx="952404" cy="3864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Down Arrow 44"/>
          <p:cNvSpPr/>
          <p:nvPr/>
        </p:nvSpPr>
        <p:spPr>
          <a:xfrm>
            <a:off x="4343400" y="2363792"/>
            <a:ext cx="228600" cy="22860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 flipV="1">
            <a:off x="3124200" y="4954592"/>
            <a:ext cx="228600" cy="22860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57200" y="4573592"/>
            <a:ext cx="9144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SubReader</a:t>
            </a:r>
          </a:p>
        </p:txBody>
      </p:sp>
      <p:cxnSp>
        <p:nvCxnSpPr>
          <p:cNvPr id="48" name="Straight Connector 47"/>
          <p:cNvCxnSpPr>
            <a:stCxn id="47" idx="2"/>
            <a:endCxn id="31" idx="1"/>
          </p:cNvCxnSpPr>
          <p:nvPr/>
        </p:nvCxnSpPr>
        <p:spPr>
          <a:xfrm>
            <a:off x="914400" y="4954592"/>
            <a:ext cx="152400" cy="495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Down Arrow 48"/>
          <p:cNvSpPr/>
          <p:nvPr/>
        </p:nvSpPr>
        <p:spPr>
          <a:xfrm>
            <a:off x="5502682" y="4954592"/>
            <a:ext cx="228600" cy="22860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8200" y="5849779"/>
            <a:ext cx="281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*Can also use Standard UIMA CollectionReader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5856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Service Overview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152400" y="5034219"/>
            <a:ext cx="2057400" cy="1231006"/>
            <a:chOff x="152400" y="5034219"/>
            <a:chExt cx="2057400" cy="1231006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3"/>
            <a:srcRect l="2111" r="3889"/>
            <a:stretch/>
          </p:blipFill>
          <p:spPr>
            <a:xfrm>
              <a:off x="152400" y="5034219"/>
              <a:ext cx="2057400" cy="1231006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152400" y="5374574"/>
              <a:ext cx="2057400" cy="873825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shade val="51000"/>
                    <a:satMod val="130000"/>
                    <a:alpha val="31000"/>
                  </a:schemeClr>
                </a:gs>
                <a:gs pos="80000">
                  <a:schemeClr val="dk1">
                    <a:shade val="93000"/>
                    <a:satMod val="130000"/>
                    <a:alpha val="31000"/>
                  </a:schemeClr>
                </a:gs>
                <a:gs pos="100000">
                  <a:schemeClr val="dk1">
                    <a:shade val="94000"/>
                    <a:satMod val="135000"/>
                    <a:alpha val="31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73" name="Alternate Process 72"/>
          <p:cNvSpPr/>
          <p:nvPr/>
        </p:nvSpPr>
        <p:spPr>
          <a:xfrm>
            <a:off x="2133600" y="1295400"/>
            <a:ext cx="5867400" cy="126283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Pipeline Programmatically</a:t>
            </a:r>
          </a:p>
          <a:p>
            <a:pPr algn="ctr"/>
            <a:r>
              <a:rPr lang="en-US" dirty="0" smtClean="0"/>
              <a:t>(Type System, Annotators)</a:t>
            </a:r>
            <a:endParaRPr lang="en-US" dirty="0"/>
          </a:p>
        </p:txBody>
      </p:sp>
      <p:sp>
        <p:nvSpPr>
          <p:cNvPr id="82" name="Alternate Process 81"/>
          <p:cNvSpPr/>
          <p:nvPr/>
        </p:nvSpPr>
        <p:spPr>
          <a:xfrm>
            <a:off x="2133600" y="2971800"/>
            <a:ext cx="58674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with Analytics Module (optional)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3" idx="2"/>
            <a:endCxn id="82" idx="0"/>
          </p:cNvCxnSpPr>
          <p:nvPr/>
        </p:nvCxnSpPr>
        <p:spPr>
          <a:xfrm>
            <a:off x="5067300" y="2558236"/>
            <a:ext cx="0" cy="413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2" idx="2"/>
            <a:endCxn id="42" idx="0"/>
          </p:cNvCxnSpPr>
          <p:nvPr/>
        </p:nvCxnSpPr>
        <p:spPr>
          <a:xfrm>
            <a:off x="5067300" y="3352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/>
          <p:cNvSpPr/>
          <p:nvPr/>
        </p:nvSpPr>
        <p:spPr>
          <a:xfrm>
            <a:off x="2133600" y="3810000"/>
            <a:ext cx="5867400" cy="1066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</a:p>
          <a:p>
            <a:pPr algn="ctr"/>
            <a:r>
              <a:rPr lang="en-US" dirty="0" smtClean="0"/>
              <a:t>(Generates UIMA XML files, deploys to UIMA AS Broker)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5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2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Client Overview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152400" y="5034219"/>
            <a:ext cx="2057400" cy="1231006"/>
            <a:chOff x="152400" y="5034219"/>
            <a:chExt cx="2057400" cy="1231006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/>
            <a:srcRect l="2111" r="3889"/>
            <a:stretch/>
          </p:blipFill>
          <p:spPr>
            <a:xfrm>
              <a:off x="152400" y="5034219"/>
              <a:ext cx="2057400" cy="1231006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152400" y="5374574"/>
              <a:ext cx="2057400" cy="873825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shade val="51000"/>
                    <a:satMod val="130000"/>
                    <a:alpha val="31000"/>
                  </a:schemeClr>
                </a:gs>
                <a:gs pos="80000">
                  <a:schemeClr val="dk1">
                    <a:shade val="93000"/>
                    <a:satMod val="130000"/>
                    <a:alpha val="31000"/>
                  </a:schemeClr>
                </a:gs>
                <a:gs pos="100000">
                  <a:schemeClr val="dk1">
                    <a:shade val="94000"/>
                    <a:satMod val="135000"/>
                    <a:alpha val="31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73" name="Alternate Process 72"/>
          <p:cNvSpPr/>
          <p:nvPr/>
        </p:nvSpPr>
        <p:spPr>
          <a:xfrm>
            <a:off x="2133600" y="1295400"/>
            <a:ext cx="5867400" cy="126283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Client</a:t>
            </a:r>
          </a:p>
          <a:p>
            <a:pPr algn="ctr"/>
            <a:r>
              <a:rPr lang="en-US" dirty="0" smtClean="0"/>
              <a:t>(Broker URL and Service Name, Collection Reader, Listeners)</a:t>
            </a:r>
            <a:endParaRPr lang="en-US" dirty="0"/>
          </a:p>
        </p:txBody>
      </p:sp>
      <p:sp>
        <p:nvSpPr>
          <p:cNvPr id="82" name="Alternate Process 81"/>
          <p:cNvSpPr/>
          <p:nvPr/>
        </p:nvSpPr>
        <p:spPr>
          <a:xfrm>
            <a:off x="2133600" y="3200400"/>
            <a:ext cx="5867400" cy="12192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</a:p>
          <a:p>
            <a:pPr algn="ctr"/>
            <a:r>
              <a:rPr lang="en-US" dirty="0" smtClean="0"/>
              <a:t>(Standard UIMA AS send CAS and invoke Listeners on results)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3" idx="2"/>
            <a:endCxn id="82" idx="0"/>
          </p:cNvCxnSpPr>
          <p:nvPr/>
        </p:nvCxnSpPr>
        <p:spPr>
          <a:xfrm>
            <a:off x="5067300" y="2558236"/>
            <a:ext cx="0" cy="642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4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Readers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XMI</a:t>
            </a:r>
          </a:p>
          <a:p>
            <a:r>
              <a:rPr lang="en-US" dirty="0" smtClean="0"/>
              <a:t>Simple Database</a:t>
            </a:r>
          </a:p>
          <a:p>
            <a:r>
              <a:rPr lang="en-US" dirty="0" smtClean="0"/>
              <a:t>Batched Database</a:t>
            </a:r>
          </a:p>
          <a:p>
            <a:r>
              <a:rPr lang="en-US" dirty="0" err="1" smtClean="0"/>
              <a:t>Knowtator</a:t>
            </a:r>
            <a:endParaRPr lang="en-US" dirty="0" smtClean="0"/>
          </a:p>
          <a:p>
            <a:r>
              <a:rPr lang="en-US" dirty="0" err="1" smtClean="0"/>
              <a:t>Siman</a:t>
            </a:r>
            <a:endParaRPr lang="en-US" dirty="0" smtClean="0"/>
          </a:p>
          <a:p>
            <a:r>
              <a:rPr lang="en-US" dirty="0" smtClean="0"/>
              <a:t>Third Party/Custom Listeners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06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o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Leo slides.thmx</Template>
  <TotalTime>243</TotalTime>
  <Words>851</Words>
  <Application>Microsoft Macintosh PowerPoint</Application>
  <PresentationFormat>On-screen Show (4:3)</PresentationFormat>
  <Paragraphs>221</Paragraphs>
  <Slides>28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Leo slides</vt:lpstr>
      <vt:lpstr>Leo</vt:lpstr>
      <vt:lpstr>UIMA</vt:lpstr>
      <vt:lpstr>Goal</vt:lpstr>
      <vt:lpstr>Leo’s Universe</vt:lpstr>
      <vt:lpstr>Framework Features</vt:lpstr>
      <vt:lpstr>Framework Features</vt:lpstr>
      <vt:lpstr>Leo Service Overview</vt:lpstr>
      <vt:lpstr>Leo Client Overview</vt:lpstr>
      <vt:lpstr>Leo Readers</vt:lpstr>
      <vt:lpstr>Leo Listeners</vt:lpstr>
      <vt:lpstr>Annotation Feature </vt:lpstr>
      <vt:lpstr>JMX Monitoring</vt:lpstr>
      <vt:lpstr>JAM Overview</vt:lpstr>
      <vt:lpstr>JAM Collection</vt:lpstr>
      <vt:lpstr>JAM Aggregation</vt:lpstr>
      <vt:lpstr>JAM Value</vt:lpstr>
      <vt:lpstr>Analytics Tool</vt:lpstr>
      <vt:lpstr>Service Details Screen</vt:lpstr>
      <vt:lpstr>Metrics</vt:lpstr>
      <vt:lpstr>Service View</vt:lpstr>
      <vt:lpstr>Service View Details</vt:lpstr>
      <vt:lpstr>Chex: Validation Made Easy</vt:lpstr>
      <vt:lpstr>Chex: Validation Made Easy</vt:lpstr>
      <vt:lpstr>Chex: Validation Made Easy</vt:lpstr>
      <vt:lpstr>Chex: Validation Made Easy</vt:lpstr>
      <vt:lpstr>Chex: Validation Made Easy</vt:lpstr>
      <vt:lpstr>Chex: Validation Made Easy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Ginter</dc:creator>
  <cp:lastModifiedBy>Olga Patterson</cp:lastModifiedBy>
  <cp:revision>22</cp:revision>
  <dcterms:created xsi:type="dcterms:W3CDTF">2013-10-07T18:44:18Z</dcterms:created>
  <dcterms:modified xsi:type="dcterms:W3CDTF">2013-12-30T19:09:10Z</dcterms:modified>
</cp:coreProperties>
</file>