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3" r:id="rId2"/>
    <p:sldId id="267" r:id="rId3"/>
    <p:sldId id="264" r:id="rId4"/>
    <p:sldId id="265" r:id="rId5"/>
    <p:sldId id="270" r:id="rId6"/>
    <p:sldId id="268" r:id="rId7"/>
    <p:sldId id="272" r:id="rId8"/>
    <p:sldId id="271" r:id="rId9"/>
    <p:sldId id="273" r:id="rId10"/>
    <p:sldId id="27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7" autoAdjust="0"/>
    <p:restoredTop sz="99328" autoAdjust="0"/>
  </p:normalViewPr>
  <p:slideViewPr>
    <p:cSldViewPr>
      <p:cViewPr varScale="1">
        <p:scale>
          <a:sx n="153" d="100"/>
          <a:sy n="153" d="100"/>
        </p:scale>
        <p:origin x="-2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C884F-BD42-6B4F-9118-A9CA03DA6250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C93D-C658-5646-B1E4-5082AD7C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Evaluated various platforms, including the possibility of writing our own, and eventually chose UIMA.</a:t>
            </a:r>
          </a:p>
          <a:p>
            <a:r>
              <a:rPr lang="en-US">
                <a:latin typeface="Calibri" charset="0"/>
              </a:rPr>
              <a:t>Benefits from our point of view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7CFDBF-C986-234C-9236-634903887E5F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rge.com/UserFiles/Image/quality%20mngmnt.jpg"/>
          <p:cNvPicPr>
            <a:picLocks noChangeAspect="1" noChangeArrowheads="1"/>
          </p:cNvPicPr>
          <p:nvPr userDrawn="1"/>
        </p:nvPicPr>
        <p:blipFill>
          <a:blip r:embed="rId2" cstate="print">
            <a:lum bright="54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71E495-FD0A-4E65-AE46-D35AC9636DCF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CF605-06D8-40E8-9ED6-4BD4A77B5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F1133-00A1-4C69-950F-D1E8F0511CDD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3D8CA-FBD4-4BCB-9B47-CA4E712A4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E2A9B-A576-46ED-A409-75DB7C861D0B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36F20-7208-437E-B3C4-BDB002493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59"/>
            <a:ext cx="8229600" cy="639762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E1AE7-EF95-406E-80EF-0091139C2847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BE01E-1200-4DCF-90E1-D500D552ABD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School%20of%20Medici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05600" y="5791200"/>
            <a:ext cx="2336059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B5803D-E300-40F1-A06A-0ADAB3A87FD8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1F652-D2BC-4746-9BE1-1480332ED0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652C68-FECA-40FE-B8BC-CC4A006AFC3D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3FE0E-80F2-4488-83AA-33F7446256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63447-8492-44EC-B64F-DAB8BF106FFD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5A7E-C3D8-43F5-B61A-69194A21D5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A1E23-7AC8-4759-8BF3-7B1E0192BACF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6D5F0-5FBF-4DC9-B6D7-0DD881A96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CC948-6689-4C48-BBAA-2772D02AC501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43C-BB5C-48AB-9BF9-DF247A2A2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19E64F-CF78-487F-9255-CA1615AE934A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5A06B-27B8-4BA5-8B5D-DCCD1C4CA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8F4E4-BA13-4EAB-A411-EB932F01F199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6845-985B-4229-AEB7-EED399EE1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nstantia" pitchFamily="18" charset="0"/>
              </a:defRPr>
            </a:lvl1pPr>
          </a:lstStyle>
          <a:p>
            <a:fld id="{E083146E-487B-426A-B8AF-88A9B28F3C16}" type="datetime1">
              <a:rPr lang="en-US"/>
              <a:pPr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nstantia" pitchFamily="18" charset="0"/>
              </a:defRPr>
            </a:lvl1pPr>
          </a:lstStyle>
          <a:p>
            <a:fld id="{F6BD5CB2-2672-4DFB-B16B-8E62C33BD3A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4" descr="http://www.arge.com/UserFiles/Image/quality%20mngmnt.jpg"/>
          <p:cNvPicPr>
            <a:picLocks noChangeAspect="1" noChangeArrowheads="1"/>
          </p:cNvPicPr>
          <p:nvPr userDrawn="1"/>
        </p:nvPicPr>
        <p:blipFill>
          <a:blip r:embed="rId1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" descr="http://www.arge.com/UserFiles/Image/quality%20mngmnt.jpg"/>
          <p:cNvPicPr>
            <a:picLocks noChangeAspect="1" noChangeArrowheads="1"/>
          </p:cNvPicPr>
          <p:nvPr userDrawn="1"/>
        </p:nvPicPr>
        <p:blipFill>
          <a:blip r:embed="rId14" cstate="print">
            <a:lum bright="60000" contrast="-6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Harnessing Horsepower:</a:t>
            </a:r>
            <a:br>
              <a:rPr lang="en-US" dirty="0" smtClean="0"/>
            </a:br>
            <a:r>
              <a:rPr lang="en-US" sz="3200" dirty="0" smtClean="0"/>
              <a:t>Leo Architecture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Ginter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143000"/>
            <a:ext cx="6858000" cy="4830763"/>
          </a:xfrm>
        </p:spPr>
        <p:txBody>
          <a:bodyPr/>
          <a:lstStyle/>
          <a:p>
            <a:r>
              <a:rPr lang="en-US" sz="1800" dirty="0" smtClean="0"/>
              <a:t>UimaAsBaseListener abstract class</a:t>
            </a:r>
          </a:p>
          <a:p>
            <a:r>
              <a:rPr lang="en-US" sz="1800" dirty="0" smtClean="0"/>
              <a:t>Listener Events:</a:t>
            </a:r>
          </a:p>
          <a:p>
            <a:pPr lvl="2"/>
            <a:r>
              <a:rPr lang="en-US" sz="1800" dirty="0" smtClean="0"/>
              <a:t>Collection processing starts</a:t>
            </a:r>
          </a:p>
          <a:p>
            <a:pPr lvl="2"/>
            <a:r>
              <a:rPr lang="en-US" sz="1800" dirty="0" smtClean="0"/>
              <a:t>CAS is being sent up to the service</a:t>
            </a:r>
          </a:p>
          <a:p>
            <a:pPr lvl="2"/>
            <a:r>
              <a:rPr lang="en-US" sz="1800" dirty="0" smtClean="0"/>
              <a:t>CAS is returned from the service</a:t>
            </a:r>
          </a:p>
          <a:p>
            <a:pPr lvl="2"/>
            <a:r>
              <a:rPr lang="en-US" sz="1800" dirty="0" smtClean="0"/>
              <a:t>Collection processing complete</a:t>
            </a:r>
          </a:p>
          <a:p>
            <a:r>
              <a:rPr lang="en-US" sz="1800" dirty="0" smtClean="0"/>
              <a:t>Leo Listeners</a:t>
            </a:r>
          </a:p>
          <a:p>
            <a:pPr lvl="1"/>
            <a:r>
              <a:rPr lang="en-US" sz="1800" dirty="0" smtClean="0"/>
              <a:t>XmiUABListener, </a:t>
            </a:r>
          </a:p>
          <a:p>
            <a:pPr lvl="2"/>
            <a:r>
              <a:rPr lang="en-US" sz="1400" dirty="0" smtClean="0"/>
              <a:t>Serializes CAS files to XMI output</a:t>
            </a:r>
          </a:p>
          <a:p>
            <a:pPr lvl="2"/>
            <a:r>
              <a:rPr lang="en-US" sz="1400" dirty="0" smtClean="0"/>
              <a:t>Launches UIMA Annotation Viewer for collection processing complete event</a:t>
            </a:r>
          </a:p>
          <a:p>
            <a:pPr lvl="1"/>
            <a:r>
              <a:rPr lang="en-US" sz="1800" dirty="0" smtClean="0"/>
              <a:t>DatabaseUABListener, </a:t>
            </a:r>
          </a:p>
          <a:p>
            <a:pPr lvl="2"/>
            <a:r>
              <a:rPr lang="en-US" sz="1400" dirty="0"/>
              <a:t>O</a:t>
            </a:r>
            <a:r>
              <a:rPr lang="en-US" sz="1400" dirty="0" smtClean="0"/>
              <a:t>utput annotations to an annotation </a:t>
            </a:r>
            <a:r>
              <a:rPr lang="en-US" sz="1400" dirty="0" err="1" smtClean="0"/>
              <a:t>db</a:t>
            </a:r>
            <a:r>
              <a:rPr lang="en-US" sz="1400" dirty="0"/>
              <a:t> </a:t>
            </a:r>
            <a:endParaRPr lang="en-US" sz="1400" dirty="0" smtClean="0"/>
          </a:p>
          <a:p>
            <a:pPr lvl="2"/>
            <a:r>
              <a:rPr lang="en-US" sz="1400" dirty="0" smtClean="0"/>
              <a:t>Internally developed schema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533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33600"/>
            <a:ext cx="8229600" cy="1143000"/>
          </a:xfrm>
        </p:spPr>
        <p:txBody>
          <a:bodyPr/>
          <a:lstStyle/>
          <a:p>
            <a:r>
              <a:rPr lang="en-US" dirty="0" smtClean="0"/>
              <a:t>Comments /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397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UIMA – The Brawn</a:t>
            </a:r>
            <a:endParaRPr 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nstantia" charset="0"/>
              </a:rPr>
              <a:t>Reusable logic modules (Annotation </a:t>
            </a:r>
            <a:r>
              <a:rPr lang="en-US" sz="2400" dirty="0" smtClean="0">
                <a:latin typeface="Constantia" charset="0"/>
              </a:rPr>
              <a:t>Engine or AE)</a:t>
            </a:r>
            <a:endParaRPr lang="en-US" sz="2400" dirty="0">
              <a:latin typeface="Constantia" charset="0"/>
            </a:endParaRPr>
          </a:p>
          <a:p>
            <a:r>
              <a:rPr lang="en-US" sz="2400" dirty="0" smtClean="0">
                <a:latin typeface="Constantia" charset="0"/>
              </a:rPr>
              <a:t>Easily convert modules </a:t>
            </a:r>
            <a:r>
              <a:rPr lang="en-US" sz="2400" dirty="0">
                <a:latin typeface="Constantia" charset="0"/>
              </a:rPr>
              <a:t>to UIMA Annotation </a:t>
            </a:r>
            <a:r>
              <a:rPr lang="en-US" sz="2400" dirty="0" smtClean="0">
                <a:latin typeface="Constantia" charset="0"/>
              </a:rPr>
              <a:t>Engine</a:t>
            </a:r>
          </a:p>
          <a:p>
            <a:r>
              <a:rPr lang="en-US" sz="2400" dirty="0" smtClean="0">
                <a:latin typeface="Constantia" charset="0"/>
              </a:rPr>
              <a:t>Form organized pipelines of modules (Aggregate AE)</a:t>
            </a:r>
            <a:endParaRPr lang="en-US" sz="2400" dirty="0">
              <a:latin typeface="Constantia" charset="0"/>
            </a:endParaRPr>
          </a:p>
          <a:p>
            <a:r>
              <a:rPr lang="en-US" sz="2400" dirty="0">
                <a:latin typeface="Constantia" charset="0"/>
              </a:rPr>
              <a:t>Common infrastructure</a:t>
            </a:r>
          </a:p>
          <a:p>
            <a:pPr lvl="1"/>
            <a:r>
              <a:rPr lang="en-US" sz="2400" dirty="0">
                <a:latin typeface="Constantia" charset="0"/>
              </a:rPr>
              <a:t>Serialization and Transport of Data</a:t>
            </a:r>
          </a:p>
          <a:p>
            <a:pPr lvl="1"/>
            <a:r>
              <a:rPr lang="en-US" sz="2400" dirty="0">
                <a:latin typeface="Constantia" charset="0"/>
              </a:rPr>
              <a:t>Metadata Storage and Indexing</a:t>
            </a:r>
          </a:p>
          <a:p>
            <a:r>
              <a:rPr lang="en-US" sz="2400" dirty="0">
                <a:latin typeface="Constantia" charset="0"/>
              </a:rPr>
              <a:t>Community </a:t>
            </a:r>
            <a:r>
              <a:rPr lang="en-US" sz="2400" dirty="0" smtClean="0">
                <a:latin typeface="Constantia" charset="0"/>
              </a:rPr>
              <a:t>support</a:t>
            </a:r>
          </a:p>
          <a:p>
            <a:r>
              <a:rPr lang="en-US" sz="2400" dirty="0" smtClean="0">
                <a:latin typeface="Constantia" charset="0"/>
              </a:rPr>
              <a:t>Asynchronous Scale Out (UIMA-AS)</a:t>
            </a:r>
          </a:p>
        </p:txBody>
      </p:sp>
      <p:pic>
        <p:nvPicPr>
          <p:cNvPr id="31747" name="Picture 3" descr="stk19928bo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2099045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75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UIMA-AS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421" y="3360371"/>
            <a:ext cx="6400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736546" y="2261821"/>
            <a:ext cx="4938713" cy="527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Service  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514421" y="3588971"/>
            <a:ext cx="381000" cy="514350"/>
            <a:chOff x="3581400" y="838200"/>
            <a:chExt cx="762000" cy="612648"/>
          </a:xfrm>
        </p:grpSpPr>
        <p:sp>
          <p:nvSpPr>
            <p:cNvPr id="7" name="Flowchart: Predefined Process 5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lowchart: Predefined Process 6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979559" y="4695458"/>
            <a:ext cx="2397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1"/>
                </a:solidFill>
                <a:latin typeface="Calibri" charset="0"/>
                <a:cs typeface="Arial" charset="0"/>
              </a:rPr>
              <a:t>UIMA AS Client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276600" y="3429000"/>
            <a:ext cx="198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Asynchronous</a:t>
            </a:r>
          </a:p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   Messaging </a:t>
            </a:r>
          </a:p>
          <a:p>
            <a:pPr eaLnBrk="1" hangingPunct="1"/>
            <a:endParaRPr lang="en-US" dirty="0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US" dirty="0">
              <a:solidFill>
                <a:srgbClr val="FFFFFF"/>
              </a:solidFill>
              <a:latin typeface="Calibri" charset="0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562421" y="4122371"/>
            <a:ext cx="228600" cy="5905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562600" y="2789366"/>
            <a:ext cx="228600" cy="800101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590800" y="2819400"/>
            <a:ext cx="228600" cy="770067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590800" y="4122867"/>
            <a:ext cx="228600" cy="590729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1066800" y="3440113"/>
            <a:ext cx="160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Input Queue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6248400" y="3429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Reply Queue</a:t>
            </a:r>
          </a:p>
        </p:txBody>
      </p:sp>
      <p:sp>
        <p:nvSpPr>
          <p:cNvPr id="17" name="Folded Corner 16"/>
          <p:cNvSpPr>
            <a:spLocks noChangeArrowheads="1"/>
          </p:cNvSpPr>
          <p:nvPr/>
        </p:nvSpPr>
        <p:spPr bwMode="auto">
          <a:xfrm rot="10800000">
            <a:off x="7391221" y="2215783"/>
            <a:ext cx="1152525" cy="500063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7591246" y="2215783"/>
            <a:ext cx="952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Deployment</a:t>
            </a:r>
          </a:p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19" name="Straight Connector 18"/>
          <p:cNvCxnSpPr>
            <a:stCxn id="5" idx="3"/>
            <a:endCxn id="17" idx="3"/>
          </p:cNvCxnSpPr>
          <p:nvPr/>
        </p:nvCxnSpPr>
        <p:spPr>
          <a:xfrm flipV="1">
            <a:off x="6675259" y="2465021"/>
            <a:ext cx="715962" cy="6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5486221" y="3608021"/>
            <a:ext cx="381000" cy="514350"/>
            <a:chOff x="3581400" y="838200"/>
            <a:chExt cx="762000" cy="612648"/>
          </a:xfrm>
        </p:grpSpPr>
        <p:sp>
          <p:nvSpPr>
            <p:cNvPr id="21" name="Flowchart: Predefined Process 39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lowchart: Predefined Process 40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1860371" y="2334846"/>
            <a:ext cx="638175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49759" y="2347546"/>
            <a:ext cx="571500" cy="196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JMX</a:t>
            </a:r>
            <a:endParaRPr lang="en-US" dirty="0"/>
          </a:p>
        </p:txBody>
      </p:sp>
      <p:sp>
        <p:nvSpPr>
          <p:cNvPr id="25" name="Folded Corner 24"/>
          <p:cNvSpPr>
            <a:spLocks noChangeArrowheads="1"/>
          </p:cNvSpPr>
          <p:nvPr/>
        </p:nvSpPr>
        <p:spPr bwMode="auto">
          <a:xfrm rot="10800000">
            <a:off x="7591246" y="1275983"/>
            <a:ext cx="1152525" cy="500063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19821" y="1275983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Top Aggregate</a:t>
            </a:r>
          </a:p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7" name="Straight Connector 26"/>
          <p:cNvCxnSpPr>
            <a:stCxn id="25" idx="0"/>
            <a:endCxn id="18" idx="0"/>
          </p:cNvCxnSpPr>
          <p:nvPr/>
        </p:nvCxnSpPr>
        <p:spPr>
          <a:xfrm flipH="1">
            <a:off x="8067496" y="1776046"/>
            <a:ext cx="100013" cy="43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1852636" y="4724400"/>
            <a:ext cx="4938713" cy="527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</a:t>
            </a:r>
            <a:r>
              <a:rPr lang="en-US" sz="3200" dirty="0">
                <a:solidFill>
                  <a:schemeClr val="dk1"/>
                </a:solidFill>
              </a:rPr>
              <a:t>Client</a:t>
            </a: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</a:t>
            </a:r>
          </a:p>
        </p:txBody>
      </p:sp>
      <p:sp>
        <p:nvSpPr>
          <p:cNvPr id="29" name="Multidocument 28"/>
          <p:cNvSpPr/>
          <p:nvPr/>
        </p:nvSpPr>
        <p:spPr>
          <a:xfrm>
            <a:off x="439559" y="4690696"/>
            <a:ext cx="998537" cy="90646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Collection</a:t>
            </a:r>
          </a:p>
          <a:p>
            <a:pPr algn="ctr">
              <a:defRPr/>
            </a:pPr>
            <a:r>
              <a:rPr lang="en-US" sz="1200" dirty="0"/>
              <a:t>Reader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438096" y="4892308"/>
            <a:ext cx="431800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lternate Process 30"/>
          <p:cNvSpPr/>
          <p:nvPr/>
        </p:nvSpPr>
        <p:spPr>
          <a:xfrm>
            <a:off x="7265809" y="4712921"/>
            <a:ext cx="858837" cy="69691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Listener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6808609" y="4879608"/>
            <a:ext cx="433387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9259"/>
            <a:ext cx="8077200" cy="639762"/>
          </a:xfrm>
        </p:spPr>
        <p:txBody>
          <a:bodyPr/>
          <a:lstStyle/>
          <a:p>
            <a:r>
              <a:rPr lang="en-US" sz="3200" dirty="0" smtClean="0"/>
              <a:t>Leo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1999"/>
          </a:xfrm>
        </p:spPr>
        <p:txBody>
          <a:bodyPr/>
          <a:lstStyle/>
          <a:p>
            <a:r>
              <a:rPr lang="en-US" sz="2800" dirty="0" smtClean="0"/>
              <a:t>Rapid NLP Development</a:t>
            </a:r>
          </a:p>
          <a:p>
            <a:r>
              <a:rPr lang="en-US" sz="2800" dirty="0" smtClean="0"/>
              <a:t>Programmatically Generate:</a:t>
            </a:r>
          </a:p>
          <a:p>
            <a:pPr lvl="1"/>
            <a:r>
              <a:rPr lang="en-US" dirty="0" smtClean="0"/>
              <a:t>UIMA Descriptors</a:t>
            </a:r>
          </a:p>
          <a:p>
            <a:pPr lvl="1"/>
            <a:r>
              <a:rPr lang="en-US" dirty="0" smtClean="0"/>
              <a:t>Parameter and Type information for AE</a:t>
            </a:r>
          </a:p>
          <a:p>
            <a:pPr lvl="1"/>
            <a:r>
              <a:rPr lang="en-US" dirty="0" smtClean="0"/>
              <a:t>Aggregate AE for a Service</a:t>
            </a:r>
          </a:p>
          <a:p>
            <a:pPr lvl="1"/>
            <a:r>
              <a:rPr lang="en-US" dirty="0" smtClean="0"/>
              <a:t>Configuration and Service Launch</a:t>
            </a:r>
          </a:p>
          <a:p>
            <a:pPr lvl="1"/>
            <a:r>
              <a:rPr lang="en-US" dirty="0" smtClean="0"/>
              <a:t>Standard and Custom </a:t>
            </a:r>
            <a:r>
              <a:rPr lang="en-US" dirty="0" err="1" smtClean="0"/>
              <a:t>CollectionReaders</a:t>
            </a:r>
            <a:endParaRPr lang="en-US" dirty="0" smtClean="0"/>
          </a:p>
          <a:p>
            <a:r>
              <a:rPr lang="en-US" sz="2800" dirty="0" smtClean="0"/>
              <a:t>Plug and Play Algorithm Modules</a:t>
            </a:r>
          </a:p>
          <a:p>
            <a:r>
              <a:rPr lang="en-US" sz="2800" dirty="0" smtClean="0"/>
              <a:t>Launch Services and Clients in UIMA-AS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85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152733"/>
            <a:ext cx="472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Leo Aggregate Engine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081" y="3447800"/>
            <a:ext cx="5079315" cy="785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519911" y="2588634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Service  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086196" y="3616195"/>
            <a:ext cx="302340" cy="407890"/>
            <a:chOff x="3581400" y="838200"/>
            <a:chExt cx="762000" cy="612648"/>
          </a:xfrm>
        </p:grpSpPr>
        <p:sp>
          <p:nvSpPr>
            <p:cNvPr id="9" name="Flowchart: Predefined Process 5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lowchart: Predefined Process 6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865356" y="4686285"/>
            <a:ext cx="19022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Calibri" charset="0"/>
                <a:cs typeface="Arial" charset="0"/>
              </a:rPr>
              <a:t>UIMA AS Client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543396" y="3463795"/>
            <a:ext cx="17245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Asynchronous</a:t>
            </a:r>
          </a:p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   Messaging 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US" sz="2000" dirty="0">
              <a:solidFill>
                <a:srgbClr val="FFFFFF"/>
              </a:solidFill>
              <a:latin typeface="Calibri" charset="0"/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524596" y="4073395"/>
            <a:ext cx="181404" cy="46831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524596" y="3006595"/>
            <a:ext cx="181404" cy="634496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162396" y="3006595"/>
            <a:ext cx="181404" cy="610679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162396" y="4073395"/>
            <a:ext cx="181404" cy="46846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969460" y="3399067"/>
            <a:ext cx="12698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Input Queue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905596" y="3463795"/>
            <a:ext cx="99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Reply Queue</a:t>
            </a:r>
          </a:p>
        </p:txBody>
      </p:sp>
      <p:sp>
        <p:nvSpPr>
          <p:cNvPr id="19" name="Folded Corner 18"/>
          <p:cNvSpPr>
            <a:spLocks noChangeArrowheads="1"/>
          </p:cNvSpPr>
          <p:nvPr/>
        </p:nvSpPr>
        <p:spPr bwMode="auto">
          <a:xfrm rot="10800000">
            <a:off x="6667596" y="2549395"/>
            <a:ext cx="914579" cy="396560"/>
          </a:xfrm>
          <a:prstGeom prst="foldedCorner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6648391" y="2492291"/>
            <a:ext cx="9431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  <a:cs typeface="Arial" charset="0"/>
              </a:rPr>
              <a:t>Deployment</a:t>
            </a:r>
          </a:p>
          <a:p>
            <a:pPr eaLnBrk="1" hangingPunct="1"/>
            <a:r>
              <a:rPr lang="en-US" sz="1200" dirty="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1" name="Straight Connector 20"/>
          <p:cNvCxnSpPr>
            <a:stCxn id="7" idx="3"/>
            <a:endCxn id="19" idx="3"/>
          </p:cNvCxnSpPr>
          <p:nvPr/>
        </p:nvCxnSpPr>
        <p:spPr>
          <a:xfrm flipV="1">
            <a:off x="6438996" y="2747675"/>
            <a:ext cx="228600" cy="4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5448396" y="3616195"/>
            <a:ext cx="302340" cy="407890"/>
            <a:chOff x="3581400" y="838200"/>
            <a:chExt cx="762000" cy="612648"/>
          </a:xfrm>
        </p:grpSpPr>
        <p:sp>
          <p:nvSpPr>
            <p:cNvPr id="23" name="Flowchart: Predefined Process 39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lowchart: Predefined Process 40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2648286" y="2692247"/>
            <a:ext cx="5334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/>
              <a:t>AE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53196" y="2682699"/>
            <a:ext cx="542949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JMX</a:t>
            </a:r>
          </a:p>
        </p:txBody>
      </p:sp>
      <p:sp>
        <p:nvSpPr>
          <p:cNvPr id="27" name="Folded Corner 26"/>
          <p:cNvSpPr>
            <a:spLocks noChangeArrowheads="1"/>
          </p:cNvSpPr>
          <p:nvPr/>
        </p:nvSpPr>
        <p:spPr bwMode="auto">
          <a:xfrm rot="10800000">
            <a:off x="7810596" y="2533835"/>
            <a:ext cx="1066800" cy="396560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772400" y="2482743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>
                <a:latin typeface="Calibri" charset="0"/>
                <a:cs typeface="Arial" charset="0"/>
              </a:rPr>
              <a:t>Top Aggregate</a:t>
            </a:r>
          </a:p>
          <a:p>
            <a:pPr algn="ctr" eaLnBrk="1" hangingPunct="1"/>
            <a:r>
              <a:rPr lang="en-US" sz="1200" dirty="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9" name="Straight Connector 28"/>
          <p:cNvCxnSpPr>
            <a:stCxn id="27" idx="3"/>
            <a:endCxn id="20" idx="3"/>
          </p:cNvCxnSpPr>
          <p:nvPr/>
        </p:nvCxnSpPr>
        <p:spPr>
          <a:xfrm flipH="1" flipV="1">
            <a:off x="7591545" y="2723124"/>
            <a:ext cx="219051" cy="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476596" y="4530595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</a:rPr>
              <a:t>UIMA AS Client  </a:t>
            </a:r>
          </a:p>
        </p:txBody>
      </p:sp>
      <p:sp>
        <p:nvSpPr>
          <p:cNvPr id="31" name="Multidocument 30"/>
          <p:cNvSpPr/>
          <p:nvPr/>
        </p:nvSpPr>
        <p:spPr>
          <a:xfrm>
            <a:off x="1066800" y="5030792"/>
            <a:ext cx="1295400" cy="83820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Leo</a:t>
            </a:r>
          </a:p>
          <a:p>
            <a:pPr algn="ctr">
              <a:defRPr/>
            </a:pPr>
            <a:r>
              <a:rPr lang="en-US" sz="1200" dirty="0" smtClean="0"/>
              <a:t>SuperReader*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2171796" y="5335592"/>
            <a:ext cx="342652" cy="1775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6705600" y="5139504"/>
            <a:ext cx="838200" cy="55266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Listener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6400800" y="5335592"/>
            <a:ext cx="343912" cy="1775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2519911" y="1939795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 Service  </a:t>
            </a:r>
            <a:endParaRPr lang="en-US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514600" y="5189867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 Client  </a:t>
            </a:r>
            <a:endParaRPr lang="en-US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0574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Token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9718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Sentence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62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Chunker</a:t>
            </a:r>
            <a:endParaRPr lang="en-US" sz="800" dirty="0" smtClean="0"/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8006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Regex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7150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Dictionary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00" y="1152733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Leo</a:t>
            </a:r>
          </a:p>
          <a:p>
            <a:pPr algn="ctr"/>
            <a:r>
              <a:rPr lang="en-US" sz="1200" dirty="0" smtClean="0"/>
              <a:t>Deployment</a:t>
            </a:r>
          </a:p>
          <a:p>
            <a:pPr algn="ctr"/>
            <a:r>
              <a:rPr lang="en-US" sz="1200" dirty="0" smtClean="0"/>
              <a:t>Descriptor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42" idx="1"/>
            <a:endCxn id="5" idx="3"/>
          </p:cNvCxnSpPr>
          <p:nvPr/>
        </p:nvCxnSpPr>
        <p:spPr>
          <a:xfrm flipH="1">
            <a:off x="6629400" y="1457533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2"/>
            <a:endCxn id="35" idx="3"/>
          </p:cNvCxnSpPr>
          <p:nvPr/>
        </p:nvCxnSpPr>
        <p:spPr>
          <a:xfrm flipH="1">
            <a:off x="6438996" y="1762333"/>
            <a:ext cx="952404" cy="386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4343400" y="23637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3124200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57200" y="4573592"/>
            <a:ext cx="914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SubReader</a:t>
            </a:r>
          </a:p>
        </p:txBody>
      </p:sp>
      <p:cxnSp>
        <p:nvCxnSpPr>
          <p:cNvPr id="48" name="Straight Connector 47"/>
          <p:cNvCxnSpPr>
            <a:stCxn id="47" idx="2"/>
            <a:endCxn id="31" idx="1"/>
          </p:cNvCxnSpPr>
          <p:nvPr/>
        </p:nvCxnSpPr>
        <p:spPr>
          <a:xfrm>
            <a:off x="914400" y="4954592"/>
            <a:ext cx="152400" cy="495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>
            <a:off x="5502682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5849779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*Can also use Standard UIMA CollectionReader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429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Service</a:t>
            </a:r>
            <a:endParaRPr lang="en-US" dirty="0"/>
          </a:p>
        </p:txBody>
      </p:sp>
      <p:sp>
        <p:nvSpPr>
          <p:cNvPr id="71" name="Predefined Process 70"/>
          <p:cNvSpPr/>
          <p:nvPr/>
        </p:nvSpPr>
        <p:spPr>
          <a:xfrm>
            <a:off x="3124200" y="1295400"/>
            <a:ext cx="3505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gov.va.vinci.leo.Service</a:t>
            </a:r>
            <a:endParaRPr lang="en-US" dirty="0"/>
          </a:p>
        </p:txBody>
      </p:sp>
      <p:sp>
        <p:nvSpPr>
          <p:cNvPr id="73" name="Alternate Process 72"/>
          <p:cNvSpPr/>
          <p:nvPr/>
        </p:nvSpPr>
        <p:spPr>
          <a:xfrm>
            <a:off x="4114800" y="2177236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74" name="Document 73"/>
          <p:cNvSpPr/>
          <p:nvPr/>
        </p:nvSpPr>
        <p:spPr>
          <a:xfrm>
            <a:off x="5970954" y="1989341"/>
            <a:ext cx="838200" cy="762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Properties File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4400" y="1905000"/>
            <a:ext cx="2667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User Specified Path</a:t>
            </a:r>
          </a:p>
          <a:p>
            <a:r>
              <a:rPr lang="en-US" sz="1000" dirty="0" smtClean="0"/>
              <a:t>- Defaults to conf</a:t>
            </a:r>
            <a:r>
              <a:rPr lang="en-US" sz="1000" dirty="0"/>
              <a:t>/flap.properties</a:t>
            </a:r>
          </a:p>
          <a:p>
            <a:r>
              <a:rPr lang="en-US" sz="1000" dirty="0" smtClean="0"/>
              <a:t>- Broker Information</a:t>
            </a:r>
          </a:p>
          <a:p>
            <a:r>
              <a:rPr lang="en-US" sz="1000" dirty="0" smtClean="0"/>
              <a:t>- Existing deployment descriptor (Optional)</a:t>
            </a:r>
          </a:p>
          <a:p>
            <a:r>
              <a:rPr lang="en-US" sz="1000" dirty="0" smtClean="0"/>
              <a:t>- Timeout Values (Optional)</a:t>
            </a:r>
            <a:endParaRPr lang="en-US" sz="1000" dirty="0"/>
          </a:p>
        </p:txBody>
      </p:sp>
      <p:cxnSp>
        <p:nvCxnSpPr>
          <p:cNvPr id="78" name="Straight Arrow Connector 77"/>
          <p:cNvCxnSpPr>
            <a:stCxn id="71" idx="2"/>
            <a:endCxn id="73" idx="0"/>
          </p:cNvCxnSpPr>
          <p:nvPr/>
        </p:nvCxnSpPr>
        <p:spPr>
          <a:xfrm>
            <a:off x="4876800" y="1752600"/>
            <a:ext cx="0" cy="424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3"/>
            <a:endCxn id="74" idx="1"/>
          </p:cNvCxnSpPr>
          <p:nvPr/>
        </p:nvCxnSpPr>
        <p:spPr>
          <a:xfrm>
            <a:off x="5638800" y="2367736"/>
            <a:ext cx="332154" cy="2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lternate Process 81"/>
          <p:cNvSpPr/>
          <p:nvPr/>
        </p:nvSpPr>
        <p:spPr>
          <a:xfrm>
            <a:off x="4114800" y="2971800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14400" y="2895600"/>
            <a:ext cx="26670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Create Aggregate if needed</a:t>
            </a:r>
          </a:p>
          <a:p>
            <a:r>
              <a:rPr lang="en-US" sz="1000" dirty="0" smtClean="0"/>
              <a:t>- Create Service Deployment Descriptor</a:t>
            </a:r>
            <a:endParaRPr lang="en-US" sz="1000" dirty="0"/>
          </a:p>
          <a:p>
            <a:r>
              <a:rPr lang="en-US" sz="1000" dirty="0" smtClean="0"/>
              <a:t>- Launch Service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4876800" y="2558236"/>
            <a:ext cx="0" cy="41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4191000" y="3581400"/>
            <a:ext cx="13716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</a:t>
            </a:r>
            <a:r>
              <a:rPr lang="en-US" sz="1100" dirty="0" smtClean="0"/>
              <a:t>nit options</a:t>
            </a:r>
            <a:endParaRPr lang="en-US" sz="1100" dirty="0"/>
          </a:p>
        </p:txBody>
      </p:sp>
      <p:sp>
        <p:nvSpPr>
          <p:cNvPr id="87" name="Terminator 86"/>
          <p:cNvSpPr/>
          <p:nvPr/>
        </p:nvSpPr>
        <p:spPr>
          <a:xfrm>
            <a:off x="1600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ArrayList&lt;String&gt; descriptors, boolean byName</a:t>
            </a:r>
            <a:endParaRPr lang="en-US" sz="1000" dirty="0"/>
          </a:p>
        </p:txBody>
      </p:sp>
      <p:sp>
        <p:nvSpPr>
          <p:cNvPr id="88" name="Terminator 87"/>
          <p:cNvSpPr/>
          <p:nvPr/>
        </p:nvSpPr>
        <p:spPr>
          <a:xfrm>
            <a:off x="3886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List&lt;</a:t>
            </a:r>
            <a:r>
              <a:rPr lang="en-US" sz="1000" dirty="0" err="1" smtClean="0"/>
              <a:t>LeoAEDescriptor</a:t>
            </a:r>
            <a:r>
              <a:rPr lang="en-US" sz="1000" dirty="0" smtClean="0"/>
              <a:t>&gt; descriptors</a:t>
            </a:r>
            <a:endParaRPr lang="en-US" sz="1000" dirty="0"/>
          </a:p>
        </p:txBody>
      </p:sp>
      <p:sp>
        <p:nvSpPr>
          <p:cNvPr id="89" name="Terminator 88"/>
          <p:cNvSpPr/>
          <p:nvPr/>
        </p:nvSpPr>
        <p:spPr>
          <a:xfrm>
            <a:off x="6172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LeoAEDescriptor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6" idx="2"/>
            <a:endCxn id="88" idx="0"/>
          </p:cNvCxnSpPr>
          <p:nvPr/>
        </p:nvCxnSpPr>
        <p:spPr>
          <a:xfrm>
            <a:off x="4876800" y="411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2" idx="2"/>
            <a:endCxn id="86" idx="0"/>
          </p:cNvCxnSpPr>
          <p:nvPr/>
        </p:nvCxnSpPr>
        <p:spPr>
          <a:xfrm>
            <a:off x="487680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3"/>
            <a:endCxn id="89" idx="0"/>
          </p:cNvCxnSpPr>
          <p:nvPr/>
        </p:nvCxnSpPr>
        <p:spPr>
          <a:xfrm>
            <a:off x="5562600" y="3848100"/>
            <a:ext cx="16002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1"/>
            <a:endCxn id="87" idx="0"/>
          </p:cNvCxnSpPr>
          <p:nvPr/>
        </p:nvCxnSpPr>
        <p:spPr>
          <a:xfrm flipH="1">
            <a:off x="2590800" y="3848100"/>
            <a:ext cx="16002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28600" y="5638800"/>
              <a:ext cx="205740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08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5" grpId="0" animBg="1"/>
      <p:bldP spid="82" grpId="0" animBg="1"/>
      <p:bldP spid="83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LeoAEDescriptor</a:t>
            </a:r>
            <a:endParaRPr lang="en-US" dirty="0"/>
          </a:p>
        </p:txBody>
      </p:sp>
      <p:sp>
        <p:nvSpPr>
          <p:cNvPr id="71" name="Predefined Process 70"/>
          <p:cNvSpPr/>
          <p:nvPr/>
        </p:nvSpPr>
        <p:spPr>
          <a:xfrm>
            <a:off x="1447800" y="1295400"/>
            <a:ext cx="6553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gov.va.vinci.leo.descriptors.LeoAEDescriptor</a:t>
            </a:r>
            <a:endParaRPr lang="en-US" sz="1600" dirty="0"/>
          </a:p>
        </p:txBody>
      </p:sp>
      <p:sp>
        <p:nvSpPr>
          <p:cNvPr id="73" name="Alternate Process 72"/>
          <p:cNvSpPr/>
          <p:nvPr/>
        </p:nvSpPr>
        <p:spPr>
          <a:xfrm>
            <a:off x="3962400" y="2057400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33400" y="3962400"/>
            <a:ext cx="1447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Import Descriptor from file.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71" idx="2"/>
            <a:endCxn id="73" idx="0"/>
          </p:cNvCxnSpPr>
          <p:nvPr/>
        </p:nvCxnSpPr>
        <p:spPr>
          <a:xfrm>
            <a:off x="4724400" y="175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3810000" y="2743200"/>
            <a:ext cx="18288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Constructor</a:t>
            </a:r>
          </a:p>
          <a:p>
            <a:pPr algn="ctr"/>
            <a:r>
              <a:rPr lang="en-US" sz="1100" dirty="0" smtClean="0"/>
              <a:t>options</a:t>
            </a:r>
            <a:endParaRPr lang="en-US" sz="1100" dirty="0"/>
          </a:p>
        </p:txBody>
      </p:sp>
      <p:sp>
        <p:nvSpPr>
          <p:cNvPr id="87" name="Terminator 86"/>
          <p:cNvSpPr/>
          <p:nvPr/>
        </p:nvSpPr>
        <p:spPr>
          <a:xfrm>
            <a:off x="3048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String descriptor, boolean byName</a:t>
            </a:r>
            <a:endParaRPr lang="en-US" sz="1000" dirty="0"/>
          </a:p>
        </p:txBody>
      </p:sp>
      <p:sp>
        <p:nvSpPr>
          <p:cNvPr id="88" name="Terminator 87"/>
          <p:cNvSpPr/>
          <p:nvPr/>
        </p:nvSpPr>
        <p:spPr>
          <a:xfrm>
            <a:off x="25146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 name, String implementation_class</a:t>
            </a:r>
          </a:p>
        </p:txBody>
      </p:sp>
      <p:sp>
        <p:nvSpPr>
          <p:cNvPr id="89" name="Terminator 88"/>
          <p:cNvSpPr/>
          <p:nvPr/>
        </p:nvSpPr>
        <p:spPr>
          <a:xfrm>
            <a:off x="69342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AnalysisEngineDescription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6" idx="2"/>
            <a:endCxn id="88" idx="0"/>
          </p:cNvCxnSpPr>
          <p:nvPr/>
        </p:nvCxnSpPr>
        <p:spPr>
          <a:xfrm flipH="1">
            <a:off x="3505200" y="32766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2"/>
            <a:endCxn id="86" idx="0"/>
          </p:cNvCxnSpPr>
          <p:nvPr/>
        </p:nvCxnSpPr>
        <p:spPr>
          <a:xfrm>
            <a:off x="4724400" y="2438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3"/>
            <a:endCxn id="89" idx="0"/>
          </p:cNvCxnSpPr>
          <p:nvPr/>
        </p:nvCxnSpPr>
        <p:spPr>
          <a:xfrm>
            <a:off x="5638800" y="3009900"/>
            <a:ext cx="22860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1"/>
            <a:endCxn id="87" idx="0"/>
          </p:cNvCxnSpPr>
          <p:nvPr/>
        </p:nvCxnSpPr>
        <p:spPr>
          <a:xfrm flipH="1">
            <a:off x="1295400" y="3009900"/>
            <a:ext cx="25146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rminator 34"/>
          <p:cNvSpPr/>
          <p:nvPr/>
        </p:nvSpPr>
        <p:spPr>
          <a:xfrm>
            <a:off x="47244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List&lt;</a:t>
            </a:r>
            <a:r>
              <a:rPr lang="en-US" sz="1000" dirty="0" err="1" smtClean="0"/>
              <a:t>LeoAEDescriptor</a:t>
            </a:r>
            <a:r>
              <a:rPr lang="en-US" sz="1000" dirty="0" smtClean="0"/>
              <a:t>&gt; descriptors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86" idx="2"/>
            <a:endCxn id="35" idx="0"/>
          </p:cNvCxnSpPr>
          <p:nvPr/>
        </p:nvCxnSpPr>
        <p:spPr>
          <a:xfrm>
            <a:off x="4724400" y="32766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46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New Descriptor, no file import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47244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Aggregate Descriptor from List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69342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Use UIMA AE Descriptor Provided</a:t>
            </a:r>
            <a:endParaRPr lang="en-US" sz="800" dirty="0"/>
          </a:p>
        </p:txBody>
      </p:sp>
      <p:sp>
        <p:nvSpPr>
          <p:cNvPr id="42" name="Alternate Process 41"/>
          <p:cNvSpPr/>
          <p:nvPr/>
        </p:nvSpPr>
        <p:spPr>
          <a:xfrm>
            <a:off x="3352800" y="44196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Parameters</a:t>
            </a:r>
            <a:endParaRPr lang="en-US" dirty="0"/>
          </a:p>
        </p:txBody>
      </p:sp>
      <p:sp>
        <p:nvSpPr>
          <p:cNvPr id="43" name="Alternate Process 42"/>
          <p:cNvSpPr/>
          <p:nvPr/>
        </p:nvSpPr>
        <p:spPr>
          <a:xfrm>
            <a:off x="3352800" y="48768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Annotation Types</a:t>
            </a:r>
            <a:endParaRPr lang="en-US" dirty="0"/>
          </a:p>
        </p:txBody>
      </p:sp>
      <p:sp>
        <p:nvSpPr>
          <p:cNvPr id="44" name="Alternate Process 43"/>
          <p:cNvSpPr/>
          <p:nvPr/>
        </p:nvSpPr>
        <p:spPr>
          <a:xfrm>
            <a:off x="3352800" y="53340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Deployment Params</a:t>
            </a:r>
            <a:endParaRPr lang="en-US" dirty="0"/>
          </a:p>
        </p:txBody>
      </p:sp>
      <p:sp>
        <p:nvSpPr>
          <p:cNvPr id="45" name="Alternate Process 44"/>
          <p:cNvSpPr/>
          <p:nvPr/>
        </p:nvSpPr>
        <p:spPr>
          <a:xfrm>
            <a:off x="3352800" y="57912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Serialize to XML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28600" y="5638800"/>
              <a:ext cx="205740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81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5" grpId="0" animBg="1"/>
      <p:bldP spid="86" grpId="0" animBg="1"/>
      <p:bldP spid="87" grpId="0" animBg="1"/>
      <p:bldP spid="88" grpId="0" animBg="1"/>
      <p:bldP spid="89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Client</a:t>
            </a:r>
            <a:endParaRPr lang="en-US" dirty="0"/>
          </a:p>
        </p:txBody>
      </p:sp>
      <p:sp>
        <p:nvSpPr>
          <p:cNvPr id="8" name="Predefined Process 7"/>
          <p:cNvSpPr/>
          <p:nvPr/>
        </p:nvSpPr>
        <p:spPr>
          <a:xfrm>
            <a:off x="3132394" y="1102862"/>
            <a:ext cx="3505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gov.va.vinci.leo.Client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4038600" y="1855836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10" name="Document 9"/>
          <p:cNvSpPr/>
          <p:nvPr/>
        </p:nvSpPr>
        <p:spPr>
          <a:xfrm>
            <a:off x="6047154" y="1668206"/>
            <a:ext cx="838200" cy="762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Properties File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4876800" y="1560062"/>
            <a:ext cx="8194" cy="2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5715000" y="2046336"/>
            <a:ext cx="332154" cy="2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1736212"/>
            <a:ext cx="23622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   User Specified Path</a:t>
            </a:r>
          </a:p>
          <a:p>
            <a:r>
              <a:rPr lang="en-US" sz="1000" dirty="0" smtClean="0"/>
              <a:t>-    Defaults to </a:t>
            </a:r>
            <a:r>
              <a:rPr lang="en-US" sz="1000" dirty="0" err="1" smtClean="0"/>
              <a:t>conf</a:t>
            </a:r>
            <a:r>
              <a:rPr lang="en-US" sz="1000" dirty="0" smtClean="0"/>
              <a:t>/</a:t>
            </a:r>
            <a:r>
              <a:rPr lang="en-US" sz="1000" dirty="0" err="1" smtClean="0"/>
              <a:t>leo.properties</a:t>
            </a:r>
            <a:endParaRPr lang="en-US" sz="1000" dirty="0" smtClean="0"/>
          </a:p>
          <a:p>
            <a:r>
              <a:rPr lang="en-US" sz="1000" dirty="0" smtClean="0"/>
              <a:t>-    Broker Information</a:t>
            </a:r>
            <a:endParaRPr lang="en-US" sz="1000" dirty="0"/>
          </a:p>
        </p:txBody>
      </p:sp>
      <p:sp>
        <p:nvSpPr>
          <p:cNvPr id="16" name="Alternate Process 15"/>
          <p:cNvSpPr/>
          <p:nvPr/>
        </p:nvSpPr>
        <p:spPr>
          <a:xfrm>
            <a:off x="4038600" y="2438400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init(Listener)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2424466"/>
            <a:ext cx="2362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Configure UIMA Client Engine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Register Listener with UIMA Client</a:t>
            </a:r>
          </a:p>
        </p:txBody>
      </p:sp>
      <p:sp>
        <p:nvSpPr>
          <p:cNvPr id="21" name="Alternate Process 20"/>
          <p:cNvSpPr/>
          <p:nvPr/>
        </p:nvSpPr>
        <p:spPr>
          <a:xfrm>
            <a:off x="4038600" y="2971800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22" name="Decision 21"/>
          <p:cNvSpPr/>
          <p:nvPr/>
        </p:nvSpPr>
        <p:spPr>
          <a:xfrm>
            <a:off x="4193454" y="3581400"/>
            <a:ext cx="13716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options</a:t>
            </a:r>
            <a:endParaRPr lang="en-US" sz="1100" dirty="0"/>
          </a:p>
        </p:txBody>
      </p:sp>
      <p:sp>
        <p:nvSpPr>
          <p:cNvPr id="23" name="Terminator 22"/>
          <p:cNvSpPr/>
          <p:nvPr/>
        </p:nvSpPr>
        <p:spPr>
          <a:xfrm>
            <a:off x="1610848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CollectionReader</a:t>
            </a:r>
            <a:endParaRPr lang="en-US" sz="1000" dirty="0"/>
          </a:p>
        </p:txBody>
      </p:sp>
      <p:sp>
        <p:nvSpPr>
          <p:cNvPr id="24" name="Terminator 23"/>
          <p:cNvSpPr/>
          <p:nvPr/>
        </p:nvSpPr>
        <p:spPr>
          <a:xfrm>
            <a:off x="3888654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String documentText</a:t>
            </a:r>
            <a:endParaRPr lang="en-US" sz="1000" dirty="0"/>
          </a:p>
        </p:txBody>
      </p:sp>
      <p:sp>
        <p:nvSpPr>
          <p:cNvPr id="25" name="Terminator 24"/>
          <p:cNvSpPr/>
          <p:nvPr/>
        </p:nvSpPr>
        <p:spPr>
          <a:xfrm>
            <a:off x="6182848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UIMA CAS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22" idx="2"/>
            <a:endCxn id="24" idx="0"/>
          </p:cNvCxnSpPr>
          <p:nvPr/>
        </p:nvCxnSpPr>
        <p:spPr>
          <a:xfrm>
            <a:off x="4879254" y="4114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25" idx="0"/>
          </p:cNvCxnSpPr>
          <p:nvPr/>
        </p:nvCxnSpPr>
        <p:spPr>
          <a:xfrm>
            <a:off x="5565054" y="3848100"/>
            <a:ext cx="1608394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23" idx="0"/>
          </p:cNvCxnSpPr>
          <p:nvPr/>
        </p:nvCxnSpPr>
        <p:spPr>
          <a:xfrm flipH="1">
            <a:off x="2601448" y="3848100"/>
            <a:ext cx="1592006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10782" y="4640006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new CAS from Document Text, Send to Service for processing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4639028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CollectionReader Registered with UIMA Client, Processing Started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4648200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Send CAS object to Service for Processing</a:t>
            </a:r>
            <a:endParaRPr lang="en-US" sz="800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4876800" y="2236836"/>
            <a:ext cx="0" cy="201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21" idx="0"/>
          </p:cNvCxnSpPr>
          <p:nvPr/>
        </p:nvCxnSpPr>
        <p:spPr>
          <a:xfrm>
            <a:off x="4876800" y="2819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  <a:endCxn id="22" idx="0"/>
          </p:cNvCxnSpPr>
          <p:nvPr/>
        </p:nvCxnSpPr>
        <p:spPr>
          <a:xfrm>
            <a:off x="4876800" y="3352800"/>
            <a:ext cx="2454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28600" y="5029200"/>
              <a:ext cx="2057400" cy="8382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4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Readers</a:t>
            </a:r>
            <a:endParaRPr lang="en-US" dirty="0"/>
          </a:p>
        </p:txBody>
      </p:sp>
      <p:sp>
        <p:nvSpPr>
          <p:cNvPr id="71" name="Predefined Process 70"/>
          <p:cNvSpPr/>
          <p:nvPr/>
        </p:nvSpPr>
        <p:spPr>
          <a:xfrm>
            <a:off x="1066800" y="1295400"/>
            <a:ext cx="7315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gov.va.vinci.leo.descriptors.CollectionReaderFactory</a:t>
            </a:r>
            <a:endParaRPr lang="en-US" sz="1600" dirty="0"/>
          </a:p>
        </p:txBody>
      </p:sp>
      <p:sp>
        <p:nvSpPr>
          <p:cNvPr id="73" name="Alternate Process 72"/>
          <p:cNvSpPr/>
          <p:nvPr/>
        </p:nvSpPr>
        <p:spPr>
          <a:xfrm>
            <a:off x="3235630" y="2057400"/>
            <a:ext cx="29718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enerateCollectionReader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 rot="2129270">
            <a:off x="361658" y="3518564"/>
            <a:ext cx="1447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Import Descriptor from file.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71" idx="2"/>
            <a:endCxn id="73" idx="0"/>
          </p:cNvCxnSpPr>
          <p:nvPr/>
        </p:nvCxnSpPr>
        <p:spPr>
          <a:xfrm flipH="1">
            <a:off x="4721530" y="1752600"/>
            <a:ext cx="287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3810000" y="2743200"/>
            <a:ext cx="18288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Generate</a:t>
            </a:r>
          </a:p>
          <a:p>
            <a:pPr algn="ctr"/>
            <a:r>
              <a:rPr lang="en-US" sz="1100" dirty="0" smtClean="0"/>
              <a:t>options</a:t>
            </a:r>
            <a:endParaRPr lang="en-US" sz="1100" dirty="0"/>
          </a:p>
        </p:txBody>
      </p:sp>
      <p:sp>
        <p:nvSpPr>
          <p:cNvPr id="87" name="Terminator 86"/>
          <p:cNvSpPr/>
          <p:nvPr/>
        </p:nvSpPr>
        <p:spPr>
          <a:xfrm rot="2129270">
            <a:off x="133058" y="3137564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String descriptor, boolean byName</a:t>
            </a:r>
            <a:endParaRPr lang="en-US" sz="1000" dirty="0"/>
          </a:p>
        </p:txBody>
      </p:sp>
      <p:sp>
        <p:nvSpPr>
          <p:cNvPr id="88" name="Terminator 87"/>
          <p:cNvSpPr/>
          <p:nvPr/>
        </p:nvSpPr>
        <p:spPr>
          <a:xfrm rot="1051779">
            <a:off x="1992845" y="4030726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FileSubReader – inputDir, boolean recurse</a:t>
            </a:r>
            <a:endParaRPr lang="en-US" sz="1000" dirty="0"/>
          </a:p>
        </p:txBody>
      </p:sp>
      <p:sp>
        <p:nvSpPr>
          <p:cNvPr id="89" name="Terminator 88"/>
          <p:cNvSpPr/>
          <p:nvPr/>
        </p:nvSpPr>
        <p:spPr>
          <a:xfrm rot="19192501">
            <a:off x="7170727" y="3193331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DatabaseSubReader – DB Params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6" idx="2"/>
            <a:endCxn id="88" idx="0"/>
          </p:cNvCxnSpPr>
          <p:nvPr/>
        </p:nvCxnSpPr>
        <p:spPr>
          <a:xfrm flipH="1">
            <a:off x="3029348" y="3276600"/>
            <a:ext cx="1695052" cy="761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2"/>
            <a:endCxn id="86" idx="0"/>
          </p:cNvCxnSpPr>
          <p:nvPr/>
        </p:nvCxnSpPr>
        <p:spPr>
          <a:xfrm>
            <a:off x="4721530" y="2438400"/>
            <a:ext cx="287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3"/>
            <a:endCxn id="89" idx="0"/>
          </p:cNvCxnSpPr>
          <p:nvPr/>
        </p:nvCxnSpPr>
        <p:spPr>
          <a:xfrm>
            <a:off x="5638800" y="3009900"/>
            <a:ext cx="2424312" cy="2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1"/>
            <a:endCxn id="87" idx="0"/>
          </p:cNvCxnSpPr>
          <p:nvPr/>
        </p:nvCxnSpPr>
        <p:spPr>
          <a:xfrm flipH="1">
            <a:off x="1212131" y="3009900"/>
            <a:ext cx="2597869" cy="155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rminator 34"/>
          <p:cNvSpPr/>
          <p:nvPr/>
        </p:nvSpPr>
        <p:spPr>
          <a:xfrm rot="20611324">
            <a:off x="5260343" y="41562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XmiSubReader – inputDir, boolean recurse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86" idx="2"/>
            <a:endCxn id="35" idx="0"/>
          </p:cNvCxnSpPr>
          <p:nvPr/>
        </p:nvCxnSpPr>
        <p:spPr>
          <a:xfrm>
            <a:off x="4724400" y="3276600"/>
            <a:ext cx="1483315" cy="885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051779">
            <a:off x="1992845" y="4411726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new File CollectionReader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 rot="20611324">
            <a:off x="5260343" y="45372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new XMI CollectionReader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 rot="19192501">
            <a:off x="7200711" y="3605797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new Database CollectionReader</a:t>
            </a:r>
            <a:endParaRPr lang="en-US" sz="800" dirty="0"/>
          </a:p>
        </p:txBody>
      </p:sp>
      <p:sp>
        <p:nvSpPr>
          <p:cNvPr id="46" name="Terminator 45"/>
          <p:cNvSpPr/>
          <p:nvPr/>
        </p:nvSpPr>
        <p:spPr>
          <a:xfrm>
            <a:off x="3733800" y="5105400"/>
            <a:ext cx="1981200" cy="4572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SubReader – HashMap&lt;String, String&gt; Params, String className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33800" y="5638800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new CollectionReader from SubReader implementation</a:t>
            </a:r>
            <a:endParaRPr lang="en-US" sz="800" dirty="0"/>
          </a:p>
        </p:txBody>
      </p:sp>
      <p:cxnSp>
        <p:nvCxnSpPr>
          <p:cNvPr id="26" name="Straight Arrow Connector 25"/>
          <p:cNvCxnSpPr>
            <a:stCxn id="86" idx="2"/>
            <a:endCxn id="46" idx="0"/>
          </p:cNvCxnSpPr>
          <p:nvPr/>
        </p:nvCxnSpPr>
        <p:spPr>
          <a:xfrm>
            <a:off x="4724400" y="3276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28600" y="5029200"/>
              <a:ext cx="2057400" cy="8382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10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5" grpId="0" animBg="1"/>
      <p:bldP spid="86" grpId="0" animBg="1"/>
      <p:bldP spid="87" grpId="0" animBg="1"/>
      <p:bldP spid="88" grpId="0" animBg="1"/>
      <p:bldP spid="89" grpId="0" animBg="1"/>
      <p:bldP spid="35" grpId="0" animBg="1"/>
      <p:bldP spid="39" grpId="0" animBg="1"/>
      <p:bldP spid="40" grpId="0" animBg="1"/>
      <p:bldP spid="41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Words>511</Words>
  <Application>Microsoft Macintosh PowerPoint</Application>
  <PresentationFormat>On-screen Show (4:3)</PresentationFormat>
  <Paragraphs>158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Harnessing Horsepower: Leo Architecture</vt:lpstr>
      <vt:lpstr>UIMA – The Brawn</vt:lpstr>
      <vt:lpstr>UIMA-AS Overview</vt:lpstr>
      <vt:lpstr>Leo</vt:lpstr>
      <vt:lpstr>Leo Overview</vt:lpstr>
      <vt:lpstr>Leo Service</vt:lpstr>
      <vt:lpstr>LeoAEDescriptor</vt:lpstr>
      <vt:lpstr>Leo Client</vt:lpstr>
      <vt:lpstr>Collection Readers</vt:lpstr>
      <vt:lpstr>Listeners</vt:lpstr>
      <vt:lpstr>Comments / Questions</vt:lpstr>
    </vt:vector>
  </TitlesOfParts>
  <Company>Department of Veterans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VHASLCMalohB</dc:creator>
  <cp:lastModifiedBy>Department of Veterans Affairs</cp:lastModifiedBy>
  <cp:revision>80</cp:revision>
  <dcterms:created xsi:type="dcterms:W3CDTF">2012-02-17T22:48:09Z</dcterms:created>
  <dcterms:modified xsi:type="dcterms:W3CDTF">2013-11-12T19:25:36Z</dcterms:modified>
</cp:coreProperties>
</file>