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3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06F4F-2C56-854D-9151-D5568BECB391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E46B9-15B4-C240-A86F-3F0C3B553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6C93D-C658-5646-B1E4-5082AD7CDA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1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of libraries that provides easy access</a:t>
            </a:r>
            <a:r>
              <a:rPr lang="en-US" baseline="0" dirty="0" smtClean="0"/>
              <a:t> to UIMA AS functionality.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BONES: </a:t>
            </a:r>
            <a:r>
              <a:rPr lang="en-US" baseline="0" dirty="0" err="1" smtClean="0"/>
              <a:t>ws</a:t>
            </a:r>
            <a:r>
              <a:rPr lang="en-US" baseline="0" dirty="0" smtClean="0"/>
              <a:t> annotator, regex, annotation pattern</a:t>
            </a:r>
          </a:p>
          <a:p>
            <a:r>
              <a:rPr lang="en-US" baseline="0" dirty="0" smtClean="0"/>
              <a:t>DERMA: </a:t>
            </a:r>
            <a:r>
              <a:rPr lang="en-US" baseline="0" dirty="0" err="1" smtClean="0"/>
              <a:t>hist</a:t>
            </a:r>
            <a:r>
              <a:rPr lang="en-US" baseline="0" dirty="0" smtClean="0"/>
              <a:t>, window annotator</a:t>
            </a:r>
          </a:p>
          <a:p>
            <a:r>
              <a:rPr lang="en-US" baseline="0" dirty="0" smtClean="0"/>
              <a:t>PROJECTS: smoking, bcc, </a:t>
            </a:r>
            <a:r>
              <a:rPr lang="en-US" baseline="0" dirty="0" err="1" smtClean="0"/>
              <a:t>cvad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Marian</a:t>
            </a:r>
            <a:br>
              <a:rPr lang="en-US" baseline="0" dirty="0" smtClean="0"/>
            </a:br>
            <a:endParaRPr lang="en-US" baseline="0" dirty="0" smtClean="0"/>
          </a:p>
          <a:p>
            <a:r>
              <a:rPr lang="en-US" baseline="0" dirty="0" smtClean="0"/>
              <a:t>ALSO ADD other UIMA annotators (FLAP can register automatically)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6C93D-C658-5646-B1E4-5082AD7CDA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72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arge.com/UserFiles/Image/quality%20mngmnt.jpg"/>
          <p:cNvPicPr>
            <a:picLocks noChangeAspect="1" noChangeArrowheads="1"/>
          </p:cNvPicPr>
          <p:nvPr userDrawn="1"/>
        </p:nvPicPr>
        <p:blipFill>
          <a:blip r:embed="rId2" cstate="print">
            <a:lum bright="54000" contrast="-7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71E495-FD0A-4E65-AE46-D35AC9636DCF}" type="datetime1">
              <a:rPr lang="en-US"/>
              <a:pPr/>
              <a:t>11/13/13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4CF605-06D8-40E8-9ED6-4BD4A77B54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6F1133-00A1-4C69-950F-D1E8F0511CDD}" type="datetime1">
              <a:rPr lang="en-US"/>
              <a:pPr/>
              <a:t>11/13/13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3D8CA-FBD4-4BCB-9B47-CA4E712A4D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1E2A9B-A576-46ED-A409-75DB7C861D0B}" type="datetime1">
              <a:rPr lang="en-US"/>
              <a:pPr/>
              <a:t>11/13/13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36F20-7208-437E-B3C4-BDB0024933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9259"/>
            <a:ext cx="8229600" cy="639762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E1AE7-EF95-406E-80EF-0091139C2847}" type="datetime1">
              <a:rPr lang="en-US"/>
              <a:pPr/>
              <a:t>11/13/13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EBE01E-1200-4DCF-90E1-D500D552ABD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6" descr="School%20of%20Medicin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05600" y="5791200"/>
            <a:ext cx="2336059" cy="533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B5803D-E300-40F1-A06A-0ADAB3A87FD8}" type="datetime1">
              <a:rPr lang="en-US"/>
              <a:pPr/>
              <a:t>11/13/13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A1F652-D2BC-4746-9BE1-1480332ED0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652C68-FECA-40FE-B8BC-CC4A006AFC3D}" type="datetime1">
              <a:rPr lang="en-US"/>
              <a:pPr/>
              <a:t>11/13/13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23FE0E-80F2-4488-83AA-33F7446256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063447-8492-44EC-B64F-DAB8BF106FFD}" type="datetime1">
              <a:rPr lang="en-US"/>
              <a:pPr/>
              <a:t>11/13/13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945A7E-C3D8-43F5-B61A-69194A21D5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AA1E23-7AC8-4759-8BF3-7B1E0192BACF}" type="datetime1">
              <a:rPr lang="en-US"/>
              <a:pPr/>
              <a:t>11/13/13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6D5F0-5FBF-4DC9-B6D7-0DD881A960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FCC948-6689-4C48-BBAA-2772D02AC501}" type="datetime1">
              <a:rPr lang="en-US"/>
              <a:pPr/>
              <a:t>11/13/13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43C-BB5C-48AB-9BF9-DF247A2A2C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19E64F-CF78-487F-9255-CA1615AE934A}" type="datetime1">
              <a:rPr lang="en-US"/>
              <a:pPr/>
              <a:t>11/13/13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5A06B-27B8-4BA5-8B5D-DCCD1C4CAE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F8F4E4-BA13-4EAB-A411-EB932F01F199}" type="datetime1">
              <a:rPr lang="en-US"/>
              <a:pPr/>
              <a:t>11/13/13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C6845-985B-4229-AEB7-EED399EE14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onstantia" pitchFamily="18" charset="0"/>
              </a:defRPr>
            </a:lvl1pPr>
          </a:lstStyle>
          <a:p>
            <a:fld id="{E083146E-487B-426A-B8AF-88A9B28F3C16}" type="datetime1">
              <a:rPr lang="en-US"/>
              <a:pPr/>
              <a:t>11/13/13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onstantia" pitchFamily="18" charset="0"/>
              </a:defRPr>
            </a:lvl1pPr>
          </a:lstStyle>
          <a:p>
            <a:fld id="{F6BD5CB2-2672-4DFB-B16B-8E62C33BD3A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4" descr="http://www.arge.com/UserFiles/Image/quality%20mngmnt.jpg"/>
          <p:cNvPicPr>
            <a:picLocks noChangeAspect="1" noChangeArrowheads="1"/>
          </p:cNvPicPr>
          <p:nvPr/>
        </p:nvPicPr>
        <p:blipFill>
          <a:blip r:embed="rId14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4" descr="http://www.arge.com/UserFiles/Image/quality%20mngmnt.jpg"/>
          <p:cNvPicPr>
            <a:picLocks noChangeAspect="1" noChangeArrowheads="1"/>
          </p:cNvPicPr>
          <p:nvPr/>
        </p:nvPicPr>
        <p:blipFill>
          <a:blip r:embed="rId14" cstate="print">
            <a:lum bright="60000" contrast="-66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2400" y="0"/>
            <a:ext cx="9296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4531"/>
            <a:ext cx="7772400" cy="210591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Framework </a:t>
            </a:r>
            <a:r>
              <a:rPr lang="en-US" dirty="0"/>
              <a:t>for </a:t>
            </a:r>
            <a:r>
              <a:rPr lang="en-US" dirty="0" smtClean="0"/>
              <a:t>Rapid </a:t>
            </a:r>
            <a:r>
              <a:rPr lang="en-US" dirty="0"/>
              <a:t>D</a:t>
            </a:r>
            <a:r>
              <a:rPr lang="en-US" dirty="0" smtClean="0"/>
              <a:t>evelopment </a:t>
            </a:r>
            <a:r>
              <a:rPr lang="en-US" dirty="0"/>
              <a:t>and </a:t>
            </a:r>
            <a:r>
              <a:rPr lang="en-US" dirty="0" smtClean="0"/>
              <a:t>Scalability </a:t>
            </a:r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/>
              <a:t>UIMA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11119" y="3886200"/>
            <a:ext cx="7947081" cy="1752600"/>
          </a:xfrm>
        </p:spPr>
        <p:txBody>
          <a:bodyPr/>
          <a:lstStyle/>
          <a:p>
            <a:r>
              <a:rPr lang="en-US" dirty="0" smtClean="0"/>
              <a:t>Ryan Cornea, Thomas Ginter, Scott </a:t>
            </a:r>
            <a:r>
              <a:rPr lang="en-US" dirty="0" err="1" smtClean="0"/>
              <a:t>DuVall</a:t>
            </a:r>
            <a:endParaRPr lang="en-US" dirty="0"/>
          </a:p>
        </p:txBody>
      </p:sp>
      <p:pic>
        <p:nvPicPr>
          <p:cNvPr id="3" name="Picture 2" descr="Screen Shot 2013-11-12 at 12.16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919" y="5180524"/>
            <a:ext cx="2780483" cy="6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61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2400" y="0"/>
            <a:ext cx="9296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67951"/>
            <a:ext cx="7772400" cy="869950"/>
          </a:xfrm>
        </p:spPr>
        <p:txBody>
          <a:bodyPr/>
          <a:lstStyle/>
          <a:p>
            <a:r>
              <a:rPr lang="en-US" dirty="0" smtClean="0"/>
              <a:t>Leo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502" y="818396"/>
            <a:ext cx="4830922" cy="321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9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71999"/>
          </a:xfrm>
        </p:spPr>
        <p:txBody>
          <a:bodyPr/>
          <a:lstStyle/>
          <a:p>
            <a:r>
              <a:rPr lang="en-US" sz="2800" dirty="0" smtClean="0"/>
              <a:t>Programmatically Generate:</a:t>
            </a:r>
          </a:p>
          <a:p>
            <a:pPr lvl="1"/>
            <a:r>
              <a:rPr lang="en-US" dirty="0" smtClean="0"/>
              <a:t>UIMA Descriptors</a:t>
            </a:r>
          </a:p>
          <a:p>
            <a:pPr lvl="1"/>
            <a:r>
              <a:rPr lang="en-US" dirty="0" smtClean="0"/>
              <a:t>Parameter and Type information for AE</a:t>
            </a:r>
          </a:p>
          <a:p>
            <a:pPr lvl="1"/>
            <a:r>
              <a:rPr lang="en-US" dirty="0" smtClean="0"/>
              <a:t>Aggregate AE for a Service</a:t>
            </a:r>
          </a:p>
          <a:p>
            <a:pPr lvl="1"/>
            <a:r>
              <a:rPr lang="en-US" dirty="0" smtClean="0"/>
              <a:t>Deployment Configuration</a:t>
            </a:r>
          </a:p>
          <a:p>
            <a:pPr lvl="1"/>
            <a:r>
              <a:rPr lang="en-US" dirty="0" smtClean="0"/>
              <a:t>Standard and Custom </a:t>
            </a:r>
            <a:r>
              <a:rPr lang="en-US" dirty="0" err="1" smtClean="0"/>
              <a:t>CollectionReaders</a:t>
            </a:r>
            <a:endParaRPr lang="en-US" dirty="0"/>
          </a:p>
          <a:p>
            <a:pPr lvl="1"/>
            <a:r>
              <a:rPr lang="en-US" dirty="0" smtClean="0"/>
              <a:t>Standard </a:t>
            </a:r>
            <a:r>
              <a:rPr lang="en-US" dirty="0"/>
              <a:t>and Custom </a:t>
            </a:r>
            <a:r>
              <a:rPr lang="en-US" dirty="0" smtClean="0"/>
              <a:t>Listeners</a:t>
            </a:r>
            <a:endParaRPr lang="en-US" sz="2800" dirty="0" smtClean="0"/>
          </a:p>
          <a:p>
            <a:r>
              <a:rPr lang="en-US" sz="2800" dirty="0" smtClean="0"/>
              <a:t>Launch Services and Clients in UIMA-AS</a:t>
            </a:r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Leo Framework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6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Leo Framework Feature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1152733"/>
            <a:ext cx="47244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Leo Aggregate Engine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893081" y="3447800"/>
            <a:ext cx="5079315" cy="785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2519911" y="2588634"/>
            <a:ext cx="3919085" cy="41796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6AAC5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UIMA AS Service  </a:t>
            </a: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3086196" y="3616195"/>
            <a:ext cx="302340" cy="407890"/>
            <a:chOff x="3581400" y="838200"/>
            <a:chExt cx="762000" cy="612648"/>
          </a:xfrm>
        </p:grpSpPr>
        <p:sp>
          <p:nvSpPr>
            <p:cNvPr id="9" name="Flowchart: Predefined Process 5"/>
            <p:cNvSpPr>
              <a:spLocks noChangeArrowheads="1"/>
            </p:cNvSpPr>
            <p:nvPr/>
          </p:nvSpPr>
          <p:spPr bwMode="auto">
            <a:xfrm>
              <a:off x="3581400" y="838200"/>
              <a:ext cx="762000" cy="306324"/>
            </a:xfrm>
            <a:prstGeom prst="flowChartPredefinedProcess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Flowchart: Predefined Process 6"/>
            <p:cNvSpPr>
              <a:spLocks noChangeArrowheads="1"/>
            </p:cNvSpPr>
            <p:nvPr/>
          </p:nvSpPr>
          <p:spPr bwMode="auto">
            <a:xfrm>
              <a:off x="3581400" y="1144524"/>
              <a:ext cx="762000" cy="306324"/>
            </a:xfrm>
            <a:prstGeom prst="flowChartPredefinedProcess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2865356" y="4686285"/>
            <a:ext cx="190222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bg1"/>
                </a:solidFill>
                <a:latin typeface="Calibri" charset="0"/>
                <a:cs typeface="Arial" charset="0"/>
              </a:rPr>
              <a:t>UIMA AS Client</a:t>
            </a:r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3543396" y="3463795"/>
            <a:ext cx="172456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FFFF"/>
                </a:solidFill>
                <a:latin typeface="Calibri" charset="0"/>
                <a:cs typeface="Arial" charset="0"/>
              </a:rPr>
              <a:t>Asynchronous</a:t>
            </a:r>
          </a:p>
          <a:p>
            <a:pPr eaLnBrk="1" hangingPunct="1"/>
            <a:r>
              <a:rPr lang="en-US" sz="2000" dirty="0">
                <a:solidFill>
                  <a:srgbClr val="FFFFFF"/>
                </a:solidFill>
                <a:latin typeface="Calibri" charset="0"/>
                <a:cs typeface="Arial" charset="0"/>
              </a:rPr>
              <a:t>   Messaging </a:t>
            </a:r>
          </a:p>
          <a:p>
            <a:pPr eaLnBrk="1" hangingPunct="1"/>
            <a:endParaRPr lang="en-US" sz="2000" dirty="0">
              <a:solidFill>
                <a:srgbClr val="FFFFFF"/>
              </a:solidFill>
              <a:latin typeface="Calibri" charset="0"/>
              <a:cs typeface="Arial" charset="0"/>
            </a:endParaRPr>
          </a:p>
          <a:p>
            <a:pPr eaLnBrk="1" hangingPunct="1"/>
            <a:endParaRPr lang="en-US" sz="2000" dirty="0">
              <a:solidFill>
                <a:srgbClr val="FFFFFF"/>
              </a:solidFill>
              <a:latin typeface="Calibri" charset="0"/>
              <a:cs typeface="Arial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5524596" y="4073395"/>
            <a:ext cx="181404" cy="46831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5524596" y="3006595"/>
            <a:ext cx="181404" cy="634496"/>
          </a:xfrm>
          <a:prstGeom prst="downArrow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3162396" y="3006595"/>
            <a:ext cx="181404" cy="610679"/>
          </a:xfrm>
          <a:prstGeom prst="downArrow">
            <a:avLst/>
          </a:prstGeom>
          <a:solidFill>
            <a:schemeClr val="tx1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3162396" y="4073395"/>
            <a:ext cx="181404" cy="468460"/>
          </a:xfrm>
          <a:prstGeom prst="downArrow">
            <a:avLst/>
          </a:prstGeom>
          <a:solidFill>
            <a:schemeClr val="tx1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1969460" y="3399067"/>
            <a:ext cx="126982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FFFF"/>
                </a:solidFill>
                <a:latin typeface="Calibri" charset="0"/>
                <a:cs typeface="Arial" charset="0"/>
              </a:rPr>
              <a:t>Input Queue</a:t>
            </a:r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5905596" y="3463795"/>
            <a:ext cx="990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FFFF"/>
                </a:solidFill>
                <a:latin typeface="Calibri" charset="0"/>
                <a:cs typeface="Arial" charset="0"/>
              </a:rPr>
              <a:t>Reply Queue</a:t>
            </a:r>
          </a:p>
        </p:txBody>
      </p:sp>
      <p:sp>
        <p:nvSpPr>
          <p:cNvPr id="19" name="Folded Corner 18"/>
          <p:cNvSpPr>
            <a:spLocks noChangeArrowheads="1"/>
          </p:cNvSpPr>
          <p:nvPr/>
        </p:nvSpPr>
        <p:spPr bwMode="auto">
          <a:xfrm rot="10800000">
            <a:off x="6667596" y="2549395"/>
            <a:ext cx="914579" cy="396560"/>
          </a:xfrm>
          <a:prstGeom prst="foldedCorner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6648391" y="2492291"/>
            <a:ext cx="9431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>
                <a:latin typeface="Calibri" charset="0"/>
                <a:cs typeface="Arial" charset="0"/>
              </a:rPr>
              <a:t>Deployment</a:t>
            </a:r>
          </a:p>
          <a:p>
            <a:pPr eaLnBrk="1" hangingPunct="1"/>
            <a:r>
              <a:rPr lang="en-US" sz="1200" dirty="0">
                <a:latin typeface="Calibri" charset="0"/>
                <a:cs typeface="Arial" charset="0"/>
              </a:rPr>
              <a:t>Descriptor</a:t>
            </a:r>
          </a:p>
        </p:txBody>
      </p:sp>
      <p:cxnSp>
        <p:nvCxnSpPr>
          <p:cNvPr id="21" name="Straight Connector 20"/>
          <p:cNvCxnSpPr>
            <a:stCxn id="7" idx="3"/>
            <a:endCxn id="19" idx="3"/>
          </p:cNvCxnSpPr>
          <p:nvPr/>
        </p:nvCxnSpPr>
        <p:spPr>
          <a:xfrm flipV="1">
            <a:off x="6438996" y="2747675"/>
            <a:ext cx="228600" cy="49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38"/>
          <p:cNvGrpSpPr>
            <a:grpSpLocks/>
          </p:cNvGrpSpPr>
          <p:nvPr/>
        </p:nvGrpSpPr>
        <p:grpSpPr bwMode="auto">
          <a:xfrm>
            <a:off x="5448396" y="3616195"/>
            <a:ext cx="302340" cy="407890"/>
            <a:chOff x="3581400" y="838200"/>
            <a:chExt cx="762000" cy="612648"/>
          </a:xfrm>
        </p:grpSpPr>
        <p:sp>
          <p:nvSpPr>
            <p:cNvPr id="23" name="Flowchart: Predefined Process 39"/>
            <p:cNvSpPr>
              <a:spLocks noChangeArrowheads="1"/>
            </p:cNvSpPr>
            <p:nvPr/>
          </p:nvSpPr>
          <p:spPr bwMode="auto">
            <a:xfrm>
              <a:off x="3581400" y="838200"/>
              <a:ext cx="762000" cy="306324"/>
            </a:xfrm>
            <a:prstGeom prst="flowChartPredefinedProcess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lowchart: Predefined Process 40"/>
            <p:cNvSpPr>
              <a:spLocks noChangeArrowheads="1"/>
            </p:cNvSpPr>
            <p:nvPr/>
          </p:nvSpPr>
          <p:spPr bwMode="auto">
            <a:xfrm>
              <a:off x="3581400" y="1144524"/>
              <a:ext cx="762000" cy="306324"/>
            </a:xfrm>
            <a:prstGeom prst="flowChartPredefinedProcess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Oval 24"/>
          <p:cNvSpPr/>
          <p:nvPr/>
        </p:nvSpPr>
        <p:spPr>
          <a:xfrm>
            <a:off x="2648286" y="2692247"/>
            <a:ext cx="5334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/>
              <a:t>AE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753196" y="2682699"/>
            <a:ext cx="542949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JMX</a:t>
            </a:r>
          </a:p>
        </p:txBody>
      </p:sp>
      <p:sp>
        <p:nvSpPr>
          <p:cNvPr id="27" name="Folded Corner 26"/>
          <p:cNvSpPr>
            <a:spLocks noChangeArrowheads="1"/>
          </p:cNvSpPr>
          <p:nvPr/>
        </p:nvSpPr>
        <p:spPr bwMode="auto">
          <a:xfrm rot="10800000">
            <a:off x="7810596" y="2533835"/>
            <a:ext cx="1066800" cy="396560"/>
          </a:xfrm>
          <a:prstGeom prst="foldedCorner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7772400" y="2482743"/>
            <a:ext cx="1143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dirty="0">
                <a:latin typeface="Calibri" charset="0"/>
                <a:cs typeface="Arial" charset="0"/>
              </a:rPr>
              <a:t>Top Aggregate</a:t>
            </a:r>
          </a:p>
          <a:p>
            <a:pPr algn="ctr" eaLnBrk="1" hangingPunct="1"/>
            <a:r>
              <a:rPr lang="en-US" sz="1200" dirty="0">
                <a:latin typeface="Calibri" charset="0"/>
                <a:cs typeface="Arial" charset="0"/>
              </a:rPr>
              <a:t>Descriptor</a:t>
            </a:r>
          </a:p>
        </p:txBody>
      </p:sp>
      <p:cxnSp>
        <p:nvCxnSpPr>
          <p:cNvPr id="29" name="Straight Connector 28"/>
          <p:cNvCxnSpPr>
            <a:stCxn id="27" idx="3"/>
            <a:endCxn id="20" idx="3"/>
          </p:cNvCxnSpPr>
          <p:nvPr/>
        </p:nvCxnSpPr>
        <p:spPr>
          <a:xfrm flipH="1" flipV="1">
            <a:off x="7591545" y="2723124"/>
            <a:ext cx="219051" cy="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2476596" y="4530595"/>
            <a:ext cx="3919085" cy="41796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6AAC5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dk1"/>
                </a:solidFill>
              </a:rPr>
              <a:t>UIMA AS Client  </a:t>
            </a:r>
          </a:p>
        </p:txBody>
      </p:sp>
      <p:sp>
        <p:nvSpPr>
          <p:cNvPr id="31" name="Multidocument 30"/>
          <p:cNvSpPr/>
          <p:nvPr/>
        </p:nvSpPr>
        <p:spPr>
          <a:xfrm>
            <a:off x="1066800" y="5030792"/>
            <a:ext cx="1295400" cy="838200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/>
              <a:t>Leo </a:t>
            </a:r>
          </a:p>
          <a:p>
            <a:pPr algn="ctr">
              <a:defRPr/>
            </a:pPr>
            <a:r>
              <a:rPr lang="en-US" sz="1200" dirty="0" smtClean="0"/>
              <a:t>SuperReader*</a:t>
            </a:r>
            <a:endParaRPr lang="en-US" sz="1200" dirty="0"/>
          </a:p>
        </p:txBody>
      </p:sp>
      <p:sp>
        <p:nvSpPr>
          <p:cNvPr id="32" name="Right Arrow 31"/>
          <p:cNvSpPr/>
          <p:nvPr/>
        </p:nvSpPr>
        <p:spPr>
          <a:xfrm>
            <a:off x="2171796" y="5335592"/>
            <a:ext cx="342652" cy="17750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Alternate Process 32"/>
          <p:cNvSpPr/>
          <p:nvPr/>
        </p:nvSpPr>
        <p:spPr>
          <a:xfrm>
            <a:off x="6705600" y="5139504"/>
            <a:ext cx="990600" cy="552665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/>
              <a:t>Listener(s)</a:t>
            </a:r>
            <a:endParaRPr lang="en-US" sz="1200" dirty="0"/>
          </a:p>
        </p:txBody>
      </p:sp>
      <p:sp>
        <p:nvSpPr>
          <p:cNvPr id="34" name="Right Arrow 33"/>
          <p:cNvSpPr/>
          <p:nvPr/>
        </p:nvSpPr>
        <p:spPr>
          <a:xfrm>
            <a:off x="6400800" y="5335592"/>
            <a:ext cx="343912" cy="17750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ounded Rectangle 34"/>
          <p:cNvSpPr>
            <a:spLocks noChangeArrowheads="1"/>
          </p:cNvSpPr>
          <p:nvPr/>
        </p:nvSpPr>
        <p:spPr bwMode="auto">
          <a:xfrm>
            <a:off x="2519911" y="1939795"/>
            <a:ext cx="3919085" cy="41796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6AAC5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Leo Service  </a:t>
            </a:r>
            <a:endParaRPr lang="en-US" sz="24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Rounded Rectangle 35"/>
          <p:cNvSpPr>
            <a:spLocks noChangeArrowheads="1"/>
          </p:cNvSpPr>
          <p:nvPr/>
        </p:nvSpPr>
        <p:spPr bwMode="auto">
          <a:xfrm>
            <a:off x="2514600" y="5189867"/>
            <a:ext cx="3919085" cy="41796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6AAC5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dk1"/>
                </a:solidFill>
              </a:rPr>
              <a:t>Leo</a:t>
            </a:r>
            <a:r>
              <a:rPr lang="en-US" sz="24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Client  </a:t>
            </a:r>
            <a:endParaRPr lang="en-US" sz="24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057400" y="1449392"/>
            <a:ext cx="762000" cy="266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Token</a:t>
            </a:r>
          </a:p>
          <a:p>
            <a:pPr algn="ctr"/>
            <a:r>
              <a:rPr lang="en-US" sz="800" dirty="0" smtClean="0"/>
              <a:t>Annotator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2971800" y="1449392"/>
            <a:ext cx="762000" cy="266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Sentence</a:t>
            </a:r>
          </a:p>
          <a:p>
            <a:pPr algn="ctr"/>
            <a:r>
              <a:rPr lang="en-US" sz="800" dirty="0" smtClean="0"/>
              <a:t>Annotator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886200" y="1449392"/>
            <a:ext cx="762000" cy="266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Chunker</a:t>
            </a:r>
            <a:endParaRPr lang="en-US" sz="800" dirty="0" smtClean="0"/>
          </a:p>
          <a:p>
            <a:pPr algn="ctr"/>
            <a:r>
              <a:rPr lang="en-US" sz="800" dirty="0" smtClean="0"/>
              <a:t>Annotator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4800600" y="1449392"/>
            <a:ext cx="762000" cy="266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Regex</a:t>
            </a:r>
          </a:p>
          <a:p>
            <a:pPr algn="ctr"/>
            <a:r>
              <a:rPr lang="en-US" sz="800" dirty="0" smtClean="0"/>
              <a:t>Annotator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715000" y="1449392"/>
            <a:ext cx="762000" cy="266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Dictionary</a:t>
            </a:r>
          </a:p>
          <a:p>
            <a:pPr algn="ctr"/>
            <a:r>
              <a:rPr lang="en-US" sz="800" dirty="0" smtClean="0"/>
              <a:t>Annotator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858000" y="1152733"/>
            <a:ext cx="1066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Leo</a:t>
            </a:r>
          </a:p>
          <a:p>
            <a:pPr algn="ctr"/>
            <a:r>
              <a:rPr lang="en-US" sz="1200" dirty="0" smtClean="0"/>
              <a:t>Deployment</a:t>
            </a:r>
          </a:p>
          <a:p>
            <a:pPr algn="ctr"/>
            <a:r>
              <a:rPr lang="en-US" sz="1200" dirty="0" smtClean="0"/>
              <a:t>Descriptor</a:t>
            </a:r>
            <a:endParaRPr lang="en-US" sz="1200" dirty="0"/>
          </a:p>
        </p:txBody>
      </p:sp>
      <p:cxnSp>
        <p:nvCxnSpPr>
          <p:cNvPr id="43" name="Straight Connector 42"/>
          <p:cNvCxnSpPr>
            <a:stCxn id="42" idx="1"/>
            <a:endCxn id="5" idx="3"/>
          </p:cNvCxnSpPr>
          <p:nvPr/>
        </p:nvCxnSpPr>
        <p:spPr>
          <a:xfrm flipH="1">
            <a:off x="6629400" y="1457533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2" idx="2"/>
            <a:endCxn id="35" idx="3"/>
          </p:cNvCxnSpPr>
          <p:nvPr/>
        </p:nvCxnSpPr>
        <p:spPr>
          <a:xfrm flipH="1">
            <a:off x="6438996" y="1762333"/>
            <a:ext cx="952404" cy="3864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Down Arrow 44"/>
          <p:cNvSpPr/>
          <p:nvPr/>
        </p:nvSpPr>
        <p:spPr>
          <a:xfrm>
            <a:off x="4343400" y="2363792"/>
            <a:ext cx="228600" cy="228600"/>
          </a:xfrm>
          <a:prstGeom prst="downArrow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Down Arrow 45"/>
          <p:cNvSpPr/>
          <p:nvPr/>
        </p:nvSpPr>
        <p:spPr>
          <a:xfrm flipV="1">
            <a:off x="3124200" y="4954592"/>
            <a:ext cx="228600" cy="228600"/>
          </a:xfrm>
          <a:prstGeom prst="downArrow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57200" y="4573592"/>
            <a:ext cx="914400" cy="381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SubReader</a:t>
            </a:r>
          </a:p>
        </p:txBody>
      </p:sp>
      <p:cxnSp>
        <p:nvCxnSpPr>
          <p:cNvPr id="48" name="Straight Connector 47"/>
          <p:cNvCxnSpPr>
            <a:stCxn id="47" idx="2"/>
            <a:endCxn id="31" idx="1"/>
          </p:cNvCxnSpPr>
          <p:nvPr/>
        </p:nvCxnSpPr>
        <p:spPr>
          <a:xfrm>
            <a:off x="914400" y="4954592"/>
            <a:ext cx="152400" cy="495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Down Arrow 48"/>
          <p:cNvSpPr/>
          <p:nvPr/>
        </p:nvSpPr>
        <p:spPr>
          <a:xfrm>
            <a:off x="5502682" y="4954592"/>
            <a:ext cx="228600" cy="228600"/>
          </a:xfrm>
          <a:prstGeom prst="downArrow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8200" y="5849779"/>
            <a:ext cx="281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*Can also use Standard UIMA CollectionReader</a:t>
            </a:r>
            <a:endParaRPr lang="en-US" sz="1000" dirty="0"/>
          </a:p>
        </p:txBody>
      </p:sp>
      <p:sp>
        <p:nvSpPr>
          <p:cNvPr id="51" name="Snip Single Corner Rectangle 50"/>
          <p:cNvSpPr/>
          <p:nvPr/>
        </p:nvSpPr>
        <p:spPr>
          <a:xfrm>
            <a:off x="1371600" y="5051374"/>
            <a:ext cx="413617" cy="361177"/>
          </a:xfrm>
          <a:prstGeom prst="snip1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CAS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097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10328E-7 1.91943E-6 L 0.18122 -0.0025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1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22 -0.00255 L 0.18139 -0.3526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39 -0.35263 L 0.44419 -0.3526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419 -0.35263 L 0.44437 -0.0025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437 -0.00255 L 0.6202 -0.0025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1" grpId="2" animBg="1"/>
      <p:bldP spid="51" grpId="3" animBg="1"/>
      <p:bldP spid="51" grpId="4" animBg="1"/>
      <p:bldP spid="51" grpId="5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Leo Service Overview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152400" y="5034219"/>
            <a:ext cx="2057400" cy="1231006"/>
            <a:chOff x="152400" y="5034219"/>
            <a:chExt cx="2057400" cy="1231006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3"/>
            <a:srcRect l="2111" r="3889"/>
            <a:stretch/>
          </p:blipFill>
          <p:spPr>
            <a:xfrm>
              <a:off x="152400" y="5034219"/>
              <a:ext cx="2057400" cy="1231006"/>
            </a:xfrm>
            <a:prstGeom prst="rect">
              <a:avLst/>
            </a:prstGeom>
          </p:spPr>
        </p:pic>
        <p:sp>
          <p:nvSpPr>
            <p:cNvPr id="68" name="Rectangle 67"/>
            <p:cNvSpPr/>
            <p:nvPr/>
          </p:nvSpPr>
          <p:spPr>
            <a:xfrm>
              <a:off x="152400" y="5374574"/>
              <a:ext cx="2057400" cy="873825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shade val="51000"/>
                    <a:satMod val="130000"/>
                    <a:alpha val="31000"/>
                  </a:schemeClr>
                </a:gs>
                <a:gs pos="80000">
                  <a:schemeClr val="dk1">
                    <a:shade val="93000"/>
                    <a:satMod val="130000"/>
                    <a:alpha val="31000"/>
                  </a:schemeClr>
                </a:gs>
                <a:gs pos="100000">
                  <a:schemeClr val="dk1">
                    <a:shade val="94000"/>
                    <a:satMod val="135000"/>
                    <a:alpha val="31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sp>
        <p:nvSpPr>
          <p:cNvPr id="73" name="Alternate Process 72"/>
          <p:cNvSpPr/>
          <p:nvPr/>
        </p:nvSpPr>
        <p:spPr>
          <a:xfrm>
            <a:off x="2133600" y="1295400"/>
            <a:ext cx="5867400" cy="126283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 Pipeline Programmatically</a:t>
            </a:r>
          </a:p>
          <a:p>
            <a:pPr algn="ctr"/>
            <a:r>
              <a:rPr lang="en-US" dirty="0" smtClean="0"/>
              <a:t>(Type System, Annotators)</a:t>
            </a:r>
            <a:endParaRPr lang="en-US" dirty="0"/>
          </a:p>
        </p:txBody>
      </p:sp>
      <p:sp>
        <p:nvSpPr>
          <p:cNvPr id="82" name="Alternate Process 81"/>
          <p:cNvSpPr/>
          <p:nvPr/>
        </p:nvSpPr>
        <p:spPr>
          <a:xfrm>
            <a:off x="2133600" y="2971800"/>
            <a:ext cx="5867400" cy="381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with Analytics Module (optional)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3" idx="2"/>
            <a:endCxn id="82" idx="0"/>
          </p:cNvCxnSpPr>
          <p:nvPr/>
        </p:nvCxnSpPr>
        <p:spPr>
          <a:xfrm>
            <a:off x="5067300" y="2558236"/>
            <a:ext cx="0" cy="413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2" idx="2"/>
            <a:endCxn id="42" idx="0"/>
          </p:cNvCxnSpPr>
          <p:nvPr/>
        </p:nvCxnSpPr>
        <p:spPr>
          <a:xfrm>
            <a:off x="5067300" y="3352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Alternate Process 41"/>
          <p:cNvSpPr/>
          <p:nvPr/>
        </p:nvSpPr>
        <p:spPr>
          <a:xfrm>
            <a:off x="2133600" y="3810000"/>
            <a:ext cx="5867400" cy="10668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</a:t>
            </a:r>
          </a:p>
          <a:p>
            <a:pPr algn="ctr"/>
            <a:r>
              <a:rPr lang="en-US" dirty="0" smtClean="0"/>
              <a:t>(Generates UIMA XML files, deploys to UIMA AS Broker)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513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82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Leo Client Overview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152400" y="5034219"/>
            <a:ext cx="2057400" cy="1231006"/>
            <a:chOff x="152400" y="5034219"/>
            <a:chExt cx="2057400" cy="1231006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2"/>
            <a:srcRect l="2111" r="3889"/>
            <a:stretch/>
          </p:blipFill>
          <p:spPr>
            <a:xfrm>
              <a:off x="152400" y="5034219"/>
              <a:ext cx="2057400" cy="1231006"/>
            </a:xfrm>
            <a:prstGeom prst="rect">
              <a:avLst/>
            </a:prstGeom>
          </p:spPr>
        </p:pic>
        <p:sp>
          <p:nvSpPr>
            <p:cNvPr id="68" name="Rectangle 67"/>
            <p:cNvSpPr/>
            <p:nvPr/>
          </p:nvSpPr>
          <p:spPr>
            <a:xfrm>
              <a:off x="152400" y="5374574"/>
              <a:ext cx="2057400" cy="873825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shade val="51000"/>
                    <a:satMod val="130000"/>
                    <a:alpha val="31000"/>
                  </a:schemeClr>
                </a:gs>
                <a:gs pos="80000">
                  <a:schemeClr val="dk1">
                    <a:shade val="93000"/>
                    <a:satMod val="130000"/>
                    <a:alpha val="31000"/>
                  </a:schemeClr>
                </a:gs>
                <a:gs pos="100000">
                  <a:schemeClr val="dk1">
                    <a:shade val="94000"/>
                    <a:satMod val="135000"/>
                    <a:alpha val="31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sp>
        <p:nvSpPr>
          <p:cNvPr id="73" name="Alternate Process 72"/>
          <p:cNvSpPr/>
          <p:nvPr/>
        </p:nvSpPr>
        <p:spPr>
          <a:xfrm>
            <a:off x="2133600" y="1295400"/>
            <a:ext cx="5867400" cy="126283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 Client</a:t>
            </a:r>
          </a:p>
          <a:p>
            <a:pPr algn="ctr"/>
            <a:r>
              <a:rPr lang="en-US" dirty="0" smtClean="0"/>
              <a:t>(Broker URL and Service Name, Collection Reader, Listeners)</a:t>
            </a:r>
            <a:endParaRPr lang="en-US" dirty="0"/>
          </a:p>
        </p:txBody>
      </p:sp>
      <p:sp>
        <p:nvSpPr>
          <p:cNvPr id="82" name="Alternate Process 81"/>
          <p:cNvSpPr/>
          <p:nvPr/>
        </p:nvSpPr>
        <p:spPr>
          <a:xfrm>
            <a:off x="2133600" y="3200400"/>
            <a:ext cx="5867400" cy="12192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</a:t>
            </a:r>
          </a:p>
          <a:p>
            <a:pPr algn="ctr"/>
            <a:r>
              <a:rPr lang="en-US" dirty="0" smtClean="0"/>
              <a:t>(Standard UIMA AS send CAS and invoke Listeners on results)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3" idx="2"/>
            <a:endCxn id="82" idx="0"/>
          </p:cNvCxnSpPr>
          <p:nvPr/>
        </p:nvCxnSpPr>
        <p:spPr>
          <a:xfrm>
            <a:off x="5067300" y="2558236"/>
            <a:ext cx="0" cy="642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485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8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Leo Readers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XMI</a:t>
            </a:r>
          </a:p>
          <a:p>
            <a:r>
              <a:rPr lang="en-US" dirty="0" smtClean="0"/>
              <a:t>Simple Database</a:t>
            </a:r>
          </a:p>
          <a:p>
            <a:r>
              <a:rPr lang="en-US" dirty="0" smtClean="0"/>
              <a:t>Batched Database</a:t>
            </a:r>
          </a:p>
          <a:p>
            <a:r>
              <a:rPr lang="en-US" dirty="0" err="1" smtClean="0"/>
              <a:t>Knowtator</a:t>
            </a:r>
            <a:endParaRPr lang="en-US" dirty="0" smtClean="0"/>
          </a:p>
          <a:p>
            <a:r>
              <a:rPr lang="en-US" dirty="0" err="1" smtClean="0"/>
              <a:t>Siman</a:t>
            </a:r>
            <a:endParaRPr lang="en-US" dirty="0" smtClean="0"/>
          </a:p>
          <a:p>
            <a:r>
              <a:rPr lang="en-US" dirty="0" smtClean="0"/>
              <a:t>Third Party/Custom Listeners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29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Leo Listeners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CSV</a:t>
            </a:r>
          </a:p>
          <a:p>
            <a:r>
              <a:rPr lang="en-US" dirty="0" smtClean="0"/>
              <a:t>XMI</a:t>
            </a:r>
          </a:p>
          <a:p>
            <a:r>
              <a:rPr lang="en-US" dirty="0" smtClean="0"/>
              <a:t>Database</a:t>
            </a:r>
          </a:p>
          <a:p>
            <a:r>
              <a:rPr lang="en-US" dirty="0" err="1" smtClean="0"/>
              <a:t>Siman</a:t>
            </a:r>
            <a:endParaRPr lang="en-US" dirty="0" smtClean="0"/>
          </a:p>
          <a:p>
            <a:r>
              <a:rPr lang="en-US" dirty="0" err="1" smtClean="0"/>
              <a:t>Knowtator</a:t>
            </a:r>
            <a:endParaRPr lang="en-US" dirty="0" smtClean="0"/>
          </a:p>
          <a:p>
            <a:r>
              <a:rPr lang="en-US" dirty="0" smtClean="0"/>
              <a:t>Third Party Listeners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93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AnnotationLibrarian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Annotation </a:t>
            </a:r>
            <a:r>
              <a:rPr lang="en-US" dirty="0" smtClean="0"/>
              <a:t>Utility Methods</a:t>
            </a:r>
            <a:endParaRPr lang="en-US" dirty="0" smtClean="0"/>
          </a:p>
          <a:p>
            <a:pPr lvl="1"/>
            <a:r>
              <a:rPr lang="en-US" dirty="0" smtClean="0"/>
              <a:t>Find, compare, overlap, </a:t>
            </a:r>
            <a:r>
              <a:rPr lang="en-US" dirty="0" smtClean="0"/>
              <a:t>contains, trim, modify…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9610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LeoBaseAnnotator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inner class </a:t>
            </a:r>
            <a:r>
              <a:rPr lang="en-US" dirty="0" err="1"/>
              <a:t>Param</a:t>
            </a:r>
            <a:r>
              <a:rPr lang="en-US" dirty="0"/>
              <a:t>, includes input and output </a:t>
            </a:r>
            <a:r>
              <a:rPr lang="en-US" dirty="0" err="1" smtClean="0"/>
              <a:t>params</a:t>
            </a:r>
            <a:r>
              <a:rPr lang="en-US" dirty="0" smtClean="0"/>
              <a:t> pre-defined</a:t>
            </a:r>
          </a:p>
          <a:p>
            <a:r>
              <a:rPr lang="en-US" dirty="0" smtClean="0"/>
              <a:t>Method to retrieve parameters in this and extending classes</a:t>
            </a:r>
            <a:endParaRPr lang="en-US" dirty="0"/>
          </a:p>
          <a:p>
            <a:r>
              <a:rPr lang="en-US" dirty="0"/>
              <a:t>Initialization</a:t>
            </a:r>
          </a:p>
          <a:p>
            <a:r>
              <a:rPr lang="en-US" dirty="0"/>
              <a:t>Output Annotations</a:t>
            </a:r>
          </a:p>
          <a:p>
            <a:r>
              <a:rPr lang="en-US" dirty="0"/>
              <a:t>Read Resource File into </a:t>
            </a:r>
            <a:r>
              <a:rPr lang="en-US" dirty="0" smtClean="0"/>
              <a:t>String</a:t>
            </a:r>
          </a:p>
          <a:p>
            <a:r>
              <a:rPr lang="en-US" dirty="0" smtClean="0"/>
              <a:t>Default Descriptor Generation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0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LeoCachingAnnotator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Extends </a:t>
            </a:r>
            <a:r>
              <a:rPr lang="en-US" dirty="0" err="1" smtClean="0"/>
              <a:t>LeoBaseAnnotator</a:t>
            </a:r>
            <a:endParaRPr lang="en-US" dirty="0" smtClean="0"/>
          </a:p>
          <a:p>
            <a:r>
              <a:rPr lang="en-US" dirty="0" smtClean="0"/>
              <a:t>Provides caching through </a:t>
            </a:r>
            <a:r>
              <a:rPr lang="en-US" dirty="0" err="1" smtClean="0"/>
              <a:t>EHCache</a:t>
            </a:r>
            <a:endParaRPr lang="en-US" dirty="0" smtClean="0"/>
          </a:p>
          <a:p>
            <a:pPr lvl="1"/>
            <a:r>
              <a:rPr lang="en-US" dirty="0" smtClean="0"/>
              <a:t>Create cache</a:t>
            </a:r>
          </a:p>
          <a:p>
            <a:pPr lvl="1"/>
            <a:r>
              <a:rPr lang="en-US" dirty="0" smtClean="0"/>
              <a:t>Access methods for adding/removing to/from the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00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NLP Project Common Elements</a:t>
            </a:r>
          </a:p>
          <a:p>
            <a:pPr lvl="1"/>
            <a:r>
              <a:rPr lang="en-US" dirty="0" smtClean="0"/>
              <a:t>Data to Process</a:t>
            </a:r>
          </a:p>
          <a:p>
            <a:pPr lvl="1"/>
            <a:r>
              <a:rPr lang="en-US" dirty="0" smtClean="0"/>
              <a:t>Something to transfer the data into your application</a:t>
            </a:r>
          </a:p>
          <a:p>
            <a:pPr lvl="1"/>
            <a:r>
              <a:rPr lang="en-US" dirty="0" smtClean="0"/>
              <a:t>A way to store the metadata your NLP generates</a:t>
            </a:r>
          </a:p>
          <a:p>
            <a:pPr lvl="1"/>
            <a:r>
              <a:rPr lang="en-US" dirty="0" smtClean="0"/>
              <a:t>Bootstrap logic in steps</a:t>
            </a:r>
          </a:p>
          <a:p>
            <a:pPr lvl="1"/>
            <a:r>
              <a:rPr lang="en-US" dirty="0" smtClean="0"/>
              <a:t>A way to transfer results out of your application for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669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Leo Service</a:t>
            </a:r>
            <a:endParaRPr lang="en-US" dirty="0"/>
          </a:p>
        </p:txBody>
      </p:sp>
      <p:sp>
        <p:nvSpPr>
          <p:cNvPr id="71" name="Predefined Process 70"/>
          <p:cNvSpPr/>
          <p:nvPr/>
        </p:nvSpPr>
        <p:spPr>
          <a:xfrm>
            <a:off x="3124200" y="1295400"/>
            <a:ext cx="3505200" cy="457200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gov.va.vinci.leo.Service</a:t>
            </a:r>
            <a:endParaRPr lang="en-US" dirty="0"/>
          </a:p>
        </p:txBody>
      </p:sp>
      <p:sp>
        <p:nvSpPr>
          <p:cNvPr id="73" name="Alternate Process 72"/>
          <p:cNvSpPr/>
          <p:nvPr/>
        </p:nvSpPr>
        <p:spPr>
          <a:xfrm>
            <a:off x="4114800" y="2177236"/>
            <a:ext cx="1524000" cy="381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74" name="Document 73"/>
          <p:cNvSpPr/>
          <p:nvPr/>
        </p:nvSpPr>
        <p:spPr>
          <a:xfrm>
            <a:off x="5970954" y="1989341"/>
            <a:ext cx="838200" cy="762000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Properties File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14400" y="1905000"/>
            <a:ext cx="266700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 User Specified Path</a:t>
            </a:r>
          </a:p>
          <a:p>
            <a:r>
              <a:rPr lang="en-US" sz="1000" dirty="0" smtClean="0"/>
              <a:t>- Defaults to conf</a:t>
            </a:r>
            <a:r>
              <a:rPr lang="en-US" sz="1000" dirty="0"/>
              <a:t>/flap.properties</a:t>
            </a:r>
          </a:p>
          <a:p>
            <a:r>
              <a:rPr lang="en-US" sz="1000" dirty="0" smtClean="0"/>
              <a:t>- Broker Information</a:t>
            </a:r>
          </a:p>
          <a:p>
            <a:r>
              <a:rPr lang="en-US" sz="1000" dirty="0" smtClean="0"/>
              <a:t>- Existing deployment descriptor (Optional)</a:t>
            </a:r>
          </a:p>
          <a:p>
            <a:r>
              <a:rPr lang="en-US" sz="1000" dirty="0" smtClean="0"/>
              <a:t>- Timeout Values (Optional)</a:t>
            </a:r>
            <a:endParaRPr lang="en-US" sz="1000" dirty="0"/>
          </a:p>
        </p:txBody>
      </p:sp>
      <p:cxnSp>
        <p:nvCxnSpPr>
          <p:cNvPr id="78" name="Straight Arrow Connector 77"/>
          <p:cNvCxnSpPr>
            <a:stCxn id="71" idx="2"/>
            <a:endCxn id="73" idx="0"/>
          </p:cNvCxnSpPr>
          <p:nvPr/>
        </p:nvCxnSpPr>
        <p:spPr>
          <a:xfrm>
            <a:off x="4876800" y="1752600"/>
            <a:ext cx="0" cy="424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3" idx="3"/>
            <a:endCxn id="74" idx="1"/>
          </p:cNvCxnSpPr>
          <p:nvPr/>
        </p:nvCxnSpPr>
        <p:spPr>
          <a:xfrm>
            <a:off x="5638800" y="2367736"/>
            <a:ext cx="332154" cy="2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Alternate Process 81"/>
          <p:cNvSpPr/>
          <p:nvPr/>
        </p:nvSpPr>
        <p:spPr>
          <a:xfrm>
            <a:off x="4114800" y="2971800"/>
            <a:ext cx="1524000" cy="381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914400" y="2895600"/>
            <a:ext cx="266700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 Create Aggregate if needed</a:t>
            </a:r>
          </a:p>
          <a:p>
            <a:r>
              <a:rPr lang="en-US" sz="1000" dirty="0" smtClean="0"/>
              <a:t>- Create Service Deployment Descriptor</a:t>
            </a:r>
            <a:endParaRPr lang="en-US" sz="1000" dirty="0"/>
          </a:p>
          <a:p>
            <a:r>
              <a:rPr lang="en-US" sz="1000" dirty="0" smtClean="0"/>
              <a:t>- Launch Service</a:t>
            </a:r>
            <a:endParaRPr lang="en-US" sz="1000" dirty="0"/>
          </a:p>
        </p:txBody>
      </p:sp>
      <p:cxnSp>
        <p:nvCxnSpPr>
          <p:cNvPr id="85" name="Straight Arrow Connector 84"/>
          <p:cNvCxnSpPr>
            <a:stCxn id="73" idx="2"/>
            <a:endCxn id="82" idx="0"/>
          </p:cNvCxnSpPr>
          <p:nvPr/>
        </p:nvCxnSpPr>
        <p:spPr>
          <a:xfrm>
            <a:off x="4876800" y="2558236"/>
            <a:ext cx="0" cy="413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Decision 85"/>
          <p:cNvSpPr/>
          <p:nvPr/>
        </p:nvSpPr>
        <p:spPr>
          <a:xfrm>
            <a:off x="4191000" y="3581400"/>
            <a:ext cx="1371600" cy="533400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</a:t>
            </a:r>
            <a:r>
              <a:rPr lang="en-US" sz="1100" dirty="0" smtClean="0"/>
              <a:t>nit options</a:t>
            </a:r>
            <a:endParaRPr lang="en-US" sz="1100" dirty="0"/>
          </a:p>
        </p:txBody>
      </p:sp>
      <p:sp>
        <p:nvSpPr>
          <p:cNvPr id="87" name="Terminator 86"/>
          <p:cNvSpPr/>
          <p:nvPr/>
        </p:nvSpPr>
        <p:spPr>
          <a:xfrm>
            <a:off x="1600200" y="4495800"/>
            <a:ext cx="1981200" cy="3048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ArrayList&lt;String&gt; descriptors, boolean byName</a:t>
            </a:r>
            <a:endParaRPr lang="en-US" sz="1000" dirty="0"/>
          </a:p>
        </p:txBody>
      </p:sp>
      <p:sp>
        <p:nvSpPr>
          <p:cNvPr id="88" name="Terminator 87"/>
          <p:cNvSpPr/>
          <p:nvPr/>
        </p:nvSpPr>
        <p:spPr>
          <a:xfrm>
            <a:off x="3886200" y="4495800"/>
            <a:ext cx="1981200" cy="3048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List&lt;</a:t>
            </a:r>
            <a:r>
              <a:rPr lang="en-US" sz="1000" dirty="0" err="1" smtClean="0"/>
              <a:t>LeoAEDescriptor</a:t>
            </a:r>
            <a:r>
              <a:rPr lang="en-US" sz="1000" dirty="0" smtClean="0"/>
              <a:t>&gt; descriptors</a:t>
            </a:r>
            <a:endParaRPr lang="en-US" sz="1000" dirty="0"/>
          </a:p>
        </p:txBody>
      </p:sp>
      <p:sp>
        <p:nvSpPr>
          <p:cNvPr id="89" name="Terminator 88"/>
          <p:cNvSpPr/>
          <p:nvPr/>
        </p:nvSpPr>
        <p:spPr>
          <a:xfrm>
            <a:off x="6172200" y="4495800"/>
            <a:ext cx="1981200" cy="3048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LeoAEDescriptor</a:t>
            </a:r>
            <a:endParaRPr lang="en-US" sz="1000" dirty="0"/>
          </a:p>
        </p:txBody>
      </p:sp>
      <p:cxnSp>
        <p:nvCxnSpPr>
          <p:cNvPr id="91" name="Straight Arrow Connector 90"/>
          <p:cNvCxnSpPr>
            <a:stCxn id="86" idx="2"/>
            <a:endCxn id="88" idx="0"/>
          </p:cNvCxnSpPr>
          <p:nvPr/>
        </p:nvCxnSpPr>
        <p:spPr>
          <a:xfrm>
            <a:off x="4876800" y="4114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2" idx="2"/>
            <a:endCxn id="86" idx="0"/>
          </p:cNvCxnSpPr>
          <p:nvPr/>
        </p:nvCxnSpPr>
        <p:spPr>
          <a:xfrm>
            <a:off x="4876800" y="3352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6" idx="3"/>
            <a:endCxn id="89" idx="0"/>
          </p:cNvCxnSpPr>
          <p:nvPr/>
        </p:nvCxnSpPr>
        <p:spPr>
          <a:xfrm>
            <a:off x="5562600" y="3848100"/>
            <a:ext cx="1600200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6" idx="1"/>
            <a:endCxn id="87" idx="0"/>
          </p:cNvCxnSpPr>
          <p:nvPr/>
        </p:nvCxnSpPr>
        <p:spPr>
          <a:xfrm flipH="1">
            <a:off x="2590800" y="3848100"/>
            <a:ext cx="1600200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28600" y="5029200"/>
            <a:ext cx="2057400" cy="1245936"/>
            <a:chOff x="228600" y="5029200"/>
            <a:chExt cx="2057400" cy="124593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" y="5029200"/>
              <a:ext cx="2057400" cy="1245936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228600" y="5638800"/>
              <a:ext cx="2057400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29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3" grpId="0" animBg="1"/>
      <p:bldP spid="74" grpId="0" animBg="1"/>
      <p:bldP spid="75" grpId="0" animBg="1"/>
      <p:bldP spid="82" grpId="0" animBg="1"/>
      <p:bldP spid="83" grpId="0" animBg="1"/>
      <p:bldP spid="86" grpId="0" animBg="1"/>
      <p:bldP spid="87" grpId="0" animBg="1"/>
      <p:bldP spid="88" grpId="0" animBg="1"/>
      <p:bldP spid="8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LeoAEDescriptor</a:t>
            </a:r>
            <a:endParaRPr lang="en-US" dirty="0"/>
          </a:p>
        </p:txBody>
      </p:sp>
      <p:sp>
        <p:nvSpPr>
          <p:cNvPr id="71" name="Predefined Process 70"/>
          <p:cNvSpPr/>
          <p:nvPr/>
        </p:nvSpPr>
        <p:spPr>
          <a:xfrm>
            <a:off x="1447800" y="1295400"/>
            <a:ext cx="6553200" cy="457200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gov.va.vinci.leo.descriptors.LeoAEDescriptor</a:t>
            </a:r>
            <a:endParaRPr lang="en-US" sz="1600" dirty="0"/>
          </a:p>
        </p:txBody>
      </p:sp>
      <p:sp>
        <p:nvSpPr>
          <p:cNvPr id="73" name="Alternate Process 72"/>
          <p:cNvSpPr/>
          <p:nvPr/>
        </p:nvSpPr>
        <p:spPr>
          <a:xfrm>
            <a:off x="3962400" y="2057400"/>
            <a:ext cx="1524000" cy="381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33400" y="3962400"/>
            <a:ext cx="14478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Import Descriptor from file.</a:t>
            </a:r>
            <a:endParaRPr lang="en-US" sz="800" dirty="0"/>
          </a:p>
        </p:txBody>
      </p:sp>
      <p:cxnSp>
        <p:nvCxnSpPr>
          <p:cNvPr id="78" name="Straight Arrow Connector 77"/>
          <p:cNvCxnSpPr>
            <a:stCxn id="71" idx="2"/>
            <a:endCxn id="73" idx="0"/>
          </p:cNvCxnSpPr>
          <p:nvPr/>
        </p:nvCxnSpPr>
        <p:spPr>
          <a:xfrm>
            <a:off x="4724400" y="1752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Decision 85"/>
          <p:cNvSpPr/>
          <p:nvPr/>
        </p:nvSpPr>
        <p:spPr>
          <a:xfrm>
            <a:off x="3810000" y="2743200"/>
            <a:ext cx="1828800" cy="533400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Constructor</a:t>
            </a:r>
          </a:p>
          <a:p>
            <a:pPr algn="ctr"/>
            <a:r>
              <a:rPr lang="en-US" sz="1100" dirty="0" smtClean="0"/>
              <a:t>options</a:t>
            </a:r>
            <a:endParaRPr lang="en-US" sz="1100" dirty="0"/>
          </a:p>
        </p:txBody>
      </p:sp>
      <p:sp>
        <p:nvSpPr>
          <p:cNvPr id="87" name="Terminator 86"/>
          <p:cNvSpPr/>
          <p:nvPr/>
        </p:nvSpPr>
        <p:spPr>
          <a:xfrm>
            <a:off x="304800" y="3581400"/>
            <a:ext cx="1981200" cy="3048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String descriptor, boolean byName</a:t>
            </a:r>
            <a:endParaRPr lang="en-US" sz="1000" dirty="0"/>
          </a:p>
        </p:txBody>
      </p:sp>
      <p:sp>
        <p:nvSpPr>
          <p:cNvPr id="88" name="Terminator 87"/>
          <p:cNvSpPr/>
          <p:nvPr/>
        </p:nvSpPr>
        <p:spPr>
          <a:xfrm>
            <a:off x="2514600" y="3581400"/>
            <a:ext cx="1981200" cy="3048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String name, String implementation_class</a:t>
            </a:r>
          </a:p>
        </p:txBody>
      </p:sp>
      <p:sp>
        <p:nvSpPr>
          <p:cNvPr id="89" name="Terminator 88"/>
          <p:cNvSpPr/>
          <p:nvPr/>
        </p:nvSpPr>
        <p:spPr>
          <a:xfrm>
            <a:off x="6934200" y="3581400"/>
            <a:ext cx="1981200" cy="3048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AnalysisEngineDescription</a:t>
            </a:r>
            <a:endParaRPr lang="en-US" sz="1000" dirty="0"/>
          </a:p>
        </p:txBody>
      </p:sp>
      <p:cxnSp>
        <p:nvCxnSpPr>
          <p:cNvPr id="91" name="Straight Arrow Connector 90"/>
          <p:cNvCxnSpPr>
            <a:stCxn id="86" idx="2"/>
            <a:endCxn id="88" idx="0"/>
          </p:cNvCxnSpPr>
          <p:nvPr/>
        </p:nvCxnSpPr>
        <p:spPr>
          <a:xfrm flipH="1">
            <a:off x="3505200" y="3276600"/>
            <a:ext cx="12192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3" idx="2"/>
            <a:endCxn id="86" idx="0"/>
          </p:cNvCxnSpPr>
          <p:nvPr/>
        </p:nvCxnSpPr>
        <p:spPr>
          <a:xfrm>
            <a:off x="4724400" y="2438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6" idx="3"/>
            <a:endCxn id="89" idx="0"/>
          </p:cNvCxnSpPr>
          <p:nvPr/>
        </p:nvCxnSpPr>
        <p:spPr>
          <a:xfrm>
            <a:off x="5638800" y="3009900"/>
            <a:ext cx="228600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6" idx="1"/>
            <a:endCxn id="87" idx="0"/>
          </p:cNvCxnSpPr>
          <p:nvPr/>
        </p:nvCxnSpPr>
        <p:spPr>
          <a:xfrm flipH="1">
            <a:off x="1295400" y="3009900"/>
            <a:ext cx="251460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rminator 34"/>
          <p:cNvSpPr/>
          <p:nvPr/>
        </p:nvSpPr>
        <p:spPr>
          <a:xfrm>
            <a:off x="4724400" y="3581400"/>
            <a:ext cx="1981200" cy="3048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List&lt;</a:t>
            </a:r>
            <a:r>
              <a:rPr lang="en-US" sz="1000" dirty="0" err="1" smtClean="0"/>
              <a:t>LeoAEDescriptor</a:t>
            </a:r>
            <a:r>
              <a:rPr lang="en-US" sz="1000" dirty="0" smtClean="0"/>
              <a:t>&gt; descriptors</a:t>
            </a:r>
            <a:endParaRPr lang="en-US" sz="1000" dirty="0"/>
          </a:p>
        </p:txBody>
      </p:sp>
      <p:cxnSp>
        <p:nvCxnSpPr>
          <p:cNvPr id="17" name="Straight Arrow Connector 16"/>
          <p:cNvCxnSpPr>
            <a:stCxn id="86" idx="2"/>
            <a:endCxn id="35" idx="0"/>
          </p:cNvCxnSpPr>
          <p:nvPr/>
        </p:nvCxnSpPr>
        <p:spPr>
          <a:xfrm>
            <a:off x="4724400" y="3276600"/>
            <a:ext cx="990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14600" y="3962400"/>
            <a:ext cx="19812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New Descriptor, no file import</a:t>
            </a:r>
            <a:endParaRPr 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4724400" y="3962400"/>
            <a:ext cx="19812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Create Aggregate Descriptor from List</a:t>
            </a:r>
            <a:endParaRPr 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6934200" y="3962400"/>
            <a:ext cx="19812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Use UIMA AE Descriptor Provided</a:t>
            </a:r>
            <a:endParaRPr lang="en-US" sz="800" dirty="0"/>
          </a:p>
        </p:txBody>
      </p:sp>
      <p:sp>
        <p:nvSpPr>
          <p:cNvPr id="42" name="Alternate Process 41"/>
          <p:cNvSpPr/>
          <p:nvPr/>
        </p:nvSpPr>
        <p:spPr>
          <a:xfrm>
            <a:off x="3352800" y="4419600"/>
            <a:ext cx="2743200" cy="381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Parameters</a:t>
            </a:r>
            <a:endParaRPr lang="en-US" dirty="0"/>
          </a:p>
        </p:txBody>
      </p:sp>
      <p:sp>
        <p:nvSpPr>
          <p:cNvPr id="43" name="Alternate Process 42"/>
          <p:cNvSpPr/>
          <p:nvPr/>
        </p:nvSpPr>
        <p:spPr>
          <a:xfrm>
            <a:off x="3352800" y="4876800"/>
            <a:ext cx="2743200" cy="381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Annotation Types</a:t>
            </a:r>
            <a:endParaRPr lang="en-US" dirty="0"/>
          </a:p>
        </p:txBody>
      </p:sp>
      <p:sp>
        <p:nvSpPr>
          <p:cNvPr id="44" name="Alternate Process 43"/>
          <p:cNvSpPr/>
          <p:nvPr/>
        </p:nvSpPr>
        <p:spPr>
          <a:xfrm>
            <a:off x="3352800" y="5334000"/>
            <a:ext cx="2743200" cy="381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Deployment Params</a:t>
            </a:r>
            <a:endParaRPr lang="en-US" dirty="0"/>
          </a:p>
        </p:txBody>
      </p:sp>
      <p:sp>
        <p:nvSpPr>
          <p:cNvPr id="45" name="Alternate Process 44"/>
          <p:cNvSpPr/>
          <p:nvPr/>
        </p:nvSpPr>
        <p:spPr>
          <a:xfrm>
            <a:off x="3352800" y="5791200"/>
            <a:ext cx="2743200" cy="381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Serialize to XML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28600" y="5029200"/>
            <a:ext cx="2057400" cy="1245936"/>
            <a:chOff x="228600" y="5029200"/>
            <a:chExt cx="2057400" cy="124593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" y="5029200"/>
              <a:ext cx="2057400" cy="1245936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228600" y="5638800"/>
              <a:ext cx="2057400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2671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3" grpId="0" animBg="1"/>
      <p:bldP spid="75" grpId="0" animBg="1"/>
      <p:bldP spid="86" grpId="0" animBg="1"/>
      <p:bldP spid="87" grpId="0" animBg="1"/>
      <p:bldP spid="88" grpId="0" animBg="1"/>
      <p:bldP spid="89" grpId="0" animBg="1"/>
      <p:bldP spid="35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Leo Client</a:t>
            </a:r>
            <a:endParaRPr lang="en-US" dirty="0"/>
          </a:p>
        </p:txBody>
      </p:sp>
      <p:sp>
        <p:nvSpPr>
          <p:cNvPr id="8" name="Predefined Process 7"/>
          <p:cNvSpPr/>
          <p:nvPr/>
        </p:nvSpPr>
        <p:spPr>
          <a:xfrm>
            <a:off x="3132394" y="1102862"/>
            <a:ext cx="3505200" cy="457200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gov.va.vinci.leo.Client</a:t>
            </a:r>
            <a:endParaRPr lang="en-US" dirty="0"/>
          </a:p>
        </p:txBody>
      </p:sp>
      <p:sp>
        <p:nvSpPr>
          <p:cNvPr id="9" name="Alternate Process 8"/>
          <p:cNvSpPr/>
          <p:nvPr/>
        </p:nvSpPr>
        <p:spPr>
          <a:xfrm>
            <a:off x="4038600" y="1855836"/>
            <a:ext cx="1676400" cy="381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10" name="Document 9"/>
          <p:cNvSpPr/>
          <p:nvPr/>
        </p:nvSpPr>
        <p:spPr>
          <a:xfrm>
            <a:off x="6047154" y="1668206"/>
            <a:ext cx="838200" cy="762000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Properties File</a:t>
            </a:r>
          </a:p>
        </p:txBody>
      </p: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 flipH="1">
            <a:off x="4876800" y="1560062"/>
            <a:ext cx="8194" cy="2957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  <a:endCxn id="10" idx="1"/>
          </p:cNvCxnSpPr>
          <p:nvPr/>
        </p:nvCxnSpPr>
        <p:spPr>
          <a:xfrm>
            <a:off x="5715000" y="2046336"/>
            <a:ext cx="332154" cy="2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47800" y="1736212"/>
            <a:ext cx="236220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    User Specified Path</a:t>
            </a:r>
          </a:p>
          <a:p>
            <a:r>
              <a:rPr lang="en-US" sz="1000" dirty="0" smtClean="0"/>
              <a:t>-    Defaults to </a:t>
            </a:r>
            <a:r>
              <a:rPr lang="en-US" sz="1000" dirty="0" err="1" smtClean="0"/>
              <a:t>conf</a:t>
            </a:r>
            <a:r>
              <a:rPr lang="en-US" sz="1000" dirty="0" smtClean="0"/>
              <a:t>/</a:t>
            </a:r>
            <a:r>
              <a:rPr lang="en-US" sz="1000" dirty="0" err="1" smtClean="0"/>
              <a:t>leo.properties</a:t>
            </a:r>
            <a:endParaRPr lang="en-US" sz="1000" dirty="0" smtClean="0"/>
          </a:p>
          <a:p>
            <a:r>
              <a:rPr lang="en-US" sz="1000" dirty="0" smtClean="0"/>
              <a:t>-    Broker Information</a:t>
            </a:r>
            <a:endParaRPr lang="en-US" sz="1000" dirty="0"/>
          </a:p>
        </p:txBody>
      </p:sp>
      <p:sp>
        <p:nvSpPr>
          <p:cNvPr id="16" name="Alternate Process 15"/>
          <p:cNvSpPr/>
          <p:nvPr/>
        </p:nvSpPr>
        <p:spPr>
          <a:xfrm>
            <a:off x="4038600" y="2438400"/>
            <a:ext cx="1676400" cy="381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init(Listener)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47800" y="2424466"/>
            <a:ext cx="2362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 dirty="0" smtClean="0"/>
              <a:t>Configure UIMA Client Engine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Register Listener with UIMA Client</a:t>
            </a:r>
          </a:p>
        </p:txBody>
      </p:sp>
      <p:sp>
        <p:nvSpPr>
          <p:cNvPr id="21" name="Alternate Process 20"/>
          <p:cNvSpPr/>
          <p:nvPr/>
        </p:nvSpPr>
        <p:spPr>
          <a:xfrm>
            <a:off x="4038600" y="2971800"/>
            <a:ext cx="1676400" cy="381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22" name="Decision 21"/>
          <p:cNvSpPr/>
          <p:nvPr/>
        </p:nvSpPr>
        <p:spPr>
          <a:xfrm>
            <a:off x="4193454" y="3581400"/>
            <a:ext cx="1371600" cy="533400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run options</a:t>
            </a:r>
            <a:endParaRPr lang="en-US" sz="1100" dirty="0"/>
          </a:p>
        </p:txBody>
      </p:sp>
      <p:sp>
        <p:nvSpPr>
          <p:cNvPr id="23" name="Terminator 22"/>
          <p:cNvSpPr/>
          <p:nvPr/>
        </p:nvSpPr>
        <p:spPr>
          <a:xfrm>
            <a:off x="1610848" y="4343400"/>
            <a:ext cx="1981200" cy="2286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CollectionReader</a:t>
            </a:r>
            <a:endParaRPr lang="en-US" sz="1000" dirty="0"/>
          </a:p>
        </p:txBody>
      </p:sp>
      <p:sp>
        <p:nvSpPr>
          <p:cNvPr id="24" name="Terminator 23"/>
          <p:cNvSpPr/>
          <p:nvPr/>
        </p:nvSpPr>
        <p:spPr>
          <a:xfrm>
            <a:off x="3888654" y="4343400"/>
            <a:ext cx="1981200" cy="2286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String documentText</a:t>
            </a:r>
            <a:endParaRPr lang="en-US" sz="1000" dirty="0"/>
          </a:p>
        </p:txBody>
      </p:sp>
      <p:sp>
        <p:nvSpPr>
          <p:cNvPr id="25" name="Terminator 24"/>
          <p:cNvSpPr/>
          <p:nvPr/>
        </p:nvSpPr>
        <p:spPr>
          <a:xfrm>
            <a:off x="6182848" y="4343400"/>
            <a:ext cx="1981200" cy="2286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UIMA CAS</a:t>
            </a:r>
            <a:endParaRPr lang="en-US" sz="1000" dirty="0"/>
          </a:p>
        </p:txBody>
      </p:sp>
      <p:cxnSp>
        <p:nvCxnSpPr>
          <p:cNvPr id="26" name="Straight Arrow Connector 25"/>
          <p:cNvCxnSpPr>
            <a:stCxn id="22" idx="2"/>
            <a:endCxn id="24" idx="0"/>
          </p:cNvCxnSpPr>
          <p:nvPr/>
        </p:nvCxnSpPr>
        <p:spPr>
          <a:xfrm>
            <a:off x="4879254" y="4114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3"/>
            <a:endCxn id="25" idx="0"/>
          </p:cNvCxnSpPr>
          <p:nvPr/>
        </p:nvCxnSpPr>
        <p:spPr>
          <a:xfrm>
            <a:off x="5565054" y="3848100"/>
            <a:ext cx="1608394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1"/>
            <a:endCxn id="23" idx="0"/>
          </p:cNvCxnSpPr>
          <p:nvPr/>
        </p:nvCxnSpPr>
        <p:spPr>
          <a:xfrm flipH="1">
            <a:off x="2601448" y="3848100"/>
            <a:ext cx="1592006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10782" y="4640006"/>
            <a:ext cx="1981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Create new CAS from Document Text, Send to Service for processing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1600200" y="4639028"/>
            <a:ext cx="1981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CollectionReader Registered with UIMA Client, Processing Started</a:t>
            </a:r>
            <a:endParaRPr 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6172200" y="4648200"/>
            <a:ext cx="1981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Send CAS object to Service for Processing</a:t>
            </a:r>
            <a:endParaRPr lang="en-US" sz="800" dirty="0"/>
          </a:p>
        </p:txBody>
      </p:sp>
      <p:cxnSp>
        <p:nvCxnSpPr>
          <p:cNvPr id="32" name="Straight Arrow Connector 31"/>
          <p:cNvCxnSpPr>
            <a:stCxn id="9" idx="2"/>
            <a:endCxn id="16" idx="0"/>
          </p:cNvCxnSpPr>
          <p:nvPr/>
        </p:nvCxnSpPr>
        <p:spPr>
          <a:xfrm>
            <a:off x="4876800" y="2236836"/>
            <a:ext cx="0" cy="201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2"/>
            <a:endCxn id="21" idx="0"/>
          </p:cNvCxnSpPr>
          <p:nvPr/>
        </p:nvCxnSpPr>
        <p:spPr>
          <a:xfrm>
            <a:off x="4876800" y="2819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2"/>
            <a:endCxn id="22" idx="0"/>
          </p:cNvCxnSpPr>
          <p:nvPr/>
        </p:nvCxnSpPr>
        <p:spPr>
          <a:xfrm>
            <a:off x="4876800" y="3352800"/>
            <a:ext cx="2454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228600" y="5029200"/>
            <a:ext cx="2057400" cy="1245936"/>
            <a:chOff x="228600" y="5029200"/>
            <a:chExt cx="2057400" cy="1245936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" y="5029200"/>
              <a:ext cx="2057400" cy="1245936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228600" y="5029200"/>
              <a:ext cx="2057400" cy="8382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588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0" grpId="0" animBg="1"/>
      <p:bldP spid="31" grpId="0" animBg="1"/>
      <p:bldP spid="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>
            <a:stCxn id="6" idx="3"/>
            <a:endCxn id="8" idx="1"/>
          </p:cNvCxnSpPr>
          <p:nvPr/>
        </p:nvCxnSpPr>
        <p:spPr>
          <a:xfrm flipV="1">
            <a:off x="4799816" y="2357744"/>
            <a:ext cx="295244" cy="66907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828016" y="3574143"/>
            <a:ext cx="2971800" cy="2598057"/>
          </a:xfrm>
          <a:prstGeom prst="roundRect">
            <a:avLst>
              <a:gd name="adj" fmla="val 8294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Leo</a:t>
            </a:r>
          </a:p>
          <a:p>
            <a:r>
              <a:rPr lang="en-US" dirty="0" smtClean="0"/>
              <a:t>  - Framework</a:t>
            </a:r>
          </a:p>
          <a:p>
            <a:r>
              <a:rPr lang="en-US" dirty="0"/>
              <a:t> </a:t>
            </a:r>
            <a:r>
              <a:rPr lang="en-US" dirty="0" smtClean="0"/>
              <a:t> - Annotation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746" y="134393"/>
            <a:ext cx="8229600" cy="639762"/>
          </a:xfrm>
        </p:spPr>
        <p:txBody>
          <a:bodyPr/>
          <a:lstStyle/>
          <a:p>
            <a:r>
              <a:rPr lang="en-US" dirty="0" smtClean="0"/>
              <a:t>Leo’s Universe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80416" y="4953000"/>
            <a:ext cx="1981200" cy="11430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UIMA AS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828016" y="2548444"/>
            <a:ext cx="2971800" cy="956756"/>
          </a:xfrm>
          <a:prstGeom prst="roundRect">
            <a:avLst>
              <a:gd name="adj" fmla="val 829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Marian</a:t>
            </a:r>
          </a:p>
          <a:p>
            <a:r>
              <a:rPr lang="en-US" dirty="0" smtClean="0"/>
              <a:t>  - Enterprise Quality AEs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95060" y="1786244"/>
            <a:ext cx="1817812" cy="1143000"/>
          </a:xfrm>
          <a:prstGeom prst="roundRect">
            <a:avLst>
              <a:gd name="adj" fmla="val 8294"/>
            </a:avLst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JAM</a:t>
            </a:r>
          </a:p>
          <a:p>
            <a:r>
              <a:rPr lang="en-US" dirty="0" smtClean="0"/>
              <a:t>  - Performance monitoring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211209" y="1659354"/>
            <a:ext cx="1687137" cy="1389743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Any</a:t>
            </a:r>
            <a:br>
              <a:rPr lang="en-US" dirty="0" smtClean="0"/>
            </a:br>
            <a:r>
              <a:rPr lang="en-US" dirty="0" smtClean="0"/>
              <a:t>UIMA AS AEs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1"/>
            <a:endCxn id="8" idx="3"/>
          </p:cNvCxnSpPr>
          <p:nvPr/>
        </p:nvCxnSpPr>
        <p:spPr>
          <a:xfrm flipH="1">
            <a:off x="6912872" y="2354226"/>
            <a:ext cx="298337" cy="35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828016" y="1500089"/>
            <a:ext cx="2971800" cy="982006"/>
          </a:xfrm>
          <a:prstGeom prst="roundRect">
            <a:avLst>
              <a:gd name="adj" fmla="val 8294"/>
            </a:avLst>
          </a:prstGeom>
          <a:solidFill>
            <a:schemeClr val="bg2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Project AEs</a:t>
            </a:r>
          </a:p>
          <a:p>
            <a:r>
              <a:rPr lang="en-US" dirty="0"/>
              <a:t> </a:t>
            </a:r>
            <a:r>
              <a:rPr lang="en-US" dirty="0" smtClean="0"/>
              <a:t> - Applied project AEs</a:t>
            </a:r>
          </a:p>
          <a:p>
            <a:r>
              <a:rPr lang="en-US" dirty="0"/>
              <a:t>  </a:t>
            </a:r>
            <a:r>
              <a:rPr lang="en-US" dirty="0" smtClean="0"/>
              <a:t>- Not-quite Enterprise AEs</a:t>
            </a:r>
          </a:p>
        </p:txBody>
      </p:sp>
      <p:cxnSp>
        <p:nvCxnSpPr>
          <p:cNvPr id="25" name="Straight Arrow Connector 24"/>
          <p:cNvCxnSpPr>
            <a:stCxn id="22" idx="3"/>
            <a:endCxn id="8" idx="1"/>
          </p:cNvCxnSpPr>
          <p:nvPr/>
        </p:nvCxnSpPr>
        <p:spPr>
          <a:xfrm>
            <a:off x="4799816" y="1991092"/>
            <a:ext cx="295244" cy="3666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n 14"/>
          <p:cNvSpPr/>
          <p:nvPr/>
        </p:nvSpPr>
        <p:spPr>
          <a:xfrm>
            <a:off x="274422" y="3088182"/>
            <a:ext cx="1100909" cy="1363980"/>
          </a:xfrm>
          <a:prstGeom prst="ca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Siman</a:t>
            </a:r>
            <a:endParaRPr lang="en-US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- Simple Annotation Schema</a:t>
            </a:r>
            <a:endParaRPr lang="en-US" sz="1400" dirty="0"/>
          </a:p>
        </p:txBody>
      </p:sp>
      <p:sp>
        <p:nvSpPr>
          <p:cNvPr id="19" name="Folded Corner 18"/>
          <p:cNvSpPr/>
          <p:nvPr/>
        </p:nvSpPr>
        <p:spPr>
          <a:xfrm>
            <a:off x="228517" y="1300029"/>
            <a:ext cx="1331354" cy="1382125"/>
          </a:xfrm>
          <a:prstGeom prst="foldedCorner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Chex</a:t>
            </a:r>
          </a:p>
          <a:p>
            <a:r>
              <a:rPr lang="en-US" dirty="0"/>
              <a:t> </a:t>
            </a:r>
            <a:r>
              <a:rPr lang="en-US" sz="1400" dirty="0" smtClean="0"/>
              <a:t>- Validation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20" name="Straight Arrow Connector 19"/>
          <p:cNvCxnSpPr>
            <a:endCxn id="15" idx="1"/>
          </p:cNvCxnSpPr>
          <p:nvPr/>
        </p:nvCxnSpPr>
        <p:spPr>
          <a:xfrm flipH="1">
            <a:off x="824877" y="2682154"/>
            <a:ext cx="1125" cy="40602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375331" y="3862835"/>
            <a:ext cx="45268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olded Corner 30"/>
          <p:cNvSpPr/>
          <p:nvPr/>
        </p:nvSpPr>
        <p:spPr>
          <a:xfrm>
            <a:off x="228517" y="4790075"/>
            <a:ext cx="1331354" cy="1382125"/>
          </a:xfrm>
          <a:prstGeom prst="foldedCorner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eHOST</a:t>
            </a:r>
            <a:endParaRPr lang="en-US" dirty="0"/>
          </a:p>
          <a:p>
            <a:r>
              <a:rPr lang="en-US" sz="1400" dirty="0" smtClean="0"/>
              <a:t> - Annotation and document classification</a:t>
            </a:r>
          </a:p>
          <a:p>
            <a:endParaRPr lang="en-US" dirty="0"/>
          </a:p>
        </p:txBody>
      </p:sp>
      <p:cxnSp>
        <p:nvCxnSpPr>
          <p:cNvPr id="33" name="Straight Arrow Connector 32"/>
          <p:cNvCxnSpPr>
            <a:stCxn id="15" idx="3"/>
          </p:cNvCxnSpPr>
          <p:nvPr/>
        </p:nvCxnSpPr>
        <p:spPr>
          <a:xfrm>
            <a:off x="824877" y="4452162"/>
            <a:ext cx="1125" cy="33791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162602" y="4194087"/>
            <a:ext cx="1687137" cy="1389743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Any (non-AS)</a:t>
            </a:r>
            <a:br>
              <a:rPr lang="en-US" dirty="0" smtClean="0"/>
            </a:br>
            <a:r>
              <a:rPr lang="en-US" dirty="0" smtClean="0"/>
              <a:t>UIMA AEs</a:t>
            </a:r>
          </a:p>
          <a:p>
            <a:r>
              <a:rPr lang="en-US" dirty="0" smtClean="0"/>
              <a:t>like </a:t>
            </a:r>
            <a:r>
              <a:rPr lang="en-US" dirty="0" err="1" smtClean="0"/>
              <a:t>cTAKES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4" idx="1"/>
          </p:cNvCxnSpPr>
          <p:nvPr/>
        </p:nvCxnSpPr>
        <p:spPr>
          <a:xfrm flipH="1">
            <a:off x="4799816" y="4888959"/>
            <a:ext cx="1362786" cy="59561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993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Release 2013.11.1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625600"/>
            <a:ext cx="36576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81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Bootstrapping logic in steps</a:t>
            </a:r>
          </a:p>
          <a:p>
            <a:pPr lvl="1"/>
            <a:r>
              <a:rPr lang="en-US" dirty="0" smtClean="0"/>
              <a:t>Common aspect of every big data system</a:t>
            </a:r>
          </a:p>
          <a:p>
            <a:r>
              <a:rPr lang="en-US" dirty="0" smtClean="0"/>
              <a:t>Pipeline format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04800" y="3309472"/>
            <a:ext cx="8534400" cy="2362200"/>
            <a:chOff x="304800" y="3309472"/>
            <a:chExt cx="8534400" cy="2362200"/>
          </a:xfrm>
        </p:grpSpPr>
        <p:pic>
          <p:nvPicPr>
            <p:cNvPr id="4" name="Content Placeholder 3" descr="empty_docum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3309472"/>
              <a:ext cx="1219200" cy="1143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Straight Arrow Connector 4"/>
            <p:cNvCxnSpPr>
              <a:stCxn id="4" idx="3"/>
              <a:endCxn id="6" idx="1"/>
            </p:cNvCxnSpPr>
            <p:nvPr/>
          </p:nvCxnSpPr>
          <p:spPr>
            <a:xfrm>
              <a:off x="1524000" y="3880972"/>
              <a:ext cx="160020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Content Placeholder 3" descr="empty_docum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3309472"/>
              <a:ext cx="1219200" cy="1143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Arrow Connector 6"/>
            <p:cNvCxnSpPr>
              <a:stCxn id="6" idx="3"/>
              <a:endCxn id="8" idx="1"/>
            </p:cNvCxnSpPr>
            <p:nvPr/>
          </p:nvCxnSpPr>
          <p:spPr>
            <a:xfrm>
              <a:off x="4343400" y="3880972"/>
              <a:ext cx="152400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Content Placeholder 3" descr="empty_docum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3309472"/>
              <a:ext cx="1219200" cy="1144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5867400" y="4452472"/>
              <a:ext cx="1219200" cy="609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67400" y="5062072"/>
              <a:ext cx="1219200" cy="609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5867400" y="4452472"/>
              <a:ext cx="1219200" cy="585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A1 </a:t>
              </a:r>
              <a:r>
                <a:rPr lang="en-US" sz="1400"/>
                <a:t>Annotations</a:t>
              </a: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5867400" y="5062072"/>
              <a:ext cx="1219200" cy="585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A2 </a:t>
              </a:r>
              <a:r>
                <a:rPr lang="en-US" sz="1400"/>
                <a:t>Annotations</a:t>
              </a: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1600200" y="4147672"/>
              <a:ext cx="13716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Algorithm1</a:t>
              </a:r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4419600" y="4071472"/>
              <a:ext cx="12954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Algorithm2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7086600" y="3919072"/>
              <a:ext cx="45720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7543800" y="3598397"/>
              <a:ext cx="1295400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Continues Till Result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24200" y="4454059"/>
              <a:ext cx="1219200" cy="609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3124200" y="4454059"/>
              <a:ext cx="12192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A1 </a:t>
              </a:r>
              <a:r>
                <a:rPr lang="en-US" sz="1400"/>
                <a:t>Annotations</a:t>
              </a:r>
            </a:p>
          </p:txBody>
        </p:sp>
        <p:sp>
          <p:nvSpPr>
            <p:cNvPr id="19" name="8-Point Star 18"/>
            <p:cNvSpPr/>
            <p:nvPr/>
          </p:nvSpPr>
          <p:spPr>
            <a:xfrm>
              <a:off x="2030413" y="3646022"/>
              <a:ext cx="444500" cy="473075"/>
            </a:xfrm>
            <a:prstGeom prst="star8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8-Point Star 19"/>
            <p:cNvSpPr/>
            <p:nvPr/>
          </p:nvSpPr>
          <p:spPr>
            <a:xfrm>
              <a:off x="4841875" y="3646022"/>
              <a:ext cx="444500" cy="473075"/>
            </a:xfrm>
            <a:prstGeom prst="star8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5504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Begin?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NLP Project needs infrastructure to support:</a:t>
            </a:r>
          </a:p>
          <a:p>
            <a:pPr lvl="1"/>
            <a:r>
              <a:rPr lang="en-US" dirty="0" smtClean="0"/>
              <a:t>Reading in data</a:t>
            </a:r>
          </a:p>
          <a:p>
            <a:pPr lvl="1"/>
            <a:r>
              <a:rPr lang="en-US" dirty="0" smtClean="0"/>
              <a:t>Processing data</a:t>
            </a:r>
          </a:p>
          <a:p>
            <a:pPr lvl="1"/>
            <a:r>
              <a:rPr lang="en-US" dirty="0" smtClean="0"/>
              <a:t>Transferring data between logic modules</a:t>
            </a:r>
          </a:p>
          <a:p>
            <a:pPr lvl="1"/>
            <a:r>
              <a:rPr lang="en-US" dirty="0" smtClean="0"/>
              <a:t>Storing metadata generated by logic</a:t>
            </a:r>
          </a:p>
          <a:p>
            <a:pPr lvl="1"/>
            <a:r>
              <a:rPr lang="en-US" dirty="0" smtClean="0"/>
              <a:t>Writing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58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Unstructured Information Management Architecture</a:t>
            </a:r>
          </a:p>
          <a:p>
            <a:r>
              <a:rPr lang="en-US" sz="2400" dirty="0">
                <a:latin typeface="Constantia" charset="0"/>
              </a:rPr>
              <a:t>Reusable logic modules (Annotation Engine or AE)</a:t>
            </a:r>
          </a:p>
          <a:p>
            <a:r>
              <a:rPr lang="en-US" sz="2400" dirty="0">
                <a:latin typeface="Constantia" charset="0"/>
              </a:rPr>
              <a:t>Easily convert modules to UIMA Annotation Engine</a:t>
            </a:r>
          </a:p>
          <a:p>
            <a:r>
              <a:rPr lang="en-US" sz="2400" dirty="0">
                <a:latin typeface="Constantia" charset="0"/>
              </a:rPr>
              <a:t>Form organized pipelines of modules (Aggregate AE)</a:t>
            </a:r>
          </a:p>
          <a:p>
            <a:r>
              <a:rPr lang="en-US" sz="2400" dirty="0">
                <a:latin typeface="Constantia" charset="0"/>
              </a:rPr>
              <a:t>Common infrastructure</a:t>
            </a:r>
          </a:p>
          <a:p>
            <a:pPr lvl="1"/>
            <a:r>
              <a:rPr lang="en-US" sz="2400" dirty="0">
                <a:latin typeface="Constantia" charset="0"/>
              </a:rPr>
              <a:t>Serialization and Transport of Data</a:t>
            </a:r>
          </a:p>
          <a:p>
            <a:pPr lvl="1"/>
            <a:r>
              <a:rPr lang="en-US" sz="2400" dirty="0">
                <a:latin typeface="Constantia" charset="0"/>
              </a:rPr>
              <a:t>Metadata Storage and Indexing</a:t>
            </a:r>
          </a:p>
          <a:p>
            <a:r>
              <a:rPr lang="en-US" sz="2400" dirty="0">
                <a:latin typeface="Constantia" charset="0"/>
              </a:rPr>
              <a:t>Community </a:t>
            </a:r>
            <a:r>
              <a:rPr lang="en-US" sz="2400" dirty="0" smtClean="0">
                <a:latin typeface="Constantia" charset="0"/>
              </a:rPr>
              <a:t>support</a:t>
            </a:r>
          </a:p>
          <a:p>
            <a:r>
              <a:rPr lang="en-US" sz="2400" dirty="0" smtClean="0">
                <a:latin typeface="Constantia" charset="0"/>
              </a:rPr>
              <a:t>XML Descriptors</a:t>
            </a:r>
            <a:endParaRPr lang="en-US" sz="2400" dirty="0">
              <a:latin typeface="Constantia" charset="0"/>
            </a:endParaRPr>
          </a:p>
        </p:txBody>
      </p:sp>
      <p:pic>
        <p:nvPicPr>
          <p:cNvPr id="4" name="Picture 3" descr="stk19928boj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748" y="3135375"/>
            <a:ext cx="2099045" cy="263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991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202075" y="2277747"/>
            <a:ext cx="4823593" cy="15961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Pipeline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UIMA</a:t>
            </a:r>
            <a:endParaRPr lang="en-US" dirty="0"/>
          </a:p>
        </p:txBody>
      </p:sp>
      <p:sp>
        <p:nvSpPr>
          <p:cNvPr id="4" name="Multidocument 3"/>
          <p:cNvSpPr/>
          <p:nvPr/>
        </p:nvSpPr>
        <p:spPr>
          <a:xfrm>
            <a:off x="759966" y="2710049"/>
            <a:ext cx="998537" cy="906462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Collection</a:t>
            </a:r>
          </a:p>
          <a:p>
            <a:pPr algn="ctr">
              <a:defRPr/>
            </a:pPr>
            <a:r>
              <a:rPr lang="en-US" sz="1200" dirty="0"/>
              <a:t>Reader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3631" y="2686743"/>
            <a:ext cx="914619" cy="8563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Tokenizer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37071" y="2686743"/>
            <a:ext cx="914619" cy="8563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Sentence Detection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7927" y="2691354"/>
            <a:ext cx="914619" cy="8563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Chunker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00363" y="2691354"/>
            <a:ext cx="914619" cy="8563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Alternate Process 8"/>
          <p:cNvSpPr/>
          <p:nvPr/>
        </p:nvSpPr>
        <p:spPr>
          <a:xfrm>
            <a:off x="7335716" y="2768299"/>
            <a:ext cx="858837" cy="696912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Listener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758503" y="3014021"/>
            <a:ext cx="513480" cy="2238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914982" y="3006952"/>
            <a:ext cx="420734" cy="2238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3198250" y="3114913"/>
            <a:ext cx="3388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7" idx="1"/>
          </p:cNvCxnSpPr>
          <p:nvPr/>
        </p:nvCxnSpPr>
        <p:spPr>
          <a:xfrm>
            <a:off x="4451690" y="3114913"/>
            <a:ext cx="326237" cy="4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>
            <a:off x="5692546" y="3119524"/>
            <a:ext cx="3078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Snip Single Corner Rectangle 19"/>
          <p:cNvSpPr/>
          <p:nvPr/>
        </p:nvSpPr>
        <p:spPr>
          <a:xfrm>
            <a:off x="1298281" y="2510765"/>
            <a:ext cx="413617" cy="361177"/>
          </a:xfrm>
          <a:prstGeom prst="snip1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CAS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407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057E-6 -4.14911E-6 L 0.03211 -0.07617 C 0.03888 -0.09377 0.04895 -0.10233 0.05936 -0.10233 C 0.07151 -0.10233 0.08123 -0.09377 0.08783 -0.07617 L 0.12064 -4.14911E-6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3" y="-5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64 -1.95647E-6 L 0.15883 -0.07594 C 0.16699 -0.09308 0.17897 -0.10234 0.19146 -0.10234 C 0.2057 -0.10234 0.21733 -0.09308 0.22531 -0.07594 L 0.26367 -1.95647E-6 " pathEditMode="relative" rAng="0" ptsTypes="FffFF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52" y="-5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67 -1.95647E-6 L 0.30186 -0.07594 C 0.30985 -0.09308 0.32182 -0.10257 0.33432 -0.10257 C 0.34873 -0.10257 0.36001 -0.09308 0.368 -0.07594 L 0.40653 -1.95647E-6 " pathEditMode="relative" rAng="0" ptsTypes="FffFF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4" y="-51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653 -1.95647E-6 L 0.44107 -0.07594 C 0.44819 -0.09308 0.45913 -0.10257 0.47041 -0.10257 C 0.48325 -0.10257 0.49367 -0.09308 0.50079 -0.07594 L 0.5355 -1.95647E-6 " pathEditMode="relative" rAng="0" ptsTypes="FffFF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0" y="-51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55 -1.95647E-6 L 0.5749 -0.07571 C 0.58324 -0.09284 0.59573 -0.10257 0.60875 -0.10257 C 0.62351 -0.10257 0.63548 -0.09284 0.64382 -0.07571 L 0.68357 -1.95647E-6 " pathEditMode="relative" rAng="0" ptsTypes="FffFF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5" y="-51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UIMA-AS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UIMA – Asynchronous </a:t>
            </a:r>
            <a:r>
              <a:rPr lang="en-US" dirty="0" err="1" smtClean="0"/>
              <a:t>Scaleout</a:t>
            </a:r>
            <a:endParaRPr lang="en-US" dirty="0" smtClean="0"/>
          </a:p>
          <a:p>
            <a:r>
              <a:rPr lang="en-US" dirty="0" smtClean="0"/>
              <a:t>Pipeline as a Service</a:t>
            </a:r>
          </a:p>
          <a:p>
            <a:pPr lvl="1"/>
            <a:r>
              <a:rPr lang="en-US" dirty="0" smtClean="0"/>
              <a:t>Logic Modules</a:t>
            </a:r>
          </a:p>
          <a:p>
            <a:pPr lvl="1"/>
            <a:r>
              <a:rPr lang="en-US" dirty="0" smtClean="0"/>
              <a:t>Replicate Service as a whole or Individual Logic Modules</a:t>
            </a:r>
          </a:p>
          <a:p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Reader for Input</a:t>
            </a:r>
          </a:p>
          <a:p>
            <a:pPr lvl="1"/>
            <a:r>
              <a:rPr lang="en-US" dirty="0" smtClean="0"/>
              <a:t>Listener for Output</a:t>
            </a:r>
          </a:p>
          <a:p>
            <a:r>
              <a:rPr lang="en-US" dirty="0" smtClean="0"/>
              <a:t>Third Party Broker </a:t>
            </a:r>
          </a:p>
          <a:p>
            <a:pPr lvl="1"/>
            <a:r>
              <a:rPr lang="en-US" dirty="0" err="1" smtClean="0"/>
              <a:t>ActiveMQ</a:t>
            </a:r>
            <a:endParaRPr lang="en-US" dirty="0" smtClean="0"/>
          </a:p>
          <a:p>
            <a:pPr lvl="1"/>
            <a:r>
              <a:rPr lang="en-US" dirty="0" smtClean="0"/>
              <a:t>JMS Queues</a:t>
            </a:r>
          </a:p>
        </p:txBody>
      </p:sp>
    </p:spTree>
    <p:extLst>
      <p:ext uri="{BB962C8B-B14F-4D97-AF65-F5344CB8AC3E}">
        <p14:creationId xmlns:p14="http://schemas.microsoft.com/office/powerpoint/2010/main" val="94217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UIMA-AS 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421" y="3360371"/>
            <a:ext cx="64008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1736546" y="2261821"/>
            <a:ext cx="4938713" cy="5270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6AAC5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UIMA AS Service  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2514421" y="3588971"/>
            <a:ext cx="381000" cy="514350"/>
            <a:chOff x="3581400" y="838200"/>
            <a:chExt cx="762000" cy="612648"/>
          </a:xfrm>
        </p:grpSpPr>
        <p:sp>
          <p:nvSpPr>
            <p:cNvPr id="7" name="Flowchart: Predefined Process 5"/>
            <p:cNvSpPr>
              <a:spLocks noChangeArrowheads="1"/>
            </p:cNvSpPr>
            <p:nvPr/>
          </p:nvSpPr>
          <p:spPr bwMode="auto">
            <a:xfrm>
              <a:off x="3581400" y="838200"/>
              <a:ext cx="762000" cy="306324"/>
            </a:xfrm>
            <a:prstGeom prst="flowChartPredefinedProcess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Flowchart: Predefined Process 6"/>
            <p:cNvSpPr>
              <a:spLocks noChangeArrowheads="1"/>
            </p:cNvSpPr>
            <p:nvPr/>
          </p:nvSpPr>
          <p:spPr bwMode="auto">
            <a:xfrm>
              <a:off x="3581400" y="1144524"/>
              <a:ext cx="762000" cy="306324"/>
            </a:xfrm>
            <a:prstGeom prst="flowChartPredefinedProcess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2979559" y="4695458"/>
            <a:ext cx="2397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solidFill>
                  <a:schemeClr val="bg1"/>
                </a:solidFill>
                <a:latin typeface="Calibri" charset="0"/>
                <a:cs typeface="Arial" charset="0"/>
              </a:rPr>
              <a:t>UIMA AS Client</a:t>
            </a:r>
          </a:p>
        </p:txBody>
      </p: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3276600" y="3429000"/>
            <a:ext cx="1981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FFFF"/>
                </a:solidFill>
                <a:latin typeface="Calibri" charset="0"/>
                <a:cs typeface="Arial" charset="0"/>
              </a:rPr>
              <a:t>Asynchronous</a:t>
            </a:r>
          </a:p>
          <a:p>
            <a:pPr eaLnBrk="1" hangingPunct="1"/>
            <a:r>
              <a:rPr lang="en-US" dirty="0">
                <a:solidFill>
                  <a:srgbClr val="FFFFFF"/>
                </a:solidFill>
                <a:latin typeface="Calibri" charset="0"/>
                <a:cs typeface="Arial" charset="0"/>
              </a:rPr>
              <a:t>   Messaging </a:t>
            </a:r>
          </a:p>
          <a:p>
            <a:pPr eaLnBrk="1" hangingPunct="1"/>
            <a:endParaRPr lang="en-US" dirty="0">
              <a:solidFill>
                <a:srgbClr val="FFFFFF"/>
              </a:solidFill>
              <a:latin typeface="Calibri" charset="0"/>
              <a:cs typeface="Arial" charset="0"/>
            </a:endParaRPr>
          </a:p>
          <a:p>
            <a:pPr eaLnBrk="1" hangingPunct="1"/>
            <a:endParaRPr lang="en-US" dirty="0">
              <a:solidFill>
                <a:srgbClr val="FFFFFF"/>
              </a:solidFill>
              <a:latin typeface="Calibri" charset="0"/>
              <a:cs typeface="Arial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5562421" y="4122371"/>
            <a:ext cx="228600" cy="59055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5562600" y="2789366"/>
            <a:ext cx="228600" cy="800101"/>
          </a:xfrm>
          <a:prstGeom prst="downArrow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2590800" y="2819400"/>
            <a:ext cx="228600" cy="770067"/>
          </a:xfrm>
          <a:prstGeom prst="downArrow">
            <a:avLst/>
          </a:prstGeom>
          <a:solidFill>
            <a:schemeClr val="tx1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2590800" y="4122867"/>
            <a:ext cx="228600" cy="590729"/>
          </a:xfrm>
          <a:prstGeom prst="downArrow">
            <a:avLst/>
          </a:prstGeom>
          <a:solidFill>
            <a:schemeClr val="tx1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9"/>
          <p:cNvSpPr txBox="1">
            <a:spLocks noChangeArrowheads="1"/>
          </p:cNvSpPr>
          <p:nvPr/>
        </p:nvSpPr>
        <p:spPr bwMode="auto">
          <a:xfrm>
            <a:off x="1066800" y="3440113"/>
            <a:ext cx="1600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FFFF"/>
                </a:solidFill>
                <a:latin typeface="Calibri" charset="0"/>
                <a:cs typeface="Arial" charset="0"/>
              </a:rPr>
              <a:t>Input Queue</a:t>
            </a:r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6248400" y="34290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FFFF"/>
                </a:solidFill>
                <a:latin typeface="Calibri" charset="0"/>
                <a:cs typeface="Arial" charset="0"/>
              </a:rPr>
              <a:t>Reply Queue</a:t>
            </a:r>
          </a:p>
        </p:txBody>
      </p:sp>
      <p:sp>
        <p:nvSpPr>
          <p:cNvPr id="17" name="Folded Corner 16"/>
          <p:cNvSpPr>
            <a:spLocks noChangeArrowheads="1"/>
          </p:cNvSpPr>
          <p:nvPr/>
        </p:nvSpPr>
        <p:spPr bwMode="auto">
          <a:xfrm rot="10800000">
            <a:off x="7391221" y="2215783"/>
            <a:ext cx="1152525" cy="500063"/>
          </a:xfrm>
          <a:prstGeom prst="foldedCorner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7591246" y="2215783"/>
            <a:ext cx="952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Calibri" charset="0"/>
                <a:cs typeface="Arial" charset="0"/>
              </a:rPr>
              <a:t>Deployment</a:t>
            </a:r>
          </a:p>
          <a:p>
            <a:pPr eaLnBrk="1" hangingPunct="1"/>
            <a:r>
              <a:rPr lang="en-US" sz="1200">
                <a:latin typeface="Calibri" charset="0"/>
                <a:cs typeface="Arial" charset="0"/>
              </a:rPr>
              <a:t>Descriptor</a:t>
            </a:r>
          </a:p>
        </p:txBody>
      </p:sp>
      <p:cxnSp>
        <p:nvCxnSpPr>
          <p:cNvPr id="19" name="Straight Connector 18"/>
          <p:cNvCxnSpPr>
            <a:stCxn id="5" idx="3"/>
            <a:endCxn id="17" idx="3"/>
          </p:cNvCxnSpPr>
          <p:nvPr/>
        </p:nvCxnSpPr>
        <p:spPr>
          <a:xfrm flipV="1">
            <a:off x="6675259" y="2465021"/>
            <a:ext cx="715962" cy="60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38"/>
          <p:cNvGrpSpPr>
            <a:grpSpLocks/>
          </p:cNvGrpSpPr>
          <p:nvPr/>
        </p:nvGrpSpPr>
        <p:grpSpPr bwMode="auto">
          <a:xfrm>
            <a:off x="5486221" y="3608021"/>
            <a:ext cx="381000" cy="514350"/>
            <a:chOff x="3581400" y="838200"/>
            <a:chExt cx="762000" cy="612648"/>
          </a:xfrm>
        </p:grpSpPr>
        <p:sp>
          <p:nvSpPr>
            <p:cNvPr id="21" name="Flowchart: Predefined Process 39"/>
            <p:cNvSpPr>
              <a:spLocks noChangeArrowheads="1"/>
            </p:cNvSpPr>
            <p:nvPr/>
          </p:nvSpPr>
          <p:spPr bwMode="auto">
            <a:xfrm>
              <a:off x="3581400" y="838200"/>
              <a:ext cx="762000" cy="306324"/>
            </a:xfrm>
            <a:prstGeom prst="flowChartPredefinedProcess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lowchart: Predefined Process 40"/>
            <p:cNvSpPr>
              <a:spLocks noChangeArrowheads="1"/>
            </p:cNvSpPr>
            <p:nvPr/>
          </p:nvSpPr>
          <p:spPr bwMode="auto">
            <a:xfrm>
              <a:off x="3581400" y="1144524"/>
              <a:ext cx="762000" cy="306324"/>
            </a:xfrm>
            <a:prstGeom prst="flowChartPredefinedProcess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3" name="Oval 22"/>
          <p:cNvSpPr/>
          <p:nvPr/>
        </p:nvSpPr>
        <p:spPr>
          <a:xfrm>
            <a:off x="1860371" y="2334846"/>
            <a:ext cx="638175" cy="381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AE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849759" y="2347546"/>
            <a:ext cx="571500" cy="1968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JMX</a:t>
            </a:r>
            <a:endParaRPr lang="en-US" dirty="0"/>
          </a:p>
        </p:txBody>
      </p:sp>
      <p:sp>
        <p:nvSpPr>
          <p:cNvPr id="25" name="Folded Corner 24"/>
          <p:cNvSpPr>
            <a:spLocks noChangeArrowheads="1"/>
          </p:cNvSpPr>
          <p:nvPr/>
        </p:nvSpPr>
        <p:spPr bwMode="auto">
          <a:xfrm rot="10800000">
            <a:off x="7591246" y="1275983"/>
            <a:ext cx="1152525" cy="500063"/>
          </a:xfrm>
          <a:prstGeom prst="foldedCorner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619821" y="1275983"/>
            <a:ext cx="1152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Calibri" charset="0"/>
                <a:cs typeface="Arial" charset="0"/>
              </a:rPr>
              <a:t>Top Aggregate</a:t>
            </a:r>
          </a:p>
          <a:p>
            <a:pPr eaLnBrk="1" hangingPunct="1"/>
            <a:r>
              <a:rPr lang="en-US" sz="1200">
                <a:latin typeface="Calibri" charset="0"/>
                <a:cs typeface="Arial" charset="0"/>
              </a:rPr>
              <a:t>Descriptor</a:t>
            </a:r>
          </a:p>
        </p:txBody>
      </p:sp>
      <p:cxnSp>
        <p:nvCxnSpPr>
          <p:cNvPr id="27" name="Straight Connector 26"/>
          <p:cNvCxnSpPr>
            <a:stCxn id="25" idx="0"/>
            <a:endCxn id="18" idx="0"/>
          </p:cNvCxnSpPr>
          <p:nvPr/>
        </p:nvCxnSpPr>
        <p:spPr>
          <a:xfrm flipH="1">
            <a:off x="8067496" y="1776046"/>
            <a:ext cx="100013" cy="439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>
            <a:spLocks noChangeArrowheads="1"/>
          </p:cNvSpPr>
          <p:nvPr/>
        </p:nvSpPr>
        <p:spPr bwMode="auto">
          <a:xfrm>
            <a:off x="1852636" y="4724400"/>
            <a:ext cx="4938713" cy="5270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6AAC5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UIMA AS </a:t>
            </a:r>
            <a:r>
              <a:rPr lang="en-US" sz="3200" dirty="0">
                <a:solidFill>
                  <a:schemeClr val="dk1"/>
                </a:solidFill>
              </a:rPr>
              <a:t>Client</a:t>
            </a:r>
            <a:r>
              <a:rPr lang="en-US" sz="3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</a:t>
            </a:r>
          </a:p>
        </p:txBody>
      </p:sp>
      <p:sp>
        <p:nvSpPr>
          <p:cNvPr id="29" name="Multidocument 28"/>
          <p:cNvSpPr/>
          <p:nvPr/>
        </p:nvSpPr>
        <p:spPr>
          <a:xfrm>
            <a:off x="439559" y="4690696"/>
            <a:ext cx="998537" cy="906462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Collection</a:t>
            </a:r>
          </a:p>
          <a:p>
            <a:pPr algn="ctr">
              <a:defRPr/>
            </a:pPr>
            <a:r>
              <a:rPr lang="en-US" sz="1200" dirty="0"/>
              <a:t>Reader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1438096" y="4892308"/>
            <a:ext cx="431800" cy="2238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Alternate Process 30"/>
          <p:cNvSpPr/>
          <p:nvPr/>
        </p:nvSpPr>
        <p:spPr>
          <a:xfrm>
            <a:off x="7265809" y="4712921"/>
            <a:ext cx="858837" cy="696912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Listener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6808609" y="4879608"/>
            <a:ext cx="433387" cy="2238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Snip Single Corner Rectangle 32"/>
          <p:cNvSpPr/>
          <p:nvPr/>
        </p:nvSpPr>
        <p:spPr>
          <a:xfrm>
            <a:off x="576804" y="4629150"/>
            <a:ext cx="413617" cy="361177"/>
          </a:xfrm>
          <a:prstGeom prst="snip1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CAS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43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98091E-7 -2.86409E-6 L 0.21021 -0.002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02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2 -0.00278 L 0.21038 -0.326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38 -0.32646 L 0.53498 -0.326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497 -0.32647 L 0.53497 -0.0011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2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497 -0.00116 L 0.74639 -0.0011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3" grpId="2" animBg="1"/>
      <p:bldP spid="33" grpId="3" animBg="1"/>
      <p:bldP spid="33" grpId="4" animBg="1"/>
      <p:bldP spid="33" grpId="5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Rapid NLP Development</a:t>
            </a:r>
          </a:p>
          <a:p>
            <a:r>
              <a:rPr lang="en-US" dirty="0" smtClean="0"/>
              <a:t>Scalable Architecture</a:t>
            </a:r>
          </a:p>
          <a:p>
            <a:r>
              <a:rPr lang="en-US" dirty="0" smtClean="0"/>
              <a:t>Analysis code reuse – ours and theirs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714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A_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VA_Slides.thmx</Template>
  <TotalTime>916</TotalTime>
  <Words>790</Words>
  <Application>Microsoft Macintosh PowerPoint</Application>
  <PresentationFormat>On-screen Show (4:3)</PresentationFormat>
  <Paragraphs>251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VA_Slides</vt:lpstr>
      <vt:lpstr>A Framework for Rapid Development and Scalability Using UIMA</vt:lpstr>
      <vt:lpstr>The Basics</vt:lpstr>
      <vt:lpstr>More Basics</vt:lpstr>
      <vt:lpstr>Where to Begin?</vt:lpstr>
      <vt:lpstr>UIMA</vt:lpstr>
      <vt:lpstr>Core UIMA</vt:lpstr>
      <vt:lpstr>UIMA-AS</vt:lpstr>
      <vt:lpstr>UIMA-AS Overview</vt:lpstr>
      <vt:lpstr>Goal</vt:lpstr>
      <vt:lpstr>Leo</vt:lpstr>
      <vt:lpstr>Leo Framework Feature</vt:lpstr>
      <vt:lpstr>Leo Framework Feature</vt:lpstr>
      <vt:lpstr>Leo Service Overview</vt:lpstr>
      <vt:lpstr>Leo Client Overview</vt:lpstr>
      <vt:lpstr>Leo Readers</vt:lpstr>
      <vt:lpstr>Leo Listeners</vt:lpstr>
      <vt:lpstr>AnnotationLibrarian </vt:lpstr>
      <vt:lpstr>LeoBaseAnnotator</vt:lpstr>
      <vt:lpstr>LeoCachingAnnotator</vt:lpstr>
      <vt:lpstr>Leo Service</vt:lpstr>
      <vt:lpstr>LeoAEDescriptor</vt:lpstr>
      <vt:lpstr>Leo Client</vt:lpstr>
      <vt:lpstr>Leo’s Universe</vt:lpstr>
      <vt:lpstr>Current Release 2013.11.1</vt:lpstr>
    </vt:vector>
  </TitlesOfParts>
  <Company>University of Utah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Framework for Rapid Development and Scalability Using UIMA</dc:title>
  <dc:creator>Thomas Ginter</dc:creator>
  <cp:lastModifiedBy>Thomas Ginter</cp:lastModifiedBy>
  <cp:revision>19</cp:revision>
  <dcterms:created xsi:type="dcterms:W3CDTF">2013-11-12T19:04:56Z</dcterms:created>
  <dcterms:modified xsi:type="dcterms:W3CDTF">2013-11-13T23:18:28Z</dcterms:modified>
</cp:coreProperties>
</file>