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04" y="-1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257" y="1455535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675" y="2223348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675" y="4691833"/>
            <a:ext cx="6400800" cy="130698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2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953" y="983050"/>
            <a:ext cx="8545707" cy="5176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>
                <a:solidFill>
                  <a:prstClr val="black"/>
                </a:solidFill>
              </a:rPr>
              <a:t>MSKCC Confidential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1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798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6525" y="117476"/>
            <a:ext cx="7923212" cy="5524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25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660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3949" y="6353220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330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930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7331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813079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5" y="1630038"/>
            <a:ext cx="8882041" cy="6863396"/>
          </a:xfrm>
          <a:prstGeom prst="rect">
            <a:avLst/>
          </a:prstGeom>
        </p:spPr>
      </p:pic>
      <p:pic>
        <p:nvPicPr>
          <p:cNvPr id="9" name="Picture 8" descr="MSKCC_logo_hor_s_rev_rgb_150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402167"/>
            <a:ext cx="2158312" cy="66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786" y="2084802"/>
            <a:ext cx="7772400" cy="1470025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3949" y="6356352"/>
            <a:ext cx="2895600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7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554" y="1135413"/>
            <a:ext cx="5111750" cy="46331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135412"/>
            <a:ext cx="3008313" cy="49981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3" y="6354784"/>
            <a:ext cx="2792349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1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5085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9217" y="6356352"/>
            <a:ext cx="2460335" cy="36512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75063" y="6356352"/>
            <a:ext cx="2133600" cy="365125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FFFFF"/>
                </a:solidFill>
                <a:latin typeface="Corbel"/>
                <a:ea typeface="+mj-ea"/>
                <a:cs typeface="Corbe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"/>
            <a:ext cx="9144000" cy="774332"/>
          </a:xfrm>
          <a:prstGeom prst="rect">
            <a:avLst/>
          </a:prstGeom>
          <a:solidFill>
            <a:srgbClr val="2986E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>
              <a:solidFill>
                <a:prstClr val="white"/>
              </a:solidFill>
              <a:latin typeface="Corbe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953" y="89097"/>
            <a:ext cx="8545707" cy="68523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953" y="949850"/>
            <a:ext cx="8545707" cy="5176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949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r>
              <a:rPr lang="en-US" smtClean="0"/>
              <a:t>MSKCC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75063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  <a:latin typeface="Corbel"/>
                <a:cs typeface="Corbel"/>
              </a:defRPr>
            </a:lvl1pPr>
          </a:lstStyle>
          <a:p>
            <a:fld id="{D9DADDD7-F6DB-DE43-84D3-BDE65D6DBA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MSKCC_logo_hor_s_pos_rgb_150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61" y="6241119"/>
            <a:ext cx="1279998" cy="46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5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FFFFFF"/>
          </a:solidFill>
          <a:latin typeface="Corbel"/>
          <a:ea typeface="+mj-ea"/>
          <a:cs typeface="Corbe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rbel"/>
          <a:ea typeface="+mn-ea"/>
          <a:cs typeface="Corbe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rbel"/>
          <a:ea typeface="+mn-ea"/>
          <a:cs typeface="Corbe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MSKCC Levels </a:t>
            </a:r>
            <a:r>
              <a:rPr lang="en-US" smtClean="0"/>
              <a:t>of </a:t>
            </a:r>
            <a:r>
              <a:rPr lang="en-US" smtClean="0"/>
              <a:t>Evidence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5535" y="5424308"/>
            <a:ext cx="6009323" cy="1047378"/>
            <a:chOff x="754779" y="5424308"/>
            <a:chExt cx="5680079" cy="1047378"/>
          </a:xfrm>
        </p:grpSpPr>
        <p:sp>
          <p:nvSpPr>
            <p:cNvPr id="6" name="Freeform 5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Preclinical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</a:t>
              </a:r>
              <a:r>
                <a:rPr lang="en-US" sz="1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evidence</a:t>
              </a:r>
              <a:r>
                <a:rPr lang="en-US" sz="120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associates this biomarker to drug response, where the biomarker and drug are NOT FDA-approved or NCCN compendium-listed</a:t>
              </a:r>
              <a:endParaRPr lang="en-US" sz="120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solidFill>
                <a:srgbClr val="FF6666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4</a:t>
              </a:r>
              <a:endParaRPr lang="en-US" sz="1400" dirty="0">
                <a:solidFill>
                  <a:sysClr val="window" lastClr="FFFFFF"/>
                </a:solidFill>
                <a:latin typeface="Gill Sans MT"/>
                <a:cs typeface="Gill Sans M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34" y="886979"/>
            <a:ext cx="6009325" cy="1047378"/>
            <a:chOff x="754779" y="886979"/>
            <a:chExt cx="5636425" cy="1047378"/>
          </a:xfrm>
        </p:grpSpPr>
        <p:sp>
          <p:nvSpPr>
            <p:cNvPr id="9" name="Freeform 8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 in this indication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1</a:t>
              </a:r>
              <a:endParaRPr lang="en-US" sz="1400" dirty="0">
                <a:solidFill>
                  <a:sysClr val="window" lastClr="FFFFFF"/>
                </a:solidFill>
                <a:latin typeface="Gill Sans MT"/>
                <a:cs typeface="Gill Sans M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5535" y="1901057"/>
            <a:ext cx="6009323" cy="1794558"/>
            <a:chOff x="754779" y="1967015"/>
            <a:chExt cx="5680079" cy="1794558"/>
          </a:xfrm>
        </p:grpSpPr>
        <p:sp>
          <p:nvSpPr>
            <p:cNvPr id="12" name="Freeform 11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2A</a:t>
              </a:r>
              <a:endParaRPr lang="en-US" sz="1400" dirty="0">
                <a:solidFill>
                  <a:sysClr val="window" lastClr="FFFFFF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Standard-of-care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this 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not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FDA-approved*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.</a:t>
              </a:r>
              <a:endParaRPr lang="en-US" sz="1200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2B</a:t>
              </a:r>
              <a:endParaRPr lang="en-US" sz="1400" dirty="0">
                <a:solidFill>
                  <a:sysClr val="window" lastClr="FFFFFF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defTabSz="914400"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FDA-approved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and drug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indication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, but not FDA or NCCN compendium-listed for this indication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14730" y="1414714"/>
            <a:ext cx="148951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E39"/>
                </a:solidFill>
                <a:latin typeface="Gill Sans MT"/>
                <a:cs typeface="Gill Sans MT"/>
              </a:rPr>
              <a:t>Standard Therapeutic Implications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21379" y="3393922"/>
            <a:ext cx="1468927" cy="969496"/>
          </a:xfrm>
          <a:prstGeom prst="rect">
            <a:avLst/>
          </a:prstGeom>
          <a:ln>
            <a:solidFill>
              <a:srgbClr val="FF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F6600"/>
                </a:solidFill>
                <a:latin typeface="Gill Sans MT"/>
                <a:cs typeface="Gill Sans MT"/>
              </a:rPr>
              <a:t>Investigational </a:t>
            </a:r>
            <a:r>
              <a:rPr lang="en-US" sz="1200" b="1" dirty="0">
                <a:solidFill>
                  <a:srgbClr val="FF6600"/>
                </a:solidFill>
                <a:latin typeface="Gill Sans MT"/>
                <a:cs typeface="Gill Sans MT"/>
              </a:rPr>
              <a:t>Therapeutic </a:t>
            </a:r>
            <a:r>
              <a:rPr lang="en-US" sz="1200" b="1" dirty="0">
                <a:solidFill>
                  <a:srgbClr val="FF6600"/>
                </a:solidFill>
                <a:latin typeface="Gill Sans MT"/>
                <a:cs typeface="Gill Sans MT"/>
              </a:rPr>
              <a:t>Implications</a:t>
            </a:r>
            <a:r>
              <a:rPr lang="en-US" sz="1200" dirty="0">
                <a:solidFill>
                  <a:srgbClr val="FF6600"/>
                </a:solidFill>
                <a:latin typeface="Gill Sans MT"/>
                <a:cs typeface="Gill Sans MT"/>
              </a:rPr>
              <a:t> </a:t>
            </a:r>
            <a:endParaRPr lang="en-US" sz="1200" dirty="0">
              <a:solidFill>
                <a:srgbClr val="FF6600"/>
              </a:solidFill>
              <a:latin typeface="Gill Sans MT"/>
              <a:cs typeface="Gill Sans MT"/>
            </a:endParaRPr>
          </a:p>
          <a:p>
            <a:pPr algn="ctr"/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possibly directed </a:t>
            </a:r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to clinical </a:t>
            </a:r>
            <a:r>
              <a:rPr lang="en-US" sz="1050" dirty="0">
                <a:solidFill>
                  <a:prstClr val="black"/>
                </a:solidFill>
                <a:latin typeface="Gill Sans MT"/>
                <a:cs typeface="Gill Sans MT"/>
              </a:rPr>
              <a:t>trials</a:t>
            </a:r>
            <a:endParaRPr lang="en-US" sz="1200" b="1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6434858" y="2648778"/>
            <a:ext cx="444365" cy="2451071"/>
          </a:xfrm>
          <a:prstGeom prst="rightBrace">
            <a:avLst>
              <a:gd name="adj1" fmla="val 10220"/>
              <a:gd name="adj2" fmla="val 50200"/>
            </a:avLst>
          </a:prstGeom>
          <a:noFill/>
          <a:ln w="25400" cap="flat" cmpd="sng" algn="ctr">
            <a:solidFill>
              <a:srgbClr val="FF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57320" y="5301595"/>
            <a:ext cx="1404335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Gill Sans MT"/>
                <a:cs typeface="Gill Sans MT"/>
              </a:rPr>
              <a:t>Hypothetical Therapeutic Implications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Based on preliminary, </a:t>
            </a:r>
          </a:p>
          <a:p>
            <a:pPr algn="ctr"/>
            <a:r>
              <a:rPr lang="en-US" sz="1100" dirty="0">
                <a:solidFill>
                  <a:prstClr val="black"/>
                </a:solidFill>
                <a:latin typeface="Gill Sans MT"/>
                <a:cs typeface="Gill Sans MT"/>
              </a:rPr>
              <a:t>non-clinical data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5535" y="3662315"/>
            <a:ext cx="6009324" cy="1795293"/>
            <a:chOff x="754779" y="3696669"/>
            <a:chExt cx="5680079" cy="1795293"/>
          </a:xfrm>
        </p:grpSpPr>
        <p:grpSp>
          <p:nvGrpSpPr>
            <p:cNvPr id="21" name="Group 20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8064A2"/>
              </a:solidFill>
              <a:ln w="9525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en-US" sz="1400" dirty="0">
                    <a:solidFill>
                      <a:sysClr val="window" lastClr="FFFFFF"/>
                    </a:solidFill>
                    <a:latin typeface="Gill Sans MT"/>
                    <a:cs typeface="Gill Sans MT"/>
                  </a:rPr>
                  <a:t>Level 3A</a:t>
                </a:r>
                <a:endPara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941641" y="3653437"/>
                <a:ext cx="6008329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defTabSz="914400">
                  <a:defRPr/>
                </a:pP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Clinical 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evidence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links biomarker to drug response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 in this </a:t>
                </a:r>
                <a:r>
                  <a:rPr lang="en-US" sz="1200" b="1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indication </a:t>
                </a:r>
                <a:r>
                  <a:rPr lang="en-US" sz="1200" kern="0" dirty="0"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latin typeface="Gill Sans MT"/>
                    <a:cs typeface="Gill Sans MT"/>
                  </a:rPr>
                  <a:t>but neither biomarker or drug are FDA-approved or NCCN compendium-listed</a:t>
                </a:r>
                <a:endPara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endParaRP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FF8000"/>
            </a:solidFill>
            <a:ln w="9525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dirty="0">
                  <a:solidFill>
                    <a:sysClr val="window" lastClr="FFFFFF"/>
                  </a:solidFill>
                  <a:latin typeface="Gill Sans MT"/>
                  <a:cs typeface="Gill Sans MT"/>
                </a:rPr>
                <a:t>Level 3B</a:t>
              </a:r>
              <a:endParaRPr lang="en-US" sz="1400" dirty="0">
                <a:solidFill>
                  <a:sysClr val="window" lastClr="FFFFFF"/>
                </a:solidFill>
                <a:latin typeface="Gill Sans MT"/>
                <a:cs typeface="Gill Sans MT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lvl="1" defTabSz="533400"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Clinical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evidence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links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biomarker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to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drug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response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 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 another </a:t>
              </a:r>
              <a:r>
                <a:rPr lang="en-US" sz="1200" b="1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indication </a:t>
              </a:r>
              <a:r>
                <a:rPr lang="en-US" sz="1200" kern="0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Gill Sans MT"/>
                  <a:cs typeface="Gill Sans MT"/>
                </a:rPr>
                <a:t>but neither biomarker or drug are FDA-approved or NCCN compendium-listed</a:t>
              </a:r>
              <a:endParaRPr lang="en-US" sz="1200" b="1" u="sng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endParaRPr>
            </a:p>
          </p:txBody>
        </p:sp>
      </p:grpSp>
      <p:cxnSp>
        <p:nvCxnSpPr>
          <p:cNvPr id="26" name="Straight Arrow Connector 25"/>
          <p:cNvCxnSpPr>
            <a:endCxn id="19" idx="1"/>
          </p:cNvCxnSpPr>
          <p:nvPr/>
        </p:nvCxnSpPr>
        <p:spPr>
          <a:xfrm>
            <a:off x="6433687" y="5770955"/>
            <a:ext cx="523633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27" name="Right Brace 26"/>
          <p:cNvSpPr/>
          <p:nvPr/>
        </p:nvSpPr>
        <p:spPr>
          <a:xfrm>
            <a:off x="6433687" y="907971"/>
            <a:ext cx="444365" cy="1658964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4730" y="2117863"/>
            <a:ext cx="192444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kern="0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Gill Sans MT"/>
                <a:cs typeface="Gill Sans MT"/>
              </a:rPr>
              <a:t>*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Includes 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biomarkers that are recommended as standard-of-care by the NCCN or other expert panels but not 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FDA-approved for </a:t>
            </a:r>
            <a:r>
              <a:rPr lang="en-US" sz="1050" dirty="0">
                <a:solidFill>
                  <a:prstClr val="black"/>
                </a:solidFill>
                <a:latin typeface="Corbel"/>
              </a:rPr>
              <a:t>a particular indication.</a:t>
            </a:r>
          </a:p>
        </p:txBody>
      </p:sp>
    </p:spTree>
    <p:extLst>
      <p:ext uri="{BB962C8B-B14F-4D97-AF65-F5344CB8AC3E}">
        <p14:creationId xmlns:p14="http://schemas.microsoft.com/office/powerpoint/2010/main" val="56088740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Template 2">
  <a:themeElements>
    <a:clrScheme name="MSK Color Palette">
      <a:dk1>
        <a:sysClr val="windowText" lastClr="000000"/>
      </a:dk1>
      <a:lt1>
        <a:sysClr val="window" lastClr="FFFFFF"/>
      </a:lt1>
      <a:dk2>
        <a:srgbClr val="737373"/>
      </a:dk2>
      <a:lt2>
        <a:srgbClr val="B3B3A6"/>
      </a:lt2>
      <a:accent1>
        <a:srgbClr val="2986E2"/>
      </a:accent1>
      <a:accent2>
        <a:srgbClr val="F26529"/>
      </a:accent2>
      <a:accent3>
        <a:srgbClr val="FFF5BC"/>
      </a:accent3>
      <a:accent4>
        <a:srgbClr val="737373"/>
      </a:accent4>
      <a:accent5>
        <a:srgbClr val="B3B3A6"/>
      </a:accent5>
      <a:accent6>
        <a:srgbClr val="2875B4"/>
      </a:accent6>
      <a:hlink>
        <a:srgbClr val="00BDF2"/>
      </a:hlink>
      <a:folHlink>
        <a:srgbClr val="9BDCFF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153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Slide Template 2</vt:lpstr>
      <vt:lpstr>MSKCC Levels of Evidence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MSKCC Levels of Evidence v.2</dc:title>
  <dc:creator>Chakravarty, Debyani/Sloan Kettering Institute</dc:creator>
  <cp:lastModifiedBy>Chakravarty, Debyani/Sloan Kettering Institute</cp:lastModifiedBy>
  <cp:revision>2</cp:revision>
  <dcterms:created xsi:type="dcterms:W3CDTF">2016-01-13T19:29:57Z</dcterms:created>
  <dcterms:modified xsi:type="dcterms:W3CDTF">2016-01-13T19:32:12Z</dcterms:modified>
</cp:coreProperties>
</file>