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3D31E-AAAF-2848-8940-0BEDDBA6AC7A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81A46-4FA9-F641-BAFA-4304267E1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Site with levels: type in your level and it tells</a:t>
            </a:r>
            <a:r>
              <a:rPr lang="en-US" baseline="0" dirty="0" smtClean="0"/>
              <a:t> you level.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299F-7020-EB41-8607-2AB7C29929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8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debyani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8299F-7020-EB41-8607-2AB7C29929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6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4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4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9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4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5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A3AA-B136-CD4C-BDA8-7AA08835A6A0}" type="datetimeFigureOut">
              <a:rPr lang="en-US" smtClean="0"/>
              <a:t>10/26/15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85052-626E-984C-8D4B-C8DBFA6C0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4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18612" y="5338952"/>
            <a:ext cx="6009323" cy="1047378"/>
            <a:chOff x="754779" y="5424308"/>
            <a:chExt cx="5680079" cy="1047378"/>
          </a:xfrm>
        </p:grpSpPr>
        <p:sp>
          <p:nvSpPr>
            <p:cNvPr id="60" name="Freeform 59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1" indent="0" algn="l" defTabSz="533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Preclinical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evidence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associates this biomarker to drug response, where the biomarker and drug are NOT FDA-approved or NCCN compendium-listed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rgbClr val="FF6666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18611" y="801623"/>
            <a:ext cx="6009325" cy="1047378"/>
            <a:chOff x="754779" y="886979"/>
            <a:chExt cx="5636425" cy="1047378"/>
          </a:xfrm>
        </p:grpSpPr>
        <p:sp>
          <p:nvSpPr>
            <p:cNvPr id="63" name="Freeform 62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FDA-approved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and drug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in this indication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8612" y="1815701"/>
            <a:ext cx="6009323" cy="1794558"/>
            <a:chOff x="754779" y="1967015"/>
            <a:chExt cx="5680079" cy="1794558"/>
          </a:xfrm>
        </p:grpSpPr>
        <p:sp>
          <p:nvSpPr>
            <p:cNvPr id="66" name="Freeform 65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2A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FDA-approved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and drug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another indication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NCCN compendium-listed for this indication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2B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FDA-approved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and drug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 another indication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, but not FDA or NCCN compendium-listed for this indication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07807" y="1329358"/>
            <a:ext cx="1489514" cy="646331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E39"/>
                </a:solidFill>
                <a:latin typeface="Arial"/>
                <a:cs typeface="Arial"/>
              </a:rPr>
              <a:t>Standard Therapeutic Implications 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214456" y="3308566"/>
            <a:ext cx="1468927" cy="969496"/>
          </a:xfrm>
          <a:prstGeom prst="rect">
            <a:avLst/>
          </a:prstGeom>
          <a:ln>
            <a:solidFill>
              <a:srgbClr val="FF8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6600"/>
                </a:solidFill>
                <a:latin typeface="Arial"/>
                <a:cs typeface="Arial"/>
              </a:rPr>
              <a:t>Investigational </a:t>
            </a:r>
            <a:r>
              <a:rPr lang="en-US" sz="1200" b="1" dirty="0">
                <a:solidFill>
                  <a:srgbClr val="FF6600"/>
                </a:solidFill>
                <a:latin typeface="Arial"/>
                <a:cs typeface="Arial"/>
              </a:rPr>
              <a:t>Therapeutic </a:t>
            </a:r>
            <a:r>
              <a:rPr lang="en-US" sz="1200" b="1" dirty="0" smtClean="0">
                <a:solidFill>
                  <a:srgbClr val="FF6600"/>
                </a:solidFill>
                <a:latin typeface="Arial"/>
                <a:cs typeface="Arial"/>
              </a:rPr>
              <a:t>Implications</a:t>
            </a:r>
            <a:r>
              <a:rPr lang="en-US" sz="1200" dirty="0" smtClean="0">
                <a:solidFill>
                  <a:srgbClr val="FF6600"/>
                </a:solidFill>
                <a:latin typeface="Arial"/>
                <a:cs typeface="Arial"/>
              </a:rPr>
              <a:t> </a:t>
            </a:r>
            <a:endParaRPr lang="en-US" sz="1200" dirty="0">
              <a:solidFill>
                <a:srgbClr val="FF6600"/>
              </a:solidFill>
              <a:latin typeface="Arial"/>
              <a:cs typeface="Arial"/>
            </a:endParaRPr>
          </a:p>
          <a:p>
            <a:pPr algn="ctr"/>
            <a:r>
              <a:rPr lang="en-US" sz="1050" dirty="0" smtClean="0">
                <a:latin typeface="Arial"/>
                <a:cs typeface="Arial"/>
              </a:rPr>
              <a:t>possibly directed </a:t>
            </a:r>
            <a:r>
              <a:rPr lang="en-US" sz="1050" dirty="0">
                <a:latin typeface="Arial"/>
                <a:cs typeface="Arial"/>
              </a:rPr>
              <a:t>to clinical </a:t>
            </a:r>
            <a:r>
              <a:rPr lang="en-US" sz="1050" dirty="0" smtClean="0">
                <a:latin typeface="Arial"/>
                <a:cs typeface="Arial"/>
              </a:rPr>
              <a:t>trials</a:t>
            </a:r>
            <a:endParaRPr lang="en-US" sz="1200" b="1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6727935" y="2563422"/>
            <a:ext cx="444365" cy="2451071"/>
          </a:xfrm>
          <a:prstGeom prst="rightBrace">
            <a:avLst>
              <a:gd name="adj1" fmla="val 10220"/>
              <a:gd name="adj2" fmla="val 50200"/>
            </a:avLst>
          </a:prstGeom>
          <a:noFill/>
          <a:ln w="25400" cap="flat" cmpd="sng" algn="ctr">
            <a:solidFill>
              <a:srgbClr val="FF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250397" y="5216239"/>
            <a:ext cx="1404335" cy="938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Arial"/>
                <a:cs typeface="Arial"/>
              </a:rPr>
              <a:t>Hypothetical Therapeutic Implications</a:t>
            </a:r>
          </a:p>
          <a:p>
            <a:pPr algn="ctr"/>
            <a:r>
              <a:rPr lang="en-US" sz="1100" dirty="0" smtClean="0">
                <a:latin typeface="Arial"/>
                <a:cs typeface="Arial"/>
              </a:rPr>
              <a:t>Based on preliminary, </a:t>
            </a:r>
          </a:p>
          <a:p>
            <a:pPr algn="ctr"/>
            <a:r>
              <a:rPr lang="en-US" sz="1100" dirty="0" smtClean="0">
                <a:latin typeface="Arial"/>
                <a:cs typeface="Arial"/>
              </a:rPr>
              <a:t>non-clinical data</a:t>
            </a:r>
          </a:p>
        </p:txBody>
      </p:sp>
      <p:grpSp>
        <p:nvGrpSpPr>
          <p:cNvPr id="84" name="Group 83"/>
          <p:cNvGrpSpPr/>
          <p:nvPr/>
        </p:nvGrpSpPr>
        <p:grpSpPr>
          <a:xfrm>
            <a:off x="718612" y="3576959"/>
            <a:ext cx="6009324" cy="1795293"/>
            <a:chOff x="754779" y="3696669"/>
            <a:chExt cx="5680079" cy="179529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8064A2"/>
              </a:solidFill>
              <a:ln w="9525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Level 3A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941641" y="3653437"/>
                <a:ext cx="6008329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Clinical 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evidence 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links biomarker to drug response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 in this </a:t>
                </a: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indication 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but neither biomarker or drug are FDA-approved or NCCN compendium-listed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FF8000"/>
            </a:solidFill>
            <a:ln w="9525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3B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1" indent="0" defTabSz="533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Clinical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evidence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links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to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drug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response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 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 another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indication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but neither biomarker or drug are FDA-approved or NCCN compendium-listed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75" name="Straight Arrow Connector 74"/>
          <p:cNvCxnSpPr>
            <a:endCxn id="74" idx="1"/>
          </p:cNvCxnSpPr>
          <p:nvPr/>
        </p:nvCxnSpPr>
        <p:spPr>
          <a:xfrm>
            <a:off x="6726764" y="5685599"/>
            <a:ext cx="523633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6" name="Right Brace 75"/>
          <p:cNvSpPr/>
          <p:nvPr/>
        </p:nvSpPr>
        <p:spPr>
          <a:xfrm>
            <a:off x="6726764" y="822615"/>
            <a:ext cx="444365" cy="1658964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598294" y="251918"/>
            <a:ext cx="6572836" cy="4630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MSKCC Levels of Evidence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110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718612" y="5338952"/>
            <a:ext cx="6009323" cy="1047378"/>
            <a:chOff x="754779" y="5424308"/>
            <a:chExt cx="5680079" cy="1047378"/>
          </a:xfrm>
        </p:grpSpPr>
        <p:sp>
          <p:nvSpPr>
            <p:cNvPr id="60" name="Freeform 59"/>
            <p:cNvSpPr/>
            <p:nvPr/>
          </p:nvSpPr>
          <p:spPr>
            <a:xfrm>
              <a:off x="1456193" y="5431880"/>
              <a:ext cx="4978665" cy="68096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1" indent="0" algn="l" defTabSz="5334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Preclinical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1200" b="1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evidence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associates this biomarker to drug response, where the biomarker and drug are NOT FDA-approved or NCCN compendium-listed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1" name="Freeform 60"/>
            <p:cNvSpPr/>
            <p:nvPr/>
          </p:nvSpPr>
          <p:spPr>
            <a:xfrm>
              <a:off x="754779" y="5424308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 algn="ctr">
              <a:solidFill>
                <a:srgbClr val="FF6666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718611" y="801623"/>
            <a:ext cx="6009325" cy="1047378"/>
            <a:chOff x="754779" y="886979"/>
            <a:chExt cx="5636425" cy="1047378"/>
          </a:xfrm>
        </p:grpSpPr>
        <p:sp>
          <p:nvSpPr>
            <p:cNvPr id="63" name="Freeform 62"/>
            <p:cNvSpPr/>
            <p:nvPr/>
          </p:nvSpPr>
          <p:spPr>
            <a:xfrm>
              <a:off x="1456193" y="907970"/>
              <a:ext cx="4935011" cy="658827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5345" tIns="36502" rIns="36502" bIns="36503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FDA-approved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and drug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in this indication</a:t>
              </a:r>
            </a:p>
          </p:txBody>
        </p:sp>
        <p:sp>
          <p:nvSpPr>
            <p:cNvPr id="64" name="Freeform 63"/>
            <p:cNvSpPr/>
            <p:nvPr/>
          </p:nvSpPr>
          <p:spPr>
            <a:xfrm>
              <a:off x="754779" y="886979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00"/>
            </a:solidFill>
            <a:ln w="127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1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718612" y="1815701"/>
            <a:ext cx="6009323" cy="1794558"/>
            <a:chOff x="754779" y="1967015"/>
            <a:chExt cx="5680079" cy="1794558"/>
          </a:xfrm>
        </p:grpSpPr>
        <p:sp>
          <p:nvSpPr>
            <p:cNvPr id="66" name="Freeform 65"/>
            <p:cNvSpPr/>
            <p:nvPr/>
          </p:nvSpPr>
          <p:spPr>
            <a:xfrm>
              <a:off x="754779" y="196701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008080"/>
            </a:solidFill>
            <a:ln w="9525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2A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>
              <a:off x="1456193" y="1982159"/>
              <a:ext cx="4978665" cy="650734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12700" cap="flat" cmpd="sng" algn="ctr">
              <a:solidFill>
                <a:srgbClr val="008080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FDA-approved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and drug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another indication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AND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NCCN compendium-listed for this indication</a:t>
              </a:r>
            </a:p>
          </p:txBody>
        </p:sp>
        <p:sp>
          <p:nvSpPr>
            <p:cNvPr id="69" name="Freeform 68"/>
            <p:cNvSpPr/>
            <p:nvPr/>
          </p:nvSpPr>
          <p:spPr>
            <a:xfrm>
              <a:off x="754779" y="2714195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1F497D"/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2B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1454014" y="2714736"/>
              <a:ext cx="4980844" cy="680796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1F497D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FDA-approved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and drug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 another indication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, but not FDA or NCCN compendium-listed for this indication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7207807" y="2597887"/>
            <a:ext cx="1489514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007E39"/>
                </a:solidFill>
                <a:latin typeface="Arial"/>
                <a:cs typeface="Arial"/>
              </a:rPr>
              <a:t>Possibly</a:t>
            </a:r>
          </a:p>
          <a:p>
            <a:pPr algn="ctr"/>
            <a:r>
              <a:rPr lang="en-US" sz="1200" b="1" dirty="0" smtClean="0">
                <a:solidFill>
                  <a:srgbClr val="007E39"/>
                </a:solidFill>
                <a:latin typeface="Arial"/>
                <a:cs typeface="Arial"/>
              </a:rPr>
              <a:t>“Actionable”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251569" y="5470156"/>
            <a:ext cx="1404335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Arial"/>
                <a:cs typeface="Arial"/>
              </a:rPr>
              <a:t>Not</a:t>
            </a:r>
          </a:p>
          <a:p>
            <a:pPr algn="ctr"/>
            <a:r>
              <a:rPr lang="en-US" sz="1100" b="1" dirty="0" smtClean="0">
                <a:solidFill>
                  <a:srgbClr val="FF0000"/>
                </a:solidFill>
                <a:latin typeface="Arial"/>
                <a:cs typeface="Arial"/>
              </a:rPr>
              <a:t>Actionable</a:t>
            </a:r>
            <a:endParaRPr lang="en-US" sz="1100" dirty="0" smtClean="0">
              <a:latin typeface="Arial"/>
              <a:cs typeface="Arial"/>
            </a:endParaRPr>
          </a:p>
        </p:txBody>
      </p:sp>
      <p:grpSp>
        <p:nvGrpSpPr>
          <p:cNvPr id="84" name="Group 83"/>
          <p:cNvGrpSpPr/>
          <p:nvPr/>
        </p:nvGrpSpPr>
        <p:grpSpPr>
          <a:xfrm>
            <a:off x="718612" y="3576959"/>
            <a:ext cx="6009324" cy="1795293"/>
            <a:chOff x="754779" y="3696669"/>
            <a:chExt cx="5680079" cy="179529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283" y="3696669"/>
              <a:ext cx="5678404" cy="1048089"/>
              <a:chOff x="97185" y="3653437"/>
              <a:chExt cx="6852785" cy="1212355"/>
            </a:xfrm>
          </p:grpSpPr>
          <p:sp>
            <p:nvSpPr>
              <p:cNvPr id="54" name="Freeform 53"/>
              <p:cNvSpPr/>
              <p:nvPr/>
            </p:nvSpPr>
            <p:spPr>
              <a:xfrm>
                <a:off x="97185" y="3654259"/>
                <a:ext cx="848074" cy="1211533"/>
              </a:xfrm>
              <a:custGeom>
                <a:avLst/>
                <a:gdLst>
                  <a:gd name="connsiteX0" fmla="*/ 0 w 910242"/>
                  <a:gd name="connsiteY0" fmla="*/ 0 h 637169"/>
                  <a:gd name="connsiteX1" fmla="*/ 591658 w 910242"/>
                  <a:gd name="connsiteY1" fmla="*/ 0 h 637169"/>
                  <a:gd name="connsiteX2" fmla="*/ 910242 w 910242"/>
                  <a:gd name="connsiteY2" fmla="*/ 318585 h 637169"/>
                  <a:gd name="connsiteX3" fmla="*/ 591658 w 910242"/>
                  <a:gd name="connsiteY3" fmla="*/ 637169 h 637169"/>
                  <a:gd name="connsiteX4" fmla="*/ 0 w 910242"/>
                  <a:gd name="connsiteY4" fmla="*/ 637169 h 637169"/>
                  <a:gd name="connsiteX5" fmla="*/ 318585 w 910242"/>
                  <a:gd name="connsiteY5" fmla="*/ 318585 h 637169"/>
                  <a:gd name="connsiteX6" fmla="*/ 0 w 910242"/>
                  <a:gd name="connsiteY6" fmla="*/ 0 h 637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0242" h="637169">
                    <a:moveTo>
                      <a:pt x="910241" y="0"/>
                    </a:moveTo>
                    <a:lnTo>
                      <a:pt x="910241" y="414160"/>
                    </a:lnTo>
                    <a:lnTo>
                      <a:pt x="455120" y="637169"/>
                    </a:lnTo>
                    <a:lnTo>
                      <a:pt x="1" y="414160"/>
                    </a:lnTo>
                    <a:lnTo>
                      <a:pt x="1" y="0"/>
                    </a:lnTo>
                    <a:lnTo>
                      <a:pt x="455120" y="223009"/>
                    </a:lnTo>
                    <a:lnTo>
                      <a:pt x="910241" y="0"/>
                    </a:lnTo>
                    <a:close/>
                  </a:path>
                </a:pathLst>
              </a:custGeom>
              <a:solidFill>
                <a:srgbClr val="8064A2"/>
              </a:solidFill>
              <a:ln w="9525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spcFirstLastPara="0" vert="horz" wrap="square" lIns="8891" tIns="327476" rIns="8890" bIns="327474" numCol="1" spcCol="1270" anchor="ctr" anchorCtr="0">
                <a:noAutofit/>
              </a:bodyPr>
              <a:lstStyle/>
              <a:p>
                <a:pPr marL="0" marR="0" lvl="0" indent="0" algn="ctr" defTabSz="62230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Level 3A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941641" y="3653437"/>
                <a:ext cx="6008329" cy="787497"/>
              </a:xfrm>
              <a:custGeom>
                <a:avLst/>
                <a:gdLst>
                  <a:gd name="connsiteX0" fmla="*/ 98611 w 591657"/>
                  <a:gd name="connsiteY0" fmla="*/ 0 h 6702282"/>
                  <a:gd name="connsiteX1" fmla="*/ 493046 w 591657"/>
                  <a:gd name="connsiteY1" fmla="*/ 0 h 6702282"/>
                  <a:gd name="connsiteX2" fmla="*/ 591657 w 591657"/>
                  <a:gd name="connsiteY2" fmla="*/ 98611 h 6702282"/>
                  <a:gd name="connsiteX3" fmla="*/ 591657 w 591657"/>
                  <a:gd name="connsiteY3" fmla="*/ 6702282 h 6702282"/>
                  <a:gd name="connsiteX4" fmla="*/ 591657 w 591657"/>
                  <a:gd name="connsiteY4" fmla="*/ 6702282 h 6702282"/>
                  <a:gd name="connsiteX5" fmla="*/ 0 w 591657"/>
                  <a:gd name="connsiteY5" fmla="*/ 6702282 h 6702282"/>
                  <a:gd name="connsiteX6" fmla="*/ 0 w 591657"/>
                  <a:gd name="connsiteY6" fmla="*/ 6702282 h 6702282"/>
                  <a:gd name="connsiteX7" fmla="*/ 0 w 591657"/>
                  <a:gd name="connsiteY7" fmla="*/ 98611 h 6702282"/>
                  <a:gd name="connsiteX8" fmla="*/ 98611 w 591657"/>
                  <a:gd name="connsiteY8" fmla="*/ 0 h 6702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1657" h="6702282">
                    <a:moveTo>
                      <a:pt x="591657" y="1117068"/>
                    </a:moveTo>
                    <a:lnTo>
                      <a:pt x="591657" y="5585214"/>
                    </a:lnTo>
                    <a:cubicBezTo>
                      <a:pt x="591657" y="6202147"/>
                      <a:pt x="587760" y="6702276"/>
                      <a:pt x="582952" y="6702276"/>
                    </a:cubicBezTo>
                    <a:lnTo>
                      <a:pt x="0" y="6702276"/>
                    </a:lnTo>
                    <a:lnTo>
                      <a:pt x="0" y="6702276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582952" y="6"/>
                    </a:lnTo>
                    <a:cubicBezTo>
                      <a:pt x="587760" y="6"/>
                      <a:pt x="591657" y="500135"/>
                      <a:pt x="591657" y="1117068"/>
                    </a:cubicBezTo>
                    <a:close/>
                  </a:path>
                </a:pathLst>
              </a:custGeom>
              <a:solidFill>
                <a:sysClr val="window" lastClr="FFFFFF">
                  <a:alpha val="90000"/>
                  <a:hueOff val="0"/>
                  <a:satOff val="0"/>
                  <a:lumOff val="0"/>
                  <a:alphaOff val="0"/>
                </a:sysClr>
              </a:solidFill>
              <a:ln w="9525" cap="flat" cmpd="sng" algn="ctr">
                <a:solidFill>
                  <a:srgbClr val="8064A2"/>
                </a:solidFill>
                <a:prstDash val="solid"/>
              </a:ln>
              <a:effectLst/>
            </p:spPr>
            <p:txBody>
              <a:bodyPr spcFirstLastPara="0" vert="horz" wrap="square" lIns="85345" tIns="36502" rIns="91440" bIns="36503" numCol="1" spcCol="1270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Clinical 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evidence 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links biomarker to drug response</a:t>
                </a: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 in this </a:t>
                </a:r>
                <a:r>
                  <a:rPr kumimoji="0" 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indication </a:t>
                </a:r>
                <a:r>
                  <a:rPr kumimoji="0" lang="en-US" sz="12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>
                        <a:hueOff val="0"/>
                        <a:satOff val="0"/>
                        <a:lumOff val="0"/>
                        <a:alphaOff val="0"/>
                      </a:sys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but neither biomarker or drug are FDA-approved or NCCN compendium-listed</a:t>
                </a: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57" name="Freeform 56"/>
            <p:cNvSpPr/>
            <p:nvPr/>
          </p:nvSpPr>
          <p:spPr>
            <a:xfrm>
              <a:off x="754779" y="4444584"/>
              <a:ext cx="702737" cy="1047378"/>
            </a:xfrm>
            <a:custGeom>
              <a:avLst/>
              <a:gdLst>
                <a:gd name="connsiteX0" fmla="*/ 0 w 910242"/>
                <a:gd name="connsiteY0" fmla="*/ 0 h 637169"/>
                <a:gd name="connsiteX1" fmla="*/ 591658 w 910242"/>
                <a:gd name="connsiteY1" fmla="*/ 0 h 637169"/>
                <a:gd name="connsiteX2" fmla="*/ 910242 w 910242"/>
                <a:gd name="connsiteY2" fmla="*/ 318585 h 637169"/>
                <a:gd name="connsiteX3" fmla="*/ 591658 w 910242"/>
                <a:gd name="connsiteY3" fmla="*/ 637169 h 637169"/>
                <a:gd name="connsiteX4" fmla="*/ 0 w 910242"/>
                <a:gd name="connsiteY4" fmla="*/ 637169 h 637169"/>
                <a:gd name="connsiteX5" fmla="*/ 318585 w 910242"/>
                <a:gd name="connsiteY5" fmla="*/ 318585 h 637169"/>
                <a:gd name="connsiteX6" fmla="*/ 0 w 910242"/>
                <a:gd name="connsiteY6" fmla="*/ 0 h 63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0242" h="637169">
                  <a:moveTo>
                    <a:pt x="910241" y="0"/>
                  </a:moveTo>
                  <a:lnTo>
                    <a:pt x="910241" y="414160"/>
                  </a:lnTo>
                  <a:lnTo>
                    <a:pt x="455120" y="637169"/>
                  </a:lnTo>
                  <a:lnTo>
                    <a:pt x="1" y="414160"/>
                  </a:lnTo>
                  <a:lnTo>
                    <a:pt x="1" y="0"/>
                  </a:lnTo>
                  <a:lnTo>
                    <a:pt x="455120" y="223009"/>
                  </a:lnTo>
                  <a:lnTo>
                    <a:pt x="910241" y="0"/>
                  </a:lnTo>
                  <a:close/>
                </a:path>
              </a:pathLst>
            </a:custGeom>
            <a:solidFill>
              <a:srgbClr val="FF8000"/>
            </a:solidFill>
            <a:ln w="9525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spcFirstLastPara="0" vert="horz" wrap="square" lIns="8891" tIns="327476" rIns="8890" bIns="327474" numCol="1" spcCol="1270" anchor="ctr" anchorCtr="0">
              <a:noAutofit/>
            </a:bodyPr>
            <a:lstStyle/>
            <a:p>
              <a:pPr marL="0" marR="0" lvl="0" indent="0" algn="ctr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Level 3B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1456193" y="4442622"/>
              <a:ext cx="4978665" cy="691581"/>
            </a:xfrm>
            <a:custGeom>
              <a:avLst/>
              <a:gdLst>
                <a:gd name="connsiteX0" fmla="*/ 98611 w 591657"/>
                <a:gd name="connsiteY0" fmla="*/ 0 h 6702282"/>
                <a:gd name="connsiteX1" fmla="*/ 493046 w 591657"/>
                <a:gd name="connsiteY1" fmla="*/ 0 h 6702282"/>
                <a:gd name="connsiteX2" fmla="*/ 591657 w 591657"/>
                <a:gd name="connsiteY2" fmla="*/ 98611 h 6702282"/>
                <a:gd name="connsiteX3" fmla="*/ 591657 w 591657"/>
                <a:gd name="connsiteY3" fmla="*/ 6702282 h 6702282"/>
                <a:gd name="connsiteX4" fmla="*/ 591657 w 591657"/>
                <a:gd name="connsiteY4" fmla="*/ 6702282 h 6702282"/>
                <a:gd name="connsiteX5" fmla="*/ 0 w 591657"/>
                <a:gd name="connsiteY5" fmla="*/ 6702282 h 6702282"/>
                <a:gd name="connsiteX6" fmla="*/ 0 w 591657"/>
                <a:gd name="connsiteY6" fmla="*/ 6702282 h 6702282"/>
                <a:gd name="connsiteX7" fmla="*/ 0 w 591657"/>
                <a:gd name="connsiteY7" fmla="*/ 98611 h 6702282"/>
                <a:gd name="connsiteX8" fmla="*/ 98611 w 591657"/>
                <a:gd name="connsiteY8" fmla="*/ 0 h 6702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1657" h="6702282">
                  <a:moveTo>
                    <a:pt x="591657" y="1117068"/>
                  </a:moveTo>
                  <a:lnTo>
                    <a:pt x="591657" y="5585214"/>
                  </a:lnTo>
                  <a:cubicBezTo>
                    <a:pt x="591657" y="6202147"/>
                    <a:pt x="587760" y="6702276"/>
                    <a:pt x="582952" y="6702276"/>
                  </a:cubicBezTo>
                  <a:lnTo>
                    <a:pt x="0" y="6702276"/>
                  </a:lnTo>
                  <a:lnTo>
                    <a:pt x="0" y="6702276"/>
                  </a:lnTo>
                  <a:lnTo>
                    <a:pt x="0" y="6"/>
                  </a:lnTo>
                  <a:lnTo>
                    <a:pt x="0" y="6"/>
                  </a:lnTo>
                  <a:lnTo>
                    <a:pt x="582952" y="6"/>
                  </a:lnTo>
                  <a:cubicBezTo>
                    <a:pt x="587760" y="6"/>
                    <a:pt x="591657" y="500135"/>
                    <a:pt x="591657" y="1117068"/>
                  </a:cubicBezTo>
                  <a:close/>
                </a:path>
              </a:pathLst>
            </a:cu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9525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spcFirstLastPara="0" vert="horz" wrap="square" lIns="85345" tIns="36502" rIns="91440" bIns="36503" numCol="1" spcCol="1270" anchor="ctr" anchorCtr="0">
              <a:noAutofit/>
            </a:bodyPr>
            <a:lstStyle/>
            <a:p>
              <a:pPr marL="0" marR="0" lvl="1" indent="0" defTabSz="533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Clinical 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evidence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links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biomarker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to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drug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response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 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 another </a:t>
              </a:r>
              <a:r>
                <a:rPr kumimoji="0" 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indication </a:t>
              </a:r>
              <a:r>
                <a:rPr kumimoji="0" 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hueOff val="0"/>
                      <a:satOff val="0"/>
                      <a:lumOff val="0"/>
                      <a:alphaOff val="0"/>
                    </a:sys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but neither biomarker or drug are FDA-approved or NCCN compendium-listed</a:t>
              </a:r>
              <a:endPara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hueOff val="0"/>
                    <a:satOff val="0"/>
                    <a:lumOff val="0"/>
                    <a:alphaOff val="0"/>
                  </a:sysClr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cxnSp>
        <p:nvCxnSpPr>
          <p:cNvPr id="75" name="Straight Arrow Connector 74"/>
          <p:cNvCxnSpPr>
            <a:endCxn id="74" idx="1"/>
          </p:cNvCxnSpPr>
          <p:nvPr/>
        </p:nvCxnSpPr>
        <p:spPr>
          <a:xfrm>
            <a:off x="6726697" y="5685600"/>
            <a:ext cx="52487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sp>
        <p:nvSpPr>
          <p:cNvPr id="76" name="Right Brace 75"/>
          <p:cNvSpPr/>
          <p:nvPr/>
        </p:nvSpPr>
        <p:spPr>
          <a:xfrm>
            <a:off x="6726764" y="822615"/>
            <a:ext cx="444365" cy="4191878"/>
          </a:xfrm>
          <a:prstGeom prst="rightBrace">
            <a:avLst>
              <a:gd name="adj1" fmla="val 10220"/>
              <a:gd name="adj2" fmla="val 50200"/>
            </a:avLst>
          </a:prstGeom>
          <a:noFill/>
          <a:ln w="28575" cap="flat" cmpd="sng" algn="ctr">
            <a:solidFill>
              <a:srgbClr val="008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Title 1"/>
          <p:cNvSpPr>
            <a:spLocks noGrp="1"/>
          </p:cNvSpPr>
          <p:nvPr>
            <p:ph type="title"/>
          </p:nvPr>
        </p:nvSpPr>
        <p:spPr>
          <a:xfrm>
            <a:off x="598294" y="251918"/>
            <a:ext cx="6572836" cy="463063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Arial"/>
                <a:cs typeface="Arial"/>
              </a:rPr>
              <a:t>MSKCC Levels of Evidence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916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Macintosh PowerPoint</Application>
  <PresentationFormat>On-screen Show (4:3)</PresentationFormat>
  <Paragraphs>44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MSKCC Levels of Evidence</vt:lpstr>
      <vt:lpstr>MSKCC Levels of Evidence</vt:lpstr>
    </vt:vector>
  </TitlesOfParts>
  <Company>MSKCC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MSKCC Levels of Evidence</dc:title>
  <dc:creator>Phillips, Sarah M./Sloan Kettering Institute</dc:creator>
  <cp:lastModifiedBy>Phillips, Sarah M./Sloan Kettering Institute</cp:lastModifiedBy>
  <cp:revision>1</cp:revision>
  <dcterms:created xsi:type="dcterms:W3CDTF">2015-10-26T15:13:50Z</dcterms:created>
  <dcterms:modified xsi:type="dcterms:W3CDTF">2015-10-26T15:14:09Z</dcterms:modified>
</cp:coreProperties>
</file>