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66A9"/>
    <a:srgbClr val="653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-104" y="-1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2986E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rbe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257" y="1455535"/>
            <a:ext cx="8882041" cy="6863396"/>
          </a:xfrm>
          <a:prstGeom prst="rect">
            <a:avLst/>
          </a:prstGeom>
        </p:spPr>
      </p:pic>
      <p:pic>
        <p:nvPicPr>
          <p:cNvPr id="9" name="Picture 8" descr="MSKCC_logo_hor_s_rev_rgb_15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402167"/>
            <a:ext cx="2158312" cy="664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675" y="2223348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675" y="4691833"/>
            <a:ext cx="6400800" cy="1306987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2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53" y="983050"/>
            <a:ext cx="8545707" cy="5176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3949" y="6356352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MSKCC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5063" y="6356352"/>
            <a:ext cx="2133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5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2"/>
            <a:ext cx="2895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9863" y="6356352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6525" y="117476"/>
            <a:ext cx="7923212" cy="5524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625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602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602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3949" y="6353220"/>
            <a:ext cx="2895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75063" y="6356352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59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330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93068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733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3079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3949" y="6356352"/>
            <a:ext cx="2895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675063" y="6356352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4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2986E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rbe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5" y="1630038"/>
            <a:ext cx="8882041" cy="6863396"/>
          </a:xfrm>
          <a:prstGeom prst="rect">
            <a:avLst/>
          </a:prstGeom>
        </p:spPr>
      </p:pic>
      <p:pic>
        <p:nvPicPr>
          <p:cNvPr id="9" name="Picture 8" descr="MSKCC_logo_hor_s_rev_rgb_15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402167"/>
            <a:ext cx="2158312" cy="664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786" y="2084802"/>
            <a:ext cx="7772400" cy="1470025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4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3949" y="6356352"/>
            <a:ext cx="2895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675063" y="6356352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3953" y="89097"/>
            <a:ext cx="8545707" cy="6852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7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9554" y="1135413"/>
            <a:ext cx="5111750" cy="46331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135412"/>
            <a:ext cx="3008313" cy="49981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3" y="6354784"/>
            <a:ext cx="2792349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75063" y="6356352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53953" y="89097"/>
            <a:ext cx="8545707" cy="68523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latin typeface="Corbel"/>
                <a:ea typeface="+mj-ea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1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5085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89217" y="6356352"/>
            <a:ext cx="2460335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75063" y="6356352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53953" y="89097"/>
            <a:ext cx="8545707" cy="68523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latin typeface="Corbel"/>
                <a:ea typeface="+mj-ea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1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9144000" cy="774332"/>
          </a:xfrm>
          <a:prstGeom prst="rect">
            <a:avLst/>
          </a:prstGeom>
          <a:solidFill>
            <a:srgbClr val="2986E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>
              <a:solidFill>
                <a:prstClr val="white"/>
              </a:solidFill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953" y="89097"/>
            <a:ext cx="8545707" cy="68523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953" y="949850"/>
            <a:ext cx="8545707" cy="5176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3949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  <a:latin typeface="Corbel"/>
                <a:cs typeface="Corbel"/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75063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  <a:latin typeface="Corbel"/>
                <a:cs typeface="Corbel"/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MSKCC_logo_hor_s_pos_rgb_150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661" y="6241119"/>
            <a:ext cx="1279998" cy="46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5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FFFFFF"/>
          </a:solidFill>
          <a:latin typeface="Corbel"/>
          <a:ea typeface="+mj-ea"/>
          <a:cs typeface="Corbe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orbel"/>
          <a:ea typeface="+mn-ea"/>
          <a:cs typeface="Corbe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OncoKB </a:t>
            </a:r>
            <a:r>
              <a:rPr lang="en-US" dirty="0" smtClean="0"/>
              <a:t>Levels of Evidence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26601" y="5140129"/>
            <a:ext cx="6009323" cy="1047378"/>
            <a:chOff x="754779" y="5424308"/>
            <a:chExt cx="5680079" cy="1047378"/>
          </a:xfrm>
        </p:grpSpPr>
        <p:sp>
          <p:nvSpPr>
            <p:cNvPr id="6" name="Freeform 5"/>
            <p:cNvSpPr/>
            <p:nvPr/>
          </p:nvSpPr>
          <p:spPr>
            <a:xfrm>
              <a:off x="1456193" y="5431880"/>
              <a:ext cx="4978665" cy="680964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spcFirstLastPara="0" vert="horz" wrap="square" lIns="85345" tIns="36502" rIns="91440" bIns="36503" numCol="1" spcCol="1270" anchor="ctr" anchorCtr="0">
              <a:noAutofit/>
            </a:bodyPr>
            <a:lstStyle/>
            <a:p>
              <a:pPr marL="0" lvl="1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defRPr/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Preclinical</a:t>
              </a:r>
              <a:r>
                <a:rPr lang="en-US" sz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 </a:t>
              </a: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evidence</a:t>
              </a:r>
              <a:r>
                <a:rPr lang="en-US" sz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 associates this biomarker to drug response, where the biomarker and drug are NOT FDA-approved or NCCN compendium-listed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754779" y="5424308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solidFill>
                <a:srgbClr val="8B8B77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dirty="0">
                  <a:solidFill>
                    <a:sysClr val="window" lastClr="FFFFFF"/>
                  </a:solidFill>
                  <a:latin typeface="Gill Sans MT"/>
                  <a:cs typeface="Gill Sans MT"/>
                </a:rPr>
                <a:t>Level 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5534" y="886979"/>
            <a:ext cx="6009325" cy="1047378"/>
            <a:chOff x="754779" y="886979"/>
            <a:chExt cx="5636425" cy="1047378"/>
          </a:xfrm>
        </p:grpSpPr>
        <p:sp>
          <p:nvSpPr>
            <p:cNvPr id="9" name="Freeform 8"/>
            <p:cNvSpPr/>
            <p:nvPr/>
          </p:nvSpPr>
          <p:spPr>
            <a:xfrm>
              <a:off x="1456193" y="907970"/>
              <a:ext cx="4935011" cy="658827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rgbClr val="008000"/>
              </a:solidFill>
              <a:prstDash val="solid"/>
            </a:ln>
            <a:effectLst/>
          </p:spPr>
          <p:txBody>
            <a:bodyPr spcFirstLastPara="0" vert="horz" wrap="square" lIns="85345" tIns="36502" rIns="36502" bIns="36503" numCol="1" spcCol="1270" anchor="ctr" anchorCtr="0">
              <a:noAutofit/>
            </a:bodyPr>
            <a:lstStyle/>
            <a:p>
              <a:pPr defTabSz="914400">
                <a:defRPr/>
              </a:pP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FDA-approved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biomarker and drug</a:t>
              </a: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 in this indication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754779" y="886979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rgbClr val="008000"/>
            </a:solidFill>
            <a:ln w="12700" cap="flat" cmpd="sng" algn="ctr">
              <a:solidFill>
                <a:srgbClr val="008000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dirty="0">
                  <a:solidFill>
                    <a:sysClr val="window" lastClr="FFFFFF"/>
                  </a:solidFill>
                  <a:latin typeface="Gill Sans MT"/>
                  <a:cs typeface="Gill Sans MT"/>
                </a:rPr>
                <a:t>Level 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26068" y="1807220"/>
            <a:ext cx="6009323" cy="1794558"/>
            <a:chOff x="754779" y="1967015"/>
            <a:chExt cx="5680079" cy="1794558"/>
          </a:xfrm>
        </p:grpSpPr>
        <p:sp>
          <p:nvSpPr>
            <p:cNvPr id="12" name="Freeform 11"/>
            <p:cNvSpPr/>
            <p:nvPr/>
          </p:nvSpPr>
          <p:spPr>
            <a:xfrm>
              <a:off x="754779" y="1967015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rgbClr val="008080"/>
            </a:solidFill>
            <a:ln w="9525" cap="flat" cmpd="sng" algn="ctr">
              <a:solidFill>
                <a:srgbClr val="008080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dirty="0">
                  <a:solidFill>
                    <a:sysClr val="window" lastClr="FFFFFF"/>
                  </a:solidFill>
                  <a:latin typeface="Gill Sans MT"/>
                  <a:cs typeface="Gill Sans MT"/>
                </a:rPr>
                <a:t>Level 2A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456193" y="1982159"/>
              <a:ext cx="4978665" cy="650734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08080"/>
              </a:solidFill>
              <a:prstDash val="solid"/>
            </a:ln>
            <a:effectLst/>
          </p:spPr>
          <p:txBody>
            <a:bodyPr spcFirstLastPara="0" vert="horz" wrap="square" lIns="85345" tIns="36502" rIns="91440" bIns="36503" numCol="1" spcCol="1270" anchor="ctr" anchorCtr="0">
              <a:noAutofit/>
            </a:bodyPr>
            <a:lstStyle/>
            <a:p>
              <a:pPr defTabSz="914400">
                <a:defRPr/>
              </a:pP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Standard-of-care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biomarker and drug </a:t>
              </a: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in this indication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but not FDA-approved*.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754779" y="2714195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rgbClr val="1F497D"/>
            </a:solidFill>
            <a:ln w="9525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dirty="0">
                  <a:solidFill>
                    <a:sysClr val="window" lastClr="FFFFFF"/>
                  </a:solidFill>
                  <a:latin typeface="Gill Sans MT"/>
                  <a:cs typeface="Gill Sans MT"/>
                </a:rPr>
                <a:t>Level 2B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1454014" y="2714736"/>
              <a:ext cx="4980844" cy="680796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spcFirstLastPara="0" vert="horz" wrap="square" lIns="85345" tIns="36502" rIns="91440" bIns="36503" numCol="1" spcCol="1270" anchor="ctr" anchorCtr="0">
              <a:noAutofit/>
            </a:bodyPr>
            <a:lstStyle/>
            <a:p>
              <a:pPr defTabSz="914400">
                <a:defRPr/>
              </a:pP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FDA-approved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biomarker and drug </a:t>
              </a: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in another indication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, but not FDA or NCCN compendium-listed for this indication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914730" y="1414714"/>
            <a:ext cx="1489514" cy="64633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E39"/>
                </a:solidFill>
                <a:latin typeface="Gill Sans MT"/>
                <a:cs typeface="Gill Sans MT"/>
              </a:rPr>
              <a:t>Standard Therapeutic Implications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21379" y="3393922"/>
            <a:ext cx="1468927" cy="969496"/>
          </a:xfrm>
          <a:prstGeom prst="rect">
            <a:avLst/>
          </a:prstGeom>
          <a:ln>
            <a:solidFill>
              <a:srgbClr val="653575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653575"/>
                </a:solidFill>
                <a:latin typeface="Gill Sans MT"/>
                <a:cs typeface="Gill Sans MT"/>
              </a:rPr>
              <a:t>Investigational Therapeutic Implications</a:t>
            </a:r>
            <a:r>
              <a:rPr lang="en-US" sz="1200" dirty="0">
                <a:solidFill>
                  <a:srgbClr val="653575"/>
                </a:solidFill>
                <a:latin typeface="Gill Sans MT"/>
                <a:cs typeface="Gill Sans MT"/>
              </a:rPr>
              <a:t> </a:t>
            </a:r>
          </a:p>
          <a:p>
            <a:pPr algn="ctr"/>
            <a:r>
              <a:rPr lang="en-US" sz="1050" dirty="0">
                <a:solidFill>
                  <a:prstClr val="black"/>
                </a:solidFill>
                <a:latin typeface="Gill Sans MT"/>
                <a:cs typeface="Gill Sans MT"/>
              </a:rPr>
              <a:t>possibly directed to clinical trials</a:t>
            </a:r>
            <a:endParaRPr lang="en-US" sz="1200" b="1" dirty="0">
              <a:solidFill>
                <a:srgbClr val="FF0000"/>
              </a:solidFill>
              <a:latin typeface="Gill Sans MT"/>
              <a:cs typeface="Gill Sans MT"/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6434858" y="2557887"/>
            <a:ext cx="444365" cy="2345418"/>
          </a:xfrm>
          <a:prstGeom prst="rightBrace">
            <a:avLst>
              <a:gd name="adj1" fmla="val 10220"/>
              <a:gd name="adj2" fmla="val 50200"/>
            </a:avLst>
          </a:prstGeom>
          <a:noFill/>
          <a:ln w="25400" cap="flat" cmpd="sng" algn="ctr">
            <a:solidFill>
              <a:srgbClr val="653575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57320" y="5005109"/>
            <a:ext cx="1404335" cy="9848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Gill Sans MT"/>
                <a:cs typeface="Gill Sans MT"/>
              </a:rPr>
              <a:t>Hypothetical Therapeutic Implications</a:t>
            </a:r>
          </a:p>
          <a:p>
            <a:pPr algn="ctr"/>
            <a:r>
              <a:rPr lang="en-US" sz="1100" dirty="0">
                <a:solidFill>
                  <a:prstClr val="black"/>
                </a:solidFill>
                <a:latin typeface="Gill Sans MT"/>
                <a:cs typeface="Gill Sans MT"/>
              </a:rPr>
              <a:t>Based on preliminary, </a:t>
            </a:r>
          </a:p>
          <a:p>
            <a:pPr algn="ctr"/>
            <a:r>
              <a:rPr lang="en-US" sz="1100" dirty="0">
                <a:solidFill>
                  <a:prstClr val="black"/>
                </a:solidFill>
                <a:latin typeface="Gill Sans MT"/>
                <a:cs typeface="Gill Sans MT"/>
              </a:rPr>
              <a:t>non-clinical data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26068" y="3465771"/>
            <a:ext cx="6009324" cy="1795293"/>
            <a:chOff x="754779" y="3696669"/>
            <a:chExt cx="5680079" cy="1795293"/>
          </a:xfrm>
        </p:grpSpPr>
        <p:grpSp>
          <p:nvGrpSpPr>
            <p:cNvPr id="21" name="Group 20"/>
            <p:cNvGrpSpPr/>
            <p:nvPr/>
          </p:nvGrpSpPr>
          <p:grpSpPr>
            <a:xfrm>
              <a:off x="755283" y="3696669"/>
              <a:ext cx="5678404" cy="1048089"/>
              <a:chOff x="97185" y="3653437"/>
              <a:chExt cx="6852785" cy="1212355"/>
            </a:xfrm>
          </p:grpSpPr>
          <p:sp>
            <p:nvSpPr>
              <p:cNvPr id="24" name="Freeform 23"/>
              <p:cNvSpPr/>
              <p:nvPr/>
            </p:nvSpPr>
            <p:spPr>
              <a:xfrm>
                <a:off x="97185" y="3654259"/>
                <a:ext cx="848074" cy="1211533"/>
              </a:xfrm>
              <a:custGeom>
                <a:avLst/>
                <a:gdLst>
                  <a:gd name="connsiteX0" fmla="*/ 0 w 910242"/>
                  <a:gd name="connsiteY0" fmla="*/ 0 h 637169"/>
                  <a:gd name="connsiteX1" fmla="*/ 591658 w 910242"/>
                  <a:gd name="connsiteY1" fmla="*/ 0 h 637169"/>
                  <a:gd name="connsiteX2" fmla="*/ 910242 w 910242"/>
                  <a:gd name="connsiteY2" fmla="*/ 318585 h 637169"/>
                  <a:gd name="connsiteX3" fmla="*/ 591658 w 910242"/>
                  <a:gd name="connsiteY3" fmla="*/ 637169 h 637169"/>
                  <a:gd name="connsiteX4" fmla="*/ 0 w 910242"/>
                  <a:gd name="connsiteY4" fmla="*/ 637169 h 637169"/>
                  <a:gd name="connsiteX5" fmla="*/ 318585 w 910242"/>
                  <a:gd name="connsiteY5" fmla="*/ 318585 h 637169"/>
                  <a:gd name="connsiteX6" fmla="*/ 0 w 910242"/>
                  <a:gd name="connsiteY6" fmla="*/ 0 h 637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0242" h="637169">
                    <a:moveTo>
                      <a:pt x="910241" y="0"/>
                    </a:moveTo>
                    <a:lnTo>
                      <a:pt x="910241" y="414160"/>
                    </a:lnTo>
                    <a:lnTo>
                      <a:pt x="455120" y="637169"/>
                    </a:lnTo>
                    <a:lnTo>
                      <a:pt x="1" y="414160"/>
                    </a:lnTo>
                    <a:lnTo>
                      <a:pt x="1" y="0"/>
                    </a:lnTo>
                    <a:lnTo>
                      <a:pt x="455120" y="223009"/>
                    </a:lnTo>
                    <a:lnTo>
                      <a:pt x="910241" y="0"/>
                    </a:lnTo>
                    <a:close/>
                  </a:path>
                </a:pathLst>
              </a:custGeom>
              <a:solidFill>
                <a:srgbClr val="653575"/>
              </a:solidFill>
              <a:ln w="9525" cap="flat" cmpd="sng" algn="ctr">
                <a:solidFill>
                  <a:srgbClr val="653575"/>
                </a:solidFill>
                <a:prstDash val="solid"/>
              </a:ln>
              <a:effectLst/>
            </p:spPr>
            <p:txBody>
              <a:bodyPr spcFirstLastPara="0" vert="horz" wrap="square" lIns="8891" tIns="327476" rIns="8890" bIns="327474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400" dirty="0">
                    <a:solidFill>
                      <a:sysClr val="window" lastClr="FFFFFF"/>
                    </a:solidFill>
                    <a:latin typeface="Gill Sans MT"/>
                    <a:cs typeface="Gill Sans MT"/>
                  </a:rPr>
                  <a:t>Level 3A</a:t>
                </a: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941642" y="3653437"/>
                <a:ext cx="6008328" cy="787497"/>
              </a:xfrm>
              <a:custGeom>
                <a:avLst/>
                <a:gdLst>
                  <a:gd name="connsiteX0" fmla="*/ 98611 w 591657"/>
                  <a:gd name="connsiteY0" fmla="*/ 0 h 6702282"/>
                  <a:gd name="connsiteX1" fmla="*/ 493046 w 591657"/>
                  <a:gd name="connsiteY1" fmla="*/ 0 h 6702282"/>
                  <a:gd name="connsiteX2" fmla="*/ 591657 w 591657"/>
                  <a:gd name="connsiteY2" fmla="*/ 98611 h 6702282"/>
                  <a:gd name="connsiteX3" fmla="*/ 591657 w 591657"/>
                  <a:gd name="connsiteY3" fmla="*/ 6702282 h 6702282"/>
                  <a:gd name="connsiteX4" fmla="*/ 591657 w 591657"/>
                  <a:gd name="connsiteY4" fmla="*/ 6702282 h 6702282"/>
                  <a:gd name="connsiteX5" fmla="*/ 0 w 591657"/>
                  <a:gd name="connsiteY5" fmla="*/ 6702282 h 6702282"/>
                  <a:gd name="connsiteX6" fmla="*/ 0 w 591657"/>
                  <a:gd name="connsiteY6" fmla="*/ 6702282 h 6702282"/>
                  <a:gd name="connsiteX7" fmla="*/ 0 w 591657"/>
                  <a:gd name="connsiteY7" fmla="*/ 98611 h 6702282"/>
                  <a:gd name="connsiteX8" fmla="*/ 98611 w 591657"/>
                  <a:gd name="connsiteY8" fmla="*/ 0 h 6702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1657" h="6702282">
                    <a:moveTo>
                      <a:pt x="591657" y="1117068"/>
                    </a:moveTo>
                    <a:lnTo>
                      <a:pt x="591657" y="5585214"/>
                    </a:lnTo>
                    <a:cubicBezTo>
                      <a:pt x="591657" y="6202147"/>
                      <a:pt x="587760" y="6702276"/>
                      <a:pt x="582952" y="6702276"/>
                    </a:cubicBezTo>
                    <a:lnTo>
                      <a:pt x="0" y="6702276"/>
                    </a:lnTo>
                    <a:lnTo>
                      <a:pt x="0" y="670227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582952" y="6"/>
                    </a:lnTo>
                    <a:cubicBezTo>
                      <a:pt x="587760" y="6"/>
                      <a:pt x="591657" y="500135"/>
                      <a:pt x="591657" y="1117068"/>
                    </a:cubicBezTo>
                    <a:close/>
                  </a:path>
                </a:pathLst>
              </a:custGeom>
              <a:solidFill>
                <a:sysClr val="window" lastClr="FFFFFF">
                  <a:alpha val="90000"/>
                  <a:hueOff val="0"/>
                  <a:satOff val="0"/>
                  <a:lumOff val="0"/>
                  <a:alphaOff val="0"/>
                </a:sysClr>
              </a:solidFill>
              <a:ln w="9525" cap="flat" cmpd="sng" algn="ctr">
                <a:solidFill>
                  <a:srgbClr val="653575"/>
                </a:solidFill>
                <a:prstDash val="solid"/>
              </a:ln>
              <a:effectLst/>
            </p:spPr>
            <p:txBody>
              <a:bodyPr spcFirstLastPara="0" vert="horz" wrap="square" lIns="85345" tIns="36502" rIns="91440" bIns="36503" numCol="1" spcCol="1270" anchor="ctr" anchorCtr="0">
                <a:noAutofit/>
              </a:bodyPr>
              <a:lstStyle/>
              <a:p>
                <a:pPr defTabSz="914400">
                  <a:defRPr/>
                </a:pPr>
                <a:r>
                  <a:rPr lang="en-US" sz="1200" b="1" kern="0" dirty="0"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latin typeface="Gill Sans MT"/>
                    <a:cs typeface="Gill Sans MT"/>
                  </a:rPr>
                  <a:t>Clinical evidence </a:t>
                </a:r>
                <a:r>
                  <a:rPr lang="en-US" sz="1200" kern="0" dirty="0"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latin typeface="Gill Sans MT"/>
                    <a:cs typeface="Gill Sans MT"/>
                  </a:rPr>
                  <a:t>links biomarker to drug response</a:t>
                </a:r>
                <a:r>
                  <a:rPr lang="en-US" sz="1200" b="1" kern="0" dirty="0"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latin typeface="Gill Sans MT"/>
                    <a:cs typeface="Gill Sans MT"/>
                  </a:rPr>
                  <a:t> in this indication </a:t>
                </a:r>
                <a:r>
                  <a:rPr lang="en-US" sz="1200" kern="0" dirty="0"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latin typeface="Gill Sans MT"/>
                    <a:cs typeface="Gill Sans MT"/>
                  </a:rPr>
                  <a:t>but neither biomarker or drug are FDA-approved or NCCN compendium-listed</a:t>
                </a:r>
              </a:p>
            </p:txBody>
          </p:sp>
        </p:grpSp>
        <p:sp>
          <p:nvSpPr>
            <p:cNvPr id="22" name="Freeform 21"/>
            <p:cNvSpPr/>
            <p:nvPr/>
          </p:nvSpPr>
          <p:spPr>
            <a:xfrm>
              <a:off x="754779" y="4444584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rgbClr val="8966A9"/>
            </a:solidFill>
            <a:ln w="9525" cap="flat" cmpd="sng" algn="ctr">
              <a:solidFill>
                <a:srgbClr val="8966A9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dirty="0">
                  <a:solidFill>
                    <a:sysClr val="window" lastClr="FFFFFF"/>
                  </a:solidFill>
                  <a:latin typeface="Gill Sans MT"/>
                  <a:cs typeface="Gill Sans MT"/>
                </a:rPr>
                <a:t>Level 3B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1456193" y="4442622"/>
              <a:ext cx="4978665" cy="691581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8966A9"/>
              </a:solidFill>
              <a:prstDash val="solid"/>
            </a:ln>
            <a:effectLst/>
          </p:spPr>
          <p:txBody>
            <a:bodyPr spcFirstLastPara="0" vert="horz" wrap="square" lIns="85345" tIns="36502" rIns="91440" bIns="36503" numCol="1" spcCol="1270" anchor="ctr" anchorCtr="0">
              <a:noAutofit/>
            </a:bodyPr>
            <a:lstStyle/>
            <a:p>
              <a:pPr marL="0" lvl="1" defTabSz="533400">
                <a:spcBef>
                  <a:spcPct val="0"/>
                </a:spcBef>
                <a:spcAft>
                  <a:spcPct val="15000"/>
                </a:spcAft>
                <a:defRPr/>
              </a:pP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Clinical evidence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links biomarker to drug response </a:t>
              </a: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in another indication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but neither biomarker or drug are FDA-approved or NCCN compendium-listed</a:t>
              </a:r>
              <a:endParaRPr lang="en-US" sz="1200" b="1" u="sng" kern="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Gill Sans MT"/>
                <a:cs typeface="Gill Sans MT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6433620" y="5485340"/>
            <a:ext cx="523700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27" name="Right Brace 26"/>
          <p:cNvSpPr/>
          <p:nvPr/>
        </p:nvSpPr>
        <p:spPr>
          <a:xfrm>
            <a:off x="6433620" y="907971"/>
            <a:ext cx="444365" cy="1565127"/>
          </a:xfrm>
          <a:prstGeom prst="rightBrace">
            <a:avLst>
              <a:gd name="adj1" fmla="val 10220"/>
              <a:gd name="adj2" fmla="val 50200"/>
            </a:avLst>
          </a:prstGeom>
          <a:noFill/>
          <a:ln w="28575" cap="flat" cmpd="sng" algn="ctr">
            <a:solidFill>
              <a:srgbClr val="008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14730" y="2117863"/>
            <a:ext cx="192444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kern="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Gill Sans MT"/>
                <a:cs typeface="Gill Sans MT"/>
              </a:rPr>
              <a:t>*</a:t>
            </a:r>
            <a:r>
              <a:rPr lang="en-US" sz="1050" dirty="0">
                <a:solidFill>
                  <a:prstClr val="black"/>
                </a:solidFill>
                <a:latin typeface="Corbel"/>
              </a:rPr>
              <a:t>Includes biomarkers that are recommended as standard-of-care by the NCCN or other expert panels but not FDA-approved for a particular indication.</a:t>
            </a:r>
          </a:p>
        </p:txBody>
      </p:sp>
      <p:pic>
        <p:nvPicPr>
          <p:cNvPr id="4" name="Picture 3" descr="Screen Shot 2016-05-25 at 3.47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6" y="6249672"/>
            <a:ext cx="1494676" cy="3980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06425" y="6280028"/>
            <a:ext cx="3675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latin typeface="Gill Sans MT"/>
                <a:cs typeface="Gill Sans MT"/>
              </a:rPr>
              <a:t>J Clin Oncol 34, 2016 (suppl; abstr 11583)</a:t>
            </a:r>
            <a:endParaRPr lang="en-US" sz="1600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560887409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Template 2">
  <a:themeElements>
    <a:clrScheme name="MSK Color Palette">
      <a:dk1>
        <a:sysClr val="windowText" lastClr="000000"/>
      </a:dk1>
      <a:lt1>
        <a:sysClr val="window" lastClr="FFFFFF"/>
      </a:lt1>
      <a:dk2>
        <a:srgbClr val="737373"/>
      </a:dk2>
      <a:lt2>
        <a:srgbClr val="B3B3A6"/>
      </a:lt2>
      <a:accent1>
        <a:srgbClr val="2986E2"/>
      </a:accent1>
      <a:accent2>
        <a:srgbClr val="F26529"/>
      </a:accent2>
      <a:accent3>
        <a:srgbClr val="FFF5BC"/>
      </a:accent3>
      <a:accent4>
        <a:srgbClr val="737373"/>
      </a:accent4>
      <a:accent5>
        <a:srgbClr val="B3B3A6"/>
      </a:accent5>
      <a:accent6>
        <a:srgbClr val="2875B4"/>
      </a:accent6>
      <a:hlink>
        <a:srgbClr val="00BDF2"/>
      </a:hlink>
      <a:folHlink>
        <a:srgbClr val="9BDCFF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165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Slide Template 2</vt:lpstr>
      <vt:lpstr>OncoKB Levels of Evidence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MSKCC Levels of Evidence v.2</dc:title>
  <dc:creator>Chakravarty, Debyani/Sloan Kettering Institute</dc:creator>
  <cp:lastModifiedBy>Zhang, Hongxin/Sloan Kettering Institute</cp:lastModifiedBy>
  <cp:revision>8</cp:revision>
  <dcterms:created xsi:type="dcterms:W3CDTF">2016-01-13T19:29:57Z</dcterms:created>
  <dcterms:modified xsi:type="dcterms:W3CDTF">2016-06-02T02:56:58Z</dcterms:modified>
</cp:coreProperties>
</file>