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6A9"/>
    <a:srgbClr val="653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57" y="1455535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2223348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4691833"/>
            <a:ext cx="6400800" cy="130698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2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3" y="983050"/>
            <a:ext cx="8545707" cy="5176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MSKCC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98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6525" y="117476"/>
            <a:ext cx="7923212" cy="552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2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949" y="6353220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330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30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733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30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5" y="1630038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86" y="2084802"/>
            <a:ext cx="7772400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554" y="1135413"/>
            <a:ext cx="5111750" cy="46331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35412"/>
            <a:ext cx="3008313" cy="49981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3" y="6354784"/>
            <a:ext cx="2792349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1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085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9217" y="6356352"/>
            <a:ext cx="2460335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9144000" cy="774332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3" y="949850"/>
            <a:ext cx="8545707" cy="517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949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SKCC_logo_hor_s_pos_rgb_15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1" y="6241119"/>
            <a:ext cx="1279998" cy="4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FFFFFF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OncoKB </a:t>
            </a:r>
            <a:r>
              <a:rPr lang="en-US" dirty="0" smtClean="0"/>
              <a:t>Levels of Evidence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5535" y="5424308"/>
            <a:ext cx="6009323" cy="1047378"/>
            <a:chOff x="754779" y="5424308"/>
            <a:chExt cx="5680079" cy="1047378"/>
          </a:xfrm>
        </p:grpSpPr>
        <p:sp>
          <p:nvSpPr>
            <p:cNvPr id="6" name="Freeform 5"/>
            <p:cNvSpPr/>
            <p:nvPr/>
          </p:nvSpPr>
          <p:spPr>
            <a:xfrm>
              <a:off x="1456193" y="5431880"/>
              <a:ext cx="4978665" cy="68096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Preclinical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</a:t>
              </a: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evidence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associates this biomarker to drug response, where the biomarker and drug are NOT FDA-approved or NCCN compendium-listed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754779" y="5424308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rgbClr val="8B8B77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34" y="886979"/>
            <a:ext cx="6009325" cy="1047378"/>
            <a:chOff x="754779" y="886979"/>
            <a:chExt cx="5636425" cy="1047378"/>
          </a:xfrm>
        </p:grpSpPr>
        <p:sp>
          <p:nvSpPr>
            <p:cNvPr id="9" name="Freeform 8"/>
            <p:cNvSpPr/>
            <p:nvPr/>
          </p:nvSpPr>
          <p:spPr>
            <a:xfrm>
              <a:off x="1456193" y="907970"/>
              <a:ext cx="4935011" cy="658827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5345" tIns="36502" rIns="36502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in this indication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54779" y="886979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535" y="1901057"/>
            <a:ext cx="6009323" cy="1794558"/>
            <a:chOff x="754779" y="1967015"/>
            <a:chExt cx="5680079" cy="1794558"/>
          </a:xfrm>
        </p:grpSpPr>
        <p:sp>
          <p:nvSpPr>
            <p:cNvPr id="12" name="Freeform 11"/>
            <p:cNvSpPr/>
            <p:nvPr/>
          </p:nvSpPr>
          <p:spPr>
            <a:xfrm>
              <a:off x="754779" y="196701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80"/>
            </a:solidFill>
            <a:ln w="9525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56193" y="1982159"/>
              <a:ext cx="4978665" cy="65073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Standard-of-care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this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not FDA-approved*.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54779" y="271419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1F497D"/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2B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454014" y="2714736"/>
              <a:ext cx="4980844" cy="680796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, but not FDA or NCCN compendium-listed for this indication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14730" y="1414714"/>
            <a:ext cx="148951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E39"/>
                </a:solidFill>
                <a:latin typeface="Gill Sans MT"/>
                <a:cs typeface="Gill Sans MT"/>
              </a:rPr>
              <a:t>Standard Therapeutic Implications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1379" y="3393922"/>
            <a:ext cx="1468927" cy="969496"/>
          </a:xfrm>
          <a:prstGeom prst="rect">
            <a:avLst/>
          </a:prstGeom>
          <a:ln>
            <a:solidFill>
              <a:srgbClr val="65357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53575"/>
                </a:solidFill>
                <a:latin typeface="Gill Sans MT"/>
                <a:cs typeface="Gill Sans MT"/>
              </a:rPr>
              <a:t>Investigational Therapeutic Implications</a:t>
            </a:r>
            <a:r>
              <a:rPr lang="en-US" sz="1200" dirty="0">
                <a:solidFill>
                  <a:srgbClr val="653575"/>
                </a:solidFill>
                <a:latin typeface="Gill Sans MT"/>
                <a:cs typeface="Gill Sans MT"/>
              </a:rPr>
              <a:t> 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Gill Sans MT"/>
                <a:cs typeface="Gill Sans MT"/>
              </a:rPr>
              <a:t>possibly directed to clinical trials</a:t>
            </a:r>
            <a:endParaRPr lang="en-US" sz="1200" b="1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434858" y="2648778"/>
            <a:ext cx="444365" cy="2451071"/>
          </a:xfrm>
          <a:prstGeom prst="rightBrace">
            <a:avLst>
              <a:gd name="adj1" fmla="val 10220"/>
              <a:gd name="adj2" fmla="val 50200"/>
            </a:avLst>
          </a:prstGeom>
          <a:noFill/>
          <a:ln w="25400" cap="flat" cmpd="sng" algn="ctr">
            <a:solidFill>
              <a:srgbClr val="653575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7320" y="5255429"/>
            <a:ext cx="1404335" cy="9848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Gill Sans MT"/>
                <a:cs typeface="Gill Sans MT"/>
              </a:rPr>
              <a:t>Hypothetical Therapeutic Implications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Based on preliminary, 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non-clinical data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5535" y="3662315"/>
            <a:ext cx="6009324" cy="1795293"/>
            <a:chOff x="754779" y="3696669"/>
            <a:chExt cx="5680079" cy="1795293"/>
          </a:xfrm>
        </p:grpSpPr>
        <p:grpSp>
          <p:nvGrpSpPr>
            <p:cNvPr id="21" name="Group 20"/>
            <p:cNvGrpSpPr/>
            <p:nvPr/>
          </p:nvGrpSpPr>
          <p:grpSpPr>
            <a:xfrm>
              <a:off x="755283" y="3696669"/>
              <a:ext cx="5678404" cy="1048089"/>
              <a:chOff x="97185" y="3653437"/>
              <a:chExt cx="6852785" cy="1212355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97185" y="3654259"/>
                <a:ext cx="848074" cy="1211533"/>
              </a:xfrm>
              <a:custGeom>
                <a:avLst/>
                <a:gdLst>
                  <a:gd name="connsiteX0" fmla="*/ 0 w 910242"/>
                  <a:gd name="connsiteY0" fmla="*/ 0 h 637169"/>
                  <a:gd name="connsiteX1" fmla="*/ 591658 w 910242"/>
                  <a:gd name="connsiteY1" fmla="*/ 0 h 637169"/>
                  <a:gd name="connsiteX2" fmla="*/ 910242 w 910242"/>
                  <a:gd name="connsiteY2" fmla="*/ 318585 h 637169"/>
                  <a:gd name="connsiteX3" fmla="*/ 591658 w 910242"/>
                  <a:gd name="connsiteY3" fmla="*/ 637169 h 637169"/>
                  <a:gd name="connsiteX4" fmla="*/ 0 w 910242"/>
                  <a:gd name="connsiteY4" fmla="*/ 637169 h 637169"/>
                  <a:gd name="connsiteX5" fmla="*/ 318585 w 910242"/>
                  <a:gd name="connsiteY5" fmla="*/ 318585 h 637169"/>
                  <a:gd name="connsiteX6" fmla="*/ 0 w 910242"/>
                  <a:gd name="connsiteY6" fmla="*/ 0 h 63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0242" h="637169">
                    <a:moveTo>
                      <a:pt x="910241" y="0"/>
                    </a:moveTo>
                    <a:lnTo>
                      <a:pt x="910241" y="414160"/>
                    </a:lnTo>
                    <a:lnTo>
                      <a:pt x="455120" y="637169"/>
                    </a:lnTo>
                    <a:lnTo>
                      <a:pt x="1" y="414160"/>
                    </a:lnTo>
                    <a:lnTo>
                      <a:pt x="1" y="0"/>
                    </a:lnTo>
                    <a:lnTo>
                      <a:pt x="455120" y="223009"/>
                    </a:lnTo>
                    <a:lnTo>
                      <a:pt x="910241" y="0"/>
                    </a:lnTo>
                    <a:close/>
                  </a:path>
                </a:pathLst>
              </a:custGeom>
              <a:solidFill>
                <a:srgbClr val="653575"/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891" tIns="327476" rIns="8890" bIns="327474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400" dirty="0">
                    <a:solidFill>
                      <a:sysClr val="window" lastClr="FFFFFF"/>
                    </a:solidFill>
                    <a:latin typeface="Gill Sans MT"/>
                    <a:cs typeface="Gill Sans MT"/>
                  </a:rPr>
                  <a:t>Level 3A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41641" y="3653437"/>
                <a:ext cx="6008329" cy="787497"/>
              </a:xfrm>
              <a:custGeom>
                <a:avLst/>
                <a:gdLst>
                  <a:gd name="connsiteX0" fmla="*/ 98611 w 591657"/>
                  <a:gd name="connsiteY0" fmla="*/ 0 h 6702282"/>
                  <a:gd name="connsiteX1" fmla="*/ 493046 w 591657"/>
                  <a:gd name="connsiteY1" fmla="*/ 0 h 6702282"/>
                  <a:gd name="connsiteX2" fmla="*/ 591657 w 591657"/>
                  <a:gd name="connsiteY2" fmla="*/ 98611 h 6702282"/>
                  <a:gd name="connsiteX3" fmla="*/ 591657 w 591657"/>
                  <a:gd name="connsiteY3" fmla="*/ 6702282 h 6702282"/>
                  <a:gd name="connsiteX4" fmla="*/ 591657 w 591657"/>
                  <a:gd name="connsiteY4" fmla="*/ 6702282 h 6702282"/>
                  <a:gd name="connsiteX5" fmla="*/ 0 w 591657"/>
                  <a:gd name="connsiteY5" fmla="*/ 6702282 h 6702282"/>
                  <a:gd name="connsiteX6" fmla="*/ 0 w 591657"/>
                  <a:gd name="connsiteY6" fmla="*/ 6702282 h 6702282"/>
                  <a:gd name="connsiteX7" fmla="*/ 0 w 591657"/>
                  <a:gd name="connsiteY7" fmla="*/ 98611 h 6702282"/>
                  <a:gd name="connsiteX8" fmla="*/ 98611 w 591657"/>
                  <a:gd name="connsiteY8" fmla="*/ 0 h 670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1657" h="6702282">
                    <a:moveTo>
                      <a:pt x="591657" y="1117068"/>
                    </a:moveTo>
                    <a:lnTo>
                      <a:pt x="591657" y="5585214"/>
                    </a:lnTo>
                    <a:cubicBezTo>
                      <a:pt x="591657" y="6202147"/>
                      <a:pt x="587760" y="6702276"/>
                      <a:pt x="582952" y="6702276"/>
                    </a:cubicBezTo>
                    <a:lnTo>
                      <a:pt x="0" y="6702276"/>
                    </a:lnTo>
                    <a:lnTo>
                      <a:pt x="0" y="670227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2952" y="6"/>
                    </a:lnTo>
                    <a:cubicBezTo>
                      <a:pt x="587760" y="6"/>
                      <a:pt x="591657" y="500135"/>
                      <a:pt x="591657" y="1117068"/>
                    </a:cubicBez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5345" tIns="36502" rIns="91440" bIns="36503" numCol="1" spcCol="1270" anchor="ctr" anchorCtr="0">
                <a:noAutofit/>
              </a:bodyPr>
              <a:lstStyle/>
              <a:p>
                <a:pPr defTabSz="914400">
                  <a:defRPr/>
                </a:pP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Clinical evidence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links biomarker to drug response</a:t>
                </a: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 in this indication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but neither biomarker or drug are FDA-approved or NCCN compendium-listed</a:t>
                </a: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754779" y="4444584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8966A9"/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3B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56193" y="4442622"/>
              <a:ext cx="4978665" cy="691581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Clinical evidence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links biomarker to drug response 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neither biomarker or drug are FDA-approved or NCCN compendium-listed</a:t>
              </a:r>
              <a:endParaRPr lang="en-US" sz="1200" b="1" u="sng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endParaRPr>
            </a:p>
          </p:txBody>
        </p:sp>
      </p:grpSp>
      <p:cxnSp>
        <p:nvCxnSpPr>
          <p:cNvPr id="26" name="Straight Arrow Connector 25"/>
          <p:cNvCxnSpPr>
            <a:endCxn id="19" idx="1"/>
          </p:cNvCxnSpPr>
          <p:nvPr/>
        </p:nvCxnSpPr>
        <p:spPr>
          <a:xfrm>
            <a:off x="6433620" y="5747872"/>
            <a:ext cx="52370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7" name="Right Brace 26"/>
          <p:cNvSpPr/>
          <p:nvPr/>
        </p:nvSpPr>
        <p:spPr>
          <a:xfrm>
            <a:off x="6433687" y="907971"/>
            <a:ext cx="444365" cy="1658964"/>
          </a:xfrm>
          <a:prstGeom prst="rightBrace">
            <a:avLst>
              <a:gd name="adj1" fmla="val 10220"/>
              <a:gd name="adj2" fmla="val 50200"/>
            </a:avLst>
          </a:prstGeom>
          <a:noFill/>
          <a:ln w="2857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4730" y="2117863"/>
            <a:ext cx="1924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rPr>
              <a:t>*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Includes biomarkers that are recommended as standard-of-care by the NCCN or other expert panels but not FDA-approved for a particular indication.</a:t>
            </a:r>
          </a:p>
        </p:txBody>
      </p:sp>
    </p:spTree>
    <p:extLst>
      <p:ext uri="{BB962C8B-B14F-4D97-AF65-F5344CB8AC3E}">
        <p14:creationId xmlns:p14="http://schemas.microsoft.com/office/powerpoint/2010/main" val="56088740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2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Slide Template 2</vt:lpstr>
      <vt:lpstr>OncoKB Levels of Evidence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MSKCC Levels of Evidence v.2</dc:title>
  <dc:creator>Chakravarty, Debyani/Sloan Kettering Institute</dc:creator>
  <cp:lastModifiedBy>Zhang, Hongxin/Sloan Kettering Institute</cp:lastModifiedBy>
  <cp:revision>5</cp:revision>
  <dcterms:created xsi:type="dcterms:W3CDTF">2016-01-13T19:29:57Z</dcterms:created>
  <dcterms:modified xsi:type="dcterms:W3CDTF">2016-05-10T18:24:49Z</dcterms:modified>
</cp:coreProperties>
</file>