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74" autoAdjust="0"/>
    <p:restoredTop sz="88829" autoAdjust="0"/>
  </p:normalViewPr>
  <p:slideViewPr>
    <p:cSldViewPr snapToGrid="0">
      <p:cViewPr varScale="1">
        <p:scale>
          <a:sx n="51" d="100"/>
          <a:sy n="51" d="100"/>
        </p:scale>
        <p:origin x="48" y="8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725E2-AA5C-4FD5-8077-AF121E2CF551}" type="datetimeFigureOut">
              <a:rPr lang="en-US" smtClean="0"/>
              <a:t>12/17/2024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091826-9A58-4B9B-8C79-C6D3C13E77C2}" type="slidenum">
              <a:rPr lang="en-US" smtClean="0"/>
              <a:t>‹#›</a:t>
            </a:fld>
            <a:endParaRPr lang="en-US"/>
          </a:p>
        </p:txBody>
      </p:sp>
    </p:spTree>
    <p:extLst>
      <p:ext uri="{BB962C8B-B14F-4D97-AF65-F5344CB8AC3E}">
        <p14:creationId xmlns:p14="http://schemas.microsoft.com/office/powerpoint/2010/main" val="575617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1091826-9A58-4B9B-8C79-C6D3C13E77C2}" type="slidenum">
              <a:rPr lang="en-US" smtClean="0"/>
              <a:t>1</a:t>
            </a:fld>
            <a:endParaRPr lang="en-US"/>
          </a:p>
        </p:txBody>
      </p:sp>
    </p:spTree>
    <p:extLst>
      <p:ext uri="{BB962C8B-B14F-4D97-AF65-F5344CB8AC3E}">
        <p14:creationId xmlns:p14="http://schemas.microsoft.com/office/powerpoint/2010/main" val="4245354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091826-9A58-4B9B-8C79-C6D3C13E77C2}" type="slidenum">
              <a:rPr lang="en-US" smtClean="0"/>
              <a:t>10</a:t>
            </a:fld>
            <a:endParaRPr lang="en-US"/>
          </a:p>
        </p:txBody>
      </p:sp>
    </p:spTree>
    <p:extLst>
      <p:ext uri="{BB962C8B-B14F-4D97-AF65-F5344CB8AC3E}">
        <p14:creationId xmlns:p14="http://schemas.microsoft.com/office/powerpoint/2010/main" val="2166718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091826-9A58-4B9B-8C79-C6D3C13E77C2}" type="slidenum">
              <a:rPr lang="en-US" smtClean="0"/>
              <a:t>11</a:t>
            </a:fld>
            <a:endParaRPr lang="en-US"/>
          </a:p>
        </p:txBody>
      </p:sp>
    </p:spTree>
    <p:extLst>
      <p:ext uri="{BB962C8B-B14F-4D97-AF65-F5344CB8AC3E}">
        <p14:creationId xmlns:p14="http://schemas.microsoft.com/office/powerpoint/2010/main" val="1039076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091826-9A58-4B9B-8C79-C6D3C13E77C2}" type="slidenum">
              <a:rPr lang="en-US" smtClean="0"/>
              <a:t>12</a:t>
            </a:fld>
            <a:endParaRPr lang="en-US"/>
          </a:p>
        </p:txBody>
      </p:sp>
    </p:spTree>
    <p:extLst>
      <p:ext uri="{BB962C8B-B14F-4D97-AF65-F5344CB8AC3E}">
        <p14:creationId xmlns:p14="http://schemas.microsoft.com/office/powerpoint/2010/main" val="1216603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091826-9A58-4B9B-8C79-C6D3C13E77C2}" type="slidenum">
              <a:rPr lang="en-US" smtClean="0"/>
              <a:t>13</a:t>
            </a:fld>
            <a:endParaRPr lang="en-US"/>
          </a:p>
        </p:txBody>
      </p:sp>
    </p:spTree>
    <p:extLst>
      <p:ext uri="{BB962C8B-B14F-4D97-AF65-F5344CB8AC3E}">
        <p14:creationId xmlns:p14="http://schemas.microsoft.com/office/powerpoint/2010/main" val="924148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091826-9A58-4B9B-8C79-C6D3C13E77C2}" type="slidenum">
              <a:rPr lang="en-US" smtClean="0"/>
              <a:t>14</a:t>
            </a:fld>
            <a:endParaRPr lang="en-US"/>
          </a:p>
        </p:txBody>
      </p:sp>
    </p:spTree>
    <p:extLst>
      <p:ext uri="{BB962C8B-B14F-4D97-AF65-F5344CB8AC3E}">
        <p14:creationId xmlns:p14="http://schemas.microsoft.com/office/powerpoint/2010/main" val="2652723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091826-9A58-4B9B-8C79-C6D3C13E77C2}" type="slidenum">
              <a:rPr lang="en-US" smtClean="0"/>
              <a:t>15</a:t>
            </a:fld>
            <a:endParaRPr lang="en-US"/>
          </a:p>
        </p:txBody>
      </p:sp>
    </p:spTree>
    <p:extLst>
      <p:ext uri="{BB962C8B-B14F-4D97-AF65-F5344CB8AC3E}">
        <p14:creationId xmlns:p14="http://schemas.microsoft.com/office/powerpoint/2010/main" val="3322367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091826-9A58-4B9B-8C79-C6D3C13E77C2}" type="slidenum">
              <a:rPr lang="en-US" smtClean="0"/>
              <a:t>16</a:t>
            </a:fld>
            <a:endParaRPr lang="en-US"/>
          </a:p>
        </p:txBody>
      </p:sp>
    </p:spTree>
    <p:extLst>
      <p:ext uri="{BB962C8B-B14F-4D97-AF65-F5344CB8AC3E}">
        <p14:creationId xmlns:p14="http://schemas.microsoft.com/office/powerpoint/2010/main" val="432698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091826-9A58-4B9B-8C79-C6D3C13E77C2}" type="slidenum">
              <a:rPr lang="en-US" smtClean="0"/>
              <a:t>17</a:t>
            </a:fld>
            <a:endParaRPr lang="en-US"/>
          </a:p>
        </p:txBody>
      </p:sp>
    </p:spTree>
    <p:extLst>
      <p:ext uri="{BB962C8B-B14F-4D97-AF65-F5344CB8AC3E}">
        <p14:creationId xmlns:p14="http://schemas.microsoft.com/office/powerpoint/2010/main" val="1298007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091826-9A58-4B9B-8C79-C6D3C13E77C2}" type="slidenum">
              <a:rPr lang="en-US" smtClean="0"/>
              <a:t>18</a:t>
            </a:fld>
            <a:endParaRPr lang="en-US"/>
          </a:p>
        </p:txBody>
      </p:sp>
    </p:spTree>
    <p:extLst>
      <p:ext uri="{BB962C8B-B14F-4D97-AF65-F5344CB8AC3E}">
        <p14:creationId xmlns:p14="http://schemas.microsoft.com/office/powerpoint/2010/main" val="923309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091826-9A58-4B9B-8C79-C6D3C13E77C2}" type="slidenum">
              <a:rPr lang="en-US" smtClean="0"/>
              <a:t>19</a:t>
            </a:fld>
            <a:endParaRPr lang="en-US"/>
          </a:p>
        </p:txBody>
      </p:sp>
    </p:spTree>
    <p:extLst>
      <p:ext uri="{BB962C8B-B14F-4D97-AF65-F5344CB8AC3E}">
        <p14:creationId xmlns:p14="http://schemas.microsoft.com/office/powerpoint/2010/main" val="391934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091826-9A58-4B9B-8C79-C6D3C13E77C2}" type="slidenum">
              <a:rPr lang="en-US" smtClean="0"/>
              <a:t>2</a:t>
            </a:fld>
            <a:endParaRPr lang="en-US"/>
          </a:p>
        </p:txBody>
      </p:sp>
    </p:spTree>
    <p:extLst>
      <p:ext uri="{BB962C8B-B14F-4D97-AF65-F5344CB8AC3E}">
        <p14:creationId xmlns:p14="http://schemas.microsoft.com/office/powerpoint/2010/main" val="23755796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091826-9A58-4B9B-8C79-C6D3C13E77C2}" type="slidenum">
              <a:rPr lang="en-US" smtClean="0"/>
              <a:t>20</a:t>
            </a:fld>
            <a:endParaRPr lang="en-US"/>
          </a:p>
        </p:txBody>
      </p:sp>
    </p:spTree>
    <p:extLst>
      <p:ext uri="{BB962C8B-B14F-4D97-AF65-F5344CB8AC3E}">
        <p14:creationId xmlns:p14="http://schemas.microsoft.com/office/powerpoint/2010/main" val="37315606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091826-9A58-4B9B-8C79-C6D3C13E77C2}" type="slidenum">
              <a:rPr lang="en-US" smtClean="0"/>
              <a:t>21</a:t>
            </a:fld>
            <a:endParaRPr lang="en-US"/>
          </a:p>
        </p:txBody>
      </p:sp>
    </p:spTree>
    <p:extLst>
      <p:ext uri="{BB962C8B-B14F-4D97-AF65-F5344CB8AC3E}">
        <p14:creationId xmlns:p14="http://schemas.microsoft.com/office/powerpoint/2010/main" val="1559042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091826-9A58-4B9B-8C79-C6D3C13E77C2}" type="slidenum">
              <a:rPr lang="en-US" smtClean="0"/>
              <a:t>22</a:t>
            </a:fld>
            <a:endParaRPr lang="en-US"/>
          </a:p>
        </p:txBody>
      </p:sp>
    </p:spTree>
    <p:extLst>
      <p:ext uri="{BB962C8B-B14F-4D97-AF65-F5344CB8AC3E}">
        <p14:creationId xmlns:p14="http://schemas.microsoft.com/office/powerpoint/2010/main" val="42818485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091826-9A58-4B9B-8C79-C6D3C13E77C2}" type="slidenum">
              <a:rPr lang="en-US" smtClean="0"/>
              <a:t>23</a:t>
            </a:fld>
            <a:endParaRPr lang="en-US"/>
          </a:p>
        </p:txBody>
      </p:sp>
    </p:spTree>
    <p:extLst>
      <p:ext uri="{BB962C8B-B14F-4D97-AF65-F5344CB8AC3E}">
        <p14:creationId xmlns:p14="http://schemas.microsoft.com/office/powerpoint/2010/main" val="3927610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091826-9A58-4B9B-8C79-C6D3C13E77C2}" type="slidenum">
              <a:rPr lang="en-US" smtClean="0"/>
              <a:t>24</a:t>
            </a:fld>
            <a:endParaRPr lang="en-US"/>
          </a:p>
        </p:txBody>
      </p:sp>
    </p:spTree>
    <p:extLst>
      <p:ext uri="{BB962C8B-B14F-4D97-AF65-F5344CB8AC3E}">
        <p14:creationId xmlns:p14="http://schemas.microsoft.com/office/powerpoint/2010/main" val="35242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091826-9A58-4B9B-8C79-C6D3C13E77C2}" type="slidenum">
              <a:rPr lang="en-US" smtClean="0"/>
              <a:t>25</a:t>
            </a:fld>
            <a:endParaRPr lang="en-US"/>
          </a:p>
        </p:txBody>
      </p:sp>
    </p:spTree>
    <p:extLst>
      <p:ext uri="{BB962C8B-B14F-4D97-AF65-F5344CB8AC3E}">
        <p14:creationId xmlns:p14="http://schemas.microsoft.com/office/powerpoint/2010/main" val="4270084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091826-9A58-4B9B-8C79-C6D3C13E77C2}" type="slidenum">
              <a:rPr lang="en-US" smtClean="0"/>
              <a:t>26</a:t>
            </a:fld>
            <a:endParaRPr lang="en-US"/>
          </a:p>
        </p:txBody>
      </p:sp>
    </p:spTree>
    <p:extLst>
      <p:ext uri="{BB962C8B-B14F-4D97-AF65-F5344CB8AC3E}">
        <p14:creationId xmlns:p14="http://schemas.microsoft.com/office/powerpoint/2010/main" val="25395845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091826-9A58-4B9B-8C79-C6D3C13E77C2}" type="slidenum">
              <a:rPr lang="en-US" smtClean="0"/>
              <a:t>27</a:t>
            </a:fld>
            <a:endParaRPr lang="en-US"/>
          </a:p>
        </p:txBody>
      </p:sp>
    </p:spTree>
    <p:extLst>
      <p:ext uri="{BB962C8B-B14F-4D97-AF65-F5344CB8AC3E}">
        <p14:creationId xmlns:p14="http://schemas.microsoft.com/office/powerpoint/2010/main" val="2498747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091826-9A58-4B9B-8C79-C6D3C13E77C2}" type="slidenum">
              <a:rPr lang="en-US" smtClean="0"/>
              <a:t>28</a:t>
            </a:fld>
            <a:endParaRPr lang="en-US"/>
          </a:p>
        </p:txBody>
      </p:sp>
    </p:spTree>
    <p:extLst>
      <p:ext uri="{BB962C8B-B14F-4D97-AF65-F5344CB8AC3E}">
        <p14:creationId xmlns:p14="http://schemas.microsoft.com/office/powerpoint/2010/main" val="2889103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091826-9A58-4B9B-8C79-C6D3C13E77C2}" type="slidenum">
              <a:rPr lang="en-US" smtClean="0"/>
              <a:t>29</a:t>
            </a:fld>
            <a:endParaRPr lang="en-US"/>
          </a:p>
        </p:txBody>
      </p:sp>
    </p:spTree>
    <p:extLst>
      <p:ext uri="{BB962C8B-B14F-4D97-AF65-F5344CB8AC3E}">
        <p14:creationId xmlns:p14="http://schemas.microsoft.com/office/powerpoint/2010/main" val="3746779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091826-9A58-4B9B-8C79-C6D3C13E77C2}" type="slidenum">
              <a:rPr lang="en-US" smtClean="0"/>
              <a:t>3</a:t>
            </a:fld>
            <a:endParaRPr lang="en-US"/>
          </a:p>
        </p:txBody>
      </p:sp>
    </p:spTree>
    <p:extLst>
      <p:ext uri="{BB962C8B-B14F-4D97-AF65-F5344CB8AC3E}">
        <p14:creationId xmlns:p14="http://schemas.microsoft.com/office/powerpoint/2010/main" val="31052743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091826-9A58-4B9B-8C79-C6D3C13E77C2}" type="slidenum">
              <a:rPr lang="en-US" smtClean="0"/>
              <a:t>30</a:t>
            </a:fld>
            <a:endParaRPr lang="en-US"/>
          </a:p>
        </p:txBody>
      </p:sp>
    </p:spTree>
    <p:extLst>
      <p:ext uri="{BB962C8B-B14F-4D97-AF65-F5344CB8AC3E}">
        <p14:creationId xmlns:p14="http://schemas.microsoft.com/office/powerpoint/2010/main" val="3208119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091826-9A58-4B9B-8C79-C6D3C13E77C2}" type="slidenum">
              <a:rPr lang="en-US" smtClean="0"/>
              <a:t>4</a:t>
            </a:fld>
            <a:endParaRPr lang="en-US"/>
          </a:p>
        </p:txBody>
      </p:sp>
    </p:spTree>
    <p:extLst>
      <p:ext uri="{BB962C8B-B14F-4D97-AF65-F5344CB8AC3E}">
        <p14:creationId xmlns:p14="http://schemas.microsoft.com/office/powerpoint/2010/main" val="4028908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091826-9A58-4B9B-8C79-C6D3C13E77C2}" type="slidenum">
              <a:rPr lang="en-US" smtClean="0"/>
              <a:t>5</a:t>
            </a:fld>
            <a:endParaRPr lang="en-US"/>
          </a:p>
        </p:txBody>
      </p:sp>
    </p:spTree>
    <p:extLst>
      <p:ext uri="{BB962C8B-B14F-4D97-AF65-F5344CB8AC3E}">
        <p14:creationId xmlns:p14="http://schemas.microsoft.com/office/powerpoint/2010/main" val="1102825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091826-9A58-4B9B-8C79-C6D3C13E77C2}" type="slidenum">
              <a:rPr lang="en-US" smtClean="0"/>
              <a:t>6</a:t>
            </a:fld>
            <a:endParaRPr lang="en-US"/>
          </a:p>
        </p:txBody>
      </p:sp>
    </p:spTree>
    <p:extLst>
      <p:ext uri="{BB962C8B-B14F-4D97-AF65-F5344CB8AC3E}">
        <p14:creationId xmlns:p14="http://schemas.microsoft.com/office/powerpoint/2010/main" val="3930289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091826-9A58-4B9B-8C79-C6D3C13E77C2}" type="slidenum">
              <a:rPr lang="en-US" smtClean="0"/>
              <a:t>7</a:t>
            </a:fld>
            <a:endParaRPr lang="en-US"/>
          </a:p>
        </p:txBody>
      </p:sp>
    </p:spTree>
    <p:extLst>
      <p:ext uri="{BB962C8B-B14F-4D97-AF65-F5344CB8AC3E}">
        <p14:creationId xmlns:p14="http://schemas.microsoft.com/office/powerpoint/2010/main" val="4195373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091826-9A58-4B9B-8C79-C6D3C13E77C2}" type="slidenum">
              <a:rPr lang="en-US" smtClean="0"/>
              <a:t>8</a:t>
            </a:fld>
            <a:endParaRPr lang="en-US"/>
          </a:p>
        </p:txBody>
      </p:sp>
    </p:spTree>
    <p:extLst>
      <p:ext uri="{BB962C8B-B14F-4D97-AF65-F5344CB8AC3E}">
        <p14:creationId xmlns:p14="http://schemas.microsoft.com/office/powerpoint/2010/main" val="1328712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091826-9A58-4B9B-8C79-C6D3C13E77C2}" type="slidenum">
              <a:rPr lang="en-US" smtClean="0"/>
              <a:t>9</a:t>
            </a:fld>
            <a:endParaRPr lang="en-US"/>
          </a:p>
        </p:txBody>
      </p:sp>
    </p:spTree>
    <p:extLst>
      <p:ext uri="{BB962C8B-B14F-4D97-AF65-F5344CB8AC3E}">
        <p14:creationId xmlns:p14="http://schemas.microsoft.com/office/powerpoint/2010/main" val="1083907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ED40C9-D195-4E73-925D-AFB6D3C9BA5C}"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36ED65-21E0-47D6-9830-A1821FFA8B81}" type="slidenum">
              <a:rPr lang="en-US" smtClean="0"/>
              <a:t>‹#›</a:t>
            </a:fld>
            <a:endParaRPr lang="en-US"/>
          </a:p>
        </p:txBody>
      </p:sp>
    </p:spTree>
    <p:extLst>
      <p:ext uri="{BB962C8B-B14F-4D97-AF65-F5344CB8AC3E}">
        <p14:creationId xmlns:p14="http://schemas.microsoft.com/office/powerpoint/2010/main" val="1074401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ED40C9-D195-4E73-925D-AFB6D3C9BA5C}"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36ED65-21E0-47D6-9830-A1821FFA8B81}" type="slidenum">
              <a:rPr lang="en-US" smtClean="0"/>
              <a:t>‹#›</a:t>
            </a:fld>
            <a:endParaRPr lang="en-US"/>
          </a:p>
        </p:txBody>
      </p:sp>
    </p:spTree>
    <p:extLst>
      <p:ext uri="{BB962C8B-B14F-4D97-AF65-F5344CB8AC3E}">
        <p14:creationId xmlns:p14="http://schemas.microsoft.com/office/powerpoint/2010/main" val="2245549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ED40C9-D195-4E73-925D-AFB6D3C9BA5C}"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36ED65-21E0-47D6-9830-A1821FFA8B81}" type="slidenum">
              <a:rPr lang="en-US" smtClean="0"/>
              <a:t>‹#›</a:t>
            </a:fld>
            <a:endParaRPr lang="en-US"/>
          </a:p>
        </p:txBody>
      </p:sp>
    </p:spTree>
    <p:extLst>
      <p:ext uri="{BB962C8B-B14F-4D97-AF65-F5344CB8AC3E}">
        <p14:creationId xmlns:p14="http://schemas.microsoft.com/office/powerpoint/2010/main" val="226166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ED40C9-D195-4E73-925D-AFB6D3C9BA5C}"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36ED65-21E0-47D6-9830-A1821FFA8B81}" type="slidenum">
              <a:rPr lang="en-US" smtClean="0"/>
              <a:t>‹#›</a:t>
            </a:fld>
            <a:endParaRPr lang="en-US"/>
          </a:p>
        </p:txBody>
      </p:sp>
    </p:spTree>
    <p:extLst>
      <p:ext uri="{BB962C8B-B14F-4D97-AF65-F5344CB8AC3E}">
        <p14:creationId xmlns:p14="http://schemas.microsoft.com/office/powerpoint/2010/main" val="23406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ED40C9-D195-4E73-925D-AFB6D3C9BA5C}"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36ED65-21E0-47D6-9830-A1821FFA8B81}" type="slidenum">
              <a:rPr lang="en-US" smtClean="0"/>
              <a:t>‹#›</a:t>
            </a:fld>
            <a:endParaRPr lang="en-US"/>
          </a:p>
        </p:txBody>
      </p:sp>
    </p:spTree>
    <p:extLst>
      <p:ext uri="{BB962C8B-B14F-4D97-AF65-F5344CB8AC3E}">
        <p14:creationId xmlns:p14="http://schemas.microsoft.com/office/powerpoint/2010/main" val="1803222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ED40C9-D195-4E73-925D-AFB6D3C9BA5C}"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36ED65-21E0-47D6-9830-A1821FFA8B81}" type="slidenum">
              <a:rPr lang="en-US" smtClean="0"/>
              <a:t>‹#›</a:t>
            </a:fld>
            <a:endParaRPr lang="en-US"/>
          </a:p>
        </p:txBody>
      </p:sp>
    </p:spTree>
    <p:extLst>
      <p:ext uri="{BB962C8B-B14F-4D97-AF65-F5344CB8AC3E}">
        <p14:creationId xmlns:p14="http://schemas.microsoft.com/office/powerpoint/2010/main" val="3762481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ED40C9-D195-4E73-925D-AFB6D3C9BA5C}" type="datetimeFigureOut">
              <a:rPr lang="en-US" smtClean="0"/>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36ED65-21E0-47D6-9830-A1821FFA8B81}" type="slidenum">
              <a:rPr lang="en-US" smtClean="0"/>
              <a:t>‹#›</a:t>
            </a:fld>
            <a:endParaRPr lang="en-US"/>
          </a:p>
        </p:txBody>
      </p:sp>
    </p:spTree>
    <p:extLst>
      <p:ext uri="{BB962C8B-B14F-4D97-AF65-F5344CB8AC3E}">
        <p14:creationId xmlns:p14="http://schemas.microsoft.com/office/powerpoint/2010/main" val="879207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ED40C9-D195-4E73-925D-AFB6D3C9BA5C}" type="datetimeFigureOut">
              <a:rPr lang="en-US" smtClean="0"/>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36ED65-21E0-47D6-9830-A1821FFA8B81}" type="slidenum">
              <a:rPr lang="en-US" smtClean="0"/>
              <a:t>‹#›</a:t>
            </a:fld>
            <a:endParaRPr lang="en-US"/>
          </a:p>
        </p:txBody>
      </p:sp>
    </p:spTree>
    <p:extLst>
      <p:ext uri="{BB962C8B-B14F-4D97-AF65-F5344CB8AC3E}">
        <p14:creationId xmlns:p14="http://schemas.microsoft.com/office/powerpoint/2010/main" val="1081685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ED40C9-D195-4E73-925D-AFB6D3C9BA5C}" type="datetimeFigureOut">
              <a:rPr lang="en-US" smtClean="0"/>
              <a:t>12/17/2024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36ED65-21E0-47D6-9830-A1821FFA8B81}" type="slidenum">
              <a:rPr lang="en-US" smtClean="0"/>
              <a:t>‹#›</a:t>
            </a:fld>
            <a:endParaRPr lang="en-US"/>
          </a:p>
        </p:txBody>
      </p:sp>
    </p:spTree>
    <p:extLst>
      <p:ext uri="{BB962C8B-B14F-4D97-AF65-F5344CB8AC3E}">
        <p14:creationId xmlns:p14="http://schemas.microsoft.com/office/powerpoint/2010/main" val="2485198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ED40C9-D195-4E73-925D-AFB6D3C9BA5C}"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36ED65-21E0-47D6-9830-A1821FFA8B81}" type="slidenum">
              <a:rPr lang="en-US" smtClean="0"/>
              <a:t>‹#›</a:t>
            </a:fld>
            <a:endParaRPr lang="en-US"/>
          </a:p>
        </p:txBody>
      </p:sp>
    </p:spTree>
    <p:extLst>
      <p:ext uri="{BB962C8B-B14F-4D97-AF65-F5344CB8AC3E}">
        <p14:creationId xmlns:p14="http://schemas.microsoft.com/office/powerpoint/2010/main" val="878093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ED40C9-D195-4E73-925D-AFB6D3C9BA5C}"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36ED65-21E0-47D6-9830-A1821FFA8B81}" type="slidenum">
              <a:rPr lang="en-US" smtClean="0"/>
              <a:t>‹#›</a:t>
            </a:fld>
            <a:endParaRPr lang="en-US"/>
          </a:p>
        </p:txBody>
      </p:sp>
    </p:spTree>
    <p:extLst>
      <p:ext uri="{BB962C8B-B14F-4D97-AF65-F5344CB8AC3E}">
        <p14:creationId xmlns:p14="http://schemas.microsoft.com/office/powerpoint/2010/main" val="1989436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D40C9-D195-4E73-925D-AFB6D3C9BA5C}" type="datetimeFigureOut">
              <a:rPr lang="en-US" smtClean="0"/>
              <a:t>12/17/2024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36ED65-21E0-47D6-9830-A1821FFA8B81}" type="slidenum">
              <a:rPr lang="en-US" smtClean="0"/>
              <a:t>‹#›</a:t>
            </a:fld>
            <a:endParaRPr lang="en-US"/>
          </a:p>
        </p:txBody>
      </p:sp>
    </p:spTree>
    <p:extLst>
      <p:ext uri="{BB962C8B-B14F-4D97-AF65-F5344CB8AC3E}">
        <p14:creationId xmlns:p14="http://schemas.microsoft.com/office/powerpoint/2010/main" val="3189756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10.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91.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0.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0.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0.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41.png"/><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3.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4.png"/><Relationship Id="rId7"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550.png"/><Relationship Id="rId5" Type="http://schemas.openxmlformats.org/officeDocument/2006/relationships/image" Target="../media/image540.png"/><Relationship Id="rId4" Type="http://schemas.openxmlformats.org/officeDocument/2006/relationships/image" Target="../media/image55.png"/></Relationships>
</file>

<file path=ppt/slides/_rels/slide1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60.png"/><Relationship Id="rId4" Type="http://schemas.openxmlformats.org/officeDocument/2006/relationships/image" Target="../media/image59.png"/></Relationships>
</file>

<file path=ppt/slides/_rels/slide19.xml.rels><?xml version="1.0" encoding="UTF-8" standalone="yes"?>
<Relationships xmlns="http://schemas.openxmlformats.org/package/2006/relationships"><Relationship Id="rId3" Type="http://schemas.openxmlformats.org/officeDocument/2006/relationships/image" Target="../media/image600.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1.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0.pn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690.png"/><Relationship Id="rId5" Type="http://schemas.openxmlformats.org/officeDocument/2006/relationships/image" Target="../media/image69.png"/><Relationship Id="rId4" Type="http://schemas.openxmlformats.org/officeDocument/2006/relationships/image" Target="../media/image680.png"/></Relationships>
</file>

<file path=ppt/slides/_rels/slide22.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74.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1.png"/></Relationships>
</file>

<file path=ppt/slides/_rels/slide23.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image" Target="../media/image770.png"/><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image" Target="../media/image760.png"/><Relationship Id="rId5" Type="http://schemas.openxmlformats.org/officeDocument/2006/relationships/image" Target="../media/image77.png"/><Relationship Id="rId4" Type="http://schemas.openxmlformats.org/officeDocument/2006/relationships/image" Target="../media/image76.png"/></Relationships>
</file>

<file path=ppt/slides/_rels/slide24.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25.xml.rels><?xml version="1.0" encoding="UTF-8" standalone="yes"?>
<Relationships xmlns="http://schemas.openxmlformats.org/package/2006/relationships"><Relationship Id="rId3" Type="http://schemas.openxmlformats.org/officeDocument/2006/relationships/image" Target="../media/image83.png"/><Relationship Id="rId7" Type="http://schemas.openxmlformats.org/officeDocument/2006/relationships/image" Target="../media/image840.pn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301.png"/><Relationship Id="rId5" Type="http://schemas.openxmlformats.org/officeDocument/2006/relationships/image" Target="../media/image84.png"/><Relationship Id="rId4" Type="http://schemas.openxmlformats.org/officeDocument/2006/relationships/image" Target="../media/image830.png"/></Relationships>
</file>

<file path=ppt/slides/_rels/slide26.xml.rels><?xml version="1.0" encoding="UTF-8" standalone="yes"?>
<Relationships xmlns="http://schemas.openxmlformats.org/package/2006/relationships"><Relationship Id="rId3" Type="http://schemas.openxmlformats.org/officeDocument/2006/relationships/image" Target="../media/image85.png"/><Relationship Id="rId7" Type="http://schemas.openxmlformats.org/officeDocument/2006/relationships/image" Target="../media/image87.pn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310.png"/><Relationship Id="rId5" Type="http://schemas.openxmlformats.org/officeDocument/2006/relationships/image" Target="../media/image86.png"/><Relationship Id="rId4" Type="http://schemas.openxmlformats.org/officeDocument/2006/relationships/image" Target="../media/image850.png"/></Relationships>
</file>

<file path=ppt/slides/_rels/slide27.xml.rels><?xml version="1.0" encoding="UTF-8" standalone="yes"?>
<Relationships xmlns="http://schemas.openxmlformats.org/package/2006/relationships"><Relationship Id="rId3" Type="http://schemas.openxmlformats.org/officeDocument/2006/relationships/image" Target="../media/image870.png"/><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89.png"/><Relationship Id="rId4" Type="http://schemas.openxmlformats.org/officeDocument/2006/relationships/image" Target="../media/image88.png"/></Relationships>
</file>

<file path=ppt/slides/_rels/slide2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29.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openxmlformats.org/officeDocument/2006/relationships/image" Target="../media/image95.png"/><Relationship Id="rId5" Type="http://schemas.openxmlformats.org/officeDocument/2006/relationships/image" Target="../media/image900.png"/><Relationship Id="rId4" Type="http://schemas.openxmlformats.org/officeDocument/2006/relationships/image" Target="../media/image89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910.png"/><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openxmlformats.org/officeDocument/2006/relationships/image" Target="../media/image320.png"/><Relationship Id="rId5" Type="http://schemas.openxmlformats.org/officeDocument/2006/relationships/image" Target="../media/image920.png"/><Relationship Id="rId4" Type="http://schemas.openxmlformats.org/officeDocument/2006/relationships/image" Target="../media/image96.png"/></Relationships>
</file>

<file path=ppt/slides/_rels/slide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50.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22.png"/><Relationship Id="rId5" Type="http://schemas.openxmlformats.org/officeDocument/2006/relationships/image" Target="../media/image111.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50.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20.png"/><Relationship Id="rId5" Type="http://schemas.openxmlformats.org/officeDocument/2006/relationships/image" Target="../media/image15.png"/><Relationship Id="rId4" Type="http://schemas.openxmlformats.org/officeDocument/2006/relationships/image" Target="../media/image141.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40.png"/><Relationship Id="rId5" Type="http://schemas.openxmlformats.org/officeDocument/2006/relationships/image" Target="../media/image17.png"/><Relationship Id="rId4" Type="http://schemas.openxmlformats.org/officeDocument/2006/relationships/image" Target="../media/image160.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71.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ln>
            <a:solidFill>
              <a:schemeClr val="tx1"/>
            </a:solidFill>
          </a:ln>
        </p:spPr>
        <p:txBody>
          <a:bodyPr>
            <a:normAutofit/>
          </a:bodyPr>
          <a:lstStyle/>
          <a:p>
            <a:r>
              <a:rPr lang="en-US" sz="1800" dirty="0" smtClean="0"/>
              <a:t>Q: Alice, Bob, and Charlie stand to inherit 12000 dollars, and the will stipulates that the inheritance is to be split in such a way that Bob gets two times more money than Alice, while Charlie should get 1600 dollars less than Alice. Find the inheritance amount for Alice.</a:t>
            </a:r>
            <a:br>
              <a:rPr lang="en-US" sz="1800" dirty="0" smtClean="0"/>
            </a:br>
            <a:r>
              <a:rPr lang="en-US" sz="1800" dirty="0" smtClean="0"/>
              <a:t>A</a:t>
            </a:r>
            <a:r>
              <a:rPr lang="en-US" sz="1800" dirty="0"/>
              <a:t>: 3400</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39788" y="1681162"/>
                <a:ext cx="5157787" cy="2446337"/>
              </a:xfrm>
              <a:ln>
                <a:solidFill>
                  <a:schemeClr val="tx1"/>
                </a:solidFill>
              </a:ln>
            </p:spPr>
            <p:txBody>
              <a:bodyPr anchor="t">
                <a:noAutofit/>
              </a:bodyPr>
              <a:lstStyle/>
              <a:p>
                <a:pPr>
                  <a:spcBef>
                    <a:spcPts val="0"/>
                  </a:spcBef>
                </a:pPr>
                <a:r>
                  <a:rPr lang="en-US" sz="1000" b="0" dirty="0" smtClean="0"/>
                  <a:t>To solve </a:t>
                </a:r>
                <a:r>
                  <a:rPr lang="en-US" sz="1000" b="0" dirty="0"/>
                  <a:t>this problem, we need to set up equations based on the information given:</a:t>
                </a:r>
              </a:p>
              <a:p>
                <a:pPr>
                  <a:spcBef>
                    <a:spcPts val="0"/>
                  </a:spcBef>
                </a:pPr>
                <a:r>
                  <a:rPr lang="en-US" sz="1000" b="0" dirty="0" smtClean="0"/>
                  <a:t>1. Let </a:t>
                </a:r>
                <a:r>
                  <a:rPr lang="en-US" sz="1000" b="0" i="1" dirty="0">
                    <a:solidFill>
                      <a:srgbClr val="000000"/>
                    </a:solidFill>
                    <a:latin typeface="Cambria Math" panose="02040503050406030204" pitchFamily="18" charset="0"/>
                    <a:ea typeface="Cambria Math" panose="02040503050406030204" pitchFamily="18" charset="0"/>
                  </a:rPr>
                  <a:t>A </a:t>
                </a:r>
                <a:r>
                  <a:rPr lang="en-US" sz="1000" b="0" dirty="0" smtClean="0"/>
                  <a:t>be </a:t>
                </a:r>
                <a:r>
                  <a:rPr lang="en-US" sz="1000" b="0" dirty="0"/>
                  <a:t>the amount Alice inherits. </a:t>
                </a:r>
              </a:p>
              <a:p>
                <a:pPr>
                  <a:spcBef>
                    <a:spcPts val="0"/>
                  </a:spcBef>
                </a:pPr>
                <a:r>
                  <a:rPr lang="en-US" sz="1000" b="0" dirty="0" smtClean="0"/>
                  <a:t>2</a:t>
                </a:r>
                <a:r>
                  <a:rPr lang="en-US" sz="1000" b="0" dirty="0"/>
                  <a:t>. Bob inherits two times more than Alice, so Bob's inheritance is </a:t>
                </a:r>
                <a14:m>
                  <m:oMath xmlns:m="http://schemas.openxmlformats.org/officeDocument/2006/math">
                    <m:r>
                      <a:rPr lang="en-US" sz="1000" b="0" dirty="0">
                        <a:latin typeface="Cambria Math" panose="02040503050406030204" pitchFamily="18" charset="0"/>
                      </a:rPr>
                      <m:t> 2</m:t>
                    </m:r>
                    <m:r>
                      <m:rPr>
                        <m:sty m:val="p"/>
                      </m:rPr>
                      <a:rPr lang="en-US" sz="1000" b="0" i="1" dirty="0">
                        <a:latin typeface="Cambria Math" panose="02040503050406030204" pitchFamily="18" charset="0"/>
                      </a:rPr>
                      <m:t>A</m:t>
                    </m:r>
                    <m:r>
                      <a:rPr lang="en-US" sz="1000" b="0" dirty="0">
                        <a:latin typeface="Cambria Math" panose="02040503050406030204" pitchFamily="18" charset="0"/>
                      </a:rPr>
                      <m:t> .</m:t>
                    </m:r>
                  </m:oMath>
                </a14:m>
                <a:endParaRPr lang="en-US" sz="1000" b="0" dirty="0"/>
              </a:p>
              <a:p>
                <a:pPr>
                  <a:spcBef>
                    <a:spcPts val="0"/>
                  </a:spcBef>
                </a:pPr>
                <a:r>
                  <a:rPr lang="en-US" sz="1000" b="0" dirty="0" smtClean="0"/>
                  <a:t>3</a:t>
                </a:r>
                <a:r>
                  <a:rPr lang="en-US" sz="1000" b="0" dirty="0"/>
                  <a:t>. Charlie inherits 1600 dollars less than Alice, so Charlie's inheritance is </a:t>
                </a:r>
                <a14:m>
                  <m:oMath xmlns:m="http://schemas.openxmlformats.org/officeDocument/2006/math">
                    <m:r>
                      <m:rPr>
                        <m:lit/>
                      </m:rPr>
                      <a:rPr lang="en-US" sz="1000" b="0" dirty="0">
                        <a:latin typeface="Cambria Math" panose="02040503050406030204" pitchFamily="18" charset="0"/>
                      </a:rPr>
                      <m:t>(</m:t>
                    </m:r>
                    <m:r>
                      <a:rPr lang="en-US" sz="1000" b="0" dirty="0">
                        <a:latin typeface="Cambria Math" panose="02040503050406030204" pitchFamily="18" charset="0"/>
                      </a:rPr>
                      <m:t> </m:t>
                    </m:r>
                    <m:r>
                      <m:rPr>
                        <m:sty m:val="p"/>
                      </m:rPr>
                      <a:rPr lang="en-US" sz="1000" b="0" i="1" dirty="0">
                        <a:latin typeface="Cambria Math" panose="02040503050406030204" pitchFamily="18" charset="0"/>
                      </a:rPr>
                      <m:t>A</m:t>
                    </m:r>
                    <m:r>
                      <a:rPr lang="en-US" sz="1000" b="0" dirty="0">
                        <a:latin typeface="Cambria Math" panose="02040503050406030204" pitchFamily="18" charset="0"/>
                      </a:rPr>
                      <m:t> − 1600 </m:t>
                    </m:r>
                    <m:r>
                      <m:rPr>
                        <m:lit/>
                      </m:rPr>
                      <a:rPr lang="en-US" sz="1000" b="0" dirty="0">
                        <a:latin typeface="Cambria Math" panose="02040503050406030204" pitchFamily="18" charset="0"/>
                      </a:rPr>
                      <m:t>)</m:t>
                    </m:r>
                    <m:r>
                      <a:rPr lang="en-US" sz="1000" b="0" dirty="0">
                        <a:latin typeface="Cambria Math" panose="02040503050406030204" pitchFamily="18" charset="0"/>
                      </a:rPr>
                      <m:t>.</m:t>
                    </m:r>
                  </m:oMath>
                </a14:m>
                <a:endParaRPr lang="en-US" sz="1000" b="0" dirty="0"/>
              </a:p>
              <a:p>
                <a:pPr>
                  <a:spcBef>
                    <a:spcPts val="0"/>
                  </a:spcBef>
                </a:pPr>
                <a:endParaRPr lang="en-US" sz="1000" b="0" dirty="0" smtClean="0"/>
              </a:p>
              <a:p>
                <a:pPr>
                  <a:spcBef>
                    <a:spcPts val="0"/>
                  </a:spcBef>
                </a:pPr>
                <a:r>
                  <a:rPr lang="en-US" sz="1000" b="0" dirty="0" smtClean="0"/>
                  <a:t>The </a:t>
                </a:r>
                <a:r>
                  <a:rPr lang="en-US" sz="1000" b="0" dirty="0"/>
                  <a:t>total inheritance is 12000 dollars, so we can write the equation</a:t>
                </a:r>
                <a14:m>
                  <m:oMath xmlns:m="http://schemas.openxmlformats.org/officeDocument/2006/math">
                    <m:r>
                      <a:rPr lang="en-US" sz="1000" b="0" dirty="0">
                        <a:latin typeface="Cambria Math" panose="02040503050406030204" pitchFamily="18" charset="0"/>
                      </a:rPr>
                      <m:t>:</m:t>
                    </m:r>
                  </m:oMath>
                </a14:m>
                <a:endParaRPr lang="en-US" sz="1000" b="0" dirty="0"/>
              </a:p>
              <a:p>
                <a:pPr>
                  <a:spcBef>
                    <a:spcPts val="0"/>
                  </a:spcBef>
                </a:pPr>
                <a14:m>
                  <m:oMath xmlns:m="http://schemas.openxmlformats.org/officeDocument/2006/math">
                    <m:r>
                      <m:rPr>
                        <m:sty m:val="p"/>
                      </m:rPr>
                      <a:rPr lang="en-US" sz="1000" b="0" i="1" dirty="0">
                        <a:latin typeface="Cambria Math" panose="02040503050406030204" pitchFamily="18" charset="0"/>
                      </a:rPr>
                      <m:t>A</m:t>
                    </m:r>
                    <m:r>
                      <a:rPr lang="en-US" sz="1000" b="0" dirty="0">
                        <a:latin typeface="Cambria Math" panose="02040503050406030204" pitchFamily="18" charset="0"/>
                      </a:rPr>
                      <m:t> + 2</m:t>
                    </m:r>
                    <m:r>
                      <m:rPr>
                        <m:sty m:val="p"/>
                      </m:rPr>
                      <a:rPr lang="en-US" sz="1000" b="0" i="1" dirty="0">
                        <a:latin typeface="Cambria Math" panose="02040503050406030204" pitchFamily="18" charset="0"/>
                      </a:rPr>
                      <m:t>A</m:t>
                    </m:r>
                    <m:r>
                      <a:rPr lang="en-US" sz="1000" b="0" dirty="0">
                        <a:latin typeface="Cambria Math" panose="02040503050406030204" pitchFamily="18" charset="0"/>
                      </a:rPr>
                      <m:t> + </m:t>
                    </m:r>
                    <m:d>
                      <m:dPr>
                        <m:ctrlPr>
                          <a:rPr lang="en-US" sz="1000" b="0" i="1" dirty="0">
                            <a:latin typeface="Cambria Math" panose="02040503050406030204" pitchFamily="18" charset="0"/>
                          </a:rPr>
                        </m:ctrlPr>
                      </m:dPr>
                      <m:e>
                        <m:r>
                          <m:rPr>
                            <m:sty m:val="p"/>
                          </m:rPr>
                          <a:rPr lang="en-US" sz="1000" b="0" i="1" dirty="0">
                            <a:latin typeface="Cambria Math" panose="02040503050406030204" pitchFamily="18" charset="0"/>
                          </a:rPr>
                          <m:t>A</m:t>
                        </m:r>
                        <m:r>
                          <a:rPr lang="en-US" sz="1000" b="0" dirty="0">
                            <a:latin typeface="Cambria Math" panose="02040503050406030204" pitchFamily="18" charset="0"/>
                          </a:rPr>
                          <m:t> − 1600</m:t>
                        </m:r>
                      </m:e>
                    </m:d>
                    <m:r>
                      <a:rPr lang="en-US" sz="1000" b="0" dirty="0">
                        <a:latin typeface="Cambria Math" panose="02040503050406030204" pitchFamily="18" charset="0"/>
                      </a:rPr>
                      <m:t>= 12000</m:t>
                    </m:r>
                  </m:oMath>
                </a14:m>
                <a:r>
                  <a:rPr lang="en-US" sz="1000" b="0" dirty="0"/>
                  <a:t>. </a:t>
                </a:r>
              </a:p>
              <a:p>
                <a:pPr>
                  <a:spcBef>
                    <a:spcPts val="0"/>
                  </a:spcBef>
                </a:pPr>
                <a:r>
                  <a:rPr lang="en-US" sz="1000" b="0" dirty="0"/>
                  <a:t>Simplifying the equation</a:t>
                </a:r>
                <a14:m>
                  <m:oMath xmlns:m="http://schemas.openxmlformats.org/officeDocument/2006/math">
                    <m:r>
                      <a:rPr lang="en-US" sz="1000" b="0" dirty="0">
                        <a:latin typeface="Cambria Math" panose="02040503050406030204" pitchFamily="18" charset="0"/>
                      </a:rPr>
                      <m:t>: 4</m:t>
                    </m:r>
                    <m:r>
                      <m:rPr>
                        <m:sty m:val="p"/>
                      </m:rPr>
                      <a:rPr lang="en-US" sz="1000" b="0" i="1" dirty="0">
                        <a:latin typeface="Cambria Math" panose="02040503050406030204" pitchFamily="18" charset="0"/>
                      </a:rPr>
                      <m:t>A</m:t>
                    </m:r>
                    <m:r>
                      <a:rPr lang="en-US" sz="1000" b="0" dirty="0">
                        <a:latin typeface="Cambria Math" panose="02040503050406030204" pitchFamily="18" charset="0"/>
                      </a:rPr>
                      <m:t> − 1600 = 12000 </m:t>
                    </m:r>
                  </m:oMath>
                </a14:m>
                <a:endParaRPr lang="en-US" sz="1000" b="0" dirty="0"/>
              </a:p>
              <a:p>
                <a:pPr>
                  <a:spcBef>
                    <a:spcPts val="0"/>
                  </a:spcBef>
                </a:pPr>
                <a:r>
                  <a:rPr lang="en-US" sz="1000" b="0" dirty="0"/>
                  <a:t>Now, let's solve for </a:t>
                </a:r>
                <a14:m>
                  <m:oMath xmlns:m="http://schemas.openxmlformats.org/officeDocument/2006/math">
                    <m:r>
                      <m:rPr>
                        <m:sty m:val="p"/>
                      </m:rPr>
                      <a:rPr lang="en-US" sz="1000" b="0" i="1">
                        <a:latin typeface="Cambria Math" panose="02040503050406030204" pitchFamily="18" charset="0"/>
                      </a:rPr>
                      <m:t>A</m:t>
                    </m:r>
                  </m:oMath>
                </a14:m>
                <a:r>
                  <a:rPr lang="en-US" sz="1000" b="0" dirty="0"/>
                  <a:t>:</a:t>
                </a:r>
              </a:p>
              <a:p>
                <a:pPr>
                  <a:spcBef>
                    <a:spcPts val="0"/>
                  </a:spcBef>
                </a:pPr>
                <a:r>
                  <a:rPr lang="en-US" sz="1000" b="0" dirty="0"/>
                  <a:t>		    </a:t>
                </a:r>
                <a14:m>
                  <m:oMath xmlns:m="http://schemas.openxmlformats.org/officeDocument/2006/math">
                    <m:r>
                      <a:rPr lang="en-US" sz="1000" b="0" dirty="0">
                        <a:latin typeface="Cambria Math" panose="02040503050406030204" pitchFamily="18" charset="0"/>
                      </a:rPr>
                      <m:t>4</m:t>
                    </m:r>
                    <m:r>
                      <m:rPr>
                        <m:sty m:val="p"/>
                      </m:rPr>
                      <a:rPr lang="en-US" sz="1000" b="0" i="1" dirty="0">
                        <a:latin typeface="Cambria Math" panose="02040503050406030204" pitchFamily="18" charset="0"/>
                      </a:rPr>
                      <m:t>A</m:t>
                    </m:r>
                    <m:r>
                      <a:rPr lang="en-US" sz="1000" b="0" dirty="0">
                        <a:latin typeface="Cambria Math" panose="02040503050406030204" pitchFamily="18" charset="0"/>
                      </a:rPr>
                      <m:t> − 1600 = 12000 </m:t>
                    </m:r>
                  </m:oMath>
                </a14:m>
                <a:endParaRPr lang="en-US" sz="1000" b="0" dirty="0"/>
              </a:p>
              <a:p>
                <a:pPr>
                  <a:spcBef>
                    <a:spcPts val="0"/>
                  </a:spcBef>
                </a:pPr>
                <a14:m>
                  <m:oMathPara xmlns:m="http://schemas.openxmlformats.org/officeDocument/2006/math">
                    <m:oMathParaPr>
                      <m:jc m:val="centerGroup"/>
                    </m:oMathParaPr>
                    <m:oMath xmlns:m="http://schemas.openxmlformats.org/officeDocument/2006/math">
                      <m:r>
                        <a:rPr lang="en-US" sz="1000" b="0" i="0" dirty="0" smtClean="0">
                          <a:latin typeface="Cambria Math" panose="02040503050406030204" pitchFamily="18" charset="0"/>
                        </a:rPr>
                        <m:t>     </m:t>
                      </m:r>
                      <m:r>
                        <a:rPr lang="en-US" sz="1000" b="0" dirty="0">
                          <a:latin typeface="Cambria Math" panose="02040503050406030204" pitchFamily="18" charset="0"/>
                        </a:rPr>
                        <m:t>4</m:t>
                      </m:r>
                      <m:r>
                        <m:rPr>
                          <m:sty m:val="p"/>
                        </m:rPr>
                        <a:rPr lang="en-US" sz="1000" b="0" i="1" dirty="0">
                          <a:latin typeface="Cambria Math" panose="02040503050406030204" pitchFamily="18" charset="0"/>
                        </a:rPr>
                        <m:t>A</m:t>
                      </m:r>
                      <m:r>
                        <a:rPr lang="en-US" sz="1000" b="0" dirty="0">
                          <a:latin typeface="Cambria Math" panose="02040503050406030204" pitchFamily="18" charset="0"/>
                        </a:rPr>
                        <m:t> </m:t>
                      </m:r>
                      <m:r>
                        <m:rPr>
                          <m:aln/>
                        </m:rPr>
                        <a:rPr lang="en-US" sz="1000" b="0" dirty="0">
                          <a:latin typeface="Cambria Math" panose="02040503050406030204" pitchFamily="18" charset="0"/>
                        </a:rPr>
                        <m:t>=</m:t>
                      </m:r>
                      <m:r>
                        <a:rPr lang="en-US" sz="1000" b="0" dirty="0">
                          <a:latin typeface="Cambria Math" panose="02040503050406030204" pitchFamily="18" charset="0"/>
                        </a:rPr>
                        <m:t> 12000 + 1600 </m:t>
                      </m:r>
                    </m:oMath>
                  </m:oMathPara>
                </a14:m>
                <a:endParaRPr lang="en-US" sz="1000" b="0" dirty="0"/>
              </a:p>
              <a:p>
                <a:pPr>
                  <a:spcBef>
                    <a:spcPts val="0"/>
                  </a:spcBef>
                </a:pPr>
                <a14:m>
                  <m:oMathPara xmlns:m="http://schemas.openxmlformats.org/officeDocument/2006/math">
                    <m:oMathParaPr>
                      <m:jc m:val="centerGroup"/>
                    </m:oMathParaPr>
                    <m:oMath xmlns:m="http://schemas.openxmlformats.org/officeDocument/2006/math">
                      <m:r>
                        <a:rPr lang="en-US" sz="1000" b="0" dirty="0">
                          <a:latin typeface="Cambria Math" panose="02040503050406030204" pitchFamily="18" charset="0"/>
                        </a:rPr>
                        <m:t>4</m:t>
                      </m:r>
                      <m:r>
                        <m:rPr>
                          <m:sty m:val="p"/>
                        </m:rPr>
                        <a:rPr lang="en-US" sz="1000" b="0" i="1" dirty="0">
                          <a:latin typeface="Cambria Math" panose="02040503050406030204" pitchFamily="18" charset="0"/>
                        </a:rPr>
                        <m:t>A</m:t>
                      </m:r>
                      <m:r>
                        <a:rPr lang="en-US" sz="1000" b="0" dirty="0">
                          <a:latin typeface="Cambria Math" panose="02040503050406030204" pitchFamily="18" charset="0"/>
                        </a:rPr>
                        <m:t> = 13600 </m:t>
                      </m:r>
                    </m:oMath>
                  </m:oMathPara>
                </a14:m>
                <a:endParaRPr lang="en-US" sz="1000" b="0" dirty="0"/>
              </a:p>
              <a:p>
                <a:pPr>
                  <a:spcBef>
                    <a:spcPts val="0"/>
                  </a:spcBef>
                </a:pPr>
                <a14:m>
                  <m:oMathPara xmlns:m="http://schemas.openxmlformats.org/officeDocument/2006/math">
                    <m:oMathParaPr>
                      <m:jc m:val="centerGroup"/>
                    </m:oMathParaPr>
                    <m:oMath xmlns:m="http://schemas.openxmlformats.org/officeDocument/2006/math">
                      <m:r>
                        <m:rPr>
                          <m:sty m:val="p"/>
                        </m:rPr>
                        <a:rPr lang="en-US" sz="1000" b="0" dirty="0">
                          <a:latin typeface="Cambria Math" panose="02040503050406030204" pitchFamily="18" charset="0"/>
                        </a:rPr>
                        <m:t>A</m:t>
                      </m:r>
                      <m:r>
                        <a:rPr lang="en-US" sz="1000" b="0" dirty="0">
                          <a:latin typeface="Cambria Math" panose="02040503050406030204" pitchFamily="18" charset="0"/>
                        </a:rPr>
                        <m:t> = </m:t>
                      </m:r>
                      <m:f>
                        <m:fPr>
                          <m:ctrlPr>
                            <a:rPr lang="en-US" sz="1000" b="0" i="1" dirty="0">
                              <a:latin typeface="Cambria Math" panose="02040503050406030204" pitchFamily="18" charset="0"/>
                            </a:rPr>
                          </m:ctrlPr>
                        </m:fPr>
                        <m:num>
                          <m:r>
                            <a:rPr lang="en-US" sz="1000" b="0" dirty="0">
                              <a:latin typeface="Cambria Math" panose="02040503050406030204" pitchFamily="18" charset="0"/>
                            </a:rPr>
                            <m:t>13600</m:t>
                          </m:r>
                        </m:num>
                        <m:den>
                          <m:r>
                            <a:rPr lang="en-US" sz="1000" b="0" dirty="0">
                              <a:latin typeface="Cambria Math" panose="02040503050406030204" pitchFamily="18" charset="0"/>
                            </a:rPr>
                            <m:t>4</m:t>
                          </m:r>
                        </m:den>
                      </m:f>
                    </m:oMath>
                  </m:oMathPara>
                </a14:m>
                <a:endParaRPr lang="en-US" sz="1000" b="0" dirty="0"/>
              </a:p>
              <a:p>
                <a:pPr>
                  <a:spcBef>
                    <a:spcPts val="0"/>
                  </a:spcBef>
                </a:pPr>
                <a14:m>
                  <m:oMathPara xmlns:m="http://schemas.openxmlformats.org/officeDocument/2006/math">
                    <m:oMathParaPr>
                      <m:jc m:val="centerGroup"/>
                    </m:oMathParaPr>
                    <m:oMath xmlns:m="http://schemas.openxmlformats.org/officeDocument/2006/math">
                      <m:r>
                        <m:rPr>
                          <m:sty m:val="p"/>
                        </m:rPr>
                        <a:rPr lang="en-US" sz="1000" b="0" dirty="0">
                          <a:latin typeface="Cambria Math" panose="02040503050406030204" pitchFamily="18" charset="0"/>
                        </a:rPr>
                        <m:t>A</m:t>
                      </m:r>
                      <m:r>
                        <a:rPr lang="en-US" sz="1000" b="0" dirty="0">
                          <a:latin typeface="Cambria Math" panose="02040503050406030204" pitchFamily="18" charset="0"/>
                        </a:rPr>
                        <m:t> = 3400</m:t>
                      </m:r>
                    </m:oMath>
                  </m:oMathPara>
                </a14:m>
                <a:endParaRPr lang="en-US" sz="1000" b="0" dirty="0"/>
              </a:p>
              <a:p>
                <a:pPr>
                  <a:lnSpc>
                    <a:spcPct val="170000"/>
                  </a:lnSpc>
                  <a:spcBef>
                    <a:spcPts val="0"/>
                  </a:spcBef>
                </a:pPr>
                <a:r>
                  <a:rPr lang="en-US" sz="1000" b="0" dirty="0" smtClean="0"/>
                  <a:t>Therefore</a:t>
                </a:r>
                <a:r>
                  <a:rPr lang="en-US" sz="1000" b="0" dirty="0"/>
                  <a:t>, Alice inherits 3400 dollars.</a:t>
                </a: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39788" y="1681162"/>
                <a:ext cx="5157787" cy="2446337"/>
              </a:xfr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839788" y="4127498"/>
                <a:ext cx="5157787" cy="2571751"/>
              </a:xfrm>
              <a:ln>
                <a:solidFill>
                  <a:schemeClr val="tx1"/>
                </a:solidFill>
              </a:ln>
            </p:spPr>
            <p:txBody>
              <a:bodyPr>
                <a:normAutofit fontScale="40000" lnSpcReduction="20000"/>
              </a:bodyPr>
              <a:lstStyle/>
              <a:p>
                <a:pPr marL="0" indent="0">
                  <a:buNone/>
                </a:pPr>
                <a:r>
                  <a:rPr lang="en-US" dirty="0"/>
                  <a:t>Here's how to solve this problem:</a:t>
                </a:r>
                <a:br>
                  <a:rPr lang="en-US" dirty="0"/>
                </a:br>
                <a:r>
                  <a:rPr lang="en-US" dirty="0"/>
                  <a:t/>
                </a:r>
                <a:br>
                  <a:rPr lang="en-US" dirty="0"/>
                </a:br>
                <a:r>
                  <a:rPr lang="en-US" dirty="0"/>
                  <a:t>**Let's use variables:**</a:t>
                </a:r>
                <a:br>
                  <a:rPr lang="en-US" dirty="0"/>
                </a:br>
                <a:r>
                  <a:rPr lang="en-US" dirty="0"/>
                  <a:t/>
                </a:r>
                <a:br>
                  <a:rPr lang="en-US" dirty="0"/>
                </a:br>
                <a:r>
                  <a:rPr lang="en-US" dirty="0"/>
                  <a:t>* Let '</a:t>
                </a:r>
                <a14:m>
                  <m:oMath xmlns:m="http://schemas.openxmlformats.org/officeDocument/2006/math">
                    <m:r>
                      <a:rPr lang="en-US" i="1" dirty="0" smtClean="0">
                        <a:latin typeface="Cambria Math" panose="02040503050406030204" pitchFamily="18" charset="0"/>
                      </a:rPr>
                      <m:t>𝑥</m:t>
                    </m:r>
                  </m:oMath>
                </a14:m>
                <a:r>
                  <a:rPr lang="en-US" dirty="0"/>
                  <a:t>' represent the amount of money Alice inherits.</a:t>
                </a:r>
                <a:br>
                  <a:rPr lang="en-US" dirty="0"/>
                </a:br>
                <a:r>
                  <a:rPr lang="en-US" dirty="0"/>
                  <a:t>* Bob inherits </a:t>
                </a:r>
                <a14:m>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𝑥</m:t>
                    </m:r>
                    <m:r>
                      <a:rPr lang="en-US" i="1" dirty="0" smtClean="0">
                        <a:latin typeface="Cambria Math" panose="02040503050406030204" pitchFamily="18" charset="0"/>
                      </a:rPr>
                      <m:t> </m:t>
                    </m:r>
                  </m:oMath>
                </a14:m>
                <a:r>
                  <a:rPr lang="en-US" dirty="0"/>
                  <a:t>(twice as much as Alice).</a:t>
                </a:r>
                <a:br>
                  <a:rPr lang="en-US" dirty="0"/>
                </a:br>
                <a:r>
                  <a:rPr lang="en-US" dirty="0"/>
                  <a:t>* Charlie inherits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 − 1600 </m:t>
                    </m:r>
                  </m:oMath>
                </a14:m>
                <a:r>
                  <a:rPr lang="en-US" dirty="0"/>
                  <a:t>(1600 less than Alice).</a:t>
                </a:r>
                <a:br>
                  <a:rPr lang="en-US" dirty="0"/>
                </a:br>
                <a:r>
                  <a:rPr lang="en-US" dirty="0"/>
                  <a:t/>
                </a:r>
                <a:br>
                  <a:rPr lang="en-US" dirty="0"/>
                </a:br>
                <a:r>
                  <a:rPr lang="en-US" dirty="0"/>
                  <a:t>**Set up an equation:**</a:t>
                </a:r>
                <a:br>
                  <a:rPr lang="en-US" dirty="0"/>
                </a:br>
                <a:r>
                  <a:rPr lang="en-US" dirty="0"/>
                  <a:t/>
                </a:r>
                <a:br>
                  <a:rPr lang="en-US" dirty="0"/>
                </a:br>
                <a:r>
                  <a:rPr lang="en-US" dirty="0"/>
                  <a:t>The total inheritance must equal 12000 dollars:</a:t>
                </a:r>
                <a:br>
                  <a:rPr lang="en-US" dirty="0"/>
                </a:b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 + 2</m:t>
                      </m:r>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𝑥</m:t>
                      </m:r>
                      <m:r>
                        <a:rPr lang="en-US" i="1" dirty="0" smtClean="0">
                          <a:latin typeface="Cambria Math" panose="02040503050406030204" pitchFamily="18" charset="0"/>
                        </a:rPr>
                        <m:t> − 1600) = 12000</m:t>
                      </m:r>
                    </m:oMath>
                  </m:oMathPara>
                </a14:m>
                <a:r>
                  <a:rPr lang="en-US" dirty="0"/>
                  <a:t/>
                </a:r>
                <a:br>
                  <a:rPr lang="en-US" dirty="0"/>
                </a:br>
                <a:r>
                  <a:rPr lang="en-US" dirty="0"/>
                  <a:t/>
                </a:r>
                <a:br>
                  <a:rPr lang="en-US" dirty="0"/>
                </a:br>
                <a:r>
                  <a:rPr lang="en-US" dirty="0"/>
                  <a:t>**Solve for </a:t>
                </a:r>
                <a14:m>
                  <m:oMath xmlns:m="http://schemas.openxmlformats.org/officeDocument/2006/math">
                    <m:r>
                      <a:rPr lang="en-US" i="1" dirty="0" smtClean="0">
                        <a:latin typeface="Cambria Math" panose="02040503050406030204" pitchFamily="18" charset="0"/>
                      </a:rPr>
                      <m:t>𝑥</m:t>
                    </m:r>
                  </m:oMath>
                </a14:m>
                <a:r>
                  <a:rPr lang="en-US" dirty="0"/>
                  <a:t>:**</a:t>
                </a:r>
                <a:br>
                  <a:rPr lang="en-US" dirty="0"/>
                </a:br>
                <a:r>
                  <a:rPr lang="en-US" dirty="0"/>
                  <a:t/>
                </a:r>
                <a:br>
                  <a:rPr lang="en-US" dirty="0"/>
                </a:br>
                <a:r>
                  <a:rPr lang="en-US" dirty="0"/>
                  <a:t>1. Combine like terms: </a:t>
                </a:r>
                <a14:m>
                  <m:oMath xmlns:m="http://schemas.openxmlformats.org/officeDocument/2006/math">
                    <m:r>
                      <a:rPr lang="en-US" i="1" dirty="0" smtClean="0">
                        <a:latin typeface="Cambria Math" panose="02040503050406030204" pitchFamily="18" charset="0"/>
                      </a:rPr>
                      <m:t>4</m:t>
                    </m:r>
                    <m:r>
                      <a:rPr lang="en-US" i="1" dirty="0" smtClean="0">
                        <a:latin typeface="Cambria Math" panose="02040503050406030204" pitchFamily="18" charset="0"/>
                      </a:rPr>
                      <m:t>𝑥</m:t>
                    </m:r>
                    <m:r>
                      <a:rPr lang="en-US" i="1" dirty="0" smtClean="0">
                        <a:latin typeface="Cambria Math" panose="02040503050406030204" pitchFamily="18" charset="0"/>
                      </a:rPr>
                      <m:t> − 1600 = 12000</m:t>
                    </m:r>
                  </m:oMath>
                </a14:m>
                <a:r>
                  <a:rPr lang="en-US" dirty="0"/>
                  <a:t/>
                </a:r>
                <a:br>
                  <a:rPr lang="en-US" dirty="0"/>
                </a:br>
                <a:r>
                  <a:rPr lang="en-US" dirty="0"/>
                  <a:t>2. Add 1600 to both sides: </a:t>
                </a:r>
                <a14:m>
                  <m:oMath xmlns:m="http://schemas.openxmlformats.org/officeDocument/2006/math">
                    <m:r>
                      <a:rPr lang="en-US" i="1" dirty="0" smtClean="0">
                        <a:latin typeface="Cambria Math" panose="02040503050406030204" pitchFamily="18" charset="0"/>
                      </a:rPr>
                      <m:t>4</m:t>
                    </m:r>
                    <m:r>
                      <a:rPr lang="en-US" i="1" dirty="0" smtClean="0">
                        <a:latin typeface="Cambria Math" panose="02040503050406030204" pitchFamily="18" charset="0"/>
                      </a:rPr>
                      <m:t>𝑥</m:t>
                    </m:r>
                    <m:r>
                      <a:rPr lang="en-US" i="1" dirty="0" smtClean="0">
                        <a:latin typeface="Cambria Math" panose="02040503050406030204" pitchFamily="18" charset="0"/>
                      </a:rPr>
                      <m:t> = 13600</m:t>
                    </m:r>
                  </m:oMath>
                </a14:m>
                <a:r>
                  <a:rPr lang="en-US" dirty="0"/>
                  <a:t/>
                </a:r>
                <a:br>
                  <a:rPr lang="en-US" dirty="0"/>
                </a:br>
                <a:r>
                  <a:rPr lang="en-US" dirty="0"/>
                  <a:t>3. Divide both sides by 4: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 = 3400</m:t>
                    </m:r>
                  </m:oMath>
                </a14:m>
                <a:r>
                  <a:rPr lang="en-US" dirty="0"/>
                  <a:t/>
                </a:r>
                <a:br>
                  <a:rPr lang="en-US" dirty="0"/>
                </a:br>
                <a:r>
                  <a:rPr lang="en-US" dirty="0"/>
                  <a:t/>
                </a:r>
                <a:br>
                  <a:rPr lang="en-US" dirty="0"/>
                </a:br>
                <a:r>
                  <a:rPr lang="en-US" dirty="0"/>
                  <a:t>**Answer:** Alice inherits $3400. </a:t>
                </a:r>
                <a:br>
                  <a:rPr lang="en-US" dirty="0"/>
                </a:br>
                <a:endParaRPr lang="en-US" sz="160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839788" y="4127498"/>
                <a:ext cx="5157787" cy="2571751"/>
              </a:xfrm>
              <a:blipFill>
                <a:blip r:embed="rId4"/>
                <a:stretch>
                  <a:fillRect t="-165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p:cNvSpPr>
                <a:spLocks noGrp="1"/>
              </p:cNvSpPr>
              <p:nvPr>
                <p:ph type="body" sz="quarter" idx="3"/>
              </p:nvPr>
            </p:nvSpPr>
            <p:spPr>
              <a:xfrm>
                <a:off x="6172200" y="1681163"/>
                <a:ext cx="5183188" cy="2446334"/>
              </a:xfrm>
              <a:ln>
                <a:solidFill>
                  <a:schemeClr val="tx1"/>
                </a:solidFill>
              </a:ln>
            </p:spPr>
            <p:txBody>
              <a:bodyPr anchor="t">
                <a:normAutofit fontScale="85000" lnSpcReduction="20000"/>
              </a:bodyPr>
              <a:lstStyle/>
              <a:p>
                <a:r>
                  <a:rPr lang="en-US" sz="1600" b="0" i="0" u="none" strike="noStrike" dirty="0" smtClean="0">
                    <a:solidFill>
                      <a:srgbClr val="000000"/>
                    </a:solidFill>
                    <a:effectLst/>
                    <a:latin typeface="Calibri" panose="020F0502020204030204" pitchFamily="34" charset="0"/>
                  </a:rPr>
                  <a:t>Let the amount Alice inherits be represented by </a:t>
                </a:r>
                <a:r>
                  <a:rPr lang="en-US" sz="1600" b="0" i="1" u="none" strike="noStrike" dirty="0" smtClean="0">
                    <a:solidFill>
                      <a:srgbClr val="000000"/>
                    </a:solidFill>
                    <a:effectLst/>
                    <a:latin typeface="Cambria Math" panose="02040503050406030204" pitchFamily="18" charset="0"/>
                    <a:ea typeface="Cambria Math" panose="02040503050406030204" pitchFamily="18" charset="0"/>
                  </a:rPr>
                  <a:t>A</a:t>
                </a:r>
                <a:r>
                  <a:rPr lang="en-US" sz="1600" b="0" i="0" u="none" strike="noStrike" dirty="0" smtClean="0">
                    <a:solidFill>
                      <a:srgbClr val="000000"/>
                    </a:solidFill>
                    <a:effectLst/>
                    <a:latin typeface="Calibri" panose="020F0502020204030204" pitchFamily="34" charset="0"/>
                  </a:rPr>
                  <a:t>.</a:t>
                </a:r>
                <a:br>
                  <a:rPr lang="en-US" sz="1600" b="0" i="0" u="none" strike="noStrike" dirty="0" smtClean="0">
                    <a:solidFill>
                      <a:srgbClr val="000000"/>
                    </a:solidFill>
                    <a:effectLst/>
                    <a:latin typeface="Calibri" panose="020F0502020204030204" pitchFamily="34" charset="0"/>
                  </a:rPr>
                </a:br>
                <a:r>
                  <a:rPr lang="en-US" sz="1600" b="0" i="0" u="none" strike="noStrike" dirty="0" smtClean="0">
                    <a:solidFill>
                      <a:srgbClr val="000000"/>
                    </a:solidFill>
                    <a:effectLst/>
                    <a:latin typeface="Calibri" panose="020F0502020204030204" pitchFamily="34" charset="0"/>
                  </a:rPr>
                  <a:t/>
                </a:r>
                <a:br>
                  <a:rPr lang="en-US" sz="1600" b="0" i="0" u="none" strike="noStrike" dirty="0" smtClean="0">
                    <a:solidFill>
                      <a:srgbClr val="000000"/>
                    </a:solidFill>
                    <a:effectLst/>
                    <a:latin typeface="Calibri" panose="020F0502020204030204" pitchFamily="34" charset="0"/>
                  </a:rPr>
                </a:br>
                <a:r>
                  <a:rPr lang="en-US" sz="1600" b="0" i="0" u="none" strike="noStrike" dirty="0" smtClean="0">
                    <a:solidFill>
                      <a:srgbClr val="000000"/>
                    </a:solidFill>
                    <a:effectLst/>
                    <a:latin typeface="Calibri" panose="020F0502020204030204" pitchFamily="34" charset="0"/>
                  </a:rPr>
                  <a:t>We are given:</a:t>
                </a:r>
                <a:br>
                  <a:rPr lang="en-US" sz="1600" b="0" i="0" u="none" strike="noStrike" dirty="0" smtClean="0">
                    <a:solidFill>
                      <a:srgbClr val="000000"/>
                    </a:solidFill>
                    <a:effectLst/>
                    <a:latin typeface="Calibri" panose="020F0502020204030204" pitchFamily="34" charset="0"/>
                  </a:rPr>
                </a:br>
                <a:r>
                  <a:rPr lang="en-US" sz="1600" b="0" i="0" u="none" strike="noStrike" dirty="0" smtClean="0">
                    <a:solidFill>
                      <a:srgbClr val="000000"/>
                    </a:solidFill>
                    <a:effectLst/>
                    <a:latin typeface="Calibri" panose="020F0502020204030204" pitchFamily="34" charset="0"/>
                  </a:rPr>
                  <a:t>Bob gets twice as much as Alice: Bob = </a:t>
                </a:r>
                <a14:m>
                  <m:oMath xmlns:m="http://schemas.openxmlformats.org/officeDocument/2006/math">
                    <m:r>
                      <a:rPr lang="en-US" sz="1600" b="0" i="0" u="none" strike="noStrike" smtClean="0">
                        <a:solidFill>
                          <a:srgbClr val="000000"/>
                        </a:solidFill>
                        <a:effectLst/>
                        <a:latin typeface="Cambria Math" panose="02040503050406030204" pitchFamily="18" charset="0"/>
                      </a:rPr>
                      <m:t>2</m:t>
                    </m:r>
                    <m:r>
                      <a:rPr lang="en-US" sz="1600" b="0" i="1" u="none" strike="noStrike" smtClean="0">
                        <a:solidFill>
                          <a:srgbClr val="000000"/>
                        </a:solidFill>
                        <a:effectLst/>
                        <a:latin typeface="Cambria Math" panose="02040503050406030204" pitchFamily="18" charset="0"/>
                      </a:rPr>
                      <m:t>𝐴</m:t>
                    </m:r>
                  </m:oMath>
                </a14:m>
                <a:r>
                  <a:rPr lang="en-US" sz="1600" b="0" i="0" u="none" strike="noStrike" dirty="0" smtClean="0">
                    <a:solidFill>
                      <a:srgbClr val="000000"/>
                    </a:solidFill>
                    <a:effectLst/>
                    <a:latin typeface="Calibri" panose="020F0502020204030204" pitchFamily="34" charset="0"/>
                  </a:rPr>
                  <a:t/>
                </a:r>
                <a:br>
                  <a:rPr lang="en-US" sz="1600" b="0" i="0" u="none" strike="noStrike" dirty="0" smtClean="0">
                    <a:solidFill>
                      <a:srgbClr val="000000"/>
                    </a:solidFill>
                    <a:effectLst/>
                    <a:latin typeface="Calibri" panose="020F0502020204030204" pitchFamily="34" charset="0"/>
                  </a:rPr>
                </a:br>
                <a:r>
                  <a:rPr lang="en-US" sz="1600" b="0" i="0" u="none" strike="noStrike" dirty="0" smtClean="0">
                    <a:solidFill>
                      <a:srgbClr val="000000"/>
                    </a:solidFill>
                    <a:effectLst/>
                    <a:latin typeface="Calibri" panose="020F0502020204030204" pitchFamily="34" charset="0"/>
                  </a:rPr>
                  <a:t>Charlie gets 1600 dollars less than Alice: Charlie = </a:t>
                </a:r>
                <a14:m>
                  <m:oMath xmlns:m="http://schemas.openxmlformats.org/officeDocument/2006/math">
                    <m:r>
                      <a:rPr lang="en-US" sz="1600" b="0" i="1" u="none" strike="noStrike" dirty="0" smtClean="0">
                        <a:solidFill>
                          <a:srgbClr val="000000"/>
                        </a:solidFill>
                        <a:effectLst/>
                        <a:latin typeface="Cambria Math" panose="02040503050406030204" pitchFamily="18" charset="0"/>
                      </a:rPr>
                      <m:t>𝐴</m:t>
                    </m:r>
                    <m:r>
                      <a:rPr lang="en-US" sz="1600" b="0" i="1" u="none" strike="noStrike" dirty="0" smtClean="0">
                        <a:solidFill>
                          <a:srgbClr val="000000"/>
                        </a:solidFill>
                        <a:effectLst/>
                        <a:latin typeface="Cambria Math" panose="02040503050406030204" pitchFamily="18" charset="0"/>
                      </a:rPr>
                      <m:t> − 1600</m:t>
                    </m:r>
                  </m:oMath>
                </a14:m>
                <a:r>
                  <a:rPr lang="en-US" sz="1600" b="0" i="0" u="none" strike="noStrike" dirty="0" smtClean="0">
                    <a:solidFill>
                      <a:srgbClr val="000000"/>
                    </a:solidFill>
                    <a:effectLst/>
                    <a:latin typeface="Calibri" panose="020F0502020204030204" pitchFamily="34" charset="0"/>
                  </a:rPr>
                  <a:t/>
                </a:r>
                <a:br>
                  <a:rPr lang="en-US" sz="1600" b="0" i="0" u="none" strike="noStrike" dirty="0" smtClean="0">
                    <a:solidFill>
                      <a:srgbClr val="000000"/>
                    </a:solidFill>
                    <a:effectLst/>
                    <a:latin typeface="Calibri" panose="020F0502020204030204" pitchFamily="34" charset="0"/>
                  </a:rPr>
                </a:br>
                <a:r>
                  <a:rPr lang="en-US" sz="1600" b="0" i="0" u="none" strike="noStrike" dirty="0" smtClean="0">
                    <a:solidFill>
                      <a:srgbClr val="000000"/>
                    </a:solidFill>
                    <a:effectLst/>
                    <a:latin typeface="Calibri" panose="020F0502020204030204" pitchFamily="34" charset="0"/>
                  </a:rPr>
                  <a:t/>
                </a:r>
                <a:br>
                  <a:rPr lang="en-US" sz="1600" b="0" i="0" u="none" strike="noStrike" dirty="0" smtClean="0">
                    <a:solidFill>
                      <a:srgbClr val="000000"/>
                    </a:solidFill>
                    <a:effectLst/>
                    <a:latin typeface="Calibri" panose="020F0502020204030204" pitchFamily="34" charset="0"/>
                  </a:rPr>
                </a:br>
                <a:r>
                  <a:rPr lang="en-US" sz="1600" b="0" i="0" u="none" strike="noStrike" dirty="0" smtClean="0">
                    <a:solidFill>
                      <a:srgbClr val="000000"/>
                    </a:solidFill>
                    <a:effectLst/>
                    <a:latin typeface="Calibri" panose="020F0502020204030204" pitchFamily="34" charset="0"/>
                  </a:rPr>
                  <a:t>In total, the inheritance is $12000:</a:t>
                </a:r>
              </a:p>
              <a:p>
                <a:pPr/>
                <a14:m>
                  <m:oMathPara xmlns:m="http://schemas.openxmlformats.org/officeDocument/2006/math">
                    <m:oMathParaPr>
                      <m:jc m:val="left"/>
                    </m:oMathParaPr>
                    <m:oMath xmlns:m="http://schemas.openxmlformats.org/officeDocument/2006/math">
                      <m:r>
                        <a:rPr lang="en-US" sz="1600" b="0" i="1" u="none" strike="noStrike" dirty="0" smtClean="0">
                          <a:solidFill>
                            <a:srgbClr val="000000"/>
                          </a:solidFill>
                          <a:effectLst/>
                          <a:latin typeface="Cambria Math" panose="02040503050406030204" pitchFamily="18" charset="0"/>
                        </a:rPr>
                        <m:t>𝐴</m:t>
                      </m:r>
                      <m:r>
                        <a:rPr lang="en-US" sz="1600" b="0" i="1" u="none" strike="noStrike" dirty="0" smtClean="0">
                          <a:solidFill>
                            <a:srgbClr val="000000"/>
                          </a:solidFill>
                          <a:effectLst/>
                          <a:latin typeface="Cambria Math" panose="02040503050406030204" pitchFamily="18" charset="0"/>
                        </a:rPr>
                        <m:t> + 2</m:t>
                      </m:r>
                      <m:r>
                        <a:rPr lang="en-US" sz="1600" b="0" i="1" u="none" strike="noStrike" dirty="0" smtClean="0">
                          <a:solidFill>
                            <a:srgbClr val="000000"/>
                          </a:solidFill>
                          <a:effectLst/>
                          <a:latin typeface="Cambria Math" panose="02040503050406030204" pitchFamily="18" charset="0"/>
                        </a:rPr>
                        <m:t>𝐴</m:t>
                      </m:r>
                      <m:r>
                        <a:rPr lang="en-US" sz="1600" b="0" i="1" u="none" strike="noStrike" dirty="0" smtClean="0">
                          <a:solidFill>
                            <a:srgbClr val="000000"/>
                          </a:solidFill>
                          <a:effectLst/>
                          <a:latin typeface="Cambria Math" panose="02040503050406030204" pitchFamily="18" charset="0"/>
                        </a:rPr>
                        <m:t> + (</m:t>
                      </m:r>
                      <m:r>
                        <a:rPr lang="en-US" sz="1600" b="0" i="1" u="none" strike="noStrike" dirty="0" smtClean="0">
                          <a:solidFill>
                            <a:srgbClr val="000000"/>
                          </a:solidFill>
                          <a:effectLst/>
                          <a:latin typeface="Cambria Math" panose="02040503050406030204" pitchFamily="18" charset="0"/>
                        </a:rPr>
                        <m:t>𝐴</m:t>
                      </m:r>
                      <m:r>
                        <a:rPr lang="en-US" sz="1600" b="0" i="1" u="none" strike="noStrike" dirty="0" smtClean="0">
                          <a:solidFill>
                            <a:srgbClr val="000000"/>
                          </a:solidFill>
                          <a:effectLst/>
                          <a:latin typeface="Cambria Math" panose="02040503050406030204" pitchFamily="18" charset="0"/>
                        </a:rPr>
                        <m:t> − 1600) = 12000</m:t>
                      </m:r>
                    </m:oMath>
                    <m:oMath xmlns:m="http://schemas.openxmlformats.org/officeDocument/2006/math">
                      <m:r>
                        <a:rPr lang="en-US" sz="1600" b="0" i="1" u="none" strike="noStrike" dirty="0" smtClean="0">
                          <a:solidFill>
                            <a:srgbClr val="000000"/>
                          </a:solidFill>
                          <a:effectLst/>
                          <a:latin typeface="Cambria Math" panose="02040503050406030204" pitchFamily="18" charset="0"/>
                        </a:rPr>
                        <m:t>4</m:t>
                      </m:r>
                      <m:r>
                        <a:rPr lang="en-US" sz="1600" b="0" i="1" u="none" strike="noStrike" dirty="0" smtClean="0">
                          <a:solidFill>
                            <a:srgbClr val="000000"/>
                          </a:solidFill>
                          <a:effectLst/>
                          <a:latin typeface="Cambria Math" panose="02040503050406030204" pitchFamily="18" charset="0"/>
                        </a:rPr>
                        <m:t>𝐴</m:t>
                      </m:r>
                      <m:r>
                        <a:rPr lang="en-US" sz="1600" b="0" i="1" u="none" strike="noStrike" dirty="0" smtClean="0">
                          <a:solidFill>
                            <a:srgbClr val="000000"/>
                          </a:solidFill>
                          <a:effectLst/>
                          <a:latin typeface="Cambria Math" panose="02040503050406030204" pitchFamily="18" charset="0"/>
                        </a:rPr>
                        <m:t> − 1600 = 12000</m:t>
                      </m:r>
                    </m:oMath>
                    <m:oMath xmlns:m="http://schemas.openxmlformats.org/officeDocument/2006/math">
                      <m:r>
                        <a:rPr lang="en-US" sz="1600" b="0" i="1" u="none" strike="noStrike" dirty="0" smtClean="0">
                          <a:solidFill>
                            <a:srgbClr val="000000"/>
                          </a:solidFill>
                          <a:effectLst/>
                          <a:latin typeface="Cambria Math" panose="02040503050406030204" pitchFamily="18" charset="0"/>
                        </a:rPr>
                        <m:t>4</m:t>
                      </m:r>
                      <m:r>
                        <a:rPr lang="en-US" sz="1600" b="0" i="1" u="none" strike="noStrike" dirty="0" smtClean="0">
                          <a:solidFill>
                            <a:srgbClr val="000000"/>
                          </a:solidFill>
                          <a:effectLst/>
                          <a:latin typeface="Cambria Math" panose="02040503050406030204" pitchFamily="18" charset="0"/>
                        </a:rPr>
                        <m:t>𝐴</m:t>
                      </m:r>
                      <m:r>
                        <a:rPr lang="en-US" sz="1600" b="0" i="1" u="none" strike="noStrike" dirty="0" smtClean="0">
                          <a:solidFill>
                            <a:srgbClr val="000000"/>
                          </a:solidFill>
                          <a:effectLst/>
                          <a:latin typeface="Cambria Math" panose="02040503050406030204" pitchFamily="18" charset="0"/>
                        </a:rPr>
                        <m:t> = 13600</m:t>
                      </m:r>
                    </m:oMath>
                    <m:oMath xmlns:m="http://schemas.openxmlformats.org/officeDocument/2006/math">
                      <m:r>
                        <a:rPr lang="en-US" sz="1600" b="0" i="1" u="none" strike="noStrike" dirty="0" smtClean="0">
                          <a:solidFill>
                            <a:srgbClr val="000000"/>
                          </a:solidFill>
                          <a:effectLst/>
                          <a:latin typeface="Cambria Math" panose="02040503050406030204" pitchFamily="18" charset="0"/>
                        </a:rPr>
                        <m:t>𝐴</m:t>
                      </m:r>
                      <m:r>
                        <a:rPr lang="en-US" sz="1600" b="0" i="1" u="none" strike="noStrike" dirty="0" smtClean="0">
                          <a:solidFill>
                            <a:srgbClr val="000000"/>
                          </a:solidFill>
                          <a:effectLst/>
                          <a:latin typeface="Cambria Math" panose="02040503050406030204" pitchFamily="18" charset="0"/>
                        </a:rPr>
                        <m:t> = 3400</m:t>
                      </m:r>
                    </m:oMath>
                  </m:oMathPara>
                </a14:m>
                <a:r>
                  <a:rPr lang="en-US" sz="1600" b="0" i="0" u="none" strike="noStrike" dirty="0" smtClean="0">
                    <a:solidFill>
                      <a:srgbClr val="000000"/>
                    </a:solidFill>
                    <a:effectLst/>
                    <a:latin typeface="Calibri" panose="020F0502020204030204" pitchFamily="34" charset="0"/>
                  </a:rPr>
                  <a:t/>
                </a:r>
                <a:br>
                  <a:rPr lang="en-US" sz="1600" b="0" i="0" u="none" strike="noStrike" dirty="0" smtClean="0">
                    <a:solidFill>
                      <a:srgbClr val="000000"/>
                    </a:solidFill>
                    <a:effectLst/>
                    <a:latin typeface="Calibri" panose="020F0502020204030204" pitchFamily="34" charset="0"/>
                  </a:rPr>
                </a:br>
                <a:r>
                  <a:rPr lang="en-US" sz="1600" b="0" i="0" u="none" strike="noStrike" dirty="0" smtClean="0">
                    <a:solidFill>
                      <a:srgbClr val="000000"/>
                    </a:solidFill>
                    <a:effectLst/>
                    <a:latin typeface="Calibri" panose="020F0502020204030204" pitchFamily="34" charset="0"/>
                  </a:rPr>
                  <a:t/>
                </a:r>
                <a:br>
                  <a:rPr lang="en-US" sz="1600" b="0" i="0" u="none" strike="noStrike" dirty="0" smtClean="0">
                    <a:solidFill>
                      <a:srgbClr val="000000"/>
                    </a:solidFill>
                    <a:effectLst/>
                    <a:latin typeface="Calibri" panose="020F0502020204030204" pitchFamily="34" charset="0"/>
                  </a:rPr>
                </a:br>
                <a:r>
                  <a:rPr lang="en-US" sz="1600" b="0" i="0" u="none" strike="noStrike" dirty="0" smtClean="0">
                    <a:solidFill>
                      <a:srgbClr val="000000"/>
                    </a:solidFill>
                    <a:effectLst/>
                    <a:latin typeface="Calibri" panose="020F0502020204030204" pitchFamily="34" charset="0"/>
                  </a:rPr>
                  <a:t>Therefore, Alice will inherit $3400.</a:t>
                </a:r>
                <a:r>
                  <a:rPr lang="en-US" sz="1600" dirty="0" smtClean="0"/>
                  <a:t> </a:t>
                </a:r>
                <a:endParaRPr lang="en-US" sz="1600" b="0" dirty="0"/>
              </a:p>
            </p:txBody>
          </p:sp>
        </mc:Choice>
        <mc:Fallback xmlns="">
          <p:sp>
            <p:nvSpPr>
              <p:cNvPr id="5" name="Text Placeholder 4"/>
              <p:cNvSpPr>
                <a:spLocks noGrp="1" noRot="1" noChangeAspect="1" noMove="1" noResize="1" noEditPoints="1" noAdjustHandles="1" noChangeArrowheads="1" noChangeShapeType="1" noTextEdit="1"/>
              </p:cNvSpPr>
              <p:nvPr>
                <p:ph type="body" sz="quarter" idx="3"/>
              </p:nvPr>
            </p:nvSpPr>
            <p:spPr>
              <a:xfrm>
                <a:off x="6172200" y="1681163"/>
                <a:ext cx="5183188" cy="2446334"/>
              </a:xfrm>
              <a:blipFill>
                <a:blip r:embed="rId5"/>
                <a:stretch>
                  <a:fillRect l="-235" t="-2978" b="-124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a:xfrm>
                <a:off x="6172200" y="4127497"/>
                <a:ext cx="5183188" cy="2571751"/>
              </a:xfrm>
              <a:ln>
                <a:solidFill>
                  <a:schemeClr val="tx1"/>
                </a:solidFill>
              </a:ln>
            </p:spPr>
            <p:txBody>
              <a:bodyPr>
                <a:noAutofit/>
              </a:bodyPr>
              <a:lstStyle/>
              <a:p>
                <a:pPr marL="0" indent="0">
                  <a:lnSpc>
                    <a:spcPct val="120000"/>
                  </a:lnSpc>
                  <a:spcBef>
                    <a:spcPts val="0"/>
                  </a:spcBef>
                  <a:buNone/>
                </a:pPr>
                <a:r>
                  <a:rPr lang="en-US" sz="700" dirty="0"/>
                  <a:t>Step 1: Define the </a:t>
                </a:r>
                <a:r>
                  <a:rPr lang="en-US" sz="700" dirty="0" smtClean="0"/>
                  <a:t>variables</a:t>
                </a:r>
              </a:p>
              <a:p>
                <a:pPr marL="0" indent="0">
                  <a:lnSpc>
                    <a:spcPct val="120000"/>
                  </a:lnSpc>
                  <a:spcBef>
                    <a:spcPts val="0"/>
                  </a:spcBef>
                  <a:buNone/>
                </a:pPr>
                <a:r>
                  <a:rPr lang="en-US" sz="700" dirty="0" smtClean="0"/>
                  <a:t>Let's </a:t>
                </a:r>
                <a:r>
                  <a:rPr lang="en-US" sz="700" dirty="0"/>
                  <a:t>denote Alice's inheritance amount </a:t>
                </a:r>
                <a:r>
                  <a:rPr lang="en-US" sz="700" dirty="0" smtClean="0"/>
                  <a:t>as</a:t>
                </a:r>
                <a:r>
                  <a:rPr lang="en-US" sz="700" i="1" dirty="0">
                    <a:solidFill>
                      <a:srgbClr val="000000"/>
                    </a:solidFill>
                    <a:latin typeface="Cambria Math" panose="02040503050406030204" pitchFamily="18" charset="0"/>
                    <a:ea typeface="Cambria Math" panose="02040503050406030204" pitchFamily="18" charset="0"/>
                  </a:rPr>
                  <a:t> A</a:t>
                </a:r>
                <a:r>
                  <a:rPr lang="en-US" sz="700" dirty="0" smtClean="0"/>
                  <a:t>, </a:t>
                </a:r>
                <a:r>
                  <a:rPr lang="en-US" sz="700" dirty="0"/>
                  <a:t>Bob's inheritance amount </a:t>
                </a:r>
                <a:r>
                  <a:rPr lang="en-US" sz="700" dirty="0" smtClean="0"/>
                  <a:t>as </a:t>
                </a:r>
                <a:r>
                  <a:rPr lang="en-US" sz="700" i="1" dirty="0" smtClean="0">
                    <a:solidFill>
                      <a:srgbClr val="000000"/>
                    </a:solidFill>
                    <a:latin typeface="Cambria Math" panose="02040503050406030204" pitchFamily="18" charset="0"/>
                    <a:ea typeface="Cambria Math" panose="02040503050406030204" pitchFamily="18" charset="0"/>
                  </a:rPr>
                  <a:t>B</a:t>
                </a:r>
                <a:r>
                  <a:rPr lang="en-US" sz="700" dirty="0" smtClean="0"/>
                  <a:t>, </a:t>
                </a:r>
                <a:r>
                  <a:rPr lang="en-US" sz="700" dirty="0"/>
                  <a:t>and Charlie's inheritance amount </a:t>
                </a:r>
                <a:r>
                  <a:rPr lang="en-US" sz="700" dirty="0" smtClean="0"/>
                  <a:t>as </a:t>
                </a:r>
                <a:r>
                  <a:rPr lang="en-US" sz="700" i="1" dirty="0" smtClean="0">
                    <a:solidFill>
                      <a:srgbClr val="000000"/>
                    </a:solidFill>
                    <a:latin typeface="Cambria Math" panose="02040503050406030204" pitchFamily="18" charset="0"/>
                    <a:ea typeface="Cambria Math" panose="02040503050406030204" pitchFamily="18" charset="0"/>
                  </a:rPr>
                  <a:t>C</a:t>
                </a:r>
                <a:r>
                  <a:rPr lang="en-US" sz="700" dirty="0" smtClean="0"/>
                  <a:t>.</a:t>
                </a:r>
                <a:endParaRPr lang="en-US" sz="700" dirty="0"/>
              </a:p>
              <a:p>
                <a:pPr marL="0" indent="0">
                  <a:lnSpc>
                    <a:spcPct val="120000"/>
                  </a:lnSpc>
                  <a:spcBef>
                    <a:spcPts val="0"/>
                  </a:spcBef>
                  <a:buNone/>
                </a:pPr>
                <a:r>
                  <a:rPr lang="en-US" sz="700" dirty="0"/>
                  <a:t>Step 2: Translate the given information into equations</a:t>
                </a:r>
              </a:p>
              <a:p>
                <a:pPr marL="0" indent="0">
                  <a:lnSpc>
                    <a:spcPct val="120000"/>
                  </a:lnSpc>
                  <a:spcBef>
                    <a:spcPts val="0"/>
                  </a:spcBef>
                  <a:buNone/>
                </a:pPr>
                <a:r>
                  <a:rPr lang="en-US" sz="700" dirty="0"/>
                  <a:t>From the problem, we have the following equations</a:t>
                </a:r>
                <a:r>
                  <a:rPr lang="en-US" sz="700" dirty="0" smtClean="0"/>
                  <a:t>:</a:t>
                </a:r>
                <a:endParaRPr lang="en-US" sz="700" dirty="0"/>
              </a:p>
              <a:p>
                <a:pPr marL="0" indent="0">
                  <a:lnSpc>
                    <a:spcPct val="120000"/>
                  </a:lnSpc>
                  <a:spcBef>
                    <a:spcPts val="0"/>
                  </a:spcBef>
                  <a:buNone/>
                </a:pPr>
                <a:r>
                  <a:rPr lang="en-US" sz="700" dirty="0"/>
                  <a:t>    </a:t>
                </a:r>
                <a14:m>
                  <m:oMath xmlns:m="http://schemas.openxmlformats.org/officeDocument/2006/math">
                    <m:r>
                      <a:rPr lang="en-US" sz="700" i="1" dirty="0" smtClean="0">
                        <a:latin typeface="Cambria Math" panose="02040503050406030204" pitchFamily="18" charset="0"/>
                      </a:rPr>
                      <m:t>𝐵</m:t>
                    </m:r>
                    <m:r>
                      <a:rPr lang="en-US" sz="700" i="1" dirty="0" smtClean="0">
                        <a:latin typeface="Cambria Math" panose="02040503050406030204" pitchFamily="18" charset="0"/>
                      </a:rPr>
                      <m:t> = 2</m:t>
                    </m:r>
                    <m:r>
                      <a:rPr lang="en-US" sz="700" i="1" dirty="0" smtClean="0">
                        <a:latin typeface="Cambria Math" panose="02040503050406030204" pitchFamily="18" charset="0"/>
                      </a:rPr>
                      <m:t>𝐴</m:t>
                    </m:r>
                    <m:r>
                      <a:rPr lang="en-US" sz="700" i="1" dirty="0" smtClean="0">
                        <a:latin typeface="Cambria Math" panose="02040503050406030204" pitchFamily="18" charset="0"/>
                      </a:rPr>
                      <m:t> </m:t>
                    </m:r>
                  </m:oMath>
                </a14:m>
                <a:r>
                  <a:rPr lang="en-US" sz="700" dirty="0"/>
                  <a:t>(Bob gets two times more money than Alice)</a:t>
                </a:r>
              </a:p>
              <a:p>
                <a:pPr marL="0" indent="0">
                  <a:lnSpc>
                    <a:spcPct val="120000"/>
                  </a:lnSpc>
                  <a:spcBef>
                    <a:spcPts val="0"/>
                  </a:spcBef>
                  <a:buNone/>
                </a:pPr>
                <a:r>
                  <a:rPr lang="en-US" sz="700" dirty="0"/>
                  <a:t>    </a:t>
                </a:r>
                <a14:m>
                  <m:oMath xmlns:m="http://schemas.openxmlformats.org/officeDocument/2006/math">
                    <m:r>
                      <a:rPr lang="en-US" sz="700" i="1" dirty="0" smtClean="0">
                        <a:latin typeface="Cambria Math" panose="02040503050406030204" pitchFamily="18" charset="0"/>
                      </a:rPr>
                      <m:t>𝐶</m:t>
                    </m:r>
                    <m:r>
                      <a:rPr lang="en-US" sz="700" i="1" dirty="0" smtClean="0">
                        <a:latin typeface="Cambria Math" panose="02040503050406030204" pitchFamily="18" charset="0"/>
                      </a:rPr>
                      <m:t> = </m:t>
                    </m:r>
                    <m:r>
                      <a:rPr lang="en-US" sz="700" i="1" dirty="0" smtClean="0">
                        <a:latin typeface="Cambria Math" panose="02040503050406030204" pitchFamily="18" charset="0"/>
                      </a:rPr>
                      <m:t>𝐴</m:t>
                    </m:r>
                    <m:r>
                      <a:rPr lang="en-US" sz="700" i="1" dirty="0" smtClean="0">
                        <a:latin typeface="Cambria Math" panose="02040503050406030204" pitchFamily="18" charset="0"/>
                      </a:rPr>
                      <m:t> − 1600 </m:t>
                    </m:r>
                  </m:oMath>
                </a14:m>
                <a:r>
                  <a:rPr lang="en-US" sz="700" dirty="0"/>
                  <a:t>(Charlie gets 1600 dollars less than Alice)</a:t>
                </a:r>
              </a:p>
              <a:p>
                <a:pPr marL="0" indent="0">
                  <a:lnSpc>
                    <a:spcPct val="120000"/>
                  </a:lnSpc>
                  <a:spcBef>
                    <a:spcPts val="0"/>
                  </a:spcBef>
                  <a:buNone/>
                </a:pPr>
                <a:r>
                  <a:rPr lang="en-US" sz="700" dirty="0"/>
                  <a:t>    </a:t>
                </a:r>
                <a14:m>
                  <m:oMath xmlns:m="http://schemas.openxmlformats.org/officeDocument/2006/math">
                    <m:r>
                      <a:rPr lang="en-US" sz="700" i="1" dirty="0" smtClean="0">
                        <a:latin typeface="Cambria Math" panose="02040503050406030204" pitchFamily="18" charset="0"/>
                      </a:rPr>
                      <m:t>𝐴</m:t>
                    </m:r>
                    <m:r>
                      <a:rPr lang="en-US" sz="700" i="1" dirty="0" smtClean="0">
                        <a:latin typeface="Cambria Math" panose="02040503050406030204" pitchFamily="18" charset="0"/>
                      </a:rPr>
                      <m:t> + </m:t>
                    </m:r>
                    <m:r>
                      <a:rPr lang="en-US" sz="700" i="1" dirty="0" smtClean="0">
                        <a:latin typeface="Cambria Math" panose="02040503050406030204" pitchFamily="18" charset="0"/>
                      </a:rPr>
                      <m:t>𝐵</m:t>
                    </m:r>
                    <m:r>
                      <a:rPr lang="en-US" sz="700" i="1" dirty="0" smtClean="0">
                        <a:latin typeface="Cambria Math" panose="02040503050406030204" pitchFamily="18" charset="0"/>
                      </a:rPr>
                      <m:t> + </m:t>
                    </m:r>
                    <m:r>
                      <a:rPr lang="en-US" sz="700" i="1" dirty="0" smtClean="0">
                        <a:latin typeface="Cambria Math" panose="02040503050406030204" pitchFamily="18" charset="0"/>
                      </a:rPr>
                      <m:t>𝐶</m:t>
                    </m:r>
                    <m:r>
                      <a:rPr lang="en-US" sz="700" i="1" dirty="0" smtClean="0">
                        <a:latin typeface="Cambria Math" panose="02040503050406030204" pitchFamily="18" charset="0"/>
                      </a:rPr>
                      <m:t> = 12000 </m:t>
                    </m:r>
                  </m:oMath>
                </a14:m>
                <a:r>
                  <a:rPr lang="en-US" sz="700" dirty="0"/>
                  <a:t>(The total inheritance amount is 12000 dollars</a:t>
                </a:r>
                <a:r>
                  <a:rPr lang="en-US" sz="700" dirty="0" smtClean="0"/>
                  <a:t>)</a:t>
                </a:r>
                <a:endParaRPr lang="en-US" sz="700" dirty="0"/>
              </a:p>
              <a:p>
                <a:pPr marL="0" indent="0">
                  <a:lnSpc>
                    <a:spcPct val="120000"/>
                  </a:lnSpc>
                  <a:spcBef>
                    <a:spcPts val="0"/>
                  </a:spcBef>
                  <a:buNone/>
                </a:pPr>
                <a:r>
                  <a:rPr lang="en-US" sz="700" dirty="0"/>
                  <a:t>Step 3: Substitute the expressions </a:t>
                </a:r>
                <a:r>
                  <a:rPr lang="en-US" sz="700" dirty="0" smtClean="0"/>
                  <a:t>for </a:t>
                </a:r>
                <a:r>
                  <a:rPr lang="en-US" sz="700" i="1" dirty="0" smtClean="0">
                    <a:solidFill>
                      <a:srgbClr val="000000"/>
                    </a:solidFill>
                    <a:latin typeface="Cambria Math" panose="02040503050406030204" pitchFamily="18" charset="0"/>
                    <a:ea typeface="Cambria Math" panose="02040503050406030204" pitchFamily="18" charset="0"/>
                  </a:rPr>
                  <a:t>B </a:t>
                </a:r>
                <a:r>
                  <a:rPr lang="en-US" sz="700" dirty="0" smtClean="0"/>
                  <a:t>and </a:t>
                </a:r>
                <a:r>
                  <a:rPr lang="en-US" sz="700" i="1" dirty="0" smtClean="0">
                    <a:solidFill>
                      <a:srgbClr val="000000"/>
                    </a:solidFill>
                    <a:latin typeface="Cambria Math" panose="02040503050406030204" pitchFamily="18" charset="0"/>
                    <a:ea typeface="Cambria Math" panose="02040503050406030204" pitchFamily="18" charset="0"/>
                  </a:rPr>
                  <a:t>C </a:t>
                </a:r>
                <a:r>
                  <a:rPr lang="en-US" sz="700" dirty="0" smtClean="0"/>
                  <a:t>into </a:t>
                </a:r>
                <a:r>
                  <a:rPr lang="en-US" sz="700" dirty="0"/>
                  <a:t>the total inheritance equation</a:t>
                </a:r>
              </a:p>
              <a:p>
                <a:pPr marL="0" indent="0">
                  <a:lnSpc>
                    <a:spcPct val="120000"/>
                  </a:lnSpc>
                  <a:spcBef>
                    <a:spcPts val="0"/>
                  </a:spcBef>
                  <a:buNone/>
                </a:pPr>
                <a:r>
                  <a:rPr lang="en-US" sz="700" dirty="0"/>
                  <a:t>Substituting </a:t>
                </a:r>
                <a14:m>
                  <m:oMath xmlns:m="http://schemas.openxmlformats.org/officeDocument/2006/math">
                    <m:r>
                      <a:rPr lang="en-US" sz="700" i="1" dirty="0" smtClean="0">
                        <a:latin typeface="Cambria Math" panose="02040503050406030204" pitchFamily="18" charset="0"/>
                      </a:rPr>
                      <m:t>𝐵</m:t>
                    </m:r>
                    <m:r>
                      <a:rPr lang="en-US" sz="700" i="1" dirty="0" smtClean="0">
                        <a:latin typeface="Cambria Math" panose="02040503050406030204" pitchFamily="18" charset="0"/>
                      </a:rPr>
                      <m:t> = 2</m:t>
                    </m:r>
                    <m:r>
                      <a:rPr lang="en-US" sz="700" i="1" dirty="0" smtClean="0">
                        <a:latin typeface="Cambria Math" panose="02040503050406030204" pitchFamily="18" charset="0"/>
                      </a:rPr>
                      <m:t>𝐴</m:t>
                    </m:r>
                    <m:r>
                      <a:rPr lang="en-US" sz="700" i="1" dirty="0" smtClean="0">
                        <a:latin typeface="Cambria Math" panose="02040503050406030204" pitchFamily="18" charset="0"/>
                      </a:rPr>
                      <m:t> </m:t>
                    </m:r>
                  </m:oMath>
                </a14:m>
                <a:r>
                  <a:rPr lang="en-US" sz="700" dirty="0"/>
                  <a:t>and </a:t>
                </a:r>
                <a14:m>
                  <m:oMath xmlns:m="http://schemas.openxmlformats.org/officeDocument/2006/math">
                    <m:r>
                      <a:rPr lang="en-US" sz="700" i="1" dirty="0" smtClean="0">
                        <a:latin typeface="Cambria Math" panose="02040503050406030204" pitchFamily="18" charset="0"/>
                      </a:rPr>
                      <m:t>𝐶</m:t>
                    </m:r>
                    <m:r>
                      <a:rPr lang="en-US" sz="700" i="1" dirty="0" smtClean="0">
                        <a:latin typeface="Cambria Math" panose="02040503050406030204" pitchFamily="18" charset="0"/>
                      </a:rPr>
                      <m:t> = </m:t>
                    </m:r>
                    <m:r>
                      <a:rPr lang="en-US" sz="700" i="1" dirty="0" smtClean="0">
                        <a:latin typeface="Cambria Math" panose="02040503050406030204" pitchFamily="18" charset="0"/>
                      </a:rPr>
                      <m:t>𝐴</m:t>
                    </m:r>
                    <m:r>
                      <a:rPr lang="en-US" sz="700" i="1" dirty="0" smtClean="0">
                        <a:latin typeface="Cambria Math" panose="02040503050406030204" pitchFamily="18" charset="0"/>
                      </a:rPr>
                      <m:t> − 1600</m:t>
                    </m:r>
                  </m:oMath>
                </a14:m>
                <a:r>
                  <a:rPr lang="en-US" sz="700" dirty="0"/>
                  <a:t> into </a:t>
                </a:r>
                <a14:m>
                  <m:oMath xmlns:m="http://schemas.openxmlformats.org/officeDocument/2006/math">
                    <m:r>
                      <a:rPr lang="en-US" sz="700" i="1" dirty="0" smtClean="0">
                        <a:latin typeface="Cambria Math" panose="02040503050406030204" pitchFamily="18" charset="0"/>
                      </a:rPr>
                      <m:t>𝐴</m:t>
                    </m:r>
                    <m:r>
                      <a:rPr lang="en-US" sz="700" i="1" dirty="0" smtClean="0">
                        <a:latin typeface="Cambria Math" panose="02040503050406030204" pitchFamily="18" charset="0"/>
                      </a:rPr>
                      <m:t> + </m:t>
                    </m:r>
                    <m:r>
                      <a:rPr lang="en-US" sz="700" i="1" dirty="0" smtClean="0">
                        <a:latin typeface="Cambria Math" panose="02040503050406030204" pitchFamily="18" charset="0"/>
                      </a:rPr>
                      <m:t>𝐵</m:t>
                    </m:r>
                    <m:r>
                      <a:rPr lang="en-US" sz="700" i="1" dirty="0" smtClean="0">
                        <a:latin typeface="Cambria Math" panose="02040503050406030204" pitchFamily="18" charset="0"/>
                      </a:rPr>
                      <m:t> + </m:t>
                    </m:r>
                    <m:r>
                      <a:rPr lang="en-US" sz="700" i="1" dirty="0" smtClean="0">
                        <a:latin typeface="Cambria Math" panose="02040503050406030204" pitchFamily="18" charset="0"/>
                      </a:rPr>
                      <m:t>𝐶</m:t>
                    </m:r>
                    <m:r>
                      <a:rPr lang="en-US" sz="700" i="1" dirty="0" smtClean="0">
                        <a:latin typeface="Cambria Math" panose="02040503050406030204" pitchFamily="18" charset="0"/>
                      </a:rPr>
                      <m:t> = 12000</m:t>
                    </m:r>
                  </m:oMath>
                </a14:m>
                <a:r>
                  <a:rPr lang="en-US" sz="700" dirty="0"/>
                  <a:t>, we get:</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700" i="1" dirty="0" smtClean="0">
                          <a:latin typeface="Cambria Math" panose="02040503050406030204" pitchFamily="18" charset="0"/>
                        </a:rPr>
                        <m:t>𝐴</m:t>
                      </m:r>
                      <m:r>
                        <a:rPr lang="en-US" sz="700" i="1" dirty="0" smtClean="0">
                          <a:latin typeface="Cambria Math" panose="02040503050406030204" pitchFamily="18" charset="0"/>
                        </a:rPr>
                        <m:t> + 2</m:t>
                      </m:r>
                      <m:r>
                        <a:rPr lang="en-US" sz="700" i="1" dirty="0" smtClean="0">
                          <a:latin typeface="Cambria Math" panose="02040503050406030204" pitchFamily="18" charset="0"/>
                        </a:rPr>
                        <m:t>𝐴</m:t>
                      </m:r>
                      <m:r>
                        <a:rPr lang="en-US" sz="700" i="1" dirty="0" smtClean="0">
                          <a:latin typeface="Cambria Math" panose="02040503050406030204" pitchFamily="18" charset="0"/>
                        </a:rPr>
                        <m:t> + </m:t>
                      </m:r>
                      <m:r>
                        <a:rPr lang="en-US" sz="700" i="1" dirty="0" smtClean="0">
                          <a:latin typeface="Cambria Math" panose="02040503050406030204" pitchFamily="18" charset="0"/>
                        </a:rPr>
                        <m:t>𝐴</m:t>
                      </m:r>
                      <m:r>
                        <a:rPr lang="en-US" sz="700" i="1" dirty="0" smtClean="0">
                          <a:latin typeface="Cambria Math" panose="02040503050406030204" pitchFamily="18" charset="0"/>
                        </a:rPr>
                        <m:t> − 1600 = 12000</m:t>
                      </m:r>
                    </m:oMath>
                  </m:oMathPara>
                </a14:m>
                <a:endParaRPr lang="en-US" sz="700" dirty="0"/>
              </a:p>
              <a:p>
                <a:pPr marL="0" indent="0">
                  <a:lnSpc>
                    <a:spcPct val="120000"/>
                  </a:lnSpc>
                  <a:spcBef>
                    <a:spcPts val="0"/>
                  </a:spcBef>
                  <a:buNone/>
                </a:pPr>
                <a:r>
                  <a:rPr lang="en-US" sz="700" dirty="0"/>
                  <a:t>Step 4: Simplify the equation</a:t>
                </a:r>
              </a:p>
              <a:p>
                <a:pPr marL="0" indent="0">
                  <a:lnSpc>
                    <a:spcPct val="120000"/>
                  </a:lnSpc>
                  <a:spcBef>
                    <a:spcPts val="0"/>
                  </a:spcBef>
                  <a:buNone/>
                </a:pPr>
                <a:r>
                  <a:rPr lang="en-US" sz="700" dirty="0"/>
                  <a:t>Combine like terms:</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700" i="1" dirty="0" smtClean="0">
                          <a:latin typeface="Cambria Math" panose="02040503050406030204" pitchFamily="18" charset="0"/>
                        </a:rPr>
                        <m:t>4</m:t>
                      </m:r>
                      <m:r>
                        <a:rPr lang="en-US" sz="700" i="1" dirty="0" smtClean="0">
                          <a:latin typeface="Cambria Math" panose="02040503050406030204" pitchFamily="18" charset="0"/>
                        </a:rPr>
                        <m:t>𝐴</m:t>
                      </m:r>
                      <m:r>
                        <a:rPr lang="en-US" sz="700" i="1" dirty="0" smtClean="0">
                          <a:latin typeface="Cambria Math" panose="02040503050406030204" pitchFamily="18" charset="0"/>
                        </a:rPr>
                        <m:t> − 1600 = 12000</m:t>
                      </m:r>
                    </m:oMath>
                  </m:oMathPara>
                </a14:m>
                <a:endParaRPr lang="en-US" sz="700" dirty="0"/>
              </a:p>
              <a:p>
                <a:pPr marL="0" indent="0">
                  <a:lnSpc>
                    <a:spcPct val="120000"/>
                  </a:lnSpc>
                  <a:spcBef>
                    <a:spcPts val="0"/>
                  </a:spcBef>
                  <a:buNone/>
                </a:pPr>
                <a:r>
                  <a:rPr lang="en-US" sz="700" dirty="0"/>
                  <a:t>Step 5: Solve </a:t>
                </a:r>
                <a:r>
                  <a:rPr lang="en-US" sz="700" dirty="0" smtClean="0"/>
                  <a:t>for </a:t>
                </a:r>
                <a:r>
                  <a:rPr lang="en-US" sz="700" i="1" dirty="0">
                    <a:solidFill>
                      <a:srgbClr val="000000"/>
                    </a:solidFill>
                    <a:latin typeface="Cambria Math" panose="02040503050406030204" pitchFamily="18" charset="0"/>
                    <a:ea typeface="Cambria Math" panose="02040503050406030204" pitchFamily="18" charset="0"/>
                  </a:rPr>
                  <a:t>A</a:t>
                </a:r>
                <a:endParaRPr lang="en-US" sz="700" dirty="0"/>
              </a:p>
              <a:p>
                <a:pPr marL="0" indent="0">
                  <a:lnSpc>
                    <a:spcPct val="120000"/>
                  </a:lnSpc>
                  <a:spcBef>
                    <a:spcPts val="0"/>
                  </a:spcBef>
                  <a:buNone/>
                </a:pPr>
                <a:r>
                  <a:rPr lang="en-US" sz="700" dirty="0"/>
                  <a:t>Add 1600 to both sides:</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700" i="1" dirty="0" smtClean="0">
                          <a:latin typeface="Cambria Math" panose="02040503050406030204" pitchFamily="18" charset="0"/>
                        </a:rPr>
                        <m:t>4</m:t>
                      </m:r>
                      <m:r>
                        <a:rPr lang="en-US" sz="700" i="1" dirty="0" smtClean="0">
                          <a:latin typeface="Cambria Math" panose="02040503050406030204" pitchFamily="18" charset="0"/>
                        </a:rPr>
                        <m:t>𝐴</m:t>
                      </m:r>
                      <m:r>
                        <a:rPr lang="en-US" sz="700" i="1" dirty="0" smtClean="0">
                          <a:latin typeface="Cambria Math" panose="02040503050406030204" pitchFamily="18" charset="0"/>
                        </a:rPr>
                        <m:t> = 13600</m:t>
                      </m:r>
                    </m:oMath>
                  </m:oMathPara>
                </a14:m>
                <a:endParaRPr lang="en-US" sz="700" dirty="0"/>
              </a:p>
              <a:p>
                <a:pPr marL="0" indent="0">
                  <a:lnSpc>
                    <a:spcPct val="120000"/>
                  </a:lnSpc>
                  <a:spcBef>
                    <a:spcPts val="0"/>
                  </a:spcBef>
                  <a:buNone/>
                </a:pPr>
                <a:r>
                  <a:rPr lang="en-US" sz="700" dirty="0"/>
                  <a:t>Divide both sides by 4:</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700" i="1" dirty="0" smtClean="0">
                          <a:latin typeface="Cambria Math" panose="02040503050406030204" pitchFamily="18" charset="0"/>
                        </a:rPr>
                        <m:t>𝐴</m:t>
                      </m:r>
                      <m:r>
                        <a:rPr lang="en-US" sz="700" i="1" dirty="0" smtClean="0">
                          <a:latin typeface="Cambria Math" panose="02040503050406030204" pitchFamily="18" charset="0"/>
                        </a:rPr>
                        <m:t> = 3400</m:t>
                      </m:r>
                    </m:oMath>
                  </m:oMathPara>
                </a14:m>
                <a:endParaRPr lang="en-US" sz="700" dirty="0"/>
              </a:p>
              <a:p>
                <a:pPr marL="0" indent="0">
                  <a:lnSpc>
                    <a:spcPct val="120000"/>
                  </a:lnSpc>
                  <a:spcBef>
                    <a:spcPts val="0"/>
                  </a:spcBef>
                  <a:buNone/>
                </a:pPr>
                <a:r>
                  <a:rPr lang="en-US" sz="700" dirty="0"/>
                  <a:t>The final answer is: 3400​</a:t>
                </a:r>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xfrm>
                <a:off x="6172200" y="4127497"/>
                <a:ext cx="5183188" cy="2571751"/>
              </a:xfrm>
              <a:blipFill>
                <a:blip r:embed="rId6"/>
                <a:stretch>
                  <a:fillRect/>
                </a:stretch>
              </a:blipFill>
              <a:ln>
                <a:solidFill>
                  <a:schemeClr val="tx1"/>
                </a:solidFill>
              </a:ln>
            </p:spPr>
            <p:txBody>
              <a:bodyPr/>
              <a:lstStyle/>
              <a:p>
                <a:r>
                  <a:rPr lang="en-US">
                    <a:noFill/>
                  </a:rPr>
                  <a:t> </a:t>
                </a:r>
              </a:p>
            </p:txBody>
          </p:sp>
        </mc:Fallback>
      </mc:AlternateContent>
      <p:sp>
        <p:nvSpPr>
          <p:cNvPr id="7" name="TextBox 6"/>
          <p:cNvSpPr txBox="1"/>
          <p:nvPr/>
        </p:nvSpPr>
        <p:spPr>
          <a:xfrm>
            <a:off x="5638800" y="297180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119838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9788" y="365125"/>
                <a:ext cx="10515600" cy="1325563"/>
              </a:xfrm>
              <a:ln>
                <a:solidFill>
                  <a:schemeClr val="tx1"/>
                </a:solidFill>
              </a:ln>
            </p:spPr>
            <p:txBody>
              <a:bodyPr>
                <a:normAutofit/>
              </a:bodyPr>
              <a:lstStyle/>
              <a:p>
                <a:r>
                  <a:rPr lang="en-US" sz="1800" dirty="0" smtClean="0"/>
                  <a:t>Q: If R is the region bounded above by the graph of the function </a:t>
                </a:r>
                <a14:m>
                  <m:oMath xmlns:m="http://schemas.openxmlformats.org/officeDocument/2006/math">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m:t>
                    </m:r>
                    <m:r>
                      <a:rPr lang="en-US" sz="1800" b="0" i="1" smtClean="0">
                        <a:latin typeface="Cambria Math" panose="02040503050406030204" pitchFamily="18" charset="0"/>
                      </a:rPr>
                      <m:t>𝑥</m:t>
                    </m:r>
                  </m:oMath>
                </a14:m>
                <a:r>
                  <a:rPr lang="en-US" sz="1800" dirty="0" smtClean="0"/>
                  <a:t> and below by the graph of the function </a:t>
                </a:r>
                <a14:m>
                  <m:oMath xmlns:m="http://schemas.openxmlformats.org/officeDocument/2006/math">
                    <m:r>
                      <a:rPr lang="en-US" sz="1800" b="0" i="1" smtClean="0">
                        <a:latin typeface="Cambria Math" panose="02040503050406030204" pitchFamily="18" charset="0"/>
                      </a:rPr>
                      <m:t>𝑔</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 </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4</m:t>
                        </m:r>
                      </m:sup>
                    </m:sSup>
                  </m:oMath>
                </a14:m>
                <a:r>
                  <a:rPr lang="en-US" sz="1800" dirty="0" smtClean="0"/>
                  <a:t>, find the area of region R.</a:t>
                </a:r>
                <a:r>
                  <a:rPr lang="en-US" sz="1800" dirty="0"/>
                  <a:t/>
                </a:r>
                <a:br>
                  <a:rPr lang="en-US" sz="1800" dirty="0"/>
                </a:br>
                <a:r>
                  <a:rPr lang="en-US" sz="1800" dirty="0" smtClean="0"/>
                  <a:t>A: </a:t>
                </a:r>
                <a14:m>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3</m:t>
                        </m:r>
                      </m:num>
                      <m:den>
                        <m:r>
                          <a:rPr lang="en-US" sz="1800" b="0" i="1" smtClean="0">
                            <a:latin typeface="Cambria Math" panose="02040503050406030204" pitchFamily="18" charset="0"/>
                          </a:rPr>
                          <m:t>10</m:t>
                        </m:r>
                      </m:den>
                    </m:f>
                  </m:oMath>
                </a14:m>
                <a:endParaRPr lang="en-US" sz="1800" dirty="0" smtClean="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9788" y="365125"/>
                <a:ext cx="10515600" cy="1325563"/>
              </a:xfrm>
              <a:blipFill>
                <a:blip r:embed="rId3"/>
                <a:stretch>
                  <a:fillRect l="-46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39788" y="1681162"/>
                <a:ext cx="5157787" cy="2446337"/>
              </a:xfrm>
              <a:ln>
                <a:solidFill>
                  <a:schemeClr val="tx1"/>
                </a:solidFill>
              </a:ln>
            </p:spPr>
            <p:txBody>
              <a:bodyPr anchor="t">
                <a:noAutofit/>
              </a:bodyPr>
              <a:lstStyle/>
              <a:p>
                <a:pPr>
                  <a:lnSpc>
                    <a:spcPct val="120000"/>
                  </a:lnSpc>
                  <a:spcBef>
                    <a:spcPts val="0"/>
                  </a:spcBef>
                </a:pPr>
                <a:r>
                  <a:rPr lang="en-US" sz="575" b="0" dirty="0" smtClean="0"/>
                  <a:t>Here's how to find the area of the region R:</a:t>
                </a:r>
                <a:br>
                  <a:rPr lang="en-US" sz="575" b="0" dirty="0" smtClean="0"/>
                </a:br>
                <a:r>
                  <a:rPr lang="en-US" sz="575" b="0" dirty="0" smtClean="0"/>
                  <a:t>**1. Find the points of intersection:**</a:t>
                </a:r>
                <a:br>
                  <a:rPr lang="en-US" sz="575" b="0" dirty="0" smtClean="0"/>
                </a:br>
                <a:r>
                  <a:rPr lang="en-US" sz="575" b="0" dirty="0" smtClean="0"/>
                  <a:t>	* Set the two functions equal to each other:  </a:t>
                </a:r>
                <a14:m>
                  <m:oMath xmlns:m="http://schemas.openxmlformats.org/officeDocument/2006/math">
                    <m:r>
                      <a:rPr lang="en-US" sz="575" b="0" i="1" smtClean="0">
                        <a:latin typeface="Cambria Math" panose="02040503050406030204" pitchFamily="18" charset="0"/>
                      </a:rPr>
                      <m:t>𝑥</m:t>
                    </m:r>
                    <m:r>
                      <a:rPr lang="en-US" sz="575" b="0" i="1" smtClean="0">
                        <a:latin typeface="Cambria Math" panose="02040503050406030204" pitchFamily="18" charset="0"/>
                      </a:rPr>
                      <m:t>=</m:t>
                    </m:r>
                    <m:sSup>
                      <m:sSupPr>
                        <m:ctrlPr>
                          <a:rPr lang="en-US" sz="575" b="0" i="1" smtClean="0">
                            <a:latin typeface="Cambria Math" panose="02040503050406030204" pitchFamily="18" charset="0"/>
                          </a:rPr>
                        </m:ctrlPr>
                      </m:sSupPr>
                      <m:e>
                        <m:r>
                          <a:rPr lang="en-US" sz="575" b="0" i="1" smtClean="0">
                            <a:latin typeface="Cambria Math" panose="02040503050406030204" pitchFamily="18" charset="0"/>
                          </a:rPr>
                          <m:t>𝑥</m:t>
                        </m:r>
                      </m:e>
                      <m:sup>
                        <m:r>
                          <a:rPr lang="en-US" sz="575" b="0" i="1" smtClean="0">
                            <a:latin typeface="Cambria Math" panose="02040503050406030204" pitchFamily="18" charset="0"/>
                          </a:rPr>
                          <m:t>4</m:t>
                        </m:r>
                      </m:sup>
                    </m:sSup>
                  </m:oMath>
                </a14:m>
                <a:r>
                  <a:rPr lang="en-US" sz="575" b="0" dirty="0"/>
                  <a:t/>
                </a:r>
                <a:br>
                  <a:rPr lang="en-US" sz="575" b="0" dirty="0"/>
                </a:br>
                <a:r>
                  <a:rPr lang="en-US" sz="575" b="0" dirty="0" smtClean="0"/>
                  <a:t>	* </a:t>
                </a:r>
                <a:r>
                  <a:rPr lang="en-US" sz="575" b="0" dirty="0"/>
                  <a:t>Solve for 𝑥 </a:t>
                </a:r>
                <a:r>
                  <a:rPr lang="en-US" sz="575" b="0" dirty="0" smtClean="0"/>
                  <a:t>: </a:t>
                </a:r>
                <a14:m>
                  <m:oMath xmlns:m="http://schemas.openxmlformats.org/officeDocument/2006/math">
                    <m:sSup>
                      <m:sSupPr>
                        <m:ctrlPr>
                          <a:rPr lang="en-US" sz="575" b="0" i="1" dirty="0" smtClean="0">
                            <a:latin typeface="Cambria Math" panose="02040503050406030204" pitchFamily="18" charset="0"/>
                          </a:rPr>
                        </m:ctrlPr>
                      </m:sSupPr>
                      <m:e>
                        <m:r>
                          <a:rPr lang="en-US" sz="575" b="0" i="1" dirty="0" smtClean="0">
                            <a:latin typeface="Cambria Math" panose="02040503050406030204" pitchFamily="18" charset="0"/>
                          </a:rPr>
                          <m:t>𝑥</m:t>
                        </m:r>
                      </m:e>
                      <m:sup>
                        <m:r>
                          <a:rPr lang="en-US" sz="575" b="0" i="1" dirty="0" smtClean="0">
                            <a:latin typeface="Cambria Math" panose="02040503050406030204" pitchFamily="18" charset="0"/>
                          </a:rPr>
                          <m:t>4</m:t>
                        </m:r>
                      </m:sup>
                    </m:sSup>
                    <m:r>
                      <a:rPr lang="en-US" sz="575" b="0" i="1" dirty="0" smtClean="0">
                        <a:latin typeface="Cambria Math" panose="02040503050406030204" pitchFamily="18" charset="0"/>
                      </a:rPr>
                      <m:t> − </m:t>
                    </m:r>
                    <m:r>
                      <a:rPr lang="en-US" sz="575" b="0" i="1" dirty="0" smtClean="0">
                        <a:latin typeface="Cambria Math" panose="02040503050406030204" pitchFamily="18" charset="0"/>
                      </a:rPr>
                      <m:t>𝑥</m:t>
                    </m:r>
                    <m:r>
                      <a:rPr lang="en-US" sz="575" b="0" i="1" dirty="0" smtClean="0">
                        <a:latin typeface="Cambria Math" panose="02040503050406030204" pitchFamily="18" charset="0"/>
                      </a:rPr>
                      <m:t> = 0  →  </m:t>
                    </m:r>
                    <m:r>
                      <a:rPr lang="en-US" sz="575" b="0" i="1" dirty="0" smtClean="0">
                        <a:latin typeface="Cambria Math" panose="02040503050406030204" pitchFamily="18" charset="0"/>
                      </a:rPr>
                      <m:t>𝑥</m:t>
                    </m:r>
                    <m:r>
                      <a:rPr lang="en-US" sz="575" b="0" i="1" dirty="0" smtClean="0">
                        <a:latin typeface="Cambria Math" panose="02040503050406030204" pitchFamily="18" charset="0"/>
                      </a:rPr>
                      <m:t>(</m:t>
                    </m:r>
                    <m:sSup>
                      <m:sSupPr>
                        <m:ctrlPr>
                          <a:rPr lang="en-US" sz="575" b="0" i="1" dirty="0" smtClean="0">
                            <a:latin typeface="Cambria Math" panose="02040503050406030204" pitchFamily="18" charset="0"/>
                          </a:rPr>
                        </m:ctrlPr>
                      </m:sSupPr>
                      <m:e>
                        <m:r>
                          <a:rPr lang="en-US" sz="575" b="0" i="1" dirty="0" smtClean="0">
                            <a:latin typeface="Cambria Math" panose="02040503050406030204" pitchFamily="18" charset="0"/>
                          </a:rPr>
                          <m:t>𝑥</m:t>
                        </m:r>
                      </m:e>
                      <m:sup>
                        <m:r>
                          <a:rPr lang="en-US" sz="575" b="0" i="1" dirty="0" smtClean="0">
                            <a:latin typeface="Cambria Math" panose="02040503050406030204" pitchFamily="18" charset="0"/>
                          </a:rPr>
                          <m:t>3</m:t>
                        </m:r>
                      </m:sup>
                    </m:sSup>
                    <m:r>
                      <a:rPr lang="en-US" sz="575" b="0" i="1" dirty="0" smtClean="0">
                        <a:latin typeface="Cambria Math" panose="02040503050406030204" pitchFamily="18" charset="0"/>
                      </a:rPr>
                      <m:t> − 1) = 0</m:t>
                    </m:r>
                  </m:oMath>
                </a14:m>
                <a:r>
                  <a:rPr lang="en-US" sz="575" b="0" dirty="0"/>
                  <a:t/>
                </a:r>
                <a:br>
                  <a:rPr lang="en-US" sz="575" b="0" dirty="0"/>
                </a:br>
                <a:r>
                  <a:rPr lang="en-US" sz="575" b="0" dirty="0" smtClean="0"/>
                  <a:t>	* </a:t>
                </a:r>
                <a:r>
                  <a:rPr lang="en-US" sz="575" b="0" dirty="0"/>
                  <a:t>This gives us solutions 𝑥</a:t>
                </a:r>
                <a:r>
                  <a:rPr lang="en-US" sz="575" b="0" dirty="0" smtClean="0"/>
                  <a:t> </a:t>
                </a:r>
                <a:r>
                  <a:rPr lang="en-US" sz="575" b="0" dirty="0"/>
                  <a:t>= 0 and 𝑥</a:t>
                </a:r>
                <a:r>
                  <a:rPr lang="en-US" sz="575" b="0" dirty="0" smtClean="0"/>
                  <a:t> </a:t>
                </a:r>
                <a:r>
                  <a:rPr lang="en-US" sz="575" b="0" dirty="0"/>
                  <a:t>= 1. These are the points where the two graphs intersect</a:t>
                </a:r>
                <a:r>
                  <a:rPr lang="en-US" sz="575" b="0" dirty="0" smtClean="0"/>
                  <a:t>.</a:t>
                </a:r>
                <a:r>
                  <a:rPr lang="en-US" sz="575" b="0" dirty="0"/>
                  <a:t/>
                </a:r>
                <a:br>
                  <a:rPr lang="en-US" sz="575" b="0" dirty="0"/>
                </a:br>
                <a:r>
                  <a:rPr lang="en-US" sz="575" b="0" dirty="0"/>
                  <a:t>**2. Set up the integral</a:t>
                </a:r>
                <a:r>
                  <a:rPr lang="en-US" sz="575" b="0" dirty="0" smtClean="0"/>
                  <a:t>:**</a:t>
                </a:r>
                <a:r>
                  <a:rPr lang="en-US" sz="575" b="0" dirty="0"/>
                  <a:t/>
                </a:r>
                <a:br>
                  <a:rPr lang="en-US" sz="575" b="0" dirty="0"/>
                </a:br>
                <a:r>
                  <a:rPr lang="en-US" sz="575" b="0" dirty="0" smtClean="0"/>
                  <a:t>	* </a:t>
                </a:r>
                <a:r>
                  <a:rPr lang="en-US" sz="575" b="0" dirty="0"/>
                  <a:t>Since 𝑓</a:t>
                </a:r>
                <a:r>
                  <a:rPr lang="en-US" sz="575" b="0" dirty="0" smtClean="0"/>
                  <a:t>(</a:t>
                </a:r>
                <a:r>
                  <a:rPr lang="en-US" sz="575" b="0" dirty="0"/>
                  <a:t>𝑥)</a:t>
                </a:r>
                <a:r>
                  <a:rPr lang="en-US" sz="575" b="0" dirty="0" smtClean="0"/>
                  <a:t> </a:t>
                </a:r>
                <a:r>
                  <a:rPr lang="en-US" sz="575" b="0" dirty="0"/>
                  <a:t>is above 𝑔(𝑥) </a:t>
                </a:r>
                <a:r>
                  <a:rPr lang="en-US" sz="575" b="0" dirty="0" smtClean="0"/>
                  <a:t>in </a:t>
                </a:r>
                <a:r>
                  <a:rPr lang="en-US" sz="575" b="0" dirty="0"/>
                  <a:t>the region R, the integral will be</a:t>
                </a:r>
                <a:r>
                  <a:rPr lang="en-US" sz="575" b="0" dirty="0" smtClean="0"/>
                  <a:t>:</a:t>
                </a:r>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575" b="0" i="1" dirty="0" smtClean="0">
                          <a:latin typeface="Cambria Math" panose="02040503050406030204" pitchFamily="18" charset="0"/>
                        </a:rPr>
                        <m:t>𝐴𝑟𝑒𝑎</m:t>
                      </m:r>
                      <m:r>
                        <a:rPr lang="en-US" sz="575" b="0" i="1" dirty="0" smtClean="0">
                          <a:latin typeface="Cambria Math" panose="02040503050406030204" pitchFamily="18" charset="0"/>
                        </a:rPr>
                        <m:t> = </m:t>
                      </m:r>
                      <m:nary>
                        <m:naryPr>
                          <m:ctrlPr>
                            <a:rPr lang="en-US" sz="575" b="0" i="1" dirty="0" smtClean="0">
                              <a:latin typeface="Cambria Math" panose="02040503050406030204" pitchFamily="18" charset="0"/>
                            </a:rPr>
                          </m:ctrlPr>
                        </m:naryPr>
                        <m:sub>
                          <m:r>
                            <m:rPr>
                              <m:brk m:alnAt="23"/>
                            </m:rPr>
                            <a:rPr lang="en-US" sz="575" b="0" i="1" dirty="0" smtClean="0">
                              <a:latin typeface="Cambria Math" panose="02040503050406030204" pitchFamily="18" charset="0"/>
                            </a:rPr>
                            <m:t>0</m:t>
                          </m:r>
                        </m:sub>
                        <m:sup>
                          <m:r>
                            <a:rPr lang="en-US" sz="575" b="0" i="1" dirty="0" smtClean="0">
                              <a:latin typeface="Cambria Math" panose="02040503050406030204" pitchFamily="18" charset="0"/>
                            </a:rPr>
                            <m:t>1</m:t>
                          </m:r>
                        </m:sup>
                        <m:e>
                          <m:d>
                            <m:dPr>
                              <m:ctrlPr>
                                <a:rPr lang="en-US" sz="575" b="0" i="1" dirty="0" smtClean="0">
                                  <a:latin typeface="Cambria Math" panose="02040503050406030204" pitchFamily="18" charset="0"/>
                                </a:rPr>
                              </m:ctrlPr>
                            </m:dPr>
                            <m:e>
                              <m:r>
                                <a:rPr lang="en-US" sz="575" b="0" i="1" dirty="0" smtClean="0">
                                  <a:latin typeface="Cambria Math" panose="02040503050406030204" pitchFamily="18" charset="0"/>
                                </a:rPr>
                                <m:t>𝑓</m:t>
                              </m:r>
                              <m:d>
                                <m:dPr>
                                  <m:ctrlPr>
                                    <a:rPr lang="en-US" sz="575" b="0" i="1" dirty="0" smtClean="0">
                                      <a:latin typeface="Cambria Math" panose="02040503050406030204" pitchFamily="18" charset="0"/>
                                    </a:rPr>
                                  </m:ctrlPr>
                                </m:dPr>
                                <m:e>
                                  <m:r>
                                    <a:rPr lang="en-US" sz="575" b="0" i="1" dirty="0" smtClean="0">
                                      <a:latin typeface="Cambria Math" panose="02040503050406030204" pitchFamily="18" charset="0"/>
                                    </a:rPr>
                                    <m:t>𝑥</m:t>
                                  </m:r>
                                </m:e>
                              </m:d>
                              <m:r>
                                <a:rPr lang="en-US" sz="575" b="0" i="1" dirty="0" smtClean="0">
                                  <a:latin typeface="Cambria Math" panose="02040503050406030204" pitchFamily="18" charset="0"/>
                                </a:rPr>
                                <m:t>−</m:t>
                              </m:r>
                              <m:r>
                                <a:rPr lang="en-US" sz="575" b="0" i="1" dirty="0" smtClean="0">
                                  <a:latin typeface="Cambria Math" panose="02040503050406030204" pitchFamily="18" charset="0"/>
                                </a:rPr>
                                <m:t>𝑔</m:t>
                              </m:r>
                              <m:d>
                                <m:dPr>
                                  <m:ctrlPr>
                                    <a:rPr lang="en-US" sz="575" b="0" i="1" dirty="0" smtClean="0">
                                      <a:latin typeface="Cambria Math" panose="02040503050406030204" pitchFamily="18" charset="0"/>
                                    </a:rPr>
                                  </m:ctrlPr>
                                </m:dPr>
                                <m:e>
                                  <m:r>
                                    <a:rPr lang="en-US" sz="575" b="0" i="1" dirty="0" smtClean="0">
                                      <a:latin typeface="Cambria Math" panose="02040503050406030204" pitchFamily="18" charset="0"/>
                                    </a:rPr>
                                    <m:t>𝑥</m:t>
                                  </m:r>
                                </m:e>
                              </m:d>
                            </m:e>
                          </m:d>
                          <m:r>
                            <a:rPr lang="en-US" sz="575" b="0" i="1" dirty="0" smtClean="0">
                              <a:latin typeface="Cambria Math" panose="02040503050406030204" pitchFamily="18" charset="0"/>
                            </a:rPr>
                            <m:t> </m:t>
                          </m:r>
                          <m:r>
                            <a:rPr lang="en-US" sz="575" b="0" i="1" dirty="0" smtClean="0">
                              <a:latin typeface="Cambria Math" panose="02040503050406030204" pitchFamily="18" charset="0"/>
                            </a:rPr>
                            <m:t>𝑑𝑥</m:t>
                          </m:r>
                        </m:e>
                      </m:nary>
                    </m:oMath>
                  </m:oMathPara>
                </a14:m>
                <a:r>
                  <a:rPr lang="en-US" sz="575" b="0" dirty="0"/>
                  <a:t/>
                </a:r>
                <a:br>
                  <a:rPr lang="en-US" sz="575" b="0" dirty="0"/>
                </a:br>
                <a:r>
                  <a:rPr lang="en-US" sz="575" b="0" dirty="0" smtClean="0"/>
                  <a:t>	* </a:t>
                </a:r>
                <a:r>
                  <a:rPr lang="en-US" sz="575" b="0" dirty="0"/>
                  <a:t>Substitute the functions</a:t>
                </a:r>
                <a:r>
                  <a:rPr lang="en-US" sz="575" b="0" dirty="0" smtClean="0"/>
                  <a:t>:</a:t>
                </a:r>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575" b="0" i="1" dirty="0">
                          <a:latin typeface="Cambria Math" panose="02040503050406030204" pitchFamily="18" charset="0"/>
                        </a:rPr>
                        <m:t>𝐴𝑟𝑒𝑎</m:t>
                      </m:r>
                      <m:r>
                        <a:rPr lang="en-US" sz="575" b="0" i="1" dirty="0">
                          <a:latin typeface="Cambria Math" panose="02040503050406030204" pitchFamily="18" charset="0"/>
                        </a:rPr>
                        <m:t> = </m:t>
                      </m:r>
                      <m:nary>
                        <m:naryPr>
                          <m:ctrlPr>
                            <a:rPr lang="en-US" sz="575" b="0" i="1" dirty="0">
                              <a:latin typeface="Cambria Math" panose="02040503050406030204" pitchFamily="18" charset="0"/>
                            </a:rPr>
                          </m:ctrlPr>
                        </m:naryPr>
                        <m:sub>
                          <m:r>
                            <m:rPr>
                              <m:brk m:alnAt="23"/>
                            </m:rPr>
                            <a:rPr lang="en-US" sz="575" b="0" i="1" dirty="0">
                              <a:latin typeface="Cambria Math" panose="02040503050406030204" pitchFamily="18" charset="0"/>
                            </a:rPr>
                            <m:t>0</m:t>
                          </m:r>
                        </m:sub>
                        <m:sup>
                          <m:r>
                            <a:rPr lang="en-US" sz="575" b="0" i="1" dirty="0">
                              <a:latin typeface="Cambria Math" panose="02040503050406030204" pitchFamily="18" charset="0"/>
                            </a:rPr>
                            <m:t>1</m:t>
                          </m:r>
                        </m:sup>
                        <m:e>
                          <m:d>
                            <m:dPr>
                              <m:ctrlPr>
                                <a:rPr lang="en-US" sz="575" b="0" i="1" dirty="0">
                                  <a:latin typeface="Cambria Math" panose="02040503050406030204" pitchFamily="18" charset="0"/>
                                </a:rPr>
                              </m:ctrlPr>
                            </m:dPr>
                            <m:e>
                              <m:r>
                                <a:rPr lang="en-US" sz="575" b="0" i="1" dirty="0" smtClean="0">
                                  <a:latin typeface="Cambria Math" panose="02040503050406030204" pitchFamily="18" charset="0"/>
                                </a:rPr>
                                <m:t>𝑥</m:t>
                              </m:r>
                              <m:r>
                                <a:rPr lang="en-US" sz="575" b="0" i="1" dirty="0" smtClean="0">
                                  <a:latin typeface="Cambria Math" panose="02040503050406030204" pitchFamily="18" charset="0"/>
                                </a:rPr>
                                <m:t>−</m:t>
                              </m:r>
                              <m:sSup>
                                <m:sSupPr>
                                  <m:ctrlPr>
                                    <a:rPr lang="en-US" sz="575" b="0" i="1" dirty="0">
                                      <a:latin typeface="Cambria Math" panose="02040503050406030204" pitchFamily="18" charset="0"/>
                                    </a:rPr>
                                  </m:ctrlPr>
                                </m:sSupPr>
                                <m:e>
                                  <m:r>
                                    <a:rPr lang="en-US" sz="575" b="0" i="1" dirty="0">
                                      <a:latin typeface="Cambria Math" panose="02040503050406030204" pitchFamily="18" charset="0"/>
                                    </a:rPr>
                                    <m:t>𝑥</m:t>
                                  </m:r>
                                </m:e>
                                <m:sup>
                                  <m:r>
                                    <a:rPr lang="en-US" sz="575" b="0" i="1" dirty="0">
                                      <a:latin typeface="Cambria Math" panose="02040503050406030204" pitchFamily="18" charset="0"/>
                                    </a:rPr>
                                    <m:t>4</m:t>
                                  </m:r>
                                </m:sup>
                              </m:sSup>
                            </m:e>
                          </m:d>
                          <m:r>
                            <a:rPr lang="en-US" sz="575" b="0" i="1" dirty="0">
                              <a:latin typeface="Cambria Math" panose="02040503050406030204" pitchFamily="18" charset="0"/>
                            </a:rPr>
                            <m:t> </m:t>
                          </m:r>
                          <m:r>
                            <a:rPr lang="en-US" sz="575" b="0" i="1" dirty="0">
                              <a:latin typeface="Cambria Math" panose="02040503050406030204" pitchFamily="18" charset="0"/>
                            </a:rPr>
                            <m:t>𝑑𝑥</m:t>
                          </m:r>
                        </m:e>
                      </m:nary>
                    </m:oMath>
                  </m:oMathPara>
                </a14:m>
                <a:r>
                  <a:rPr lang="en-US" sz="575" b="0" dirty="0"/>
                  <a:t/>
                </a:r>
                <a:br>
                  <a:rPr lang="en-US" sz="575" b="0" dirty="0"/>
                </a:br>
                <a:r>
                  <a:rPr lang="en-US" sz="575" b="0" dirty="0"/>
                  <a:t>**3. Evaluate the integral</a:t>
                </a:r>
                <a:r>
                  <a:rPr lang="en-US" sz="575" b="0" dirty="0" smtClean="0"/>
                  <a:t>:**</a:t>
                </a:r>
                <a:r>
                  <a:rPr lang="en-US" sz="575" b="0" dirty="0"/>
                  <a:t/>
                </a:r>
                <a:br>
                  <a:rPr lang="en-US" sz="575" b="0" dirty="0"/>
                </a:br>
                <a:r>
                  <a:rPr lang="en-US" sz="575" b="0" dirty="0" smtClean="0"/>
                  <a:t>	* </a:t>
                </a:r>
                <a:r>
                  <a:rPr lang="en-US" sz="575" b="0" dirty="0"/>
                  <a:t>Find the antiderivative: </a:t>
                </a:r>
                <a:endParaRPr lang="en-US" sz="575" b="0" dirty="0" smtClean="0"/>
              </a:p>
              <a:p>
                <a:pPr algn="ctr">
                  <a:lnSpc>
                    <a:spcPct val="120000"/>
                  </a:lnSpc>
                  <a:spcBef>
                    <a:spcPts val="0"/>
                  </a:spcBef>
                </a:pPr>
                <a14:m>
                  <m:oMath xmlns:m="http://schemas.openxmlformats.org/officeDocument/2006/math">
                    <m:r>
                      <a:rPr lang="en-US" sz="575" b="0" i="1" dirty="0">
                        <a:latin typeface="Cambria Math" panose="02040503050406030204" pitchFamily="18" charset="0"/>
                      </a:rPr>
                      <m:t>𝐴𝑟𝑒𝑎</m:t>
                    </m:r>
                    <m:r>
                      <a:rPr lang="en-US" sz="575" b="0" i="1" dirty="0">
                        <a:latin typeface="Cambria Math" panose="02040503050406030204" pitchFamily="18" charset="0"/>
                      </a:rPr>
                      <m:t> = [</m:t>
                    </m:r>
                    <m:f>
                      <m:fPr>
                        <m:ctrlPr>
                          <a:rPr lang="en-US" sz="575" b="0" i="1" dirty="0">
                            <a:latin typeface="Cambria Math" panose="02040503050406030204" pitchFamily="18" charset="0"/>
                          </a:rPr>
                        </m:ctrlPr>
                      </m:fPr>
                      <m:num>
                        <m:sSup>
                          <m:sSupPr>
                            <m:ctrlPr>
                              <a:rPr lang="en-US" sz="575" b="0" i="1" dirty="0">
                                <a:latin typeface="Cambria Math" panose="02040503050406030204" pitchFamily="18" charset="0"/>
                              </a:rPr>
                            </m:ctrlPr>
                          </m:sSupPr>
                          <m:e>
                            <m:r>
                              <a:rPr lang="en-US" sz="575" b="0" i="1" dirty="0">
                                <a:latin typeface="Cambria Math" panose="02040503050406030204" pitchFamily="18" charset="0"/>
                              </a:rPr>
                              <m:t>𝑥</m:t>
                            </m:r>
                          </m:e>
                          <m:sup>
                            <m:r>
                              <a:rPr lang="en-US" sz="575" b="0" i="1" dirty="0">
                                <a:latin typeface="Cambria Math" panose="02040503050406030204" pitchFamily="18" charset="0"/>
                              </a:rPr>
                              <m:t>2</m:t>
                            </m:r>
                          </m:sup>
                        </m:sSup>
                      </m:num>
                      <m:den>
                        <m:r>
                          <a:rPr lang="en-US" sz="575" b="0" i="1" dirty="0">
                            <a:latin typeface="Cambria Math" panose="02040503050406030204" pitchFamily="18" charset="0"/>
                          </a:rPr>
                          <m:t>2</m:t>
                        </m:r>
                      </m:den>
                    </m:f>
                    <m:r>
                      <a:rPr lang="en-US" sz="575" b="0" i="1" dirty="0">
                        <a:latin typeface="Cambria Math" panose="02040503050406030204" pitchFamily="18" charset="0"/>
                      </a:rPr>
                      <m:t> − </m:t>
                    </m:r>
                    <m:f>
                      <m:fPr>
                        <m:ctrlPr>
                          <a:rPr lang="en-US" sz="575" b="0" i="1" dirty="0">
                            <a:latin typeface="Cambria Math" panose="02040503050406030204" pitchFamily="18" charset="0"/>
                          </a:rPr>
                        </m:ctrlPr>
                      </m:fPr>
                      <m:num>
                        <m:sSup>
                          <m:sSupPr>
                            <m:ctrlPr>
                              <a:rPr lang="en-US" sz="575" b="0" i="1" dirty="0">
                                <a:latin typeface="Cambria Math" panose="02040503050406030204" pitchFamily="18" charset="0"/>
                              </a:rPr>
                            </m:ctrlPr>
                          </m:sSupPr>
                          <m:e>
                            <m:r>
                              <a:rPr lang="en-US" sz="575" b="0" i="1" dirty="0">
                                <a:latin typeface="Cambria Math" panose="02040503050406030204" pitchFamily="18" charset="0"/>
                              </a:rPr>
                              <m:t>𝑥</m:t>
                            </m:r>
                          </m:e>
                          <m:sup>
                            <m:r>
                              <a:rPr lang="en-US" sz="575" b="0" i="1" dirty="0">
                                <a:latin typeface="Cambria Math" panose="02040503050406030204" pitchFamily="18" charset="0"/>
                              </a:rPr>
                              <m:t>5</m:t>
                            </m:r>
                          </m:sup>
                        </m:sSup>
                      </m:num>
                      <m:den>
                        <m:r>
                          <a:rPr lang="en-US" sz="575" b="0" i="1" dirty="0">
                            <a:latin typeface="Cambria Math" panose="02040503050406030204" pitchFamily="18" charset="0"/>
                          </a:rPr>
                          <m:t>5</m:t>
                        </m:r>
                      </m:den>
                    </m:f>
                    <m:r>
                      <a:rPr lang="en-US" sz="575" b="0" i="1" dirty="0">
                        <a:latin typeface="Cambria Math" panose="02040503050406030204" pitchFamily="18" charset="0"/>
                      </a:rPr>
                      <m:t>]</m:t>
                    </m:r>
                  </m:oMath>
                </a14:m>
                <a:r>
                  <a:rPr lang="en-US" sz="575" b="0" dirty="0" smtClean="0"/>
                  <a:t>from </a:t>
                </a:r>
                <a:r>
                  <a:rPr lang="en-US" sz="575" b="0" dirty="0"/>
                  <a:t>0 to </a:t>
                </a:r>
                <a:r>
                  <a:rPr lang="en-US" sz="575" b="0" dirty="0" smtClean="0"/>
                  <a:t>1</a:t>
                </a:r>
              </a:p>
              <a:p>
                <a:pPr>
                  <a:lnSpc>
                    <a:spcPct val="120000"/>
                  </a:lnSpc>
                  <a:spcBef>
                    <a:spcPts val="0"/>
                  </a:spcBef>
                </a:pPr>
                <a:r>
                  <a:rPr lang="en-US" sz="575" b="0" dirty="0" smtClean="0"/>
                  <a:t>	*Evaluate at the limits of integration:</a:t>
                </a:r>
                <a:br>
                  <a:rPr lang="en-US" sz="575" b="0" dirty="0" smtClean="0"/>
                </a:br>
                <a14:m>
                  <m:oMathPara xmlns:m="http://schemas.openxmlformats.org/officeDocument/2006/math">
                    <m:oMathParaPr>
                      <m:jc m:val="centerGroup"/>
                    </m:oMathParaPr>
                    <m:oMath xmlns:m="http://schemas.openxmlformats.org/officeDocument/2006/math">
                      <m:r>
                        <m:rPr>
                          <m:sty m:val="p"/>
                        </m:rPr>
                        <a:rPr lang="en-US" sz="575" b="0" i="0" dirty="0" smtClean="0">
                          <a:latin typeface="Cambria Math" panose="02040503050406030204" pitchFamily="18" charset="0"/>
                        </a:rPr>
                        <m:t>Area</m:t>
                      </m:r>
                      <m:r>
                        <a:rPr lang="en-US" sz="575" b="0" i="0" dirty="0" smtClean="0">
                          <a:latin typeface="Cambria Math" panose="02040503050406030204" pitchFamily="18" charset="0"/>
                        </a:rPr>
                        <m:t>=</m:t>
                      </m:r>
                      <m:d>
                        <m:dPr>
                          <m:begChr m:val="["/>
                          <m:endChr m:val="]"/>
                          <m:ctrlPr>
                            <a:rPr lang="en-US" sz="575" b="0" i="1" dirty="0" smtClean="0">
                              <a:latin typeface="Cambria Math" panose="02040503050406030204" pitchFamily="18" charset="0"/>
                            </a:rPr>
                          </m:ctrlPr>
                        </m:dPr>
                        <m:e>
                          <m:f>
                            <m:fPr>
                              <m:ctrlPr>
                                <a:rPr lang="en-US" sz="575" i="1" dirty="0">
                                  <a:latin typeface="Cambria Math" panose="02040503050406030204" pitchFamily="18" charset="0"/>
                                </a:rPr>
                              </m:ctrlPr>
                            </m:fPr>
                            <m:num>
                              <m:sSup>
                                <m:sSupPr>
                                  <m:ctrlPr>
                                    <a:rPr lang="en-US" sz="575" i="1" dirty="0">
                                      <a:latin typeface="Cambria Math" panose="02040503050406030204" pitchFamily="18" charset="0"/>
                                    </a:rPr>
                                  </m:ctrlPr>
                                </m:sSupPr>
                                <m:e>
                                  <m:r>
                                    <a:rPr lang="en-US" sz="575" b="0" i="1" dirty="0">
                                      <a:latin typeface="Cambria Math" panose="02040503050406030204" pitchFamily="18" charset="0"/>
                                    </a:rPr>
                                    <m:t>1</m:t>
                                  </m:r>
                                </m:e>
                                <m:sup>
                                  <m:r>
                                    <a:rPr lang="en-US" sz="575" b="0" i="1" dirty="0">
                                      <a:latin typeface="Cambria Math" panose="02040503050406030204" pitchFamily="18" charset="0"/>
                                    </a:rPr>
                                    <m:t>2</m:t>
                                  </m:r>
                                </m:sup>
                              </m:sSup>
                            </m:num>
                            <m:den>
                              <m:r>
                                <a:rPr lang="en-US" sz="575" b="0" i="1" dirty="0">
                                  <a:latin typeface="Cambria Math" panose="02040503050406030204" pitchFamily="18" charset="0"/>
                                </a:rPr>
                                <m:t>2</m:t>
                              </m:r>
                            </m:den>
                          </m:f>
                          <m:r>
                            <a:rPr lang="en-US" sz="575" i="1" dirty="0">
                              <a:latin typeface="Cambria Math" panose="02040503050406030204" pitchFamily="18" charset="0"/>
                            </a:rPr>
                            <m:t>−</m:t>
                          </m:r>
                          <m:f>
                            <m:fPr>
                              <m:ctrlPr>
                                <a:rPr lang="en-US" sz="575" i="1" dirty="0">
                                  <a:latin typeface="Cambria Math" panose="02040503050406030204" pitchFamily="18" charset="0"/>
                                </a:rPr>
                              </m:ctrlPr>
                            </m:fPr>
                            <m:num>
                              <m:sSup>
                                <m:sSupPr>
                                  <m:ctrlPr>
                                    <a:rPr lang="en-US" sz="575" i="1" dirty="0">
                                      <a:latin typeface="Cambria Math" panose="02040503050406030204" pitchFamily="18" charset="0"/>
                                    </a:rPr>
                                  </m:ctrlPr>
                                </m:sSupPr>
                                <m:e>
                                  <m:r>
                                    <a:rPr lang="en-US" sz="575" b="0" i="1" dirty="0">
                                      <a:latin typeface="Cambria Math" panose="02040503050406030204" pitchFamily="18" charset="0"/>
                                    </a:rPr>
                                    <m:t>1</m:t>
                                  </m:r>
                                </m:e>
                                <m:sup>
                                  <m:r>
                                    <a:rPr lang="en-US" sz="575" b="0" i="1" dirty="0">
                                      <a:latin typeface="Cambria Math" panose="02040503050406030204" pitchFamily="18" charset="0"/>
                                    </a:rPr>
                                    <m:t>5</m:t>
                                  </m:r>
                                </m:sup>
                              </m:sSup>
                            </m:num>
                            <m:den>
                              <m:r>
                                <a:rPr lang="en-US" sz="575" b="0" i="1" dirty="0">
                                  <a:latin typeface="Cambria Math" panose="02040503050406030204" pitchFamily="18" charset="0"/>
                                </a:rPr>
                                <m:t>5</m:t>
                              </m:r>
                            </m:den>
                          </m:f>
                        </m:e>
                      </m:d>
                      <m:r>
                        <a:rPr lang="en-US" sz="575" i="1" dirty="0">
                          <a:latin typeface="Cambria Math" panose="02040503050406030204" pitchFamily="18" charset="0"/>
                        </a:rPr>
                        <m:t>−</m:t>
                      </m:r>
                      <m:d>
                        <m:dPr>
                          <m:begChr m:val="["/>
                          <m:endChr m:val="]"/>
                          <m:ctrlPr>
                            <a:rPr lang="en-US" sz="575" i="1" dirty="0" smtClean="0">
                              <a:latin typeface="Cambria Math" panose="02040503050406030204" pitchFamily="18" charset="0"/>
                            </a:rPr>
                          </m:ctrlPr>
                        </m:dPr>
                        <m:e>
                          <m:f>
                            <m:fPr>
                              <m:ctrlPr>
                                <a:rPr lang="en-US" sz="575" i="1" dirty="0">
                                  <a:latin typeface="Cambria Math" panose="02040503050406030204" pitchFamily="18" charset="0"/>
                                </a:rPr>
                              </m:ctrlPr>
                            </m:fPr>
                            <m:num>
                              <m:sSup>
                                <m:sSupPr>
                                  <m:ctrlPr>
                                    <a:rPr lang="en-US" sz="575" i="1" dirty="0">
                                      <a:latin typeface="Cambria Math" panose="02040503050406030204" pitchFamily="18" charset="0"/>
                                    </a:rPr>
                                  </m:ctrlPr>
                                </m:sSupPr>
                                <m:e>
                                  <m:r>
                                    <a:rPr lang="en-US" sz="575" b="0" i="1" dirty="0">
                                      <a:latin typeface="Cambria Math" panose="02040503050406030204" pitchFamily="18" charset="0"/>
                                    </a:rPr>
                                    <m:t>0</m:t>
                                  </m:r>
                                </m:e>
                                <m:sup>
                                  <m:r>
                                    <a:rPr lang="en-US" sz="575" i="1" dirty="0">
                                      <a:latin typeface="Cambria Math" panose="02040503050406030204" pitchFamily="18" charset="0"/>
                                    </a:rPr>
                                    <m:t>2</m:t>
                                  </m:r>
                                </m:sup>
                              </m:sSup>
                            </m:num>
                            <m:den>
                              <m:r>
                                <a:rPr lang="en-US" sz="575" i="1" dirty="0">
                                  <a:latin typeface="Cambria Math" panose="02040503050406030204" pitchFamily="18" charset="0"/>
                                </a:rPr>
                                <m:t>2</m:t>
                              </m:r>
                            </m:den>
                          </m:f>
                          <m:r>
                            <a:rPr lang="en-US" sz="575" i="1" dirty="0">
                              <a:latin typeface="Cambria Math" panose="02040503050406030204" pitchFamily="18" charset="0"/>
                            </a:rPr>
                            <m:t>−</m:t>
                          </m:r>
                          <m:f>
                            <m:fPr>
                              <m:ctrlPr>
                                <a:rPr lang="en-US" sz="575" i="1" dirty="0">
                                  <a:latin typeface="Cambria Math" panose="02040503050406030204" pitchFamily="18" charset="0"/>
                                </a:rPr>
                              </m:ctrlPr>
                            </m:fPr>
                            <m:num>
                              <m:sSup>
                                <m:sSupPr>
                                  <m:ctrlPr>
                                    <a:rPr lang="en-US" sz="575" i="1" dirty="0">
                                      <a:latin typeface="Cambria Math" panose="02040503050406030204" pitchFamily="18" charset="0"/>
                                    </a:rPr>
                                  </m:ctrlPr>
                                </m:sSupPr>
                                <m:e>
                                  <m:r>
                                    <a:rPr lang="en-US" sz="575" b="0" i="1" dirty="0">
                                      <a:latin typeface="Cambria Math" panose="02040503050406030204" pitchFamily="18" charset="0"/>
                                    </a:rPr>
                                    <m:t>0</m:t>
                                  </m:r>
                                </m:e>
                                <m:sup>
                                  <m:r>
                                    <a:rPr lang="en-US" sz="575" i="1" dirty="0">
                                      <a:latin typeface="Cambria Math" panose="02040503050406030204" pitchFamily="18" charset="0"/>
                                    </a:rPr>
                                    <m:t>5</m:t>
                                  </m:r>
                                </m:sup>
                              </m:sSup>
                            </m:num>
                            <m:den>
                              <m:r>
                                <a:rPr lang="en-US" sz="575" i="1" dirty="0">
                                  <a:latin typeface="Cambria Math" panose="02040503050406030204" pitchFamily="18" charset="0"/>
                                </a:rPr>
                                <m:t>5</m:t>
                              </m:r>
                            </m:den>
                          </m:f>
                        </m:e>
                      </m:d>
                    </m:oMath>
                  </m:oMathPara>
                </a14:m>
                <a:r>
                  <a:rPr lang="en-US" sz="575" b="0" dirty="0" smtClean="0"/>
                  <a:t/>
                </a:r>
                <a:br>
                  <a:rPr lang="en-US" sz="575" b="0" dirty="0" smtClean="0"/>
                </a:br>
                <a:r>
                  <a:rPr lang="en-US" sz="575" b="0" dirty="0" smtClean="0"/>
                  <a:t>	* Simplify:</a:t>
                </a:r>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575" b="0" i="1" dirty="0" smtClean="0">
                          <a:latin typeface="Cambria Math" panose="02040503050406030204" pitchFamily="18" charset="0"/>
                        </a:rPr>
                        <m:t>𝐴𝑟𝑒𝑎</m:t>
                      </m:r>
                      <m:r>
                        <a:rPr lang="en-US" sz="575" b="0" i="1" dirty="0" smtClean="0">
                          <a:latin typeface="Cambria Math" panose="02040503050406030204" pitchFamily="18" charset="0"/>
                        </a:rPr>
                        <m:t> = (1/2) − (1/5) =3/10</m:t>
                      </m:r>
                    </m:oMath>
                  </m:oMathPara>
                </a14:m>
                <a:r>
                  <a:rPr lang="en-US" sz="575" b="0" dirty="0" smtClean="0"/>
                  <a:t/>
                </a:r>
                <a:br>
                  <a:rPr lang="en-US" sz="575" b="0" dirty="0" smtClean="0"/>
                </a:br>
                <a:r>
                  <a:rPr lang="en-US" sz="575" b="0" dirty="0" smtClean="0"/>
                  <a:t>**Therefore, the area of region R is</a:t>
                </a:r>
                <a:r>
                  <a:rPr lang="en-US" sz="575" dirty="0"/>
                  <a:t> </a:t>
                </a:r>
                <a14:m>
                  <m:oMath xmlns:m="http://schemas.openxmlformats.org/officeDocument/2006/math">
                    <m:f>
                      <m:fPr>
                        <m:ctrlPr>
                          <a:rPr lang="en-US" sz="575" i="1">
                            <a:latin typeface="Cambria Math" panose="02040503050406030204" pitchFamily="18" charset="0"/>
                          </a:rPr>
                        </m:ctrlPr>
                      </m:fPr>
                      <m:num>
                        <m:r>
                          <a:rPr lang="en-US" sz="575" b="0" i="1">
                            <a:latin typeface="Cambria Math" panose="02040503050406030204" pitchFamily="18" charset="0"/>
                          </a:rPr>
                          <m:t>3</m:t>
                        </m:r>
                      </m:num>
                      <m:den>
                        <m:r>
                          <a:rPr lang="en-US" sz="575" b="0" i="1">
                            <a:latin typeface="Cambria Math" panose="02040503050406030204" pitchFamily="18" charset="0"/>
                          </a:rPr>
                          <m:t>10</m:t>
                        </m:r>
                      </m:den>
                    </m:f>
                  </m:oMath>
                </a14:m>
                <a:r>
                  <a:rPr lang="en-US" sz="575" b="0" dirty="0" smtClean="0"/>
                  <a:t>  square units.** </a:t>
                </a:r>
                <a:endParaRPr lang="en-US" sz="575" b="0"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39788" y="1681162"/>
                <a:ext cx="5157787" cy="2446337"/>
              </a:xfrm>
              <a:blipFill>
                <a:blip r:embed="rId4"/>
                <a:stretch>
                  <a:fillRect b="-24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839788" y="4127498"/>
                <a:ext cx="5157787" cy="2571751"/>
              </a:xfrm>
              <a:ln>
                <a:solidFill>
                  <a:schemeClr val="tx1"/>
                </a:solidFill>
              </a:ln>
            </p:spPr>
            <p:txBody>
              <a:bodyPr>
                <a:noAutofit/>
              </a:bodyPr>
              <a:lstStyle/>
              <a:p>
                <a:pPr marL="0" indent="0">
                  <a:lnSpc>
                    <a:spcPct val="100000"/>
                  </a:lnSpc>
                  <a:spcBef>
                    <a:spcPts val="0"/>
                  </a:spcBef>
                  <a:buNone/>
                </a:pPr>
                <a:r>
                  <a:rPr lang="en-US" sz="650" dirty="0" smtClean="0"/>
                  <a:t>To find the area of the region bounded by the functions </a:t>
                </a:r>
                <a14:m>
                  <m:oMath xmlns:m="http://schemas.openxmlformats.org/officeDocument/2006/math">
                    <m:r>
                      <a:rPr lang="en-US" sz="650" i="1" dirty="0" smtClean="0">
                        <a:latin typeface="Cambria Math" panose="02040503050406030204" pitchFamily="18" charset="0"/>
                      </a:rPr>
                      <m:t>𝑓</m:t>
                    </m:r>
                    <m:r>
                      <a:rPr lang="en-US" sz="650" i="1" dirty="0" smtClean="0">
                        <a:latin typeface="Cambria Math" panose="02040503050406030204" pitchFamily="18" charset="0"/>
                      </a:rPr>
                      <m:t>(</m:t>
                    </m:r>
                    <m:r>
                      <a:rPr lang="en-US" sz="650" i="1" dirty="0" smtClean="0">
                        <a:latin typeface="Cambria Math" panose="02040503050406030204" pitchFamily="18" charset="0"/>
                      </a:rPr>
                      <m:t>𝑥</m:t>
                    </m:r>
                    <m:r>
                      <a:rPr lang="en-US" sz="650" i="1" dirty="0" smtClean="0">
                        <a:latin typeface="Cambria Math" panose="02040503050406030204" pitchFamily="18" charset="0"/>
                      </a:rPr>
                      <m:t>) = </m:t>
                    </m:r>
                    <m:r>
                      <a:rPr lang="en-US" sz="650" i="1" dirty="0" smtClean="0">
                        <a:latin typeface="Cambria Math" panose="02040503050406030204" pitchFamily="18" charset="0"/>
                      </a:rPr>
                      <m:t>𝑥</m:t>
                    </m:r>
                    <m:r>
                      <a:rPr lang="en-US" sz="650" i="1" dirty="0" smtClean="0">
                        <a:latin typeface="Cambria Math" panose="02040503050406030204" pitchFamily="18" charset="0"/>
                      </a:rPr>
                      <m:t> </m:t>
                    </m:r>
                  </m:oMath>
                </a14:m>
                <a:r>
                  <a:rPr lang="en-US" sz="650" dirty="0"/>
                  <a:t>and </a:t>
                </a:r>
                <a14:m>
                  <m:oMath xmlns:m="http://schemas.openxmlformats.org/officeDocument/2006/math">
                    <m:r>
                      <a:rPr lang="en-US" sz="650" i="1" dirty="0" smtClean="0">
                        <a:latin typeface="Cambria Math" panose="02040503050406030204" pitchFamily="18" charset="0"/>
                      </a:rPr>
                      <m:t>𝑔</m:t>
                    </m:r>
                    <m:r>
                      <a:rPr lang="en-US" sz="650" i="1" dirty="0" smtClean="0">
                        <a:latin typeface="Cambria Math" panose="02040503050406030204" pitchFamily="18" charset="0"/>
                      </a:rPr>
                      <m:t>(</m:t>
                    </m:r>
                    <m:r>
                      <a:rPr lang="en-US" sz="650" i="1" dirty="0" smtClean="0">
                        <a:latin typeface="Cambria Math" panose="02040503050406030204" pitchFamily="18" charset="0"/>
                      </a:rPr>
                      <m:t>𝑥</m:t>
                    </m:r>
                    <m:r>
                      <a:rPr lang="en-US" sz="650" i="1" dirty="0" smtClean="0">
                        <a:latin typeface="Cambria Math" panose="02040503050406030204" pitchFamily="18" charset="0"/>
                      </a:rPr>
                      <m:t>) = </m:t>
                    </m:r>
                    <m:sSup>
                      <m:sSupPr>
                        <m:ctrlPr>
                          <a:rPr lang="en-US" sz="650" i="1" dirty="0" smtClean="0">
                            <a:latin typeface="Cambria Math" panose="02040503050406030204" pitchFamily="18" charset="0"/>
                          </a:rPr>
                        </m:ctrlPr>
                      </m:sSupPr>
                      <m:e>
                        <m:r>
                          <a:rPr lang="en-US" sz="650" b="0" i="1" dirty="0" smtClean="0">
                            <a:latin typeface="Cambria Math" panose="02040503050406030204" pitchFamily="18" charset="0"/>
                          </a:rPr>
                          <m:t>𝑥</m:t>
                        </m:r>
                      </m:e>
                      <m:sup>
                        <m:r>
                          <a:rPr lang="en-US" sz="650" b="0" i="1" dirty="0" smtClean="0">
                            <a:latin typeface="Cambria Math" panose="02040503050406030204" pitchFamily="18" charset="0"/>
                          </a:rPr>
                          <m:t>4</m:t>
                        </m:r>
                      </m:sup>
                    </m:sSup>
                  </m:oMath>
                </a14:m>
                <a:r>
                  <a:rPr lang="en-US" sz="650" dirty="0" smtClean="0"/>
                  <a:t>, </a:t>
                </a:r>
                <a:r>
                  <a:rPr lang="en-US" sz="650" dirty="0"/>
                  <a:t>we need to determine the points of intersection and integrate the difference in functions over that interval.</a:t>
                </a:r>
                <a:br>
                  <a:rPr lang="en-US" sz="650" dirty="0"/>
                </a:br>
                <a:r>
                  <a:rPr lang="en-US" sz="650" dirty="0"/>
                  <a:t/>
                </a:r>
                <a:br>
                  <a:rPr lang="en-US" sz="650" dirty="0"/>
                </a:br>
                <a:r>
                  <a:rPr lang="en-US" sz="650" dirty="0"/>
                  <a:t>The functions intersect at </a:t>
                </a:r>
                <a14:m>
                  <m:oMath xmlns:m="http://schemas.openxmlformats.org/officeDocument/2006/math">
                    <m:r>
                      <a:rPr lang="en-US" sz="650" i="1" dirty="0" smtClean="0">
                        <a:latin typeface="Cambria Math" panose="02040503050406030204" pitchFamily="18" charset="0"/>
                      </a:rPr>
                      <m:t>𝑥</m:t>
                    </m:r>
                    <m:r>
                      <a:rPr lang="en-US" sz="650" i="1" dirty="0" smtClean="0">
                        <a:latin typeface="Cambria Math" panose="02040503050406030204" pitchFamily="18" charset="0"/>
                      </a:rPr>
                      <m:t> = 0 </m:t>
                    </m:r>
                  </m:oMath>
                </a14:m>
                <a:r>
                  <a:rPr lang="en-US" sz="650" dirty="0"/>
                  <a:t>and </a:t>
                </a:r>
                <a14:m>
                  <m:oMath xmlns:m="http://schemas.openxmlformats.org/officeDocument/2006/math">
                    <m:r>
                      <a:rPr lang="en-US" sz="650" i="1" dirty="0" smtClean="0">
                        <a:latin typeface="Cambria Math" panose="02040503050406030204" pitchFamily="18" charset="0"/>
                      </a:rPr>
                      <m:t>𝑥</m:t>
                    </m:r>
                    <m:r>
                      <a:rPr lang="en-US" sz="650" i="1" dirty="0" smtClean="0">
                        <a:latin typeface="Cambria Math" panose="02040503050406030204" pitchFamily="18" charset="0"/>
                      </a:rPr>
                      <m:t> = 1</m:t>
                    </m:r>
                  </m:oMath>
                </a14:m>
                <a:r>
                  <a:rPr lang="en-US" sz="650" dirty="0"/>
                  <a:t>, so we need to find the area between </a:t>
                </a:r>
                <a14:m>
                  <m:oMath xmlns:m="http://schemas.openxmlformats.org/officeDocument/2006/math">
                    <m:r>
                      <a:rPr lang="en-US" sz="650" i="1" dirty="0" smtClean="0">
                        <a:latin typeface="Cambria Math" panose="02040503050406030204" pitchFamily="18" charset="0"/>
                      </a:rPr>
                      <m:t>𝑥</m:t>
                    </m:r>
                    <m:r>
                      <a:rPr lang="en-US" sz="650" i="1" dirty="0" smtClean="0">
                        <a:latin typeface="Cambria Math" panose="02040503050406030204" pitchFamily="18" charset="0"/>
                      </a:rPr>
                      <m:t> = 0 </m:t>
                    </m:r>
                  </m:oMath>
                </a14:m>
                <a:r>
                  <a:rPr lang="en-US" sz="650" dirty="0"/>
                  <a:t>and </a:t>
                </a:r>
                <a14:m>
                  <m:oMath xmlns:m="http://schemas.openxmlformats.org/officeDocument/2006/math">
                    <m:r>
                      <a:rPr lang="en-US" sz="650" i="1" dirty="0" smtClean="0">
                        <a:latin typeface="Cambria Math" panose="02040503050406030204" pitchFamily="18" charset="0"/>
                      </a:rPr>
                      <m:t>𝑥</m:t>
                    </m:r>
                    <m:r>
                      <a:rPr lang="en-US" sz="650" i="1" dirty="0" smtClean="0">
                        <a:latin typeface="Cambria Math" panose="02040503050406030204" pitchFamily="18" charset="0"/>
                      </a:rPr>
                      <m:t> = 1</m:t>
                    </m:r>
                  </m:oMath>
                </a14:m>
                <a:r>
                  <a:rPr lang="en-US" sz="650" dirty="0"/>
                  <a:t>:</a:t>
                </a:r>
                <a:br>
                  <a:rPr lang="en-US" sz="650" dirty="0"/>
                </a:br>
                <a:r>
                  <a:rPr lang="en-US" sz="650" dirty="0"/>
                  <a:t/>
                </a:r>
                <a:br>
                  <a:rPr lang="en-US" sz="650" dirty="0"/>
                </a:br>
                <a:r>
                  <a:rPr lang="en-US" sz="650" dirty="0"/>
                  <a:t>For </a:t>
                </a:r>
                <a14:m>
                  <m:oMath xmlns:m="http://schemas.openxmlformats.org/officeDocument/2006/math">
                    <m:r>
                      <a:rPr lang="en-US" sz="650" i="1" dirty="0">
                        <a:latin typeface="Cambria Math" panose="02040503050406030204" pitchFamily="18" charset="0"/>
                      </a:rPr>
                      <m:t>𝑥</m:t>
                    </m:r>
                  </m:oMath>
                </a14:m>
                <a:r>
                  <a:rPr lang="en-US" sz="650" dirty="0" smtClean="0"/>
                  <a:t> in </a:t>
                </a:r>
                <a:r>
                  <a:rPr lang="en-US" sz="650" dirty="0"/>
                  <a:t>[0,1], the area is given by:</a:t>
                </a:r>
                <a:br>
                  <a:rPr lang="en-US" sz="650" dirty="0"/>
                </a:br>
                <a14:m>
                  <m:oMathPara xmlns:m="http://schemas.openxmlformats.org/officeDocument/2006/math">
                    <m:oMathParaPr>
                      <m:jc m:val="centerGroup"/>
                    </m:oMathParaPr>
                    <m:oMath xmlns:m="http://schemas.openxmlformats.org/officeDocument/2006/math">
                      <m:r>
                        <a:rPr lang="en-US" sz="650" i="1" dirty="0" smtClean="0">
                          <a:latin typeface="Cambria Math" panose="02040503050406030204" pitchFamily="18" charset="0"/>
                        </a:rPr>
                        <m:t>𝐴𝑟𝑒𝑎</m:t>
                      </m:r>
                      <m:r>
                        <a:rPr lang="en-US" sz="650" i="1" dirty="0" smtClean="0">
                          <a:latin typeface="Cambria Math" panose="02040503050406030204" pitchFamily="18" charset="0"/>
                        </a:rPr>
                        <m:t> = </m:t>
                      </m:r>
                      <m:nary>
                        <m:naryPr>
                          <m:ctrlPr>
                            <a:rPr lang="en-US" sz="650" i="1" dirty="0" smtClean="0">
                              <a:latin typeface="Cambria Math" panose="02040503050406030204" pitchFamily="18" charset="0"/>
                            </a:rPr>
                          </m:ctrlPr>
                        </m:naryPr>
                        <m:sub>
                          <m:r>
                            <m:rPr>
                              <m:brk m:alnAt="23"/>
                            </m:rPr>
                            <a:rPr lang="en-US" sz="650" b="0" i="1" dirty="0" smtClean="0">
                              <a:latin typeface="Cambria Math" panose="02040503050406030204" pitchFamily="18" charset="0"/>
                            </a:rPr>
                            <m:t>0</m:t>
                          </m:r>
                        </m:sub>
                        <m:sup>
                          <m:r>
                            <a:rPr lang="en-US" sz="650" b="0" i="1" dirty="0" smtClean="0">
                              <a:latin typeface="Cambria Math" panose="02040503050406030204" pitchFamily="18" charset="0"/>
                            </a:rPr>
                            <m:t>1</m:t>
                          </m:r>
                        </m:sup>
                        <m:e>
                          <m:r>
                            <a:rPr lang="en-US" sz="650" b="0" i="1" dirty="0" smtClean="0">
                              <a:latin typeface="Cambria Math" panose="02040503050406030204" pitchFamily="18" charset="0"/>
                            </a:rPr>
                            <m:t>(</m:t>
                          </m:r>
                          <m:r>
                            <a:rPr lang="en-US" sz="650" b="0" i="1" dirty="0" smtClean="0">
                              <a:latin typeface="Cambria Math" panose="02040503050406030204" pitchFamily="18" charset="0"/>
                            </a:rPr>
                            <m:t>𝑥</m:t>
                          </m:r>
                          <m:r>
                            <a:rPr lang="en-US" sz="650" b="0" i="1" dirty="0" smtClean="0">
                              <a:latin typeface="Cambria Math" panose="02040503050406030204" pitchFamily="18" charset="0"/>
                            </a:rPr>
                            <m:t>−</m:t>
                          </m:r>
                          <m:sSup>
                            <m:sSupPr>
                              <m:ctrlPr>
                                <a:rPr lang="en-US" sz="650" b="0" i="1" dirty="0" smtClean="0">
                                  <a:latin typeface="Cambria Math" panose="02040503050406030204" pitchFamily="18" charset="0"/>
                                </a:rPr>
                              </m:ctrlPr>
                            </m:sSupPr>
                            <m:e>
                              <m:r>
                                <a:rPr lang="en-US" sz="650" b="0" i="1" dirty="0" smtClean="0">
                                  <a:latin typeface="Cambria Math" panose="02040503050406030204" pitchFamily="18" charset="0"/>
                                </a:rPr>
                                <m:t>𝑥</m:t>
                              </m:r>
                            </m:e>
                            <m:sup>
                              <m:r>
                                <a:rPr lang="en-US" sz="650" b="0" i="1" dirty="0" smtClean="0">
                                  <a:latin typeface="Cambria Math" panose="02040503050406030204" pitchFamily="18" charset="0"/>
                                </a:rPr>
                                <m:t>4</m:t>
                              </m:r>
                            </m:sup>
                          </m:sSup>
                        </m:e>
                      </m:nary>
                      <m:r>
                        <a:rPr lang="en-US" sz="650" b="0" i="1" dirty="0" smtClean="0">
                          <a:latin typeface="Cambria Math" panose="02040503050406030204" pitchFamily="18" charset="0"/>
                        </a:rPr>
                        <m:t>)</m:t>
                      </m:r>
                      <m:r>
                        <a:rPr lang="en-US" sz="650" i="1" dirty="0" smtClean="0">
                          <a:latin typeface="Cambria Math" panose="02040503050406030204" pitchFamily="18" charset="0"/>
                        </a:rPr>
                        <m:t>𝑑𝑥</m:t>
                      </m:r>
                    </m:oMath>
                  </m:oMathPara>
                </a14:m>
                <a:r>
                  <a:rPr lang="en-US" sz="650" dirty="0"/>
                  <a:t/>
                </a:r>
                <a:br>
                  <a:rPr lang="en-US" sz="650" dirty="0"/>
                </a:br>
                <a:r>
                  <a:rPr lang="en-US" sz="650" dirty="0"/>
                  <a:t/>
                </a:r>
                <a:br>
                  <a:rPr lang="en-US" sz="650" dirty="0"/>
                </a:br>
                <a:r>
                  <a:rPr lang="en-US" sz="650" dirty="0"/>
                  <a:t>Now, integrate the function </a:t>
                </a:r>
                <a14:m>
                  <m:oMath xmlns:m="http://schemas.openxmlformats.org/officeDocument/2006/math">
                    <m:d>
                      <m:dPr>
                        <m:ctrlPr>
                          <a:rPr lang="en-US" sz="650" b="0" i="1" dirty="0" smtClean="0">
                            <a:latin typeface="Cambria Math" panose="02040503050406030204" pitchFamily="18" charset="0"/>
                          </a:rPr>
                        </m:ctrlPr>
                      </m:dPr>
                      <m:e>
                        <m:r>
                          <a:rPr lang="en-US" sz="650" b="0" i="1" dirty="0" smtClean="0">
                            <a:latin typeface="Cambria Math" panose="02040503050406030204" pitchFamily="18" charset="0"/>
                          </a:rPr>
                          <m:t>𝑥</m:t>
                        </m:r>
                        <m:r>
                          <a:rPr lang="en-US" sz="650" b="0" i="1" dirty="0" smtClean="0">
                            <a:latin typeface="Cambria Math" panose="02040503050406030204" pitchFamily="18" charset="0"/>
                          </a:rPr>
                          <m:t>−</m:t>
                        </m:r>
                        <m:sSup>
                          <m:sSupPr>
                            <m:ctrlPr>
                              <a:rPr lang="en-US" sz="650" b="0" i="1" dirty="0" smtClean="0">
                                <a:latin typeface="Cambria Math" panose="02040503050406030204" pitchFamily="18" charset="0"/>
                              </a:rPr>
                            </m:ctrlPr>
                          </m:sSupPr>
                          <m:e>
                            <m:r>
                              <a:rPr lang="en-US" sz="650" b="0" i="1" dirty="0" smtClean="0">
                                <a:latin typeface="Cambria Math" panose="02040503050406030204" pitchFamily="18" charset="0"/>
                              </a:rPr>
                              <m:t>𝑥</m:t>
                            </m:r>
                          </m:e>
                          <m:sup>
                            <m:r>
                              <a:rPr lang="en-US" sz="650" b="0" i="1" dirty="0" smtClean="0">
                                <a:latin typeface="Cambria Math" panose="02040503050406030204" pitchFamily="18" charset="0"/>
                              </a:rPr>
                              <m:t>4</m:t>
                            </m:r>
                          </m:sup>
                        </m:sSup>
                      </m:e>
                    </m:d>
                    <m:r>
                      <a:rPr lang="en-US" sz="650" b="0" i="0" dirty="0" smtClean="0">
                        <a:latin typeface="Cambria Math" panose="02040503050406030204" pitchFamily="18" charset="0"/>
                      </a:rPr>
                      <m:t> </m:t>
                    </m:r>
                  </m:oMath>
                </a14:m>
                <a:r>
                  <a:rPr lang="en-US" sz="650" dirty="0" smtClean="0"/>
                  <a:t>with </a:t>
                </a:r>
                <a:r>
                  <a:rPr lang="en-US" sz="650" dirty="0"/>
                  <a:t>respect </a:t>
                </a:r>
                <a:r>
                  <a:rPr lang="en-US" sz="650" dirty="0" smtClean="0"/>
                  <a:t>to 𝑥</a:t>
                </a:r>
                <a:r>
                  <a:rPr lang="en-US" sz="650" dirty="0"/>
                  <a:t>:</a:t>
                </a:r>
                <a:endParaRPr lang="en-US" sz="650" dirty="0" smtClean="0"/>
              </a:p>
              <a:p>
                <a:pPr marL="0" indent="0">
                  <a:lnSpc>
                    <a:spcPct val="100000"/>
                  </a:lnSpc>
                  <a:spcBef>
                    <a:spcPts val="0"/>
                  </a:spcBef>
                  <a:buNone/>
                </a:pPr>
                <a:r>
                  <a:rPr lang="en-US" sz="650" dirty="0"/>
                  <a:t/>
                </a:r>
                <a:br>
                  <a:rPr lang="en-US" sz="650" dirty="0"/>
                </a:br>
                <a14:m>
                  <m:oMathPara xmlns:m="http://schemas.openxmlformats.org/officeDocument/2006/math">
                    <m:oMathParaPr>
                      <m:jc m:val="centerGroup"/>
                    </m:oMathParaPr>
                    <m:oMath xmlns:m="http://schemas.openxmlformats.org/officeDocument/2006/math">
                      <m:nary>
                        <m:naryPr>
                          <m:limLoc m:val="undOvr"/>
                          <m:subHide m:val="on"/>
                          <m:supHide m:val="on"/>
                          <m:ctrlPr>
                            <a:rPr lang="en-US" sz="650" b="0" i="1" dirty="0" smtClean="0">
                              <a:latin typeface="Cambria Math" panose="02040503050406030204" pitchFamily="18" charset="0"/>
                            </a:rPr>
                          </m:ctrlPr>
                        </m:naryPr>
                        <m:sub/>
                        <m:sup/>
                        <m:e>
                          <m:d>
                            <m:dPr>
                              <m:ctrlPr>
                                <a:rPr lang="en-US" sz="650" b="0" i="1" dirty="0" smtClean="0">
                                  <a:latin typeface="Cambria Math" panose="02040503050406030204" pitchFamily="18" charset="0"/>
                                </a:rPr>
                              </m:ctrlPr>
                            </m:dPr>
                            <m:e>
                              <m:r>
                                <a:rPr lang="en-US" sz="650" b="0" i="1" dirty="0" smtClean="0">
                                  <a:latin typeface="Cambria Math" panose="02040503050406030204" pitchFamily="18" charset="0"/>
                                </a:rPr>
                                <m:t>𝑥</m:t>
                              </m:r>
                              <m:r>
                                <a:rPr lang="en-US" sz="650" b="0" i="1" dirty="0" smtClean="0">
                                  <a:latin typeface="Cambria Math" panose="02040503050406030204" pitchFamily="18" charset="0"/>
                                </a:rPr>
                                <m:t>−</m:t>
                              </m:r>
                              <m:sSup>
                                <m:sSupPr>
                                  <m:ctrlPr>
                                    <a:rPr lang="en-US" sz="650" b="0" i="1" dirty="0" smtClean="0">
                                      <a:latin typeface="Cambria Math" panose="02040503050406030204" pitchFamily="18" charset="0"/>
                                    </a:rPr>
                                  </m:ctrlPr>
                                </m:sSupPr>
                                <m:e>
                                  <m:r>
                                    <a:rPr lang="en-US" sz="650" b="0" i="1" dirty="0" smtClean="0">
                                      <a:latin typeface="Cambria Math" panose="02040503050406030204" pitchFamily="18" charset="0"/>
                                    </a:rPr>
                                    <m:t>𝑥</m:t>
                                  </m:r>
                                </m:e>
                                <m:sup>
                                  <m:r>
                                    <a:rPr lang="en-US" sz="650" b="0" i="1" dirty="0" smtClean="0">
                                      <a:latin typeface="Cambria Math" panose="02040503050406030204" pitchFamily="18" charset="0"/>
                                    </a:rPr>
                                    <m:t>4</m:t>
                                  </m:r>
                                </m:sup>
                              </m:sSup>
                            </m:e>
                          </m:d>
                          <m:r>
                            <a:rPr lang="en-US" sz="650" b="0" i="1" dirty="0" smtClean="0">
                              <a:latin typeface="Cambria Math" panose="02040503050406030204" pitchFamily="18" charset="0"/>
                            </a:rPr>
                            <m:t>𝑑𝑥</m:t>
                          </m:r>
                        </m:e>
                      </m:nary>
                      <m:r>
                        <a:rPr lang="en-US" sz="650" b="0" i="0" dirty="0" smtClean="0">
                          <a:latin typeface="Cambria Math" panose="02040503050406030204" pitchFamily="18" charset="0"/>
                        </a:rPr>
                        <m:t>=</m:t>
                      </m:r>
                      <m:f>
                        <m:fPr>
                          <m:ctrlPr>
                            <a:rPr lang="en-US" sz="650" b="0" i="1" dirty="0" smtClean="0">
                              <a:latin typeface="Cambria Math" panose="02040503050406030204" pitchFamily="18" charset="0"/>
                            </a:rPr>
                          </m:ctrlPr>
                        </m:fPr>
                        <m:num>
                          <m:sSup>
                            <m:sSupPr>
                              <m:ctrlPr>
                                <a:rPr lang="en-US" sz="650" b="0" i="1" dirty="0" smtClean="0">
                                  <a:latin typeface="Cambria Math" panose="02040503050406030204" pitchFamily="18" charset="0"/>
                                </a:rPr>
                              </m:ctrlPr>
                            </m:sSupPr>
                            <m:e>
                              <m:r>
                                <a:rPr lang="en-US" sz="650" b="0" i="1" dirty="0" smtClean="0">
                                  <a:latin typeface="Cambria Math" panose="02040503050406030204" pitchFamily="18" charset="0"/>
                                </a:rPr>
                                <m:t>𝑥</m:t>
                              </m:r>
                            </m:e>
                            <m:sup>
                              <m:r>
                                <a:rPr lang="en-US" sz="650" b="0" i="1" dirty="0" smtClean="0">
                                  <a:latin typeface="Cambria Math" panose="02040503050406030204" pitchFamily="18" charset="0"/>
                                </a:rPr>
                                <m:t>2</m:t>
                              </m:r>
                            </m:sup>
                          </m:sSup>
                        </m:num>
                        <m:den>
                          <m:r>
                            <a:rPr lang="en-US" sz="650" b="0" i="1" dirty="0" smtClean="0">
                              <a:latin typeface="Cambria Math" panose="02040503050406030204" pitchFamily="18" charset="0"/>
                            </a:rPr>
                            <m:t>2</m:t>
                          </m:r>
                        </m:den>
                      </m:f>
                      <m:r>
                        <a:rPr lang="en-US" sz="650" b="0" i="1" dirty="0" smtClean="0">
                          <a:latin typeface="Cambria Math" panose="02040503050406030204" pitchFamily="18" charset="0"/>
                        </a:rPr>
                        <m:t>−</m:t>
                      </m:r>
                      <m:f>
                        <m:fPr>
                          <m:ctrlPr>
                            <a:rPr lang="en-US" sz="650" b="0" i="1" dirty="0" smtClean="0">
                              <a:latin typeface="Cambria Math" panose="02040503050406030204" pitchFamily="18" charset="0"/>
                            </a:rPr>
                          </m:ctrlPr>
                        </m:fPr>
                        <m:num>
                          <m:sSup>
                            <m:sSupPr>
                              <m:ctrlPr>
                                <a:rPr lang="en-US" sz="650" b="0" i="1" dirty="0" smtClean="0">
                                  <a:latin typeface="Cambria Math" panose="02040503050406030204" pitchFamily="18" charset="0"/>
                                </a:rPr>
                              </m:ctrlPr>
                            </m:sSupPr>
                            <m:e>
                              <m:r>
                                <a:rPr lang="en-US" sz="650" b="0" i="1" dirty="0" smtClean="0">
                                  <a:latin typeface="Cambria Math" panose="02040503050406030204" pitchFamily="18" charset="0"/>
                                </a:rPr>
                                <m:t>𝑥</m:t>
                              </m:r>
                            </m:e>
                            <m:sup>
                              <m:r>
                                <a:rPr lang="en-US" sz="650" b="0" i="1" dirty="0" smtClean="0">
                                  <a:latin typeface="Cambria Math" panose="02040503050406030204" pitchFamily="18" charset="0"/>
                                </a:rPr>
                                <m:t>5</m:t>
                              </m:r>
                            </m:sup>
                          </m:sSup>
                        </m:num>
                        <m:den>
                          <m:r>
                            <a:rPr lang="en-US" sz="650" b="0" i="1" dirty="0" smtClean="0">
                              <a:latin typeface="Cambria Math" panose="02040503050406030204" pitchFamily="18" charset="0"/>
                            </a:rPr>
                            <m:t>5</m:t>
                          </m:r>
                        </m:den>
                      </m:f>
                      <m:r>
                        <a:rPr lang="en-US" sz="650" b="0" i="1" dirty="0" smtClean="0">
                          <a:latin typeface="Cambria Math" panose="02040503050406030204" pitchFamily="18" charset="0"/>
                        </a:rPr>
                        <m:t>+</m:t>
                      </m:r>
                      <m:r>
                        <a:rPr lang="en-US" sz="650" b="0" i="1" dirty="0" smtClean="0">
                          <a:latin typeface="Cambria Math" panose="02040503050406030204" pitchFamily="18" charset="0"/>
                        </a:rPr>
                        <m:t>𝐶</m:t>
                      </m:r>
                    </m:oMath>
                  </m:oMathPara>
                </a14:m>
                <a:r>
                  <a:rPr lang="en-US" sz="650" dirty="0"/>
                  <a:t/>
                </a:r>
                <a:br>
                  <a:rPr lang="en-US" sz="650" dirty="0"/>
                </a:br>
                <a:r>
                  <a:rPr lang="en-US" sz="650" dirty="0"/>
                  <a:t/>
                </a:r>
                <a:br>
                  <a:rPr lang="en-US" sz="650" dirty="0"/>
                </a:br>
                <a:r>
                  <a:rPr lang="en-US" sz="650" dirty="0"/>
                  <a:t/>
                </a:r>
                <a:br>
                  <a:rPr lang="en-US" sz="650" dirty="0"/>
                </a:br>
                <a:r>
                  <a:rPr lang="en-US" sz="650" dirty="0"/>
                  <a:t>Evaluate the integral from 0 to 1</a:t>
                </a:r>
                <a:r>
                  <a:rPr lang="en-US" sz="650" dirty="0" smtClean="0"/>
                  <a:t>:</a:t>
                </a:r>
              </a:p>
              <a:p>
                <a:pPr marL="0" indent="0">
                  <a:lnSpc>
                    <a:spcPct val="100000"/>
                  </a:lnSpc>
                  <a:spcBef>
                    <a:spcPts val="0"/>
                  </a:spcBef>
                  <a:buNone/>
                </a:pPr>
                <a:r>
                  <a:rPr lang="en-US" sz="650" dirty="0"/>
                  <a:t/>
                </a:r>
                <a:br>
                  <a:rPr lang="en-US" sz="650" dirty="0"/>
                </a:br>
                <a:r>
                  <a:rPr lang="en-US" sz="650" dirty="0"/>
                  <a:t/>
                </a:r>
                <a:br>
                  <a:rPr lang="en-US" sz="650" dirty="0"/>
                </a:br>
                <a14:m>
                  <m:oMathPara xmlns:m="http://schemas.openxmlformats.org/officeDocument/2006/math">
                    <m:oMathParaPr>
                      <m:jc m:val="centerGroup"/>
                    </m:oMathParaPr>
                    <m:oMath xmlns:m="http://schemas.openxmlformats.org/officeDocument/2006/math">
                      <m:r>
                        <a:rPr lang="en-US" sz="650" i="1" dirty="0" smtClean="0">
                          <a:latin typeface="Cambria Math" panose="02040503050406030204" pitchFamily="18" charset="0"/>
                        </a:rPr>
                        <m:t>𝐴𝑟𝑒𝑎</m:t>
                      </m:r>
                      <m:r>
                        <a:rPr lang="en-US" sz="650" i="1" dirty="0" smtClean="0">
                          <a:latin typeface="Cambria Math" panose="02040503050406030204" pitchFamily="18" charset="0"/>
                        </a:rPr>
                        <m:t> = [(</m:t>
                      </m:r>
                      <m:sSup>
                        <m:sSupPr>
                          <m:ctrlPr>
                            <a:rPr lang="en-US" sz="650" i="1" dirty="0" smtClean="0">
                              <a:latin typeface="Cambria Math" panose="02040503050406030204" pitchFamily="18" charset="0"/>
                            </a:rPr>
                          </m:ctrlPr>
                        </m:sSupPr>
                        <m:e>
                          <m:r>
                            <a:rPr lang="en-US" sz="650" b="0" i="1" dirty="0" smtClean="0">
                              <a:latin typeface="Cambria Math" panose="02040503050406030204" pitchFamily="18" charset="0"/>
                            </a:rPr>
                            <m:t>1</m:t>
                          </m:r>
                        </m:e>
                        <m:sup>
                          <m:r>
                            <a:rPr lang="en-US" sz="650" b="0" i="1" dirty="0" smtClean="0">
                              <a:latin typeface="Cambria Math" panose="02040503050406030204" pitchFamily="18" charset="0"/>
                            </a:rPr>
                            <m:t>2</m:t>
                          </m:r>
                        </m:sup>
                      </m:sSup>
                      <m:r>
                        <a:rPr lang="en-US" sz="650" i="1" dirty="0" smtClean="0">
                          <a:latin typeface="Cambria Math" panose="02040503050406030204" pitchFamily="18" charset="0"/>
                        </a:rPr>
                        <m:t> / 2) − (</m:t>
                      </m:r>
                      <m:sSup>
                        <m:sSupPr>
                          <m:ctrlPr>
                            <a:rPr lang="en-US" sz="650" i="1" dirty="0" smtClean="0">
                              <a:latin typeface="Cambria Math" panose="02040503050406030204" pitchFamily="18" charset="0"/>
                            </a:rPr>
                          </m:ctrlPr>
                        </m:sSupPr>
                        <m:e>
                          <m:r>
                            <a:rPr lang="en-US" sz="650" b="0" i="1" dirty="0" smtClean="0">
                              <a:latin typeface="Cambria Math" panose="02040503050406030204" pitchFamily="18" charset="0"/>
                            </a:rPr>
                            <m:t>1</m:t>
                          </m:r>
                        </m:e>
                        <m:sup>
                          <m:r>
                            <a:rPr lang="en-US" sz="650" b="0" i="1" dirty="0" smtClean="0">
                              <a:latin typeface="Cambria Math" panose="02040503050406030204" pitchFamily="18" charset="0"/>
                            </a:rPr>
                            <m:t>5</m:t>
                          </m:r>
                        </m:sup>
                      </m:sSup>
                      <m:r>
                        <a:rPr lang="en-US" sz="650" i="1" dirty="0" smtClean="0">
                          <a:latin typeface="Cambria Math" panose="02040503050406030204" pitchFamily="18" charset="0"/>
                        </a:rPr>
                        <m:t>/ 5)] − [(</m:t>
                      </m:r>
                      <m:sSup>
                        <m:sSupPr>
                          <m:ctrlPr>
                            <a:rPr lang="en-US" sz="650" i="1" dirty="0" smtClean="0">
                              <a:latin typeface="Cambria Math" panose="02040503050406030204" pitchFamily="18" charset="0"/>
                            </a:rPr>
                          </m:ctrlPr>
                        </m:sSupPr>
                        <m:e>
                          <m:r>
                            <a:rPr lang="en-US" sz="650" b="0" i="1" dirty="0" smtClean="0">
                              <a:latin typeface="Cambria Math" panose="02040503050406030204" pitchFamily="18" charset="0"/>
                            </a:rPr>
                            <m:t>0</m:t>
                          </m:r>
                        </m:e>
                        <m:sup>
                          <m:r>
                            <a:rPr lang="en-US" sz="650" b="0" i="1" dirty="0" smtClean="0">
                              <a:latin typeface="Cambria Math" panose="02040503050406030204" pitchFamily="18" charset="0"/>
                            </a:rPr>
                            <m:t>2</m:t>
                          </m:r>
                        </m:sup>
                      </m:sSup>
                      <m:r>
                        <a:rPr lang="en-US" sz="650" i="1" dirty="0" smtClean="0">
                          <a:latin typeface="Cambria Math" panose="02040503050406030204" pitchFamily="18" charset="0"/>
                        </a:rPr>
                        <m:t>/ 2) − (</m:t>
                      </m:r>
                      <m:sSup>
                        <m:sSupPr>
                          <m:ctrlPr>
                            <a:rPr lang="en-US" sz="650" i="1" dirty="0" smtClean="0">
                              <a:latin typeface="Cambria Math" panose="02040503050406030204" pitchFamily="18" charset="0"/>
                            </a:rPr>
                          </m:ctrlPr>
                        </m:sSupPr>
                        <m:e>
                          <m:r>
                            <a:rPr lang="en-US" sz="650" b="0" i="1" dirty="0" smtClean="0">
                              <a:latin typeface="Cambria Math" panose="02040503050406030204" pitchFamily="18" charset="0"/>
                            </a:rPr>
                            <m:t>0</m:t>
                          </m:r>
                        </m:e>
                        <m:sup>
                          <m:r>
                            <a:rPr lang="en-US" sz="650" b="0" i="1" dirty="0" smtClean="0">
                              <a:latin typeface="Cambria Math" panose="02040503050406030204" pitchFamily="18" charset="0"/>
                            </a:rPr>
                            <m:t>2</m:t>
                          </m:r>
                        </m:sup>
                      </m:sSup>
                      <m:r>
                        <a:rPr lang="en-US" sz="650" i="1" dirty="0" smtClean="0">
                          <a:latin typeface="Cambria Math" panose="02040503050406030204" pitchFamily="18" charset="0"/>
                        </a:rPr>
                        <m:t>/ 5)]</m:t>
                      </m:r>
                    </m:oMath>
                    <m:oMath xmlns:m="http://schemas.openxmlformats.org/officeDocument/2006/math">
                      <m:r>
                        <a:rPr lang="en-US" sz="650" i="1" dirty="0" smtClean="0">
                          <a:latin typeface="Cambria Math" panose="02040503050406030204" pitchFamily="18" charset="0"/>
                        </a:rPr>
                        <m:t>𝐴𝑟𝑒𝑎</m:t>
                      </m:r>
                      <m:r>
                        <a:rPr lang="en-US" sz="650" i="1" dirty="0" smtClean="0">
                          <a:latin typeface="Cambria Math" panose="02040503050406030204" pitchFamily="18" charset="0"/>
                        </a:rPr>
                        <m:t> = [(1/2) − (1/5)] − 0</m:t>
                      </m:r>
                    </m:oMath>
                    <m:oMath xmlns:m="http://schemas.openxmlformats.org/officeDocument/2006/math">
                      <m:r>
                        <a:rPr lang="en-US" sz="650" i="1" dirty="0" smtClean="0">
                          <a:latin typeface="Cambria Math" panose="02040503050406030204" pitchFamily="18" charset="0"/>
                        </a:rPr>
                        <m:t>𝐴𝑟𝑒𝑎</m:t>
                      </m:r>
                      <m:r>
                        <a:rPr lang="en-US" sz="650" i="1" dirty="0" smtClean="0">
                          <a:latin typeface="Cambria Math" panose="02040503050406030204" pitchFamily="18" charset="0"/>
                        </a:rPr>
                        <m:t> = 1/2 − 1/5</m:t>
                      </m:r>
                    </m:oMath>
                    <m:oMath xmlns:m="http://schemas.openxmlformats.org/officeDocument/2006/math">
                      <m:r>
                        <a:rPr lang="en-US" sz="650" i="1" dirty="0" smtClean="0">
                          <a:latin typeface="Cambria Math" panose="02040503050406030204" pitchFamily="18" charset="0"/>
                        </a:rPr>
                        <m:t>𝐴𝑟𝑒𝑎</m:t>
                      </m:r>
                      <m:r>
                        <a:rPr lang="en-US" sz="650" i="1" dirty="0" smtClean="0">
                          <a:latin typeface="Cambria Math" panose="02040503050406030204" pitchFamily="18" charset="0"/>
                        </a:rPr>
                        <m:t> = 3/10</m:t>
                      </m:r>
                    </m:oMath>
                  </m:oMathPara>
                </a14:m>
                <a:r>
                  <a:rPr lang="en-US" sz="650" dirty="0"/>
                  <a:t/>
                </a:r>
                <a:br>
                  <a:rPr lang="en-US" sz="650" dirty="0"/>
                </a:br>
                <a:r>
                  <a:rPr lang="en-US" sz="650" dirty="0"/>
                  <a:t/>
                </a:r>
                <a:br>
                  <a:rPr lang="en-US" sz="650" dirty="0"/>
                </a:br>
                <a:r>
                  <a:rPr lang="en-US" sz="650" dirty="0"/>
                  <a:t>Therefore, the area of the region bounded by </a:t>
                </a:r>
                <a14:m>
                  <m:oMath xmlns:m="http://schemas.openxmlformats.org/officeDocument/2006/math">
                    <m:r>
                      <a:rPr lang="en-US" sz="650" i="1" dirty="0" smtClean="0">
                        <a:latin typeface="Cambria Math" panose="02040503050406030204" pitchFamily="18" charset="0"/>
                      </a:rPr>
                      <m:t>𝑓</m:t>
                    </m:r>
                    <m:r>
                      <a:rPr lang="en-US" sz="650" i="1" dirty="0" smtClean="0">
                        <a:latin typeface="Cambria Math" panose="02040503050406030204" pitchFamily="18" charset="0"/>
                      </a:rPr>
                      <m:t>(</m:t>
                    </m:r>
                    <m:r>
                      <a:rPr lang="en-US" sz="650" i="1" dirty="0" smtClean="0">
                        <a:latin typeface="Cambria Math" panose="02040503050406030204" pitchFamily="18" charset="0"/>
                      </a:rPr>
                      <m:t>𝑥</m:t>
                    </m:r>
                    <m:r>
                      <a:rPr lang="en-US" sz="650" i="1" dirty="0" smtClean="0">
                        <a:latin typeface="Cambria Math" panose="02040503050406030204" pitchFamily="18" charset="0"/>
                      </a:rPr>
                      <m:t>) = </m:t>
                    </m:r>
                    <m:r>
                      <a:rPr lang="en-US" sz="650" i="1" dirty="0" smtClean="0">
                        <a:latin typeface="Cambria Math" panose="02040503050406030204" pitchFamily="18" charset="0"/>
                      </a:rPr>
                      <m:t>𝑥</m:t>
                    </m:r>
                    <m:r>
                      <a:rPr lang="en-US" sz="650" i="1" dirty="0" smtClean="0">
                        <a:latin typeface="Cambria Math" panose="02040503050406030204" pitchFamily="18" charset="0"/>
                      </a:rPr>
                      <m:t> </m:t>
                    </m:r>
                  </m:oMath>
                </a14:m>
                <a:r>
                  <a:rPr lang="en-US" sz="650" dirty="0"/>
                  <a:t>and </a:t>
                </a:r>
                <a14:m>
                  <m:oMath xmlns:m="http://schemas.openxmlformats.org/officeDocument/2006/math">
                    <m:r>
                      <a:rPr lang="en-US" sz="650" i="1" dirty="0" smtClean="0">
                        <a:latin typeface="Cambria Math" panose="02040503050406030204" pitchFamily="18" charset="0"/>
                      </a:rPr>
                      <m:t>𝑔</m:t>
                    </m:r>
                    <m:r>
                      <a:rPr lang="en-US" sz="650" i="1" dirty="0" smtClean="0">
                        <a:latin typeface="Cambria Math" panose="02040503050406030204" pitchFamily="18" charset="0"/>
                      </a:rPr>
                      <m:t>(</m:t>
                    </m:r>
                    <m:r>
                      <a:rPr lang="en-US" sz="650" i="1" dirty="0" smtClean="0">
                        <a:latin typeface="Cambria Math" panose="02040503050406030204" pitchFamily="18" charset="0"/>
                      </a:rPr>
                      <m:t>𝑥</m:t>
                    </m:r>
                    <m:r>
                      <a:rPr lang="en-US" sz="650" i="1" dirty="0" smtClean="0">
                        <a:latin typeface="Cambria Math" panose="02040503050406030204" pitchFamily="18" charset="0"/>
                      </a:rPr>
                      <m:t>) = </m:t>
                    </m:r>
                    <m:sSup>
                      <m:sSupPr>
                        <m:ctrlPr>
                          <a:rPr lang="en-US" sz="650" i="1" dirty="0" smtClean="0">
                            <a:latin typeface="Cambria Math" panose="02040503050406030204" pitchFamily="18" charset="0"/>
                          </a:rPr>
                        </m:ctrlPr>
                      </m:sSupPr>
                      <m:e>
                        <m:r>
                          <a:rPr lang="en-US" sz="650" b="0" i="1" dirty="0" smtClean="0">
                            <a:latin typeface="Cambria Math" panose="02040503050406030204" pitchFamily="18" charset="0"/>
                          </a:rPr>
                          <m:t>𝑥</m:t>
                        </m:r>
                      </m:e>
                      <m:sup>
                        <m:r>
                          <a:rPr lang="en-US" sz="650" b="0" i="1" dirty="0" smtClean="0">
                            <a:latin typeface="Cambria Math" panose="02040503050406030204" pitchFamily="18" charset="0"/>
                          </a:rPr>
                          <m:t>4</m:t>
                        </m:r>
                      </m:sup>
                    </m:sSup>
                    <m:r>
                      <a:rPr lang="en-US" sz="650" i="1" dirty="0" smtClean="0">
                        <a:latin typeface="Cambria Math" panose="02040503050406030204" pitchFamily="18" charset="0"/>
                      </a:rPr>
                      <m:t> </m:t>
                    </m:r>
                  </m:oMath>
                </a14:m>
                <a:r>
                  <a:rPr lang="en-US" sz="650" dirty="0"/>
                  <a:t>between </a:t>
                </a:r>
                <a14:m>
                  <m:oMath xmlns:m="http://schemas.openxmlformats.org/officeDocument/2006/math">
                    <m:r>
                      <a:rPr lang="en-US" sz="650" i="1" dirty="0" smtClean="0">
                        <a:latin typeface="Cambria Math" panose="02040503050406030204" pitchFamily="18" charset="0"/>
                      </a:rPr>
                      <m:t>𝑥</m:t>
                    </m:r>
                    <m:r>
                      <a:rPr lang="en-US" sz="650" i="1" dirty="0" smtClean="0">
                        <a:latin typeface="Cambria Math" panose="02040503050406030204" pitchFamily="18" charset="0"/>
                      </a:rPr>
                      <m:t> = 0 </m:t>
                    </m:r>
                  </m:oMath>
                </a14:m>
                <a:r>
                  <a:rPr lang="en-US" sz="650" dirty="0"/>
                  <a:t>and </a:t>
                </a:r>
                <a14:m>
                  <m:oMath xmlns:m="http://schemas.openxmlformats.org/officeDocument/2006/math">
                    <m:r>
                      <a:rPr lang="en-US" sz="650" i="1" dirty="0" smtClean="0">
                        <a:latin typeface="Cambria Math" panose="02040503050406030204" pitchFamily="18" charset="0"/>
                      </a:rPr>
                      <m:t>𝑥</m:t>
                    </m:r>
                    <m:r>
                      <a:rPr lang="en-US" sz="650" i="1" dirty="0" smtClean="0">
                        <a:latin typeface="Cambria Math" panose="02040503050406030204" pitchFamily="18" charset="0"/>
                      </a:rPr>
                      <m:t> = 1 </m:t>
                    </m:r>
                  </m:oMath>
                </a14:m>
                <a:r>
                  <a:rPr lang="en-US" sz="650" dirty="0"/>
                  <a:t>is </a:t>
                </a:r>
                <a14:m>
                  <m:oMath xmlns:m="http://schemas.openxmlformats.org/officeDocument/2006/math">
                    <m:f>
                      <m:fPr>
                        <m:ctrlPr>
                          <a:rPr lang="en-US" sz="650" i="1" smtClean="0">
                            <a:latin typeface="Cambria Math" panose="02040503050406030204" pitchFamily="18" charset="0"/>
                          </a:rPr>
                        </m:ctrlPr>
                      </m:fPr>
                      <m:num>
                        <m:r>
                          <a:rPr lang="en-US" sz="650" b="0" i="1" smtClean="0">
                            <a:latin typeface="Cambria Math" panose="02040503050406030204" pitchFamily="18" charset="0"/>
                          </a:rPr>
                          <m:t>3</m:t>
                        </m:r>
                      </m:num>
                      <m:den>
                        <m:r>
                          <a:rPr lang="en-US" sz="650" b="0" i="1" smtClean="0">
                            <a:latin typeface="Cambria Math" panose="02040503050406030204" pitchFamily="18" charset="0"/>
                          </a:rPr>
                          <m:t>10</m:t>
                        </m:r>
                      </m:den>
                    </m:f>
                  </m:oMath>
                </a14:m>
                <a:r>
                  <a:rPr lang="en-US" sz="650" dirty="0" smtClean="0"/>
                  <a:t> </a:t>
                </a:r>
                <a:r>
                  <a:rPr lang="en-US" sz="650" dirty="0"/>
                  <a:t>square units.</a:t>
                </a:r>
                <a:r>
                  <a:rPr lang="en-US" sz="650" dirty="0" smtClean="0"/>
                  <a:t> </a:t>
                </a:r>
                <a:endParaRPr lang="en-US" sz="65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839788" y="4127498"/>
                <a:ext cx="5157787" cy="2571751"/>
              </a:xfrm>
              <a:blipFill>
                <a:blip r:embed="rId5"/>
                <a:stretch>
                  <a:fillRect b="-47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p:cNvSpPr>
                <a:spLocks noGrp="1"/>
              </p:cNvSpPr>
              <p:nvPr>
                <p:ph type="body" sz="quarter" idx="3"/>
              </p:nvPr>
            </p:nvSpPr>
            <p:spPr>
              <a:xfrm>
                <a:off x="6172200" y="1681163"/>
                <a:ext cx="5183188" cy="2446334"/>
              </a:xfrm>
              <a:ln>
                <a:solidFill>
                  <a:schemeClr val="tx1"/>
                </a:solidFill>
              </a:ln>
            </p:spPr>
            <p:txBody>
              <a:bodyPr anchor="t">
                <a:normAutofit fontScale="47500" lnSpcReduction="20000"/>
              </a:bodyPr>
              <a:lstStyle/>
              <a:p>
                <a:pPr>
                  <a:lnSpc>
                    <a:spcPct val="120000"/>
                  </a:lnSpc>
                  <a:spcBef>
                    <a:spcPts val="0"/>
                  </a:spcBef>
                </a:pPr>
                <a:r>
                  <a:rPr lang="en-US" sz="1600" b="0" dirty="0" smtClean="0"/>
                  <a:t>To find the area of region R, we need to find the intersection points of the two functions and then integrate the difference between the two functions over that interval.</a:t>
                </a:r>
              </a:p>
              <a:p>
                <a:pPr>
                  <a:lnSpc>
                    <a:spcPct val="120000"/>
                  </a:lnSpc>
                  <a:spcBef>
                    <a:spcPts val="0"/>
                  </a:spcBef>
                </a:pPr>
                <a:r>
                  <a:rPr lang="en-US" sz="1600" b="0" dirty="0"/>
                  <a:t>Step 1: Find the intersection points</a:t>
                </a:r>
              </a:p>
              <a:p>
                <a:pPr>
                  <a:lnSpc>
                    <a:spcPct val="120000"/>
                  </a:lnSpc>
                  <a:spcBef>
                    <a:spcPts val="0"/>
                  </a:spcBef>
                </a:pPr>
                <a:r>
                  <a:rPr lang="en-US" sz="1600" b="0" dirty="0"/>
                  <a:t>To find the intersection points, set 𝑓(𝑥) = 𝑔(𝑥) and solve for 𝑥.</a:t>
                </a:r>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𝑥</m:t>
                      </m:r>
                      <m:r>
                        <a:rPr lang="en-US" sz="1600" b="0" i="1" dirty="0" smtClean="0">
                          <a:latin typeface="Cambria Math" panose="02040503050406030204" pitchFamily="18" charset="0"/>
                        </a:rPr>
                        <m:t> = </m:t>
                      </m:r>
                      <m:sSup>
                        <m:sSupPr>
                          <m:ctrlPr>
                            <a:rPr lang="en-US" sz="1600" b="0" i="1" dirty="0" smtClean="0">
                              <a:latin typeface="Cambria Math" panose="02040503050406030204" pitchFamily="18" charset="0"/>
                            </a:rPr>
                          </m:ctrlPr>
                        </m:sSupPr>
                        <m:e>
                          <m:r>
                            <a:rPr lang="en-US" sz="1600" b="0" i="1" dirty="0" smtClean="0">
                              <a:latin typeface="Cambria Math" panose="02040503050406030204" pitchFamily="18" charset="0"/>
                            </a:rPr>
                            <m:t>𝑥</m:t>
                          </m:r>
                        </m:e>
                        <m:sup>
                          <m:r>
                            <a:rPr lang="en-US" sz="1600" b="0" i="1" dirty="0" smtClean="0">
                              <a:latin typeface="Cambria Math" panose="02040503050406030204" pitchFamily="18" charset="0"/>
                            </a:rPr>
                            <m:t>4</m:t>
                          </m:r>
                        </m:sup>
                      </m:sSup>
                    </m:oMath>
                  </m:oMathPara>
                </a14:m>
                <a:endParaRPr lang="en-US" sz="1600" b="0" dirty="0"/>
              </a:p>
              <a:p>
                <a:pPr>
                  <a:lnSpc>
                    <a:spcPct val="120000"/>
                  </a:lnSpc>
                  <a:spcBef>
                    <a:spcPts val="0"/>
                  </a:spcBef>
                </a:pPr>
                <a14:m>
                  <m:oMathPara xmlns:m="http://schemas.openxmlformats.org/officeDocument/2006/math">
                    <m:oMathParaPr>
                      <m:jc m:val="centerGroup"/>
                    </m:oMathParaPr>
                    <m:oMath xmlns:m="http://schemas.openxmlformats.org/officeDocument/2006/math">
                      <m:sSup>
                        <m:sSupPr>
                          <m:ctrlPr>
                            <a:rPr lang="en-US" sz="1600" b="0" i="1" dirty="0" smtClean="0">
                              <a:latin typeface="Cambria Math" panose="02040503050406030204" pitchFamily="18" charset="0"/>
                            </a:rPr>
                          </m:ctrlPr>
                        </m:sSupPr>
                        <m:e>
                          <m:r>
                            <a:rPr lang="en-US" sz="1600" b="0" i="1" dirty="0" smtClean="0">
                              <a:latin typeface="Cambria Math" panose="02040503050406030204" pitchFamily="18" charset="0"/>
                            </a:rPr>
                            <m:t>𝑥</m:t>
                          </m:r>
                        </m:e>
                        <m:sup>
                          <m:r>
                            <a:rPr lang="en-US" sz="1600" b="0" i="1" dirty="0" smtClean="0">
                              <a:latin typeface="Cambria Math" panose="02040503050406030204" pitchFamily="18" charset="0"/>
                            </a:rPr>
                            <m:t>4</m:t>
                          </m:r>
                        </m:sup>
                      </m:sSup>
                      <m:r>
                        <a:rPr lang="en-US" sz="1600" b="0" i="1" dirty="0" smtClean="0">
                          <a:latin typeface="Cambria Math" panose="02040503050406030204" pitchFamily="18" charset="0"/>
                        </a:rPr>
                        <m:t> − </m:t>
                      </m:r>
                      <m:r>
                        <a:rPr lang="en-US" sz="1600" b="0" i="1" dirty="0" smtClean="0">
                          <a:latin typeface="Cambria Math" panose="02040503050406030204" pitchFamily="18" charset="0"/>
                        </a:rPr>
                        <m:t>𝑥</m:t>
                      </m:r>
                      <m:r>
                        <a:rPr lang="en-US" sz="1600" b="0" i="1" dirty="0" smtClean="0">
                          <a:latin typeface="Cambria Math" panose="02040503050406030204" pitchFamily="18" charset="0"/>
                        </a:rPr>
                        <m:t> = 0</m:t>
                      </m:r>
                    </m:oMath>
                  </m:oMathPara>
                </a14:m>
                <a:endParaRPr lang="en-US" sz="1600" b="0" dirty="0"/>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𝑥</m:t>
                      </m:r>
                      <m:r>
                        <a:rPr lang="en-US" sz="1600" b="0" i="1" dirty="0" smtClean="0">
                          <a:latin typeface="Cambria Math" panose="02040503050406030204" pitchFamily="18" charset="0"/>
                        </a:rPr>
                        <m:t>(</m:t>
                      </m:r>
                      <m:sSup>
                        <m:sSupPr>
                          <m:ctrlPr>
                            <a:rPr lang="en-US" sz="1600" b="0" i="1" dirty="0" smtClean="0">
                              <a:latin typeface="Cambria Math" panose="02040503050406030204" pitchFamily="18" charset="0"/>
                            </a:rPr>
                          </m:ctrlPr>
                        </m:sSupPr>
                        <m:e>
                          <m:r>
                            <a:rPr lang="en-US" sz="1600" b="0" i="1" dirty="0" smtClean="0">
                              <a:latin typeface="Cambria Math" panose="02040503050406030204" pitchFamily="18" charset="0"/>
                            </a:rPr>
                            <m:t>𝑥</m:t>
                          </m:r>
                        </m:e>
                        <m:sup>
                          <m:r>
                            <a:rPr lang="en-US" sz="1600" b="0" i="1" dirty="0" smtClean="0">
                              <a:latin typeface="Cambria Math" panose="02040503050406030204" pitchFamily="18" charset="0"/>
                            </a:rPr>
                            <m:t>3</m:t>
                          </m:r>
                        </m:sup>
                      </m:sSup>
                      <m:r>
                        <a:rPr lang="en-US" sz="1600" b="0" i="1" dirty="0" smtClean="0">
                          <a:latin typeface="Cambria Math" panose="02040503050406030204" pitchFamily="18" charset="0"/>
                        </a:rPr>
                        <m:t> − 1) = 0</m:t>
                      </m:r>
                    </m:oMath>
                  </m:oMathPara>
                </a14:m>
                <a:endParaRPr lang="en-US" sz="1600" b="0" dirty="0"/>
              </a:p>
              <a:p>
                <a:pPr algn="ctr">
                  <a:lnSpc>
                    <a:spcPct val="120000"/>
                  </a:lnSpc>
                  <a:spcBef>
                    <a:spcPts val="0"/>
                  </a:spcBef>
                </a:pPr>
                <a:r>
                  <a:rPr lang="en-US" sz="1600" b="0" dirty="0"/>
                  <a:t>𝑥 = 0 or 𝑥 = 1</a:t>
                </a:r>
              </a:p>
              <a:p>
                <a:pPr>
                  <a:lnSpc>
                    <a:spcPct val="120000"/>
                  </a:lnSpc>
                  <a:spcBef>
                    <a:spcPts val="0"/>
                  </a:spcBef>
                </a:pPr>
                <a:r>
                  <a:rPr lang="en-US" sz="1600" b="0" dirty="0"/>
                  <a:t>Step 2: Integrate the difference between the two functions</a:t>
                </a:r>
              </a:p>
              <a:p>
                <a:pPr>
                  <a:lnSpc>
                    <a:spcPct val="120000"/>
                  </a:lnSpc>
                  <a:spcBef>
                    <a:spcPts val="0"/>
                  </a:spcBef>
                </a:pPr>
                <a:r>
                  <a:rPr lang="en-US" sz="1600" b="0" dirty="0"/>
                  <a:t>The area of region R is given by the integral of 𝑓(𝑥) - 𝑔(𝑥) from 0 to 1.</a:t>
                </a:r>
              </a:p>
              <a:p>
                <a:pPr algn="ctr">
                  <a:lnSpc>
                    <a:spcPct val="120000"/>
                  </a:lnSpc>
                  <a:spcBef>
                    <a:spcPts val="0"/>
                  </a:spcBef>
                </a:pPr>
                <a:r>
                  <a:rPr lang="en-US" sz="1600" b="0" dirty="0"/>
                  <a:t>Area = </a:t>
                </a:r>
                <a14:m>
                  <m:oMath xmlns:m="http://schemas.openxmlformats.org/officeDocument/2006/math">
                    <m:nary>
                      <m:naryPr>
                        <m:ctrlPr>
                          <a:rPr lang="en-US" sz="1600" b="0" i="1" dirty="0" smtClean="0">
                            <a:latin typeface="Cambria Math" panose="02040503050406030204" pitchFamily="18" charset="0"/>
                          </a:rPr>
                        </m:ctrlPr>
                      </m:naryPr>
                      <m:sub>
                        <m:r>
                          <m:rPr>
                            <m:brk m:alnAt="23"/>
                          </m:rPr>
                          <a:rPr lang="en-US" sz="1600" b="0" i="1" dirty="0" smtClean="0">
                            <a:latin typeface="Cambria Math" panose="02040503050406030204" pitchFamily="18" charset="0"/>
                          </a:rPr>
                          <m:t>0</m:t>
                        </m:r>
                      </m:sub>
                      <m:sup>
                        <m:r>
                          <a:rPr lang="en-US" sz="1600" b="0" i="1" dirty="0" smtClean="0">
                            <a:latin typeface="Cambria Math" panose="02040503050406030204" pitchFamily="18" charset="0"/>
                          </a:rPr>
                          <m:t>1</m:t>
                        </m:r>
                      </m:sup>
                      <m:e>
                        <m:d>
                          <m:dPr>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𝑥</m:t>
                            </m:r>
                            <m:r>
                              <a:rPr lang="en-US" sz="1600" b="0" i="1" dirty="0" smtClean="0">
                                <a:latin typeface="Cambria Math" panose="02040503050406030204" pitchFamily="18" charset="0"/>
                              </a:rPr>
                              <m:t>−</m:t>
                            </m:r>
                            <m:sSup>
                              <m:sSupPr>
                                <m:ctrlPr>
                                  <a:rPr lang="en-US" sz="1600" b="0" i="1" dirty="0" smtClean="0">
                                    <a:latin typeface="Cambria Math" panose="02040503050406030204" pitchFamily="18" charset="0"/>
                                  </a:rPr>
                                </m:ctrlPr>
                              </m:sSupPr>
                              <m:e>
                                <m:r>
                                  <a:rPr lang="en-US" sz="1600" b="0" i="1" dirty="0" smtClean="0">
                                    <a:latin typeface="Cambria Math" panose="02040503050406030204" pitchFamily="18" charset="0"/>
                                  </a:rPr>
                                  <m:t>𝑥</m:t>
                                </m:r>
                              </m:e>
                              <m:sup>
                                <m:r>
                                  <a:rPr lang="en-US" sz="1600" b="0" i="1" dirty="0" smtClean="0">
                                    <a:latin typeface="Cambria Math" panose="02040503050406030204" pitchFamily="18" charset="0"/>
                                  </a:rPr>
                                  <m:t>4</m:t>
                                </m:r>
                              </m:sup>
                            </m:sSup>
                          </m:e>
                        </m:d>
                        <m:r>
                          <a:rPr lang="en-US" sz="1600" b="0" i="1" dirty="0" smtClean="0">
                            <a:latin typeface="Cambria Math" panose="02040503050406030204" pitchFamily="18" charset="0"/>
                          </a:rPr>
                          <m:t> </m:t>
                        </m:r>
                        <m:r>
                          <a:rPr lang="en-US" sz="1600" b="0" i="1" dirty="0" smtClean="0">
                            <a:latin typeface="Cambria Math" panose="02040503050406030204" pitchFamily="18" charset="0"/>
                          </a:rPr>
                          <m:t>𝑑𝑥</m:t>
                        </m:r>
                      </m:e>
                    </m:nary>
                  </m:oMath>
                </a14:m>
                <a:endParaRPr lang="en-US" sz="1600" b="0" dirty="0"/>
              </a:p>
              <a:p>
                <a:pPr>
                  <a:lnSpc>
                    <a:spcPct val="120000"/>
                  </a:lnSpc>
                  <a:spcBef>
                    <a:spcPts val="0"/>
                  </a:spcBef>
                </a:pPr>
                <a:r>
                  <a:rPr lang="en-US" sz="1600" b="0" dirty="0"/>
                  <a:t>Step 3: Evaluate the integral</a:t>
                </a:r>
              </a:p>
              <a:p>
                <a:pPr algn="ctr">
                  <a:lnSpc>
                    <a:spcPct val="120000"/>
                  </a:lnSpc>
                  <a:spcBef>
                    <a:spcPts val="0"/>
                  </a:spcBef>
                </a:pPr>
                <a:r>
                  <a:rPr lang="en-US" sz="1600" b="0" dirty="0"/>
                  <a:t>Area = </a:t>
                </a:r>
                <a14:m>
                  <m:oMath xmlns:m="http://schemas.openxmlformats.org/officeDocument/2006/math">
                    <m:r>
                      <a:rPr lang="en-US" sz="1600" b="0" i="1" dirty="0" smtClean="0">
                        <a:latin typeface="Cambria Math" panose="02040503050406030204" pitchFamily="18" charset="0"/>
                      </a:rPr>
                      <m:t>[</m:t>
                    </m:r>
                    <m:f>
                      <m:fPr>
                        <m:ctrlPr>
                          <a:rPr lang="en-US" sz="1600" b="0" i="1" dirty="0" smtClean="0">
                            <a:latin typeface="Cambria Math" panose="02040503050406030204" pitchFamily="18" charset="0"/>
                          </a:rPr>
                        </m:ctrlPr>
                      </m:fPr>
                      <m:num>
                        <m:sSup>
                          <m:sSupPr>
                            <m:ctrlPr>
                              <a:rPr lang="en-US" sz="1600" b="0" i="1" dirty="0" smtClean="0">
                                <a:latin typeface="Cambria Math" panose="02040503050406030204" pitchFamily="18" charset="0"/>
                              </a:rPr>
                            </m:ctrlPr>
                          </m:sSupPr>
                          <m:e>
                            <m:r>
                              <a:rPr lang="en-US" sz="1600" b="0" i="1" dirty="0" smtClean="0">
                                <a:latin typeface="Cambria Math" panose="02040503050406030204" pitchFamily="18" charset="0"/>
                              </a:rPr>
                              <m:t>𝑥</m:t>
                            </m:r>
                          </m:e>
                          <m:sup>
                            <m:r>
                              <a:rPr lang="en-US" sz="1600" b="0" i="1" dirty="0" smtClean="0">
                                <a:latin typeface="Cambria Math" panose="02040503050406030204" pitchFamily="18" charset="0"/>
                              </a:rPr>
                              <m:t>2</m:t>
                            </m:r>
                          </m:sup>
                        </m:sSup>
                      </m:num>
                      <m:den>
                        <m:r>
                          <a:rPr lang="en-US" sz="1600" b="0" i="1" dirty="0" smtClean="0">
                            <a:latin typeface="Cambria Math" panose="02040503050406030204" pitchFamily="18" charset="0"/>
                          </a:rPr>
                          <m:t>2</m:t>
                        </m:r>
                      </m:den>
                    </m:f>
                    <m:r>
                      <a:rPr lang="en-US" sz="1600" b="0" i="1" dirty="0" smtClean="0">
                        <a:latin typeface="Cambria Math" panose="02040503050406030204" pitchFamily="18" charset="0"/>
                      </a:rPr>
                      <m:t> − </m:t>
                    </m:r>
                    <m:f>
                      <m:fPr>
                        <m:ctrlPr>
                          <a:rPr lang="en-US" sz="1600" b="0" i="1" dirty="0" smtClean="0">
                            <a:latin typeface="Cambria Math" panose="02040503050406030204" pitchFamily="18" charset="0"/>
                          </a:rPr>
                        </m:ctrlPr>
                      </m:fPr>
                      <m:num>
                        <m:sSup>
                          <m:sSupPr>
                            <m:ctrlPr>
                              <a:rPr lang="en-US" sz="1600" b="0" i="1" dirty="0" smtClean="0">
                                <a:latin typeface="Cambria Math" panose="02040503050406030204" pitchFamily="18" charset="0"/>
                              </a:rPr>
                            </m:ctrlPr>
                          </m:sSupPr>
                          <m:e>
                            <m:r>
                              <a:rPr lang="en-US" sz="1600" b="0" i="1" dirty="0" smtClean="0">
                                <a:latin typeface="Cambria Math" panose="02040503050406030204" pitchFamily="18" charset="0"/>
                              </a:rPr>
                              <m:t>𝑥</m:t>
                            </m:r>
                          </m:e>
                          <m:sup>
                            <m:r>
                              <a:rPr lang="en-US" sz="1600" b="0" i="1" dirty="0" smtClean="0">
                                <a:latin typeface="Cambria Math" panose="02040503050406030204" pitchFamily="18" charset="0"/>
                              </a:rPr>
                              <m:t>5</m:t>
                            </m:r>
                          </m:sup>
                        </m:sSup>
                      </m:num>
                      <m:den>
                        <m:r>
                          <a:rPr lang="en-US" sz="1600" b="0" i="1" dirty="0" smtClean="0">
                            <a:latin typeface="Cambria Math" panose="02040503050406030204" pitchFamily="18" charset="0"/>
                          </a:rPr>
                          <m:t>5</m:t>
                        </m:r>
                      </m:den>
                    </m:f>
                    <m:r>
                      <a:rPr lang="en-US" sz="1600" b="0" i="1" dirty="0" smtClean="0">
                        <a:latin typeface="Cambria Math" panose="02040503050406030204" pitchFamily="18" charset="0"/>
                      </a:rPr>
                      <m:t>] </m:t>
                    </m:r>
                  </m:oMath>
                </a14:m>
                <a:r>
                  <a:rPr lang="en-US" sz="1600" b="0" dirty="0"/>
                  <a:t>from 0 to 1</a:t>
                </a:r>
              </a:p>
              <a:p>
                <a:pPr algn="ctr">
                  <a:lnSpc>
                    <a:spcPct val="120000"/>
                  </a:lnSpc>
                  <a:spcBef>
                    <a:spcPts val="0"/>
                  </a:spcBef>
                </a:pPr>
                <a:r>
                  <a:rPr lang="en-US" sz="1600" b="0" dirty="0"/>
                  <a:t>Area = (1/2 - 1/5) - (0 - 0)</a:t>
                </a:r>
              </a:p>
              <a:p>
                <a:pPr algn="ctr">
                  <a:lnSpc>
                    <a:spcPct val="120000"/>
                  </a:lnSpc>
                  <a:spcBef>
                    <a:spcPts val="0"/>
                  </a:spcBef>
                </a:pPr>
                <a:r>
                  <a:rPr lang="en-US" sz="1600" b="0" dirty="0" smtClean="0"/>
                  <a:t>Area = </a:t>
                </a:r>
                <a14:m>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10</m:t>
                        </m:r>
                      </m:den>
                    </m:f>
                  </m:oMath>
                </a14:m>
                <a:endParaRPr lang="en-US" sz="1600" b="0" dirty="0" smtClean="0"/>
              </a:p>
              <a:p>
                <a:pPr>
                  <a:lnSpc>
                    <a:spcPct val="120000"/>
                  </a:lnSpc>
                  <a:spcBef>
                    <a:spcPts val="0"/>
                  </a:spcBef>
                </a:pPr>
                <a:r>
                  <a:rPr lang="en-US" sz="1600" b="0" dirty="0" smtClean="0"/>
                  <a:t>The </a:t>
                </a:r>
                <a:r>
                  <a:rPr lang="en-US" sz="1600" b="0" dirty="0"/>
                  <a:t>final answer is: </a:t>
                </a:r>
                <a14:m>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10</m:t>
                        </m:r>
                      </m:den>
                    </m:f>
                  </m:oMath>
                </a14:m>
                <a:endParaRPr lang="en-US" sz="1600" b="0" dirty="0"/>
              </a:p>
            </p:txBody>
          </p:sp>
        </mc:Choice>
        <mc:Fallback xmlns="">
          <p:sp>
            <p:nvSpPr>
              <p:cNvPr id="5" name="Text Placeholder 4"/>
              <p:cNvSpPr>
                <a:spLocks noGrp="1" noRot="1" noChangeAspect="1" noMove="1" noResize="1" noEditPoints="1" noAdjustHandles="1" noChangeArrowheads="1" noChangeShapeType="1" noTextEdit="1"/>
              </p:cNvSpPr>
              <p:nvPr>
                <p:ph type="body" sz="quarter" idx="3"/>
              </p:nvPr>
            </p:nvSpPr>
            <p:spPr>
              <a:xfrm>
                <a:off x="6172200" y="1681163"/>
                <a:ext cx="5183188" cy="2446334"/>
              </a:xfr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a:xfrm>
                <a:off x="6172200" y="4127497"/>
                <a:ext cx="5183188" cy="2571751"/>
              </a:xfrm>
              <a:ln>
                <a:solidFill>
                  <a:schemeClr val="tx1"/>
                </a:solidFill>
              </a:ln>
            </p:spPr>
            <p:txBody>
              <a:bodyPr>
                <a:normAutofit fontScale="32500" lnSpcReduction="20000"/>
              </a:bodyPr>
              <a:lstStyle/>
              <a:p>
                <a:pPr marL="0" indent="0">
                  <a:buNone/>
                </a:pPr>
                <a:r>
                  <a:rPr lang="en-US" dirty="0" smtClean="0"/>
                  <a:t>To find the area of the region </a:t>
                </a:r>
                <a14:m>
                  <m:oMath xmlns:m="http://schemas.openxmlformats.org/officeDocument/2006/math">
                    <m:r>
                      <a:rPr lang="en-US" b="0" i="1" smtClean="0">
                        <a:latin typeface="Cambria Math" panose="02040503050406030204" pitchFamily="18" charset="0"/>
                      </a:rPr>
                      <m:t>𝑅</m:t>
                    </m:r>
                  </m:oMath>
                </a14:m>
                <a:r>
                  <a:rPr lang="en-US" dirty="0" smtClean="0"/>
                  <a:t> </a:t>
                </a:r>
                <a:r>
                  <a:rPr lang="en-US" dirty="0"/>
                  <a:t>bounded above by the graph of the function </a:t>
                </a:r>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m:t>
                    </m:r>
                  </m:oMath>
                </a14:m>
                <a:r>
                  <a:rPr lang="en-US" dirty="0"/>
                  <a:t>and below by the graph of the function </a:t>
                </a:r>
                <a14:m>
                  <m:oMath xmlns:m="http://schemas.openxmlformats.org/officeDocument/2006/math">
                    <m:r>
                      <a:rPr lang="en-US" i="1" dirty="0" smtClean="0">
                        <a:latin typeface="Cambria Math" panose="02040503050406030204" pitchFamily="18" charset="0"/>
                      </a:rPr>
                      <m:t>𝑔</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4</m:t>
                        </m:r>
                      </m:sup>
                    </m:sSup>
                  </m:oMath>
                </a14:m>
                <a:r>
                  <a:rPr lang="en-US" dirty="0"/>
                  <a:t>, we need to set up an integral that represents this area.</a:t>
                </a:r>
              </a:p>
              <a:p>
                <a:pPr marL="0" indent="0">
                  <a:buNone/>
                </a:pPr>
                <a:r>
                  <a:rPr lang="en-US" dirty="0"/>
                  <a:t>Find the points of intersection:</a:t>
                </a:r>
              </a:p>
              <a:p>
                <a:pPr marL="457200" lvl="1" indent="0">
                  <a:buNone/>
                </a:pPr>
                <a:r>
                  <a:rPr lang="en-US" dirty="0"/>
                  <a:t>Set </a:t>
                </a:r>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𝑔</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m:t>
                    </m:r>
                  </m:oMath>
                </a14:m>
                <a:r>
                  <a:rPr lang="en-US" dirty="0"/>
                  <a:t>to find the points of intersection.</a:t>
                </a:r>
              </a:p>
              <a:p>
                <a:pPr marL="457200" lvl="1" indent="0">
                  <a:buNone/>
                </a:pPr>
                <a:r>
                  <a:rPr lang="en-US" dirty="0"/>
                  <a:t>Solve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oMath>
                </a14:m>
                <a:r>
                  <a:rPr lang="en-US" dirty="0" smtClean="0"/>
                  <a:t>.</a:t>
                </a:r>
                <a:endParaRPr lang="en-US" dirty="0"/>
              </a:p>
              <a:p>
                <a:pPr marL="0" indent="0">
                  <a:buNone/>
                </a:pPr>
                <a:r>
                  <a:rPr lang="en-US" dirty="0"/>
                  <a:t>Solve the equation: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m:t>
                    </m:r>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4</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4</m:t>
                        </m:r>
                      </m:sup>
                    </m:sSup>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=0  ⟹  </m:t>
                    </m:r>
                    <m:r>
                      <a:rPr lang="en-US" i="1" dirty="0" smtClean="0">
                        <a:latin typeface="Cambria Math" panose="02040503050406030204" pitchFamily="18" charset="0"/>
                      </a:rPr>
                      <m:t>𝑥</m:t>
                    </m:r>
                    <m:r>
                      <a:rPr lang="en-US" i="1" dirty="0" smtClean="0">
                        <a:latin typeface="Cambria Math" panose="02040503050406030204" pitchFamily="18" charset="0"/>
                      </a:rPr>
                      <m:t>(</m:t>
                    </m:r>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3</m:t>
                        </m:r>
                      </m:sup>
                    </m:sSup>
                    <m:r>
                      <a:rPr lang="en-US" i="1" dirty="0" smtClean="0">
                        <a:latin typeface="Cambria Math" panose="02040503050406030204" pitchFamily="18" charset="0"/>
                      </a:rPr>
                      <m:t>−1)=0</m:t>
                    </m:r>
                  </m:oMath>
                </a14:m>
                <a:endParaRPr lang="en-US" dirty="0" smtClean="0"/>
              </a:p>
              <a:p>
                <a:pPr marL="457200" lvl="1" indent="0">
                  <a:buNone/>
                </a:pPr>
                <a:r>
                  <a:rPr lang="en-US" dirty="0"/>
                  <a:t>This gives </a:t>
                </a:r>
                <a14:m>
                  <m:oMath xmlns:m="http://schemas.openxmlformats.org/officeDocument/2006/math">
                    <m:r>
                      <a:rPr lang="en-US" dirty="0">
                        <a:latin typeface="Cambria Math" panose="02040503050406030204" pitchFamily="18" charset="0"/>
                      </a:rPr>
                      <m:t>𝑥</m:t>
                    </m:r>
                    <m:r>
                      <a:rPr lang="en-US" dirty="0">
                        <a:latin typeface="Cambria Math" panose="02040503050406030204" pitchFamily="18" charset="0"/>
                      </a:rPr>
                      <m:t>=0 </m:t>
                    </m:r>
                  </m:oMath>
                </a14:m>
                <a:r>
                  <a:rPr lang="en-US" dirty="0"/>
                  <a:t>or </a:t>
                </a:r>
                <a14:m>
                  <m:oMath xmlns:m="http://schemas.openxmlformats.org/officeDocument/2006/math">
                    <m:sSup>
                      <m:sSupPr>
                        <m:ctrlPr>
                          <a:rPr lang="en-US" i="1">
                            <a:latin typeface="Cambria Math" panose="02040503050406030204" pitchFamily="18" charset="0"/>
                          </a:rPr>
                        </m:ctrlPr>
                      </m:sSupPr>
                      <m:e>
                        <m:r>
                          <a:rPr lang="en-US">
                            <a:latin typeface="Cambria Math" panose="02040503050406030204" pitchFamily="18" charset="0"/>
                          </a:rPr>
                          <m:t>𝑥</m:t>
                        </m:r>
                      </m:e>
                      <m:sup>
                        <m:r>
                          <a:rPr lang="en-US">
                            <a:latin typeface="Cambria Math" panose="02040503050406030204" pitchFamily="18" charset="0"/>
                          </a:rPr>
                          <m:t>3</m:t>
                        </m:r>
                      </m:sup>
                    </m:sSup>
                    <m:r>
                      <a:rPr lang="en-US">
                        <a:latin typeface="Cambria Math" panose="02040503050406030204" pitchFamily="18" charset="0"/>
                      </a:rPr>
                      <m:t>−1=0</m:t>
                    </m:r>
                  </m:oMath>
                </a14:m>
                <a:r>
                  <a:rPr lang="en-US" dirty="0"/>
                  <a:t>.</a:t>
                </a:r>
              </a:p>
              <a:p>
                <a:pPr marL="457200" lvl="1" indent="0">
                  <a:buNone/>
                </a:pPr>
                <a:r>
                  <a:rPr lang="en-US" dirty="0"/>
                  <a:t>Solving </a:t>
                </a:r>
                <a14:m>
                  <m:oMath xmlns:m="http://schemas.openxmlformats.org/officeDocument/2006/math">
                    <m:sSup>
                      <m:sSupPr>
                        <m:ctrlPr>
                          <a:rPr lang="en-US" i="1" dirty="0">
                            <a:latin typeface="Cambria Math" panose="02040503050406030204" pitchFamily="18" charset="0"/>
                          </a:rPr>
                        </m:ctrlPr>
                      </m:sSupPr>
                      <m:e>
                        <m:r>
                          <a:rPr lang="en-US" dirty="0">
                            <a:latin typeface="Cambria Math" panose="02040503050406030204" pitchFamily="18" charset="0"/>
                          </a:rPr>
                          <m:t>𝑥</m:t>
                        </m:r>
                      </m:e>
                      <m:sup>
                        <m:r>
                          <a:rPr lang="en-US" dirty="0">
                            <a:latin typeface="Cambria Math" panose="02040503050406030204" pitchFamily="18" charset="0"/>
                          </a:rPr>
                          <m:t>3</m:t>
                        </m:r>
                      </m:sup>
                    </m:sSup>
                    <m:r>
                      <a:rPr lang="en-US" dirty="0">
                        <a:latin typeface="Cambria Math" panose="02040503050406030204" pitchFamily="18" charset="0"/>
                      </a:rPr>
                      <m:t>=1</m:t>
                    </m:r>
                  </m:oMath>
                </a14:m>
                <a:r>
                  <a:rPr lang="en-US" dirty="0"/>
                  <a:t> gives </a:t>
                </a:r>
                <a14:m>
                  <m:oMath xmlns:m="http://schemas.openxmlformats.org/officeDocument/2006/math">
                    <m:r>
                      <a:rPr lang="en-US" dirty="0">
                        <a:latin typeface="Cambria Math" panose="02040503050406030204" pitchFamily="18" charset="0"/>
                      </a:rPr>
                      <m:t>𝑥</m:t>
                    </m:r>
                    <m:r>
                      <a:rPr lang="en-US" dirty="0">
                        <a:latin typeface="Cambria Math" panose="02040503050406030204" pitchFamily="18" charset="0"/>
                      </a:rPr>
                      <m:t>=1</m:t>
                    </m:r>
                  </m:oMath>
                </a14:m>
                <a:r>
                  <a:rPr lang="en-US" dirty="0"/>
                  <a:t>.</a:t>
                </a:r>
              </a:p>
              <a:p>
                <a:pPr marL="0" indent="0">
                  <a:buNone/>
                </a:pPr>
                <a:r>
                  <a:rPr lang="en-US" dirty="0"/>
                  <a:t>Set up the integral:</a:t>
                </a:r>
              </a:p>
              <a:p>
                <a:pPr marL="457200" lvl="1" indent="0">
                  <a:buNone/>
                </a:pPr>
                <a:r>
                  <a:rPr lang="en-US" dirty="0"/>
                  <a:t>The area </a:t>
                </a:r>
                <a14:m>
                  <m:oMath xmlns:m="http://schemas.openxmlformats.org/officeDocument/2006/math">
                    <m:r>
                      <a:rPr lang="en-US" b="0" i="1" smtClean="0">
                        <a:latin typeface="Cambria Math" panose="02040503050406030204" pitchFamily="18" charset="0"/>
                      </a:rPr>
                      <m:t>𝐴</m:t>
                    </m:r>
                  </m:oMath>
                </a14:m>
                <a:r>
                  <a:rPr lang="en-US" dirty="0" smtClean="0"/>
                  <a:t> </a:t>
                </a:r>
                <a:r>
                  <a:rPr lang="en-US" dirty="0"/>
                  <a:t>of the region </a:t>
                </a:r>
                <a14:m>
                  <m:oMath xmlns:m="http://schemas.openxmlformats.org/officeDocument/2006/math">
                    <m:r>
                      <a:rPr lang="en-US" b="0" i="1" smtClean="0">
                        <a:latin typeface="Cambria Math" panose="02040503050406030204" pitchFamily="18" charset="0"/>
                      </a:rPr>
                      <m:t>𝑅</m:t>
                    </m:r>
                  </m:oMath>
                </a14:m>
                <a:r>
                  <a:rPr lang="en-US" dirty="0" smtClean="0"/>
                  <a:t> </a:t>
                </a:r>
                <a:r>
                  <a:rPr lang="en-US" dirty="0"/>
                  <a:t>is given by the integral of the difference between the functions from the left intersection point to the right intersection point: </a:t>
                </a:r>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m:t>
                    </m:r>
                    <m:nary>
                      <m:naryPr>
                        <m:ctrlPr>
                          <a:rPr lang="en-US" i="1" dirty="0" smtClean="0">
                            <a:latin typeface="Cambria Math" panose="02040503050406030204" pitchFamily="18" charset="0"/>
                          </a:rPr>
                        </m:ctrlPr>
                      </m:naryPr>
                      <m:sub>
                        <m:r>
                          <m:rPr>
                            <m:brk m:alnAt="23"/>
                          </m:rPr>
                          <a:rPr lang="en-US" b="0" i="1" dirty="0" smtClean="0">
                            <a:latin typeface="Cambria Math" panose="02040503050406030204" pitchFamily="18" charset="0"/>
                          </a:rPr>
                          <m:t>0</m:t>
                        </m:r>
                      </m:sub>
                      <m:sup>
                        <m:r>
                          <a:rPr lang="en-US" b="0" i="1" dirty="0" smtClean="0">
                            <a:latin typeface="Cambria Math" panose="02040503050406030204" pitchFamily="18" charset="0"/>
                          </a:rPr>
                          <m:t>1</m:t>
                        </m:r>
                      </m:sup>
                      <m:e>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r>
                          <a:rPr lang="en-US" b="0" i="1" dirty="0" smtClean="0">
                            <a:latin typeface="Cambria Math" panose="02040503050406030204" pitchFamily="18" charset="0"/>
                          </a:rPr>
                          <m:t>−</m:t>
                        </m:r>
                        <m:r>
                          <a:rPr lang="en-US" b="0" i="1" dirty="0" smtClean="0">
                            <a:latin typeface="Cambria Math" panose="02040503050406030204" pitchFamily="18" charset="0"/>
                          </a:rPr>
                          <m:t>𝑔</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r>
                          <a:rPr lang="en-US" b="0" i="1" dirty="0" smtClean="0">
                            <a:latin typeface="Cambria Math" panose="02040503050406030204" pitchFamily="18" charset="0"/>
                          </a:rPr>
                          <m:t>) </m:t>
                        </m:r>
                        <m:r>
                          <a:rPr lang="en-US" b="0" i="1" dirty="0" smtClean="0">
                            <a:latin typeface="Cambria Math" panose="02040503050406030204" pitchFamily="18" charset="0"/>
                          </a:rPr>
                          <m:t>𝑑𝑥</m:t>
                        </m:r>
                      </m:e>
                    </m:nary>
                    <m:r>
                      <a:rPr lang="en-US" i="1" dirty="0" smtClean="0">
                        <a:latin typeface="Cambria Math" panose="02040503050406030204" pitchFamily="18" charset="0"/>
                      </a:rPr>
                      <m:t>=</m:t>
                    </m:r>
                    <m:nary>
                      <m:naryPr>
                        <m:ctrlPr>
                          <a:rPr lang="en-US" i="1" dirty="0">
                            <a:latin typeface="Cambria Math" panose="02040503050406030204" pitchFamily="18" charset="0"/>
                          </a:rPr>
                        </m:ctrlPr>
                      </m:naryPr>
                      <m:sub>
                        <m:r>
                          <m:rPr>
                            <m:brk m:alnAt="23"/>
                          </m:rPr>
                          <a:rPr lang="en-US" i="1" dirty="0">
                            <a:latin typeface="Cambria Math" panose="02040503050406030204" pitchFamily="18" charset="0"/>
                          </a:rPr>
                          <m:t>0</m:t>
                        </m:r>
                      </m:sub>
                      <m:sup>
                        <m:r>
                          <a:rPr lang="en-US" i="1" dirty="0">
                            <a:latin typeface="Cambria Math" panose="02040503050406030204" pitchFamily="18" charset="0"/>
                          </a:rPr>
                          <m:t>1</m:t>
                        </m:r>
                      </m:sup>
                      <m:e>
                        <m:r>
                          <a:rPr lang="en-US" i="1" dirty="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4</m:t>
                            </m:r>
                          </m:sup>
                        </m:sSup>
                        <m:r>
                          <a:rPr lang="en-US" i="1" dirty="0">
                            <a:latin typeface="Cambria Math" panose="02040503050406030204" pitchFamily="18" charset="0"/>
                          </a:rPr>
                          <m:t>) </m:t>
                        </m:r>
                        <m:r>
                          <a:rPr lang="en-US" i="1" dirty="0">
                            <a:latin typeface="Cambria Math" panose="02040503050406030204" pitchFamily="18" charset="0"/>
                          </a:rPr>
                          <m:t>𝑑𝑥</m:t>
                        </m:r>
                      </m:e>
                    </m:nary>
                  </m:oMath>
                </a14:m>
                <a:endParaRPr lang="en-US" dirty="0" smtClean="0"/>
              </a:p>
              <a:p>
                <a:pPr marL="0" indent="0">
                  <a:buNone/>
                </a:pPr>
                <a:r>
                  <a:rPr lang="en-US" dirty="0" smtClean="0"/>
                  <a:t>Evaluate </a:t>
                </a:r>
                <a:r>
                  <a:rPr lang="en-US" dirty="0"/>
                  <a:t>the integral: </a:t>
                </a:r>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m:t>
                    </m:r>
                    <m:nary>
                      <m:naryPr>
                        <m:ctrlPr>
                          <a:rPr lang="en-US" i="1" dirty="0">
                            <a:latin typeface="Cambria Math" panose="02040503050406030204" pitchFamily="18" charset="0"/>
                          </a:rPr>
                        </m:ctrlPr>
                      </m:naryPr>
                      <m:sub>
                        <m:r>
                          <m:rPr>
                            <m:brk m:alnAt="23"/>
                          </m:rPr>
                          <a:rPr lang="en-US" i="1" dirty="0">
                            <a:latin typeface="Cambria Math" panose="02040503050406030204" pitchFamily="18" charset="0"/>
                          </a:rPr>
                          <m:t>0</m:t>
                        </m:r>
                      </m:sub>
                      <m:sup>
                        <m:r>
                          <a:rPr lang="en-US" i="1" dirty="0">
                            <a:latin typeface="Cambria Math" panose="02040503050406030204" pitchFamily="18" charset="0"/>
                          </a:rPr>
                          <m:t>1</m:t>
                        </m:r>
                      </m:sup>
                      <m:e>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4</m:t>
                            </m:r>
                          </m:sup>
                        </m:sSup>
                        <m:r>
                          <a:rPr lang="en-US" i="1" dirty="0">
                            <a:latin typeface="Cambria Math" panose="02040503050406030204" pitchFamily="18" charset="0"/>
                          </a:rPr>
                          <m:t>) </m:t>
                        </m:r>
                        <m:r>
                          <a:rPr lang="en-US" i="1" dirty="0">
                            <a:latin typeface="Cambria Math" panose="02040503050406030204" pitchFamily="18" charset="0"/>
                          </a:rPr>
                          <m:t>𝑑𝑥</m:t>
                        </m:r>
                      </m:e>
                    </m:nary>
                    <m:r>
                      <a:rPr lang="en-US" i="1" dirty="0" smtClean="0">
                        <a:latin typeface="Cambria Math" panose="02040503050406030204" pitchFamily="18" charset="0"/>
                      </a:rPr>
                      <m:t>=</m:t>
                    </m:r>
                    <m:d>
                      <m:dPr>
                        <m:begChr m:val="["/>
                        <m:endChr m:val="]"/>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𝑥</m:t>
                                </m:r>
                              </m:e>
                              <m:sup>
                                <m:r>
                                  <a:rPr lang="en-US" i="1" dirty="0" smtClean="0">
                                    <a:latin typeface="Cambria Math" panose="02040503050406030204" pitchFamily="18" charset="0"/>
                                  </a:rPr>
                                  <m:t>2</m:t>
                                </m:r>
                              </m:sup>
                            </m:sSup>
                          </m:num>
                          <m:den>
                            <m:r>
                              <a:rPr lang="en-US" b="0" i="1" dirty="0" smtClean="0">
                                <a:latin typeface="Cambria Math" panose="02040503050406030204" pitchFamily="18" charset="0"/>
                              </a:rPr>
                              <m:t>2</m:t>
                            </m:r>
                          </m:den>
                        </m:f>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5</m:t>
                                </m:r>
                              </m:sup>
                            </m:sSup>
                          </m:num>
                          <m:den>
                            <m:r>
                              <a:rPr lang="en-US" b="0" i="1" dirty="0" smtClean="0">
                                <a:latin typeface="Cambria Math" panose="02040503050406030204" pitchFamily="18" charset="0"/>
                              </a:rPr>
                              <m:t>5</m:t>
                            </m:r>
                          </m:den>
                        </m:f>
                      </m:e>
                    </m:d>
                    <m:f>
                      <m:fPr>
                        <m:type m:val="noBar"/>
                        <m:ctrlPr>
                          <a:rPr lang="en-US"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0</m:t>
                        </m:r>
                      </m:den>
                    </m:f>
                    <m:r>
                      <a:rPr lang="en-US" i="1" dirty="0" smtClean="0">
                        <a:latin typeface="Cambria Math" panose="02040503050406030204" pitchFamily="18" charset="0"/>
                      </a:rPr>
                      <m:t>=</m:t>
                    </m:r>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1</m:t>
                                </m:r>
                              </m:e>
                              <m:sup>
                                <m:r>
                                  <a:rPr lang="en-US" b="0" i="1" dirty="0" smtClean="0">
                                    <a:latin typeface="Cambria Math" panose="02040503050406030204" pitchFamily="18" charset="0"/>
                                  </a:rPr>
                                  <m:t>2</m:t>
                                </m:r>
                              </m:sup>
                            </m:sSup>
                          </m:num>
                          <m:den>
                            <m:r>
                              <a:rPr lang="en-US" b="0" i="1" dirty="0" smtClean="0">
                                <a:latin typeface="Cambria Math" panose="02040503050406030204" pitchFamily="18" charset="0"/>
                              </a:rPr>
                              <m:t>2</m:t>
                            </m:r>
                          </m:den>
                        </m:f>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1</m:t>
                                </m:r>
                              </m:e>
                              <m:sup>
                                <m:r>
                                  <a:rPr lang="en-US" b="0" i="1" dirty="0" smtClean="0">
                                    <a:latin typeface="Cambria Math" panose="02040503050406030204" pitchFamily="18" charset="0"/>
                                  </a:rPr>
                                  <m:t>5</m:t>
                                </m:r>
                              </m:sup>
                            </m:sSup>
                          </m:num>
                          <m:den>
                            <m:r>
                              <a:rPr lang="en-US" b="0" i="1" dirty="0" smtClean="0">
                                <a:latin typeface="Cambria Math" panose="02040503050406030204" pitchFamily="18" charset="0"/>
                              </a:rPr>
                              <m:t>5</m:t>
                            </m:r>
                          </m:den>
                        </m:f>
                      </m:e>
                    </m:d>
                    <m:r>
                      <a:rPr lang="en-US" i="1" dirty="0" smtClean="0">
                        <a:latin typeface="Cambria Math" panose="02040503050406030204" pitchFamily="18" charset="0"/>
                      </a:rPr>
                      <m:t>−</m:t>
                    </m:r>
                    <m:d>
                      <m:dPr>
                        <m:ctrlPr>
                          <a:rPr lang="en-US" b="0" i="1" dirty="0" smtClean="0">
                            <a:latin typeface="Cambria Math" panose="02040503050406030204" pitchFamily="18" charset="0"/>
                          </a:rPr>
                        </m:ctrlPr>
                      </m:dPr>
                      <m:e>
                        <m:d>
                          <m:dPr>
                            <m:ctrlPr>
                              <a:rPr lang="en-US" i="1" dirty="0" smtClean="0">
                                <a:latin typeface="Cambria Math" panose="02040503050406030204" pitchFamily="18" charset="0"/>
                              </a:rPr>
                            </m:ctrlPr>
                          </m:dPr>
                          <m:e>
                            <m:f>
                              <m:fPr>
                                <m:ctrlPr>
                                  <a:rPr lang="en-US" i="1" dirty="0">
                                    <a:latin typeface="Cambria Math" panose="02040503050406030204" pitchFamily="18" charset="0"/>
                                  </a:rPr>
                                </m:ctrlPr>
                              </m:fPr>
                              <m:num>
                                <m:sSup>
                                  <m:sSupPr>
                                    <m:ctrlPr>
                                      <a:rPr lang="en-US" i="1" dirty="0">
                                        <a:latin typeface="Cambria Math" panose="02040503050406030204" pitchFamily="18" charset="0"/>
                                      </a:rPr>
                                    </m:ctrlPr>
                                  </m:sSupPr>
                                  <m:e>
                                    <m:r>
                                      <a:rPr lang="en-US" b="0" i="1" dirty="0" smtClean="0">
                                        <a:latin typeface="Cambria Math" panose="02040503050406030204" pitchFamily="18" charset="0"/>
                                      </a:rPr>
                                      <m:t>0</m:t>
                                    </m:r>
                                  </m:e>
                                  <m:sup>
                                    <m:r>
                                      <a:rPr lang="en-US" i="1" dirty="0">
                                        <a:latin typeface="Cambria Math" panose="02040503050406030204" pitchFamily="18" charset="0"/>
                                      </a:rPr>
                                      <m:t>2</m:t>
                                    </m:r>
                                  </m:sup>
                                </m:sSup>
                              </m:num>
                              <m:den>
                                <m:r>
                                  <a:rPr lang="en-US" i="1" dirty="0">
                                    <a:latin typeface="Cambria Math" panose="02040503050406030204" pitchFamily="18" charset="0"/>
                                  </a:rPr>
                                  <m:t>2</m:t>
                                </m:r>
                              </m:den>
                            </m:f>
                            <m:r>
                              <a:rPr lang="en-US" i="1" dirty="0">
                                <a:latin typeface="Cambria Math" panose="02040503050406030204" pitchFamily="18" charset="0"/>
                              </a:rPr>
                              <m:t>−</m:t>
                            </m:r>
                            <m:f>
                              <m:fPr>
                                <m:ctrlPr>
                                  <a:rPr lang="en-US" i="1" dirty="0">
                                    <a:latin typeface="Cambria Math" panose="02040503050406030204" pitchFamily="18" charset="0"/>
                                  </a:rPr>
                                </m:ctrlPr>
                              </m:fPr>
                              <m:num>
                                <m:sSup>
                                  <m:sSupPr>
                                    <m:ctrlPr>
                                      <a:rPr lang="en-US" i="1" dirty="0">
                                        <a:latin typeface="Cambria Math" panose="02040503050406030204" pitchFamily="18" charset="0"/>
                                      </a:rPr>
                                    </m:ctrlPr>
                                  </m:sSupPr>
                                  <m:e>
                                    <m:r>
                                      <a:rPr lang="en-US" b="0" i="1" dirty="0" smtClean="0">
                                        <a:latin typeface="Cambria Math" panose="02040503050406030204" pitchFamily="18" charset="0"/>
                                      </a:rPr>
                                      <m:t>0</m:t>
                                    </m:r>
                                  </m:e>
                                  <m:sup>
                                    <m:r>
                                      <a:rPr lang="en-US" i="1" dirty="0">
                                        <a:latin typeface="Cambria Math" panose="02040503050406030204" pitchFamily="18" charset="0"/>
                                      </a:rPr>
                                      <m:t>5</m:t>
                                    </m:r>
                                  </m:sup>
                                </m:sSup>
                              </m:num>
                              <m:den>
                                <m:r>
                                  <a:rPr lang="en-US" i="1" dirty="0">
                                    <a:latin typeface="Cambria Math" panose="02040503050406030204" pitchFamily="18" charset="0"/>
                                  </a:rPr>
                                  <m:t>5</m:t>
                                </m:r>
                              </m:den>
                            </m:f>
                          </m:e>
                        </m:d>
                      </m:e>
                    </m:d>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2</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5</m:t>
                        </m:r>
                      </m:den>
                    </m:f>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5</m:t>
                        </m:r>
                      </m:num>
                      <m:den>
                        <m:r>
                          <a:rPr lang="en-US" b="0" i="1" dirty="0" smtClean="0">
                            <a:latin typeface="Cambria Math" panose="02040503050406030204" pitchFamily="18" charset="0"/>
                          </a:rPr>
                          <m:t>10</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2</m:t>
                        </m:r>
                      </m:num>
                      <m:den>
                        <m:r>
                          <a:rPr lang="en-US" b="0" i="1" dirty="0" smtClean="0">
                            <a:latin typeface="Cambria Math" panose="02040503050406030204" pitchFamily="18" charset="0"/>
                          </a:rPr>
                          <m:t>10</m:t>
                        </m:r>
                      </m:den>
                    </m:f>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3</m:t>
                        </m:r>
                      </m:num>
                      <m:den>
                        <m:r>
                          <a:rPr lang="en-US" b="0" i="1" dirty="0" smtClean="0">
                            <a:latin typeface="Cambria Math" panose="02040503050406030204" pitchFamily="18" charset="0"/>
                          </a:rPr>
                          <m:t>10</m:t>
                        </m:r>
                      </m:den>
                    </m:f>
                  </m:oMath>
                </a14:m>
                <a:endParaRPr lang="en-US" dirty="0" smtClean="0"/>
              </a:p>
              <a:p>
                <a:pPr marL="0" indent="0">
                  <a:buNone/>
                </a:pPr>
                <a:r>
                  <a:rPr lang="en-US" dirty="0" smtClean="0"/>
                  <a:t>Thus</a:t>
                </a:r>
                <a:r>
                  <a:rPr lang="en-US" dirty="0"/>
                  <a:t>, the area of the region </a:t>
                </a:r>
                <a14:m>
                  <m:oMath xmlns:m="http://schemas.openxmlformats.org/officeDocument/2006/math">
                    <m:r>
                      <a:rPr lang="en-US" b="0" i="1" smtClean="0">
                        <a:latin typeface="Cambria Math" panose="02040503050406030204" pitchFamily="18" charset="0"/>
                      </a:rPr>
                      <m:t>𝑅</m:t>
                    </m:r>
                  </m:oMath>
                </a14:m>
                <a:r>
                  <a:rPr lang="en-US" dirty="0" smtClean="0"/>
                  <a:t> </a:t>
                </a:r>
                <a:r>
                  <a:rPr lang="en-US" dirty="0"/>
                  <a:t>is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10</m:t>
                        </m:r>
                      </m:den>
                    </m:f>
                  </m:oMath>
                </a14:m>
                <a:r>
                  <a:rPr lang="en-US" dirty="0" smtClean="0"/>
                  <a:t>​</a:t>
                </a:r>
                <a:r>
                  <a:rPr lang="en-US" dirty="0"/>
                  <a:t>.</a:t>
                </a:r>
              </a:p>
              <a:p>
                <a:pPr marL="0" indent="0">
                  <a:buNone/>
                </a:pPr>
                <a:endParaRPr lang="en-US" sz="1600" dirty="0"/>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xfrm>
                <a:off x="6172200" y="4127497"/>
                <a:ext cx="5183188" cy="2571751"/>
              </a:xfrm>
              <a:blipFill>
                <a:blip r:embed="rId7"/>
                <a:stretch>
                  <a:fillRect t="-943"/>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4230308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9788" y="365125"/>
                <a:ext cx="10515600" cy="1325563"/>
              </a:xfrm>
              <a:ln>
                <a:solidFill>
                  <a:schemeClr val="tx1"/>
                </a:solidFill>
              </a:ln>
            </p:spPr>
            <p:txBody>
              <a:bodyPr>
                <a:normAutofit/>
              </a:bodyPr>
              <a:lstStyle/>
              <a:p>
                <a:r>
                  <a:rPr lang="en-US" sz="1800" dirty="0" smtClean="0"/>
                  <a:t>Q: What is the probability of drawing a club in a standard deck of 52 cards?</a:t>
                </a:r>
                <a:r>
                  <a:rPr lang="en-US" sz="1800" dirty="0"/>
                  <a:t/>
                </a:r>
                <a:br>
                  <a:rPr lang="en-US" sz="1800" dirty="0"/>
                </a:br>
                <a:r>
                  <a:rPr lang="en-US" sz="1800" dirty="0" smtClean="0"/>
                  <a:t>A: </a:t>
                </a:r>
                <a14:m>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4</m:t>
                        </m:r>
                      </m:den>
                    </m:f>
                  </m:oMath>
                </a14:m>
                <a:r>
                  <a:rPr lang="en-US" sz="1800" dirty="0" smtClean="0"/>
                  <a:t> or 0.25</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9788" y="365125"/>
                <a:ext cx="10515600" cy="1325563"/>
              </a:xfrm>
              <a:blipFill>
                <a:blip r:embed="rId3"/>
                <a:stretch>
                  <a:fillRect l="-463"/>
                </a:stretch>
              </a:blipFill>
              <a:ln>
                <a:solidFill>
                  <a:schemeClr val="tx1"/>
                </a:solidFill>
              </a:ln>
            </p:spPr>
            <p:txBody>
              <a:bodyPr/>
              <a:lstStyle/>
              <a:p>
                <a:r>
                  <a:rPr lang="en-US">
                    <a:noFill/>
                  </a:rPr>
                  <a:t> </a:t>
                </a:r>
              </a:p>
            </p:txBody>
          </p:sp>
        </mc:Fallback>
      </mc:AlternateContent>
      <p:sp>
        <p:nvSpPr>
          <p:cNvPr id="3" name="Text Placeholder 2"/>
          <p:cNvSpPr>
            <a:spLocks noGrp="1"/>
          </p:cNvSpPr>
          <p:nvPr>
            <p:ph type="body" idx="1"/>
          </p:nvPr>
        </p:nvSpPr>
        <p:spPr>
          <a:xfrm>
            <a:off x="839788" y="1681162"/>
            <a:ext cx="5157787" cy="2446337"/>
          </a:xfrm>
          <a:ln>
            <a:solidFill>
              <a:schemeClr val="tx1"/>
            </a:solidFill>
          </a:ln>
        </p:spPr>
        <p:txBody>
          <a:bodyPr anchor="t">
            <a:normAutofit fontScale="62500" lnSpcReduction="20000"/>
          </a:bodyPr>
          <a:lstStyle/>
          <a:p>
            <a:r>
              <a:rPr lang="en-US" b="0" dirty="0" smtClean="0"/>
              <a:t>In </a:t>
            </a:r>
            <a:r>
              <a:rPr lang="en-US" b="0" dirty="0"/>
              <a:t>a standard deck of 52 cards, there are 4 suits: hearts, diamonds, clubs, and spades. Each suit has 13 cards.</a:t>
            </a:r>
            <a:br>
              <a:rPr lang="en-US" b="0" dirty="0"/>
            </a:br>
            <a:r>
              <a:rPr lang="en-US" b="0" dirty="0"/>
              <a:t/>
            </a:r>
            <a:br>
              <a:rPr lang="en-US" b="0" dirty="0"/>
            </a:br>
            <a:r>
              <a:rPr lang="en-US" b="0" dirty="0"/>
              <a:t>Since there are 13 clubs in a standard deck, the probability of drawing a club from a standard deck of 52 cards is:</a:t>
            </a:r>
            <a:br>
              <a:rPr lang="en-US" b="0" dirty="0"/>
            </a:br>
            <a:r>
              <a:rPr lang="en-US" b="0" dirty="0"/>
              <a:t/>
            </a:r>
            <a:br>
              <a:rPr lang="en-US" b="0" dirty="0"/>
            </a:br>
            <a:r>
              <a:rPr lang="en-US" b="0" dirty="0"/>
              <a:t>Probability = Number of favorable outcomes / Total number of </a:t>
            </a:r>
            <a:r>
              <a:rPr lang="en-US" b="0" dirty="0" smtClean="0"/>
              <a:t>	   outcomes</a:t>
            </a:r>
            <a:r>
              <a:rPr lang="en-US" b="0" dirty="0"/>
              <a:t/>
            </a:r>
            <a:br>
              <a:rPr lang="en-US" b="0" dirty="0"/>
            </a:br>
            <a:r>
              <a:rPr lang="en-US" b="0" dirty="0"/>
              <a:t>Probability = 13 (number of clubs) / 52 (total number of cards)</a:t>
            </a:r>
            <a:br>
              <a:rPr lang="en-US" b="0" dirty="0"/>
            </a:br>
            <a:r>
              <a:rPr lang="en-US" b="0" dirty="0"/>
              <a:t>Probability = 1/4</a:t>
            </a:r>
            <a:br>
              <a:rPr lang="en-US" b="0" dirty="0"/>
            </a:br>
            <a:r>
              <a:rPr lang="en-US" b="0" dirty="0"/>
              <a:t/>
            </a:r>
            <a:br>
              <a:rPr lang="en-US" b="0" dirty="0"/>
            </a:br>
            <a:r>
              <a:rPr lang="en-US" b="0" dirty="0"/>
              <a:t>Therefore, the probability of drawing a club from a standard deck of 52 cards is 1/4 or 25%.</a:t>
            </a:r>
            <a:r>
              <a:rPr lang="en-US" sz="1600" dirty="0"/>
              <a:t> </a:t>
            </a:r>
            <a:endParaRPr lang="en-US" sz="1600" b="0" dirty="0"/>
          </a:p>
        </p:txBody>
      </p:sp>
      <p:sp>
        <p:nvSpPr>
          <p:cNvPr id="4" name="Content Placeholder 3"/>
          <p:cNvSpPr>
            <a:spLocks noGrp="1"/>
          </p:cNvSpPr>
          <p:nvPr>
            <p:ph sz="half" idx="2"/>
          </p:nvPr>
        </p:nvSpPr>
        <p:spPr>
          <a:xfrm>
            <a:off x="839788" y="4127498"/>
            <a:ext cx="5157787" cy="2571751"/>
          </a:xfrm>
          <a:ln>
            <a:solidFill>
              <a:schemeClr val="tx1"/>
            </a:solidFill>
          </a:ln>
        </p:spPr>
        <p:txBody>
          <a:bodyPr>
            <a:normAutofit fontScale="55000" lnSpcReduction="20000"/>
          </a:bodyPr>
          <a:lstStyle/>
          <a:p>
            <a:pPr marL="0" indent="0">
              <a:buNone/>
            </a:pPr>
            <a:r>
              <a:rPr lang="en-US" dirty="0"/>
              <a:t>Here's how to calculate the probability:</a:t>
            </a:r>
            <a:br>
              <a:rPr lang="en-US" dirty="0"/>
            </a:br>
            <a:r>
              <a:rPr lang="en-US" dirty="0"/>
              <a:t/>
            </a:r>
            <a:br>
              <a:rPr lang="en-US" dirty="0"/>
            </a:br>
            <a:r>
              <a:rPr lang="en-US" dirty="0"/>
              <a:t>* **Total cards:** There are 52 cards in a standard deck.</a:t>
            </a:r>
            <a:br>
              <a:rPr lang="en-US" dirty="0"/>
            </a:br>
            <a:r>
              <a:rPr lang="en-US" dirty="0"/>
              <a:t>* **Club cards:** There are 13 clubs in a deck (Ace, 2, 3, 4, 5, 6, 7, 8, 9, 10, Jack, Queen, King).</a:t>
            </a:r>
            <a:br>
              <a:rPr lang="en-US" dirty="0"/>
            </a:br>
            <a:r>
              <a:rPr lang="en-US" dirty="0"/>
              <a:t/>
            </a:r>
            <a:br>
              <a:rPr lang="en-US" dirty="0"/>
            </a:br>
            <a:r>
              <a:rPr lang="en-US" dirty="0"/>
              <a:t>**Probability = (Favorable Outcomes) / (Total Possible Outcomes)**</a:t>
            </a:r>
            <a:br>
              <a:rPr lang="en-US" dirty="0"/>
            </a:br>
            <a:r>
              <a:rPr lang="en-US" dirty="0"/>
              <a:t/>
            </a:r>
            <a:br>
              <a:rPr lang="en-US" dirty="0"/>
            </a:br>
            <a:r>
              <a:rPr lang="en-US" dirty="0"/>
              <a:t>Therefore, the probability of drawing a club is:</a:t>
            </a:r>
            <a:br>
              <a:rPr lang="en-US" dirty="0"/>
            </a:br>
            <a:r>
              <a:rPr lang="en-US" dirty="0"/>
              <a:t/>
            </a:r>
            <a:br>
              <a:rPr lang="en-US" dirty="0"/>
            </a:br>
            <a:r>
              <a:rPr lang="en-US" dirty="0"/>
              <a:t>13 </a:t>
            </a:r>
            <a:r>
              <a:rPr lang="en-US" dirty="0" smtClean="0"/>
              <a:t>/ 52 </a:t>
            </a:r>
            <a:r>
              <a:rPr lang="en-US" dirty="0"/>
              <a:t>= **1/4**</a:t>
            </a:r>
            <a:br>
              <a:rPr lang="en-US" dirty="0"/>
            </a:br>
            <a:r>
              <a:rPr lang="en-US" dirty="0"/>
              <a:t/>
            </a:r>
            <a:br>
              <a:rPr lang="en-US" dirty="0"/>
            </a:br>
            <a:r>
              <a:rPr lang="en-US" dirty="0"/>
              <a:t>**So, the probability of drawing a club is 1/4 or 25%.** </a:t>
            </a:r>
            <a:endParaRPr lang="en-US" sz="1600" dirty="0"/>
          </a:p>
        </p:txBody>
      </p:sp>
      <mc:AlternateContent xmlns:mc="http://schemas.openxmlformats.org/markup-compatibility/2006" xmlns:a14="http://schemas.microsoft.com/office/drawing/2010/main">
        <mc:Choice Requires="a14">
          <p:sp>
            <p:nvSpPr>
              <p:cNvPr id="5" name="Text Placeholder 4"/>
              <p:cNvSpPr>
                <a:spLocks noGrp="1"/>
              </p:cNvSpPr>
              <p:nvPr>
                <p:ph type="body" sz="quarter" idx="3"/>
              </p:nvPr>
            </p:nvSpPr>
            <p:spPr>
              <a:xfrm>
                <a:off x="6172200" y="1681163"/>
                <a:ext cx="5183188" cy="2446334"/>
              </a:xfrm>
              <a:ln>
                <a:solidFill>
                  <a:schemeClr val="tx1"/>
                </a:solidFill>
              </a:ln>
            </p:spPr>
            <p:txBody>
              <a:bodyPr anchor="t">
                <a:normAutofit fontScale="92500" lnSpcReduction="10000"/>
              </a:bodyPr>
              <a:lstStyle/>
              <a:p>
                <a:pPr>
                  <a:lnSpc>
                    <a:spcPct val="110000"/>
                  </a:lnSpc>
                  <a:spcBef>
                    <a:spcPts val="0"/>
                  </a:spcBef>
                </a:pPr>
                <a:r>
                  <a:rPr lang="en-US" sz="1600" b="0" dirty="0" smtClean="0"/>
                  <a:t>There are 13 clubs in a standard deck of 52 cards. To find the probability of drawing a club, you can divide the number of clubs by the total number of cards:</a:t>
                </a:r>
              </a:p>
              <a:p>
                <a:pPr>
                  <a:lnSpc>
                    <a:spcPct val="110000"/>
                  </a:lnSpc>
                  <a:spcBef>
                    <a:spcPts val="0"/>
                  </a:spcBef>
                </a:pPr>
                <a:r>
                  <a:rPr lang="en-US" sz="1600" b="0" dirty="0"/>
                  <a:t>Probability = Number of clubs / Total number of cards</a:t>
                </a:r>
              </a:p>
              <a:p>
                <a:pPr>
                  <a:lnSpc>
                    <a:spcPct val="110000"/>
                  </a:lnSpc>
                  <a:spcBef>
                    <a:spcPts val="0"/>
                  </a:spcBef>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13</m:t>
                          </m:r>
                        </m:num>
                        <m:den>
                          <m:r>
                            <a:rPr lang="en-US" sz="1600" b="0" i="1" smtClean="0">
                              <a:latin typeface="Cambria Math" panose="02040503050406030204" pitchFamily="18" charset="0"/>
                            </a:rPr>
                            <m:t>52</m:t>
                          </m:r>
                        </m:den>
                      </m:f>
                    </m:oMath>
                  </m:oMathPara>
                </a14:m>
                <a:endParaRPr lang="en-US" sz="1600" b="0" dirty="0"/>
              </a:p>
              <a:p>
                <a:pPr>
                  <a:lnSpc>
                    <a:spcPct val="110000"/>
                  </a:lnSpc>
                  <a:spcBef>
                    <a:spcPts val="0"/>
                  </a:spcBef>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m:t>
                      </m:r>
                      <m:f>
                        <m:fPr>
                          <m:ctrlPr>
                            <a:rPr lang="en-US" sz="1600" b="0" i="1" dirty="0" smtClean="0">
                              <a:latin typeface="Cambria Math" panose="02040503050406030204" pitchFamily="18" charset="0"/>
                            </a:rPr>
                          </m:ctrlPr>
                        </m:fPr>
                        <m:num>
                          <m:r>
                            <a:rPr lang="en-US" sz="1600" b="0" i="1" dirty="0" smtClean="0">
                              <a:latin typeface="Cambria Math" panose="02040503050406030204" pitchFamily="18" charset="0"/>
                            </a:rPr>
                            <m:t>1</m:t>
                          </m:r>
                        </m:num>
                        <m:den>
                          <m:r>
                            <a:rPr lang="en-US" sz="1600" b="0" i="1" dirty="0" smtClean="0">
                              <a:latin typeface="Cambria Math" panose="02040503050406030204" pitchFamily="18" charset="0"/>
                            </a:rPr>
                            <m:t>4</m:t>
                          </m:r>
                        </m:den>
                      </m:f>
                    </m:oMath>
                  </m:oMathPara>
                </a14:m>
                <a:endParaRPr lang="en-US" sz="1600" b="0" dirty="0"/>
              </a:p>
              <a:p>
                <a:pPr>
                  <a:lnSpc>
                    <a:spcPct val="110000"/>
                  </a:lnSpc>
                  <a:spcBef>
                    <a:spcPts val="0"/>
                  </a:spcBef>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 </m:t>
                      </m:r>
                      <m:r>
                        <a:rPr lang="en-US" sz="1600" b="0" i="1" dirty="0" smtClean="0">
                          <a:latin typeface="Cambria Math" panose="02040503050406030204" pitchFamily="18" charset="0"/>
                        </a:rPr>
                        <m:t>0</m:t>
                      </m:r>
                      <m:r>
                        <a:rPr lang="en-US" sz="1600" b="0" i="1" dirty="0" smtClean="0">
                          <a:latin typeface="Cambria Math" panose="02040503050406030204" pitchFamily="18" charset="0"/>
                        </a:rPr>
                        <m:t>.</m:t>
                      </m:r>
                      <m:r>
                        <a:rPr lang="en-US" sz="1600" b="0" i="1" dirty="0" smtClean="0">
                          <a:latin typeface="Cambria Math" panose="02040503050406030204" pitchFamily="18" charset="0"/>
                        </a:rPr>
                        <m:t>25</m:t>
                      </m:r>
                    </m:oMath>
                  </m:oMathPara>
                </a14:m>
                <a:endParaRPr lang="en-US" sz="1600" b="0" dirty="0"/>
              </a:p>
              <a:p>
                <a:pPr>
                  <a:lnSpc>
                    <a:spcPct val="110000"/>
                  </a:lnSpc>
                  <a:spcBef>
                    <a:spcPts val="0"/>
                  </a:spcBef>
                </a:pPr>
                <a:r>
                  <a:rPr lang="en-US" sz="1600" b="0" dirty="0"/>
                  <a:t>So, the probability of drawing a club is 0.25 or 25%.</a:t>
                </a:r>
              </a:p>
            </p:txBody>
          </p:sp>
        </mc:Choice>
        <mc:Fallback xmlns="">
          <p:sp>
            <p:nvSpPr>
              <p:cNvPr id="5" name="Text Placeholder 4"/>
              <p:cNvSpPr>
                <a:spLocks noGrp="1" noRot="1" noChangeAspect="1" noMove="1" noResize="1" noEditPoints="1" noAdjustHandles="1" noChangeArrowheads="1" noChangeShapeType="1" noTextEdit="1"/>
              </p:cNvSpPr>
              <p:nvPr>
                <p:ph type="body" sz="quarter" idx="3"/>
              </p:nvPr>
            </p:nvSpPr>
            <p:spPr>
              <a:xfrm>
                <a:off x="6172200" y="1681163"/>
                <a:ext cx="5183188" cy="2446334"/>
              </a:xfrm>
              <a:blipFill>
                <a:blip r:embed="rId4"/>
                <a:stretch>
                  <a:fillRect l="-352" t="-248" b="-173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a:xfrm>
                <a:off x="6172200" y="4127497"/>
                <a:ext cx="5183188" cy="2571751"/>
              </a:xfrm>
              <a:ln>
                <a:solidFill>
                  <a:schemeClr val="tx1"/>
                </a:solidFill>
              </a:ln>
            </p:spPr>
            <p:txBody>
              <a:bodyPr>
                <a:normAutofit/>
              </a:bodyPr>
              <a:lstStyle/>
              <a:p>
                <a:pPr marL="0" indent="0">
                  <a:buNone/>
                </a:pPr>
                <a:r>
                  <a:rPr lang="en-US" sz="2000" dirty="0" smtClean="0"/>
                  <a:t>In a standard deck of cards, there are 13 clubs out of 52 total cards. Therefore, the probability is </a:t>
                </a:r>
                <a14:m>
                  <m:oMath xmlns:m="http://schemas.openxmlformats.org/officeDocument/2006/math">
                    <m:f>
                      <m:fPr>
                        <m:ctrlPr>
                          <a:rPr lang="en-US" sz="2000" i="1" dirty="0" smtClean="0">
                            <a:latin typeface="Cambria Math" panose="02040503050406030204" pitchFamily="18" charset="0"/>
                          </a:rPr>
                        </m:ctrlPr>
                      </m:fPr>
                      <m:num>
                        <m:r>
                          <a:rPr lang="en-US" sz="2000" b="0" i="1" dirty="0" smtClean="0">
                            <a:latin typeface="Cambria Math" panose="02040503050406030204" pitchFamily="18" charset="0"/>
                          </a:rPr>
                          <m:t>13</m:t>
                        </m:r>
                      </m:num>
                      <m:den>
                        <m:r>
                          <a:rPr lang="en-US" sz="2000" b="0" i="1" dirty="0" smtClean="0">
                            <a:latin typeface="Cambria Math" panose="02040503050406030204" pitchFamily="18" charset="0"/>
                          </a:rPr>
                          <m:t>52</m:t>
                        </m:r>
                      </m:den>
                    </m:f>
                    <m:r>
                      <a:rPr lang="en-US" sz="2000" i="1" dirty="0">
                        <a:latin typeface="Cambria Math" panose="02040503050406030204" pitchFamily="18" charset="0"/>
                      </a:rPr>
                      <m:t>= </m:t>
                    </m:r>
                    <m:f>
                      <m:fPr>
                        <m:ctrlPr>
                          <a:rPr lang="en-US" sz="2000" i="1" dirty="0" smtClean="0">
                            <a:latin typeface="Cambria Math" panose="02040503050406030204" pitchFamily="18" charset="0"/>
                          </a:rPr>
                        </m:ctrlPr>
                      </m:fPr>
                      <m:num>
                        <m:r>
                          <a:rPr lang="en-US" sz="2000" b="0" i="1" dirty="0" smtClean="0">
                            <a:latin typeface="Cambria Math" panose="02040503050406030204" pitchFamily="18" charset="0"/>
                          </a:rPr>
                          <m:t>1</m:t>
                        </m:r>
                      </m:num>
                      <m:den>
                        <m:r>
                          <a:rPr lang="en-US" sz="2000" b="0" i="1" dirty="0" smtClean="0">
                            <a:latin typeface="Cambria Math" panose="02040503050406030204" pitchFamily="18" charset="0"/>
                          </a:rPr>
                          <m:t>4</m:t>
                        </m:r>
                      </m:den>
                    </m:f>
                    <m:r>
                      <a:rPr lang="en-US" sz="2000" i="1" dirty="0">
                        <a:latin typeface="Cambria Math" panose="02040503050406030204" pitchFamily="18" charset="0"/>
                      </a:rPr>
                      <m:t>= </m:t>
                    </m:r>
                    <m:r>
                      <a:rPr lang="en-US" sz="2000" i="1" dirty="0">
                        <a:latin typeface="Cambria Math" panose="02040503050406030204" pitchFamily="18" charset="0"/>
                      </a:rPr>
                      <m:t>0</m:t>
                    </m:r>
                    <m:r>
                      <a:rPr lang="en-US" sz="2000" i="1" dirty="0">
                        <a:latin typeface="Cambria Math" panose="02040503050406030204" pitchFamily="18" charset="0"/>
                      </a:rPr>
                      <m:t>.</m:t>
                    </m:r>
                    <m:r>
                      <a:rPr lang="en-US" sz="2000" i="1" dirty="0">
                        <a:latin typeface="Cambria Math" panose="02040503050406030204" pitchFamily="18" charset="0"/>
                      </a:rPr>
                      <m:t>25</m:t>
                    </m:r>
                  </m:oMath>
                </a14:m>
                <a:r>
                  <a:rPr lang="en-US" sz="2000" dirty="0" smtClean="0"/>
                  <a:t> </a:t>
                </a:r>
                <a:r>
                  <a:rPr lang="en-US" sz="2000" dirty="0"/>
                  <a:t>or 25%.</a:t>
                </a:r>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xfrm>
                <a:off x="6172200" y="4127497"/>
                <a:ext cx="5183188" cy="2571751"/>
              </a:xfrm>
              <a:blipFill>
                <a:blip r:embed="rId5"/>
                <a:stretch>
                  <a:fillRect l="-1174" t="-2123"/>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264122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9788" y="365125"/>
                <a:ext cx="10515600" cy="1325563"/>
              </a:xfrm>
              <a:ln>
                <a:solidFill>
                  <a:schemeClr val="tx1"/>
                </a:solidFill>
              </a:ln>
            </p:spPr>
            <p:txBody>
              <a:bodyPr>
                <a:normAutofit/>
              </a:bodyPr>
              <a:lstStyle/>
              <a:p>
                <a:r>
                  <a:rPr lang="en-US" sz="1800" b="0" dirty="0" smtClean="0"/>
                  <a:t>Q: </a:t>
                </a:r>
                <a14:m>
                  <m:oMath xmlns:m="http://schemas.openxmlformats.org/officeDocument/2006/math">
                    <m:r>
                      <a:rPr lang="en-US" sz="1800" b="0" i="1" smtClean="0">
                        <a:latin typeface="Cambria Math" panose="02040503050406030204" pitchFamily="18" charset="0"/>
                      </a:rPr>
                      <m:t>𝑓</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oMath>
                </a14:m>
                <a:r>
                  <a:rPr lang="en-US" sz="1800" dirty="0" smtClean="0"/>
                  <a:t>, a continuous probability function, is equal to </a:t>
                </a:r>
                <a14:m>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12</m:t>
                        </m:r>
                      </m:den>
                    </m:f>
                  </m:oMath>
                </a14:m>
                <a:r>
                  <a:rPr lang="en-US" sz="1800" dirty="0" smtClean="0"/>
                  <a:t>, and the function is restricted to </a:t>
                </a:r>
                <a14:m>
                  <m:oMath xmlns:m="http://schemas.openxmlformats.org/officeDocument/2006/math">
                    <m:r>
                      <a:rPr lang="en-US" sz="1800" b="0" i="1" smtClean="0">
                        <a:latin typeface="Cambria Math" panose="02040503050406030204" pitchFamily="18" charset="0"/>
                      </a:rPr>
                      <m:t>0≤</m:t>
                    </m:r>
                    <m:r>
                      <a:rPr lang="en-US" sz="1800" b="0" i="1" smtClean="0">
                        <a:latin typeface="Cambria Math" panose="02040503050406030204" pitchFamily="18" charset="0"/>
                      </a:rPr>
                      <m:t>𝑥</m:t>
                    </m:r>
                    <m:r>
                      <a:rPr lang="en-US" sz="1800" b="0" i="1" smtClean="0">
                        <a:latin typeface="Cambria Math" panose="02040503050406030204" pitchFamily="18" charset="0"/>
                      </a:rPr>
                      <m:t>≤12</m:t>
                    </m:r>
                  </m:oMath>
                </a14:m>
                <a:r>
                  <a:rPr lang="en-US" sz="1800" dirty="0" smtClean="0"/>
                  <a:t>. What is </a:t>
                </a:r>
                <a14:m>
                  <m:oMath xmlns:m="http://schemas.openxmlformats.org/officeDocument/2006/math">
                    <m:r>
                      <a:rPr lang="en-US" sz="1800" b="0" i="1" smtClean="0">
                        <a:latin typeface="Cambria Math" panose="02040503050406030204" pitchFamily="18" charset="0"/>
                      </a:rPr>
                      <m:t>𝑃</m:t>
                    </m:r>
                    <m:r>
                      <a:rPr lang="en-US" sz="1800" b="0" i="1" smtClean="0">
                        <a:latin typeface="Cambria Math" panose="02040503050406030204" pitchFamily="18" charset="0"/>
                      </a:rPr>
                      <m:t>(0&lt;</m:t>
                    </m:r>
                    <m:r>
                      <a:rPr lang="en-US" sz="1800" b="0" i="1" smtClean="0">
                        <a:latin typeface="Cambria Math" panose="02040503050406030204" pitchFamily="18" charset="0"/>
                      </a:rPr>
                      <m:t>𝑥</m:t>
                    </m:r>
                    <m:r>
                      <a:rPr lang="en-US" sz="1800" b="0" i="1" smtClean="0">
                        <a:latin typeface="Cambria Math" panose="02040503050406030204" pitchFamily="18" charset="0"/>
                      </a:rPr>
                      <m:t>&lt;12)</m:t>
                    </m:r>
                  </m:oMath>
                </a14:m>
                <a:r>
                  <a:rPr lang="en-US" sz="1800" dirty="0" smtClean="0"/>
                  <a:t>?</a:t>
                </a:r>
                <a:r>
                  <a:rPr lang="en-US" sz="1800" dirty="0"/>
                  <a:t/>
                </a:r>
                <a:br>
                  <a:rPr lang="en-US" sz="1800" dirty="0"/>
                </a:br>
                <a:r>
                  <a:rPr lang="en-US" sz="1800" dirty="0" smtClean="0"/>
                  <a:t>A: 1</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9788" y="365125"/>
                <a:ext cx="10515600" cy="1325563"/>
              </a:xfrm>
              <a:blipFill>
                <a:blip r:embed="rId3"/>
                <a:stretch>
                  <a:fillRect l="-46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39788" y="1681162"/>
                <a:ext cx="5157787" cy="2446337"/>
              </a:xfrm>
              <a:ln>
                <a:solidFill>
                  <a:schemeClr val="tx1"/>
                </a:solidFill>
              </a:ln>
            </p:spPr>
            <p:txBody>
              <a:bodyPr anchor="t">
                <a:normAutofit fontScale="40000" lnSpcReduction="20000"/>
              </a:bodyPr>
              <a:lstStyle/>
              <a:p>
                <a:pPr>
                  <a:lnSpc>
                    <a:spcPct val="120000"/>
                  </a:lnSpc>
                  <a:spcBef>
                    <a:spcPts val="0"/>
                  </a:spcBef>
                </a:pPr>
                <a:r>
                  <a:rPr lang="en-US" sz="2000" b="0" dirty="0" smtClean="0"/>
                  <a:t>To find the probability </a:t>
                </a:r>
                <a14:m>
                  <m:oMath xmlns:m="http://schemas.openxmlformats.org/officeDocument/2006/math">
                    <m:r>
                      <a:rPr lang="en-US" sz="2000" b="0" i="1" dirty="0" smtClean="0">
                        <a:latin typeface="Cambria Math" panose="02040503050406030204" pitchFamily="18" charset="0"/>
                      </a:rPr>
                      <m:t>𝑃</m:t>
                    </m:r>
                    <m:r>
                      <a:rPr lang="en-US" sz="2000" b="0" i="1" dirty="0" smtClean="0">
                        <a:latin typeface="Cambria Math" panose="02040503050406030204" pitchFamily="18" charset="0"/>
                      </a:rPr>
                      <m:t>(0&lt;</m:t>
                    </m:r>
                    <m:r>
                      <a:rPr lang="en-US" sz="2000" b="0" i="1" dirty="0" smtClean="0">
                        <a:latin typeface="Cambria Math" panose="02040503050406030204" pitchFamily="18" charset="0"/>
                      </a:rPr>
                      <m:t>𝑥</m:t>
                    </m:r>
                    <m:r>
                      <a:rPr lang="en-US" sz="2000" b="0" i="1" dirty="0" smtClean="0">
                        <a:latin typeface="Cambria Math" panose="02040503050406030204" pitchFamily="18" charset="0"/>
                      </a:rPr>
                      <m:t>&lt;12) </m:t>
                    </m:r>
                  </m:oMath>
                </a14:m>
                <a:r>
                  <a:rPr lang="en-US" sz="2000" b="0" dirty="0"/>
                  <a:t>for a continuous probability function </a:t>
                </a:r>
                <a14:m>
                  <m:oMath xmlns:m="http://schemas.openxmlformats.org/officeDocument/2006/math">
                    <m:r>
                      <a:rPr lang="en-US" sz="2000" b="0" i="1" dirty="0" smtClean="0">
                        <a:latin typeface="Cambria Math" panose="02040503050406030204" pitchFamily="18" charset="0"/>
                      </a:rPr>
                      <m:t>𝑓</m:t>
                    </m:r>
                    <m:r>
                      <a:rPr lang="en-US" sz="2000" b="0" i="1" dirty="0" smtClean="0">
                        <a:latin typeface="Cambria Math" panose="02040503050406030204" pitchFamily="18" charset="0"/>
                      </a:rPr>
                      <m:t>(</m:t>
                    </m:r>
                    <m:r>
                      <a:rPr lang="en-US" sz="2000" b="0" i="1" dirty="0" smtClean="0">
                        <a:latin typeface="Cambria Math" panose="02040503050406030204" pitchFamily="18" charset="0"/>
                      </a:rPr>
                      <m:t>𝑥</m:t>
                    </m:r>
                    <m:r>
                      <a:rPr lang="en-US" sz="2000" b="0" i="1" dirty="0" smtClean="0">
                        <a:latin typeface="Cambria Math" panose="02040503050406030204" pitchFamily="18" charset="0"/>
                      </a:rPr>
                      <m:t>) </m:t>
                    </m:r>
                  </m:oMath>
                </a14:m>
                <a:r>
                  <a:rPr lang="en-US" sz="2000" b="0" dirty="0"/>
                  <a:t>that is constant over the interval </a:t>
                </a:r>
                <a14:m>
                  <m:oMath xmlns:m="http://schemas.openxmlformats.org/officeDocument/2006/math">
                    <m:r>
                      <a:rPr lang="en-US" sz="2000" b="0" i="1" dirty="0" smtClean="0">
                        <a:latin typeface="Cambria Math" panose="02040503050406030204" pitchFamily="18" charset="0"/>
                      </a:rPr>
                      <m:t>0≤</m:t>
                    </m:r>
                    <m:r>
                      <a:rPr lang="en-US" sz="2000" b="0" i="1" dirty="0" smtClean="0">
                        <a:latin typeface="Cambria Math" panose="02040503050406030204" pitchFamily="18" charset="0"/>
                      </a:rPr>
                      <m:t>𝑥</m:t>
                    </m:r>
                    <m:r>
                      <a:rPr lang="en-US" sz="2000" b="0" i="1" dirty="0" smtClean="0">
                        <a:latin typeface="Cambria Math" panose="02040503050406030204" pitchFamily="18" charset="0"/>
                      </a:rPr>
                      <m:t>≤12</m:t>
                    </m:r>
                  </m:oMath>
                </a14:m>
                <a:r>
                  <a:rPr lang="en-US" sz="2000" b="0" dirty="0" smtClean="0"/>
                  <a:t>, </a:t>
                </a:r>
                <a:r>
                  <a:rPr lang="en-US" sz="2000" b="0" dirty="0"/>
                  <a:t>we can use the properties of a uniform distribution.</a:t>
                </a:r>
              </a:p>
              <a:p>
                <a:pPr>
                  <a:lnSpc>
                    <a:spcPct val="120000"/>
                  </a:lnSpc>
                  <a:spcBef>
                    <a:spcPts val="0"/>
                  </a:spcBef>
                </a:pPr>
                <a:r>
                  <a:rPr lang="en-US" sz="2000" b="0" dirty="0"/>
                  <a:t>Given that </a:t>
                </a:r>
                <a14:m>
                  <m:oMath xmlns:m="http://schemas.openxmlformats.org/officeDocument/2006/math">
                    <m:r>
                      <a:rPr lang="en-US" sz="2000" b="0" i="1" dirty="0" smtClean="0">
                        <a:latin typeface="Cambria Math" panose="02040503050406030204" pitchFamily="18" charset="0"/>
                      </a:rPr>
                      <m:t>𝑓</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𝑥</m:t>
                        </m:r>
                      </m:e>
                    </m:d>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r>
                          <a:rPr lang="en-US" sz="2000" b="0" i="1" dirty="0" smtClean="0">
                            <a:latin typeface="Cambria Math" panose="02040503050406030204" pitchFamily="18" charset="0"/>
                          </a:rPr>
                          <m:t>12</m:t>
                        </m:r>
                      </m:den>
                    </m:f>
                    <m:r>
                      <a:rPr lang="en-US" sz="2000" b="0" i="1" dirty="0" smtClean="0">
                        <a:latin typeface="Cambria Math" panose="02040503050406030204" pitchFamily="18" charset="0"/>
                      </a:rPr>
                      <m:t> </m:t>
                    </m:r>
                  </m:oMath>
                </a14:m>
                <a:r>
                  <a:rPr lang="en-US" sz="2000" b="0" dirty="0"/>
                  <a:t>over the interval </a:t>
                </a:r>
                <a14:m>
                  <m:oMath xmlns:m="http://schemas.openxmlformats.org/officeDocument/2006/math">
                    <m:r>
                      <a:rPr lang="en-US" sz="2000" b="0" i="1" dirty="0" smtClean="0">
                        <a:latin typeface="Cambria Math" panose="02040503050406030204" pitchFamily="18" charset="0"/>
                      </a:rPr>
                      <m:t>0≤</m:t>
                    </m:r>
                    <m:r>
                      <a:rPr lang="en-US" sz="2000" b="0" i="1" dirty="0" smtClean="0">
                        <a:latin typeface="Cambria Math" panose="02040503050406030204" pitchFamily="18" charset="0"/>
                      </a:rPr>
                      <m:t>𝑥</m:t>
                    </m:r>
                    <m:r>
                      <a:rPr lang="en-US" sz="2000" b="0" i="1" dirty="0" smtClean="0">
                        <a:latin typeface="Cambria Math" panose="02040503050406030204" pitchFamily="18" charset="0"/>
                      </a:rPr>
                      <m:t>≤12</m:t>
                    </m:r>
                  </m:oMath>
                </a14:m>
                <a:r>
                  <a:rPr lang="en-US" sz="2000" b="0" dirty="0" smtClean="0"/>
                  <a:t>, </a:t>
                </a:r>
                <a:r>
                  <a:rPr lang="en-US" sz="2000" b="0" dirty="0"/>
                  <a:t>this is a uniform distribution. The probability density function (PDF) of a uniform distribution over an interval [a,b</a:t>
                </a:r>
                <a:r>
                  <a:rPr lang="en-US" sz="2000" b="0" dirty="0" smtClean="0"/>
                  <a:t>] </a:t>
                </a:r>
                <a:r>
                  <a:rPr lang="en-US" sz="2000" b="0" dirty="0"/>
                  <a:t>is given by:</a:t>
                </a:r>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𝑓</m:t>
                      </m:r>
                      <m:r>
                        <a:rPr lang="en-US" sz="2000" b="0" i="1" dirty="0" smtClean="0">
                          <a:latin typeface="Cambria Math" panose="02040503050406030204" pitchFamily="18" charset="0"/>
                        </a:rPr>
                        <m:t>(</m:t>
                      </m:r>
                      <m:r>
                        <a:rPr lang="en-US" sz="2000" b="0" i="1" dirty="0" smtClean="0">
                          <a:latin typeface="Cambria Math" panose="02040503050406030204" pitchFamily="18" charset="0"/>
                        </a:rPr>
                        <m:t>𝑥</m:t>
                      </m:r>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r>
                            <a:rPr lang="en-US" sz="2000" b="0" i="1" dirty="0" smtClean="0">
                              <a:latin typeface="Cambria Math" panose="02040503050406030204" pitchFamily="18" charset="0"/>
                            </a:rPr>
                            <m:t>𝑏</m:t>
                          </m:r>
                          <m:r>
                            <a:rPr lang="en-US" sz="2000" b="0" i="1" dirty="0" smtClean="0">
                              <a:latin typeface="Cambria Math" panose="02040503050406030204" pitchFamily="18" charset="0"/>
                            </a:rPr>
                            <m:t>−</m:t>
                          </m:r>
                          <m:r>
                            <a:rPr lang="en-US" sz="2000" b="0" i="1" dirty="0" smtClean="0">
                              <a:latin typeface="Cambria Math" panose="02040503050406030204" pitchFamily="18" charset="0"/>
                            </a:rPr>
                            <m:t>𝑎</m:t>
                          </m:r>
                        </m:den>
                      </m:f>
                      <m:r>
                        <a:rPr lang="en-US" sz="2000" b="0" i="1" dirty="0" smtClean="0">
                          <a:latin typeface="Cambria Math" panose="02040503050406030204" pitchFamily="18" charset="0"/>
                        </a:rPr>
                        <m:t>​</m:t>
                      </m:r>
                    </m:oMath>
                  </m:oMathPara>
                </a14:m>
                <a:endParaRPr lang="en-US" sz="2000" b="0" dirty="0"/>
              </a:p>
              <a:p>
                <a:pPr>
                  <a:lnSpc>
                    <a:spcPct val="120000"/>
                  </a:lnSpc>
                  <a:spcBef>
                    <a:spcPts val="0"/>
                  </a:spcBef>
                </a:pPr>
                <a:r>
                  <a:rPr lang="en-US" sz="2000" b="0" dirty="0"/>
                  <a:t>In this case, </a:t>
                </a:r>
                <a:r>
                  <a:rPr lang="en-US" sz="2000" b="0" dirty="0" smtClean="0"/>
                  <a:t>a=0 and b=12, </a:t>
                </a:r>
                <a:r>
                  <a:rPr lang="en-US" sz="2000" b="0" dirty="0"/>
                  <a:t>so:</a:t>
                </a:r>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𝑓</m:t>
                      </m:r>
                      <m:r>
                        <a:rPr lang="en-US" sz="2000" b="0" i="1" dirty="0" smtClean="0">
                          <a:latin typeface="Cambria Math" panose="02040503050406030204" pitchFamily="18" charset="0"/>
                        </a:rPr>
                        <m:t>(</m:t>
                      </m:r>
                      <m:r>
                        <a:rPr lang="en-US" sz="2000" b="0" i="1" dirty="0" smtClean="0">
                          <a:latin typeface="Cambria Math" panose="02040503050406030204" pitchFamily="18" charset="0"/>
                        </a:rPr>
                        <m:t>𝑥</m:t>
                      </m:r>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r>
                            <a:rPr lang="en-US" sz="2000" b="0" i="1" dirty="0" smtClean="0">
                              <a:latin typeface="Cambria Math" panose="02040503050406030204" pitchFamily="18" charset="0"/>
                            </a:rPr>
                            <m:t>12−0</m:t>
                          </m:r>
                        </m:den>
                      </m:f>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r>
                            <a:rPr lang="en-US" sz="2000" b="0" i="1" dirty="0" smtClean="0">
                              <a:latin typeface="Cambria Math" panose="02040503050406030204" pitchFamily="18" charset="0"/>
                            </a:rPr>
                            <m:t>12</m:t>
                          </m:r>
                        </m:den>
                      </m:f>
                    </m:oMath>
                  </m:oMathPara>
                </a14:m>
                <a:endParaRPr lang="en-US" sz="2000" b="0" dirty="0"/>
              </a:p>
              <a:p>
                <a:pPr>
                  <a:lnSpc>
                    <a:spcPct val="120000"/>
                  </a:lnSpc>
                  <a:spcBef>
                    <a:spcPts val="0"/>
                  </a:spcBef>
                </a:pPr>
                <a:r>
                  <a:rPr lang="en-US" sz="2000" b="0" dirty="0"/>
                  <a:t>The probability </a:t>
                </a:r>
                <a14:m>
                  <m:oMath xmlns:m="http://schemas.openxmlformats.org/officeDocument/2006/math">
                    <m:r>
                      <a:rPr lang="en-US" sz="2000" b="0" i="1" dirty="0" smtClean="0">
                        <a:latin typeface="Cambria Math" panose="02040503050406030204" pitchFamily="18" charset="0"/>
                      </a:rPr>
                      <m:t>𝑃</m:t>
                    </m:r>
                    <m:r>
                      <a:rPr lang="en-US" sz="2000" b="0" i="1" dirty="0" smtClean="0">
                        <a:latin typeface="Cambria Math" panose="02040503050406030204" pitchFamily="18" charset="0"/>
                      </a:rPr>
                      <m:t>(0&lt;</m:t>
                    </m:r>
                    <m:r>
                      <a:rPr lang="en-US" sz="2000" b="0" i="1" dirty="0" smtClean="0">
                        <a:latin typeface="Cambria Math" panose="02040503050406030204" pitchFamily="18" charset="0"/>
                      </a:rPr>
                      <m:t>𝑥</m:t>
                    </m:r>
                    <m:r>
                      <a:rPr lang="en-US" sz="2000" b="0" i="1" dirty="0" smtClean="0">
                        <a:latin typeface="Cambria Math" panose="02040503050406030204" pitchFamily="18" charset="0"/>
                      </a:rPr>
                      <m:t>&lt;12) </m:t>
                    </m:r>
                  </m:oMath>
                </a14:m>
                <a:r>
                  <a:rPr lang="en-US" sz="2000" b="0" dirty="0"/>
                  <a:t>is the integral of the PDF over the interval (</a:t>
                </a:r>
                <a:r>
                  <a:rPr lang="en-US" sz="2000" b="0" dirty="0" smtClean="0"/>
                  <a:t>0,12):</a:t>
                </a:r>
                <a:endParaRPr lang="en-US" sz="2000" b="0" dirty="0"/>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𝑃</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0&lt;</m:t>
                          </m:r>
                          <m:r>
                            <a:rPr lang="en-US" sz="2000" b="0" i="1" dirty="0" smtClean="0">
                              <a:latin typeface="Cambria Math" panose="02040503050406030204" pitchFamily="18" charset="0"/>
                            </a:rPr>
                            <m:t>𝑥</m:t>
                          </m:r>
                          <m:r>
                            <a:rPr lang="en-US" sz="2000" b="0" i="1" dirty="0" smtClean="0">
                              <a:latin typeface="Cambria Math" panose="02040503050406030204" pitchFamily="18" charset="0"/>
                            </a:rPr>
                            <m:t>&lt;12</m:t>
                          </m:r>
                        </m:e>
                      </m:d>
                      <m:r>
                        <a:rPr lang="en-US" sz="2000" b="0" i="1" dirty="0" smtClean="0">
                          <a:latin typeface="Cambria Math" panose="02040503050406030204" pitchFamily="18" charset="0"/>
                        </a:rPr>
                        <m:t>=</m:t>
                      </m:r>
                      <m:nary>
                        <m:naryPr>
                          <m:ctrlPr>
                            <a:rPr lang="en-US" sz="2000" b="0" i="1" dirty="0" smtClean="0">
                              <a:latin typeface="Cambria Math" panose="02040503050406030204" pitchFamily="18" charset="0"/>
                            </a:rPr>
                          </m:ctrlPr>
                        </m:naryPr>
                        <m:sub>
                          <m:r>
                            <m:rPr>
                              <m:brk m:alnAt="23"/>
                            </m:rPr>
                            <a:rPr lang="en-US" sz="2000" b="0" i="1" dirty="0" smtClean="0">
                              <a:latin typeface="Cambria Math" panose="02040503050406030204" pitchFamily="18" charset="0"/>
                            </a:rPr>
                            <m:t>0</m:t>
                          </m:r>
                        </m:sub>
                        <m:sup>
                          <m:r>
                            <a:rPr lang="en-US" sz="2000" b="0" i="1" dirty="0" smtClean="0">
                              <a:latin typeface="Cambria Math" panose="02040503050406030204" pitchFamily="18" charset="0"/>
                            </a:rPr>
                            <m:t>12</m:t>
                          </m:r>
                        </m:sup>
                        <m:e>
                          <m:f>
                            <m:fPr>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r>
                                <a:rPr lang="en-US" sz="2000" b="0" i="1" dirty="0" smtClean="0">
                                  <a:latin typeface="Cambria Math" panose="02040503050406030204" pitchFamily="18" charset="0"/>
                                </a:rPr>
                                <m:t>12</m:t>
                              </m:r>
                            </m:den>
                          </m:f>
                          <m:r>
                            <a:rPr lang="en-US" sz="2000" b="0" i="1" dirty="0" smtClean="0">
                              <a:latin typeface="Cambria Math" panose="02040503050406030204" pitchFamily="18" charset="0"/>
                            </a:rPr>
                            <m:t>𝑑𝑥</m:t>
                          </m:r>
                        </m:e>
                      </m:nary>
                    </m:oMath>
                  </m:oMathPara>
                </a14:m>
                <a:endParaRPr lang="en-US" sz="2000" b="0" dirty="0" smtClean="0"/>
              </a:p>
              <a:p>
                <a:pPr>
                  <a:lnSpc>
                    <a:spcPct val="120000"/>
                  </a:lnSpc>
                  <a:spcBef>
                    <a:spcPts val="0"/>
                  </a:spcBef>
                </a:pPr>
                <a:r>
                  <a:rPr lang="en-US" sz="2000" b="0" dirty="0"/>
                  <a:t>Calculating this integral:</a:t>
                </a:r>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𝑃</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0&lt;</m:t>
                          </m:r>
                          <m:r>
                            <a:rPr lang="en-US" sz="2000" b="0" i="1" dirty="0" smtClean="0">
                              <a:latin typeface="Cambria Math" panose="02040503050406030204" pitchFamily="18" charset="0"/>
                            </a:rPr>
                            <m:t>𝑥</m:t>
                          </m:r>
                          <m:r>
                            <a:rPr lang="en-US" sz="2000" b="0" i="1" dirty="0" smtClean="0">
                              <a:latin typeface="Cambria Math" panose="02040503050406030204" pitchFamily="18" charset="0"/>
                            </a:rPr>
                            <m:t>&lt;12</m:t>
                          </m:r>
                        </m:e>
                      </m:d>
                      <m:r>
                        <a:rPr lang="en-US" sz="2000" b="0" i="1" dirty="0" smtClean="0">
                          <a:latin typeface="Cambria Math" panose="02040503050406030204" pitchFamily="18" charset="0"/>
                        </a:rPr>
                        <m:t>=</m:t>
                      </m:r>
                      <m:d>
                        <m:dPr>
                          <m:begChr m:val="["/>
                          <m:endChr m:val="]"/>
                          <m:ctrlPr>
                            <a:rPr lang="en-US" sz="2000" b="0" i="1" dirty="0" smtClean="0">
                              <a:latin typeface="Cambria Math" panose="02040503050406030204" pitchFamily="18" charset="0"/>
                            </a:rPr>
                          </m:ctrlPr>
                        </m:dPr>
                        <m:e>
                          <m:f>
                            <m:fPr>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r>
                                <a:rPr lang="en-US" sz="2000" b="0" i="1" dirty="0" smtClean="0">
                                  <a:latin typeface="Cambria Math" panose="02040503050406030204" pitchFamily="18" charset="0"/>
                                </a:rPr>
                                <m:t>12</m:t>
                              </m:r>
                            </m:den>
                          </m:f>
                          <m:r>
                            <a:rPr lang="en-US" sz="2000" b="0" i="1" dirty="0" smtClean="0">
                              <a:latin typeface="Cambria Math" panose="02040503050406030204" pitchFamily="18" charset="0"/>
                            </a:rPr>
                            <m:t>𝑥</m:t>
                          </m:r>
                        </m:e>
                      </m:d>
                      <m:f>
                        <m:fPr>
                          <m:type m:val="noBar"/>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12</m:t>
                          </m:r>
                        </m:num>
                        <m:den>
                          <m:r>
                            <a:rPr lang="en-US" sz="2000" b="0" i="1" dirty="0" smtClean="0">
                              <a:latin typeface="Cambria Math" panose="02040503050406030204" pitchFamily="18" charset="0"/>
                            </a:rPr>
                            <m:t>0</m:t>
                          </m:r>
                        </m:den>
                      </m:f>
                      <m:r>
                        <a:rPr lang="en-US" sz="2000" b="0" i="0" dirty="0" smtClean="0">
                          <a:latin typeface="Cambria Math" panose="02040503050406030204" pitchFamily="18" charset="0"/>
                        </a:rPr>
                        <m:t>=</m:t>
                      </m:r>
                      <m:f>
                        <m:fPr>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r>
                            <a:rPr lang="en-US" sz="2000" b="0" i="1" dirty="0" smtClean="0">
                              <a:latin typeface="Cambria Math" panose="02040503050406030204" pitchFamily="18" charset="0"/>
                            </a:rPr>
                            <m:t>12</m:t>
                          </m:r>
                        </m:den>
                      </m:f>
                      <m:r>
                        <a:rPr lang="en-US" sz="2000" b="0" i="1" dirty="0" smtClean="0">
                          <a:latin typeface="Cambria Math" panose="02040503050406030204" pitchFamily="18" charset="0"/>
                        </a:rPr>
                        <m:t>∗12+</m:t>
                      </m:r>
                      <m:f>
                        <m:fPr>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r>
                            <a:rPr lang="en-US" sz="2000" b="0" i="1" dirty="0" smtClean="0">
                              <a:latin typeface="Cambria Math" panose="02040503050406030204" pitchFamily="18" charset="0"/>
                            </a:rPr>
                            <m:t>12</m:t>
                          </m:r>
                        </m:den>
                      </m:f>
                      <m:r>
                        <a:rPr lang="en-US" sz="2000" b="0" i="1" dirty="0" smtClean="0">
                          <a:latin typeface="Cambria Math" panose="02040503050406030204" pitchFamily="18" charset="0"/>
                        </a:rPr>
                        <m:t>∗0=1</m:t>
                      </m:r>
                    </m:oMath>
                  </m:oMathPara>
                </a14:m>
                <a:endParaRPr lang="en-US" sz="2000" b="0" dirty="0" smtClean="0"/>
              </a:p>
              <a:p>
                <a:pPr>
                  <a:lnSpc>
                    <a:spcPct val="120000"/>
                  </a:lnSpc>
                  <a:spcBef>
                    <a:spcPts val="0"/>
                  </a:spcBef>
                </a:pPr>
                <a:r>
                  <a:rPr lang="en-US" sz="2000" b="0" dirty="0"/>
                  <a:t>Thus, the probability </a:t>
                </a:r>
                <a14:m>
                  <m:oMath xmlns:m="http://schemas.openxmlformats.org/officeDocument/2006/math">
                    <m:r>
                      <a:rPr lang="en-US" sz="2000" b="0" i="1" dirty="0" smtClean="0">
                        <a:latin typeface="Cambria Math" panose="02040503050406030204" pitchFamily="18" charset="0"/>
                      </a:rPr>
                      <m:t>𝑃</m:t>
                    </m:r>
                    <m:r>
                      <a:rPr lang="en-US" sz="2000" b="0" i="1" dirty="0" smtClean="0">
                        <a:latin typeface="Cambria Math" panose="02040503050406030204" pitchFamily="18" charset="0"/>
                      </a:rPr>
                      <m:t>(0&lt;</m:t>
                    </m:r>
                    <m:r>
                      <a:rPr lang="en-US" sz="2000" b="0" i="1" dirty="0" smtClean="0">
                        <a:latin typeface="Cambria Math" panose="02040503050406030204" pitchFamily="18" charset="0"/>
                      </a:rPr>
                      <m:t>𝑥</m:t>
                    </m:r>
                    <m:r>
                      <a:rPr lang="en-US" sz="2000" b="0" i="1" dirty="0" smtClean="0">
                        <a:latin typeface="Cambria Math" panose="02040503050406030204" pitchFamily="18" charset="0"/>
                      </a:rPr>
                      <m:t>&lt;12) </m:t>
                    </m:r>
                  </m:oMath>
                </a14:m>
                <a:r>
                  <a:rPr lang="en-US" sz="2000" b="0" dirty="0" smtClean="0"/>
                  <a:t>is </a:t>
                </a:r>
                <a:r>
                  <a:rPr lang="en-US" sz="2000" b="0" dirty="0"/>
                  <a:t>1. This makes sense because the entire probability mass of a uniform distribution over its interval sums to 1.</a:t>
                </a:r>
              </a:p>
              <a:p>
                <a:pPr>
                  <a:lnSpc>
                    <a:spcPct val="120000"/>
                  </a:lnSpc>
                  <a:spcBef>
                    <a:spcPts val="0"/>
                  </a:spcBef>
                </a:pPr>
                <a:endParaRPr lang="en-US" sz="1600" b="0"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39788" y="1681162"/>
                <a:ext cx="5157787" cy="2446337"/>
              </a:xfrm>
              <a:blipFill>
                <a:blip r:embed="rId4"/>
                <a:stretch>
                  <a:fillRect b="-49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839788" y="4127498"/>
                <a:ext cx="5157787" cy="2571751"/>
              </a:xfrm>
              <a:ln>
                <a:solidFill>
                  <a:schemeClr val="tx1"/>
                </a:solidFill>
              </a:ln>
            </p:spPr>
            <p:txBody>
              <a:bodyPr>
                <a:noAutofit/>
              </a:bodyPr>
              <a:lstStyle/>
              <a:p>
                <a:pPr marL="0" indent="0">
                  <a:lnSpc>
                    <a:spcPct val="120000"/>
                  </a:lnSpc>
                  <a:spcBef>
                    <a:spcPts val="0"/>
                  </a:spcBef>
                  <a:buNone/>
                </a:pPr>
                <a:r>
                  <a:rPr lang="en-US" sz="730" dirty="0" smtClean="0"/>
                  <a:t>To find the probability </a:t>
                </a:r>
                <a14:m>
                  <m:oMath xmlns:m="http://schemas.openxmlformats.org/officeDocument/2006/math">
                    <m:r>
                      <a:rPr lang="en-US" sz="730" i="1" dirty="0" smtClean="0">
                        <a:latin typeface="Cambria Math" panose="02040503050406030204" pitchFamily="18" charset="0"/>
                      </a:rPr>
                      <m:t>𝑃</m:t>
                    </m:r>
                    <m:r>
                      <a:rPr lang="en-US" sz="730" i="1" dirty="0" smtClean="0">
                        <a:latin typeface="Cambria Math" panose="02040503050406030204" pitchFamily="18" charset="0"/>
                      </a:rPr>
                      <m:t>(0 &lt; </m:t>
                    </m:r>
                    <m:r>
                      <a:rPr lang="en-US" sz="730" i="1" dirty="0" smtClean="0">
                        <a:latin typeface="Cambria Math" panose="02040503050406030204" pitchFamily="18" charset="0"/>
                      </a:rPr>
                      <m:t>𝑥</m:t>
                    </m:r>
                    <m:r>
                      <a:rPr lang="en-US" sz="730" i="1" dirty="0" smtClean="0">
                        <a:latin typeface="Cambria Math" panose="02040503050406030204" pitchFamily="18" charset="0"/>
                      </a:rPr>
                      <m:t> &lt; 12) </m:t>
                    </m:r>
                  </m:oMath>
                </a14:m>
                <a:r>
                  <a:rPr lang="en-US" sz="730" dirty="0" smtClean="0"/>
                  <a:t>, </a:t>
                </a:r>
                <a:r>
                  <a:rPr lang="en-US" sz="730" dirty="0"/>
                  <a:t>we need to integrate the probability density function (PDF) </a:t>
                </a:r>
                <a14:m>
                  <m:oMath xmlns:m="http://schemas.openxmlformats.org/officeDocument/2006/math">
                    <m:r>
                      <a:rPr lang="en-US" sz="730" i="1" dirty="0" smtClean="0">
                        <a:latin typeface="Cambria Math" panose="02040503050406030204" pitchFamily="18" charset="0"/>
                      </a:rPr>
                      <m:t>𝑓</m:t>
                    </m:r>
                    <m:r>
                      <a:rPr lang="en-US" sz="730" i="1" dirty="0" smtClean="0">
                        <a:latin typeface="Cambria Math" panose="02040503050406030204" pitchFamily="18" charset="0"/>
                      </a:rPr>
                      <m:t>(</m:t>
                    </m:r>
                    <m:r>
                      <a:rPr lang="en-US" sz="730" i="1" dirty="0" smtClean="0">
                        <a:latin typeface="Cambria Math" panose="02040503050406030204" pitchFamily="18" charset="0"/>
                      </a:rPr>
                      <m:t>𝑥</m:t>
                    </m:r>
                    <m:r>
                      <a:rPr lang="en-US" sz="730" i="1" dirty="0" smtClean="0">
                        <a:latin typeface="Cambria Math" panose="02040503050406030204" pitchFamily="18" charset="0"/>
                      </a:rPr>
                      <m:t>) </m:t>
                    </m:r>
                  </m:oMath>
                </a14:m>
                <a:r>
                  <a:rPr lang="en-US" sz="730" dirty="0"/>
                  <a:t>over the given interval.</a:t>
                </a:r>
              </a:p>
              <a:p>
                <a:pPr marL="0" indent="0">
                  <a:lnSpc>
                    <a:spcPct val="120000"/>
                  </a:lnSpc>
                  <a:spcBef>
                    <a:spcPts val="0"/>
                  </a:spcBef>
                  <a:buNone/>
                </a:pPr>
                <a:r>
                  <a:rPr lang="en-US" sz="730" dirty="0"/>
                  <a:t>Step 1: Define the probability density function</a:t>
                </a:r>
              </a:p>
              <a:p>
                <a:pPr marL="0" indent="0">
                  <a:lnSpc>
                    <a:spcPct val="120000"/>
                  </a:lnSpc>
                  <a:spcBef>
                    <a:spcPts val="0"/>
                  </a:spcBef>
                  <a:buNone/>
                </a:pPr>
                <a:r>
                  <a:rPr lang="en-US" sz="730" dirty="0"/>
                  <a:t>The probability density function is given as </a:t>
                </a:r>
                <a14:m>
                  <m:oMath xmlns:m="http://schemas.openxmlformats.org/officeDocument/2006/math">
                    <m:r>
                      <a:rPr lang="en-US" sz="730" i="1" dirty="0" smtClean="0">
                        <a:latin typeface="Cambria Math" panose="02040503050406030204" pitchFamily="18" charset="0"/>
                      </a:rPr>
                      <m:t>𝑓</m:t>
                    </m:r>
                    <m:r>
                      <a:rPr lang="en-US" sz="730" i="1" dirty="0" smtClean="0">
                        <a:latin typeface="Cambria Math" panose="02040503050406030204" pitchFamily="18" charset="0"/>
                      </a:rPr>
                      <m:t>(</m:t>
                    </m:r>
                    <m:r>
                      <a:rPr lang="en-US" sz="730" i="1" dirty="0" smtClean="0">
                        <a:latin typeface="Cambria Math" panose="02040503050406030204" pitchFamily="18" charset="0"/>
                      </a:rPr>
                      <m:t>𝑥</m:t>
                    </m:r>
                    <m:r>
                      <a:rPr lang="en-US" sz="730" i="1" dirty="0" smtClean="0">
                        <a:latin typeface="Cambria Math" panose="02040503050406030204" pitchFamily="18" charset="0"/>
                      </a:rPr>
                      <m:t>) = 1/12</m:t>
                    </m:r>
                  </m:oMath>
                </a14:m>
                <a:r>
                  <a:rPr lang="en-US" sz="730" dirty="0"/>
                  <a:t>.</a:t>
                </a:r>
              </a:p>
              <a:p>
                <a:pPr marL="0" indent="0">
                  <a:lnSpc>
                    <a:spcPct val="120000"/>
                  </a:lnSpc>
                  <a:spcBef>
                    <a:spcPts val="0"/>
                  </a:spcBef>
                  <a:buNone/>
                </a:pPr>
                <a:r>
                  <a:rPr lang="en-US" sz="730" dirty="0"/>
                  <a:t>Step 2: Define the interval</a:t>
                </a:r>
              </a:p>
              <a:p>
                <a:pPr marL="0" indent="0">
                  <a:lnSpc>
                    <a:spcPct val="120000"/>
                  </a:lnSpc>
                  <a:spcBef>
                    <a:spcPts val="0"/>
                  </a:spcBef>
                  <a:buNone/>
                </a:pPr>
                <a:r>
                  <a:rPr lang="en-US" sz="730" dirty="0"/>
                  <a:t>The interval is given as 0 &lt; 𝑥</a:t>
                </a:r>
                <a:r>
                  <a:rPr lang="en-US" sz="730" dirty="0" smtClean="0"/>
                  <a:t> </a:t>
                </a:r>
                <a:r>
                  <a:rPr lang="en-US" sz="730" dirty="0"/>
                  <a:t>&lt; 12.</a:t>
                </a:r>
              </a:p>
              <a:p>
                <a:pPr marL="0" indent="0">
                  <a:lnSpc>
                    <a:spcPct val="120000"/>
                  </a:lnSpc>
                  <a:spcBef>
                    <a:spcPts val="0"/>
                  </a:spcBef>
                  <a:buNone/>
                </a:pPr>
                <a:r>
                  <a:rPr lang="en-US" sz="730" dirty="0"/>
                  <a:t>Step 3: Integrate the probability density function over the interval</a:t>
                </a:r>
              </a:p>
              <a:p>
                <a:pPr marL="0" indent="0">
                  <a:lnSpc>
                    <a:spcPct val="120000"/>
                  </a:lnSpc>
                  <a:spcBef>
                    <a:spcPts val="0"/>
                  </a:spcBef>
                  <a:buNone/>
                </a:pPr>
                <a:r>
                  <a:rPr lang="en-US" sz="730" dirty="0"/>
                  <a:t>To find the probability, we integrate </a:t>
                </a:r>
                <a14:m>
                  <m:oMath xmlns:m="http://schemas.openxmlformats.org/officeDocument/2006/math">
                    <m:r>
                      <a:rPr lang="en-US" sz="730" i="1" dirty="0" smtClean="0">
                        <a:latin typeface="Cambria Math" panose="02040503050406030204" pitchFamily="18" charset="0"/>
                      </a:rPr>
                      <m:t>𝑓</m:t>
                    </m:r>
                    <m:r>
                      <a:rPr lang="en-US" sz="730" i="1" dirty="0" smtClean="0">
                        <a:latin typeface="Cambria Math" panose="02040503050406030204" pitchFamily="18" charset="0"/>
                      </a:rPr>
                      <m:t>(</m:t>
                    </m:r>
                    <m:r>
                      <a:rPr lang="en-US" sz="730" i="1" dirty="0" smtClean="0">
                        <a:latin typeface="Cambria Math" panose="02040503050406030204" pitchFamily="18" charset="0"/>
                      </a:rPr>
                      <m:t>𝑥</m:t>
                    </m:r>
                    <m:r>
                      <a:rPr lang="en-US" sz="730" i="1" dirty="0" smtClean="0">
                        <a:latin typeface="Cambria Math" panose="02040503050406030204" pitchFamily="18" charset="0"/>
                      </a:rPr>
                      <m:t>) </m:t>
                    </m:r>
                  </m:oMath>
                </a14:m>
                <a:r>
                  <a:rPr lang="en-US" sz="730" dirty="0"/>
                  <a:t>from 0 to 12.</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730" i="1" dirty="0" smtClean="0">
                          <a:latin typeface="Cambria Math" panose="02040503050406030204" pitchFamily="18" charset="0"/>
                        </a:rPr>
                        <m:t>𝑃</m:t>
                      </m:r>
                      <m:r>
                        <a:rPr lang="en-US" sz="730" i="1" dirty="0" smtClean="0">
                          <a:latin typeface="Cambria Math" panose="02040503050406030204" pitchFamily="18" charset="0"/>
                        </a:rPr>
                        <m:t>(0 &lt; </m:t>
                      </m:r>
                      <m:r>
                        <a:rPr lang="en-US" sz="730" i="1" dirty="0" smtClean="0">
                          <a:latin typeface="Cambria Math" panose="02040503050406030204" pitchFamily="18" charset="0"/>
                        </a:rPr>
                        <m:t>𝑥</m:t>
                      </m:r>
                      <m:r>
                        <a:rPr lang="en-US" sz="730" i="1" dirty="0" smtClean="0">
                          <a:latin typeface="Cambria Math" panose="02040503050406030204" pitchFamily="18" charset="0"/>
                        </a:rPr>
                        <m:t> &lt; 12) = </m:t>
                      </m:r>
                      <m:nary>
                        <m:naryPr>
                          <m:ctrlPr>
                            <a:rPr lang="en-US" sz="730" i="1" dirty="0" smtClean="0">
                              <a:latin typeface="Cambria Math" panose="02040503050406030204" pitchFamily="18" charset="0"/>
                            </a:rPr>
                          </m:ctrlPr>
                        </m:naryPr>
                        <m:sub>
                          <m:r>
                            <m:rPr>
                              <m:brk m:alnAt="23"/>
                            </m:rPr>
                            <a:rPr lang="en-US" sz="730" b="0" i="1" dirty="0" smtClean="0">
                              <a:latin typeface="Cambria Math" panose="02040503050406030204" pitchFamily="18" charset="0"/>
                            </a:rPr>
                            <m:t>0</m:t>
                          </m:r>
                        </m:sub>
                        <m:sup>
                          <m:r>
                            <a:rPr lang="en-US" sz="730" b="0" i="1" dirty="0" smtClean="0">
                              <a:latin typeface="Cambria Math" panose="02040503050406030204" pitchFamily="18" charset="0"/>
                            </a:rPr>
                            <m:t>12</m:t>
                          </m:r>
                        </m:sup>
                        <m:e>
                          <m:f>
                            <m:fPr>
                              <m:ctrlPr>
                                <a:rPr lang="en-US" sz="730" i="1" dirty="0" smtClean="0">
                                  <a:latin typeface="Cambria Math" panose="02040503050406030204" pitchFamily="18" charset="0"/>
                                </a:rPr>
                              </m:ctrlPr>
                            </m:fPr>
                            <m:num>
                              <m:r>
                                <a:rPr lang="en-US" sz="730" b="0" i="1" dirty="0" smtClean="0">
                                  <a:latin typeface="Cambria Math" panose="02040503050406030204" pitchFamily="18" charset="0"/>
                                </a:rPr>
                                <m:t>1</m:t>
                              </m:r>
                            </m:num>
                            <m:den>
                              <m:r>
                                <a:rPr lang="en-US" sz="730" b="0" i="1" dirty="0" smtClean="0">
                                  <a:latin typeface="Cambria Math" panose="02040503050406030204" pitchFamily="18" charset="0"/>
                                </a:rPr>
                                <m:t>12</m:t>
                              </m:r>
                            </m:den>
                          </m:f>
                          <m:r>
                            <a:rPr lang="en-US" sz="730" b="0" i="1" dirty="0" smtClean="0">
                              <a:latin typeface="Cambria Math" panose="02040503050406030204" pitchFamily="18" charset="0"/>
                            </a:rPr>
                            <m:t> </m:t>
                          </m:r>
                          <m:r>
                            <a:rPr lang="en-US" sz="730" b="0" i="1" dirty="0" smtClean="0">
                              <a:latin typeface="Cambria Math" panose="02040503050406030204" pitchFamily="18" charset="0"/>
                            </a:rPr>
                            <m:t>𝑑𝑥</m:t>
                          </m:r>
                        </m:e>
                      </m:nary>
                    </m:oMath>
                  </m:oMathPara>
                </a14:m>
                <a:endParaRPr lang="en-US" sz="730" dirty="0"/>
              </a:p>
              <a:p>
                <a:pPr marL="0" indent="0">
                  <a:lnSpc>
                    <a:spcPct val="120000"/>
                  </a:lnSpc>
                  <a:spcBef>
                    <a:spcPts val="0"/>
                  </a:spcBef>
                  <a:buNone/>
                </a:pPr>
                <a:r>
                  <a:rPr lang="en-US" sz="730" dirty="0"/>
                  <a:t>Step 4: Evaluate the integral</a:t>
                </a:r>
              </a:p>
              <a:p>
                <a:pPr marL="0" indent="0">
                  <a:lnSpc>
                    <a:spcPct val="120000"/>
                  </a:lnSpc>
                  <a:spcBef>
                    <a:spcPts val="0"/>
                  </a:spcBef>
                  <a:buNone/>
                </a:pPr>
                <a:r>
                  <a:rPr lang="en-US" sz="730" dirty="0"/>
                  <a:t>Evaluating the integral gives:</a:t>
                </a:r>
              </a:p>
              <a:p>
                <a:pPr marL="0" indent="0">
                  <a:lnSpc>
                    <a:spcPct val="120000"/>
                  </a:lnSpc>
                  <a:spcBef>
                    <a:spcPts val="0"/>
                  </a:spcBef>
                  <a:buNone/>
                </a:pPr>
                <a14:m>
                  <m:oMath xmlns:m="http://schemas.openxmlformats.org/officeDocument/2006/math">
                    <m:r>
                      <a:rPr lang="en-US" sz="730" i="1" dirty="0" smtClean="0">
                        <a:latin typeface="Cambria Math" panose="02040503050406030204" pitchFamily="18" charset="0"/>
                      </a:rPr>
                      <m:t>𝑃</m:t>
                    </m:r>
                    <m:r>
                      <a:rPr lang="en-US" sz="730" i="1" dirty="0" smtClean="0">
                        <a:latin typeface="Cambria Math" panose="02040503050406030204" pitchFamily="18" charset="0"/>
                      </a:rPr>
                      <m:t>(0 &lt; </m:t>
                    </m:r>
                    <m:r>
                      <a:rPr lang="en-US" sz="730" i="1" dirty="0" smtClean="0">
                        <a:latin typeface="Cambria Math" panose="02040503050406030204" pitchFamily="18" charset="0"/>
                      </a:rPr>
                      <m:t>𝑥</m:t>
                    </m:r>
                    <m:r>
                      <a:rPr lang="en-US" sz="730" i="1" dirty="0" smtClean="0">
                        <a:latin typeface="Cambria Math" panose="02040503050406030204" pitchFamily="18" charset="0"/>
                      </a:rPr>
                      <m:t> &lt; 12) = (</m:t>
                    </m:r>
                    <m:f>
                      <m:fPr>
                        <m:ctrlPr>
                          <a:rPr lang="en-US" sz="730" i="1" dirty="0" smtClean="0">
                            <a:latin typeface="Cambria Math" panose="02040503050406030204" pitchFamily="18" charset="0"/>
                          </a:rPr>
                        </m:ctrlPr>
                      </m:fPr>
                      <m:num>
                        <m:r>
                          <a:rPr lang="en-US" sz="730" b="0" i="1" dirty="0" smtClean="0">
                            <a:latin typeface="Cambria Math" panose="02040503050406030204" pitchFamily="18" charset="0"/>
                          </a:rPr>
                          <m:t>1</m:t>
                        </m:r>
                      </m:num>
                      <m:den>
                        <m:r>
                          <a:rPr lang="en-US" sz="730" b="0" i="1" dirty="0" smtClean="0">
                            <a:latin typeface="Cambria Math" panose="02040503050406030204" pitchFamily="18" charset="0"/>
                          </a:rPr>
                          <m:t>12</m:t>
                        </m:r>
                      </m:den>
                    </m:f>
                    <m:r>
                      <a:rPr lang="en-US" sz="730" i="1" dirty="0" smtClean="0">
                        <a:latin typeface="Cambria Math" panose="02040503050406030204" pitchFamily="18" charset="0"/>
                      </a:rPr>
                      <m:t>) ∗ [</m:t>
                    </m:r>
                    <m:r>
                      <a:rPr lang="en-US" sz="730" i="1" dirty="0" smtClean="0">
                        <a:latin typeface="Cambria Math" panose="02040503050406030204" pitchFamily="18" charset="0"/>
                      </a:rPr>
                      <m:t>𝑥</m:t>
                    </m:r>
                    <m:r>
                      <a:rPr lang="en-US" sz="730" i="1" dirty="0" smtClean="0">
                        <a:latin typeface="Cambria Math" panose="02040503050406030204" pitchFamily="18" charset="0"/>
                      </a:rPr>
                      <m:t>] </m:t>
                    </m:r>
                  </m:oMath>
                </a14:m>
                <a:r>
                  <a:rPr lang="en-US" sz="730" dirty="0"/>
                  <a:t>from 0 to 12</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730" i="1" dirty="0" smtClean="0">
                          <a:latin typeface="Cambria Math" panose="02040503050406030204" pitchFamily="18" charset="0"/>
                        </a:rPr>
                        <m:t>= (</m:t>
                      </m:r>
                      <m:f>
                        <m:fPr>
                          <m:ctrlPr>
                            <a:rPr lang="en-US" sz="730" i="1" dirty="0" smtClean="0">
                              <a:latin typeface="Cambria Math" panose="02040503050406030204" pitchFamily="18" charset="0"/>
                            </a:rPr>
                          </m:ctrlPr>
                        </m:fPr>
                        <m:num>
                          <m:r>
                            <a:rPr lang="en-US" sz="730" b="0" i="1" dirty="0" smtClean="0">
                              <a:latin typeface="Cambria Math" panose="02040503050406030204" pitchFamily="18" charset="0"/>
                            </a:rPr>
                            <m:t>1</m:t>
                          </m:r>
                        </m:num>
                        <m:den>
                          <m:r>
                            <a:rPr lang="en-US" sz="730" b="0" i="1" dirty="0" smtClean="0">
                              <a:latin typeface="Cambria Math" panose="02040503050406030204" pitchFamily="18" charset="0"/>
                            </a:rPr>
                            <m:t>12</m:t>
                          </m:r>
                        </m:den>
                      </m:f>
                      <m:r>
                        <a:rPr lang="en-US" sz="730" i="1" dirty="0" smtClean="0">
                          <a:latin typeface="Cambria Math" panose="02040503050406030204" pitchFamily="18" charset="0"/>
                        </a:rPr>
                        <m:t>) ∗ (12 − 0)</m:t>
                      </m:r>
                    </m:oMath>
                  </m:oMathPara>
                </a14:m>
                <a:endParaRPr lang="en-US" sz="730"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730" i="1" dirty="0" smtClean="0">
                          <a:latin typeface="Cambria Math" panose="02040503050406030204" pitchFamily="18" charset="0"/>
                        </a:rPr>
                        <m:t>= (</m:t>
                      </m:r>
                      <m:f>
                        <m:fPr>
                          <m:ctrlPr>
                            <a:rPr lang="en-US" sz="730" i="1" dirty="0" smtClean="0">
                              <a:latin typeface="Cambria Math" panose="02040503050406030204" pitchFamily="18" charset="0"/>
                            </a:rPr>
                          </m:ctrlPr>
                        </m:fPr>
                        <m:num>
                          <m:r>
                            <a:rPr lang="en-US" sz="730" b="0" i="1" dirty="0" smtClean="0">
                              <a:latin typeface="Cambria Math" panose="02040503050406030204" pitchFamily="18" charset="0"/>
                            </a:rPr>
                            <m:t>1</m:t>
                          </m:r>
                        </m:num>
                        <m:den>
                          <m:r>
                            <a:rPr lang="en-US" sz="730" b="0" i="1" dirty="0" smtClean="0">
                              <a:latin typeface="Cambria Math" panose="02040503050406030204" pitchFamily="18" charset="0"/>
                            </a:rPr>
                            <m:t>12</m:t>
                          </m:r>
                        </m:den>
                      </m:f>
                      <m:r>
                        <a:rPr lang="en-US" sz="730" i="1" dirty="0" smtClean="0">
                          <a:latin typeface="Cambria Math" panose="02040503050406030204" pitchFamily="18" charset="0"/>
                        </a:rPr>
                        <m:t>) ∗ 12</m:t>
                      </m:r>
                    </m:oMath>
                  </m:oMathPara>
                </a14:m>
                <a:endParaRPr lang="en-US" sz="730"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730" i="1" dirty="0" smtClean="0">
                          <a:latin typeface="Cambria Math" panose="02040503050406030204" pitchFamily="18" charset="0"/>
                        </a:rPr>
                        <m:t>= 1</m:t>
                      </m:r>
                    </m:oMath>
                  </m:oMathPara>
                </a14:m>
                <a:endParaRPr lang="en-US" sz="730" dirty="0"/>
              </a:p>
              <a:p>
                <a:pPr marL="0" indent="0">
                  <a:lnSpc>
                    <a:spcPct val="120000"/>
                  </a:lnSpc>
                  <a:spcBef>
                    <a:spcPts val="0"/>
                  </a:spcBef>
                  <a:buNone/>
                </a:pPr>
                <a:r>
                  <a:rPr lang="en-US" sz="730" dirty="0"/>
                  <a:t>The final answer is: 1​</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839788" y="4127498"/>
                <a:ext cx="5157787" cy="2571751"/>
              </a:xfr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p:cNvSpPr>
                <a:spLocks noGrp="1"/>
              </p:cNvSpPr>
              <p:nvPr>
                <p:ph type="body" sz="quarter" idx="3"/>
              </p:nvPr>
            </p:nvSpPr>
            <p:spPr>
              <a:xfrm>
                <a:off x="6172200" y="1681163"/>
                <a:ext cx="5183188" cy="2446334"/>
              </a:xfrm>
              <a:ln>
                <a:solidFill>
                  <a:schemeClr val="tx1"/>
                </a:solidFill>
              </a:ln>
            </p:spPr>
            <p:txBody>
              <a:bodyPr anchor="t">
                <a:noAutofit/>
              </a:bodyPr>
              <a:lstStyle/>
              <a:p>
                <a:pPr>
                  <a:lnSpc>
                    <a:spcPct val="120000"/>
                  </a:lnSpc>
                  <a:spcBef>
                    <a:spcPts val="0"/>
                  </a:spcBef>
                </a:pPr>
                <a:r>
                  <a:rPr lang="en-US" sz="875" b="0" dirty="0" smtClean="0"/>
                  <a:t>Here's how to solve this:</a:t>
                </a:r>
                <a:r>
                  <a:rPr lang="en-US" sz="875" b="0" dirty="0"/>
                  <a:t/>
                </a:r>
                <a:br>
                  <a:rPr lang="en-US" sz="875" b="0" dirty="0"/>
                </a:br>
                <a:r>
                  <a:rPr lang="en-US" sz="875" b="0" dirty="0"/>
                  <a:t>**Understanding the Problem</a:t>
                </a:r>
                <a:r>
                  <a:rPr lang="en-US" sz="875" b="0" dirty="0" smtClean="0"/>
                  <a:t>**</a:t>
                </a:r>
                <a:r>
                  <a:rPr lang="en-US" sz="875" b="0" dirty="0"/>
                  <a:t/>
                </a:r>
                <a:br>
                  <a:rPr lang="en-US" sz="875" b="0" dirty="0"/>
                </a:br>
                <a:r>
                  <a:rPr lang="en-US" sz="875" b="0" dirty="0"/>
                  <a:t>* **Continuous Probability Function:**  A continuous probability function describes the probability of a random variable taking on a value within a given range.</a:t>
                </a:r>
                <a:br>
                  <a:rPr lang="en-US" sz="875" b="0" dirty="0"/>
                </a:br>
                <a:r>
                  <a:rPr lang="en-US" sz="875" b="0" dirty="0"/>
                  <a:t>* **</a:t>
                </a:r>
                <a14:m>
                  <m:oMath xmlns:m="http://schemas.openxmlformats.org/officeDocument/2006/math">
                    <m:r>
                      <a:rPr lang="en-US" sz="875" b="0" i="1" dirty="0" smtClean="0">
                        <a:latin typeface="Cambria Math" panose="02040503050406030204" pitchFamily="18" charset="0"/>
                      </a:rPr>
                      <m:t>𝑓</m:t>
                    </m:r>
                    <m:r>
                      <a:rPr lang="en-US" sz="875" b="0" i="1" dirty="0" smtClean="0">
                        <a:latin typeface="Cambria Math" panose="02040503050406030204" pitchFamily="18" charset="0"/>
                      </a:rPr>
                      <m:t>(</m:t>
                    </m:r>
                    <m:r>
                      <a:rPr lang="en-US" sz="875" b="0" i="1" dirty="0" smtClean="0">
                        <a:latin typeface="Cambria Math" panose="02040503050406030204" pitchFamily="18" charset="0"/>
                      </a:rPr>
                      <m:t>𝑥</m:t>
                    </m:r>
                    <m:r>
                      <a:rPr lang="en-US" sz="875" b="0" i="1" dirty="0" smtClean="0">
                        <a:latin typeface="Cambria Math" panose="02040503050406030204" pitchFamily="18" charset="0"/>
                      </a:rPr>
                      <m:t>) = </m:t>
                    </m:r>
                    <m:f>
                      <m:fPr>
                        <m:ctrlPr>
                          <a:rPr lang="en-US" sz="875" b="0" i="1" dirty="0" smtClean="0">
                            <a:latin typeface="Cambria Math" panose="02040503050406030204" pitchFamily="18" charset="0"/>
                          </a:rPr>
                        </m:ctrlPr>
                      </m:fPr>
                      <m:num>
                        <m:r>
                          <a:rPr lang="en-US" sz="875" b="0" i="1" dirty="0" smtClean="0">
                            <a:latin typeface="Cambria Math" panose="02040503050406030204" pitchFamily="18" charset="0"/>
                          </a:rPr>
                          <m:t>1</m:t>
                        </m:r>
                      </m:num>
                      <m:den>
                        <m:r>
                          <a:rPr lang="en-US" sz="875" b="0" i="1" dirty="0" smtClean="0">
                            <a:latin typeface="Cambria Math" panose="02040503050406030204" pitchFamily="18" charset="0"/>
                          </a:rPr>
                          <m:t>12</m:t>
                        </m:r>
                      </m:den>
                    </m:f>
                  </m:oMath>
                </a14:m>
                <a:r>
                  <a:rPr lang="en-US" sz="875" b="0" dirty="0" smtClean="0"/>
                  <a:t>:** </a:t>
                </a:r>
                <a:r>
                  <a:rPr lang="en-US" sz="875" b="0" dirty="0"/>
                  <a:t>This means the function has a constant value of </a:t>
                </a:r>
                <a:r>
                  <a:rPr lang="en-US" sz="875" dirty="0"/>
                  <a:t> </a:t>
                </a:r>
                <a14:m>
                  <m:oMath xmlns:m="http://schemas.openxmlformats.org/officeDocument/2006/math">
                    <m:f>
                      <m:fPr>
                        <m:ctrlPr>
                          <a:rPr lang="en-US" sz="875" i="1">
                            <a:latin typeface="Cambria Math" panose="02040503050406030204" pitchFamily="18" charset="0"/>
                          </a:rPr>
                        </m:ctrlPr>
                      </m:fPr>
                      <m:num>
                        <m:r>
                          <a:rPr lang="en-US" sz="875" b="0" i="1">
                            <a:latin typeface="Cambria Math" panose="02040503050406030204" pitchFamily="18" charset="0"/>
                          </a:rPr>
                          <m:t>1</m:t>
                        </m:r>
                      </m:num>
                      <m:den>
                        <m:r>
                          <a:rPr lang="en-US" sz="875" b="0" i="1">
                            <a:latin typeface="Cambria Math" panose="02040503050406030204" pitchFamily="18" charset="0"/>
                          </a:rPr>
                          <m:t>12</m:t>
                        </m:r>
                      </m:den>
                    </m:f>
                  </m:oMath>
                </a14:m>
                <a:r>
                  <a:rPr lang="en-US" sz="875" b="0" dirty="0" smtClean="0"/>
                  <a:t> </a:t>
                </a:r>
                <a:r>
                  <a:rPr lang="en-US" sz="875" b="0" dirty="0"/>
                  <a:t>across the entire range of 0 to 12. </a:t>
                </a:r>
                <a:br>
                  <a:rPr lang="en-US" sz="875" b="0" dirty="0"/>
                </a:br>
                <a:r>
                  <a:rPr lang="en-US" sz="875" b="0" dirty="0"/>
                  <a:t>* **</a:t>
                </a:r>
                <a14:m>
                  <m:oMath xmlns:m="http://schemas.openxmlformats.org/officeDocument/2006/math">
                    <m:r>
                      <a:rPr lang="en-US" sz="875" b="0" i="1" dirty="0" smtClean="0">
                        <a:latin typeface="Cambria Math" panose="02040503050406030204" pitchFamily="18" charset="0"/>
                      </a:rPr>
                      <m:t>𝑃</m:t>
                    </m:r>
                    <m:r>
                      <a:rPr lang="en-US" sz="875" b="0" i="1" dirty="0" smtClean="0">
                        <a:latin typeface="Cambria Math" panose="02040503050406030204" pitchFamily="18" charset="0"/>
                      </a:rPr>
                      <m:t>(0 &lt; </m:t>
                    </m:r>
                    <m:r>
                      <a:rPr lang="en-US" sz="875" b="0" i="1" dirty="0" smtClean="0">
                        <a:latin typeface="Cambria Math" panose="02040503050406030204" pitchFamily="18" charset="0"/>
                      </a:rPr>
                      <m:t>𝑥</m:t>
                    </m:r>
                    <m:r>
                      <a:rPr lang="en-US" sz="875" b="0" i="1" dirty="0" smtClean="0">
                        <a:latin typeface="Cambria Math" panose="02040503050406030204" pitchFamily="18" charset="0"/>
                      </a:rPr>
                      <m:t> &lt; 12)</m:t>
                    </m:r>
                  </m:oMath>
                </a14:m>
                <a:r>
                  <a:rPr lang="en-US" sz="875" b="0" dirty="0" smtClean="0"/>
                  <a:t>:** </a:t>
                </a:r>
                <a:r>
                  <a:rPr lang="en-US" sz="875" b="0" dirty="0"/>
                  <a:t>This asks for the probability that the random </a:t>
                </a:r>
                <a:r>
                  <a:rPr lang="en-US" sz="875" b="0" dirty="0" smtClean="0"/>
                  <a:t>variable 𝑥 </a:t>
                </a:r>
                <a:r>
                  <a:rPr lang="en-US" sz="875" b="0" dirty="0"/>
                  <a:t>falls between 0 and 12</a:t>
                </a:r>
                <a:r>
                  <a:rPr lang="en-US" sz="875" b="0" dirty="0" smtClean="0"/>
                  <a:t>.</a:t>
                </a:r>
                <a:r>
                  <a:rPr lang="en-US" sz="875" b="0" dirty="0"/>
                  <a:t/>
                </a:r>
                <a:br>
                  <a:rPr lang="en-US" sz="875" b="0" dirty="0"/>
                </a:br>
                <a:r>
                  <a:rPr lang="en-US" sz="875" b="0" dirty="0"/>
                  <a:t>**Solution</a:t>
                </a:r>
                <a:r>
                  <a:rPr lang="en-US" sz="875" b="0" dirty="0" smtClean="0"/>
                  <a:t>**</a:t>
                </a:r>
                <a:r>
                  <a:rPr lang="en-US" sz="875" b="0" dirty="0"/>
                  <a:t/>
                </a:r>
                <a:br>
                  <a:rPr lang="en-US" sz="875" b="0" dirty="0"/>
                </a:br>
                <a:r>
                  <a:rPr lang="en-US" sz="875" b="0" dirty="0"/>
                  <a:t>Since the function is constant over the entire range of possible values (0 to 12), the probability of the variable falling within that range is simply 1 (or 100</a:t>
                </a:r>
                <a:r>
                  <a:rPr lang="en-US" sz="875" b="0" dirty="0" smtClean="0"/>
                  <a:t>%).</a:t>
                </a:r>
                <a:r>
                  <a:rPr lang="en-US" sz="875" b="0" dirty="0"/>
                  <a:t/>
                </a:r>
                <a:br>
                  <a:rPr lang="en-US" sz="875" b="0" dirty="0"/>
                </a:br>
                <a:r>
                  <a:rPr lang="en-US" sz="875" b="0" dirty="0"/>
                  <a:t>**In other words, </a:t>
                </a:r>
                <a14:m>
                  <m:oMath xmlns:m="http://schemas.openxmlformats.org/officeDocument/2006/math">
                    <m:r>
                      <a:rPr lang="en-US" sz="875" b="0" i="1" dirty="0" smtClean="0">
                        <a:latin typeface="Cambria Math" panose="02040503050406030204" pitchFamily="18" charset="0"/>
                      </a:rPr>
                      <m:t>𝑃</m:t>
                    </m:r>
                    <m:r>
                      <a:rPr lang="en-US" sz="875" b="0" i="1" dirty="0" smtClean="0">
                        <a:latin typeface="Cambria Math" panose="02040503050406030204" pitchFamily="18" charset="0"/>
                      </a:rPr>
                      <m:t>(0 &lt; </m:t>
                    </m:r>
                    <m:r>
                      <a:rPr lang="en-US" sz="875" b="0" i="1" dirty="0" smtClean="0">
                        <a:latin typeface="Cambria Math" panose="02040503050406030204" pitchFamily="18" charset="0"/>
                      </a:rPr>
                      <m:t>𝑥</m:t>
                    </m:r>
                    <m:r>
                      <a:rPr lang="en-US" sz="875" b="0" i="1" dirty="0" smtClean="0">
                        <a:latin typeface="Cambria Math" panose="02040503050406030204" pitchFamily="18" charset="0"/>
                      </a:rPr>
                      <m:t> &lt; 12) = 1</m:t>
                    </m:r>
                  </m:oMath>
                </a14:m>
                <a:r>
                  <a:rPr lang="en-US" sz="875" b="0" dirty="0" smtClean="0"/>
                  <a:t>**</a:t>
                </a:r>
                <a:r>
                  <a:rPr lang="en-US" sz="875" b="0" dirty="0"/>
                  <a:t/>
                </a:r>
                <a:br>
                  <a:rPr lang="en-US" sz="875" b="0" dirty="0"/>
                </a:br>
                <a:r>
                  <a:rPr lang="en-US" sz="875" b="0" dirty="0"/>
                  <a:t>**Visual Explanation</a:t>
                </a:r>
                <a:r>
                  <a:rPr lang="en-US" sz="875" b="0" dirty="0" smtClean="0"/>
                  <a:t>**</a:t>
                </a:r>
                <a:r>
                  <a:rPr lang="en-US" sz="875" b="0" dirty="0"/>
                  <a:t/>
                </a:r>
                <a:br>
                  <a:rPr lang="en-US" sz="875" b="0" dirty="0"/>
                </a:br>
                <a:r>
                  <a:rPr lang="en-US" sz="875" b="0" dirty="0"/>
                  <a:t>Imagine a rectangle with a base of 12 and a height of </a:t>
                </a:r>
                <a14:m>
                  <m:oMath xmlns:m="http://schemas.openxmlformats.org/officeDocument/2006/math">
                    <m:f>
                      <m:fPr>
                        <m:ctrlPr>
                          <a:rPr lang="en-US" sz="875" i="1">
                            <a:latin typeface="Cambria Math" panose="02040503050406030204" pitchFamily="18" charset="0"/>
                          </a:rPr>
                        </m:ctrlPr>
                      </m:fPr>
                      <m:num>
                        <m:r>
                          <a:rPr lang="en-US" sz="875" b="0" i="1">
                            <a:latin typeface="Cambria Math" panose="02040503050406030204" pitchFamily="18" charset="0"/>
                          </a:rPr>
                          <m:t>1</m:t>
                        </m:r>
                      </m:num>
                      <m:den>
                        <m:r>
                          <a:rPr lang="en-US" sz="875" b="0" i="1">
                            <a:latin typeface="Cambria Math" panose="02040503050406030204" pitchFamily="18" charset="0"/>
                          </a:rPr>
                          <m:t>12</m:t>
                        </m:r>
                      </m:den>
                    </m:f>
                  </m:oMath>
                </a14:m>
                <a:r>
                  <a:rPr lang="en-US" sz="875" b="0" dirty="0"/>
                  <a:t>. The area of this rectangle represents the total probability (which must equal 1). The area of the rectangle between 0 and 12 is the entire rectangle, hence the probability is 1. </a:t>
                </a:r>
              </a:p>
            </p:txBody>
          </p:sp>
        </mc:Choice>
        <mc:Fallback xmlns="">
          <p:sp>
            <p:nvSpPr>
              <p:cNvPr id="5" name="Text Placeholder 4"/>
              <p:cNvSpPr>
                <a:spLocks noGrp="1" noRot="1" noChangeAspect="1" noMove="1" noResize="1" noEditPoints="1" noAdjustHandles="1" noChangeArrowheads="1" noChangeShapeType="1" noTextEdit="1"/>
              </p:cNvSpPr>
              <p:nvPr>
                <p:ph type="body" sz="quarter" idx="3"/>
              </p:nvPr>
            </p:nvSpPr>
            <p:spPr>
              <a:xfrm>
                <a:off x="6172200" y="1681163"/>
                <a:ext cx="5183188" cy="2446334"/>
              </a:xfrm>
              <a:blipFill>
                <a:blip r:embed="rId6"/>
                <a:stretch>
                  <a:fillRect b="-124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a:xfrm>
                <a:off x="6172200" y="4127497"/>
                <a:ext cx="5183188" cy="2571751"/>
              </a:xfrm>
              <a:ln>
                <a:solidFill>
                  <a:schemeClr val="tx1"/>
                </a:solidFill>
              </a:ln>
            </p:spPr>
            <p:txBody>
              <a:bodyPr>
                <a:noAutofit/>
              </a:bodyPr>
              <a:lstStyle/>
              <a:p>
                <a:pPr marL="0" indent="0">
                  <a:lnSpc>
                    <a:spcPct val="120000"/>
                  </a:lnSpc>
                  <a:spcBef>
                    <a:spcPts val="0"/>
                  </a:spcBef>
                  <a:buNone/>
                </a:pPr>
                <a:r>
                  <a:rPr lang="en-US" sz="800" dirty="0" smtClean="0"/>
                  <a:t>Given that </a:t>
                </a:r>
                <a14:m>
                  <m:oMath xmlns:m="http://schemas.openxmlformats.org/officeDocument/2006/math">
                    <m:r>
                      <a:rPr lang="en-US" sz="800" i="1" dirty="0" smtClean="0">
                        <a:latin typeface="Cambria Math" panose="02040503050406030204" pitchFamily="18" charset="0"/>
                      </a:rPr>
                      <m:t>𝑓</m:t>
                    </m:r>
                    <m:r>
                      <a:rPr lang="en-US" sz="800" i="1" dirty="0" smtClean="0">
                        <a:latin typeface="Cambria Math" panose="02040503050406030204" pitchFamily="18" charset="0"/>
                      </a:rPr>
                      <m:t>(</m:t>
                    </m:r>
                    <m:r>
                      <a:rPr lang="en-US" sz="800" i="1" dirty="0" smtClean="0">
                        <a:latin typeface="Cambria Math" panose="02040503050406030204" pitchFamily="18" charset="0"/>
                      </a:rPr>
                      <m:t>𝑥</m:t>
                    </m:r>
                    <m:r>
                      <a:rPr lang="en-US" sz="800" i="1" dirty="0" smtClean="0">
                        <a:latin typeface="Cambria Math" panose="02040503050406030204" pitchFamily="18" charset="0"/>
                      </a:rPr>
                      <m:t>) = </m:t>
                    </m:r>
                    <m:f>
                      <m:fPr>
                        <m:ctrlPr>
                          <a:rPr lang="en-US" sz="800" i="1" dirty="0" smtClean="0">
                            <a:latin typeface="Cambria Math" panose="02040503050406030204" pitchFamily="18" charset="0"/>
                          </a:rPr>
                        </m:ctrlPr>
                      </m:fPr>
                      <m:num>
                        <m:r>
                          <a:rPr lang="en-US" sz="800" b="0" i="1" dirty="0" smtClean="0">
                            <a:latin typeface="Cambria Math" panose="02040503050406030204" pitchFamily="18" charset="0"/>
                          </a:rPr>
                          <m:t>1</m:t>
                        </m:r>
                      </m:num>
                      <m:den>
                        <m:r>
                          <a:rPr lang="en-US" sz="800" b="0" i="1" dirty="0" smtClean="0">
                            <a:latin typeface="Cambria Math" panose="02040503050406030204" pitchFamily="18" charset="0"/>
                          </a:rPr>
                          <m:t>12</m:t>
                        </m:r>
                      </m:den>
                    </m:f>
                    <m:r>
                      <a:rPr lang="en-US" sz="800" i="1" dirty="0" smtClean="0">
                        <a:latin typeface="Cambria Math" panose="02040503050406030204" pitchFamily="18" charset="0"/>
                      </a:rPr>
                      <m:t> </m:t>
                    </m:r>
                  </m:oMath>
                </a14:m>
                <a:r>
                  <a:rPr lang="en-US" sz="800" dirty="0"/>
                  <a:t>for 0 ≤ 𝑥</a:t>
                </a:r>
                <a:r>
                  <a:rPr lang="en-US" sz="800" dirty="0" smtClean="0"/>
                  <a:t> </a:t>
                </a:r>
                <a:r>
                  <a:rPr lang="en-US" sz="800" dirty="0"/>
                  <a:t>≤ 12 and 𝑓(𝑥) </a:t>
                </a:r>
                <a:r>
                  <a:rPr lang="en-US" sz="800" dirty="0" smtClean="0"/>
                  <a:t>is </a:t>
                </a:r>
                <a:r>
                  <a:rPr lang="en-US" sz="800" dirty="0"/>
                  <a:t>a continuous probability function, the probability of an event occurring over the whole sample space is equal to 1</a:t>
                </a:r>
                <a:r>
                  <a:rPr lang="en-US" sz="800" dirty="0" smtClean="0"/>
                  <a:t>.</a:t>
                </a:r>
                <a:r>
                  <a:rPr lang="en-US" sz="800" dirty="0"/>
                  <a:t/>
                </a:r>
                <a:br>
                  <a:rPr lang="en-US" sz="800" dirty="0"/>
                </a:br>
                <a:r>
                  <a:rPr lang="en-US" sz="800" dirty="0"/>
                  <a:t>We can find </a:t>
                </a:r>
                <a14:m>
                  <m:oMath xmlns:m="http://schemas.openxmlformats.org/officeDocument/2006/math">
                    <m:r>
                      <a:rPr lang="en-US" sz="800" i="1" dirty="0" smtClean="0">
                        <a:latin typeface="Cambria Math" panose="02040503050406030204" pitchFamily="18" charset="0"/>
                      </a:rPr>
                      <m:t>𝑃</m:t>
                    </m:r>
                    <m:r>
                      <a:rPr lang="en-US" sz="800" i="1" dirty="0" smtClean="0">
                        <a:latin typeface="Cambria Math" panose="02040503050406030204" pitchFamily="18" charset="0"/>
                      </a:rPr>
                      <m:t>(0 &lt; </m:t>
                    </m:r>
                    <m:r>
                      <a:rPr lang="en-US" sz="800" i="1" dirty="0" smtClean="0">
                        <a:latin typeface="Cambria Math" panose="02040503050406030204" pitchFamily="18" charset="0"/>
                      </a:rPr>
                      <m:t>𝑥</m:t>
                    </m:r>
                    <m:r>
                      <a:rPr lang="en-US" sz="800" i="1" dirty="0" smtClean="0">
                        <a:latin typeface="Cambria Math" panose="02040503050406030204" pitchFamily="18" charset="0"/>
                      </a:rPr>
                      <m:t> &lt; 12) </m:t>
                    </m:r>
                  </m:oMath>
                </a14:m>
                <a:r>
                  <a:rPr lang="en-US" sz="800" dirty="0" smtClean="0"/>
                  <a:t>by </a:t>
                </a:r>
                <a:r>
                  <a:rPr lang="en-US" sz="800" dirty="0"/>
                  <a:t>integrating the function 𝑓(𝑥) </a:t>
                </a:r>
                <a:r>
                  <a:rPr lang="en-US" sz="800" dirty="0" smtClean="0"/>
                  <a:t>over </a:t>
                </a:r>
                <a:r>
                  <a:rPr lang="en-US" sz="800" dirty="0"/>
                  <a:t>the interval from 0 to 12</a:t>
                </a:r>
                <a:r>
                  <a:rPr lang="en-US" sz="800" dirty="0" smtClean="0"/>
                  <a:t>:</a:t>
                </a:r>
                <a:r>
                  <a:rPr lang="en-US" sz="800" dirty="0"/>
                  <a:t/>
                </a:r>
                <a:br>
                  <a:rPr lang="en-US" sz="800" dirty="0"/>
                </a:br>
                <a14:m>
                  <m:oMathPara xmlns:m="http://schemas.openxmlformats.org/officeDocument/2006/math">
                    <m:oMathParaPr>
                      <m:jc m:val="centerGroup"/>
                    </m:oMathParaPr>
                    <m:oMath xmlns:m="http://schemas.openxmlformats.org/officeDocument/2006/math">
                      <m:r>
                        <a:rPr lang="en-US" sz="800" i="1" dirty="0" smtClean="0">
                          <a:latin typeface="Cambria Math" panose="02040503050406030204" pitchFamily="18" charset="0"/>
                        </a:rPr>
                        <m:t>𝑃</m:t>
                      </m:r>
                      <m:d>
                        <m:dPr>
                          <m:ctrlPr>
                            <a:rPr lang="en-US" sz="800" i="1" dirty="0" smtClean="0">
                              <a:latin typeface="Cambria Math" panose="02040503050406030204" pitchFamily="18" charset="0"/>
                            </a:rPr>
                          </m:ctrlPr>
                        </m:dPr>
                        <m:e>
                          <m:r>
                            <a:rPr lang="en-US" sz="800" i="1" dirty="0" smtClean="0">
                              <a:latin typeface="Cambria Math" panose="02040503050406030204" pitchFamily="18" charset="0"/>
                            </a:rPr>
                            <m:t>0 &lt; </m:t>
                          </m:r>
                          <m:r>
                            <a:rPr lang="en-US" sz="800" i="1" dirty="0" smtClean="0">
                              <a:latin typeface="Cambria Math" panose="02040503050406030204" pitchFamily="18" charset="0"/>
                            </a:rPr>
                            <m:t>𝑥</m:t>
                          </m:r>
                          <m:r>
                            <a:rPr lang="en-US" sz="800" i="1" dirty="0" smtClean="0">
                              <a:latin typeface="Cambria Math" panose="02040503050406030204" pitchFamily="18" charset="0"/>
                            </a:rPr>
                            <m:t> &lt; 12</m:t>
                          </m:r>
                        </m:e>
                      </m:d>
                      <m:r>
                        <a:rPr lang="en-US" sz="800" i="1" dirty="0" smtClean="0">
                          <a:latin typeface="Cambria Math" panose="02040503050406030204" pitchFamily="18" charset="0"/>
                        </a:rPr>
                        <m:t>= </m:t>
                      </m:r>
                      <m:nary>
                        <m:naryPr>
                          <m:ctrlPr>
                            <a:rPr lang="en-US" sz="800" i="1" dirty="0" smtClean="0">
                              <a:latin typeface="Cambria Math" panose="02040503050406030204" pitchFamily="18" charset="0"/>
                            </a:rPr>
                          </m:ctrlPr>
                        </m:naryPr>
                        <m:sub>
                          <m:r>
                            <m:rPr>
                              <m:brk m:alnAt="23"/>
                            </m:rPr>
                            <a:rPr lang="en-US" sz="800" b="0" i="1" dirty="0" smtClean="0">
                              <a:latin typeface="Cambria Math" panose="02040503050406030204" pitchFamily="18" charset="0"/>
                            </a:rPr>
                            <m:t>0</m:t>
                          </m:r>
                        </m:sub>
                        <m:sup>
                          <m:r>
                            <a:rPr lang="en-US" sz="800" b="0" i="1" dirty="0" smtClean="0">
                              <a:latin typeface="Cambria Math" panose="02040503050406030204" pitchFamily="18" charset="0"/>
                            </a:rPr>
                            <m:t>12</m:t>
                          </m:r>
                        </m:sup>
                        <m:e>
                          <m:r>
                            <a:rPr lang="en-US" sz="800" b="0" i="1" dirty="0" smtClean="0">
                              <a:latin typeface="Cambria Math" panose="02040503050406030204" pitchFamily="18" charset="0"/>
                            </a:rPr>
                            <m:t>𝑓</m:t>
                          </m:r>
                          <m:d>
                            <m:dPr>
                              <m:ctrlPr>
                                <a:rPr lang="en-US" sz="800" b="0" i="1" dirty="0" smtClean="0">
                                  <a:latin typeface="Cambria Math" panose="02040503050406030204" pitchFamily="18" charset="0"/>
                                </a:rPr>
                              </m:ctrlPr>
                            </m:dPr>
                            <m:e>
                              <m:r>
                                <a:rPr lang="en-US" sz="800" b="0" i="1" dirty="0" smtClean="0">
                                  <a:latin typeface="Cambria Math" panose="02040503050406030204" pitchFamily="18" charset="0"/>
                                </a:rPr>
                                <m:t>𝑥</m:t>
                              </m:r>
                            </m:e>
                          </m:d>
                          <m:r>
                            <a:rPr lang="en-US" sz="800" b="0" i="1" dirty="0" smtClean="0">
                              <a:latin typeface="Cambria Math" panose="02040503050406030204" pitchFamily="18" charset="0"/>
                            </a:rPr>
                            <m:t> </m:t>
                          </m:r>
                          <m:r>
                            <a:rPr lang="en-US" sz="800" b="0" i="1" dirty="0" smtClean="0">
                              <a:latin typeface="Cambria Math" panose="02040503050406030204" pitchFamily="18" charset="0"/>
                            </a:rPr>
                            <m:t>𝑑𝑥</m:t>
                          </m:r>
                        </m:e>
                      </m:nary>
                    </m:oMath>
                  </m:oMathPara>
                </a14:m>
                <a:endParaRPr lang="en-US" sz="800" i="1" dirty="0" smtClean="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800" i="1" dirty="0" smtClean="0">
                          <a:latin typeface="Cambria Math" panose="02040503050406030204" pitchFamily="18" charset="0"/>
                        </a:rPr>
                        <m:t>𝑃</m:t>
                      </m:r>
                      <m:r>
                        <a:rPr lang="en-US" sz="800" i="1" dirty="0" smtClean="0">
                          <a:latin typeface="Cambria Math" panose="02040503050406030204" pitchFamily="18" charset="0"/>
                        </a:rPr>
                        <m:t>(0 &lt; </m:t>
                      </m:r>
                      <m:r>
                        <a:rPr lang="en-US" sz="800" i="1" dirty="0">
                          <a:latin typeface="Cambria Math" panose="02040503050406030204" pitchFamily="18" charset="0"/>
                        </a:rPr>
                        <m:t>𝑥</m:t>
                      </m:r>
                      <m:r>
                        <a:rPr lang="en-US" sz="800" i="1" dirty="0">
                          <a:latin typeface="Cambria Math" panose="02040503050406030204" pitchFamily="18" charset="0"/>
                        </a:rPr>
                        <m:t> &lt; 12) =</m:t>
                      </m:r>
                      <m:nary>
                        <m:naryPr>
                          <m:ctrlPr>
                            <a:rPr lang="en-US" sz="800" i="1" dirty="0">
                              <a:latin typeface="Cambria Math" panose="02040503050406030204" pitchFamily="18" charset="0"/>
                            </a:rPr>
                          </m:ctrlPr>
                        </m:naryPr>
                        <m:sub>
                          <m:r>
                            <m:rPr>
                              <m:brk m:alnAt="23"/>
                            </m:rPr>
                            <a:rPr lang="en-US" sz="800" i="1" dirty="0">
                              <a:latin typeface="Cambria Math" panose="02040503050406030204" pitchFamily="18" charset="0"/>
                            </a:rPr>
                            <m:t>0</m:t>
                          </m:r>
                        </m:sub>
                        <m:sup>
                          <m:r>
                            <a:rPr lang="en-US" sz="800" i="1" dirty="0">
                              <a:latin typeface="Cambria Math" panose="02040503050406030204" pitchFamily="18" charset="0"/>
                            </a:rPr>
                            <m:t>12</m:t>
                          </m:r>
                        </m:sup>
                        <m:e>
                          <m:f>
                            <m:fPr>
                              <m:ctrlPr>
                                <a:rPr lang="en-US" sz="800" i="1" dirty="0" smtClean="0">
                                  <a:latin typeface="Cambria Math" panose="02040503050406030204" pitchFamily="18" charset="0"/>
                                </a:rPr>
                              </m:ctrlPr>
                            </m:fPr>
                            <m:num>
                              <m:r>
                                <a:rPr lang="en-US" sz="800" b="0" i="1" dirty="0" smtClean="0">
                                  <a:latin typeface="Cambria Math" panose="02040503050406030204" pitchFamily="18" charset="0"/>
                                </a:rPr>
                                <m:t>1</m:t>
                              </m:r>
                            </m:num>
                            <m:den>
                              <m:r>
                                <a:rPr lang="en-US" sz="800" b="0" i="1" dirty="0" smtClean="0">
                                  <a:latin typeface="Cambria Math" panose="02040503050406030204" pitchFamily="18" charset="0"/>
                                </a:rPr>
                                <m:t>12</m:t>
                              </m:r>
                            </m:den>
                          </m:f>
                          <m:r>
                            <a:rPr lang="en-US" sz="800" i="1" dirty="0">
                              <a:latin typeface="Cambria Math" panose="02040503050406030204" pitchFamily="18" charset="0"/>
                            </a:rPr>
                            <m:t>𝑑𝑥</m:t>
                          </m:r>
                        </m:e>
                      </m:nary>
                    </m:oMath>
                  </m:oMathPara>
                </a14:m>
                <a:endParaRPr lang="en-US" sz="800" dirty="0" smtClean="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800" i="1" dirty="0" smtClean="0">
                          <a:latin typeface="Cambria Math" panose="02040503050406030204" pitchFamily="18" charset="0"/>
                        </a:rPr>
                        <m:t>𝑃</m:t>
                      </m:r>
                      <m:r>
                        <a:rPr lang="en-US" sz="800" i="1" dirty="0" smtClean="0">
                          <a:latin typeface="Cambria Math" panose="02040503050406030204" pitchFamily="18" charset="0"/>
                        </a:rPr>
                        <m:t>(0 &lt; </m:t>
                      </m:r>
                      <m:r>
                        <a:rPr lang="en-US" sz="800" i="1" dirty="0" smtClean="0">
                          <a:latin typeface="Cambria Math" panose="02040503050406030204" pitchFamily="18" charset="0"/>
                        </a:rPr>
                        <m:t>𝑥</m:t>
                      </m:r>
                      <m:r>
                        <a:rPr lang="en-US" sz="800" i="1" dirty="0" smtClean="0">
                          <a:latin typeface="Cambria Math" panose="02040503050406030204" pitchFamily="18" charset="0"/>
                        </a:rPr>
                        <m:t> &lt; 12) =</m:t>
                      </m:r>
                      <m:f>
                        <m:fPr>
                          <m:ctrlPr>
                            <a:rPr lang="en-US" sz="800" i="1" dirty="0">
                              <a:latin typeface="Cambria Math" panose="02040503050406030204" pitchFamily="18" charset="0"/>
                            </a:rPr>
                          </m:ctrlPr>
                        </m:fPr>
                        <m:num>
                          <m:r>
                            <a:rPr lang="en-US" sz="800" i="1" dirty="0">
                              <a:latin typeface="Cambria Math" panose="02040503050406030204" pitchFamily="18" charset="0"/>
                            </a:rPr>
                            <m:t>1</m:t>
                          </m:r>
                        </m:num>
                        <m:den>
                          <m:r>
                            <a:rPr lang="en-US" sz="800" i="1" dirty="0">
                              <a:latin typeface="Cambria Math" panose="02040503050406030204" pitchFamily="18" charset="0"/>
                            </a:rPr>
                            <m:t>12</m:t>
                          </m:r>
                        </m:den>
                      </m:f>
                      <m:r>
                        <a:rPr lang="en-US" sz="800" i="1" dirty="0" smtClean="0">
                          <a:latin typeface="Cambria Math" panose="02040503050406030204" pitchFamily="18" charset="0"/>
                        </a:rPr>
                        <m:t>∗</m:t>
                      </m:r>
                      <m:nary>
                        <m:naryPr>
                          <m:ctrlPr>
                            <a:rPr lang="en-US" sz="800" i="1" dirty="0">
                              <a:latin typeface="Cambria Math" panose="02040503050406030204" pitchFamily="18" charset="0"/>
                            </a:rPr>
                          </m:ctrlPr>
                        </m:naryPr>
                        <m:sub>
                          <m:r>
                            <m:rPr>
                              <m:brk m:alnAt="23"/>
                            </m:rPr>
                            <a:rPr lang="en-US" sz="800" i="1" dirty="0">
                              <a:latin typeface="Cambria Math" panose="02040503050406030204" pitchFamily="18" charset="0"/>
                            </a:rPr>
                            <m:t>0</m:t>
                          </m:r>
                        </m:sub>
                        <m:sup>
                          <m:r>
                            <a:rPr lang="en-US" sz="800" i="1" dirty="0">
                              <a:latin typeface="Cambria Math" panose="02040503050406030204" pitchFamily="18" charset="0"/>
                            </a:rPr>
                            <m:t>12</m:t>
                          </m:r>
                        </m:sup>
                        <m:e>
                          <m:r>
                            <a:rPr lang="en-US" sz="800" i="1" dirty="0">
                              <a:latin typeface="Cambria Math" panose="02040503050406030204" pitchFamily="18" charset="0"/>
                            </a:rPr>
                            <m:t>𝑑𝑥</m:t>
                          </m:r>
                        </m:e>
                      </m:nary>
                    </m:oMath>
                    <m:oMath xmlns:m="http://schemas.openxmlformats.org/officeDocument/2006/math">
                      <m:r>
                        <a:rPr lang="en-US" sz="800" i="1" dirty="0" smtClean="0">
                          <a:latin typeface="Cambria Math" panose="02040503050406030204" pitchFamily="18" charset="0"/>
                        </a:rPr>
                        <m:t>𝑃</m:t>
                      </m:r>
                      <m:r>
                        <a:rPr lang="en-US" sz="800" i="1" dirty="0" smtClean="0">
                          <a:latin typeface="Cambria Math" panose="02040503050406030204" pitchFamily="18" charset="0"/>
                        </a:rPr>
                        <m:t>(0 &lt; </m:t>
                      </m:r>
                      <m:r>
                        <a:rPr lang="en-US" sz="800" i="1" dirty="0" smtClean="0">
                          <a:latin typeface="Cambria Math" panose="02040503050406030204" pitchFamily="18" charset="0"/>
                        </a:rPr>
                        <m:t>𝑥</m:t>
                      </m:r>
                      <m:r>
                        <a:rPr lang="en-US" sz="800" i="1" dirty="0" smtClean="0">
                          <a:latin typeface="Cambria Math" panose="02040503050406030204" pitchFamily="18" charset="0"/>
                        </a:rPr>
                        <m:t> &lt; 12) =</m:t>
                      </m:r>
                      <m:f>
                        <m:fPr>
                          <m:ctrlPr>
                            <a:rPr lang="en-US" sz="800" i="1" dirty="0">
                              <a:latin typeface="Cambria Math" panose="02040503050406030204" pitchFamily="18" charset="0"/>
                            </a:rPr>
                          </m:ctrlPr>
                        </m:fPr>
                        <m:num>
                          <m:r>
                            <a:rPr lang="en-US" sz="800" i="1" dirty="0">
                              <a:latin typeface="Cambria Math" panose="02040503050406030204" pitchFamily="18" charset="0"/>
                            </a:rPr>
                            <m:t>1</m:t>
                          </m:r>
                        </m:num>
                        <m:den>
                          <m:r>
                            <a:rPr lang="en-US" sz="800" i="1" dirty="0">
                              <a:latin typeface="Cambria Math" panose="02040503050406030204" pitchFamily="18" charset="0"/>
                            </a:rPr>
                            <m:t>12</m:t>
                          </m:r>
                        </m:den>
                      </m:f>
                      <m:r>
                        <a:rPr lang="en-US" sz="800" i="1" dirty="0" smtClean="0">
                          <a:latin typeface="Cambria Math" panose="02040503050406030204" pitchFamily="18" charset="0"/>
                        </a:rPr>
                        <m:t>∗ [</m:t>
                      </m:r>
                      <m:r>
                        <a:rPr lang="en-US" sz="800" i="1" dirty="0" smtClean="0">
                          <a:latin typeface="Cambria Math" panose="02040503050406030204" pitchFamily="18" charset="0"/>
                        </a:rPr>
                        <m:t>𝑥</m:t>
                      </m:r>
                      <m:r>
                        <a:rPr lang="en-US" sz="800" i="1" dirty="0" smtClean="0">
                          <a:latin typeface="Cambria Math" panose="02040503050406030204" pitchFamily="18" charset="0"/>
                        </a:rPr>
                        <m:t>]</m:t>
                      </m:r>
                      <m:f>
                        <m:fPr>
                          <m:type m:val="noBar"/>
                          <m:ctrlPr>
                            <a:rPr lang="en-US" sz="800" i="1" dirty="0" smtClean="0">
                              <a:latin typeface="Cambria Math" panose="02040503050406030204" pitchFamily="18" charset="0"/>
                            </a:rPr>
                          </m:ctrlPr>
                        </m:fPr>
                        <m:num>
                          <m:r>
                            <a:rPr lang="en-US" sz="800" b="0" i="1" dirty="0" smtClean="0">
                              <a:latin typeface="Cambria Math" panose="02040503050406030204" pitchFamily="18" charset="0"/>
                            </a:rPr>
                            <m:t>12</m:t>
                          </m:r>
                        </m:num>
                        <m:den>
                          <m:r>
                            <a:rPr lang="en-US" sz="800" b="0" i="1" dirty="0" smtClean="0">
                              <a:latin typeface="Cambria Math" panose="02040503050406030204" pitchFamily="18" charset="0"/>
                            </a:rPr>
                            <m:t>0</m:t>
                          </m:r>
                        </m:den>
                      </m:f>
                    </m:oMath>
                    <m:oMath xmlns:m="http://schemas.openxmlformats.org/officeDocument/2006/math">
                      <m:r>
                        <a:rPr lang="en-US" sz="800" i="1" dirty="0" smtClean="0">
                          <a:latin typeface="Cambria Math" panose="02040503050406030204" pitchFamily="18" charset="0"/>
                        </a:rPr>
                        <m:t>𝑃</m:t>
                      </m:r>
                      <m:r>
                        <a:rPr lang="en-US" sz="800" i="1" dirty="0" smtClean="0">
                          <a:latin typeface="Cambria Math" panose="02040503050406030204" pitchFamily="18" charset="0"/>
                        </a:rPr>
                        <m:t>(0 &lt; </m:t>
                      </m:r>
                      <m:r>
                        <a:rPr lang="en-US" sz="800" i="1" dirty="0" smtClean="0">
                          <a:latin typeface="Cambria Math" panose="02040503050406030204" pitchFamily="18" charset="0"/>
                        </a:rPr>
                        <m:t>𝑥</m:t>
                      </m:r>
                      <m:r>
                        <a:rPr lang="en-US" sz="800" i="1" dirty="0" smtClean="0">
                          <a:latin typeface="Cambria Math" panose="02040503050406030204" pitchFamily="18" charset="0"/>
                        </a:rPr>
                        <m:t> &lt; 12) =</m:t>
                      </m:r>
                      <m:f>
                        <m:fPr>
                          <m:ctrlPr>
                            <a:rPr lang="en-US" sz="800" i="1" dirty="0">
                              <a:latin typeface="Cambria Math" panose="02040503050406030204" pitchFamily="18" charset="0"/>
                            </a:rPr>
                          </m:ctrlPr>
                        </m:fPr>
                        <m:num>
                          <m:r>
                            <a:rPr lang="en-US" sz="800" i="1" dirty="0">
                              <a:latin typeface="Cambria Math" panose="02040503050406030204" pitchFamily="18" charset="0"/>
                            </a:rPr>
                            <m:t>1</m:t>
                          </m:r>
                        </m:num>
                        <m:den>
                          <m:r>
                            <a:rPr lang="en-US" sz="800" i="1" dirty="0">
                              <a:latin typeface="Cambria Math" panose="02040503050406030204" pitchFamily="18" charset="0"/>
                            </a:rPr>
                            <m:t>12</m:t>
                          </m:r>
                        </m:den>
                      </m:f>
                      <m:r>
                        <a:rPr lang="en-US" sz="800" i="1" dirty="0" smtClean="0">
                          <a:latin typeface="Cambria Math" panose="02040503050406030204" pitchFamily="18" charset="0"/>
                        </a:rPr>
                        <m:t>∗ (12 − 0)</m:t>
                      </m:r>
                    </m:oMath>
                    <m:oMath xmlns:m="http://schemas.openxmlformats.org/officeDocument/2006/math">
                      <m:r>
                        <a:rPr lang="en-US" sz="800" i="1" dirty="0" smtClean="0">
                          <a:latin typeface="Cambria Math" panose="02040503050406030204" pitchFamily="18" charset="0"/>
                        </a:rPr>
                        <m:t>𝑃</m:t>
                      </m:r>
                      <m:r>
                        <a:rPr lang="en-US" sz="800" i="1" dirty="0" smtClean="0">
                          <a:latin typeface="Cambria Math" panose="02040503050406030204" pitchFamily="18" charset="0"/>
                        </a:rPr>
                        <m:t>(0 &lt; </m:t>
                      </m:r>
                      <m:r>
                        <a:rPr lang="en-US" sz="800" i="1" dirty="0" smtClean="0">
                          <a:latin typeface="Cambria Math" panose="02040503050406030204" pitchFamily="18" charset="0"/>
                        </a:rPr>
                        <m:t>𝑥</m:t>
                      </m:r>
                      <m:r>
                        <a:rPr lang="en-US" sz="800" i="1" dirty="0" smtClean="0">
                          <a:latin typeface="Cambria Math" panose="02040503050406030204" pitchFamily="18" charset="0"/>
                        </a:rPr>
                        <m:t> &lt; 12) = 1</m:t>
                      </m:r>
                    </m:oMath>
                  </m:oMathPara>
                </a14:m>
                <a:r>
                  <a:rPr lang="en-US" sz="800" dirty="0"/>
                  <a:t/>
                </a:r>
                <a:br>
                  <a:rPr lang="en-US" sz="800" dirty="0"/>
                </a:br>
                <a:r>
                  <a:rPr lang="en-US" sz="800" dirty="0"/>
                  <a:t/>
                </a:r>
                <a:br>
                  <a:rPr lang="en-US" sz="800" dirty="0"/>
                </a:br>
                <a:r>
                  <a:rPr lang="en-US" sz="800" dirty="0"/>
                  <a:t>Therefore, the probability of the event 0 &lt; 𝑥</a:t>
                </a:r>
                <a:r>
                  <a:rPr lang="en-US" sz="800" dirty="0" smtClean="0"/>
                  <a:t> </a:t>
                </a:r>
                <a:r>
                  <a:rPr lang="en-US" sz="800" dirty="0"/>
                  <a:t>&lt; 12 occurring is 1. </a:t>
                </a:r>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xfrm>
                <a:off x="6172200" y="4127497"/>
                <a:ext cx="5183188" cy="2571751"/>
              </a:xfrm>
              <a:blipFill>
                <a:blip r:embed="rId7"/>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4375266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9788" y="365125"/>
                <a:ext cx="10515600" cy="1325563"/>
              </a:xfrm>
              <a:ln>
                <a:solidFill>
                  <a:schemeClr val="tx1"/>
                </a:solidFill>
              </a:ln>
            </p:spPr>
            <p:txBody>
              <a:bodyPr>
                <a:normAutofit/>
              </a:bodyPr>
              <a:lstStyle/>
              <a:p>
                <a:r>
                  <a:rPr lang="en-US" sz="1800" dirty="0" smtClean="0"/>
                  <a:t>Q: Suppose </a:t>
                </a:r>
                <a14:m>
                  <m:oMath xmlns:m="http://schemas.openxmlformats.org/officeDocument/2006/math">
                    <m:r>
                      <a:rPr lang="en-US" sz="1800" b="0" i="1" smtClean="0">
                        <a:latin typeface="Cambria Math" panose="02040503050406030204" pitchFamily="18" charset="0"/>
                      </a:rPr>
                      <m:t>𝑋</m:t>
                    </m:r>
                    <m:r>
                      <a:rPr lang="en-US" sz="1800" b="0" i="1" smtClean="0">
                        <a:latin typeface="Cambria Math" panose="02040503050406030204" pitchFamily="18" charset="0"/>
                      </a:rPr>
                      <m:t> ~ </m:t>
                    </m:r>
                    <m:r>
                      <a:rPr lang="en-US" sz="1800" b="0" i="1" smtClean="0">
                        <a:latin typeface="Cambria Math" panose="02040503050406030204" pitchFamily="18" charset="0"/>
                      </a:rPr>
                      <m:t>𝑁</m:t>
                    </m:r>
                    <m:r>
                      <a:rPr lang="en-US" sz="1800" b="0" i="1" smtClean="0">
                        <a:latin typeface="Cambria Math" panose="02040503050406030204" pitchFamily="18" charset="0"/>
                      </a:rPr>
                      <m:t>(</m:t>
                    </m:r>
                    <m:r>
                      <a:rPr lang="en-US" sz="1800" b="0" i="1" smtClean="0">
                        <a:latin typeface="Cambria Math" panose="02040503050406030204" pitchFamily="18" charset="0"/>
                      </a:rPr>
                      <m:t>9</m:t>
                    </m:r>
                    <m:r>
                      <a:rPr lang="en-US" sz="1800" b="0" i="1" smtClean="0">
                        <a:latin typeface="Cambria Math" panose="02040503050406030204" pitchFamily="18" charset="0"/>
                      </a:rPr>
                      <m:t>,</m:t>
                    </m:r>
                    <m:r>
                      <a:rPr lang="en-US" sz="1800" b="0" i="1" smtClean="0">
                        <a:latin typeface="Cambria Math" panose="02040503050406030204" pitchFamily="18" charset="0"/>
                      </a:rPr>
                      <m:t>5</m:t>
                    </m:r>
                    <m:r>
                      <a:rPr lang="en-US" sz="1800" b="0" i="1" smtClean="0">
                        <a:latin typeface="Cambria Math" panose="02040503050406030204" pitchFamily="18" charset="0"/>
                      </a:rPr>
                      <m:t>)</m:t>
                    </m:r>
                  </m:oMath>
                </a14:m>
                <a:r>
                  <a:rPr lang="en-US" sz="1800" dirty="0" smtClean="0"/>
                  <a:t>. What value of </a:t>
                </a:r>
                <a:r>
                  <a:rPr lang="en-US" sz="1800" dirty="0"/>
                  <a:t>𝑥 has </a:t>
                </a:r>
                <a:r>
                  <a:rPr lang="en-US" sz="1800" dirty="0" smtClean="0"/>
                  <a:t>a z-score of </a:t>
                </a:r>
                <a14:m>
                  <m:oMath xmlns:m="http://schemas.openxmlformats.org/officeDocument/2006/math">
                    <m:r>
                      <a:rPr lang="en-US" sz="1800" b="0" i="1" smtClean="0">
                        <a:latin typeface="Cambria Math" panose="02040503050406030204" pitchFamily="18" charset="0"/>
                      </a:rPr>
                      <m:t>−</m:t>
                    </m:r>
                    <m:r>
                      <a:rPr lang="en-US" sz="1800" b="0" i="1" smtClean="0">
                        <a:latin typeface="Cambria Math" panose="02040503050406030204" pitchFamily="18" charset="0"/>
                      </a:rPr>
                      <m:t>0</m:t>
                    </m:r>
                    <m:r>
                      <a:rPr lang="en-US" sz="1800" b="0" i="1" smtClean="0">
                        <a:latin typeface="Cambria Math" panose="02040503050406030204" pitchFamily="18" charset="0"/>
                      </a:rPr>
                      <m:t>.</m:t>
                    </m:r>
                    <m:r>
                      <a:rPr lang="en-US" sz="1800" b="0" i="1" smtClean="0">
                        <a:latin typeface="Cambria Math" panose="02040503050406030204" pitchFamily="18" charset="0"/>
                      </a:rPr>
                      <m:t>5</m:t>
                    </m:r>
                  </m:oMath>
                </a14:m>
                <a:r>
                  <a:rPr lang="en-US" sz="1800" dirty="0" smtClean="0"/>
                  <a:t>?</a:t>
                </a:r>
                <a:r>
                  <a:rPr lang="en-US" sz="1800" dirty="0"/>
                  <a:t/>
                </a:r>
                <a:br>
                  <a:rPr lang="en-US" sz="1800" dirty="0"/>
                </a:br>
                <a:r>
                  <a:rPr lang="en-US" sz="1800" dirty="0" smtClean="0"/>
                  <a:t>A: 6.5</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9788" y="365125"/>
                <a:ext cx="10515600" cy="1325563"/>
              </a:xfrm>
              <a:blipFill>
                <a:blip r:embed="rId3"/>
                <a:stretch>
                  <a:fillRect l="-46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39788" y="1681162"/>
                <a:ext cx="5157787" cy="2446337"/>
              </a:xfrm>
              <a:ln>
                <a:solidFill>
                  <a:schemeClr val="tx1"/>
                </a:solidFill>
              </a:ln>
            </p:spPr>
            <p:txBody>
              <a:bodyPr anchor="t">
                <a:noAutofit/>
              </a:bodyPr>
              <a:lstStyle/>
              <a:p>
                <a:pPr>
                  <a:lnSpc>
                    <a:spcPct val="100000"/>
                  </a:lnSpc>
                  <a:spcBef>
                    <a:spcPts val="0"/>
                  </a:spcBef>
                </a:pPr>
                <a:r>
                  <a:rPr lang="en-US" sz="900" b="0" dirty="0" smtClean="0"/>
                  <a:t>Let me solve this step by step.</a:t>
                </a:r>
              </a:p>
              <a:p>
                <a:pPr>
                  <a:lnSpc>
                    <a:spcPct val="100000"/>
                  </a:lnSpc>
                  <a:spcBef>
                    <a:spcPts val="0"/>
                  </a:spcBef>
                </a:pPr>
                <a:r>
                  <a:rPr lang="en-US" sz="900" b="0" dirty="0"/>
                  <a:t>Given:</a:t>
                </a:r>
              </a:p>
              <a:p>
                <a:pPr>
                  <a:lnSpc>
                    <a:spcPct val="100000"/>
                  </a:lnSpc>
                  <a:spcBef>
                    <a:spcPts val="0"/>
                  </a:spcBef>
                </a:pPr>
                <a:r>
                  <a:rPr lang="en-US" sz="900" b="0" dirty="0"/>
                  <a:t>The random variable </a:t>
                </a:r>
                <a14:m>
                  <m:oMath xmlns:m="http://schemas.openxmlformats.org/officeDocument/2006/math">
                    <m:r>
                      <a:rPr lang="en-US" sz="900" b="0" i="1" smtClean="0">
                        <a:latin typeface="Cambria Math" panose="02040503050406030204" pitchFamily="18" charset="0"/>
                      </a:rPr>
                      <m:t>𝑋</m:t>
                    </m:r>
                  </m:oMath>
                </a14:m>
                <a:r>
                  <a:rPr lang="en-US" sz="900" b="0" dirty="0" smtClean="0"/>
                  <a:t> </a:t>
                </a:r>
                <a:r>
                  <a:rPr lang="en-US" sz="900" b="0" dirty="0"/>
                  <a:t>follows a normal distribution with: </a:t>
                </a:r>
              </a:p>
              <a:p>
                <a:pPr lvl="1">
                  <a:lnSpc>
                    <a:spcPct val="100000"/>
                  </a:lnSpc>
                  <a:spcBef>
                    <a:spcPts val="0"/>
                  </a:spcBef>
                </a:pPr>
                <a:r>
                  <a:rPr lang="en-US" sz="900" b="0" dirty="0"/>
                  <a:t>Mean </a:t>
                </a:r>
                <a:r>
                  <a:rPr lang="en-US" sz="900" b="0" dirty="0" smtClean="0"/>
                  <a:t>(</a:t>
                </a:r>
                <a14:m>
                  <m:oMath xmlns:m="http://schemas.openxmlformats.org/officeDocument/2006/math">
                    <m:r>
                      <a:rPr lang="el-GR" sz="900" b="0" i="1" dirty="0" smtClean="0">
                        <a:latin typeface="Cambria Math" panose="02040503050406030204" pitchFamily="18" charset="0"/>
                      </a:rPr>
                      <m:t>𝜇</m:t>
                    </m:r>
                  </m:oMath>
                </a14:m>
                <a:r>
                  <a:rPr lang="el-GR" sz="900" b="0" dirty="0"/>
                  <a:t>) = 99</a:t>
                </a:r>
              </a:p>
              <a:p>
                <a:pPr lvl="1">
                  <a:lnSpc>
                    <a:spcPct val="100000"/>
                  </a:lnSpc>
                  <a:spcBef>
                    <a:spcPts val="0"/>
                  </a:spcBef>
                </a:pPr>
                <a:r>
                  <a:rPr lang="en-US" sz="900" b="0" dirty="0"/>
                  <a:t>Standard deviation </a:t>
                </a:r>
                <a:r>
                  <a:rPr lang="en-US" sz="900" b="0" dirty="0" smtClean="0"/>
                  <a:t>(</a:t>
                </a:r>
                <a14:m>
                  <m:oMath xmlns:m="http://schemas.openxmlformats.org/officeDocument/2006/math">
                    <m:r>
                      <a:rPr lang="el-GR" sz="900" b="0" i="1" dirty="0" smtClean="0">
                        <a:latin typeface="Cambria Math" panose="02040503050406030204" pitchFamily="18" charset="0"/>
                      </a:rPr>
                      <m:t>𝜎</m:t>
                    </m:r>
                  </m:oMath>
                </a14:m>
                <a:r>
                  <a:rPr lang="el-GR" sz="900" b="0" dirty="0"/>
                  <a:t>) = </a:t>
                </a:r>
                <a:r>
                  <a:rPr lang="el-GR" sz="900" b="0" dirty="0" smtClean="0"/>
                  <a:t>55</a:t>
                </a:r>
                <a:endParaRPr lang="el-GR" sz="900" b="0" dirty="0"/>
              </a:p>
              <a:p>
                <a:pPr>
                  <a:lnSpc>
                    <a:spcPct val="100000"/>
                  </a:lnSpc>
                  <a:spcBef>
                    <a:spcPts val="0"/>
                  </a:spcBef>
                </a:pPr>
                <a:r>
                  <a:rPr lang="en-US" sz="900" b="0" dirty="0"/>
                  <a:t>Z-score </a:t>
                </a:r>
                <a:r>
                  <a:rPr lang="en-US" sz="900" b="0" dirty="0" smtClean="0"/>
                  <a:t>(</a:t>
                </a:r>
                <a14:m>
                  <m:oMath xmlns:m="http://schemas.openxmlformats.org/officeDocument/2006/math">
                    <m:r>
                      <a:rPr lang="en-US" sz="900" b="0" i="1" smtClean="0">
                        <a:latin typeface="Cambria Math" panose="02040503050406030204" pitchFamily="18" charset="0"/>
                      </a:rPr>
                      <m:t>𝑧</m:t>
                    </m:r>
                  </m:oMath>
                </a14:m>
                <a:r>
                  <a:rPr lang="en-US" sz="900" b="0" dirty="0" smtClean="0"/>
                  <a:t>) </a:t>
                </a:r>
                <a:r>
                  <a:rPr lang="en-US" sz="900" b="0" dirty="0"/>
                  <a:t>= −</a:t>
                </a:r>
                <a:r>
                  <a:rPr lang="en-US" sz="900" b="0" dirty="0" smtClean="0"/>
                  <a:t>0.5</a:t>
                </a:r>
                <a:endParaRPr lang="en-US" sz="900" b="0" dirty="0"/>
              </a:p>
              <a:p>
                <a:pPr>
                  <a:lnSpc>
                    <a:spcPct val="100000"/>
                  </a:lnSpc>
                  <a:spcBef>
                    <a:spcPts val="0"/>
                  </a:spcBef>
                </a:pPr>
                <a:r>
                  <a:rPr lang="en-US" sz="900" b="0" dirty="0"/>
                  <a:t>Using the z-score formula: </a:t>
                </a:r>
                <a14:m>
                  <m:oMath xmlns:m="http://schemas.openxmlformats.org/officeDocument/2006/math">
                    <m:r>
                      <a:rPr lang="en-US" sz="900" b="0" i="1" smtClean="0">
                        <a:latin typeface="Cambria Math" panose="02040503050406030204" pitchFamily="18" charset="0"/>
                      </a:rPr>
                      <m:t>𝑧</m:t>
                    </m:r>
                    <m:r>
                      <a:rPr lang="en-US" sz="900" b="0" i="1" smtClean="0">
                        <a:latin typeface="Cambria Math" panose="02040503050406030204" pitchFamily="18" charset="0"/>
                      </a:rPr>
                      <m:t>=</m:t>
                    </m:r>
                    <m:f>
                      <m:fPr>
                        <m:ctrlPr>
                          <a:rPr lang="en-US" sz="900" b="0" i="1" smtClean="0">
                            <a:latin typeface="Cambria Math" panose="02040503050406030204" pitchFamily="18" charset="0"/>
                          </a:rPr>
                        </m:ctrlPr>
                      </m:fPr>
                      <m:num>
                        <m:r>
                          <a:rPr lang="en-US" sz="900" b="0" i="1" smtClean="0">
                            <a:latin typeface="Cambria Math" panose="02040503050406030204" pitchFamily="18" charset="0"/>
                          </a:rPr>
                          <m:t>𝑥</m:t>
                        </m:r>
                        <m:r>
                          <a:rPr lang="en-US" sz="900" b="0" i="1" smtClean="0">
                            <a:latin typeface="Cambria Math" panose="02040503050406030204" pitchFamily="18" charset="0"/>
                          </a:rPr>
                          <m:t>−</m:t>
                        </m:r>
                        <m:r>
                          <a:rPr lang="en-US" sz="900" b="0" i="1" smtClean="0">
                            <a:latin typeface="Cambria Math" panose="02040503050406030204" pitchFamily="18" charset="0"/>
                            <a:ea typeface="Cambria Math" panose="02040503050406030204" pitchFamily="18" charset="0"/>
                          </a:rPr>
                          <m:t>𝜇</m:t>
                        </m:r>
                      </m:num>
                      <m:den>
                        <m:r>
                          <a:rPr lang="en-US" sz="900" b="0" i="1" smtClean="0">
                            <a:latin typeface="Cambria Math" panose="02040503050406030204" pitchFamily="18" charset="0"/>
                            <a:ea typeface="Cambria Math" panose="02040503050406030204" pitchFamily="18" charset="0"/>
                          </a:rPr>
                          <m:t>𝜎</m:t>
                        </m:r>
                      </m:den>
                    </m:f>
                  </m:oMath>
                </a14:m>
                <a:endParaRPr lang="el-GR" sz="900" b="0" dirty="0"/>
              </a:p>
              <a:p>
                <a:pPr>
                  <a:lnSpc>
                    <a:spcPct val="100000"/>
                  </a:lnSpc>
                  <a:spcBef>
                    <a:spcPts val="0"/>
                  </a:spcBef>
                </a:pPr>
                <a:r>
                  <a:rPr lang="en-US" sz="900" b="0" dirty="0"/>
                  <a:t>Substituting the known values: </a:t>
                </a:r>
                <a14:m>
                  <m:oMath xmlns:m="http://schemas.openxmlformats.org/officeDocument/2006/math">
                    <m:r>
                      <a:rPr lang="en-US" sz="900" b="0" i="1" smtClean="0">
                        <a:latin typeface="Cambria Math" panose="02040503050406030204" pitchFamily="18" charset="0"/>
                      </a:rPr>
                      <m:t>−</m:t>
                    </m:r>
                    <m:r>
                      <a:rPr lang="en-US" sz="900" b="0" i="1" smtClean="0">
                        <a:latin typeface="Cambria Math" panose="02040503050406030204" pitchFamily="18" charset="0"/>
                      </a:rPr>
                      <m:t>0</m:t>
                    </m:r>
                    <m:r>
                      <a:rPr lang="en-US" sz="900" b="0" i="1" smtClean="0">
                        <a:latin typeface="Cambria Math" panose="02040503050406030204" pitchFamily="18" charset="0"/>
                      </a:rPr>
                      <m:t>.</m:t>
                    </m:r>
                    <m:r>
                      <a:rPr lang="en-US" sz="900" b="0" i="1" smtClean="0">
                        <a:latin typeface="Cambria Math" panose="02040503050406030204" pitchFamily="18" charset="0"/>
                      </a:rPr>
                      <m:t>5</m:t>
                    </m:r>
                    <m:r>
                      <a:rPr lang="en-US" sz="900" b="0" i="1" smtClean="0">
                        <a:latin typeface="Cambria Math" panose="02040503050406030204" pitchFamily="18" charset="0"/>
                      </a:rPr>
                      <m:t>= </m:t>
                    </m:r>
                    <m:f>
                      <m:fPr>
                        <m:ctrlPr>
                          <a:rPr lang="en-US" sz="900" b="0" i="1" smtClean="0">
                            <a:latin typeface="Cambria Math" panose="02040503050406030204" pitchFamily="18" charset="0"/>
                          </a:rPr>
                        </m:ctrlPr>
                      </m:fPr>
                      <m:num>
                        <m:r>
                          <a:rPr lang="en-US" sz="900" b="0" i="1" smtClean="0">
                            <a:latin typeface="Cambria Math" panose="02040503050406030204" pitchFamily="18" charset="0"/>
                          </a:rPr>
                          <m:t>𝑥</m:t>
                        </m:r>
                        <m:r>
                          <a:rPr lang="en-US" sz="900" b="0" i="1" smtClean="0">
                            <a:latin typeface="Cambria Math" panose="02040503050406030204" pitchFamily="18" charset="0"/>
                          </a:rPr>
                          <m:t>−</m:t>
                        </m:r>
                        <m:r>
                          <a:rPr lang="en-US" sz="900" b="0" i="1" smtClean="0">
                            <a:latin typeface="Cambria Math" panose="02040503050406030204" pitchFamily="18" charset="0"/>
                          </a:rPr>
                          <m:t>9</m:t>
                        </m:r>
                      </m:num>
                      <m:den>
                        <m:rad>
                          <m:radPr>
                            <m:degHide m:val="on"/>
                            <m:ctrlPr>
                              <a:rPr lang="en-US" sz="900" b="0" i="1" smtClean="0">
                                <a:latin typeface="Cambria Math" panose="02040503050406030204" pitchFamily="18" charset="0"/>
                              </a:rPr>
                            </m:ctrlPr>
                          </m:radPr>
                          <m:deg/>
                          <m:e>
                            <m:r>
                              <a:rPr lang="en-US" sz="900" b="0" i="1" smtClean="0">
                                <a:latin typeface="Cambria Math" panose="02040503050406030204" pitchFamily="18" charset="0"/>
                              </a:rPr>
                              <m:t>5</m:t>
                            </m:r>
                          </m:e>
                        </m:rad>
                      </m:den>
                    </m:f>
                  </m:oMath>
                </a14:m>
                <a:r>
                  <a:rPr lang="en-US" sz="900" b="0" dirty="0" smtClean="0"/>
                  <a:t>​</a:t>
                </a:r>
                <a:endParaRPr lang="en-US" sz="900" b="0" dirty="0"/>
              </a:p>
              <a:p>
                <a:pPr>
                  <a:lnSpc>
                    <a:spcPct val="100000"/>
                  </a:lnSpc>
                  <a:spcBef>
                    <a:spcPts val="0"/>
                  </a:spcBef>
                </a:pPr>
                <a:r>
                  <a:rPr lang="en-US" sz="900" b="0" dirty="0"/>
                  <a:t>Solving for 𝑥: </a:t>
                </a:r>
                <a:endParaRPr lang="en-US" sz="900" b="0" dirty="0" smtClean="0"/>
              </a:p>
              <a:p>
                <a:pPr>
                  <a:lnSpc>
                    <a:spcPct val="100000"/>
                  </a:lnSpc>
                  <a:spcBef>
                    <a:spcPts val="0"/>
                  </a:spcBef>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m:t>
                      </m:r>
                      <m:r>
                        <a:rPr lang="en-US" sz="900" b="0" i="1" smtClean="0">
                          <a:latin typeface="Cambria Math" panose="02040503050406030204" pitchFamily="18" charset="0"/>
                        </a:rPr>
                        <m:t>0</m:t>
                      </m:r>
                      <m:r>
                        <a:rPr lang="en-US" sz="900" b="0" i="1" smtClean="0">
                          <a:latin typeface="Cambria Math" panose="02040503050406030204" pitchFamily="18" charset="0"/>
                        </a:rPr>
                        <m:t>.</m:t>
                      </m:r>
                      <m:r>
                        <a:rPr lang="en-US" sz="900" b="0" i="1" smtClean="0">
                          <a:latin typeface="Cambria Math" panose="02040503050406030204" pitchFamily="18" charset="0"/>
                        </a:rPr>
                        <m:t>5</m:t>
                      </m:r>
                      <m:rad>
                        <m:radPr>
                          <m:degHide m:val="on"/>
                          <m:ctrlPr>
                            <a:rPr lang="en-US" sz="900" b="0" i="1" smtClean="0">
                              <a:latin typeface="Cambria Math" panose="02040503050406030204" pitchFamily="18" charset="0"/>
                            </a:rPr>
                          </m:ctrlPr>
                        </m:radPr>
                        <m:deg/>
                        <m:e>
                          <m:r>
                            <a:rPr lang="en-US" sz="900" b="0" i="1" smtClean="0">
                              <a:latin typeface="Cambria Math" panose="02040503050406030204" pitchFamily="18" charset="0"/>
                            </a:rPr>
                            <m:t>5</m:t>
                          </m:r>
                        </m:e>
                      </m:rad>
                      <m:r>
                        <a:rPr lang="en-US" sz="900" b="0" i="1" smtClean="0">
                          <a:latin typeface="Cambria Math" panose="02040503050406030204" pitchFamily="18" charset="0"/>
                        </a:rPr>
                        <m:t>=</m:t>
                      </m:r>
                      <m:r>
                        <a:rPr lang="en-US" sz="900" b="0" i="1" smtClean="0">
                          <a:latin typeface="Cambria Math" panose="02040503050406030204" pitchFamily="18" charset="0"/>
                        </a:rPr>
                        <m:t>𝑥</m:t>
                      </m:r>
                      <m:r>
                        <a:rPr lang="en-US" sz="900" b="0" i="1" smtClean="0">
                          <a:latin typeface="Cambria Math" panose="02040503050406030204" pitchFamily="18" charset="0"/>
                        </a:rPr>
                        <m:t>−</m:t>
                      </m:r>
                      <m:r>
                        <a:rPr lang="en-US" sz="900" b="0" i="1" smtClean="0">
                          <a:latin typeface="Cambria Math" panose="02040503050406030204" pitchFamily="18" charset="0"/>
                        </a:rPr>
                        <m:t>9</m:t>
                      </m:r>
                    </m:oMath>
                  </m:oMathPara>
                </a14:m>
                <a:endParaRPr lang="en-US" sz="900" b="0" dirty="0" smtClean="0"/>
              </a:p>
              <a:p>
                <a:pPr>
                  <a:lnSpc>
                    <a:spcPct val="100000"/>
                  </a:lnSpc>
                  <a:spcBef>
                    <a:spcPts val="0"/>
                  </a:spcBef>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m:t>
                      </m:r>
                      <m:r>
                        <a:rPr lang="en-US" sz="900" b="0" i="1" smtClean="0">
                          <a:latin typeface="Cambria Math" panose="02040503050406030204" pitchFamily="18" charset="0"/>
                        </a:rPr>
                        <m:t>0</m:t>
                      </m:r>
                      <m:r>
                        <a:rPr lang="en-US" sz="900" b="0" i="1" smtClean="0">
                          <a:latin typeface="Cambria Math" panose="02040503050406030204" pitchFamily="18" charset="0"/>
                        </a:rPr>
                        <m:t>.</m:t>
                      </m:r>
                      <m:r>
                        <a:rPr lang="en-US" sz="900" b="0" i="1" smtClean="0">
                          <a:latin typeface="Cambria Math" panose="02040503050406030204" pitchFamily="18" charset="0"/>
                        </a:rPr>
                        <m:t>5</m:t>
                      </m:r>
                      <m:rad>
                        <m:radPr>
                          <m:degHide m:val="on"/>
                          <m:ctrlPr>
                            <a:rPr lang="en-US" sz="900" b="0" i="1" smtClean="0">
                              <a:latin typeface="Cambria Math" panose="02040503050406030204" pitchFamily="18" charset="0"/>
                            </a:rPr>
                          </m:ctrlPr>
                        </m:radPr>
                        <m:deg/>
                        <m:e>
                          <m:r>
                            <a:rPr lang="en-US" sz="900" b="0" i="1" smtClean="0">
                              <a:latin typeface="Cambria Math" panose="02040503050406030204" pitchFamily="18" charset="0"/>
                            </a:rPr>
                            <m:t>5</m:t>
                          </m:r>
                        </m:e>
                      </m:rad>
                      <m:r>
                        <a:rPr lang="en-US" sz="900" b="0" i="1" smtClean="0">
                          <a:latin typeface="Cambria Math" panose="02040503050406030204" pitchFamily="18" charset="0"/>
                        </a:rPr>
                        <m:t>+</m:t>
                      </m:r>
                      <m:r>
                        <a:rPr lang="en-US" sz="900" b="0" i="1" smtClean="0">
                          <a:latin typeface="Cambria Math" panose="02040503050406030204" pitchFamily="18" charset="0"/>
                        </a:rPr>
                        <m:t>9</m:t>
                      </m:r>
                      <m:r>
                        <a:rPr lang="en-US" sz="900" b="0" i="1" smtClean="0">
                          <a:latin typeface="Cambria Math" panose="02040503050406030204" pitchFamily="18" charset="0"/>
                        </a:rPr>
                        <m:t>=</m:t>
                      </m:r>
                      <m:r>
                        <a:rPr lang="en-US" sz="900" b="0" i="1" smtClean="0">
                          <a:latin typeface="Cambria Math" panose="02040503050406030204" pitchFamily="18" charset="0"/>
                        </a:rPr>
                        <m:t>𝑥</m:t>
                      </m:r>
                    </m:oMath>
                  </m:oMathPara>
                </a14:m>
                <a:endParaRPr lang="en-US" sz="900" b="0" dirty="0" smtClean="0"/>
              </a:p>
              <a:p>
                <a:pPr>
                  <a:lnSpc>
                    <a:spcPct val="100000"/>
                  </a:lnSpc>
                  <a:spcBef>
                    <a:spcPts val="0"/>
                  </a:spcBef>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𝑥</m:t>
                      </m:r>
                      <m:r>
                        <a:rPr lang="en-US" sz="900" b="0" i="1" smtClean="0">
                          <a:latin typeface="Cambria Math" panose="02040503050406030204" pitchFamily="18" charset="0"/>
                        </a:rPr>
                        <m:t>=</m:t>
                      </m:r>
                      <m:r>
                        <a:rPr lang="en-US" sz="900" b="0" i="1" smtClean="0">
                          <a:latin typeface="Cambria Math" panose="02040503050406030204" pitchFamily="18" charset="0"/>
                        </a:rPr>
                        <m:t>9</m:t>
                      </m:r>
                      <m:r>
                        <a:rPr lang="en-US" sz="900" b="0" i="1" smtClean="0">
                          <a:latin typeface="Cambria Math" panose="02040503050406030204" pitchFamily="18" charset="0"/>
                        </a:rPr>
                        <m:t>−</m:t>
                      </m:r>
                      <m:r>
                        <a:rPr lang="en-US" sz="900" b="0" i="1" smtClean="0">
                          <a:latin typeface="Cambria Math" panose="02040503050406030204" pitchFamily="18" charset="0"/>
                        </a:rPr>
                        <m:t>0</m:t>
                      </m:r>
                      <m:r>
                        <a:rPr lang="en-US" sz="900" b="0" i="1" smtClean="0">
                          <a:latin typeface="Cambria Math" panose="02040503050406030204" pitchFamily="18" charset="0"/>
                        </a:rPr>
                        <m:t>.</m:t>
                      </m:r>
                      <m:r>
                        <a:rPr lang="en-US" sz="900" b="0" i="1" smtClean="0">
                          <a:latin typeface="Cambria Math" panose="02040503050406030204" pitchFamily="18" charset="0"/>
                        </a:rPr>
                        <m:t>5</m:t>
                      </m:r>
                      <m:rad>
                        <m:radPr>
                          <m:degHide m:val="on"/>
                          <m:ctrlPr>
                            <a:rPr lang="en-US" sz="900" b="0" i="1" smtClean="0">
                              <a:latin typeface="Cambria Math" panose="02040503050406030204" pitchFamily="18" charset="0"/>
                            </a:rPr>
                          </m:ctrlPr>
                        </m:radPr>
                        <m:deg/>
                        <m:e>
                          <m:r>
                            <a:rPr lang="en-US" sz="900" b="0" i="1" smtClean="0">
                              <a:latin typeface="Cambria Math" panose="02040503050406030204" pitchFamily="18" charset="0"/>
                            </a:rPr>
                            <m:t>5</m:t>
                          </m:r>
                        </m:e>
                      </m:rad>
                    </m:oMath>
                  </m:oMathPara>
                </a14:m>
                <a:endParaRPr lang="en-US" sz="900" b="0" dirty="0" smtClean="0"/>
              </a:p>
              <a:p>
                <a:pPr>
                  <a:lnSpc>
                    <a:spcPct val="100000"/>
                  </a:lnSpc>
                  <a:spcBef>
                    <a:spcPts val="0"/>
                  </a:spcBef>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𝑥</m:t>
                      </m:r>
                      <m:r>
                        <a:rPr lang="en-US" sz="900" b="0" i="1" smtClean="0">
                          <a:latin typeface="Cambria Math" panose="02040503050406030204" pitchFamily="18" charset="0"/>
                        </a:rPr>
                        <m:t>=</m:t>
                      </m:r>
                      <m:r>
                        <a:rPr lang="en-US" sz="900" b="0" i="1" smtClean="0">
                          <a:latin typeface="Cambria Math" panose="02040503050406030204" pitchFamily="18" charset="0"/>
                        </a:rPr>
                        <m:t>9</m:t>
                      </m:r>
                      <m:r>
                        <a:rPr lang="en-US" sz="900" b="0" i="1" smtClean="0">
                          <a:latin typeface="Cambria Math" panose="02040503050406030204" pitchFamily="18" charset="0"/>
                        </a:rPr>
                        <m:t>−</m:t>
                      </m:r>
                      <m:r>
                        <a:rPr lang="en-US" sz="900" b="0" i="1" smtClean="0">
                          <a:latin typeface="Cambria Math" panose="02040503050406030204" pitchFamily="18" charset="0"/>
                        </a:rPr>
                        <m:t>1</m:t>
                      </m:r>
                      <m:r>
                        <a:rPr lang="en-US" sz="900" b="0" i="1" smtClean="0">
                          <a:latin typeface="Cambria Math" panose="02040503050406030204" pitchFamily="18" charset="0"/>
                        </a:rPr>
                        <m:t>.</m:t>
                      </m:r>
                      <m:r>
                        <a:rPr lang="en-US" sz="900" b="0" i="1" smtClean="0">
                          <a:latin typeface="Cambria Math" panose="02040503050406030204" pitchFamily="18" charset="0"/>
                        </a:rPr>
                        <m:t>118033989</m:t>
                      </m:r>
                    </m:oMath>
                  </m:oMathPara>
                </a14:m>
                <a:endParaRPr lang="en-US" sz="900" b="0" dirty="0" smtClean="0"/>
              </a:p>
              <a:p>
                <a:pPr>
                  <a:lnSpc>
                    <a:spcPct val="100000"/>
                  </a:lnSpc>
                  <a:spcBef>
                    <a:spcPts val="0"/>
                  </a:spcBef>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𝑥</m:t>
                      </m:r>
                      <m:r>
                        <a:rPr lang="en-US" sz="900" b="0" i="1" smtClean="0">
                          <a:latin typeface="Cambria Math" panose="02040503050406030204" pitchFamily="18" charset="0"/>
                        </a:rPr>
                        <m:t>=</m:t>
                      </m:r>
                      <m:r>
                        <a:rPr lang="en-US" sz="900" b="0" i="1" smtClean="0">
                          <a:latin typeface="Cambria Math" panose="02040503050406030204" pitchFamily="18" charset="0"/>
                        </a:rPr>
                        <m:t>7</m:t>
                      </m:r>
                      <m:r>
                        <a:rPr lang="en-US" sz="900" b="0" i="1" smtClean="0">
                          <a:latin typeface="Cambria Math" panose="02040503050406030204" pitchFamily="18" charset="0"/>
                        </a:rPr>
                        <m:t>.</m:t>
                      </m:r>
                      <m:r>
                        <a:rPr lang="en-US" sz="900" b="0" i="1" smtClean="0">
                          <a:latin typeface="Cambria Math" panose="02040503050406030204" pitchFamily="18" charset="0"/>
                        </a:rPr>
                        <m:t>881966011</m:t>
                      </m:r>
                    </m:oMath>
                  </m:oMathPara>
                </a14:m>
                <a:endParaRPr lang="en-US" sz="900" b="0" dirty="0" smtClean="0"/>
              </a:p>
              <a:p>
                <a:pPr>
                  <a:lnSpc>
                    <a:spcPct val="100000"/>
                  </a:lnSpc>
                  <a:spcBef>
                    <a:spcPts val="0"/>
                  </a:spcBef>
                </a:pPr>
                <a:r>
                  <a:rPr lang="en-US" sz="900" b="0" dirty="0" smtClean="0"/>
                  <a:t>Therefore</a:t>
                </a:r>
                <a:r>
                  <a:rPr lang="en-US" sz="900" b="0" dirty="0"/>
                  <a:t>, the value of </a:t>
                </a:r>
                <a14:m>
                  <m:oMath xmlns:m="http://schemas.openxmlformats.org/officeDocument/2006/math">
                    <m:r>
                      <a:rPr lang="en-US" sz="900" b="0" i="1" smtClean="0">
                        <a:latin typeface="Cambria Math" panose="02040503050406030204" pitchFamily="18" charset="0"/>
                      </a:rPr>
                      <m:t>𝑥</m:t>
                    </m:r>
                  </m:oMath>
                </a14:m>
                <a:r>
                  <a:rPr lang="en-US" sz="900" b="0" dirty="0" smtClean="0"/>
                  <a:t> </a:t>
                </a:r>
                <a:r>
                  <a:rPr lang="en-US" sz="900" b="0" dirty="0"/>
                  <a:t>that has a z-score of −</a:t>
                </a:r>
                <a:r>
                  <a:rPr lang="en-US" sz="900" b="0" dirty="0" smtClean="0"/>
                  <a:t>0.5 </a:t>
                </a:r>
                <a:r>
                  <a:rPr lang="en-US" sz="900" b="0" dirty="0"/>
                  <a:t>is approximately </a:t>
                </a:r>
                <a:r>
                  <a:rPr lang="en-US" sz="900" b="0" dirty="0" smtClean="0"/>
                  <a:t>7.88.</a:t>
                </a:r>
                <a:endParaRPr lang="en-US" sz="900" b="0"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39788" y="1681162"/>
                <a:ext cx="5157787" cy="2446337"/>
              </a:xfr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839788" y="4127498"/>
                <a:ext cx="5157787" cy="2571751"/>
              </a:xfrm>
              <a:ln>
                <a:solidFill>
                  <a:schemeClr val="tx1"/>
                </a:solidFill>
              </a:ln>
            </p:spPr>
            <p:txBody>
              <a:bodyPr>
                <a:noAutofit/>
              </a:bodyPr>
              <a:lstStyle/>
              <a:p>
                <a:pPr marL="0" lvl="0" indent="0">
                  <a:lnSpc>
                    <a:spcPct val="100000"/>
                  </a:lnSpc>
                  <a:spcBef>
                    <a:spcPts val="0"/>
                  </a:spcBef>
                  <a:buNone/>
                </a:pPr>
                <a:r>
                  <a:rPr lang="en-US" sz="900" dirty="0" smtClean="0"/>
                  <a:t>To find the value of </a:t>
                </a:r>
                <a:r>
                  <a:rPr lang="en-US" sz="900" dirty="0"/>
                  <a:t>𝑥 </a:t>
                </a:r>
                <a:r>
                  <a:rPr lang="en-US" sz="900" dirty="0" smtClean="0"/>
                  <a:t>that corresponds to a z-score of -0.5 for a normal distribution with mean 9 and standard deviation 5, we can use the z-score formula:</a:t>
                </a:r>
                <a:br>
                  <a:rPr lang="en-US" sz="900" dirty="0" smtClean="0"/>
                </a:br>
                <a:r>
                  <a:rPr lang="en-US" sz="900" dirty="0" smtClean="0"/>
                  <a:t/>
                </a:r>
                <a:br>
                  <a:rPr lang="en-US" sz="900" dirty="0" smtClean="0"/>
                </a:br>
                <a14:m>
                  <m:oMathPara xmlns:m="http://schemas.openxmlformats.org/officeDocument/2006/math">
                    <m:oMathParaPr>
                      <m:jc m:val="centerGroup"/>
                    </m:oMathParaPr>
                    <m:oMath xmlns:m="http://schemas.openxmlformats.org/officeDocument/2006/math">
                      <m:r>
                        <a:rPr lang="en-US" sz="900" i="1">
                          <a:latin typeface="Cambria Math" panose="02040503050406030204" pitchFamily="18" charset="0"/>
                        </a:rPr>
                        <m:t>𝑧</m:t>
                      </m:r>
                      <m:r>
                        <a:rPr lang="en-US" sz="900" i="1">
                          <a:latin typeface="Cambria Math" panose="02040503050406030204" pitchFamily="18" charset="0"/>
                        </a:rPr>
                        <m:t>=</m:t>
                      </m:r>
                      <m:f>
                        <m:fPr>
                          <m:ctrlPr>
                            <a:rPr lang="en-US" sz="900" i="1">
                              <a:latin typeface="Cambria Math" panose="02040503050406030204" pitchFamily="18" charset="0"/>
                            </a:rPr>
                          </m:ctrlPr>
                        </m:fPr>
                        <m:num>
                          <m:r>
                            <a:rPr lang="en-US" sz="900" i="1">
                              <a:latin typeface="Cambria Math" panose="02040503050406030204" pitchFamily="18" charset="0"/>
                            </a:rPr>
                            <m:t>𝑥</m:t>
                          </m:r>
                          <m:r>
                            <a:rPr lang="en-US" sz="900" i="1">
                              <a:latin typeface="Cambria Math" panose="02040503050406030204" pitchFamily="18" charset="0"/>
                            </a:rPr>
                            <m:t>−</m:t>
                          </m:r>
                          <m:r>
                            <a:rPr lang="en-US" sz="900" i="1">
                              <a:latin typeface="Cambria Math" panose="02040503050406030204" pitchFamily="18" charset="0"/>
                              <a:ea typeface="Cambria Math" panose="02040503050406030204" pitchFamily="18" charset="0"/>
                            </a:rPr>
                            <m:t>𝜇</m:t>
                          </m:r>
                        </m:num>
                        <m:den>
                          <m:r>
                            <a:rPr lang="en-US" sz="900" i="1">
                              <a:latin typeface="Cambria Math" panose="02040503050406030204" pitchFamily="18" charset="0"/>
                              <a:ea typeface="Cambria Math" panose="02040503050406030204" pitchFamily="18" charset="0"/>
                            </a:rPr>
                            <m:t>𝜎</m:t>
                          </m:r>
                        </m:den>
                      </m:f>
                    </m:oMath>
                  </m:oMathPara>
                </a14:m>
                <a:r>
                  <a:rPr lang="en-US" sz="900" dirty="0" smtClean="0"/>
                  <a:t/>
                </a:r>
                <a:br>
                  <a:rPr lang="en-US" sz="900" dirty="0" smtClean="0"/>
                </a:br>
                <a:r>
                  <a:rPr lang="en-US" sz="900" dirty="0" smtClean="0"/>
                  <a:t/>
                </a:r>
                <a:br>
                  <a:rPr lang="en-US" sz="900" dirty="0" smtClean="0"/>
                </a:br>
                <a:r>
                  <a:rPr lang="en-US" sz="900" dirty="0" smtClean="0"/>
                  <a:t>Given </a:t>
                </a:r>
                <a14:m>
                  <m:oMath xmlns:m="http://schemas.openxmlformats.org/officeDocument/2006/math">
                    <m:r>
                      <a:rPr lang="en-US" sz="900" i="1" dirty="0" smtClean="0">
                        <a:latin typeface="Cambria Math" panose="02040503050406030204" pitchFamily="18" charset="0"/>
                      </a:rPr>
                      <m:t>𝑧</m:t>
                    </m:r>
                    <m:r>
                      <a:rPr lang="en-US" sz="900" i="1" dirty="0" smtClean="0">
                        <a:latin typeface="Cambria Math" panose="02040503050406030204" pitchFamily="18" charset="0"/>
                      </a:rPr>
                      <m:t> = −</m:t>
                    </m:r>
                    <m:r>
                      <a:rPr lang="en-US" sz="900" i="1" dirty="0" smtClean="0">
                        <a:latin typeface="Cambria Math" panose="02040503050406030204" pitchFamily="18" charset="0"/>
                      </a:rPr>
                      <m:t>0</m:t>
                    </m:r>
                    <m:r>
                      <a:rPr lang="en-US" sz="900" i="1" dirty="0" smtClean="0">
                        <a:latin typeface="Cambria Math" panose="02040503050406030204" pitchFamily="18" charset="0"/>
                      </a:rPr>
                      <m:t>.</m:t>
                    </m:r>
                    <m:r>
                      <a:rPr lang="en-US" sz="900" i="1" dirty="0" smtClean="0">
                        <a:latin typeface="Cambria Math" panose="02040503050406030204" pitchFamily="18" charset="0"/>
                      </a:rPr>
                      <m:t>5</m:t>
                    </m:r>
                  </m:oMath>
                </a14:m>
                <a:r>
                  <a:rPr lang="en-US" sz="900" dirty="0" smtClean="0"/>
                  <a:t>, </a:t>
                </a:r>
                <a14:m>
                  <m:oMath xmlns:m="http://schemas.openxmlformats.org/officeDocument/2006/math">
                    <m:r>
                      <a:rPr lang="en-US" sz="900" i="1" dirty="0" smtClean="0">
                        <a:latin typeface="Cambria Math" panose="02040503050406030204" pitchFamily="18" charset="0"/>
                      </a:rPr>
                      <m:t>𝜇</m:t>
                    </m:r>
                    <m:r>
                      <a:rPr lang="en-US" sz="900" i="1" dirty="0" smtClean="0">
                        <a:latin typeface="Cambria Math" panose="02040503050406030204" pitchFamily="18" charset="0"/>
                      </a:rPr>
                      <m:t> = </m:t>
                    </m:r>
                    <m:r>
                      <a:rPr lang="en-US" sz="900" i="1" dirty="0" smtClean="0">
                        <a:latin typeface="Cambria Math" panose="02040503050406030204" pitchFamily="18" charset="0"/>
                      </a:rPr>
                      <m:t>9</m:t>
                    </m:r>
                  </m:oMath>
                </a14:m>
                <a:r>
                  <a:rPr lang="en-US" sz="900" dirty="0" smtClean="0"/>
                  <a:t>, and </a:t>
                </a:r>
                <a14:m>
                  <m:oMath xmlns:m="http://schemas.openxmlformats.org/officeDocument/2006/math">
                    <m:r>
                      <a:rPr lang="en-US" sz="900" i="1" dirty="0" smtClean="0">
                        <a:latin typeface="Cambria Math" panose="02040503050406030204" pitchFamily="18" charset="0"/>
                      </a:rPr>
                      <m:t>𝜎</m:t>
                    </m:r>
                    <m:r>
                      <a:rPr lang="en-US" sz="900" i="1" dirty="0" smtClean="0">
                        <a:latin typeface="Cambria Math" panose="02040503050406030204" pitchFamily="18" charset="0"/>
                      </a:rPr>
                      <m:t> = </m:t>
                    </m:r>
                    <m:r>
                      <a:rPr lang="en-US" sz="900" i="1" dirty="0" smtClean="0">
                        <a:latin typeface="Cambria Math" panose="02040503050406030204" pitchFamily="18" charset="0"/>
                      </a:rPr>
                      <m:t>5</m:t>
                    </m:r>
                  </m:oMath>
                </a14:m>
                <a:r>
                  <a:rPr lang="en-US" sz="900" dirty="0" smtClean="0"/>
                  <a:t>, we can rearrange the formula to solve for 𝑥:</a:t>
                </a:r>
                <a:br>
                  <a:rPr lang="en-US" sz="900" dirty="0" smtClean="0"/>
                </a:br>
                <a:endParaRPr lang="en-US" sz="900" dirty="0" smtClean="0"/>
              </a:p>
              <a:p>
                <a:pPr marL="0" lvl="0" indent="0" algn="ctr">
                  <a:lnSpc>
                    <a:spcPct val="100000"/>
                  </a:lnSpc>
                  <a:spcBef>
                    <a:spcPts val="0"/>
                  </a:spcBef>
                  <a:buNone/>
                </a:pPr>
                <a14:m>
                  <m:oMath xmlns:m="http://schemas.openxmlformats.org/officeDocument/2006/math">
                    <m:r>
                      <a:rPr lang="en-US" sz="900" i="1">
                        <a:solidFill>
                          <a:prstClr val="black"/>
                        </a:solidFill>
                        <a:latin typeface="Cambria Math" panose="02040503050406030204" pitchFamily="18" charset="0"/>
                      </a:rPr>
                      <m:t>−</m:t>
                    </m:r>
                    <m:r>
                      <a:rPr lang="en-US" sz="900" i="1">
                        <a:solidFill>
                          <a:prstClr val="black"/>
                        </a:solidFill>
                        <a:latin typeface="Cambria Math" panose="02040503050406030204" pitchFamily="18" charset="0"/>
                      </a:rPr>
                      <m:t>0</m:t>
                    </m:r>
                    <m:r>
                      <a:rPr lang="en-US" sz="900" i="1">
                        <a:solidFill>
                          <a:prstClr val="black"/>
                        </a:solidFill>
                        <a:latin typeface="Cambria Math" panose="02040503050406030204" pitchFamily="18" charset="0"/>
                      </a:rPr>
                      <m:t>.</m:t>
                    </m:r>
                    <m:r>
                      <a:rPr lang="en-US" sz="900" i="1">
                        <a:solidFill>
                          <a:prstClr val="black"/>
                        </a:solidFill>
                        <a:latin typeface="Cambria Math" panose="02040503050406030204" pitchFamily="18" charset="0"/>
                      </a:rPr>
                      <m:t>5</m:t>
                    </m:r>
                    <m:r>
                      <a:rPr lang="en-US" sz="900" i="1">
                        <a:solidFill>
                          <a:prstClr val="black"/>
                        </a:solidFill>
                        <a:latin typeface="Cambria Math" panose="02040503050406030204" pitchFamily="18" charset="0"/>
                      </a:rPr>
                      <m:t>= </m:t>
                    </m:r>
                    <m:f>
                      <m:fPr>
                        <m:ctrlPr>
                          <a:rPr lang="en-US" sz="900" i="1">
                            <a:solidFill>
                              <a:prstClr val="black"/>
                            </a:solidFill>
                            <a:latin typeface="Cambria Math" panose="02040503050406030204" pitchFamily="18" charset="0"/>
                          </a:rPr>
                        </m:ctrlPr>
                      </m:fPr>
                      <m:num>
                        <m:r>
                          <a:rPr lang="en-US" sz="900" i="1">
                            <a:solidFill>
                              <a:prstClr val="black"/>
                            </a:solidFill>
                            <a:latin typeface="Cambria Math" panose="02040503050406030204" pitchFamily="18" charset="0"/>
                          </a:rPr>
                          <m:t>𝑥</m:t>
                        </m:r>
                        <m:r>
                          <a:rPr lang="en-US" sz="900" i="1">
                            <a:solidFill>
                              <a:prstClr val="black"/>
                            </a:solidFill>
                            <a:latin typeface="Cambria Math" panose="02040503050406030204" pitchFamily="18" charset="0"/>
                          </a:rPr>
                          <m:t>−</m:t>
                        </m:r>
                        <m:r>
                          <a:rPr lang="en-US" sz="900" i="1">
                            <a:solidFill>
                              <a:prstClr val="black"/>
                            </a:solidFill>
                            <a:latin typeface="Cambria Math" panose="02040503050406030204" pitchFamily="18" charset="0"/>
                          </a:rPr>
                          <m:t>9</m:t>
                        </m:r>
                      </m:num>
                      <m:den>
                        <m:r>
                          <a:rPr lang="en-US" sz="900" i="1">
                            <a:solidFill>
                              <a:prstClr val="black"/>
                            </a:solidFill>
                            <a:latin typeface="Cambria Math" panose="02040503050406030204" pitchFamily="18" charset="0"/>
                          </a:rPr>
                          <m:t>5</m:t>
                        </m:r>
                      </m:den>
                    </m:f>
                  </m:oMath>
                </a14:m>
                <a:r>
                  <a:rPr lang="en-US" sz="900" dirty="0" smtClean="0">
                    <a:solidFill>
                      <a:prstClr val="black"/>
                    </a:solidFill>
                  </a:rPr>
                  <a:t>​</a:t>
                </a:r>
              </a:p>
              <a:p>
                <a:pPr marL="0" indent="0">
                  <a:buNone/>
                </a:pPr>
                <a:r>
                  <a:rPr lang="en-US" sz="900" dirty="0" smtClean="0"/>
                  <a:t>Multiply both sides by 5:</a:t>
                </a:r>
                <a:br>
                  <a:rPr lang="en-US" sz="900" dirty="0" smtClean="0"/>
                </a:br>
                <a14:m>
                  <m:oMathPara xmlns:m="http://schemas.openxmlformats.org/officeDocument/2006/math">
                    <m:oMathParaPr>
                      <m:jc m:val="centerGroup"/>
                    </m:oMathParaPr>
                    <m:oMath xmlns:m="http://schemas.openxmlformats.org/officeDocument/2006/math">
                      <m:r>
                        <a:rPr lang="en-US" sz="900" i="1" dirty="0" smtClean="0">
                          <a:latin typeface="Cambria Math" panose="02040503050406030204" pitchFamily="18" charset="0"/>
                        </a:rPr>
                        <m:t>−</m:t>
                      </m:r>
                      <m:r>
                        <a:rPr lang="en-US" sz="900" i="1" dirty="0" smtClean="0">
                          <a:latin typeface="Cambria Math" panose="02040503050406030204" pitchFamily="18" charset="0"/>
                        </a:rPr>
                        <m:t>2</m:t>
                      </m:r>
                      <m:r>
                        <a:rPr lang="en-US" sz="900" i="1" dirty="0" smtClean="0">
                          <a:latin typeface="Cambria Math" panose="02040503050406030204" pitchFamily="18" charset="0"/>
                        </a:rPr>
                        <m:t>.</m:t>
                      </m:r>
                      <m:r>
                        <a:rPr lang="en-US" sz="900" i="1" dirty="0" smtClean="0">
                          <a:latin typeface="Cambria Math" panose="02040503050406030204" pitchFamily="18" charset="0"/>
                        </a:rPr>
                        <m:t>5</m:t>
                      </m:r>
                      <m:r>
                        <a:rPr lang="en-US" sz="900" i="1" dirty="0" smtClean="0">
                          <a:latin typeface="Cambria Math" panose="02040503050406030204" pitchFamily="18" charset="0"/>
                        </a:rPr>
                        <m:t> = </m:t>
                      </m:r>
                      <m:r>
                        <a:rPr lang="en-US" sz="900" i="1" dirty="0" smtClean="0">
                          <a:latin typeface="Cambria Math" panose="02040503050406030204" pitchFamily="18" charset="0"/>
                        </a:rPr>
                        <m:t>𝑥</m:t>
                      </m:r>
                      <m:r>
                        <a:rPr lang="en-US" sz="900" i="1" dirty="0" smtClean="0">
                          <a:latin typeface="Cambria Math" panose="02040503050406030204" pitchFamily="18" charset="0"/>
                        </a:rPr>
                        <m:t> − </m:t>
                      </m:r>
                      <m:r>
                        <a:rPr lang="en-US" sz="900" i="1" dirty="0" smtClean="0">
                          <a:latin typeface="Cambria Math" panose="02040503050406030204" pitchFamily="18" charset="0"/>
                        </a:rPr>
                        <m:t>9</m:t>
                      </m:r>
                    </m:oMath>
                  </m:oMathPara>
                </a14:m>
                <a:r>
                  <a:rPr lang="en-US" sz="900" dirty="0" smtClean="0"/>
                  <a:t/>
                </a:r>
                <a:br>
                  <a:rPr lang="en-US" sz="900" dirty="0" smtClean="0"/>
                </a:br>
                <a:r>
                  <a:rPr lang="en-US" sz="900" dirty="0" smtClean="0"/>
                  <a:t/>
                </a:r>
                <a:br>
                  <a:rPr lang="en-US" sz="900" dirty="0" smtClean="0"/>
                </a:br>
                <a:r>
                  <a:rPr lang="en-US" sz="900" dirty="0" smtClean="0"/>
                  <a:t>Add 9 to both sides to solve for</a:t>
                </a:r>
                <a:r>
                  <a:rPr lang="en-US" sz="900" dirty="0"/>
                  <a:t> </a:t>
                </a:r>
                <a:r>
                  <a:rPr lang="en-US" sz="900" dirty="0" smtClean="0"/>
                  <a:t>𝑥:</a:t>
                </a:r>
              </a:p>
              <a:p>
                <a:pPr marL="0" indent="0">
                  <a:buNone/>
                </a:pPr>
                <a14:m>
                  <m:oMathPara xmlns:m="http://schemas.openxmlformats.org/officeDocument/2006/math">
                    <m:oMathParaPr>
                      <m:jc m:val="centerGroup"/>
                    </m:oMathParaPr>
                    <m:oMath xmlns:m="http://schemas.openxmlformats.org/officeDocument/2006/math">
                      <m:r>
                        <a:rPr lang="en-US" sz="900" i="1" dirty="0" smtClean="0">
                          <a:latin typeface="Cambria Math" panose="02040503050406030204" pitchFamily="18" charset="0"/>
                        </a:rPr>
                        <m:t>𝑥</m:t>
                      </m:r>
                      <m:r>
                        <a:rPr lang="en-US" sz="900" i="1" dirty="0" smtClean="0">
                          <a:latin typeface="Cambria Math" panose="02040503050406030204" pitchFamily="18" charset="0"/>
                        </a:rPr>
                        <m:t> = </m:t>
                      </m:r>
                      <m:r>
                        <a:rPr lang="en-US" sz="900" i="1" dirty="0" smtClean="0">
                          <a:latin typeface="Cambria Math" panose="02040503050406030204" pitchFamily="18" charset="0"/>
                        </a:rPr>
                        <m:t>9</m:t>
                      </m:r>
                      <m:r>
                        <a:rPr lang="en-US" sz="900" i="1" dirty="0" smtClean="0">
                          <a:latin typeface="Cambria Math" panose="02040503050406030204" pitchFamily="18" charset="0"/>
                        </a:rPr>
                        <m:t> − </m:t>
                      </m:r>
                      <m:r>
                        <a:rPr lang="en-US" sz="900" i="1" dirty="0" smtClean="0">
                          <a:latin typeface="Cambria Math" panose="02040503050406030204" pitchFamily="18" charset="0"/>
                        </a:rPr>
                        <m:t>2</m:t>
                      </m:r>
                      <m:r>
                        <a:rPr lang="en-US" sz="900" i="1" dirty="0" smtClean="0">
                          <a:latin typeface="Cambria Math" panose="02040503050406030204" pitchFamily="18" charset="0"/>
                        </a:rPr>
                        <m:t>.</m:t>
                      </m:r>
                      <m:r>
                        <a:rPr lang="en-US" sz="900" i="1" dirty="0" smtClean="0">
                          <a:latin typeface="Cambria Math" panose="02040503050406030204" pitchFamily="18" charset="0"/>
                        </a:rPr>
                        <m:t>5</m:t>
                      </m:r>
                    </m:oMath>
                    <m:oMath xmlns:m="http://schemas.openxmlformats.org/officeDocument/2006/math">
                      <m:r>
                        <a:rPr lang="en-US" sz="900" i="1" dirty="0" smtClean="0">
                          <a:latin typeface="Cambria Math" panose="02040503050406030204" pitchFamily="18" charset="0"/>
                        </a:rPr>
                        <m:t>𝑥</m:t>
                      </m:r>
                      <m:r>
                        <a:rPr lang="en-US" sz="900" i="1" dirty="0" smtClean="0">
                          <a:latin typeface="Cambria Math" panose="02040503050406030204" pitchFamily="18" charset="0"/>
                        </a:rPr>
                        <m:t> = </m:t>
                      </m:r>
                      <m:r>
                        <a:rPr lang="en-US" sz="900" i="1" dirty="0" smtClean="0">
                          <a:latin typeface="Cambria Math" panose="02040503050406030204" pitchFamily="18" charset="0"/>
                        </a:rPr>
                        <m:t>6</m:t>
                      </m:r>
                      <m:r>
                        <a:rPr lang="en-US" sz="900" i="1" dirty="0" smtClean="0">
                          <a:latin typeface="Cambria Math" panose="02040503050406030204" pitchFamily="18" charset="0"/>
                        </a:rPr>
                        <m:t>.</m:t>
                      </m:r>
                      <m:r>
                        <a:rPr lang="en-US" sz="900" i="1" dirty="0" smtClean="0">
                          <a:latin typeface="Cambria Math" panose="02040503050406030204" pitchFamily="18" charset="0"/>
                        </a:rPr>
                        <m:t>5</m:t>
                      </m:r>
                    </m:oMath>
                  </m:oMathPara>
                </a14:m>
                <a:r>
                  <a:rPr lang="en-US" sz="900" dirty="0" smtClean="0"/>
                  <a:t/>
                </a:r>
                <a:br>
                  <a:rPr lang="en-US" sz="900" dirty="0" smtClean="0"/>
                </a:br>
                <a:r>
                  <a:rPr lang="en-US" sz="900" dirty="0" smtClean="0"/>
                  <a:t>Therefore, the value of </a:t>
                </a:r>
                <a:r>
                  <a:rPr lang="en-US" sz="900" dirty="0"/>
                  <a:t>𝑥 </a:t>
                </a:r>
                <a:r>
                  <a:rPr lang="en-US" sz="900" dirty="0" smtClean="0"/>
                  <a:t>that has a z-score of -0.5 for a normal distribution with mean 9 and standard deviation 5 is 6.5. </a:t>
                </a:r>
                <a:endParaRPr lang="en-US" sz="90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839788" y="4127498"/>
                <a:ext cx="5157787" cy="2571751"/>
              </a:xfrm>
              <a:blipFill>
                <a:blip r:embed="rId5"/>
                <a:stretch>
                  <a:fillRect b="-141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p:cNvSpPr>
                <a:spLocks noGrp="1"/>
              </p:cNvSpPr>
              <p:nvPr>
                <p:ph type="body" sz="quarter" idx="3"/>
              </p:nvPr>
            </p:nvSpPr>
            <p:spPr>
              <a:xfrm>
                <a:off x="6172200" y="1681163"/>
                <a:ext cx="5183188" cy="2446334"/>
              </a:xfrm>
              <a:ln>
                <a:solidFill>
                  <a:schemeClr val="tx1"/>
                </a:solidFill>
              </a:ln>
            </p:spPr>
            <p:txBody>
              <a:bodyPr anchor="t">
                <a:normAutofit fontScale="70000" lnSpcReduction="20000"/>
              </a:bodyPr>
              <a:lstStyle/>
              <a:p>
                <a:pPr>
                  <a:lnSpc>
                    <a:spcPct val="120000"/>
                  </a:lnSpc>
                  <a:spcBef>
                    <a:spcPts val="0"/>
                  </a:spcBef>
                </a:pPr>
                <a:r>
                  <a:rPr lang="en-US" sz="1600" b="0" dirty="0" smtClean="0"/>
                  <a:t>To find the value of 𝑥 with a z-score of -0.5, we can use the z-score formula:</a:t>
                </a:r>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1600" b="0" i="1">
                          <a:latin typeface="Cambria Math" panose="02040503050406030204" pitchFamily="18" charset="0"/>
                        </a:rPr>
                        <m:t>𝑧</m:t>
                      </m:r>
                      <m:r>
                        <a:rPr lang="en-US" sz="1600" b="0" i="1">
                          <a:latin typeface="Cambria Math" panose="02040503050406030204" pitchFamily="18" charset="0"/>
                        </a:rPr>
                        <m:t>=</m:t>
                      </m:r>
                      <m:f>
                        <m:fPr>
                          <m:ctrlPr>
                            <a:rPr lang="en-US" sz="1600" b="0" i="1">
                              <a:latin typeface="Cambria Math" panose="02040503050406030204" pitchFamily="18" charset="0"/>
                            </a:rPr>
                          </m:ctrlPr>
                        </m:fPr>
                        <m:num>
                          <m:r>
                            <a:rPr lang="en-US" sz="1600" b="0" i="1">
                              <a:latin typeface="Cambria Math" panose="02040503050406030204" pitchFamily="18" charset="0"/>
                            </a:rPr>
                            <m:t>𝑥</m:t>
                          </m:r>
                          <m:r>
                            <a:rPr lang="en-US" sz="1600" b="0" i="1">
                              <a:latin typeface="Cambria Math" panose="02040503050406030204" pitchFamily="18" charset="0"/>
                            </a:rPr>
                            <m:t>−</m:t>
                          </m:r>
                          <m:r>
                            <a:rPr lang="en-US" sz="1600" b="0" i="1">
                              <a:latin typeface="Cambria Math" panose="02040503050406030204" pitchFamily="18" charset="0"/>
                              <a:ea typeface="Cambria Math" panose="02040503050406030204" pitchFamily="18" charset="0"/>
                            </a:rPr>
                            <m:t>𝜇</m:t>
                          </m:r>
                        </m:num>
                        <m:den>
                          <m:r>
                            <a:rPr lang="en-US" sz="1600" b="0" i="1">
                              <a:latin typeface="Cambria Math" panose="02040503050406030204" pitchFamily="18" charset="0"/>
                              <a:ea typeface="Cambria Math" panose="02040503050406030204" pitchFamily="18" charset="0"/>
                            </a:rPr>
                            <m:t>𝜎</m:t>
                          </m:r>
                        </m:den>
                      </m:f>
                    </m:oMath>
                  </m:oMathPara>
                </a14:m>
                <a:endParaRPr lang="en-US" sz="1600" b="0" dirty="0" smtClean="0"/>
              </a:p>
              <a:p>
                <a:pPr>
                  <a:lnSpc>
                    <a:spcPct val="120000"/>
                  </a:lnSpc>
                  <a:spcBef>
                    <a:spcPts val="0"/>
                  </a:spcBef>
                </a:pPr>
                <a:r>
                  <a:rPr lang="en-US" sz="1600" b="0" dirty="0" smtClean="0"/>
                  <a:t>where </a:t>
                </a:r>
                <a:r>
                  <a:rPr lang="en-US" sz="1600" b="0" dirty="0"/>
                  <a:t>μ is the mean (9) and σ is the standard deviation </a:t>
                </a:r>
                <a:r>
                  <a:rPr lang="en-US" sz="1600" b="0" dirty="0" smtClean="0"/>
                  <a:t>(</a:t>
                </a:r>
                <a14:m>
                  <m:oMath xmlns:m="http://schemas.openxmlformats.org/officeDocument/2006/math">
                    <m:rad>
                      <m:radPr>
                        <m:degHide m:val="on"/>
                        <m:ctrlPr>
                          <a:rPr lang="en-US" sz="1600" b="0" i="1" smtClean="0">
                            <a:latin typeface="Cambria Math" panose="02040503050406030204" pitchFamily="18" charset="0"/>
                          </a:rPr>
                        </m:ctrlPr>
                      </m:radPr>
                      <m:deg/>
                      <m:e>
                        <m:r>
                          <a:rPr lang="en-US" sz="1600" b="0" i="1" smtClean="0">
                            <a:latin typeface="Cambria Math" panose="02040503050406030204" pitchFamily="18" charset="0"/>
                          </a:rPr>
                          <m:t>5</m:t>
                        </m:r>
                      </m:e>
                    </m:rad>
                  </m:oMath>
                </a14:m>
                <a:r>
                  <a:rPr lang="en-US" sz="1600" b="0" dirty="0" smtClean="0"/>
                  <a:t>).</a:t>
                </a:r>
                <a:endParaRPr lang="en-US" sz="1600" b="0" dirty="0"/>
              </a:p>
              <a:p>
                <a:pPr>
                  <a:lnSpc>
                    <a:spcPct val="120000"/>
                  </a:lnSpc>
                  <a:spcBef>
                    <a:spcPts val="0"/>
                  </a:spcBef>
                </a:pPr>
                <a:r>
                  <a:rPr lang="en-US" sz="1600" b="0" dirty="0"/>
                  <a:t>Rearrange the formula to solve for </a:t>
                </a:r>
                <a:r>
                  <a:rPr lang="en-US" sz="1600" b="0" dirty="0" smtClean="0"/>
                  <a:t>𝑥:</a:t>
                </a:r>
                <a:endParaRPr lang="en-US" sz="1600" b="0" dirty="0"/>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𝑥</m:t>
                      </m:r>
                      <m:r>
                        <a:rPr lang="en-US" sz="1600" b="0" i="1" dirty="0" smtClean="0">
                          <a:latin typeface="Cambria Math" panose="02040503050406030204" pitchFamily="18" charset="0"/>
                        </a:rPr>
                        <m:t> = </m:t>
                      </m:r>
                      <m:r>
                        <a:rPr lang="en-US" sz="1600" b="0" i="1" dirty="0" smtClean="0">
                          <a:latin typeface="Cambria Math" panose="02040503050406030204" pitchFamily="18" charset="0"/>
                        </a:rPr>
                        <m:t>𝜇</m:t>
                      </m:r>
                      <m:r>
                        <a:rPr lang="en-US" sz="1600" b="0" i="1" dirty="0" smtClean="0">
                          <a:latin typeface="Cambria Math" panose="02040503050406030204" pitchFamily="18" charset="0"/>
                        </a:rPr>
                        <m:t> + (</m:t>
                      </m:r>
                      <m:r>
                        <a:rPr lang="en-US" sz="1600" b="0" i="1" dirty="0" smtClean="0">
                          <a:latin typeface="Cambria Math" panose="02040503050406030204" pitchFamily="18" charset="0"/>
                        </a:rPr>
                        <m:t>𝑧</m:t>
                      </m:r>
                      <m:r>
                        <a:rPr lang="en-US" sz="1600" b="0" i="1" dirty="0" smtClean="0">
                          <a:latin typeface="Cambria Math" panose="02040503050406030204" pitchFamily="18" charset="0"/>
                        </a:rPr>
                        <m:t> ∗ </m:t>
                      </m:r>
                      <m:r>
                        <a:rPr lang="en-US" sz="1600" b="0" i="1" dirty="0" smtClean="0">
                          <a:latin typeface="Cambria Math" panose="02040503050406030204" pitchFamily="18" charset="0"/>
                        </a:rPr>
                        <m:t>𝜎</m:t>
                      </m:r>
                      <m:r>
                        <a:rPr lang="en-US" sz="1600" b="0" i="1" dirty="0" smtClean="0">
                          <a:latin typeface="Cambria Math" panose="02040503050406030204" pitchFamily="18" charset="0"/>
                        </a:rPr>
                        <m:t>)</m:t>
                      </m:r>
                    </m:oMath>
                  </m:oMathPara>
                </a14:m>
                <a:endParaRPr lang="en-US" sz="1600" b="0" dirty="0"/>
              </a:p>
              <a:p>
                <a:pPr>
                  <a:lnSpc>
                    <a:spcPct val="120000"/>
                  </a:lnSpc>
                  <a:spcBef>
                    <a:spcPts val="0"/>
                  </a:spcBef>
                </a:pPr>
                <a:r>
                  <a:rPr lang="en-US" sz="1600" b="0" dirty="0"/>
                  <a:t>Substitute the given values:</a:t>
                </a:r>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𝑥</m:t>
                      </m:r>
                      <m:r>
                        <a:rPr lang="en-US" sz="1600" b="0" i="1" dirty="0" smtClean="0">
                          <a:latin typeface="Cambria Math" panose="02040503050406030204" pitchFamily="18" charset="0"/>
                        </a:rPr>
                        <m:t> = </m:t>
                      </m:r>
                      <m:r>
                        <a:rPr lang="en-US" sz="1600" b="0" i="1" dirty="0" smtClean="0">
                          <a:latin typeface="Cambria Math" panose="02040503050406030204" pitchFamily="18" charset="0"/>
                        </a:rPr>
                        <m:t>9</m:t>
                      </m:r>
                      <m:r>
                        <a:rPr lang="en-US" sz="1600" b="0" i="1" dirty="0" smtClean="0">
                          <a:latin typeface="Cambria Math" panose="02040503050406030204" pitchFamily="18" charset="0"/>
                        </a:rPr>
                        <m:t> + (−</m:t>
                      </m:r>
                      <m:r>
                        <a:rPr lang="en-US" sz="1600" b="0" i="1" dirty="0" smtClean="0">
                          <a:latin typeface="Cambria Math" panose="02040503050406030204" pitchFamily="18" charset="0"/>
                        </a:rPr>
                        <m:t>0</m:t>
                      </m:r>
                      <m:r>
                        <a:rPr lang="en-US" sz="1600" b="0" i="1" dirty="0" smtClean="0">
                          <a:latin typeface="Cambria Math" panose="02040503050406030204" pitchFamily="18" charset="0"/>
                        </a:rPr>
                        <m:t>.</m:t>
                      </m:r>
                      <m:r>
                        <a:rPr lang="en-US" sz="1600" b="0" i="1" dirty="0" smtClean="0">
                          <a:latin typeface="Cambria Math" panose="02040503050406030204" pitchFamily="18" charset="0"/>
                        </a:rPr>
                        <m:t>5</m:t>
                      </m:r>
                      <m:r>
                        <a:rPr lang="en-US" sz="1600" b="0" i="1" dirty="0" smtClean="0">
                          <a:latin typeface="Cambria Math" panose="02040503050406030204" pitchFamily="18" charset="0"/>
                        </a:rPr>
                        <m:t> ∗ </m:t>
                      </m:r>
                      <m:rad>
                        <m:radPr>
                          <m:degHide m:val="on"/>
                          <m:ctrlPr>
                            <a:rPr lang="en-US" sz="1600" b="0" i="1" dirty="0" smtClean="0">
                              <a:latin typeface="Cambria Math" panose="02040503050406030204" pitchFamily="18" charset="0"/>
                            </a:rPr>
                          </m:ctrlPr>
                        </m:radPr>
                        <m:deg/>
                        <m:e>
                          <m:r>
                            <a:rPr lang="en-US" sz="1600" b="0" i="1" dirty="0" smtClean="0">
                              <a:latin typeface="Cambria Math" panose="02040503050406030204" pitchFamily="18" charset="0"/>
                            </a:rPr>
                            <m:t>5</m:t>
                          </m:r>
                        </m:e>
                      </m:rad>
                      <m:r>
                        <a:rPr lang="en-US" sz="1600" b="0" i="1" dirty="0" smtClean="0">
                          <a:latin typeface="Cambria Math" panose="02040503050406030204" pitchFamily="18" charset="0"/>
                        </a:rPr>
                        <m:t>)</m:t>
                      </m:r>
                    </m:oMath>
                  </m:oMathPara>
                </a14:m>
                <a:endParaRPr lang="en-US" sz="1600" b="0" dirty="0"/>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𝑥</m:t>
                      </m:r>
                      <m:r>
                        <a:rPr lang="en-US" sz="1600" b="0" i="1" dirty="0" smtClean="0">
                          <a:latin typeface="Cambria Math" panose="02040503050406030204" pitchFamily="18" charset="0"/>
                        </a:rPr>
                        <m:t> ≈ </m:t>
                      </m:r>
                      <m:r>
                        <a:rPr lang="en-US" sz="1600" b="0" i="1" dirty="0" smtClean="0">
                          <a:latin typeface="Cambria Math" panose="02040503050406030204" pitchFamily="18" charset="0"/>
                        </a:rPr>
                        <m:t>9</m:t>
                      </m:r>
                      <m:r>
                        <a:rPr lang="en-US" sz="1600" b="0" i="1" dirty="0" smtClean="0">
                          <a:latin typeface="Cambria Math" panose="02040503050406030204" pitchFamily="18" charset="0"/>
                        </a:rPr>
                        <m:t> + (−</m:t>
                      </m:r>
                      <m:r>
                        <a:rPr lang="en-US" sz="1600" b="0" i="1" dirty="0" smtClean="0">
                          <a:latin typeface="Cambria Math" panose="02040503050406030204" pitchFamily="18" charset="0"/>
                        </a:rPr>
                        <m:t>0</m:t>
                      </m:r>
                      <m:r>
                        <a:rPr lang="en-US" sz="1600" b="0" i="1" dirty="0" smtClean="0">
                          <a:latin typeface="Cambria Math" panose="02040503050406030204" pitchFamily="18" charset="0"/>
                        </a:rPr>
                        <m:t>.</m:t>
                      </m:r>
                      <m:r>
                        <a:rPr lang="en-US" sz="1600" b="0" i="1" dirty="0" smtClean="0">
                          <a:latin typeface="Cambria Math" panose="02040503050406030204" pitchFamily="18" charset="0"/>
                        </a:rPr>
                        <m:t>5</m:t>
                      </m:r>
                      <m:r>
                        <a:rPr lang="en-US" sz="1600" b="0" i="1" dirty="0" smtClean="0">
                          <a:latin typeface="Cambria Math" panose="02040503050406030204" pitchFamily="18" charset="0"/>
                        </a:rPr>
                        <m:t> ∗ </m:t>
                      </m:r>
                      <m:r>
                        <a:rPr lang="en-US" sz="1600" b="0" i="1" dirty="0" smtClean="0">
                          <a:latin typeface="Cambria Math" panose="02040503050406030204" pitchFamily="18" charset="0"/>
                        </a:rPr>
                        <m:t>2</m:t>
                      </m:r>
                      <m:r>
                        <a:rPr lang="en-US" sz="1600" b="0" i="1" dirty="0" smtClean="0">
                          <a:latin typeface="Cambria Math" panose="02040503050406030204" pitchFamily="18" charset="0"/>
                        </a:rPr>
                        <m:t>.</m:t>
                      </m:r>
                      <m:r>
                        <a:rPr lang="en-US" sz="1600" b="0" i="1" dirty="0" smtClean="0">
                          <a:latin typeface="Cambria Math" panose="02040503050406030204" pitchFamily="18" charset="0"/>
                        </a:rPr>
                        <m:t>24</m:t>
                      </m:r>
                      <m:r>
                        <a:rPr lang="en-US" sz="1600" b="0" i="1" dirty="0" smtClean="0">
                          <a:latin typeface="Cambria Math" panose="02040503050406030204" pitchFamily="18" charset="0"/>
                        </a:rPr>
                        <m:t>)</m:t>
                      </m:r>
                    </m:oMath>
                  </m:oMathPara>
                </a14:m>
                <a:endParaRPr lang="en-US" sz="1600" b="0" dirty="0"/>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𝑥</m:t>
                      </m:r>
                      <m:r>
                        <a:rPr lang="en-US" sz="1600" b="0" i="1" dirty="0" smtClean="0">
                          <a:latin typeface="Cambria Math" panose="02040503050406030204" pitchFamily="18" charset="0"/>
                        </a:rPr>
                        <m:t> ≈ </m:t>
                      </m:r>
                      <m:r>
                        <a:rPr lang="en-US" sz="1600" b="0" i="1" dirty="0" smtClean="0">
                          <a:latin typeface="Cambria Math" panose="02040503050406030204" pitchFamily="18" charset="0"/>
                        </a:rPr>
                        <m:t>9</m:t>
                      </m:r>
                      <m:r>
                        <a:rPr lang="en-US" sz="1600" b="0" i="1" dirty="0" smtClean="0">
                          <a:latin typeface="Cambria Math" panose="02040503050406030204" pitchFamily="18" charset="0"/>
                        </a:rPr>
                        <m:t> − </m:t>
                      </m:r>
                      <m:r>
                        <a:rPr lang="en-US" sz="1600" b="0" i="1" dirty="0" smtClean="0">
                          <a:latin typeface="Cambria Math" panose="02040503050406030204" pitchFamily="18" charset="0"/>
                        </a:rPr>
                        <m:t>1</m:t>
                      </m:r>
                      <m:r>
                        <a:rPr lang="en-US" sz="1600" b="0" i="1" dirty="0" smtClean="0">
                          <a:latin typeface="Cambria Math" panose="02040503050406030204" pitchFamily="18" charset="0"/>
                        </a:rPr>
                        <m:t>.</m:t>
                      </m:r>
                      <m:r>
                        <a:rPr lang="en-US" sz="1600" b="0" i="1" dirty="0" smtClean="0">
                          <a:latin typeface="Cambria Math" panose="02040503050406030204" pitchFamily="18" charset="0"/>
                        </a:rPr>
                        <m:t>12</m:t>
                      </m:r>
                    </m:oMath>
                  </m:oMathPara>
                </a14:m>
                <a:endParaRPr lang="en-US" sz="1600" b="0" dirty="0"/>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𝑥</m:t>
                      </m:r>
                      <m:r>
                        <a:rPr lang="en-US" sz="1600" b="0" i="1" dirty="0" smtClean="0">
                          <a:latin typeface="Cambria Math" panose="02040503050406030204" pitchFamily="18" charset="0"/>
                        </a:rPr>
                        <m:t> ≈ </m:t>
                      </m:r>
                      <m:r>
                        <a:rPr lang="en-US" sz="1600" b="0" i="1" dirty="0" smtClean="0">
                          <a:latin typeface="Cambria Math" panose="02040503050406030204" pitchFamily="18" charset="0"/>
                        </a:rPr>
                        <m:t>7</m:t>
                      </m:r>
                      <m:r>
                        <a:rPr lang="en-US" sz="1600" b="0" i="1" dirty="0" smtClean="0">
                          <a:latin typeface="Cambria Math" panose="02040503050406030204" pitchFamily="18" charset="0"/>
                        </a:rPr>
                        <m:t>.</m:t>
                      </m:r>
                      <m:r>
                        <a:rPr lang="en-US" sz="1600" b="0" i="1" dirty="0" smtClean="0">
                          <a:latin typeface="Cambria Math" panose="02040503050406030204" pitchFamily="18" charset="0"/>
                        </a:rPr>
                        <m:t>88</m:t>
                      </m:r>
                    </m:oMath>
                  </m:oMathPara>
                </a14:m>
                <a:endParaRPr lang="en-US" sz="1600" b="0" dirty="0"/>
              </a:p>
              <a:p>
                <a:pPr>
                  <a:lnSpc>
                    <a:spcPct val="120000"/>
                  </a:lnSpc>
                  <a:spcBef>
                    <a:spcPts val="0"/>
                  </a:spcBef>
                </a:pPr>
                <a:r>
                  <a:rPr lang="en-US" sz="1600" b="0" dirty="0"/>
                  <a:t>The value of 𝑥</a:t>
                </a:r>
                <a:r>
                  <a:rPr lang="en-US" sz="1600" b="0" dirty="0" smtClean="0"/>
                  <a:t> </a:t>
                </a:r>
                <a:r>
                  <a:rPr lang="en-US" sz="1600" b="0" dirty="0"/>
                  <a:t>with a z-score of -0.5 is approximately 7.88.</a:t>
                </a:r>
              </a:p>
            </p:txBody>
          </p:sp>
        </mc:Choice>
        <mc:Fallback xmlns="">
          <p:sp>
            <p:nvSpPr>
              <p:cNvPr id="5" name="Text Placeholder 4"/>
              <p:cNvSpPr>
                <a:spLocks noGrp="1" noRot="1" noChangeAspect="1" noMove="1" noResize="1" noEditPoints="1" noAdjustHandles="1" noChangeArrowheads="1" noChangeShapeType="1" noTextEdit="1"/>
              </p:cNvSpPr>
              <p:nvPr>
                <p:ph type="body" sz="quarter" idx="3"/>
              </p:nvPr>
            </p:nvSpPr>
            <p:spPr>
              <a:xfrm>
                <a:off x="6172200" y="1681163"/>
                <a:ext cx="5183188" cy="2446334"/>
              </a:xfr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a:xfrm>
                <a:off x="6172200" y="4127497"/>
                <a:ext cx="5183188" cy="2571751"/>
              </a:xfrm>
              <a:ln>
                <a:solidFill>
                  <a:schemeClr val="tx1"/>
                </a:solidFill>
              </a:ln>
            </p:spPr>
            <p:txBody>
              <a:bodyPr>
                <a:noAutofit/>
              </a:bodyPr>
              <a:lstStyle/>
              <a:p>
                <a:pPr marL="0" lvl="0" indent="0">
                  <a:lnSpc>
                    <a:spcPct val="100000"/>
                  </a:lnSpc>
                  <a:spcBef>
                    <a:spcPts val="0"/>
                  </a:spcBef>
                  <a:buNone/>
                </a:pPr>
                <a:r>
                  <a:rPr lang="en-US" sz="760" dirty="0" smtClean="0"/>
                  <a:t>Here's how to find the value of 𝑥 with </a:t>
                </a:r>
                <a:r>
                  <a:rPr lang="en-US" sz="760" dirty="0"/>
                  <a:t>a z-score of -0.5</a:t>
                </a:r>
                <a:r>
                  <a:rPr lang="en-US" sz="760" dirty="0" smtClean="0"/>
                  <a:t>:</a:t>
                </a:r>
                <a:r>
                  <a:rPr lang="en-US" sz="760" dirty="0"/>
                  <a:t/>
                </a:r>
                <a:br>
                  <a:rPr lang="en-US" sz="760" dirty="0"/>
                </a:br>
                <a:r>
                  <a:rPr lang="en-US" sz="760" dirty="0"/>
                  <a:t>**Understanding the Concepts</a:t>
                </a:r>
                <a:r>
                  <a:rPr lang="en-US" sz="760" dirty="0" smtClean="0"/>
                  <a:t>**</a:t>
                </a:r>
                <a:r>
                  <a:rPr lang="en-US" sz="760" dirty="0"/>
                  <a:t/>
                </a:r>
                <a:br>
                  <a:rPr lang="en-US" sz="760" dirty="0"/>
                </a:br>
                <a:r>
                  <a:rPr lang="en-US" sz="760" dirty="0"/>
                  <a:t>* **Normal Distribution:**  </a:t>
                </a:r>
                <a14:m>
                  <m:oMath xmlns:m="http://schemas.openxmlformats.org/officeDocument/2006/math">
                    <m:r>
                      <a:rPr lang="en-US" sz="760" i="1" dirty="0" smtClean="0">
                        <a:latin typeface="Cambria Math" panose="02040503050406030204" pitchFamily="18" charset="0"/>
                      </a:rPr>
                      <m:t>𝑋</m:t>
                    </m:r>
                    <m:r>
                      <a:rPr lang="en-US" sz="760" i="1" dirty="0" smtClean="0">
                        <a:latin typeface="Cambria Math" panose="02040503050406030204" pitchFamily="18" charset="0"/>
                      </a:rPr>
                      <m:t> ~ </m:t>
                    </m:r>
                    <m:r>
                      <a:rPr lang="en-US" sz="760" i="1" dirty="0" smtClean="0">
                        <a:latin typeface="Cambria Math" panose="02040503050406030204" pitchFamily="18" charset="0"/>
                      </a:rPr>
                      <m:t>𝑁</m:t>
                    </m:r>
                    <m:r>
                      <a:rPr lang="en-US" sz="760" i="1" dirty="0" smtClean="0">
                        <a:latin typeface="Cambria Math" panose="02040503050406030204" pitchFamily="18" charset="0"/>
                      </a:rPr>
                      <m:t>(</m:t>
                    </m:r>
                    <m:r>
                      <a:rPr lang="en-US" sz="760" i="1" dirty="0" smtClean="0">
                        <a:latin typeface="Cambria Math" panose="02040503050406030204" pitchFamily="18" charset="0"/>
                      </a:rPr>
                      <m:t>9</m:t>
                    </m:r>
                    <m:r>
                      <a:rPr lang="en-US" sz="760" i="1" dirty="0" smtClean="0">
                        <a:latin typeface="Cambria Math" panose="02040503050406030204" pitchFamily="18" charset="0"/>
                      </a:rPr>
                      <m:t>, </m:t>
                    </m:r>
                    <m:r>
                      <a:rPr lang="en-US" sz="760" i="1" dirty="0" smtClean="0">
                        <a:latin typeface="Cambria Math" panose="02040503050406030204" pitchFamily="18" charset="0"/>
                      </a:rPr>
                      <m:t>5</m:t>
                    </m:r>
                    <m:r>
                      <a:rPr lang="en-US" sz="760" i="1" dirty="0" smtClean="0">
                        <a:latin typeface="Cambria Math" panose="02040503050406030204" pitchFamily="18" charset="0"/>
                      </a:rPr>
                      <m:t>) </m:t>
                    </m:r>
                  </m:oMath>
                </a14:m>
                <a:r>
                  <a:rPr lang="en-US" sz="760" dirty="0"/>
                  <a:t>means that the variable </a:t>
                </a:r>
                <a14:m>
                  <m:oMath xmlns:m="http://schemas.openxmlformats.org/officeDocument/2006/math">
                    <m:r>
                      <a:rPr lang="en-US" sz="760" i="1" dirty="0" smtClean="0">
                        <a:latin typeface="Cambria Math" panose="02040503050406030204" pitchFamily="18" charset="0"/>
                      </a:rPr>
                      <m:t>𝑋</m:t>
                    </m:r>
                  </m:oMath>
                </a14:m>
                <a:r>
                  <a:rPr lang="en-US" sz="760" dirty="0"/>
                  <a:t> follows a normal distribution with a mean (</a:t>
                </a:r>
                <a14:m>
                  <m:oMath xmlns:m="http://schemas.openxmlformats.org/officeDocument/2006/math">
                    <m:r>
                      <a:rPr lang="en-US" sz="760" i="1" dirty="0" smtClean="0">
                        <a:latin typeface="Cambria Math" panose="02040503050406030204" pitchFamily="18" charset="0"/>
                      </a:rPr>
                      <m:t>𝜇</m:t>
                    </m:r>
                  </m:oMath>
                </a14:m>
                <a:r>
                  <a:rPr lang="en-US" sz="760" dirty="0"/>
                  <a:t>) of 9 and a standard deviation (</a:t>
                </a:r>
                <a14:m>
                  <m:oMath xmlns:m="http://schemas.openxmlformats.org/officeDocument/2006/math">
                    <m:r>
                      <a:rPr lang="en-US" sz="760" i="1" dirty="0" smtClean="0">
                        <a:latin typeface="Cambria Math" panose="02040503050406030204" pitchFamily="18" charset="0"/>
                      </a:rPr>
                      <m:t>𝜎</m:t>
                    </m:r>
                  </m:oMath>
                </a14:m>
                <a:r>
                  <a:rPr lang="en-US" sz="760" dirty="0"/>
                  <a:t>) of 5.</a:t>
                </a:r>
                <a:br>
                  <a:rPr lang="en-US" sz="760" dirty="0"/>
                </a:br>
                <a:r>
                  <a:rPr lang="en-US" sz="760" dirty="0"/>
                  <a:t>* **Z-score:** A z-score represents how many standard deviations a data point is away from the mean. A negative z-score indicates a value below the mean</a:t>
                </a:r>
                <a:r>
                  <a:rPr lang="en-US" sz="760" dirty="0" smtClean="0"/>
                  <a:t>.</a:t>
                </a:r>
                <a:r>
                  <a:rPr lang="en-US" sz="760" dirty="0"/>
                  <a:t/>
                </a:r>
                <a:br>
                  <a:rPr lang="en-US" sz="760" dirty="0"/>
                </a:br>
                <a:r>
                  <a:rPr lang="en-US" sz="760" dirty="0"/>
                  <a:t>**Formula</a:t>
                </a:r>
                <a:r>
                  <a:rPr lang="en-US" sz="760" dirty="0" smtClean="0"/>
                  <a:t>**</a:t>
                </a:r>
                <a:r>
                  <a:rPr lang="en-US" sz="760" dirty="0"/>
                  <a:t/>
                </a:r>
                <a:br>
                  <a:rPr lang="en-US" sz="760" dirty="0"/>
                </a:br>
                <a:r>
                  <a:rPr lang="en-US" sz="760" dirty="0"/>
                  <a:t>The formula for calculating a z-score is:</a:t>
                </a:r>
                <a:br>
                  <a:rPr lang="en-US" sz="760" dirty="0"/>
                </a:br>
                <a14:m>
                  <m:oMathPara xmlns:m="http://schemas.openxmlformats.org/officeDocument/2006/math">
                    <m:oMathParaPr>
                      <m:jc m:val="centerGroup"/>
                    </m:oMathParaPr>
                    <m:oMath xmlns:m="http://schemas.openxmlformats.org/officeDocument/2006/math">
                      <m:r>
                        <a:rPr lang="en-US" sz="760" i="1">
                          <a:latin typeface="Cambria Math" panose="02040503050406030204" pitchFamily="18" charset="0"/>
                        </a:rPr>
                        <m:t>𝑧</m:t>
                      </m:r>
                      <m:r>
                        <a:rPr lang="en-US" sz="760" i="1">
                          <a:latin typeface="Cambria Math" panose="02040503050406030204" pitchFamily="18" charset="0"/>
                        </a:rPr>
                        <m:t>=</m:t>
                      </m:r>
                      <m:f>
                        <m:fPr>
                          <m:ctrlPr>
                            <a:rPr lang="en-US" sz="760" i="1">
                              <a:latin typeface="Cambria Math" panose="02040503050406030204" pitchFamily="18" charset="0"/>
                            </a:rPr>
                          </m:ctrlPr>
                        </m:fPr>
                        <m:num>
                          <m:r>
                            <a:rPr lang="en-US" sz="760" i="1">
                              <a:latin typeface="Cambria Math" panose="02040503050406030204" pitchFamily="18" charset="0"/>
                            </a:rPr>
                            <m:t>𝑥</m:t>
                          </m:r>
                          <m:r>
                            <a:rPr lang="en-US" sz="760" i="1">
                              <a:latin typeface="Cambria Math" panose="02040503050406030204" pitchFamily="18" charset="0"/>
                            </a:rPr>
                            <m:t>−</m:t>
                          </m:r>
                          <m:r>
                            <a:rPr lang="en-US" sz="760" i="1">
                              <a:latin typeface="Cambria Math" panose="02040503050406030204" pitchFamily="18" charset="0"/>
                              <a:ea typeface="Cambria Math" panose="02040503050406030204" pitchFamily="18" charset="0"/>
                            </a:rPr>
                            <m:t>𝜇</m:t>
                          </m:r>
                        </m:num>
                        <m:den>
                          <m:r>
                            <a:rPr lang="en-US" sz="760" i="1">
                              <a:latin typeface="Cambria Math" panose="02040503050406030204" pitchFamily="18" charset="0"/>
                              <a:ea typeface="Cambria Math" panose="02040503050406030204" pitchFamily="18" charset="0"/>
                            </a:rPr>
                            <m:t>𝜎</m:t>
                          </m:r>
                        </m:den>
                      </m:f>
                    </m:oMath>
                  </m:oMathPara>
                </a14:m>
                <a:r>
                  <a:rPr lang="en-US" sz="760" dirty="0"/>
                  <a:t/>
                </a:r>
                <a:br>
                  <a:rPr lang="en-US" sz="760" dirty="0"/>
                </a:br>
                <a:r>
                  <a:rPr lang="en-US" sz="760" dirty="0" smtClean="0"/>
                  <a:t>**</a:t>
                </a:r>
                <a:r>
                  <a:rPr lang="en-US" sz="760" dirty="0"/>
                  <a:t>Solving for </a:t>
                </a:r>
                <a:r>
                  <a:rPr lang="en-US" sz="760" dirty="0" smtClean="0"/>
                  <a:t>𝑥**</a:t>
                </a:r>
                <a:r>
                  <a:rPr lang="en-US" sz="760" dirty="0"/>
                  <a:t/>
                </a:r>
                <a:br>
                  <a:rPr lang="en-US" sz="760" dirty="0"/>
                </a:br>
                <a:r>
                  <a:rPr lang="en-US" sz="760" dirty="0" smtClean="0"/>
                  <a:t>1</a:t>
                </a:r>
                <a:r>
                  <a:rPr lang="en-US" sz="760" dirty="0"/>
                  <a:t>. **Plug in the known values:** We know </a:t>
                </a:r>
                <a14:m>
                  <m:oMath xmlns:m="http://schemas.openxmlformats.org/officeDocument/2006/math">
                    <m:r>
                      <a:rPr lang="en-US" sz="760" i="1" dirty="0" smtClean="0">
                        <a:latin typeface="Cambria Math" panose="02040503050406030204" pitchFamily="18" charset="0"/>
                      </a:rPr>
                      <m:t>𝑧</m:t>
                    </m:r>
                    <m:r>
                      <a:rPr lang="en-US" sz="760" i="1" dirty="0" smtClean="0">
                        <a:latin typeface="Cambria Math" panose="02040503050406030204" pitchFamily="18" charset="0"/>
                      </a:rPr>
                      <m:t> = −</m:t>
                    </m:r>
                    <m:r>
                      <a:rPr lang="en-US" sz="760" i="1" dirty="0" smtClean="0">
                        <a:latin typeface="Cambria Math" panose="02040503050406030204" pitchFamily="18" charset="0"/>
                      </a:rPr>
                      <m:t>0</m:t>
                    </m:r>
                    <m:r>
                      <a:rPr lang="en-US" sz="760" i="1" dirty="0" smtClean="0">
                        <a:latin typeface="Cambria Math" panose="02040503050406030204" pitchFamily="18" charset="0"/>
                      </a:rPr>
                      <m:t>.</m:t>
                    </m:r>
                    <m:r>
                      <a:rPr lang="en-US" sz="760" i="1" dirty="0" smtClean="0">
                        <a:latin typeface="Cambria Math" panose="02040503050406030204" pitchFamily="18" charset="0"/>
                      </a:rPr>
                      <m:t>5</m:t>
                    </m:r>
                  </m:oMath>
                </a14:m>
                <a:r>
                  <a:rPr lang="en-US" sz="760" dirty="0"/>
                  <a:t>, </a:t>
                </a:r>
                <a14:m>
                  <m:oMath xmlns:m="http://schemas.openxmlformats.org/officeDocument/2006/math">
                    <m:r>
                      <a:rPr lang="en-US" sz="760" i="1" dirty="0" smtClean="0">
                        <a:latin typeface="Cambria Math" panose="02040503050406030204" pitchFamily="18" charset="0"/>
                      </a:rPr>
                      <m:t>𝜇</m:t>
                    </m:r>
                    <m:r>
                      <a:rPr lang="en-US" sz="760" i="1" dirty="0" smtClean="0">
                        <a:latin typeface="Cambria Math" panose="02040503050406030204" pitchFamily="18" charset="0"/>
                      </a:rPr>
                      <m:t> = </m:t>
                    </m:r>
                    <m:r>
                      <a:rPr lang="en-US" sz="760" i="1" dirty="0" smtClean="0">
                        <a:latin typeface="Cambria Math" panose="02040503050406030204" pitchFamily="18" charset="0"/>
                      </a:rPr>
                      <m:t>9</m:t>
                    </m:r>
                  </m:oMath>
                </a14:m>
                <a:r>
                  <a:rPr lang="en-US" sz="760" dirty="0"/>
                  <a:t>, and </a:t>
                </a:r>
                <a14:m>
                  <m:oMath xmlns:m="http://schemas.openxmlformats.org/officeDocument/2006/math">
                    <m:r>
                      <a:rPr lang="en-US" sz="760" i="1" dirty="0" smtClean="0">
                        <a:latin typeface="Cambria Math" panose="02040503050406030204" pitchFamily="18" charset="0"/>
                      </a:rPr>
                      <m:t>𝜎</m:t>
                    </m:r>
                    <m:r>
                      <a:rPr lang="en-US" sz="760" i="1" dirty="0" smtClean="0">
                        <a:latin typeface="Cambria Math" panose="02040503050406030204" pitchFamily="18" charset="0"/>
                      </a:rPr>
                      <m:t> = </m:t>
                    </m:r>
                    <m:r>
                      <a:rPr lang="en-US" sz="760" i="1" dirty="0" smtClean="0">
                        <a:latin typeface="Cambria Math" panose="02040503050406030204" pitchFamily="18" charset="0"/>
                      </a:rPr>
                      <m:t>5</m:t>
                    </m:r>
                  </m:oMath>
                </a14:m>
                <a:r>
                  <a:rPr lang="en-US" sz="760" dirty="0"/>
                  <a:t>. </a:t>
                </a:r>
                <a:r>
                  <a:rPr lang="en-US" sz="760" dirty="0" smtClean="0"/>
                  <a:t>   </a:t>
                </a:r>
              </a:p>
              <a:p>
                <a:pPr marL="0" lvl="0" indent="0" algn="ctr">
                  <a:lnSpc>
                    <a:spcPct val="100000"/>
                  </a:lnSpc>
                  <a:spcBef>
                    <a:spcPts val="0"/>
                  </a:spcBef>
                  <a:buNone/>
                </a:pPr>
                <a14:m>
                  <m:oMath xmlns:m="http://schemas.openxmlformats.org/officeDocument/2006/math">
                    <m:r>
                      <a:rPr lang="en-US" sz="760" i="1">
                        <a:solidFill>
                          <a:prstClr val="black"/>
                        </a:solidFill>
                        <a:latin typeface="Cambria Math" panose="02040503050406030204" pitchFamily="18" charset="0"/>
                      </a:rPr>
                      <m:t>−</m:t>
                    </m:r>
                    <m:r>
                      <a:rPr lang="en-US" sz="760" i="1">
                        <a:solidFill>
                          <a:prstClr val="black"/>
                        </a:solidFill>
                        <a:latin typeface="Cambria Math" panose="02040503050406030204" pitchFamily="18" charset="0"/>
                      </a:rPr>
                      <m:t>0</m:t>
                    </m:r>
                    <m:r>
                      <a:rPr lang="en-US" sz="760" i="1">
                        <a:solidFill>
                          <a:prstClr val="black"/>
                        </a:solidFill>
                        <a:latin typeface="Cambria Math" panose="02040503050406030204" pitchFamily="18" charset="0"/>
                      </a:rPr>
                      <m:t>.</m:t>
                    </m:r>
                    <m:r>
                      <a:rPr lang="en-US" sz="760" i="1">
                        <a:solidFill>
                          <a:prstClr val="black"/>
                        </a:solidFill>
                        <a:latin typeface="Cambria Math" panose="02040503050406030204" pitchFamily="18" charset="0"/>
                      </a:rPr>
                      <m:t>5</m:t>
                    </m:r>
                    <m:r>
                      <a:rPr lang="en-US" sz="760" i="1">
                        <a:solidFill>
                          <a:prstClr val="black"/>
                        </a:solidFill>
                        <a:latin typeface="Cambria Math" panose="02040503050406030204" pitchFamily="18" charset="0"/>
                      </a:rPr>
                      <m:t>= </m:t>
                    </m:r>
                    <m:f>
                      <m:fPr>
                        <m:ctrlPr>
                          <a:rPr lang="en-US" sz="760" i="1">
                            <a:solidFill>
                              <a:prstClr val="black"/>
                            </a:solidFill>
                            <a:latin typeface="Cambria Math" panose="02040503050406030204" pitchFamily="18" charset="0"/>
                          </a:rPr>
                        </m:ctrlPr>
                      </m:fPr>
                      <m:num>
                        <m:r>
                          <a:rPr lang="en-US" sz="760" i="1">
                            <a:solidFill>
                              <a:prstClr val="black"/>
                            </a:solidFill>
                            <a:latin typeface="Cambria Math" panose="02040503050406030204" pitchFamily="18" charset="0"/>
                          </a:rPr>
                          <m:t>𝑥</m:t>
                        </m:r>
                        <m:r>
                          <a:rPr lang="en-US" sz="760" i="1">
                            <a:solidFill>
                              <a:prstClr val="black"/>
                            </a:solidFill>
                            <a:latin typeface="Cambria Math" panose="02040503050406030204" pitchFamily="18" charset="0"/>
                          </a:rPr>
                          <m:t>−</m:t>
                        </m:r>
                        <m:r>
                          <a:rPr lang="en-US" sz="760" i="1">
                            <a:solidFill>
                              <a:prstClr val="black"/>
                            </a:solidFill>
                            <a:latin typeface="Cambria Math" panose="02040503050406030204" pitchFamily="18" charset="0"/>
                          </a:rPr>
                          <m:t>9</m:t>
                        </m:r>
                      </m:num>
                      <m:den>
                        <m:r>
                          <a:rPr lang="en-US" sz="760" b="0" i="1" smtClean="0">
                            <a:solidFill>
                              <a:prstClr val="black"/>
                            </a:solidFill>
                            <a:latin typeface="Cambria Math" panose="02040503050406030204" pitchFamily="18" charset="0"/>
                          </a:rPr>
                          <m:t>5</m:t>
                        </m:r>
                      </m:den>
                    </m:f>
                  </m:oMath>
                </a14:m>
                <a:r>
                  <a:rPr lang="en-US" sz="760" dirty="0" smtClean="0">
                    <a:solidFill>
                      <a:prstClr val="black"/>
                    </a:solidFill>
                  </a:rPr>
                  <a:t>​</a:t>
                </a:r>
              </a:p>
              <a:p>
                <a:pPr marL="0" indent="0">
                  <a:buNone/>
                </a:pPr>
                <a:r>
                  <a:rPr lang="en-US" sz="760" dirty="0" smtClean="0"/>
                  <a:t>2. **Solve for 𝑥:**</a:t>
                </a:r>
                <a:br>
                  <a:rPr lang="en-US" sz="760" dirty="0" smtClean="0"/>
                </a:br>
                <a14:m>
                  <m:oMathPara xmlns:m="http://schemas.openxmlformats.org/officeDocument/2006/math">
                    <m:oMathParaPr>
                      <m:jc m:val="centerGroup"/>
                    </m:oMathParaPr>
                    <m:oMath xmlns:m="http://schemas.openxmlformats.org/officeDocument/2006/math">
                      <m:r>
                        <a:rPr lang="en-US" sz="760" i="1" dirty="0" smtClean="0">
                          <a:latin typeface="Cambria Math" panose="02040503050406030204" pitchFamily="18" charset="0"/>
                        </a:rPr>
                        <m:t>   −</m:t>
                      </m:r>
                      <m:r>
                        <a:rPr lang="en-US" sz="760" i="1" dirty="0" smtClean="0">
                          <a:latin typeface="Cambria Math" panose="02040503050406030204" pitchFamily="18" charset="0"/>
                        </a:rPr>
                        <m:t>0</m:t>
                      </m:r>
                      <m:r>
                        <a:rPr lang="en-US" sz="760" i="1" dirty="0" smtClean="0">
                          <a:latin typeface="Cambria Math" panose="02040503050406030204" pitchFamily="18" charset="0"/>
                        </a:rPr>
                        <m:t>.</m:t>
                      </m:r>
                      <m:r>
                        <a:rPr lang="en-US" sz="760" i="1" dirty="0" smtClean="0">
                          <a:latin typeface="Cambria Math" panose="02040503050406030204" pitchFamily="18" charset="0"/>
                        </a:rPr>
                        <m:t>5</m:t>
                      </m:r>
                      <m:r>
                        <a:rPr lang="en-US" sz="760" i="1" dirty="0" smtClean="0">
                          <a:latin typeface="Cambria Math" panose="02040503050406030204" pitchFamily="18" charset="0"/>
                        </a:rPr>
                        <m:t> ∗ </m:t>
                      </m:r>
                      <m:r>
                        <a:rPr lang="en-US" sz="760" i="1" dirty="0" smtClean="0">
                          <a:latin typeface="Cambria Math" panose="02040503050406030204" pitchFamily="18" charset="0"/>
                        </a:rPr>
                        <m:t>5</m:t>
                      </m:r>
                      <m:r>
                        <a:rPr lang="en-US" sz="760" i="1" dirty="0" smtClean="0">
                          <a:latin typeface="Cambria Math" panose="02040503050406030204" pitchFamily="18" charset="0"/>
                        </a:rPr>
                        <m:t> = </m:t>
                      </m:r>
                      <m:r>
                        <a:rPr lang="en-US" sz="760" i="1" dirty="0" smtClean="0">
                          <a:latin typeface="Cambria Math" panose="02040503050406030204" pitchFamily="18" charset="0"/>
                        </a:rPr>
                        <m:t>𝑥</m:t>
                      </m:r>
                      <m:r>
                        <a:rPr lang="en-US" sz="760" i="1" dirty="0" smtClean="0">
                          <a:latin typeface="Cambria Math" panose="02040503050406030204" pitchFamily="18" charset="0"/>
                        </a:rPr>
                        <m:t> − </m:t>
                      </m:r>
                      <m:r>
                        <a:rPr lang="en-US" sz="760" i="1" dirty="0" smtClean="0">
                          <a:latin typeface="Cambria Math" panose="02040503050406030204" pitchFamily="18" charset="0"/>
                        </a:rPr>
                        <m:t>9</m:t>
                      </m:r>
                    </m:oMath>
                  </m:oMathPara>
                </a14:m>
                <a:r>
                  <a:rPr lang="en-US" sz="760" dirty="0" smtClean="0"/>
                  <a:t/>
                </a:r>
                <a:br>
                  <a:rPr lang="en-US" sz="760" dirty="0" smtClean="0"/>
                </a:br>
                <a:endParaRPr lang="en-US" sz="76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760" i="1" dirty="0" smtClean="0">
                          <a:latin typeface="Cambria Math" panose="02040503050406030204" pitchFamily="18" charset="0"/>
                        </a:rPr>
                        <m:t>−</m:t>
                      </m:r>
                      <m:r>
                        <a:rPr lang="en-US" sz="760" i="1" dirty="0" smtClean="0">
                          <a:latin typeface="Cambria Math" panose="02040503050406030204" pitchFamily="18" charset="0"/>
                        </a:rPr>
                        <m:t>2</m:t>
                      </m:r>
                      <m:r>
                        <a:rPr lang="en-US" sz="760" i="1" dirty="0" smtClean="0">
                          <a:latin typeface="Cambria Math" panose="02040503050406030204" pitchFamily="18" charset="0"/>
                        </a:rPr>
                        <m:t>.</m:t>
                      </m:r>
                      <m:r>
                        <a:rPr lang="en-US" sz="760" i="1" dirty="0" smtClean="0">
                          <a:latin typeface="Cambria Math" panose="02040503050406030204" pitchFamily="18" charset="0"/>
                        </a:rPr>
                        <m:t>5</m:t>
                      </m:r>
                      <m:r>
                        <a:rPr lang="en-US" sz="760" i="1" dirty="0" smtClean="0">
                          <a:latin typeface="Cambria Math" panose="02040503050406030204" pitchFamily="18" charset="0"/>
                        </a:rPr>
                        <m:t> = </m:t>
                      </m:r>
                      <m:r>
                        <a:rPr lang="en-US" sz="760" i="1" dirty="0" smtClean="0">
                          <a:latin typeface="Cambria Math" panose="02040503050406030204" pitchFamily="18" charset="0"/>
                        </a:rPr>
                        <m:t>𝑥</m:t>
                      </m:r>
                      <m:r>
                        <a:rPr lang="en-US" sz="760" i="1" dirty="0" smtClean="0">
                          <a:latin typeface="Cambria Math" panose="02040503050406030204" pitchFamily="18" charset="0"/>
                        </a:rPr>
                        <m:t> − </m:t>
                      </m:r>
                      <m:r>
                        <a:rPr lang="en-US" sz="760" i="1" dirty="0" smtClean="0">
                          <a:latin typeface="Cambria Math" panose="02040503050406030204" pitchFamily="18" charset="0"/>
                        </a:rPr>
                        <m:t>9</m:t>
                      </m:r>
                    </m:oMath>
                    <m:oMath xmlns:m="http://schemas.openxmlformats.org/officeDocument/2006/math">
                      <m:r>
                        <a:rPr lang="en-US" sz="760" i="1" dirty="0" smtClean="0">
                          <a:latin typeface="Cambria Math" panose="02040503050406030204" pitchFamily="18" charset="0"/>
                        </a:rPr>
                        <m:t>   </m:t>
                      </m:r>
                      <m:r>
                        <a:rPr lang="en-US" sz="760" i="1" dirty="0" smtClean="0">
                          <a:latin typeface="Cambria Math" panose="02040503050406030204" pitchFamily="18" charset="0"/>
                        </a:rPr>
                        <m:t>𝑥</m:t>
                      </m:r>
                      <m:r>
                        <a:rPr lang="en-US" sz="760" i="1" dirty="0" smtClean="0">
                          <a:latin typeface="Cambria Math" panose="02040503050406030204" pitchFamily="18" charset="0"/>
                        </a:rPr>
                        <m:t> = </m:t>
                      </m:r>
                      <m:r>
                        <a:rPr lang="en-US" sz="760" i="1" dirty="0" smtClean="0">
                          <a:latin typeface="Cambria Math" panose="02040503050406030204" pitchFamily="18" charset="0"/>
                        </a:rPr>
                        <m:t>9</m:t>
                      </m:r>
                      <m:r>
                        <a:rPr lang="en-US" sz="760" i="1" dirty="0" smtClean="0">
                          <a:latin typeface="Cambria Math" panose="02040503050406030204" pitchFamily="18" charset="0"/>
                        </a:rPr>
                        <m:t> − </m:t>
                      </m:r>
                      <m:r>
                        <a:rPr lang="en-US" sz="760" i="1" dirty="0" smtClean="0">
                          <a:latin typeface="Cambria Math" panose="02040503050406030204" pitchFamily="18" charset="0"/>
                        </a:rPr>
                        <m:t>2</m:t>
                      </m:r>
                      <m:r>
                        <a:rPr lang="en-US" sz="760" i="1" dirty="0" smtClean="0">
                          <a:latin typeface="Cambria Math" panose="02040503050406030204" pitchFamily="18" charset="0"/>
                        </a:rPr>
                        <m:t>.</m:t>
                      </m:r>
                      <m:r>
                        <a:rPr lang="en-US" sz="760" i="1" dirty="0" smtClean="0">
                          <a:latin typeface="Cambria Math" panose="02040503050406030204" pitchFamily="18" charset="0"/>
                        </a:rPr>
                        <m:t>5</m:t>
                      </m:r>
                    </m:oMath>
                  </m:oMathPara>
                </a14:m>
                <a:r>
                  <a:rPr lang="en-US" sz="760" dirty="0" smtClean="0"/>
                  <a:t/>
                </a:r>
                <a:br>
                  <a:rPr lang="en-US" sz="760" dirty="0" smtClean="0"/>
                </a:br>
                <a:endParaRPr lang="en-US" sz="760" dirty="0" smtClean="0"/>
              </a:p>
              <a:p>
                <a:pPr marL="0" indent="0">
                  <a:buNone/>
                </a:pPr>
                <a14:m>
                  <m:oMathPara xmlns:m="http://schemas.openxmlformats.org/officeDocument/2006/math">
                    <m:oMathParaPr>
                      <m:jc m:val="centerGroup"/>
                    </m:oMathParaPr>
                    <m:oMath xmlns:m="http://schemas.openxmlformats.org/officeDocument/2006/math">
                      <m:r>
                        <a:rPr lang="en-US" sz="760" i="1" dirty="0" smtClean="0">
                          <a:latin typeface="Cambria Math" panose="02040503050406030204" pitchFamily="18" charset="0"/>
                        </a:rPr>
                        <m:t>   </m:t>
                      </m:r>
                      <m:r>
                        <a:rPr lang="en-US" sz="760" i="1" dirty="0" smtClean="0">
                          <a:latin typeface="Cambria Math" panose="02040503050406030204" pitchFamily="18" charset="0"/>
                        </a:rPr>
                        <m:t>𝑥</m:t>
                      </m:r>
                      <m:r>
                        <a:rPr lang="en-US" sz="760" i="1" dirty="0" smtClean="0">
                          <a:latin typeface="Cambria Math" panose="02040503050406030204" pitchFamily="18" charset="0"/>
                        </a:rPr>
                        <m:t> = </m:t>
                      </m:r>
                      <m:r>
                        <a:rPr lang="en-US" sz="760" i="1" dirty="0" smtClean="0">
                          <a:latin typeface="Cambria Math" panose="02040503050406030204" pitchFamily="18" charset="0"/>
                        </a:rPr>
                        <m:t>6</m:t>
                      </m:r>
                      <m:r>
                        <a:rPr lang="en-US" sz="760" i="1" dirty="0" smtClean="0">
                          <a:latin typeface="Cambria Math" panose="02040503050406030204" pitchFamily="18" charset="0"/>
                        </a:rPr>
                        <m:t>.</m:t>
                      </m:r>
                      <m:r>
                        <a:rPr lang="en-US" sz="760" i="1" dirty="0" smtClean="0">
                          <a:latin typeface="Cambria Math" panose="02040503050406030204" pitchFamily="18" charset="0"/>
                        </a:rPr>
                        <m:t>5</m:t>
                      </m:r>
                    </m:oMath>
                  </m:oMathPara>
                </a14:m>
                <a:r>
                  <a:rPr lang="en-US" sz="760" dirty="0" smtClean="0"/>
                  <a:t/>
                </a:r>
                <a:br>
                  <a:rPr lang="en-US" sz="760" dirty="0" smtClean="0"/>
                </a:br>
                <a:r>
                  <a:rPr lang="en-US" sz="760" dirty="0" smtClean="0"/>
                  <a:t>**Answer:** </a:t>
                </a:r>
                <a:br>
                  <a:rPr lang="en-US" sz="760" dirty="0" smtClean="0"/>
                </a:br>
                <a:r>
                  <a:rPr lang="en-US" sz="760" dirty="0" smtClean="0"/>
                  <a:t>The value of 𝑥 that has a z-score of -0.5 is **6.5**. </a:t>
                </a:r>
                <a:endParaRPr lang="en-US" sz="760" dirty="0"/>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xfrm>
                <a:off x="6172200" y="4127497"/>
                <a:ext cx="5183188" cy="2571751"/>
              </a:xfrm>
              <a:blipFill>
                <a:blip r:embed="rId7"/>
                <a:stretch>
                  <a:fillRect b="-1415"/>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9389037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9788" y="365125"/>
                <a:ext cx="10515600" cy="1325563"/>
              </a:xfrm>
              <a:ln>
                <a:solidFill>
                  <a:schemeClr val="tx1"/>
                </a:solidFill>
              </a:ln>
            </p:spPr>
            <p:txBody>
              <a:bodyPr>
                <a:normAutofit/>
              </a:bodyPr>
              <a:lstStyle/>
              <a:p>
                <a:r>
                  <a:rPr lang="en-US" sz="1800" dirty="0" smtClean="0"/>
                  <a:t>Q: An unknown distribution has a mean of 25 and a standard deviation of 6. Let </a:t>
                </a:r>
                <a:r>
                  <a:rPr lang="en-US" sz="1800" i="1" dirty="0" smtClean="0">
                    <a:latin typeface="Cambria Math" panose="02040503050406030204" pitchFamily="18" charset="0"/>
                    <a:ea typeface="Cambria Math" panose="02040503050406030204" pitchFamily="18" charset="0"/>
                  </a:rPr>
                  <a:t>X </a:t>
                </a:r>
                <a:r>
                  <a:rPr lang="en-US" sz="1800" dirty="0" smtClean="0"/>
                  <a:t>= one object from this distribution. What is the sample size if the standard deviation of </a:t>
                </a:r>
                <a14:m>
                  <m:oMath xmlns:m="http://schemas.openxmlformats.org/officeDocument/2006/math">
                    <m:nary>
                      <m:naryPr>
                        <m:chr m:val="∑"/>
                        <m:subHide m:val="on"/>
                        <m:supHide m:val="on"/>
                        <m:ctrlPr>
                          <a:rPr lang="en-US" sz="1800" i="1" smtClean="0">
                            <a:latin typeface="Cambria Math" panose="02040503050406030204" pitchFamily="18" charset="0"/>
                          </a:rPr>
                        </m:ctrlPr>
                      </m:naryPr>
                      <m:sub/>
                      <m:sup/>
                      <m:e>
                        <m:r>
                          <a:rPr lang="en-US" sz="1800" b="0" i="1" smtClean="0">
                            <a:latin typeface="Cambria Math" panose="02040503050406030204" pitchFamily="18" charset="0"/>
                          </a:rPr>
                          <m:t>𝑋</m:t>
                        </m:r>
                      </m:e>
                    </m:nary>
                  </m:oMath>
                </a14:m>
                <a:r>
                  <a:rPr lang="en-US" sz="1800" dirty="0" smtClean="0"/>
                  <a:t> is 42?</a:t>
                </a:r>
                <a:br>
                  <a:rPr lang="en-US" sz="1800" dirty="0" smtClean="0"/>
                </a:br>
                <a:r>
                  <a:rPr lang="en-US" sz="1800" dirty="0" smtClean="0"/>
                  <a:t>A: 49</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9788" y="365125"/>
                <a:ext cx="10515600" cy="1325563"/>
              </a:xfrm>
              <a:blipFill>
                <a:blip r:embed="rId3"/>
                <a:stretch>
                  <a:fillRect l="-463" b="-1415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39788" y="1681162"/>
                <a:ext cx="5157787" cy="2446337"/>
              </a:xfrm>
              <a:ln>
                <a:solidFill>
                  <a:schemeClr val="tx1"/>
                </a:solidFill>
              </a:ln>
            </p:spPr>
            <p:txBody>
              <a:bodyPr anchor="t">
                <a:noAutofit/>
              </a:bodyPr>
              <a:lstStyle/>
              <a:p>
                <a:pPr>
                  <a:lnSpc>
                    <a:spcPct val="110000"/>
                  </a:lnSpc>
                  <a:spcBef>
                    <a:spcPts val="0"/>
                  </a:spcBef>
                </a:pPr>
                <a:r>
                  <a:rPr lang="en-US" sz="900" b="0" dirty="0" smtClean="0"/>
                  <a:t>When adding multiple random variables from the same distribution, the standard deviation of the sum is calculated by taking the square root of the sum of the variances of each random variable.</a:t>
                </a:r>
              </a:p>
              <a:p>
                <a:pPr>
                  <a:lnSpc>
                    <a:spcPct val="110000"/>
                  </a:lnSpc>
                  <a:spcBef>
                    <a:spcPts val="0"/>
                  </a:spcBef>
                </a:pPr>
                <a:r>
                  <a:rPr lang="en-US" sz="900" b="0" dirty="0" smtClean="0"/>
                  <a:t/>
                </a:r>
                <a:br>
                  <a:rPr lang="en-US" sz="900" b="0" dirty="0" smtClean="0"/>
                </a:br>
                <a:r>
                  <a:rPr lang="en-US" sz="900" b="0" dirty="0" smtClean="0"/>
                  <a:t>If </a:t>
                </a:r>
                <a:r>
                  <a:rPr lang="en-US" sz="900" b="0" i="1" dirty="0" smtClean="0">
                    <a:latin typeface="Cambria Math" panose="02040503050406030204" pitchFamily="18" charset="0"/>
                    <a:ea typeface="Cambria Math" panose="02040503050406030204" pitchFamily="18" charset="0"/>
                  </a:rPr>
                  <a:t>X</a:t>
                </a:r>
                <a:r>
                  <a:rPr lang="en-US" sz="900" b="0" dirty="0" smtClean="0"/>
                  <a:t> </a:t>
                </a:r>
                <a:r>
                  <a:rPr lang="en-US" sz="900" b="0" dirty="0"/>
                  <a:t>is one object from the distribution with a standard deviation of 6, then the variance of </a:t>
                </a:r>
                <a:r>
                  <a:rPr lang="en-US" sz="900" b="0" i="1" dirty="0">
                    <a:latin typeface="Cambria Math" panose="02040503050406030204" pitchFamily="18" charset="0"/>
                    <a:ea typeface="Cambria Math" panose="02040503050406030204" pitchFamily="18" charset="0"/>
                  </a:rPr>
                  <a:t>X</a:t>
                </a:r>
                <a:r>
                  <a:rPr lang="en-US" sz="900" b="0" dirty="0" smtClean="0"/>
                  <a:t> </a:t>
                </a:r>
                <a:r>
                  <a:rPr lang="en-US" sz="900" b="0" dirty="0"/>
                  <a:t>is </a:t>
                </a:r>
                <a14:m>
                  <m:oMath xmlns:m="http://schemas.openxmlformats.org/officeDocument/2006/math">
                    <m:sSup>
                      <m:sSupPr>
                        <m:ctrlPr>
                          <a:rPr lang="en-US" sz="900" b="0" i="1" smtClean="0">
                            <a:latin typeface="Cambria Math" panose="02040503050406030204" pitchFamily="18" charset="0"/>
                          </a:rPr>
                        </m:ctrlPr>
                      </m:sSupPr>
                      <m:e>
                        <m:r>
                          <a:rPr lang="en-US" sz="900" b="0" i="1" smtClean="0">
                            <a:latin typeface="Cambria Math" panose="02040503050406030204" pitchFamily="18" charset="0"/>
                          </a:rPr>
                          <m:t>6</m:t>
                        </m:r>
                      </m:e>
                      <m:sup>
                        <m:r>
                          <a:rPr lang="en-US" sz="900" b="0" i="1" smtClean="0">
                            <a:latin typeface="Cambria Math" panose="02040503050406030204" pitchFamily="18" charset="0"/>
                          </a:rPr>
                          <m:t>2</m:t>
                        </m:r>
                      </m:sup>
                    </m:sSup>
                    <m:r>
                      <a:rPr lang="en-US" sz="900" b="0" i="1" smtClean="0">
                        <a:latin typeface="Cambria Math" panose="02040503050406030204" pitchFamily="18" charset="0"/>
                      </a:rPr>
                      <m:t>=36</m:t>
                    </m:r>
                  </m:oMath>
                </a14:m>
                <a:r>
                  <a:rPr lang="en-US" sz="900" b="0" dirty="0" smtClean="0"/>
                  <a:t>.</a:t>
                </a:r>
              </a:p>
              <a:p>
                <a:pPr>
                  <a:lnSpc>
                    <a:spcPct val="110000"/>
                  </a:lnSpc>
                  <a:spcBef>
                    <a:spcPts val="0"/>
                  </a:spcBef>
                </a:pPr>
                <a:endParaRPr lang="en-US" sz="900" b="0" dirty="0"/>
              </a:p>
              <a:p>
                <a:pPr>
                  <a:lnSpc>
                    <a:spcPct val="110000"/>
                  </a:lnSpc>
                  <a:spcBef>
                    <a:spcPts val="0"/>
                  </a:spcBef>
                </a:pPr>
                <a:r>
                  <a:rPr lang="en-US" sz="900" b="0" dirty="0" smtClean="0"/>
                  <a:t>Given </a:t>
                </a:r>
                <a:r>
                  <a:rPr lang="en-US" sz="900" b="0" dirty="0"/>
                  <a:t>that the standard deviation of </a:t>
                </a:r>
                <a14:m>
                  <m:oMath xmlns:m="http://schemas.openxmlformats.org/officeDocument/2006/math">
                    <m:nary>
                      <m:naryPr>
                        <m:chr m:val="∑"/>
                        <m:subHide m:val="on"/>
                        <m:supHide m:val="on"/>
                        <m:ctrlPr>
                          <a:rPr lang="en-US" sz="900" i="1">
                            <a:latin typeface="Cambria Math" panose="02040503050406030204" pitchFamily="18" charset="0"/>
                          </a:rPr>
                        </m:ctrlPr>
                      </m:naryPr>
                      <m:sub/>
                      <m:sup/>
                      <m:e>
                        <m:r>
                          <a:rPr lang="en-US" sz="900" b="0" i="1">
                            <a:latin typeface="Cambria Math" panose="02040503050406030204" pitchFamily="18" charset="0"/>
                          </a:rPr>
                          <m:t>𝑋</m:t>
                        </m:r>
                      </m:e>
                    </m:nary>
                  </m:oMath>
                </a14:m>
                <a:r>
                  <a:rPr lang="en-US" sz="900" b="0" dirty="0"/>
                  <a:t> is 42 and the mean of </a:t>
                </a:r>
                <a:r>
                  <a:rPr lang="en-US" sz="900" b="0" i="1" dirty="0">
                    <a:latin typeface="Cambria Math" panose="02040503050406030204" pitchFamily="18" charset="0"/>
                    <a:ea typeface="Cambria Math" panose="02040503050406030204" pitchFamily="18" charset="0"/>
                  </a:rPr>
                  <a:t>X</a:t>
                </a:r>
                <a:r>
                  <a:rPr lang="en-US" sz="900" b="0" dirty="0" smtClean="0"/>
                  <a:t> </a:t>
                </a:r>
                <a:r>
                  <a:rPr lang="en-US" sz="900" b="0" dirty="0"/>
                  <a:t>is 25, we can calculate the variance of </a:t>
                </a:r>
                <a14:m>
                  <m:oMath xmlns:m="http://schemas.openxmlformats.org/officeDocument/2006/math">
                    <m:nary>
                      <m:naryPr>
                        <m:chr m:val="∑"/>
                        <m:subHide m:val="on"/>
                        <m:supHide m:val="on"/>
                        <m:ctrlPr>
                          <a:rPr lang="en-US" sz="900" i="1">
                            <a:latin typeface="Cambria Math" panose="02040503050406030204" pitchFamily="18" charset="0"/>
                          </a:rPr>
                        </m:ctrlPr>
                      </m:naryPr>
                      <m:sub/>
                      <m:sup/>
                      <m:e>
                        <m:r>
                          <a:rPr lang="en-US" sz="900" b="0" i="1">
                            <a:latin typeface="Cambria Math" panose="02040503050406030204" pitchFamily="18" charset="0"/>
                          </a:rPr>
                          <m:t>𝑋</m:t>
                        </m:r>
                      </m:e>
                    </m:nary>
                  </m:oMath>
                </a14:m>
                <a:r>
                  <a:rPr lang="en-US" sz="900" b="0" dirty="0" smtClean="0"/>
                  <a:t>:</a:t>
                </a:r>
              </a:p>
              <a:p>
                <a:pPr algn="ctr">
                  <a:lnSpc>
                    <a:spcPct val="110000"/>
                  </a:lnSpc>
                  <a:spcBef>
                    <a:spcPts val="0"/>
                  </a:spcBef>
                </a:pPr>
                <a:r>
                  <a:rPr lang="en-US" sz="900" b="0" dirty="0" smtClean="0"/>
                  <a:t>variance </a:t>
                </a:r>
                <a:r>
                  <a:rPr lang="en-US" sz="900" b="0" dirty="0"/>
                  <a:t>of </a:t>
                </a:r>
                <a14:m>
                  <m:oMath xmlns:m="http://schemas.openxmlformats.org/officeDocument/2006/math">
                    <m:nary>
                      <m:naryPr>
                        <m:chr m:val="∑"/>
                        <m:subHide m:val="on"/>
                        <m:supHide m:val="on"/>
                        <m:ctrlPr>
                          <a:rPr lang="en-US" sz="900" i="1">
                            <a:latin typeface="Cambria Math" panose="02040503050406030204" pitchFamily="18" charset="0"/>
                          </a:rPr>
                        </m:ctrlPr>
                      </m:naryPr>
                      <m:sub/>
                      <m:sup/>
                      <m:e>
                        <m:r>
                          <a:rPr lang="en-US" sz="900" b="0" i="1">
                            <a:latin typeface="Cambria Math" panose="02040503050406030204" pitchFamily="18" charset="0"/>
                          </a:rPr>
                          <m:t>𝑋</m:t>
                        </m:r>
                      </m:e>
                    </m:nary>
                    <m:r>
                      <a:rPr lang="en-US" sz="900" b="0" i="0" smtClean="0">
                        <a:latin typeface="Cambria Math" panose="02040503050406030204" pitchFamily="18" charset="0"/>
                      </a:rPr>
                      <m:t>=</m:t>
                    </m:r>
                    <m:r>
                      <a:rPr lang="en-US" sz="900" b="0" i="1" smtClean="0">
                        <a:latin typeface="Cambria Math" panose="02040503050406030204" pitchFamily="18" charset="0"/>
                      </a:rPr>
                      <m:t>𝑛</m:t>
                    </m:r>
                  </m:oMath>
                </a14:m>
                <a:r>
                  <a:rPr lang="en-US" sz="900" b="0" dirty="0" smtClean="0"/>
                  <a:t> </a:t>
                </a:r>
                <a:r>
                  <a:rPr lang="en-US" sz="900" b="0" dirty="0"/>
                  <a:t>* variance of </a:t>
                </a:r>
                <a:r>
                  <a:rPr lang="en-US" sz="900" b="0" i="1" dirty="0">
                    <a:latin typeface="Cambria Math" panose="02040503050406030204" pitchFamily="18" charset="0"/>
                    <a:ea typeface="Cambria Math" panose="02040503050406030204" pitchFamily="18" charset="0"/>
                  </a:rPr>
                  <a:t>X</a:t>
                </a:r>
                <a:r>
                  <a:rPr lang="en-US" sz="900" b="0" dirty="0"/>
                  <a:t/>
                </a:r>
                <a:br>
                  <a:rPr lang="en-US" sz="900" b="0" dirty="0"/>
                </a:br>
                <a:r>
                  <a:rPr lang="en-US" sz="900" b="0" dirty="0"/>
                  <a:t>(standard deviation of </a:t>
                </a:r>
                <a14:m>
                  <m:oMath xmlns:m="http://schemas.openxmlformats.org/officeDocument/2006/math">
                    <m:nary>
                      <m:naryPr>
                        <m:chr m:val="∑"/>
                        <m:subHide m:val="on"/>
                        <m:supHide m:val="on"/>
                        <m:ctrlPr>
                          <a:rPr lang="en-US" sz="900" i="1">
                            <a:latin typeface="Cambria Math" panose="02040503050406030204" pitchFamily="18" charset="0"/>
                          </a:rPr>
                        </m:ctrlPr>
                      </m:naryPr>
                      <m:sub/>
                      <m:sup/>
                      <m:e>
                        <m:r>
                          <a:rPr lang="en-US" sz="900" b="0" i="1">
                            <a:latin typeface="Cambria Math" panose="02040503050406030204" pitchFamily="18" charset="0"/>
                          </a:rPr>
                          <m:t>𝑋</m:t>
                        </m:r>
                      </m:e>
                    </m:nary>
                    <m:sSup>
                      <m:sSupPr>
                        <m:ctrlPr>
                          <a:rPr lang="en-US" sz="900" b="0" i="1" smtClean="0">
                            <a:latin typeface="Cambria Math" panose="02040503050406030204" pitchFamily="18" charset="0"/>
                          </a:rPr>
                        </m:ctrlPr>
                      </m:sSupPr>
                      <m:e>
                        <m:r>
                          <a:rPr lang="en-US" sz="900" b="0" i="1" smtClean="0">
                            <a:latin typeface="Cambria Math" panose="02040503050406030204" pitchFamily="18" charset="0"/>
                          </a:rPr>
                          <m:t>)</m:t>
                        </m:r>
                      </m:e>
                      <m:sup>
                        <m:r>
                          <a:rPr lang="en-US" sz="900" b="0" i="1" smtClean="0">
                            <a:latin typeface="Cambria Math" panose="02040503050406030204" pitchFamily="18" charset="0"/>
                          </a:rPr>
                          <m:t>2</m:t>
                        </m:r>
                      </m:sup>
                    </m:sSup>
                  </m:oMath>
                </a14:m>
                <a:r>
                  <a:rPr lang="en-US" sz="900" b="0" dirty="0" smtClean="0"/>
                  <a:t> </a:t>
                </a:r>
                <a:r>
                  <a:rPr lang="en-US" sz="900" b="0" dirty="0"/>
                  <a:t>= </a:t>
                </a:r>
                <a:r>
                  <a:rPr lang="en-US" sz="900" b="0" dirty="0" smtClean="0">
                    <a:latin typeface="Cambria Math" panose="02040503050406030204" pitchFamily="18" charset="0"/>
                    <a:ea typeface="Cambria Math" panose="02040503050406030204" pitchFamily="18" charset="0"/>
                  </a:rPr>
                  <a:t>n</a:t>
                </a:r>
                <a:r>
                  <a:rPr lang="en-US" sz="900" b="0" dirty="0" smtClean="0"/>
                  <a:t> </a:t>
                </a:r>
                <a:r>
                  <a:rPr lang="en-US" sz="900" b="0" dirty="0"/>
                  <a:t>* variance of </a:t>
                </a:r>
                <a:r>
                  <a:rPr lang="en-US" sz="900" b="0" i="1" dirty="0" smtClean="0">
                    <a:latin typeface="Cambria Math" panose="02040503050406030204" pitchFamily="18" charset="0"/>
                    <a:ea typeface="Cambria Math" panose="02040503050406030204" pitchFamily="18" charset="0"/>
                  </a:rPr>
                  <a:t>X</a:t>
                </a:r>
                <a:endParaRPr lang="en-US" sz="900" b="0" dirty="0" smtClean="0"/>
              </a:p>
              <a:p>
                <a:pPr>
                  <a:lnSpc>
                    <a:spcPct val="110000"/>
                  </a:lnSpc>
                  <a:spcBef>
                    <a:spcPts val="0"/>
                  </a:spcBef>
                </a:pPr>
                <a:r>
                  <a:rPr lang="en-US" sz="900" b="0" dirty="0" smtClean="0"/>
                  <a:t>Substitute </a:t>
                </a:r>
                <a:r>
                  <a:rPr lang="en-US" sz="900" b="0" dirty="0"/>
                  <a:t>the values:</a:t>
                </a:r>
                <a:br>
                  <a:rPr lang="en-US" sz="900" b="0" dirty="0"/>
                </a:br>
                <a14:m>
                  <m:oMathPara xmlns:m="http://schemas.openxmlformats.org/officeDocument/2006/math">
                    <m:oMathParaPr>
                      <m:jc m:val="centerGroup"/>
                    </m:oMathParaPr>
                    <m:oMath xmlns:m="http://schemas.openxmlformats.org/officeDocument/2006/math">
                      <m:sSup>
                        <m:sSupPr>
                          <m:ctrlPr>
                            <a:rPr lang="en-US" sz="900" b="0" i="1" dirty="0" smtClean="0">
                              <a:latin typeface="Cambria Math" panose="02040503050406030204" pitchFamily="18" charset="0"/>
                            </a:rPr>
                          </m:ctrlPr>
                        </m:sSupPr>
                        <m:e>
                          <m:r>
                            <a:rPr lang="en-US" sz="900" b="0" i="1" dirty="0" smtClean="0">
                              <a:latin typeface="Cambria Math" panose="02040503050406030204" pitchFamily="18" charset="0"/>
                            </a:rPr>
                            <m:t>42</m:t>
                          </m:r>
                        </m:e>
                        <m:sup>
                          <m:r>
                            <a:rPr lang="en-US" sz="900" b="0" i="1" dirty="0" smtClean="0">
                              <a:latin typeface="Cambria Math" panose="02040503050406030204" pitchFamily="18" charset="0"/>
                            </a:rPr>
                            <m:t>2</m:t>
                          </m:r>
                        </m:sup>
                      </m:sSup>
                      <m:r>
                        <a:rPr lang="en-US" sz="900" b="0" i="1" dirty="0" smtClean="0">
                          <a:latin typeface="Cambria Math" panose="02040503050406030204" pitchFamily="18" charset="0"/>
                        </a:rPr>
                        <m:t> = </m:t>
                      </m:r>
                      <m:r>
                        <a:rPr lang="en-US" sz="900" b="0" i="1" dirty="0" smtClean="0">
                          <a:latin typeface="Cambria Math" panose="02040503050406030204" pitchFamily="18" charset="0"/>
                        </a:rPr>
                        <m:t>𝑛</m:t>
                      </m:r>
                      <m:r>
                        <a:rPr lang="en-US" sz="900" b="0" i="1" dirty="0" smtClean="0">
                          <a:latin typeface="Cambria Math" panose="02040503050406030204" pitchFamily="18" charset="0"/>
                        </a:rPr>
                        <m:t> ∗ 36</m:t>
                      </m:r>
                    </m:oMath>
                  </m:oMathPara>
                </a14:m>
                <a:r>
                  <a:rPr lang="en-US" sz="900" b="0" dirty="0"/>
                  <a:t/>
                </a:r>
                <a:br>
                  <a:rPr lang="en-US" sz="900" b="0" dirty="0"/>
                </a:br>
                <a:r>
                  <a:rPr lang="en-US" sz="900" b="0" dirty="0"/>
                  <a:t/>
                </a:r>
                <a:br>
                  <a:rPr lang="en-US" sz="900" b="0" dirty="0"/>
                </a:br>
                <a:r>
                  <a:rPr lang="en-US" sz="900" b="0" dirty="0"/>
                  <a:t>Solve for </a:t>
                </a:r>
                <a:r>
                  <a:rPr lang="en-US" sz="900" b="0" i="1" dirty="0">
                    <a:latin typeface="Cambria Math" panose="02040503050406030204" pitchFamily="18" charset="0"/>
                    <a:ea typeface="Cambria Math" panose="02040503050406030204" pitchFamily="18" charset="0"/>
                  </a:rPr>
                  <a:t>n</a:t>
                </a:r>
                <a:r>
                  <a:rPr lang="en-US" sz="900" b="0" dirty="0" smtClean="0"/>
                  <a:t> </a:t>
                </a:r>
                <a:r>
                  <a:rPr lang="en-US" sz="900" b="0" dirty="0"/>
                  <a:t>(sample size</a:t>
                </a:r>
                <a:r>
                  <a:rPr lang="en-US" sz="900" b="0" dirty="0" smtClean="0"/>
                  <a:t>):</a:t>
                </a:r>
              </a:p>
              <a:p>
                <a:pPr>
                  <a:lnSpc>
                    <a:spcPct val="110000"/>
                  </a:lnSpc>
                  <a:spcBef>
                    <a:spcPts val="0"/>
                  </a:spcBef>
                </a:pPr>
                <a14:m>
                  <m:oMathPara xmlns:m="http://schemas.openxmlformats.org/officeDocument/2006/math">
                    <m:oMathParaPr>
                      <m:jc m:val="centerGroup"/>
                    </m:oMathParaPr>
                    <m:oMath xmlns:m="http://schemas.openxmlformats.org/officeDocument/2006/math">
                      <m:r>
                        <a:rPr lang="en-US" sz="900" b="0" i="1" dirty="0" smtClean="0">
                          <a:latin typeface="Cambria Math" panose="02040503050406030204" pitchFamily="18" charset="0"/>
                        </a:rPr>
                        <m:t>𝑛</m:t>
                      </m:r>
                      <m:r>
                        <a:rPr lang="en-US" sz="900" b="0" i="1" dirty="0" smtClean="0">
                          <a:latin typeface="Cambria Math" panose="02040503050406030204" pitchFamily="18" charset="0"/>
                        </a:rPr>
                        <m:t> = (</m:t>
                      </m:r>
                      <m:sSup>
                        <m:sSupPr>
                          <m:ctrlPr>
                            <a:rPr lang="en-US" sz="900" b="0" i="1" dirty="0">
                              <a:latin typeface="Cambria Math" panose="02040503050406030204" pitchFamily="18" charset="0"/>
                            </a:rPr>
                          </m:ctrlPr>
                        </m:sSupPr>
                        <m:e>
                          <m:r>
                            <a:rPr lang="en-US" sz="900" b="0" i="1" dirty="0">
                              <a:latin typeface="Cambria Math" panose="02040503050406030204" pitchFamily="18" charset="0"/>
                            </a:rPr>
                            <m:t>42</m:t>
                          </m:r>
                        </m:e>
                        <m:sup>
                          <m:r>
                            <a:rPr lang="en-US" sz="900" b="0" i="1" dirty="0">
                              <a:latin typeface="Cambria Math" panose="02040503050406030204" pitchFamily="18" charset="0"/>
                            </a:rPr>
                            <m:t>2</m:t>
                          </m:r>
                        </m:sup>
                      </m:sSup>
                      <m:r>
                        <a:rPr lang="en-US" sz="900" b="0" i="1" dirty="0" smtClean="0">
                          <a:latin typeface="Cambria Math" panose="02040503050406030204" pitchFamily="18" charset="0"/>
                        </a:rPr>
                        <m:t>) / 36</m:t>
                      </m:r>
                    </m:oMath>
                    <m:oMath xmlns:m="http://schemas.openxmlformats.org/officeDocument/2006/math">
                      <m:r>
                        <a:rPr lang="en-US" sz="900" b="0" i="1" dirty="0" smtClean="0">
                          <a:latin typeface="Cambria Math" panose="02040503050406030204" pitchFamily="18" charset="0"/>
                        </a:rPr>
                        <m:t>𝑛</m:t>
                      </m:r>
                      <m:r>
                        <a:rPr lang="en-US" sz="900" b="0" i="1" dirty="0" smtClean="0">
                          <a:latin typeface="Cambria Math" panose="02040503050406030204" pitchFamily="18" charset="0"/>
                        </a:rPr>
                        <m:t> ≈ 49</m:t>
                      </m:r>
                    </m:oMath>
                  </m:oMathPara>
                </a14:m>
                <a:r>
                  <a:rPr lang="en-US" sz="900" b="0" dirty="0"/>
                  <a:t/>
                </a:r>
                <a:br>
                  <a:rPr lang="en-US" sz="900" b="0" dirty="0"/>
                </a:br>
                <a:r>
                  <a:rPr lang="en-US" sz="900" b="0" dirty="0"/>
                  <a:t>Therefore, the sample size is 49 when the standard deviation of the sum of random variables is 42.</a:t>
                </a: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39788" y="1681162"/>
                <a:ext cx="5157787" cy="2446337"/>
              </a:xfrm>
              <a:blipFill>
                <a:blip r:embed="rId4"/>
                <a:stretch>
                  <a:fillRect l="-2241" b="-297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839788" y="4127498"/>
                <a:ext cx="5157787" cy="2571751"/>
              </a:xfrm>
              <a:ln>
                <a:solidFill>
                  <a:schemeClr val="tx1"/>
                </a:solidFill>
              </a:ln>
            </p:spPr>
            <p:txBody>
              <a:bodyPr>
                <a:normAutofit fontScale="62500" lnSpcReduction="20000"/>
              </a:bodyPr>
              <a:lstStyle/>
              <a:p>
                <a:pPr marL="0" indent="0">
                  <a:lnSpc>
                    <a:spcPct val="120000"/>
                  </a:lnSpc>
                  <a:spcBef>
                    <a:spcPts val="0"/>
                  </a:spcBef>
                  <a:buNone/>
                </a:pPr>
                <a:r>
                  <a:rPr lang="en-US" sz="1600" dirty="0" smtClean="0"/>
                  <a:t>A nice statistics problem!</a:t>
                </a:r>
              </a:p>
              <a:p>
                <a:pPr marL="0" indent="0">
                  <a:lnSpc>
                    <a:spcPct val="120000"/>
                  </a:lnSpc>
                  <a:spcBef>
                    <a:spcPts val="0"/>
                  </a:spcBef>
                  <a:buNone/>
                </a:pPr>
                <a:r>
                  <a:rPr lang="en-US" sz="1600" dirty="0"/>
                  <a:t>Given</a:t>
                </a:r>
                <a:r>
                  <a:rPr lang="en-US" sz="1600" dirty="0" smtClean="0"/>
                  <a:t>:</a:t>
                </a:r>
              </a:p>
              <a:p>
                <a:pPr marL="0" indent="0">
                  <a:lnSpc>
                    <a:spcPct val="120000"/>
                  </a:lnSpc>
                  <a:spcBef>
                    <a:spcPts val="0"/>
                  </a:spcBef>
                  <a:buNone/>
                </a:pPr>
                <a:r>
                  <a:rPr lang="en-US" sz="1600" dirty="0" smtClean="0"/>
                  <a:t>    </a:t>
                </a:r>
                <a:r>
                  <a:rPr lang="en-US" sz="1600" dirty="0"/>
                  <a:t>Mean (μ) = 25</a:t>
                </a:r>
              </a:p>
              <a:p>
                <a:pPr marL="0" indent="0">
                  <a:lnSpc>
                    <a:spcPct val="120000"/>
                  </a:lnSpc>
                  <a:spcBef>
                    <a:spcPts val="0"/>
                  </a:spcBef>
                  <a:buNone/>
                </a:pPr>
                <a:r>
                  <a:rPr lang="en-US" sz="1600" dirty="0"/>
                  <a:t>    Standard deviation (σ) = 6</a:t>
                </a:r>
              </a:p>
              <a:p>
                <a:pPr marL="0" indent="0">
                  <a:lnSpc>
                    <a:spcPct val="120000"/>
                  </a:lnSpc>
                  <a:spcBef>
                    <a:spcPts val="0"/>
                  </a:spcBef>
                  <a:buNone/>
                </a:pPr>
                <a:r>
                  <a:rPr lang="en-US" sz="1600" dirty="0"/>
                  <a:t>    Standard deviation of the sum (</a:t>
                </a:r>
                <a14:m>
                  <m:oMath xmlns:m="http://schemas.openxmlformats.org/officeDocument/2006/math">
                    <m:r>
                      <a:rPr lang="en-US" sz="1600" i="1" dirty="0" smtClean="0">
                        <a:latin typeface="Cambria Math" panose="02040503050406030204" pitchFamily="18" charset="0"/>
                      </a:rPr>
                      <m:t>∑</m:t>
                    </m:r>
                    <m:r>
                      <a:rPr lang="en-US" sz="1600" i="1" dirty="0" smtClean="0">
                        <a:latin typeface="Cambria Math" panose="02040503050406030204" pitchFamily="18" charset="0"/>
                      </a:rPr>
                      <m:t>𝑋</m:t>
                    </m:r>
                  </m:oMath>
                </a14:m>
                <a:r>
                  <a:rPr lang="en-US" sz="1600" dirty="0"/>
                  <a:t>) = </a:t>
                </a:r>
                <a:r>
                  <a:rPr lang="en-US" sz="1600" dirty="0" smtClean="0"/>
                  <a:t>42</a:t>
                </a:r>
                <a:endParaRPr lang="en-US" sz="1600" dirty="0"/>
              </a:p>
              <a:p>
                <a:pPr marL="0" indent="0">
                  <a:lnSpc>
                    <a:spcPct val="120000"/>
                  </a:lnSpc>
                  <a:spcBef>
                    <a:spcPts val="0"/>
                  </a:spcBef>
                  <a:buNone/>
                </a:pPr>
                <a:r>
                  <a:rPr lang="en-US" sz="1600" dirty="0"/>
                  <a:t>We know that the standard deviation of the sum (</a:t>
                </a:r>
                <a14:m>
                  <m:oMath xmlns:m="http://schemas.openxmlformats.org/officeDocument/2006/math">
                    <m:r>
                      <a:rPr lang="en-US" sz="1600" i="1" dirty="0" smtClean="0">
                        <a:latin typeface="Cambria Math" panose="02040503050406030204" pitchFamily="18" charset="0"/>
                      </a:rPr>
                      <m:t>∑</m:t>
                    </m:r>
                    <m:r>
                      <a:rPr lang="en-US" sz="1600" i="1" dirty="0" smtClean="0">
                        <a:latin typeface="Cambria Math" panose="02040503050406030204" pitchFamily="18" charset="0"/>
                      </a:rPr>
                      <m:t>𝑋</m:t>
                    </m:r>
                  </m:oMath>
                </a14:m>
                <a:r>
                  <a:rPr lang="en-US" sz="1600" dirty="0"/>
                  <a:t>) is equal to the square root of the sample size (n) times the population standard deviation (σ):</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𝜎</m:t>
                      </m:r>
                      <m:r>
                        <a:rPr lang="en-US" sz="1600" i="1" dirty="0" smtClean="0">
                          <a:latin typeface="Cambria Math" panose="02040503050406030204" pitchFamily="18" charset="0"/>
                        </a:rPr>
                        <m:t>(∑</m:t>
                      </m:r>
                      <m:r>
                        <a:rPr lang="en-US" sz="1600" i="1" dirty="0" smtClean="0">
                          <a:latin typeface="Cambria Math" panose="02040503050406030204" pitchFamily="18" charset="0"/>
                        </a:rPr>
                        <m:t>𝑋</m:t>
                      </m:r>
                      <m:r>
                        <a:rPr lang="en-US" sz="1600" i="1" dirty="0" smtClean="0">
                          <a:latin typeface="Cambria Math" panose="02040503050406030204" pitchFamily="18" charset="0"/>
                        </a:rPr>
                        <m:t>) = </m:t>
                      </m:r>
                      <m:rad>
                        <m:radPr>
                          <m:degHide m:val="on"/>
                          <m:ctrlPr>
                            <a:rPr lang="en-US" sz="1600" i="1" dirty="0" smtClean="0">
                              <a:latin typeface="Cambria Math" panose="02040503050406030204" pitchFamily="18" charset="0"/>
                            </a:rPr>
                          </m:ctrlPr>
                        </m:radPr>
                        <m:deg/>
                        <m:e>
                          <m:r>
                            <a:rPr lang="en-US" sz="1600" b="0" i="1" dirty="0" smtClean="0">
                              <a:latin typeface="Cambria Math" panose="02040503050406030204" pitchFamily="18" charset="0"/>
                            </a:rPr>
                            <m:t>𝑛</m:t>
                          </m:r>
                        </m:e>
                      </m:rad>
                      <m:r>
                        <a:rPr lang="en-US" sz="1600" i="1" dirty="0" smtClean="0">
                          <a:latin typeface="Cambria Math" panose="02040503050406030204" pitchFamily="18" charset="0"/>
                        </a:rPr>
                        <m:t> × </m:t>
                      </m:r>
                      <m:r>
                        <a:rPr lang="en-US" sz="1600" i="1" dirty="0" smtClean="0">
                          <a:latin typeface="Cambria Math" panose="02040503050406030204" pitchFamily="18" charset="0"/>
                        </a:rPr>
                        <m:t>𝜎</m:t>
                      </m:r>
                    </m:oMath>
                  </m:oMathPara>
                </a14:m>
                <a:endParaRPr lang="en-US" sz="1600" dirty="0"/>
              </a:p>
              <a:p>
                <a:pPr marL="0" indent="0">
                  <a:lnSpc>
                    <a:spcPct val="120000"/>
                  </a:lnSpc>
                  <a:spcBef>
                    <a:spcPts val="0"/>
                  </a:spcBef>
                  <a:buNone/>
                </a:pPr>
                <a:r>
                  <a:rPr lang="en-US" sz="1600" dirty="0"/>
                  <a:t>Rearranging the formula to solve for n, we get:</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𝑛</m:t>
                      </m:r>
                      <m:r>
                        <a:rPr lang="en-US" sz="1600" i="1" dirty="0" smtClean="0">
                          <a:latin typeface="Cambria Math" panose="02040503050406030204" pitchFamily="18" charset="0"/>
                        </a:rPr>
                        <m:t> = </m:t>
                      </m:r>
                      <m:sSup>
                        <m:sSupPr>
                          <m:ctrlPr>
                            <a:rPr lang="en-US" sz="1600" i="1" dirty="0" smtClean="0">
                              <a:latin typeface="Cambria Math" panose="02040503050406030204" pitchFamily="18" charset="0"/>
                            </a:rPr>
                          </m:ctrlPr>
                        </m:sSupPr>
                        <m:e>
                          <m:r>
                            <a:rPr lang="en-US" sz="1600" i="1" dirty="0">
                              <a:latin typeface="Cambria Math" panose="02040503050406030204" pitchFamily="18" charset="0"/>
                            </a:rPr>
                            <m:t>(</m:t>
                          </m:r>
                          <m:r>
                            <a:rPr lang="en-US" sz="1600" i="1" dirty="0">
                              <a:latin typeface="Cambria Math" panose="02040503050406030204" pitchFamily="18" charset="0"/>
                            </a:rPr>
                            <m:t>𝜎</m:t>
                          </m:r>
                          <m:r>
                            <a:rPr lang="en-US" sz="1600" i="1" dirty="0">
                              <a:latin typeface="Cambria Math" panose="02040503050406030204" pitchFamily="18" charset="0"/>
                            </a:rPr>
                            <m:t>(∑</m:t>
                          </m:r>
                          <m:r>
                            <a:rPr lang="en-US" sz="1600" i="1" dirty="0">
                              <a:latin typeface="Cambria Math" panose="02040503050406030204" pitchFamily="18" charset="0"/>
                            </a:rPr>
                            <m:t>𝑋</m:t>
                          </m:r>
                          <m:r>
                            <a:rPr lang="en-US" sz="1600" i="1" dirty="0">
                              <a:latin typeface="Cambria Math" panose="02040503050406030204" pitchFamily="18" charset="0"/>
                            </a:rPr>
                            <m:t>) / </m:t>
                          </m:r>
                          <m:r>
                            <a:rPr lang="en-US" sz="1600" i="1" dirty="0">
                              <a:latin typeface="Cambria Math" panose="02040503050406030204" pitchFamily="18" charset="0"/>
                            </a:rPr>
                            <m:t>𝜎</m:t>
                          </m:r>
                          <m:r>
                            <a:rPr lang="en-US" sz="1600" i="1" dirty="0">
                              <a:latin typeface="Cambria Math" panose="02040503050406030204" pitchFamily="18" charset="0"/>
                            </a:rPr>
                            <m:t>)</m:t>
                          </m:r>
                          <m:r>
                            <m:rPr>
                              <m:nor/>
                            </m:rPr>
                            <a:rPr lang="en-US" sz="1600" dirty="0"/>
                            <m:t> </m:t>
                          </m:r>
                        </m:e>
                        <m:sup>
                          <m:r>
                            <a:rPr lang="en-US" sz="1600" i="1" dirty="0" smtClean="0">
                              <a:latin typeface="Cambria Math" panose="02040503050406030204" pitchFamily="18" charset="0"/>
                            </a:rPr>
                            <m:t>2</m:t>
                          </m:r>
                        </m:sup>
                      </m:sSup>
                    </m:oMath>
                  </m:oMathPara>
                </a14:m>
                <a:endParaRPr lang="en-US" sz="1600" dirty="0"/>
              </a:p>
              <a:p>
                <a:pPr marL="0" indent="0">
                  <a:lnSpc>
                    <a:spcPct val="120000"/>
                  </a:lnSpc>
                  <a:spcBef>
                    <a:spcPts val="0"/>
                  </a:spcBef>
                  <a:buNone/>
                </a:pPr>
                <a:r>
                  <a:rPr lang="en-US" sz="1600" dirty="0"/>
                  <a:t>Plugging in the values, we get:</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𝑛</m:t>
                      </m:r>
                      <m:r>
                        <a:rPr lang="en-US" sz="1600" i="1" dirty="0" smtClean="0">
                          <a:latin typeface="Cambria Math" panose="02040503050406030204" pitchFamily="18" charset="0"/>
                        </a:rPr>
                        <m:t> = </m:t>
                      </m:r>
                      <m:sSup>
                        <m:sSupPr>
                          <m:ctrlPr>
                            <a:rPr lang="en-US" sz="1600" i="1" dirty="0" smtClean="0">
                              <a:latin typeface="Cambria Math" panose="02040503050406030204" pitchFamily="18" charset="0"/>
                            </a:rPr>
                          </m:ctrlPr>
                        </m:sSupPr>
                        <m:e>
                          <m:r>
                            <a:rPr lang="en-US" sz="1600" b="0" i="1" dirty="0" smtClean="0">
                              <a:latin typeface="Cambria Math" panose="02040503050406030204" pitchFamily="18" charset="0"/>
                            </a:rPr>
                            <m:t>(42/6)</m:t>
                          </m:r>
                        </m:e>
                        <m:sup>
                          <m:r>
                            <a:rPr lang="en-US" sz="1600" b="0" i="1" dirty="0" smtClean="0">
                              <a:latin typeface="Cambria Math" panose="02040503050406030204" pitchFamily="18" charset="0"/>
                            </a:rPr>
                            <m:t>2</m:t>
                          </m:r>
                        </m:sup>
                      </m:sSup>
                    </m:oMath>
                  </m:oMathPara>
                </a14:m>
                <a:endParaRPr lang="en-US" sz="1600"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𝑛</m:t>
                      </m:r>
                      <m:r>
                        <a:rPr lang="en-US" sz="1600" i="1" dirty="0" smtClean="0">
                          <a:latin typeface="Cambria Math" panose="02040503050406030204" pitchFamily="18" charset="0"/>
                        </a:rPr>
                        <m:t> = </m:t>
                      </m:r>
                      <m:sSup>
                        <m:sSupPr>
                          <m:ctrlPr>
                            <a:rPr lang="en-US" sz="1600" i="1" dirty="0" smtClean="0">
                              <a:latin typeface="Cambria Math" panose="02040503050406030204" pitchFamily="18" charset="0"/>
                            </a:rPr>
                          </m:ctrlPr>
                        </m:sSupPr>
                        <m:e>
                          <m:r>
                            <a:rPr lang="en-US" sz="1600" b="0" i="1" dirty="0" smtClean="0">
                              <a:latin typeface="Cambria Math" panose="02040503050406030204" pitchFamily="18" charset="0"/>
                            </a:rPr>
                            <m:t>7</m:t>
                          </m:r>
                        </m:e>
                        <m:sup>
                          <m:r>
                            <a:rPr lang="en-US" sz="1600" b="0" i="1" dirty="0" smtClean="0">
                              <a:latin typeface="Cambria Math" panose="02040503050406030204" pitchFamily="18" charset="0"/>
                            </a:rPr>
                            <m:t>2</m:t>
                          </m:r>
                        </m:sup>
                      </m:sSup>
                    </m:oMath>
                  </m:oMathPara>
                </a14:m>
                <a:endParaRPr lang="en-US" sz="1600"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𝑛</m:t>
                      </m:r>
                      <m:r>
                        <a:rPr lang="en-US" sz="1600" i="1" dirty="0" smtClean="0">
                          <a:latin typeface="Cambria Math" panose="02040503050406030204" pitchFamily="18" charset="0"/>
                        </a:rPr>
                        <m:t> = 49</m:t>
                      </m:r>
                    </m:oMath>
                  </m:oMathPara>
                </a14:m>
                <a:endParaRPr lang="en-US" sz="1600" dirty="0"/>
              </a:p>
              <a:p>
                <a:pPr marL="0" indent="0">
                  <a:lnSpc>
                    <a:spcPct val="120000"/>
                  </a:lnSpc>
                  <a:spcBef>
                    <a:spcPts val="0"/>
                  </a:spcBef>
                  <a:buNone/>
                </a:pPr>
                <a:r>
                  <a:rPr lang="en-US" sz="1600" dirty="0"/>
                  <a:t>So, the sample size is 49.</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839788" y="4127498"/>
                <a:ext cx="5157787" cy="2571751"/>
              </a:xfr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p:cNvSpPr>
                <a:spLocks noGrp="1"/>
              </p:cNvSpPr>
              <p:nvPr>
                <p:ph type="body" sz="quarter" idx="3"/>
              </p:nvPr>
            </p:nvSpPr>
            <p:spPr>
              <a:xfrm>
                <a:off x="6172200" y="1681163"/>
                <a:ext cx="5183188" cy="2446334"/>
              </a:xfrm>
              <a:ln>
                <a:solidFill>
                  <a:schemeClr val="tx1"/>
                </a:solidFill>
              </a:ln>
            </p:spPr>
            <p:txBody>
              <a:bodyPr anchor="t">
                <a:noAutofit/>
              </a:bodyPr>
              <a:lstStyle/>
              <a:p>
                <a:pPr>
                  <a:lnSpc>
                    <a:spcPct val="100000"/>
                  </a:lnSpc>
                  <a:spcBef>
                    <a:spcPts val="0"/>
                  </a:spcBef>
                </a:pPr>
                <a:r>
                  <a:rPr lang="en-US" sz="1050" b="0" dirty="0" smtClean="0"/>
                  <a:t>Let's solve this step by step:</a:t>
                </a:r>
              </a:p>
              <a:p>
                <a:pPr>
                  <a:lnSpc>
                    <a:spcPct val="100000"/>
                  </a:lnSpc>
                  <a:spcBef>
                    <a:spcPts val="0"/>
                  </a:spcBef>
                </a:pPr>
                <a:r>
                  <a:rPr lang="en-US" sz="1050" b="0" dirty="0" smtClean="0"/>
                  <a:t>We </a:t>
                </a:r>
                <a:r>
                  <a:rPr lang="en-US" sz="1050" b="0" dirty="0"/>
                  <a:t>know that for a sum of independent random variables:</a:t>
                </a:r>
              </a:p>
              <a:p>
                <a:pPr>
                  <a:lnSpc>
                    <a:spcPct val="100000"/>
                  </a:lnSpc>
                  <a:spcBef>
                    <a:spcPts val="0"/>
                  </a:spcBef>
                </a:pPr>
                <a:r>
                  <a:rPr lang="en-US" sz="1050" b="0" dirty="0"/>
                  <a:t>    </a:t>
                </a:r>
                <a14:m>
                  <m:oMath xmlns:m="http://schemas.openxmlformats.org/officeDocument/2006/math">
                    <m:r>
                      <a:rPr lang="en-US" sz="1050" b="0" i="1" dirty="0" smtClean="0">
                        <a:latin typeface="Cambria Math" panose="02040503050406030204" pitchFamily="18" charset="0"/>
                      </a:rPr>
                      <m:t>𝜎</m:t>
                    </m:r>
                    <m:r>
                      <a:rPr lang="en-US" sz="1050" b="0" i="1" dirty="0" smtClean="0">
                        <a:latin typeface="Cambria Math" panose="02040503050406030204" pitchFamily="18" charset="0"/>
                      </a:rPr>
                      <m:t>∑</m:t>
                    </m:r>
                    <m:r>
                      <a:rPr lang="en-US" sz="1050" b="0" i="1" dirty="0" smtClean="0">
                        <a:latin typeface="Cambria Math" panose="02040503050406030204" pitchFamily="18" charset="0"/>
                      </a:rPr>
                      <m:t>𝑋</m:t>
                    </m:r>
                    <m:r>
                      <a:rPr lang="en-US" sz="1050" b="0" i="1" dirty="0">
                        <a:latin typeface="Cambria Math" panose="02040503050406030204" pitchFamily="18" charset="0"/>
                      </a:rPr>
                      <m:t>=</m:t>
                    </m:r>
                    <m:r>
                      <a:rPr lang="en-US" sz="1050" b="0" i="1" dirty="0" smtClean="0">
                        <a:latin typeface="Cambria Math" panose="02040503050406030204" pitchFamily="18" charset="0"/>
                        <a:ea typeface="Cambria Math" panose="02040503050406030204" pitchFamily="18" charset="0"/>
                      </a:rPr>
                      <m:t>𝜎</m:t>
                    </m:r>
                    <m:r>
                      <a:rPr lang="en-US" sz="1050" b="0" i="1" dirty="0" smtClean="0">
                        <a:latin typeface="Cambria Math" panose="02040503050406030204" pitchFamily="18" charset="0"/>
                        <a:ea typeface="Cambria Math" panose="02040503050406030204" pitchFamily="18" charset="0"/>
                      </a:rPr>
                      <m:t>𝑋</m:t>
                    </m:r>
                    <m:rad>
                      <m:radPr>
                        <m:degHide m:val="on"/>
                        <m:ctrlPr>
                          <a:rPr lang="en-US" sz="1050" b="0" i="1" dirty="0" smtClean="0">
                            <a:latin typeface="Cambria Math" panose="02040503050406030204" pitchFamily="18" charset="0"/>
                          </a:rPr>
                        </m:ctrlPr>
                      </m:radPr>
                      <m:deg/>
                      <m:e>
                        <m:r>
                          <a:rPr lang="en-US" sz="1050" b="0" i="1" dirty="0" smtClean="0">
                            <a:latin typeface="Cambria Math" panose="02040503050406030204" pitchFamily="18" charset="0"/>
                          </a:rPr>
                          <m:t>𝑛</m:t>
                        </m:r>
                      </m:e>
                    </m:rad>
                  </m:oMath>
                </a14:m>
                <a:endParaRPr lang="en-US" sz="1050" b="0" dirty="0"/>
              </a:p>
              <a:p>
                <a:pPr>
                  <a:lnSpc>
                    <a:spcPct val="100000"/>
                  </a:lnSpc>
                  <a:spcBef>
                    <a:spcPts val="0"/>
                  </a:spcBef>
                </a:pPr>
                <a:r>
                  <a:rPr lang="en-US" sz="1050" b="0" dirty="0" smtClean="0"/>
                  <a:t>where </a:t>
                </a:r>
                <a14:m>
                  <m:oMath xmlns:m="http://schemas.openxmlformats.org/officeDocument/2006/math">
                    <m:r>
                      <a:rPr lang="en-US" sz="1050" b="0" i="1" dirty="0" smtClean="0">
                        <a:latin typeface="Cambria Math" panose="02040503050406030204" pitchFamily="18" charset="0"/>
                      </a:rPr>
                      <m:t>𝑛</m:t>
                    </m:r>
                  </m:oMath>
                </a14:m>
                <a:r>
                  <a:rPr lang="en-US" sz="1050" b="0" dirty="0" smtClean="0"/>
                  <a:t> </a:t>
                </a:r>
                <a:r>
                  <a:rPr lang="en-US" sz="1050" b="0" dirty="0"/>
                  <a:t>is the sample size</a:t>
                </a:r>
              </a:p>
              <a:p>
                <a:pPr>
                  <a:lnSpc>
                    <a:spcPct val="100000"/>
                  </a:lnSpc>
                  <a:spcBef>
                    <a:spcPts val="0"/>
                  </a:spcBef>
                </a:pPr>
                <a:r>
                  <a:rPr lang="en-US" sz="1050" b="0" dirty="0" smtClean="0"/>
                  <a:t>Given:</a:t>
                </a:r>
              </a:p>
              <a:p>
                <a:pPr>
                  <a:lnSpc>
                    <a:spcPct val="100000"/>
                  </a:lnSpc>
                  <a:spcBef>
                    <a:spcPts val="0"/>
                  </a:spcBef>
                </a:pPr>
                <a:r>
                  <a:rPr lang="en-US" sz="1050" b="0" dirty="0"/>
                  <a:t> </a:t>
                </a:r>
                <a:r>
                  <a:rPr lang="en-US" sz="1050" b="0" dirty="0" smtClean="0"/>
                  <a:t>   </a:t>
                </a:r>
                <a:r>
                  <a:rPr lang="en-US" sz="1050" b="0" dirty="0"/>
                  <a:t>Standard deviation of one object </a:t>
                </a:r>
                <a14:m>
                  <m:oMath xmlns:m="http://schemas.openxmlformats.org/officeDocument/2006/math">
                    <m:r>
                      <a:rPr lang="en-US" sz="1050" b="0" i="1" dirty="0" smtClean="0">
                        <a:latin typeface="Cambria Math" panose="02040503050406030204" pitchFamily="18" charset="0"/>
                      </a:rPr>
                      <m:t>𝜎</m:t>
                    </m:r>
                    <m:r>
                      <a:rPr lang="en-US" sz="1050" b="0" i="1" dirty="0" smtClean="0">
                        <a:latin typeface="Cambria Math" panose="02040503050406030204" pitchFamily="18" charset="0"/>
                      </a:rPr>
                      <m:t>𝑋</m:t>
                    </m:r>
                    <m:r>
                      <a:rPr lang="en-US" sz="1050" b="0" i="1" dirty="0" smtClean="0">
                        <a:latin typeface="Cambria Math" panose="02040503050406030204" pitchFamily="18" charset="0"/>
                      </a:rPr>
                      <m:t>=6</m:t>
                    </m:r>
                  </m:oMath>
                </a14:m>
                <a:endParaRPr lang="en-US" sz="1050" b="0" dirty="0" smtClean="0"/>
              </a:p>
              <a:p>
                <a:pPr>
                  <a:lnSpc>
                    <a:spcPct val="100000"/>
                  </a:lnSpc>
                  <a:spcBef>
                    <a:spcPts val="0"/>
                  </a:spcBef>
                </a:pPr>
                <a:r>
                  <a:rPr lang="en-US" sz="1050" b="0" dirty="0"/>
                  <a:t> </a:t>
                </a:r>
                <a:r>
                  <a:rPr lang="en-US" sz="1050" b="0" dirty="0" smtClean="0"/>
                  <a:t>   </a:t>
                </a:r>
                <a:r>
                  <a:rPr lang="en-US" sz="1050" b="0" dirty="0"/>
                  <a:t>Standard deviation of the sum </a:t>
                </a:r>
                <a14:m>
                  <m:oMath xmlns:m="http://schemas.openxmlformats.org/officeDocument/2006/math">
                    <m:r>
                      <a:rPr lang="en-US" sz="1050" b="0" i="1" dirty="0" smtClean="0">
                        <a:latin typeface="Cambria Math" panose="02040503050406030204" pitchFamily="18" charset="0"/>
                      </a:rPr>
                      <m:t>𝜎</m:t>
                    </m:r>
                    <m:r>
                      <a:rPr lang="en-US" sz="1050" b="0" i="1" dirty="0" smtClean="0">
                        <a:latin typeface="Cambria Math" panose="02040503050406030204" pitchFamily="18" charset="0"/>
                      </a:rPr>
                      <m:t>∑</m:t>
                    </m:r>
                    <m:r>
                      <a:rPr lang="en-US" sz="1050" b="0" i="1" dirty="0" smtClean="0">
                        <a:latin typeface="Cambria Math" panose="02040503050406030204" pitchFamily="18" charset="0"/>
                      </a:rPr>
                      <m:t>𝑋</m:t>
                    </m:r>
                    <m:r>
                      <a:rPr lang="en-US" sz="1050" b="0" i="1" dirty="0" smtClean="0">
                        <a:latin typeface="Cambria Math" panose="02040503050406030204" pitchFamily="18" charset="0"/>
                      </a:rPr>
                      <m:t>=42</m:t>
                    </m:r>
                  </m:oMath>
                </a14:m>
                <a:endParaRPr lang="en-US" sz="1050" b="0" dirty="0"/>
              </a:p>
              <a:p>
                <a:pPr>
                  <a:lnSpc>
                    <a:spcPct val="100000"/>
                  </a:lnSpc>
                  <a:spcBef>
                    <a:spcPts val="0"/>
                  </a:spcBef>
                </a:pPr>
                <a:r>
                  <a:rPr lang="en-US" sz="1050" b="0" dirty="0"/>
                  <a:t>Plugging into the formula:</a:t>
                </a:r>
              </a:p>
              <a:p>
                <a:pPr>
                  <a:lnSpc>
                    <a:spcPct val="100000"/>
                  </a:lnSpc>
                  <a:spcBef>
                    <a:spcPts val="0"/>
                  </a:spcBef>
                </a:pPr>
                <a14:m>
                  <m:oMathPara xmlns:m="http://schemas.openxmlformats.org/officeDocument/2006/math">
                    <m:oMathParaPr>
                      <m:jc m:val="centerGroup"/>
                    </m:oMathParaPr>
                    <m:oMath xmlns:m="http://schemas.openxmlformats.org/officeDocument/2006/math">
                      <m:r>
                        <a:rPr lang="en-US" sz="1050" b="0" i="1" dirty="0" smtClean="0">
                          <a:latin typeface="Cambria Math" panose="02040503050406030204" pitchFamily="18" charset="0"/>
                        </a:rPr>
                        <m:t>42=6</m:t>
                      </m:r>
                      <m:rad>
                        <m:radPr>
                          <m:degHide m:val="on"/>
                          <m:ctrlPr>
                            <a:rPr lang="en-US" sz="1050" b="0" i="1" dirty="0" smtClean="0">
                              <a:latin typeface="Cambria Math" panose="02040503050406030204" pitchFamily="18" charset="0"/>
                            </a:rPr>
                          </m:ctrlPr>
                        </m:radPr>
                        <m:deg/>
                        <m:e>
                          <m:r>
                            <a:rPr lang="en-US" sz="1050" b="0" i="1" dirty="0" smtClean="0">
                              <a:latin typeface="Cambria Math" panose="02040503050406030204" pitchFamily="18" charset="0"/>
                            </a:rPr>
                            <m:t>𝑛</m:t>
                          </m:r>
                        </m:e>
                      </m:rad>
                    </m:oMath>
                  </m:oMathPara>
                </a14:m>
                <a:endParaRPr lang="en-US" sz="1050" b="0" dirty="0"/>
              </a:p>
              <a:p>
                <a:pPr>
                  <a:lnSpc>
                    <a:spcPct val="100000"/>
                  </a:lnSpc>
                  <a:spcBef>
                    <a:spcPts val="0"/>
                  </a:spcBef>
                </a:pPr>
                <a:r>
                  <a:rPr lang="en-US" sz="1050" b="0" dirty="0"/>
                  <a:t>Solve for </a:t>
                </a:r>
                <a14:m>
                  <m:oMath xmlns:m="http://schemas.openxmlformats.org/officeDocument/2006/math">
                    <m:r>
                      <a:rPr lang="en-US" sz="1050" b="0" i="1" dirty="0" smtClean="0">
                        <a:latin typeface="Cambria Math" panose="02040503050406030204" pitchFamily="18" charset="0"/>
                      </a:rPr>
                      <m:t>𝑛</m:t>
                    </m:r>
                  </m:oMath>
                </a14:m>
                <a:r>
                  <a:rPr lang="en-US" sz="1050" b="0" dirty="0" smtClean="0"/>
                  <a:t>:</a:t>
                </a:r>
                <a:endParaRPr lang="en-US" sz="1050" b="0" dirty="0"/>
              </a:p>
              <a:p>
                <a:pPr>
                  <a:lnSpc>
                    <a:spcPct val="100000"/>
                  </a:lnSpc>
                  <a:spcBef>
                    <a:spcPts val="0"/>
                  </a:spcBef>
                </a:pPr>
                <a14:m>
                  <m:oMathPara xmlns:m="http://schemas.openxmlformats.org/officeDocument/2006/math">
                    <m:oMathParaPr>
                      <m:jc m:val="centerGroup"/>
                    </m:oMathParaPr>
                    <m:oMath xmlns:m="http://schemas.openxmlformats.org/officeDocument/2006/math">
                      <m:f>
                        <m:fPr>
                          <m:ctrlPr>
                            <a:rPr lang="en-US" sz="1050" b="0" i="1" dirty="0" smtClean="0">
                              <a:latin typeface="Cambria Math" panose="02040503050406030204" pitchFamily="18" charset="0"/>
                            </a:rPr>
                          </m:ctrlPr>
                        </m:fPr>
                        <m:num>
                          <m:r>
                            <a:rPr lang="en-US" sz="1050" b="0" i="1" dirty="0" smtClean="0">
                              <a:latin typeface="Cambria Math" panose="02040503050406030204" pitchFamily="18" charset="0"/>
                            </a:rPr>
                            <m:t>42</m:t>
                          </m:r>
                        </m:num>
                        <m:den>
                          <m:r>
                            <a:rPr lang="en-US" sz="1050" b="0" i="1" dirty="0" smtClean="0">
                              <a:latin typeface="Cambria Math" panose="02040503050406030204" pitchFamily="18" charset="0"/>
                            </a:rPr>
                            <m:t>6</m:t>
                          </m:r>
                        </m:den>
                      </m:f>
                      <m:r>
                        <a:rPr lang="en-US" sz="1050" b="0" i="1" dirty="0" smtClean="0">
                          <a:latin typeface="Cambria Math" panose="02040503050406030204" pitchFamily="18" charset="0"/>
                        </a:rPr>
                        <m:t>=</m:t>
                      </m:r>
                      <m:rad>
                        <m:radPr>
                          <m:degHide m:val="on"/>
                          <m:ctrlPr>
                            <a:rPr lang="en-US" sz="1050" b="0" i="1" dirty="0" smtClean="0">
                              <a:latin typeface="Cambria Math" panose="02040503050406030204" pitchFamily="18" charset="0"/>
                            </a:rPr>
                          </m:ctrlPr>
                        </m:radPr>
                        <m:deg/>
                        <m:e>
                          <m:r>
                            <a:rPr lang="en-US" sz="1050" b="0" i="1" dirty="0" smtClean="0">
                              <a:latin typeface="Cambria Math" panose="02040503050406030204" pitchFamily="18" charset="0"/>
                            </a:rPr>
                            <m:t>𝑛</m:t>
                          </m:r>
                        </m:e>
                      </m:rad>
                    </m:oMath>
                  </m:oMathPara>
                </a14:m>
                <a:endParaRPr lang="en-US" sz="1050" b="0" dirty="0"/>
              </a:p>
              <a:p>
                <a:pPr>
                  <a:lnSpc>
                    <a:spcPct val="100000"/>
                  </a:lnSpc>
                  <a:spcBef>
                    <a:spcPts val="0"/>
                  </a:spcBef>
                </a:pPr>
                <a14:m>
                  <m:oMathPara xmlns:m="http://schemas.openxmlformats.org/officeDocument/2006/math">
                    <m:oMathParaPr>
                      <m:jc m:val="centerGroup"/>
                    </m:oMathParaPr>
                    <m:oMath xmlns:m="http://schemas.openxmlformats.org/officeDocument/2006/math">
                      <m:r>
                        <a:rPr lang="en-US" sz="1050" b="0" i="1" dirty="0" smtClean="0">
                          <a:latin typeface="Cambria Math" panose="02040503050406030204" pitchFamily="18" charset="0"/>
                        </a:rPr>
                        <m:t>7=</m:t>
                      </m:r>
                      <m:rad>
                        <m:radPr>
                          <m:degHide m:val="on"/>
                          <m:ctrlPr>
                            <a:rPr lang="en-US" sz="1050" b="0" i="1" dirty="0" smtClean="0">
                              <a:latin typeface="Cambria Math" panose="02040503050406030204" pitchFamily="18" charset="0"/>
                            </a:rPr>
                          </m:ctrlPr>
                        </m:radPr>
                        <m:deg/>
                        <m:e>
                          <m:r>
                            <a:rPr lang="en-US" sz="1050" b="0" i="1" dirty="0" smtClean="0">
                              <a:latin typeface="Cambria Math" panose="02040503050406030204" pitchFamily="18" charset="0"/>
                            </a:rPr>
                            <m:t>𝑛</m:t>
                          </m:r>
                        </m:e>
                      </m:rad>
                      <m:r>
                        <a:rPr lang="en-US" sz="1050" b="0" i="1" dirty="0" smtClean="0">
                          <a:latin typeface="Cambria Math" panose="02040503050406030204" pitchFamily="18" charset="0"/>
                        </a:rPr>
                        <m:t>  </m:t>
                      </m:r>
                    </m:oMath>
                  </m:oMathPara>
                </a14:m>
                <a:endParaRPr lang="en-US" sz="1050" b="0" i="1" dirty="0" smtClean="0">
                  <a:latin typeface="Cambria Math" panose="02040503050406030204" pitchFamily="18" charset="0"/>
                </a:endParaRPr>
              </a:p>
              <a:p>
                <a:pPr>
                  <a:lnSpc>
                    <a:spcPct val="100000"/>
                  </a:lnSpc>
                  <a:spcBef>
                    <a:spcPts val="0"/>
                  </a:spcBef>
                </a:pPr>
                <a14:m>
                  <m:oMathPara xmlns:m="http://schemas.openxmlformats.org/officeDocument/2006/math">
                    <m:oMathParaPr>
                      <m:jc m:val="centerGroup"/>
                    </m:oMathParaPr>
                    <m:oMath xmlns:m="http://schemas.openxmlformats.org/officeDocument/2006/math">
                      <m:r>
                        <a:rPr lang="en-US" sz="1050" b="0" i="1" dirty="0" smtClean="0">
                          <a:latin typeface="Cambria Math" panose="02040503050406030204" pitchFamily="18" charset="0"/>
                        </a:rPr>
                        <m:t>𝑛</m:t>
                      </m:r>
                      <m:r>
                        <a:rPr lang="en-US" sz="1050" b="0" i="1" dirty="0" smtClean="0">
                          <a:latin typeface="Cambria Math" panose="02040503050406030204" pitchFamily="18" charset="0"/>
                        </a:rPr>
                        <m:t>=49</m:t>
                      </m:r>
                    </m:oMath>
                  </m:oMathPara>
                </a14:m>
                <a:endParaRPr lang="en-US" sz="1050" b="0" dirty="0"/>
              </a:p>
              <a:p>
                <a:pPr>
                  <a:lnSpc>
                    <a:spcPct val="100000"/>
                  </a:lnSpc>
                  <a:spcBef>
                    <a:spcPts val="0"/>
                  </a:spcBef>
                </a:pPr>
                <a:r>
                  <a:rPr lang="en-US" sz="1050" b="0" dirty="0"/>
                  <a:t>Therefore, the sample size is 49</a:t>
                </a:r>
              </a:p>
            </p:txBody>
          </p:sp>
        </mc:Choice>
        <mc:Fallback xmlns="">
          <p:sp>
            <p:nvSpPr>
              <p:cNvPr id="5" name="Text Placeholder 4"/>
              <p:cNvSpPr>
                <a:spLocks noGrp="1" noRot="1" noChangeAspect="1" noMove="1" noResize="1" noEditPoints="1" noAdjustHandles="1" noChangeArrowheads="1" noChangeShapeType="1" noTextEdit="1"/>
              </p:cNvSpPr>
              <p:nvPr>
                <p:ph type="body" sz="quarter" idx="3"/>
              </p:nvPr>
            </p:nvSpPr>
            <p:spPr>
              <a:xfrm>
                <a:off x="6172200" y="1681163"/>
                <a:ext cx="5183188" cy="2446334"/>
              </a:xfrm>
              <a:blipFill>
                <a:blip r:embed="rId6"/>
                <a:stretch>
                  <a:fillRect b="-273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a:xfrm>
                <a:off x="6172200" y="4127497"/>
                <a:ext cx="5183188" cy="2571751"/>
              </a:xfrm>
              <a:ln>
                <a:solidFill>
                  <a:schemeClr val="tx1"/>
                </a:solidFill>
              </a:ln>
            </p:spPr>
            <p:txBody>
              <a:bodyPr>
                <a:noAutofit/>
              </a:bodyPr>
              <a:lstStyle/>
              <a:p>
                <a:pPr marL="0" indent="0">
                  <a:lnSpc>
                    <a:spcPct val="120000"/>
                  </a:lnSpc>
                  <a:spcBef>
                    <a:spcPts val="0"/>
                  </a:spcBef>
                  <a:buNone/>
                </a:pPr>
                <a:r>
                  <a:rPr lang="en-US" sz="750" dirty="0"/>
                  <a:t>Here's how to solve this problem</a:t>
                </a:r>
                <a:r>
                  <a:rPr lang="en-US" sz="750" dirty="0" smtClean="0"/>
                  <a:t>:</a:t>
                </a:r>
                <a:r>
                  <a:rPr lang="en-US" sz="750" dirty="0"/>
                  <a:t/>
                </a:r>
                <a:br>
                  <a:rPr lang="en-US" sz="750" dirty="0"/>
                </a:br>
                <a:r>
                  <a:rPr lang="en-US" sz="750" dirty="0"/>
                  <a:t>**Understanding the Concepts</a:t>
                </a:r>
                <a:r>
                  <a:rPr lang="en-US" sz="750" dirty="0" smtClean="0"/>
                  <a:t>**</a:t>
                </a:r>
                <a:r>
                  <a:rPr lang="en-US" sz="750" dirty="0"/>
                  <a:t/>
                </a:r>
                <a:br>
                  <a:rPr lang="en-US" sz="750" dirty="0"/>
                </a:br>
                <a:r>
                  <a:rPr lang="en-US" sz="750" dirty="0" smtClean="0"/>
                  <a:t>           * </a:t>
                </a:r>
                <a:r>
                  <a:rPr lang="en-US" sz="750" dirty="0"/>
                  <a:t>**Mean and Standard Deviation:** These are measures of central tendency and spread in a distribution.</a:t>
                </a:r>
                <a:br>
                  <a:rPr lang="en-US" sz="750" dirty="0"/>
                </a:br>
                <a:r>
                  <a:rPr lang="en-US" sz="750" dirty="0" smtClean="0"/>
                  <a:t>           * </a:t>
                </a:r>
                <a:r>
                  <a:rPr lang="en-US" sz="750" dirty="0"/>
                  <a:t>**Sum of Random Variables:**  When you add multiple random variables together, the mean of the sum is the sum of </a:t>
                </a:r>
                <a:endParaRPr lang="en-US" sz="750" dirty="0" smtClean="0"/>
              </a:p>
              <a:p>
                <a:pPr marL="0" indent="0">
                  <a:lnSpc>
                    <a:spcPct val="120000"/>
                  </a:lnSpc>
                  <a:spcBef>
                    <a:spcPts val="0"/>
                  </a:spcBef>
                  <a:buNone/>
                </a:pPr>
                <a:r>
                  <a:rPr lang="en-US" sz="750" dirty="0" smtClean="0"/>
                  <a:t>                   the individual </a:t>
                </a:r>
                <a:r>
                  <a:rPr lang="en-US" sz="750" dirty="0"/>
                  <a:t>means, and the variance of the sum is the sum of the individual variances (assuming the variables are </a:t>
                </a:r>
                <a:r>
                  <a:rPr lang="en-US" sz="750" dirty="0" smtClean="0"/>
                  <a:t> </a:t>
                </a:r>
              </a:p>
              <a:p>
                <a:pPr marL="0" indent="0">
                  <a:lnSpc>
                    <a:spcPct val="120000"/>
                  </a:lnSpc>
                  <a:spcBef>
                    <a:spcPts val="0"/>
                  </a:spcBef>
                  <a:buNone/>
                </a:pPr>
                <a:r>
                  <a:rPr lang="en-US" sz="750" dirty="0"/>
                  <a:t> </a:t>
                </a:r>
                <a:r>
                  <a:rPr lang="en-US" sz="750" dirty="0" smtClean="0"/>
                  <a:t>                  independent</a:t>
                </a:r>
                <a:r>
                  <a:rPr lang="en-US" sz="750" dirty="0"/>
                  <a:t>).</a:t>
                </a:r>
                <a:br>
                  <a:rPr lang="en-US" sz="750" dirty="0"/>
                </a:br>
                <a:r>
                  <a:rPr lang="en-US" sz="750" dirty="0"/>
                  <a:t> </a:t>
                </a:r>
                <a:r>
                  <a:rPr lang="en-US" sz="750" dirty="0" smtClean="0"/>
                  <a:t>          * </a:t>
                </a:r>
                <a:r>
                  <a:rPr lang="en-US" sz="750" dirty="0"/>
                  <a:t>**Standard Deviation of the Sum:** The standard deviation of the sum is the square root of the variance of the sum</a:t>
                </a:r>
                <a:r>
                  <a:rPr lang="en-US" sz="750" dirty="0" smtClean="0"/>
                  <a:t>.</a:t>
                </a:r>
                <a:r>
                  <a:rPr lang="en-US" sz="750" dirty="0"/>
                  <a:t/>
                </a:r>
                <a:br>
                  <a:rPr lang="en-US" sz="750" dirty="0"/>
                </a:br>
                <a:endParaRPr lang="en-US" sz="750" dirty="0" smtClean="0"/>
              </a:p>
              <a:p>
                <a:pPr marL="0" indent="0">
                  <a:lnSpc>
                    <a:spcPct val="120000"/>
                  </a:lnSpc>
                  <a:spcBef>
                    <a:spcPts val="0"/>
                  </a:spcBef>
                  <a:buNone/>
                </a:pPr>
                <a:r>
                  <a:rPr lang="en-US" sz="750" dirty="0" smtClean="0"/>
                  <a:t>**</a:t>
                </a:r>
                <a:r>
                  <a:rPr lang="en-US" sz="750" dirty="0"/>
                  <a:t>Solution</a:t>
                </a:r>
                <a:r>
                  <a:rPr lang="en-US" sz="750" dirty="0" smtClean="0"/>
                  <a:t>**</a:t>
                </a:r>
                <a:r>
                  <a:rPr lang="en-US" sz="750" dirty="0"/>
                  <a:t/>
                </a:r>
                <a:br>
                  <a:rPr lang="en-US" sz="750" dirty="0"/>
                </a:br>
                <a:r>
                  <a:rPr lang="en-US" sz="750" dirty="0"/>
                  <a:t>1. **Variance of a Single Observation:** The variance of a single observation </a:t>
                </a:r>
                <a:r>
                  <a:rPr lang="en-US" sz="750" dirty="0" smtClean="0"/>
                  <a:t>(</a:t>
                </a:r>
                <a:r>
                  <a:rPr lang="en-US" sz="750" i="1" dirty="0">
                    <a:latin typeface="Cambria Math" panose="02040503050406030204" pitchFamily="18" charset="0"/>
                    <a:ea typeface="Cambria Math" panose="02040503050406030204" pitchFamily="18" charset="0"/>
                  </a:rPr>
                  <a:t>X</a:t>
                </a:r>
                <a:r>
                  <a:rPr lang="en-US" sz="750" dirty="0" smtClean="0"/>
                  <a:t>) </a:t>
                </a:r>
                <a:r>
                  <a:rPr lang="en-US" sz="750" dirty="0"/>
                  <a:t>is the square of the standard deviation: </a:t>
                </a:r>
                <a14:m>
                  <m:oMath xmlns:m="http://schemas.openxmlformats.org/officeDocument/2006/math">
                    <m:r>
                      <a:rPr lang="en-US" sz="750" i="1" dirty="0" smtClean="0">
                        <a:latin typeface="Cambria Math" panose="02040503050406030204" pitchFamily="18" charset="0"/>
                      </a:rPr>
                      <m:t>6² = 36</m:t>
                    </m:r>
                  </m:oMath>
                </a14:m>
                <a:r>
                  <a:rPr lang="en-US" sz="750" dirty="0" smtClean="0"/>
                  <a:t>.</a:t>
                </a:r>
                <a:r>
                  <a:rPr lang="en-US" sz="750" dirty="0"/>
                  <a:t/>
                </a:r>
                <a:br>
                  <a:rPr lang="en-US" sz="750" dirty="0"/>
                </a:br>
                <a:r>
                  <a:rPr lang="en-US" sz="750" dirty="0"/>
                  <a:t>2. **Variance of the Sum:** Since the standard deviation of the sum (</a:t>
                </a:r>
                <a14:m>
                  <m:oMath xmlns:m="http://schemas.openxmlformats.org/officeDocument/2006/math">
                    <m:nary>
                      <m:naryPr>
                        <m:chr m:val="∑"/>
                        <m:subHide m:val="on"/>
                        <m:supHide m:val="on"/>
                        <m:ctrlPr>
                          <a:rPr lang="en-US" sz="750" i="1">
                            <a:latin typeface="Cambria Math" panose="02040503050406030204" pitchFamily="18" charset="0"/>
                          </a:rPr>
                        </m:ctrlPr>
                      </m:naryPr>
                      <m:sub/>
                      <m:sup/>
                      <m:e>
                        <m:r>
                          <a:rPr lang="en-US" sz="750" i="1">
                            <a:latin typeface="Cambria Math" panose="02040503050406030204" pitchFamily="18" charset="0"/>
                          </a:rPr>
                          <m:t>𝑋</m:t>
                        </m:r>
                      </m:e>
                    </m:nary>
                  </m:oMath>
                </a14:m>
                <a:r>
                  <a:rPr lang="en-US" sz="750" dirty="0"/>
                  <a:t>) is 42, its variance is </a:t>
                </a:r>
                <a14:m>
                  <m:oMath xmlns:m="http://schemas.openxmlformats.org/officeDocument/2006/math">
                    <m:r>
                      <a:rPr lang="en-US" sz="750" i="1" dirty="0" smtClean="0">
                        <a:latin typeface="Cambria Math" panose="02040503050406030204" pitchFamily="18" charset="0"/>
                      </a:rPr>
                      <m:t>42² = 1764</m:t>
                    </m:r>
                  </m:oMath>
                </a14:m>
                <a:r>
                  <a:rPr lang="en-US" sz="750" dirty="0" smtClean="0"/>
                  <a:t>.</a:t>
                </a:r>
                <a:r>
                  <a:rPr lang="en-US" sz="750" dirty="0"/>
                  <a:t/>
                </a:r>
                <a:br>
                  <a:rPr lang="en-US" sz="750" dirty="0"/>
                </a:br>
                <a:r>
                  <a:rPr lang="en-US" sz="750" dirty="0"/>
                  <a:t>3. **Relationship Between Variance and Sample Size:** The variance of the sum </a:t>
                </a:r>
                <a:r>
                  <a:rPr lang="en-US" sz="750" dirty="0" smtClean="0"/>
                  <a:t>of </a:t>
                </a:r>
                <a:r>
                  <a:rPr lang="en-US" sz="750" i="1" dirty="0" smtClean="0">
                    <a:latin typeface="Cambria Math" panose="02040503050406030204" pitchFamily="18" charset="0"/>
                    <a:ea typeface="Cambria Math" panose="02040503050406030204" pitchFamily="18" charset="0"/>
                  </a:rPr>
                  <a:t>n</a:t>
                </a:r>
                <a:r>
                  <a:rPr lang="en-US" sz="750" dirty="0" smtClean="0"/>
                  <a:t> </a:t>
                </a:r>
                <a:r>
                  <a:rPr lang="en-US" sz="750" dirty="0"/>
                  <a:t>independent random variables is </a:t>
                </a:r>
                <a:r>
                  <a:rPr lang="en-US" sz="750" i="1" dirty="0">
                    <a:latin typeface="Cambria Math" panose="02040503050406030204" pitchFamily="18" charset="0"/>
                    <a:ea typeface="Cambria Math" panose="02040503050406030204" pitchFamily="18" charset="0"/>
                  </a:rPr>
                  <a:t>n</a:t>
                </a:r>
                <a:r>
                  <a:rPr lang="en-US" sz="750" dirty="0" smtClean="0"/>
                  <a:t> </a:t>
                </a:r>
                <a:r>
                  <a:rPr lang="en-US" sz="750" dirty="0"/>
                  <a:t>times the variance of a single variable.  Therefore, we have:</a:t>
                </a:r>
                <a:br>
                  <a:rPr lang="en-US" sz="750" dirty="0"/>
                </a:br>
                <a14:m>
                  <m:oMathPara xmlns:m="http://schemas.openxmlformats.org/officeDocument/2006/math">
                    <m:oMathParaPr>
                      <m:jc m:val="centerGroup"/>
                    </m:oMathParaPr>
                    <m:oMath xmlns:m="http://schemas.openxmlformats.org/officeDocument/2006/math">
                      <m:r>
                        <a:rPr lang="en-US" sz="750" i="1" dirty="0" smtClean="0">
                          <a:latin typeface="Cambria Math" panose="02040503050406030204" pitchFamily="18" charset="0"/>
                        </a:rPr>
                        <m:t>   </m:t>
                      </m:r>
                      <m:r>
                        <a:rPr lang="en-US" sz="750" i="1" dirty="0" smtClean="0">
                          <a:latin typeface="Cambria Math" panose="02040503050406030204" pitchFamily="18" charset="0"/>
                        </a:rPr>
                        <m:t>𝑛</m:t>
                      </m:r>
                      <m:r>
                        <a:rPr lang="en-US" sz="750" i="1" dirty="0" smtClean="0">
                          <a:latin typeface="Cambria Math" panose="02040503050406030204" pitchFamily="18" charset="0"/>
                        </a:rPr>
                        <m:t> ∗ 36 = 1764</m:t>
                      </m:r>
                    </m:oMath>
                  </m:oMathPara>
                </a14:m>
                <a:r>
                  <a:rPr lang="en-US" sz="750" dirty="0"/>
                  <a:t/>
                </a:r>
                <a:br>
                  <a:rPr lang="en-US" sz="750" dirty="0"/>
                </a:br>
                <a:r>
                  <a:rPr lang="en-US" sz="750" dirty="0"/>
                  <a:t>4. **Solving for Sample Size </a:t>
                </a:r>
                <a:r>
                  <a:rPr lang="en-US" sz="750" dirty="0" smtClean="0"/>
                  <a:t>(</a:t>
                </a:r>
                <a:r>
                  <a:rPr lang="en-US" sz="750" i="1" dirty="0">
                    <a:latin typeface="Cambria Math" panose="02040503050406030204" pitchFamily="18" charset="0"/>
                    <a:ea typeface="Cambria Math" panose="02040503050406030204" pitchFamily="18" charset="0"/>
                  </a:rPr>
                  <a:t>n</a:t>
                </a:r>
                <a:r>
                  <a:rPr lang="en-US" sz="750" dirty="0" smtClean="0"/>
                  <a:t>):**</a:t>
                </a:r>
                <a:endParaRPr lang="en-US" sz="750"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750" i="1" dirty="0" smtClean="0">
                          <a:latin typeface="Cambria Math" panose="02040503050406030204" pitchFamily="18" charset="0"/>
                        </a:rPr>
                        <m:t>𝑛</m:t>
                      </m:r>
                      <m:r>
                        <a:rPr lang="en-US" sz="750" i="1" dirty="0" smtClean="0">
                          <a:latin typeface="Cambria Math" panose="02040503050406030204" pitchFamily="18" charset="0"/>
                        </a:rPr>
                        <m:t> = 1764 / 36 = 49</m:t>
                      </m:r>
                    </m:oMath>
                  </m:oMathPara>
                </a14:m>
                <a:r>
                  <a:rPr lang="en-US" sz="750" dirty="0"/>
                  <a:t/>
                </a:r>
                <a:br>
                  <a:rPr lang="en-US" sz="750" dirty="0"/>
                </a:br>
                <a:r>
                  <a:rPr lang="en-US" sz="750" dirty="0"/>
                  <a:t>**Answer:** The sample size is **49**. </a:t>
                </a:r>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xfrm>
                <a:off x="6172200" y="4127497"/>
                <a:ext cx="5183188" cy="2571751"/>
              </a:xfrm>
              <a:blipFill>
                <a:blip r:embed="rId7"/>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4218084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9788" y="365125"/>
                <a:ext cx="10515600" cy="1325563"/>
              </a:xfrm>
              <a:ln>
                <a:solidFill>
                  <a:schemeClr val="tx1"/>
                </a:solidFill>
              </a:ln>
            </p:spPr>
            <p:txBody>
              <a:bodyPr>
                <a:normAutofit fontScale="90000"/>
              </a:bodyPr>
              <a:lstStyle/>
              <a:p>
                <a:r>
                  <a:rPr lang="en-US" sz="1800" dirty="0" smtClean="0"/>
                  <a:t>Q: An electronics retailer used regression to find a simple model to predict sales growth in the first quarter of the new year (January through March). The model is good for 90 days, where 𝑥 is the day. The model can be written as follows: </a:t>
                </a:r>
                <a14:m>
                  <m:oMath xmlns:m="http://schemas.openxmlformats.org/officeDocument/2006/math">
                    <m:acc>
                      <m:accPr>
                        <m:chr m:val="̂"/>
                        <m:ctrlPr>
                          <a:rPr lang="en-US" sz="1800" i="1" smtClean="0">
                            <a:latin typeface="Cambria Math" panose="02040503050406030204" pitchFamily="18" charset="0"/>
                          </a:rPr>
                        </m:ctrlPr>
                      </m:accPr>
                      <m:e>
                        <m:r>
                          <a:rPr lang="en-US" sz="1800" i="1" smtClean="0">
                            <a:latin typeface="Cambria Math" panose="02040503050406030204" pitchFamily="18" charset="0"/>
                          </a:rPr>
                          <m:t>𝑦</m:t>
                        </m:r>
                      </m:e>
                    </m:acc>
                    <m:r>
                      <a:rPr lang="en-US" sz="1800" b="0" i="1" smtClean="0">
                        <a:latin typeface="Cambria Math" panose="02040503050406030204" pitchFamily="18" charset="0"/>
                      </a:rPr>
                      <m:t>=</m:t>
                    </m:r>
                    <m:r>
                      <a:rPr lang="en-US" sz="1800" b="0" i="1" smtClean="0">
                        <a:latin typeface="Cambria Math" panose="02040503050406030204" pitchFamily="18" charset="0"/>
                      </a:rPr>
                      <m:t>101</m:t>
                    </m:r>
                    <m:r>
                      <a:rPr lang="en-US" sz="1800" b="0" i="1" smtClean="0">
                        <a:latin typeface="Cambria Math" panose="02040503050406030204" pitchFamily="18" charset="0"/>
                      </a:rPr>
                      <m:t>.</m:t>
                    </m:r>
                    <m:r>
                      <a:rPr lang="en-US" sz="1800" b="0" i="1" smtClean="0">
                        <a:latin typeface="Cambria Math" panose="02040503050406030204" pitchFamily="18" charset="0"/>
                      </a:rPr>
                      <m:t>32</m:t>
                    </m:r>
                    <m:r>
                      <a:rPr lang="en-US" sz="1800" b="0" i="1" smtClean="0">
                        <a:latin typeface="Cambria Math" panose="02040503050406030204" pitchFamily="18" charset="0"/>
                      </a:rPr>
                      <m:t>+</m:t>
                    </m:r>
                    <m:r>
                      <a:rPr lang="en-US" sz="1800" b="0" i="1" smtClean="0">
                        <a:latin typeface="Cambria Math" panose="02040503050406030204" pitchFamily="18" charset="0"/>
                      </a:rPr>
                      <m:t>2</m:t>
                    </m:r>
                    <m:r>
                      <a:rPr lang="en-US" sz="1800" b="0" i="1" smtClean="0">
                        <a:latin typeface="Cambria Math" panose="02040503050406030204" pitchFamily="18" charset="0"/>
                      </a:rPr>
                      <m:t>.</m:t>
                    </m:r>
                    <m:r>
                      <a:rPr lang="en-US" sz="1800" b="0" i="1" smtClean="0">
                        <a:latin typeface="Cambria Math" panose="02040503050406030204" pitchFamily="18" charset="0"/>
                      </a:rPr>
                      <m:t>48</m:t>
                    </m:r>
                    <m:r>
                      <a:rPr lang="en-US" sz="1800" b="0" i="1" smtClean="0">
                        <a:latin typeface="Cambria Math" panose="02040503050406030204" pitchFamily="18" charset="0"/>
                      </a:rPr>
                      <m:t>𝑥</m:t>
                    </m:r>
                    <m:r>
                      <a:rPr lang="en-US" sz="1800" b="0" i="1" smtClean="0">
                        <a:latin typeface="Cambria Math" panose="02040503050406030204" pitchFamily="18" charset="0"/>
                      </a:rPr>
                      <m:t> </m:t>
                    </m:r>
                  </m:oMath>
                </a14:m>
                <a:r>
                  <a:rPr lang="en-US" sz="1800" dirty="0" smtClean="0"/>
                  <a:t>where </a:t>
                </a:r>
                <a14:m>
                  <m:oMath xmlns:m="http://schemas.openxmlformats.org/officeDocument/2006/math">
                    <m:acc>
                      <m:accPr>
                        <m:chr m:val="̂"/>
                        <m:ctrlPr>
                          <a:rPr lang="en-US" sz="1800" i="1" smtClean="0">
                            <a:latin typeface="Cambria Math" panose="02040503050406030204" pitchFamily="18" charset="0"/>
                          </a:rPr>
                        </m:ctrlPr>
                      </m:accPr>
                      <m:e>
                        <m:r>
                          <a:rPr lang="en-US" sz="1800" i="1" smtClean="0">
                            <a:latin typeface="Cambria Math" panose="02040503050406030204" pitchFamily="18" charset="0"/>
                          </a:rPr>
                          <m:t>𝑦</m:t>
                        </m:r>
                      </m:e>
                    </m:acc>
                  </m:oMath>
                </a14:m>
                <a:r>
                  <a:rPr lang="en-US" sz="1800" dirty="0" smtClean="0"/>
                  <a:t> is in thousands of dollars. What would you predict the sales to be on day 60?</a:t>
                </a:r>
                <a:br>
                  <a:rPr lang="en-US" sz="1800" dirty="0" smtClean="0"/>
                </a:br>
                <a:r>
                  <a:rPr lang="en-US" sz="1800" dirty="0" smtClean="0"/>
                  <a:t>A: $250,120</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9788" y="365125"/>
                <a:ext cx="10515600" cy="1325563"/>
              </a:xfrm>
              <a:blipFill>
                <a:blip r:embed="rId3"/>
                <a:stretch>
                  <a:fillRect l="-29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39788" y="1681162"/>
                <a:ext cx="5157787" cy="2446337"/>
              </a:xfrm>
              <a:ln>
                <a:solidFill>
                  <a:schemeClr val="tx1"/>
                </a:solidFill>
              </a:ln>
            </p:spPr>
            <p:txBody>
              <a:bodyPr anchor="t">
                <a:normAutofit fontScale="62500" lnSpcReduction="20000"/>
              </a:bodyPr>
              <a:lstStyle/>
              <a:p>
                <a:r>
                  <a:rPr lang="en-US" b="0" dirty="0" smtClean="0"/>
                  <a:t>Here's how to predict the sales on day 60 using the given model:</a:t>
                </a:r>
                <a:br>
                  <a:rPr lang="en-US" b="0" dirty="0" smtClean="0"/>
                </a:br>
                <a:r>
                  <a:rPr lang="en-US" b="0" dirty="0" smtClean="0"/>
                  <a:t/>
                </a:r>
                <a:br>
                  <a:rPr lang="en-US" b="0" dirty="0" smtClean="0"/>
                </a:br>
                <a:r>
                  <a:rPr lang="en-US" b="0" dirty="0" smtClean="0"/>
                  <a:t>* **Substitute </a:t>
                </a:r>
                <a14:m>
                  <m:oMath xmlns:m="http://schemas.openxmlformats.org/officeDocument/2006/math">
                    <m:r>
                      <a:rPr lang="en-US" b="0" i="1" dirty="0" smtClean="0">
                        <a:latin typeface="Cambria Math" panose="02040503050406030204" pitchFamily="18" charset="0"/>
                      </a:rPr>
                      <m:t>𝑥</m:t>
                    </m:r>
                    <m:r>
                      <a:rPr lang="en-US" b="0" i="1" dirty="0" smtClean="0">
                        <a:latin typeface="Cambria Math" panose="02040503050406030204" pitchFamily="18" charset="0"/>
                      </a:rPr>
                      <m:t> = </m:t>
                    </m:r>
                    <m:r>
                      <a:rPr lang="en-US" b="0" i="1" dirty="0" smtClean="0">
                        <a:latin typeface="Cambria Math" panose="02040503050406030204" pitchFamily="18" charset="0"/>
                      </a:rPr>
                      <m:t>60</m:t>
                    </m:r>
                    <m:r>
                      <a:rPr lang="en-US" b="0" i="1" dirty="0" smtClean="0">
                        <a:latin typeface="Cambria Math" panose="02040503050406030204" pitchFamily="18" charset="0"/>
                      </a:rPr>
                      <m:t> </m:t>
                    </m:r>
                  </m:oMath>
                </a14:m>
                <a:r>
                  <a:rPr lang="en-US" b="0" dirty="0"/>
                  <a:t>into the equation:**</a:t>
                </a:r>
                <a:endParaRPr lang="en-US" b="0" dirty="0" smtClean="0"/>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 ŷ = </m:t>
                      </m:r>
                      <m:r>
                        <a:rPr lang="en-US" b="0" i="1" dirty="0" smtClean="0">
                          <a:latin typeface="Cambria Math" panose="02040503050406030204" pitchFamily="18" charset="0"/>
                        </a:rPr>
                        <m:t>101</m:t>
                      </m:r>
                      <m:r>
                        <a:rPr lang="en-US" b="0" i="1" dirty="0" smtClean="0">
                          <a:latin typeface="Cambria Math" panose="02040503050406030204" pitchFamily="18" charset="0"/>
                        </a:rPr>
                        <m:t>.</m:t>
                      </m:r>
                      <m:r>
                        <a:rPr lang="en-US" b="0" i="1" dirty="0" smtClean="0">
                          <a:latin typeface="Cambria Math" panose="02040503050406030204" pitchFamily="18" charset="0"/>
                        </a:rPr>
                        <m:t>32</m:t>
                      </m:r>
                      <m:r>
                        <a:rPr lang="en-US" b="0" i="1" dirty="0" smtClean="0">
                          <a:latin typeface="Cambria Math" panose="02040503050406030204" pitchFamily="18" charset="0"/>
                        </a:rPr>
                        <m:t> + </m:t>
                      </m:r>
                      <m:r>
                        <a:rPr lang="en-US" b="0" i="1" dirty="0" smtClean="0">
                          <a:latin typeface="Cambria Math" panose="02040503050406030204" pitchFamily="18" charset="0"/>
                        </a:rPr>
                        <m:t>2</m:t>
                      </m:r>
                      <m:r>
                        <a:rPr lang="en-US" b="0" i="1" dirty="0" smtClean="0">
                          <a:latin typeface="Cambria Math" panose="02040503050406030204" pitchFamily="18" charset="0"/>
                        </a:rPr>
                        <m:t>.</m:t>
                      </m:r>
                      <m:r>
                        <a:rPr lang="en-US" b="0" i="1" dirty="0" smtClean="0">
                          <a:latin typeface="Cambria Math" panose="02040503050406030204" pitchFamily="18" charset="0"/>
                        </a:rPr>
                        <m:t>48</m:t>
                      </m:r>
                      <m:r>
                        <a:rPr lang="en-US" b="0" i="1" dirty="0" smtClean="0">
                          <a:latin typeface="Cambria Math" panose="02040503050406030204" pitchFamily="18" charset="0"/>
                        </a:rPr>
                        <m:t> ∗ </m:t>
                      </m:r>
                      <m:r>
                        <a:rPr lang="en-US" b="0" i="1" dirty="0" smtClean="0">
                          <a:latin typeface="Cambria Math" panose="02040503050406030204" pitchFamily="18" charset="0"/>
                        </a:rPr>
                        <m:t>60</m:t>
                      </m:r>
                    </m:oMath>
                  </m:oMathPara>
                </a14:m>
                <a:r>
                  <a:rPr lang="en-US" b="0" dirty="0"/>
                  <a:t/>
                </a:r>
                <a:br>
                  <a:rPr lang="en-US" b="0" dirty="0"/>
                </a:br>
                <a:r>
                  <a:rPr lang="en-US" b="0" dirty="0"/>
                  <a:t>* **Calculate the result</a:t>
                </a:r>
                <a:r>
                  <a:rPr lang="en-US" b="0" dirty="0" smtClean="0"/>
                  <a:t>:**</a:t>
                </a: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ŷ = </m:t>
                      </m:r>
                      <m:r>
                        <a:rPr lang="en-US" b="0" i="1" dirty="0" smtClean="0">
                          <a:latin typeface="Cambria Math" panose="02040503050406030204" pitchFamily="18" charset="0"/>
                        </a:rPr>
                        <m:t>101</m:t>
                      </m:r>
                      <m:r>
                        <a:rPr lang="en-US" b="0" i="1" dirty="0" smtClean="0">
                          <a:latin typeface="Cambria Math" panose="02040503050406030204" pitchFamily="18" charset="0"/>
                        </a:rPr>
                        <m:t>.</m:t>
                      </m:r>
                      <m:r>
                        <a:rPr lang="en-US" b="0" i="1" dirty="0" smtClean="0">
                          <a:latin typeface="Cambria Math" panose="02040503050406030204" pitchFamily="18" charset="0"/>
                        </a:rPr>
                        <m:t>32</m:t>
                      </m:r>
                      <m:r>
                        <a:rPr lang="en-US" b="0" i="1" dirty="0" smtClean="0">
                          <a:latin typeface="Cambria Math" panose="02040503050406030204" pitchFamily="18" charset="0"/>
                        </a:rPr>
                        <m:t> + </m:t>
                      </m:r>
                      <m:r>
                        <a:rPr lang="en-US" b="0" i="1" dirty="0" smtClean="0">
                          <a:latin typeface="Cambria Math" panose="02040503050406030204" pitchFamily="18" charset="0"/>
                        </a:rPr>
                        <m:t>148</m:t>
                      </m:r>
                      <m:r>
                        <a:rPr lang="en-US" b="0" i="1" dirty="0" smtClean="0">
                          <a:latin typeface="Cambria Math" panose="02040503050406030204" pitchFamily="18" charset="0"/>
                        </a:rPr>
                        <m:t>.</m:t>
                      </m:r>
                      <m:r>
                        <a:rPr lang="en-US" b="0" i="1" dirty="0" smtClean="0">
                          <a:latin typeface="Cambria Math" panose="02040503050406030204" pitchFamily="18" charset="0"/>
                        </a:rPr>
                        <m:t>8</m:t>
                      </m:r>
                      <m:r>
                        <a:rPr lang="en-US" b="0" i="1" dirty="0" smtClean="0">
                          <a:latin typeface="Cambria Math" panose="02040503050406030204" pitchFamily="18" charset="0"/>
                        </a:rPr>
                        <m:t> </m:t>
                      </m:r>
                    </m:oMath>
                    <m:oMath xmlns:m="http://schemas.openxmlformats.org/officeDocument/2006/math">
                      <m:r>
                        <a:rPr lang="en-US" b="0" i="1" dirty="0" smtClean="0">
                          <a:latin typeface="Cambria Math" panose="02040503050406030204" pitchFamily="18" charset="0"/>
                        </a:rPr>
                        <m:t>ŷ = </m:t>
                      </m:r>
                      <m:r>
                        <a:rPr lang="en-US" b="0" i="1" dirty="0" smtClean="0">
                          <a:latin typeface="Cambria Math" panose="02040503050406030204" pitchFamily="18" charset="0"/>
                        </a:rPr>
                        <m:t>250</m:t>
                      </m:r>
                      <m:r>
                        <a:rPr lang="en-US" b="0" i="1" dirty="0" smtClean="0">
                          <a:latin typeface="Cambria Math" panose="02040503050406030204" pitchFamily="18" charset="0"/>
                        </a:rPr>
                        <m:t>.</m:t>
                      </m:r>
                      <m:r>
                        <a:rPr lang="en-US" b="0" i="1" dirty="0" smtClean="0">
                          <a:latin typeface="Cambria Math" panose="02040503050406030204" pitchFamily="18" charset="0"/>
                        </a:rPr>
                        <m:t>12</m:t>
                      </m:r>
                    </m:oMath>
                  </m:oMathPara>
                </a14:m>
                <a:r>
                  <a:rPr lang="en-US" b="0" dirty="0"/>
                  <a:t/>
                </a:r>
                <a:br>
                  <a:rPr lang="en-US" b="0" dirty="0"/>
                </a:br>
                <a:r>
                  <a:rPr lang="en-US" b="0" dirty="0"/>
                  <a:t>* **Interpret the result:**</a:t>
                </a:r>
                <a:br>
                  <a:rPr lang="en-US" b="0" dirty="0"/>
                </a:br>
                <a:r>
                  <a:rPr lang="en-US" b="0" dirty="0"/>
                  <a:t>   The model predicts sales to be **$250,120** on day 60. </a:t>
                </a:r>
                <a:endParaRPr lang="en-US" sz="1600" b="0"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39788" y="1681162"/>
                <a:ext cx="5157787" cy="2446337"/>
              </a:xfrm>
              <a:blipFill>
                <a:blip r:embed="rId4"/>
                <a:stretch>
                  <a:fillRect l="-354" t="-248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839788" y="4127498"/>
                <a:ext cx="5157787" cy="2571751"/>
              </a:xfrm>
              <a:ln>
                <a:solidFill>
                  <a:schemeClr val="tx1"/>
                </a:solidFill>
              </a:ln>
            </p:spPr>
            <p:txBody>
              <a:bodyPr>
                <a:noAutofit/>
              </a:bodyPr>
              <a:lstStyle/>
              <a:p>
                <a:pPr marL="0" indent="0">
                  <a:buNone/>
                </a:pPr>
                <a:r>
                  <a:rPr lang="en-US" sz="1800" dirty="0" smtClean="0"/>
                  <a:t>To predict the sales on day 60 using the given model, we substitute </a:t>
                </a:r>
                <a14:m>
                  <m:oMath xmlns:m="http://schemas.openxmlformats.org/officeDocument/2006/math">
                    <m:r>
                      <a:rPr lang="en-US" sz="1800" i="1" dirty="0" smtClean="0">
                        <a:latin typeface="Cambria Math" panose="02040503050406030204" pitchFamily="18" charset="0"/>
                      </a:rPr>
                      <m:t>𝑥</m:t>
                    </m:r>
                    <m:r>
                      <a:rPr lang="en-US" sz="1800" i="1" dirty="0" smtClean="0">
                        <a:latin typeface="Cambria Math" panose="02040503050406030204" pitchFamily="18" charset="0"/>
                      </a:rPr>
                      <m:t> = </m:t>
                    </m:r>
                    <m:r>
                      <a:rPr lang="en-US" sz="1800" i="1" dirty="0" smtClean="0">
                        <a:latin typeface="Cambria Math" panose="02040503050406030204" pitchFamily="18" charset="0"/>
                      </a:rPr>
                      <m:t>60</m:t>
                    </m:r>
                    <m:r>
                      <a:rPr lang="en-US" sz="1800" i="1" dirty="0" smtClean="0">
                        <a:latin typeface="Cambria Math" panose="02040503050406030204" pitchFamily="18" charset="0"/>
                      </a:rPr>
                      <m:t> </m:t>
                    </m:r>
                  </m:oMath>
                </a14:m>
                <a:r>
                  <a:rPr lang="en-US" sz="1800" dirty="0"/>
                  <a:t>into the equation:</a:t>
                </a:r>
                <a:br>
                  <a:rPr lang="en-US" sz="1800" dirty="0"/>
                </a:br>
                <a:r>
                  <a:rPr lang="en-US" sz="1800" dirty="0"/>
                  <a:t/>
                </a:r>
                <a:br>
                  <a:rPr lang="en-US" sz="1800" dirty="0"/>
                </a:b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ŷ = </m:t>
                      </m:r>
                      <m:r>
                        <a:rPr lang="en-US" sz="1800" i="1" dirty="0" smtClean="0">
                          <a:latin typeface="Cambria Math" panose="02040503050406030204" pitchFamily="18" charset="0"/>
                        </a:rPr>
                        <m:t>101</m:t>
                      </m:r>
                      <m:r>
                        <a:rPr lang="en-US" sz="1800" i="1" dirty="0" smtClean="0">
                          <a:latin typeface="Cambria Math" panose="02040503050406030204" pitchFamily="18" charset="0"/>
                        </a:rPr>
                        <m:t>.</m:t>
                      </m:r>
                      <m:r>
                        <a:rPr lang="en-US" sz="1800" i="1" dirty="0" smtClean="0">
                          <a:latin typeface="Cambria Math" panose="02040503050406030204" pitchFamily="18" charset="0"/>
                        </a:rPr>
                        <m:t>32</m:t>
                      </m:r>
                      <m:r>
                        <a:rPr lang="en-US" sz="1800" i="1" dirty="0" smtClean="0">
                          <a:latin typeface="Cambria Math" panose="02040503050406030204" pitchFamily="18" charset="0"/>
                        </a:rPr>
                        <m:t> + </m:t>
                      </m:r>
                      <m:r>
                        <a:rPr lang="en-US" sz="1800" i="1" dirty="0" smtClean="0">
                          <a:latin typeface="Cambria Math" panose="02040503050406030204" pitchFamily="18" charset="0"/>
                        </a:rPr>
                        <m:t>2</m:t>
                      </m:r>
                      <m:r>
                        <a:rPr lang="en-US" sz="1800" i="1" dirty="0" smtClean="0">
                          <a:latin typeface="Cambria Math" panose="02040503050406030204" pitchFamily="18" charset="0"/>
                        </a:rPr>
                        <m:t>.</m:t>
                      </m:r>
                      <m:r>
                        <a:rPr lang="en-US" sz="1800" i="1" dirty="0" smtClean="0">
                          <a:latin typeface="Cambria Math" panose="02040503050406030204" pitchFamily="18" charset="0"/>
                        </a:rPr>
                        <m:t>48</m:t>
                      </m:r>
                      <m:r>
                        <a:rPr lang="en-US" sz="1800" i="1" dirty="0" smtClean="0">
                          <a:latin typeface="Cambria Math" panose="02040503050406030204" pitchFamily="18" charset="0"/>
                        </a:rPr>
                        <m:t>(</m:t>
                      </m:r>
                      <m:r>
                        <a:rPr lang="en-US" sz="1800" i="1" dirty="0" smtClean="0">
                          <a:latin typeface="Cambria Math" panose="02040503050406030204" pitchFamily="18" charset="0"/>
                        </a:rPr>
                        <m:t>60</m:t>
                      </m:r>
                      <m:r>
                        <a:rPr lang="en-US" sz="1800" i="1" dirty="0" smtClean="0">
                          <a:latin typeface="Cambria Math" panose="02040503050406030204" pitchFamily="18" charset="0"/>
                        </a:rPr>
                        <m:t>)</m:t>
                      </m:r>
                    </m:oMath>
                    <m:oMath xmlns:m="http://schemas.openxmlformats.org/officeDocument/2006/math">
                      <m:r>
                        <a:rPr lang="en-US" sz="1800" i="1" dirty="0" smtClean="0">
                          <a:latin typeface="Cambria Math" panose="02040503050406030204" pitchFamily="18" charset="0"/>
                        </a:rPr>
                        <m:t>ŷ = </m:t>
                      </m:r>
                      <m:r>
                        <a:rPr lang="en-US" sz="1800" i="1" dirty="0" smtClean="0">
                          <a:latin typeface="Cambria Math" panose="02040503050406030204" pitchFamily="18" charset="0"/>
                        </a:rPr>
                        <m:t>101</m:t>
                      </m:r>
                      <m:r>
                        <a:rPr lang="en-US" sz="1800" i="1" dirty="0" smtClean="0">
                          <a:latin typeface="Cambria Math" panose="02040503050406030204" pitchFamily="18" charset="0"/>
                        </a:rPr>
                        <m:t>.</m:t>
                      </m:r>
                      <m:r>
                        <a:rPr lang="en-US" sz="1800" i="1" dirty="0" smtClean="0">
                          <a:latin typeface="Cambria Math" panose="02040503050406030204" pitchFamily="18" charset="0"/>
                        </a:rPr>
                        <m:t>32</m:t>
                      </m:r>
                      <m:r>
                        <a:rPr lang="en-US" sz="1800" i="1" dirty="0" smtClean="0">
                          <a:latin typeface="Cambria Math" panose="02040503050406030204" pitchFamily="18" charset="0"/>
                        </a:rPr>
                        <m:t> + </m:t>
                      </m:r>
                      <m:r>
                        <a:rPr lang="en-US" sz="1800" i="1" dirty="0" smtClean="0">
                          <a:latin typeface="Cambria Math" panose="02040503050406030204" pitchFamily="18" charset="0"/>
                        </a:rPr>
                        <m:t>148</m:t>
                      </m:r>
                      <m:r>
                        <a:rPr lang="en-US" sz="1800" i="1" dirty="0" smtClean="0">
                          <a:latin typeface="Cambria Math" panose="02040503050406030204" pitchFamily="18" charset="0"/>
                        </a:rPr>
                        <m:t>.</m:t>
                      </m:r>
                      <m:r>
                        <a:rPr lang="en-US" sz="1800" i="1" dirty="0" smtClean="0">
                          <a:latin typeface="Cambria Math" panose="02040503050406030204" pitchFamily="18" charset="0"/>
                        </a:rPr>
                        <m:t>8</m:t>
                      </m:r>
                    </m:oMath>
                    <m:oMath xmlns:m="http://schemas.openxmlformats.org/officeDocument/2006/math">
                      <m:r>
                        <a:rPr lang="en-US" sz="1800" i="1" dirty="0" smtClean="0">
                          <a:latin typeface="Cambria Math" panose="02040503050406030204" pitchFamily="18" charset="0"/>
                        </a:rPr>
                        <m:t>ŷ = </m:t>
                      </m:r>
                      <m:r>
                        <a:rPr lang="en-US" sz="1800" i="1" dirty="0" smtClean="0">
                          <a:latin typeface="Cambria Math" panose="02040503050406030204" pitchFamily="18" charset="0"/>
                        </a:rPr>
                        <m:t>250</m:t>
                      </m:r>
                      <m:r>
                        <a:rPr lang="en-US" sz="1800" i="1" dirty="0" smtClean="0">
                          <a:latin typeface="Cambria Math" panose="02040503050406030204" pitchFamily="18" charset="0"/>
                        </a:rPr>
                        <m:t>.</m:t>
                      </m:r>
                      <m:r>
                        <a:rPr lang="en-US" sz="1800" i="1" dirty="0" smtClean="0">
                          <a:latin typeface="Cambria Math" panose="02040503050406030204" pitchFamily="18" charset="0"/>
                        </a:rPr>
                        <m:t>12</m:t>
                      </m:r>
                    </m:oMath>
                  </m:oMathPara>
                </a14:m>
                <a:r>
                  <a:rPr lang="en-US" sz="1800" dirty="0"/>
                  <a:t/>
                </a:r>
                <a:br>
                  <a:rPr lang="en-US" sz="1800" dirty="0"/>
                </a:br>
                <a:r>
                  <a:rPr lang="en-US" sz="1800" dirty="0"/>
                  <a:t/>
                </a:r>
                <a:br>
                  <a:rPr lang="en-US" sz="1800" dirty="0"/>
                </a:br>
                <a:r>
                  <a:rPr lang="en-US" sz="1800" dirty="0"/>
                  <a:t>Therefore, the predicted sales on day 60 would be $250,120.</a:t>
                </a:r>
                <a:endParaRPr lang="en-US" sz="105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839788" y="4127498"/>
                <a:ext cx="5157787" cy="2571751"/>
              </a:xfrm>
              <a:blipFill>
                <a:blip r:embed="rId5"/>
                <a:stretch>
                  <a:fillRect l="-943" t="-1887" r="-47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p:cNvSpPr>
                <a:spLocks noGrp="1"/>
              </p:cNvSpPr>
              <p:nvPr>
                <p:ph type="body" sz="quarter" idx="3"/>
              </p:nvPr>
            </p:nvSpPr>
            <p:spPr>
              <a:xfrm>
                <a:off x="6172200" y="1681163"/>
                <a:ext cx="5183188" cy="2446334"/>
              </a:xfrm>
              <a:ln>
                <a:solidFill>
                  <a:schemeClr val="tx1"/>
                </a:solidFill>
              </a:ln>
            </p:spPr>
            <p:txBody>
              <a:bodyPr anchor="t">
                <a:normAutofit/>
              </a:bodyPr>
              <a:lstStyle/>
              <a:p>
                <a:r>
                  <a:rPr lang="en-US" sz="2000" b="0" dirty="0" smtClean="0"/>
                  <a:t>To predict the sales on day 60 using the given regression model </a:t>
                </a:r>
                <a14:m>
                  <m:oMath xmlns:m="http://schemas.openxmlformats.org/officeDocument/2006/math">
                    <m:r>
                      <a:rPr lang="en-US" sz="2000" b="0" i="1" dirty="0">
                        <a:latin typeface="Cambria Math" panose="02040503050406030204" pitchFamily="18" charset="0"/>
                      </a:rPr>
                      <m:t>ŷ</m:t>
                    </m:r>
                    <m:r>
                      <a:rPr lang="en-US" sz="2000" b="0" i="1" dirty="0" smtClean="0">
                        <a:latin typeface="Cambria Math" panose="02040503050406030204" pitchFamily="18" charset="0"/>
                      </a:rPr>
                      <m:t>=</m:t>
                    </m:r>
                    <m:r>
                      <a:rPr lang="en-US" sz="2000" b="0" i="1" dirty="0" smtClean="0">
                        <a:latin typeface="Cambria Math" panose="02040503050406030204" pitchFamily="18" charset="0"/>
                      </a:rPr>
                      <m:t>101</m:t>
                    </m:r>
                    <m:r>
                      <a:rPr lang="en-US" sz="2000" b="0" i="1" dirty="0" smtClean="0">
                        <a:latin typeface="Cambria Math" panose="02040503050406030204" pitchFamily="18" charset="0"/>
                      </a:rPr>
                      <m:t>.</m:t>
                    </m:r>
                    <m:r>
                      <a:rPr lang="en-US" sz="2000" b="0" i="1" dirty="0" smtClean="0">
                        <a:latin typeface="Cambria Math" panose="02040503050406030204" pitchFamily="18" charset="0"/>
                      </a:rPr>
                      <m:t>32</m:t>
                    </m:r>
                    <m:r>
                      <a:rPr lang="en-US" sz="2000" b="0" i="1" dirty="0" smtClean="0">
                        <a:latin typeface="Cambria Math" panose="02040503050406030204" pitchFamily="18" charset="0"/>
                      </a:rPr>
                      <m:t>+</m:t>
                    </m:r>
                    <m:r>
                      <a:rPr lang="en-US" sz="2000" b="0" i="1" dirty="0" smtClean="0">
                        <a:latin typeface="Cambria Math" panose="02040503050406030204" pitchFamily="18" charset="0"/>
                      </a:rPr>
                      <m:t>2</m:t>
                    </m:r>
                    <m:r>
                      <a:rPr lang="en-US" sz="2000" b="0" i="1" dirty="0" smtClean="0">
                        <a:latin typeface="Cambria Math" panose="02040503050406030204" pitchFamily="18" charset="0"/>
                      </a:rPr>
                      <m:t>.</m:t>
                    </m:r>
                    <m:r>
                      <a:rPr lang="en-US" sz="2000" b="0" i="1" dirty="0" smtClean="0">
                        <a:latin typeface="Cambria Math" panose="02040503050406030204" pitchFamily="18" charset="0"/>
                      </a:rPr>
                      <m:t>48</m:t>
                    </m:r>
                    <m:r>
                      <a:rPr lang="en-US" sz="2000" b="0" i="1" dirty="0" smtClean="0">
                        <a:latin typeface="Cambria Math" panose="02040503050406030204" pitchFamily="18" charset="0"/>
                      </a:rPr>
                      <m:t>𝑥</m:t>
                    </m:r>
                  </m:oMath>
                </a14:m>
                <a:r>
                  <a:rPr lang="en-US" sz="2000" b="0" dirty="0" smtClean="0"/>
                  <a:t>, </a:t>
                </a:r>
                <a:r>
                  <a:rPr lang="en-US" sz="2000" b="0" dirty="0"/>
                  <a:t>we simply substitute 𝑥=</a:t>
                </a:r>
                <a:r>
                  <a:rPr lang="en-US" sz="2000" b="0" dirty="0" smtClean="0"/>
                  <a:t>60 </a:t>
                </a:r>
                <a:r>
                  <a:rPr lang="en-US" sz="2000" b="0" dirty="0"/>
                  <a:t>into the equation and calculate </a:t>
                </a:r>
                <a14:m>
                  <m:oMath xmlns:m="http://schemas.openxmlformats.org/officeDocument/2006/math">
                    <m:r>
                      <a:rPr lang="en-US" sz="2000" b="0" i="1" dirty="0">
                        <a:latin typeface="Cambria Math" panose="02040503050406030204" pitchFamily="18" charset="0"/>
                      </a:rPr>
                      <m:t>ŷ</m:t>
                    </m:r>
                  </m:oMath>
                </a14:m>
                <a:r>
                  <a:rPr lang="en-US" sz="2000" b="0" dirty="0" smtClean="0"/>
                  <a:t>​</a:t>
                </a:r>
                <a:r>
                  <a:rPr lang="en-US" sz="2000" b="0" dirty="0"/>
                  <a:t>. Let's perform this calculation. </a:t>
                </a:r>
                <a:endParaRPr lang="en-US" sz="2000" b="0" dirty="0" smtClean="0"/>
              </a:p>
              <a:p>
                <a:r>
                  <a:rPr lang="en-US" sz="2000" b="0" dirty="0" smtClean="0"/>
                  <a:t>The </a:t>
                </a:r>
                <a:r>
                  <a:rPr lang="en-US" sz="2000" b="0" dirty="0"/>
                  <a:t>predicted sales on day 60, using the regression model </a:t>
                </a:r>
                <a14:m>
                  <m:oMath xmlns:m="http://schemas.openxmlformats.org/officeDocument/2006/math">
                    <m:r>
                      <a:rPr lang="en-US" sz="2000" b="0" i="1" dirty="0">
                        <a:latin typeface="Cambria Math" panose="02040503050406030204" pitchFamily="18" charset="0"/>
                      </a:rPr>
                      <m:t>ŷ</m:t>
                    </m:r>
                    <m:r>
                      <a:rPr lang="en-US" sz="2000" b="0" i="1" dirty="0" smtClean="0">
                        <a:latin typeface="Cambria Math" panose="02040503050406030204" pitchFamily="18" charset="0"/>
                      </a:rPr>
                      <m:t>=</m:t>
                    </m:r>
                    <m:r>
                      <m:rPr>
                        <m:nor/>
                      </m:rPr>
                      <a:rPr lang="en-US" sz="2000" b="0" i="0" dirty="0" smtClean="0">
                        <a:latin typeface="Cambria Math" panose="02040503050406030204" pitchFamily="18" charset="0"/>
                      </a:rPr>
                      <m:t>101.32</m:t>
                    </m:r>
                    <m:r>
                      <m:rPr>
                        <m:nor/>
                      </m:rPr>
                      <a:rPr lang="en-US" sz="2000" b="0" i="0" dirty="0" smtClean="0">
                        <a:latin typeface="Cambria Math" panose="02040503050406030204" pitchFamily="18" charset="0"/>
                      </a:rPr>
                      <m:t>+</m:t>
                    </m:r>
                    <m:r>
                      <m:rPr>
                        <m:nor/>
                      </m:rPr>
                      <a:rPr lang="en-US" sz="2000" b="0" i="0" dirty="0" smtClean="0">
                        <a:latin typeface="Cambria Math" panose="02040503050406030204" pitchFamily="18" charset="0"/>
                      </a:rPr>
                      <m:t>2.48</m:t>
                    </m:r>
                    <m:r>
                      <a:rPr lang="en-US" sz="2000" b="0" i="1" dirty="0">
                        <a:latin typeface="Cambria Math" panose="02040503050406030204" pitchFamily="18" charset="0"/>
                      </a:rPr>
                      <m:t>𝑥</m:t>
                    </m:r>
                  </m:oMath>
                </a14:m>
                <a:r>
                  <a:rPr lang="en-US" sz="2000" b="0" dirty="0"/>
                  <a:t>, is calculated to be $250.12 thousand.</a:t>
                </a:r>
              </a:p>
            </p:txBody>
          </p:sp>
        </mc:Choice>
        <mc:Fallback xmlns="">
          <p:sp>
            <p:nvSpPr>
              <p:cNvPr id="5" name="Text Placeholder 4"/>
              <p:cNvSpPr>
                <a:spLocks noGrp="1" noRot="1" noChangeAspect="1" noMove="1" noResize="1" noEditPoints="1" noAdjustHandles="1" noChangeArrowheads="1" noChangeShapeType="1" noTextEdit="1"/>
              </p:cNvSpPr>
              <p:nvPr>
                <p:ph type="body" sz="quarter" idx="3"/>
              </p:nvPr>
            </p:nvSpPr>
            <p:spPr>
              <a:xfrm>
                <a:off x="6172200" y="1681163"/>
                <a:ext cx="5183188" cy="2446334"/>
              </a:xfrm>
              <a:blipFill>
                <a:blip r:embed="rId6"/>
                <a:stretch>
                  <a:fillRect l="-1174" t="-248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a:xfrm>
                <a:off x="6172200" y="4127497"/>
                <a:ext cx="5183188" cy="2571751"/>
              </a:xfrm>
              <a:ln>
                <a:solidFill>
                  <a:schemeClr val="tx1"/>
                </a:solidFill>
              </a:ln>
            </p:spPr>
            <p:txBody>
              <a:bodyPr>
                <a:normAutofit/>
              </a:bodyPr>
              <a:lstStyle/>
              <a:p>
                <a:pPr marL="0" indent="0">
                  <a:buNone/>
                </a:pPr>
                <a:r>
                  <a:rPr lang="en-US" sz="1800" dirty="0"/>
                  <a:t>To predict the sales on day 60, we can plug in 𝑥</a:t>
                </a:r>
                <a:r>
                  <a:rPr lang="en-US" sz="1800" dirty="0" smtClean="0"/>
                  <a:t> </a:t>
                </a:r>
                <a:r>
                  <a:rPr lang="en-US" sz="1800" dirty="0"/>
                  <a:t>= 60 into the given regression model:</a:t>
                </a:r>
              </a:p>
              <a:p>
                <a:pPr marL="0" indent="0">
                  <a:buNone/>
                </a:pPr>
                <a14:m>
                  <m:oMathPara xmlns:m="http://schemas.openxmlformats.org/officeDocument/2006/math">
                    <m:oMathParaPr>
                      <m:jc m:val="centerGroup"/>
                    </m:oMathParaPr>
                    <m:oMath xmlns:m="http://schemas.openxmlformats.org/officeDocument/2006/math">
                      <m:r>
                        <a:rPr lang="en-US" sz="1800" i="1" dirty="0">
                          <a:latin typeface="Cambria Math" panose="02040503050406030204" pitchFamily="18" charset="0"/>
                        </a:rPr>
                        <m:t>ŷ</m:t>
                      </m:r>
                      <m:r>
                        <a:rPr lang="en-US" sz="1800" i="1" dirty="0" smtClean="0">
                          <a:latin typeface="Cambria Math" panose="02040503050406030204" pitchFamily="18" charset="0"/>
                        </a:rPr>
                        <m:t>= </m:t>
                      </m:r>
                      <m:r>
                        <a:rPr lang="en-US" sz="1800" i="1" dirty="0" smtClean="0">
                          <a:latin typeface="Cambria Math" panose="02040503050406030204" pitchFamily="18" charset="0"/>
                        </a:rPr>
                        <m:t>101</m:t>
                      </m:r>
                      <m:r>
                        <a:rPr lang="en-US" sz="1800" i="1" dirty="0" smtClean="0">
                          <a:latin typeface="Cambria Math" panose="02040503050406030204" pitchFamily="18" charset="0"/>
                        </a:rPr>
                        <m:t>.</m:t>
                      </m:r>
                      <m:r>
                        <a:rPr lang="en-US" sz="1800" i="1" dirty="0" smtClean="0">
                          <a:latin typeface="Cambria Math" panose="02040503050406030204" pitchFamily="18" charset="0"/>
                        </a:rPr>
                        <m:t>32</m:t>
                      </m:r>
                      <m:r>
                        <a:rPr lang="en-US" sz="1800" i="1" dirty="0" smtClean="0">
                          <a:latin typeface="Cambria Math" panose="02040503050406030204" pitchFamily="18" charset="0"/>
                        </a:rPr>
                        <m:t> + </m:t>
                      </m:r>
                      <m:r>
                        <a:rPr lang="en-US" sz="1800" i="1" dirty="0" smtClean="0">
                          <a:latin typeface="Cambria Math" panose="02040503050406030204" pitchFamily="18" charset="0"/>
                        </a:rPr>
                        <m:t>2</m:t>
                      </m:r>
                      <m:r>
                        <a:rPr lang="en-US" sz="1800" i="1" dirty="0" smtClean="0">
                          <a:latin typeface="Cambria Math" panose="02040503050406030204" pitchFamily="18" charset="0"/>
                        </a:rPr>
                        <m:t>.</m:t>
                      </m:r>
                      <m:r>
                        <a:rPr lang="en-US" sz="1800" i="1" dirty="0" smtClean="0">
                          <a:latin typeface="Cambria Math" panose="02040503050406030204" pitchFamily="18" charset="0"/>
                        </a:rPr>
                        <m:t>48</m:t>
                      </m:r>
                      <m:r>
                        <a:rPr lang="en-US" sz="1800" i="1" dirty="0" smtClean="0">
                          <a:latin typeface="Cambria Math" panose="02040503050406030204" pitchFamily="18" charset="0"/>
                        </a:rPr>
                        <m:t>𝑥</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dirty="0">
                          <a:latin typeface="Cambria Math" panose="02040503050406030204" pitchFamily="18" charset="0"/>
                        </a:rPr>
                        <m:t>ŷ</m:t>
                      </m:r>
                      <m:r>
                        <a:rPr lang="en-US" sz="1800" i="1" dirty="0" smtClean="0">
                          <a:latin typeface="Cambria Math" panose="02040503050406030204" pitchFamily="18" charset="0"/>
                        </a:rPr>
                        <m:t>= </m:t>
                      </m:r>
                      <m:r>
                        <a:rPr lang="en-US" sz="1800" i="1" dirty="0" smtClean="0">
                          <a:latin typeface="Cambria Math" panose="02040503050406030204" pitchFamily="18" charset="0"/>
                        </a:rPr>
                        <m:t>101</m:t>
                      </m:r>
                      <m:r>
                        <a:rPr lang="en-US" sz="1800" i="1" dirty="0" smtClean="0">
                          <a:latin typeface="Cambria Math" panose="02040503050406030204" pitchFamily="18" charset="0"/>
                        </a:rPr>
                        <m:t>.</m:t>
                      </m:r>
                      <m:r>
                        <a:rPr lang="en-US" sz="1800" i="1" dirty="0" smtClean="0">
                          <a:latin typeface="Cambria Math" panose="02040503050406030204" pitchFamily="18" charset="0"/>
                        </a:rPr>
                        <m:t>32</m:t>
                      </m:r>
                      <m:r>
                        <a:rPr lang="en-US" sz="1800" i="1" dirty="0" smtClean="0">
                          <a:latin typeface="Cambria Math" panose="02040503050406030204" pitchFamily="18" charset="0"/>
                        </a:rPr>
                        <m:t> + </m:t>
                      </m:r>
                      <m:r>
                        <a:rPr lang="en-US" sz="1800" i="1" dirty="0" smtClean="0">
                          <a:latin typeface="Cambria Math" panose="02040503050406030204" pitchFamily="18" charset="0"/>
                        </a:rPr>
                        <m:t>2</m:t>
                      </m:r>
                      <m:r>
                        <a:rPr lang="en-US" sz="1800" i="1" dirty="0" smtClean="0">
                          <a:latin typeface="Cambria Math" panose="02040503050406030204" pitchFamily="18" charset="0"/>
                        </a:rPr>
                        <m:t>.</m:t>
                      </m:r>
                      <m:r>
                        <a:rPr lang="en-US" sz="1800" i="1" dirty="0" smtClean="0">
                          <a:latin typeface="Cambria Math" panose="02040503050406030204" pitchFamily="18" charset="0"/>
                        </a:rPr>
                        <m:t>48</m:t>
                      </m:r>
                      <m:r>
                        <a:rPr lang="en-US" sz="1800" i="1" dirty="0" smtClean="0">
                          <a:latin typeface="Cambria Math" panose="02040503050406030204" pitchFamily="18" charset="0"/>
                        </a:rPr>
                        <m:t>(</m:t>
                      </m:r>
                      <m:r>
                        <a:rPr lang="en-US" sz="1800" i="1" dirty="0" smtClean="0">
                          <a:latin typeface="Cambria Math" panose="02040503050406030204" pitchFamily="18" charset="0"/>
                        </a:rPr>
                        <m:t>60</m:t>
                      </m:r>
                      <m:r>
                        <a:rPr lang="en-US" sz="1800" i="1" dirty="0" smtClean="0">
                          <a:latin typeface="Cambria Math" panose="02040503050406030204" pitchFamily="18" charset="0"/>
                        </a:rPr>
                        <m:t>)</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 </m:t>
                      </m:r>
                      <m:r>
                        <a:rPr lang="en-US" sz="1800" i="1" dirty="0" smtClean="0">
                          <a:latin typeface="Cambria Math" panose="02040503050406030204" pitchFamily="18" charset="0"/>
                        </a:rPr>
                        <m:t>101</m:t>
                      </m:r>
                      <m:r>
                        <a:rPr lang="en-US" sz="1800" i="1" dirty="0" smtClean="0">
                          <a:latin typeface="Cambria Math" panose="02040503050406030204" pitchFamily="18" charset="0"/>
                        </a:rPr>
                        <m:t>.</m:t>
                      </m:r>
                      <m:r>
                        <a:rPr lang="en-US" sz="1800" i="1" dirty="0" smtClean="0">
                          <a:latin typeface="Cambria Math" panose="02040503050406030204" pitchFamily="18" charset="0"/>
                        </a:rPr>
                        <m:t>32</m:t>
                      </m:r>
                      <m:r>
                        <a:rPr lang="en-US" sz="1800" i="1" dirty="0" smtClean="0">
                          <a:latin typeface="Cambria Math" panose="02040503050406030204" pitchFamily="18" charset="0"/>
                        </a:rPr>
                        <m:t> + </m:t>
                      </m:r>
                      <m:r>
                        <a:rPr lang="en-US" sz="1800" i="1" dirty="0" smtClean="0">
                          <a:latin typeface="Cambria Math" panose="02040503050406030204" pitchFamily="18" charset="0"/>
                        </a:rPr>
                        <m:t>148</m:t>
                      </m:r>
                      <m:r>
                        <a:rPr lang="en-US" sz="1800" i="1" dirty="0" smtClean="0">
                          <a:latin typeface="Cambria Math" panose="02040503050406030204" pitchFamily="18" charset="0"/>
                        </a:rPr>
                        <m:t>.</m:t>
                      </m:r>
                      <m:r>
                        <a:rPr lang="en-US" sz="1800" i="1" dirty="0" smtClean="0">
                          <a:latin typeface="Cambria Math" panose="02040503050406030204" pitchFamily="18" charset="0"/>
                        </a:rPr>
                        <m:t>8</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dirty="0">
                          <a:latin typeface="Cambria Math" panose="02040503050406030204" pitchFamily="18" charset="0"/>
                        </a:rPr>
                        <m:t>ŷ</m:t>
                      </m:r>
                      <m:r>
                        <a:rPr lang="en-US" sz="1800" i="1" dirty="0" smtClean="0">
                          <a:latin typeface="Cambria Math" panose="02040503050406030204" pitchFamily="18" charset="0"/>
                        </a:rPr>
                        <m:t> = </m:t>
                      </m:r>
                      <m:r>
                        <a:rPr lang="en-US" sz="1800" i="1" dirty="0" smtClean="0">
                          <a:latin typeface="Cambria Math" panose="02040503050406030204" pitchFamily="18" charset="0"/>
                        </a:rPr>
                        <m:t>250</m:t>
                      </m:r>
                      <m:r>
                        <a:rPr lang="en-US" sz="1800" i="1" dirty="0" smtClean="0">
                          <a:latin typeface="Cambria Math" panose="02040503050406030204" pitchFamily="18" charset="0"/>
                        </a:rPr>
                        <m:t>.</m:t>
                      </m:r>
                      <m:r>
                        <a:rPr lang="en-US" sz="1800" i="1" dirty="0" smtClean="0">
                          <a:latin typeface="Cambria Math" panose="02040503050406030204" pitchFamily="18" charset="0"/>
                        </a:rPr>
                        <m:t>12</m:t>
                      </m:r>
                    </m:oMath>
                  </m:oMathPara>
                </a14:m>
                <a:endParaRPr lang="en-US" sz="1800" dirty="0"/>
              </a:p>
              <a:p>
                <a:pPr marL="0" indent="0">
                  <a:buNone/>
                </a:pPr>
                <a:r>
                  <a:rPr lang="en-US" sz="1800" dirty="0" smtClean="0"/>
                  <a:t>Since </a:t>
                </a:r>
                <a14:m>
                  <m:oMath xmlns:m="http://schemas.openxmlformats.org/officeDocument/2006/math">
                    <m:r>
                      <a:rPr lang="en-US" sz="1800" i="1" dirty="0">
                        <a:latin typeface="Cambria Math" panose="02040503050406030204" pitchFamily="18" charset="0"/>
                      </a:rPr>
                      <m:t>ŷ</m:t>
                    </m:r>
                  </m:oMath>
                </a14:m>
                <a:r>
                  <a:rPr lang="en-US" sz="1800" dirty="0" smtClean="0"/>
                  <a:t>̂ </a:t>
                </a:r>
                <a:r>
                  <a:rPr lang="en-US" sz="1800" dirty="0"/>
                  <a:t>is in thousands of dollars, the predicted sales on day 60 would be $250,120.</a:t>
                </a:r>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xfrm>
                <a:off x="6172200" y="4127497"/>
                <a:ext cx="5183188" cy="2571751"/>
              </a:xfrm>
              <a:blipFill>
                <a:blip r:embed="rId7"/>
                <a:stretch>
                  <a:fillRect l="-939" t="-2358"/>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983866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9788" y="365125"/>
                <a:ext cx="10515600" cy="1325563"/>
              </a:xfrm>
              <a:ln>
                <a:solidFill>
                  <a:schemeClr val="tx1"/>
                </a:solidFill>
              </a:ln>
            </p:spPr>
            <p:txBody>
              <a:bodyPr>
                <a:normAutofit/>
              </a:bodyPr>
              <a:lstStyle/>
              <a:p>
                <a:r>
                  <a:rPr lang="en-US" sz="1800" dirty="0" smtClean="0"/>
                  <a:t>Q: The cost function for a certain company is </a:t>
                </a:r>
                <a14:m>
                  <m:oMath xmlns:m="http://schemas.openxmlformats.org/officeDocument/2006/math">
                    <m:r>
                      <a:rPr lang="en-US" sz="1800" b="0" i="1" smtClean="0">
                        <a:latin typeface="Cambria Math" panose="02040503050406030204" pitchFamily="18" charset="0"/>
                      </a:rPr>
                      <m:t>𝐶</m:t>
                    </m:r>
                    <m:r>
                      <a:rPr lang="en-US" sz="1800" b="0" i="1" smtClean="0">
                        <a:latin typeface="Cambria Math" panose="02040503050406030204" pitchFamily="18" charset="0"/>
                      </a:rPr>
                      <m:t>=60</m:t>
                    </m:r>
                    <m:r>
                      <a:rPr lang="en-US" sz="1800" b="0" i="1" smtClean="0">
                        <a:latin typeface="Cambria Math" panose="02040503050406030204" pitchFamily="18" charset="0"/>
                      </a:rPr>
                      <m:t>𝑥</m:t>
                    </m:r>
                    <m:r>
                      <a:rPr lang="en-US" sz="1800" b="0" i="1" smtClean="0">
                        <a:latin typeface="Cambria Math" panose="02040503050406030204" pitchFamily="18" charset="0"/>
                      </a:rPr>
                      <m:t>+300</m:t>
                    </m:r>
                  </m:oMath>
                </a14:m>
                <a:r>
                  <a:rPr lang="en-US" sz="1800" dirty="0" smtClean="0"/>
                  <a:t> and the revenue is given by </a:t>
                </a:r>
                <a14:m>
                  <m:oMath xmlns:m="http://schemas.openxmlformats.org/officeDocument/2006/math">
                    <m:r>
                      <a:rPr lang="en-US" sz="1800" b="0" i="1" smtClean="0">
                        <a:latin typeface="Cambria Math" panose="02040503050406030204" pitchFamily="18" charset="0"/>
                      </a:rPr>
                      <m:t>𝑅</m:t>
                    </m:r>
                    <m:r>
                      <a:rPr lang="en-US" sz="1800" b="0" i="1" smtClean="0">
                        <a:latin typeface="Cambria Math" panose="02040503050406030204" pitchFamily="18" charset="0"/>
                      </a:rPr>
                      <m:t>=100</m:t>
                    </m:r>
                    <m:r>
                      <a:rPr lang="en-US" sz="1800" b="0" i="1" smtClean="0">
                        <a:latin typeface="Cambria Math" panose="02040503050406030204" pitchFamily="18" charset="0"/>
                      </a:rPr>
                      <m:t>𝑥</m:t>
                    </m:r>
                    <m:r>
                      <a:rPr lang="en-US" sz="1800" b="0" i="1" smtClean="0">
                        <a:latin typeface="Cambria Math" panose="02040503050406030204" pitchFamily="18" charset="0"/>
                      </a:rPr>
                      <m:t>−0.5</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2</m:t>
                        </m:r>
                      </m:sup>
                    </m:sSup>
                  </m:oMath>
                </a14:m>
                <a:r>
                  <a:rPr lang="en-US" sz="1800" dirty="0" smtClean="0"/>
                  <a:t>. Recall that profit is revenue minus cost. Set up a quadratic equation and find two values of 𝑥 (production level) that will create a profit of $300.</a:t>
                </a:r>
                <a:br>
                  <a:rPr lang="en-US" sz="1800" dirty="0" smtClean="0"/>
                </a:br>
                <a:r>
                  <a:rPr lang="en-US" sz="1800" dirty="0"/>
                  <a:t>A: The two values of x are 20 and 60.</a:t>
                </a:r>
                <a:endParaRPr lang="en-US" sz="1800" dirty="0" smtClean="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9788" y="365125"/>
                <a:ext cx="10515600" cy="1325563"/>
              </a:xfrm>
              <a:blipFill>
                <a:blip r:embed="rId3"/>
                <a:stretch>
                  <a:fillRect l="-46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39788" y="1681162"/>
                <a:ext cx="5157787" cy="2446337"/>
              </a:xfrm>
              <a:ln>
                <a:solidFill>
                  <a:schemeClr val="tx1"/>
                </a:solidFill>
              </a:ln>
            </p:spPr>
            <p:txBody>
              <a:bodyPr numCol="1" anchor="t">
                <a:noAutofit/>
              </a:bodyPr>
              <a:lstStyle/>
              <a:p>
                <a:pPr>
                  <a:lnSpc>
                    <a:spcPct val="100000"/>
                  </a:lnSpc>
                  <a:spcBef>
                    <a:spcPts val="0"/>
                  </a:spcBef>
                </a:pPr>
                <a:r>
                  <a:rPr lang="en-US" sz="470" b="0" dirty="0" smtClean="0"/>
                  <a:t>Here's how to solve the problem:</a:t>
                </a:r>
                <a:r>
                  <a:rPr lang="en-US" sz="470" b="0" dirty="0"/>
                  <a:t/>
                </a:r>
                <a:br>
                  <a:rPr lang="en-US" sz="470" b="0" dirty="0"/>
                </a:br>
                <a:r>
                  <a:rPr lang="en-US" sz="470" b="0" dirty="0"/>
                  <a:t>**1. Set up the Profit Equation**</a:t>
                </a:r>
                <a:br>
                  <a:rPr lang="en-US" sz="470" b="0" dirty="0"/>
                </a:br>
                <a:r>
                  <a:rPr lang="en-US" sz="470" b="0" dirty="0" smtClean="0"/>
                  <a:t>Profit </a:t>
                </a:r>
                <a:r>
                  <a:rPr lang="en-US" sz="470" b="0" dirty="0"/>
                  <a:t>(</a:t>
                </a:r>
                <a:r>
                  <a:rPr lang="en-US" sz="470" b="0" i="1" dirty="0">
                    <a:ea typeface="Cambria Math" panose="02040503050406030204" pitchFamily="18" charset="0"/>
                  </a:rPr>
                  <a:t>P</a:t>
                </a:r>
                <a:r>
                  <a:rPr lang="en-US" sz="470" b="0" dirty="0"/>
                  <a:t>) = Revenue </a:t>
                </a:r>
                <a:r>
                  <a:rPr lang="en-US" sz="470" b="0" i="1" dirty="0" smtClean="0">
                    <a:ea typeface="Cambria Math" panose="02040503050406030204" pitchFamily="18" charset="0"/>
                  </a:rPr>
                  <a:t>(R)</a:t>
                </a:r>
                <a:r>
                  <a:rPr lang="en-US" sz="470" b="0" dirty="0" smtClean="0"/>
                  <a:t> </a:t>
                </a:r>
                <a:r>
                  <a:rPr lang="en-US" sz="470" b="0" dirty="0"/>
                  <a:t>- Cost </a:t>
                </a:r>
                <a:r>
                  <a:rPr lang="en-US" sz="470" b="0" i="1" dirty="0" smtClean="0">
                    <a:ea typeface="Cambria Math" panose="02040503050406030204" pitchFamily="18" charset="0"/>
                  </a:rPr>
                  <a:t>(C)</a:t>
                </a:r>
                <a:r>
                  <a:rPr lang="en-US" sz="470" b="0" dirty="0"/>
                  <a:t/>
                </a:r>
                <a:br>
                  <a:rPr lang="en-US" sz="470" b="0" dirty="0"/>
                </a:br>
                <a:r>
                  <a:rPr lang="en-US" sz="470" b="0" dirty="0"/>
                  <a:t/>
                </a:r>
                <a:br>
                  <a:rPr lang="en-US" sz="470" b="0" dirty="0"/>
                </a:br>
                <a14:m>
                  <m:oMathPara xmlns:m="http://schemas.openxmlformats.org/officeDocument/2006/math">
                    <m:oMathParaPr>
                      <m:jc m:val="centerGroup"/>
                    </m:oMathParaPr>
                    <m:oMath xmlns:m="http://schemas.openxmlformats.org/officeDocument/2006/math">
                      <m:r>
                        <a:rPr lang="en-US" sz="470" b="0" i="1" dirty="0" smtClean="0">
                          <a:latin typeface="Cambria Math" panose="02040503050406030204" pitchFamily="18" charset="0"/>
                        </a:rPr>
                        <m:t>𝑃</m:t>
                      </m:r>
                      <m:r>
                        <a:rPr lang="en-US" sz="470" b="0" i="1" dirty="0" smtClean="0">
                          <a:latin typeface="Cambria Math" panose="02040503050406030204" pitchFamily="18" charset="0"/>
                        </a:rPr>
                        <m:t> = (100</m:t>
                      </m:r>
                      <m:r>
                        <a:rPr lang="en-US" sz="470" b="0" i="1" dirty="0" smtClean="0">
                          <a:latin typeface="Cambria Math" panose="02040503050406030204" pitchFamily="18" charset="0"/>
                        </a:rPr>
                        <m:t>𝑥</m:t>
                      </m:r>
                      <m:r>
                        <a:rPr lang="en-US" sz="470" b="0" i="1" dirty="0" smtClean="0">
                          <a:latin typeface="Cambria Math" panose="02040503050406030204" pitchFamily="18" charset="0"/>
                        </a:rPr>
                        <m:t> − 0.5</m:t>
                      </m:r>
                      <m:r>
                        <a:rPr lang="en-US" sz="470" b="0" i="1" dirty="0" smtClean="0">
                          <a:latin typeface="Cambria Math" panose="02040503050406030204" pitchFamily="18" charset="0"/>
                        </a:rPr>
                        <m:t>𝑥</m:t>
                      </m:r>
                      <m:r>
                        <a:rPr lang="en-US" sz="470" b="0" i="1" dirty="0" smtClean="0">
                          <a:latin typeface="Cambria Math" panose="02040503050406030204" pitchFamily="18" charset="0"/>
                        </a:rPr>
                        <m:t>²) − (60</m:t>
                      </m:r>
                      <m:r>
                        <a:rPr lang="en-US" sz="470" b="0" i="1" dirty="0" smtClean="0">
                          <a:latin typeface="Cambria Math" panose="02040503050406030204" pitchFamily="18" charset="0"/>
                        </a:rPr>
                        <m:t>𝑥</m:t>
                      </m:r>
                      <m:r>
                        <a:rPr lang="en-US" sz="470" b="0" i="1" dirty="0" smtClean="0">
                          <a:latin typeface="Cambria Math" panose="02040503050406030204" pitchFamily="18" charset="0"/>
                        </a:rPr>
                        <m:t> + 300)</m:t>
                      </m:r>
                    </m:oMath>
                    <m:oMath xmlns:m="http://schemas.openxmlformats.org/officeDocument/2006/math">
                      <m:r>
                        <a:rPr lang="en-US" sz="470" b="0" i="1" dirty="0" smtClean="0">
                          <a:latin typeface="Cambria Math" panose="02040503050406030204" pitchFamily="18" charset="0"/>
                        </a:rPr>
                        <m:t>𝑃</m:t>
                      </m:r>
                      <m:r>
                        <a:rPr lang="en-US" sz="470" b="0" i="1" dirty="0" smtClean="0">
                          <a:latin typeface="Cambria Math" panose="02040503050406030204" pitchFamily="18" charset="0"/>
                        </a:rPr>
                        <m:t> = −0.5</m:t>
                      </m:r>
                      <m:r>
                        <a:rPr lang="en-US" sz="470" b="0" i="1" dirty="0" smtClean="0">
                          <a:latin typeface="Cambria Math" panose="02040503050406030204" pitchFamily="18" charset="0"/>
                        </a:rPr>
                        <m:t>𝑥</m:t>
                      </m:r>
                      <m:r>
                        <a:rPr lang="en-US" sz="470" b="0" i="1" dirty="0" smtClean="0">
                          <a:latin typeface="Cambria Math" panose="02040503050406030204" pitchFamily="18" charset="0"/>
                        </a:rPr>
                        <m:t>² + 40</m:t>
                      </m:r>
                      <m:r>
                        <a:rPr lang="en-US" sz="470" b="0" i="1" dirty="0" smtClean="0">
                          <a:latin typeface="Cambria Math" panose="02040503050406030204" pitchFamily="18" charset="0"/>
                        </a:rPr>
                        <m:t>𝑥</m:t>
                      </m:r>
                      <m:r>
                        <a:rPr lang="en-US" sz="470" b="0" i="1" dirty="0" smtClean="0">
                          <a:latin typeface="Cambria Math" panose="02040503050406030204" pitchFamily="18" charset="0"/>
                        </a:rPr>
                        <m:t> − 300</m:t>
                      </m:r>
                    </m:oMath>
                  </m:oMathPara>
                </a14:m>
                <a:r>
                  <a:rPr lang="en-US" sz="470" b="0" dirty="0"/>
                  <a:t/>
                </a:r>
                <a:br>
                  <a:rPr lang="en-US" sz="470" b="0" dirty="0"/>
                </a:br>
                <a:r>
                  <a:rPr lang="en-US" sz="470" b="0" dirty="0"/>
                  <a:t>**2. Set the Profit to $300</a:t>
                </a:r>
                <a:r>
                  <a:rPr lang="en-US" sz="470" b="0" dirty="0" smtClean="0"/>
                  <a:t>**</a:t>
                </a:r>
                <a:r>
                  <a:rPr lang="en-US" sz="470" b="0" dirty="0"/>
                  <a:t/>
                </a:r>
                <a:br>
                  <a:rPr lang="en-US" sz="470" b="0" dirty="0"/>
                </a:br>
                <a:r>
                  <a:rPr lang="en-US" sz="470" b="0" dirty="0"/>
                  <a:t>We want to find the production levels </a:t>
                </a:r>
                <a:r>
                  <a:rPr lang="en-US" sz="470" b="0" dirty="0" smtClean="0"/>
                  <a:t>(</a:t>
                </a:r>
                <a:r>
                  <a:rPr lang="en-US" sz="470" b="0" i="1" dirty="0" smtClean="0">
                    <a:ea typeface="Cambria Math" panose="02040503050406030204" pitchFamily="18" charset="0"/>
                  </a:rPr>
                  <a:t>x</a:t>
                </a:r>
                <a:r>
                  <a:rPr lang="en-US" sz="470" b="0" dirty="0" smtClean="0"/>
                  <a:t>) </a:t>
                </a:r>
                <a:r>
                  <a:rPr lang="en-US" sz="470" b="0" dirty="0"/>
                  <a:t>that result in a profit of $300</a:t>
                </a:r>
                <a:r>
                  <a:rPr lang="en-US" sz="470" b="0" dirty="0" smtClean="0"/>
                  <a:t>:</a:t>
                </a:r>
                <a:endParaRPr lang="en-US" sz="470" b="0" i="1" dirty="0" smtClean="0"/>
              </a:p>
              <a:p>
                <a:pPr>
                  <a:lnSpc>
                    <a:spcPct val="100000"/>
                  </a:lnSpc>
                  <a:spcBef>
                    <a:spcPts val="0"/>
                  </a:spcBef>
                </a:pPr>
                <a14:m>
                  <m:oMathPara xmlns:m="http://schemas.openxmlformats.org/officeDocument/2006/math">
                    <m:oMathParaPr>
                      <m:jc m:val="centerGroup"/>
                    </m:oMathParaPr>
                    <m:oMath xmlns:m="http://schemas.openxmlformats.org/officeDocument/2006/math">
                      <m:r>
                        <a:rPr lang="en-US" sz="470" b="0" i="1" dirty="0" smtClean="0">
                          <a:latin typeface="Cambria Math" panose="02040503050406030204" pitchFamily="18" charset="0"/>
                        </a:rPr>
                        <m:t>−0.5</m:t>
                      </m:r>
                      <m:r>
                        <a:rPr lang="en-US" sz="470" b="0" i="1" dirty="0" smtClean="0">
                          <a:latin typeface="Cambria Math" panose="02040503050406030204" pitchFamily="18" charset="0"/>
                        </a:rPr>
                        <m:t>𝑥</m:t>
                      </m:r>
                      <m:r>
                        <a:rPr lang="en-US" sz="470" b="0" i="1" dirty="0" smtClean="0">
                          <a:latin typeface="Cambria Math" panose="02040503050406030204" pitchFamily="18" charset="0"/>
                        </a:rPr>
                        <m:t>² + 40</m:t>
                      </m:r>
                      <m:r>
                        <a:rPr lang="en-US" sz="470" b="0" i="1" dirty="0" smtClean="0">
                          <a:latin typeface="Cambria Math" panose="02040503050406030204" pitchFamily="18" charset="0"/>
                        </a:rPr>
                        <m:t>𝑥</m:t>
                      </m:r>
                      <m:r>
                        <a:rPr lang="en-US" sz="470" b="0" i="1" dirty="0" smtClean="0">
                          <a:latin typeface="Cambria Math" panose="02040503050406030204" pitchFamily="18" charset="0"/>
                        </a:rPr>
                        <m:t> − 300 = 300</m:t>
                      </m:r>
                    </m:oMath>
                  </m:oMathPara>
                </a14:m>
                <a:r>
                  <a:rPr lang="en-US" sz="470" b="0" dirty="0"/>
                  <a:t/>
                </a:r>
                <a:br>
                  <a:rPr lang="en-US" sz="470" b="0" dirty="0"/>
                </a:br>
                <a:r>
                  <a:rPr lang="en-US" sz="470" b="0" dirty="0"/>
                  <a:t>**3. Simplify the Equation</a:t>
                </a:r>
                <a:r>
                  <a:rPr lang="en-US" sz="470" b="0" dirty="0" smtClean="0"/>
                  <a:t>**</a:t>
                </a:r>
                <a:r>
                  <a:rPr lang="en-US" sz="470" b="0" dirty="0"/>
                  <a:t/>
                </a:r>
                <a:br>
                  <a:rPr lang="en-US" sz="470" b="0" dirty="0"/>
                </a:br>
                <a:r>
                  <a:rPr lang="en-US" sz="470" b="0" dirty="0"/>
                  <a:t>Subtract 300 from both sides</a:t>
                </a:r>
                <a:r>
                  <a:rPr lang="en-US" sz="470" b="0" dirty="0" smtClean="0"/>
                  <a:t>:</a:t>
                </a:r>
              </a:p>
              <a:p>
                <a:pPr>
                  <a:lnSpc>
                    <a:spcPct val="100000"/>
                  </a:lnSpc>
                  <a:spcBef>
                    <a:spcPts val="0"/>
                  </a:spcBef>
                </a:pPr>
                <a14:m>
                  <m:oMathPara xmlns:m="http://schemas.openxmlformats.org/officeDocument/2006/math">
                    <m:oMathParaPr>
                      <m:jc m:val="centerGroup"/>
                    </m:oMathParaPr>
                    <m:oMath xmlns:m="http://schemas.openxmlformats.org/officeDocument/2006/math">
                      <m:r>
                        <a:rPr lang="en-US" sz="470" b="0" i="1" dirty="0" smtClean="0">
                          <a:latin typeface="Cambria Math" panose="02040503050406030204" pitchFamily="18" charset="0"/>
                        </a:rPr>
                        <m:t>−0.5</m:t>
                      </m:r>
                      <m:r>
                        <a:rPr lang="en-US" sz="470" b="0" i="1" dirty="0" smtClean="0">
                          <a:latin typeface="Cambria Math" panose="02040503050406030204" pitchFamily="18" charset="0"/>
                        </a:rPr>
                        <m:t>𝑥</m:t>
                      </m:r>
                      <m:r>
                        <a:rPr lang="en-US" sz="470" b="0" i="1" dirty="0" smtClean="0">
                          <a:latin typeface="Cambria Math" panose="02040503050406030204" pitchFamily="18" charset="0"/>
                        </a:rPr>
                        <m:t>² + 40</m:t>
                      </m:r>
                      <m:r>
                        <a:rPr lang="en-US" sz="470" b="0" i="1" dirty="0" smtClean="0">
                          <a:latin typeface="Cambria Math" panose="02040503050406030204" pitchFamily="18" charset="0"/>
                        </a:rPr>
                        <m:t>𝑥</m:t>
                      </m:r>
                      <m:r>
                        <a:rPr lang="en-US" sz="470" b="0" i="1" dirty="0" smtClean="0">
                          <a:latin typeface="Cambria Math" panose="02040503050406030204" pitchFamily="18" charset="0"/>
                        </a:rPr>
                        <m:t> − 600 = 0</m:t>
                      </m:r>
                    </m:oMath>
                  </m:oMathPara>
                </a14:m>
                <a:r>
                  <a:rPr lang="en-US" sz="470" b="0" dirty="0"/>
                  <a:t/>
                </a:r>
                <a:br>
                  <a:rPr lang="en-US" sz="470" b="0" dirty="0"/>
                </a:br>
                <a:r>
                  <a:rPr lang="en-US" sz="470" b="0" dirty="0"/>
                  <a:t>**4. Solve the Quadratic Equation</a:t>
                </a:r>
                <a:r>
                  <a:rPr lang="en-US" sz="470" b="0" dirty="0" smtClean="0"/>
                  <a:t>**</a:t>
                </a:r>
                <a:r>
                  <a:rPr lang="en-US" sz="470" b="0" dirty="0"/>
                  <a:t/>
                </a:r>
                <a:br>
                  <a:rPr lang="en-US" sz="470" b="0" dirty="0"/>
                </a:br>
                <a:r>
                  <a:rPr lang="en-US" sz="470" b="0" dirty="0"/>
                  <a:t>We can solve this quadratic equation using </a:t>
                </a:r>
                <a:r>
                  <a:rPr lang="en-US" sz="470" b="0" dirty="0" smtClean="0"/>
                  <a:t>the </a:t>
                </a:r>
                <a:r>
                  <a:rPr lang="en-US" sz="470" b="0" dirty="0"/>
                  <a:t>quadratic formula</a:t>
                </a:r>
                <a:r>
                  <a:rPr lang="en-US" sz="470" b="0" dirty="0" smtClean="0"/>
                  <a:t>:</a:t>
                </a:r>
              </a:p>
              <a:p>
                <a:pPr>
                  <a:lnSpc>
                    <a:spcPct val="100000"/>
                  </a:lnSpc>
                  <a:spcBef>
                    <a:spcPts val="0"/>
                  </a:spcBef>
                </a:pPr>
                <a14:m>
                  <m:oMathPara xmlns:m="http://schemas.openxmlformats.org/officeDocument/2006/math">
                    <m:oMathParaPr>
                      <m:jc m:val="centerGroup"/>
                    </m:oMathParaPr>
                    <m:oMath xmlns:m="http://schemas.openxmlformats.org/officeDocument/2006/math">
                      <m:r>
                        <a:rPr lang="en-US" sz="470" b="0" i="1" smtClean="0">
                          <a:latin typeface="Cambria Math" panose="02040503050406030204" pitchFamily="18" charset="0"/>
                        </a:rPr>
                        <m:t>𝑥</m:t>
                      </m:r>
                      <m:r>
                        <a:rPr lang="en-US" sz="470" b="0" i="1" smtClean="0">
                          <a:latin typeface="Cambria Math" panose="02040503050406030204" pitchFamily="18" charset="0"/>
                        </a:rPr>
                        <m:t>=</m:t>
                      </m:r>
                      <m:f>
                        <m:fPr>
                          <m:ctrlPr>
                            <a:rPr lang="en-US" sz="470" b="0" i="1" smtClean="0">
                              <a:latin typeface="Cambria Math" panose="02040503050406030204" pitchFamily="18" charset="0"/>
                            </a:rPr>
                          </m:ctrlPr>
                        </m:fPr>
                        <m:num>
                          <m:r>
                            <a:rPr lang="en-US" sz="470" b="0" i="1" smtClean="0">
                              <a:latin typeface="Cambria Math" panose="02040503050406030204" pitchFamily="18" charset="0"/>
                            </a:rPr>
                            <m:t>−</m:t>
                          </m:r>
                          <m:r>
                            <a:rPr lang="en-US" sz="470" b="0" i="1" smtClean="0">
                              <a:latin typeface="Cambria Math" panose="02040503050406030204" pitchFamily="18" charset="0"/>
                            </a:rPr>
                            <m:t>𝑏</m:t>
                          </m:r>
                          <m:r>
                            <a:rPr lang="en-US" sz="470" b="0" i="1" smtClean="0">
                              <a:latin typeface="Cambria Math" panose="02040503050406030204" pitchFamily="18" charset="0"/>
                            </a:rPr>
                            <m:t>±</m:t>
                          </m:r>
                          <m:rad>
                            <m:radPr>
                              <m:degHide m:val="on"/>
                              <m:ctrlPr>
                                <a:rPr lang="en-US" sz="470" b="0" i="1" smtClean="0">
                                  <a:latin typeface="Cambria Math" panose="02040503050406030204" pitchFamily="18" charset="0"/>
                                </a:rPr>
                              </m:ctrlPr>
                            </m:radPr>
                            <m:deg/>
                            <m:e>
                              <m:sSup>
                                <m:sSupPr>
                                  <m:ctrlPr>
                                    <a:rPr lang="en-US" sz="470" b="0" i="1" smtClean="0">
                                      <a:latin typeface="Cambria Math" panose="02040503050406030204" pitchFamily="18" charset="0"/>
                                    </a:rPr>
                                  </m:ctrlPr>
                                </m:sSupPr>
                                <m:e>
                                  <m:r>
                                    <a:rPr lang="en-US" sz="470" b="0" i="1" smtClean="0">
                                      <a:latin typeface="Cambria Math" panose="02040503050406030204" pitchFamily="18" charset="0"/>
                                    </a:rPr>
                                    <m:t>𝑏</m:t>
                                  </m:r>
                                </m:e>
                                <m:sup>
                                  <m:r>
                                    <a:rPr lang="en-US" sz="470" b="0" i="1" smtClean="0">
                                      <a:latin typeface="Cambria Math" panose="02040503050406030204" pitchFamily="18" charset="0"/>
                                    </a:rPr>
                                    <m:t>2</m:t>
                                  </m:r>
                                </m:sup>
                              </m:sSup>
                              <m:r>
                                <a:rPr lang="en-US" sz="470" b="0" i="1" smtClean="0">
                                  <a:latin typeface="Cambria Math" panose="02040503050406030204" pitchFamily="18" charset="0"/>
                                </a:rPr>
                                <m:t>−4</m:t>
                              </m:r>
                              <m:r>
                                <a:rPr lang="en-US" sz="470" b="0" i="1" smtClean="0">
                                  <a:latin typeface="Cambria Math" panose="02040503050406030204" pitchFamily="18" charset="0"/>
                                </a:rPr>
                                <m:t>𝑎𝑐</m:t>
                              </m:r>
                            </m:e>
                          </m:rad>
                        </m:num>
                        <m:den>
                          <m:r>
                            <a:rPr lang="en-US" sz="470" b="0" i="1" smtClean="0">
                              <a:latin typeface="Cambria Math" panose="02040503050406030204" pitchFamily="18" charset="0"/>
                            </a:rPr>
                            <m:t>2</m:t>
                          </m:r>
                          <m:r>
                            <a:rPr lang="en-US" sz="470" b="0" i="1" smtClean="0">
                              <a:latin typeface="Cambria Math" panose="02040503050406030204" pitchFamily="18" charset="0"/>
                            </a:rPr>
                            <m:t>𝑎</m:t>
                          </m:r>
                        </m:den>
                      </m:f>
                    </m:oMath>
                  </m:oMathPara>
                </a14:m>
                <a:r>
                  <a:rPr lang="en-US" sz="470" b="0" dirty="0"/>
                  <a:t/>
                </a:r>
                <a:br>
                  <a:rPr lang="en-US" sz="470" b="0" dirty="0"/>
                </a:br>
                <a:r>
                  <a:rPr lang="en-US" sz="470" b="0" dirty="0"/>
                  <a:t>Where:</a:t>
                </a:r>
                <a:br>
                  <a:rPr lang="en-US" sz="470" b="0" dirty="0"/>
                </a:br>
                <a:r>
                  <a:rPr lang="en-US" sz="470" b="0" dirty="0"/>
                  <a:t>* </a:t>
                </a:r>
                <a:r>
                  <a:rPr lang="en-US" sz="470" b="0" i="1" dirty="0">
                    <a:ea typeface="Cambria Math" panose="02040503050406030204" pitchFamily="18" charset="0"/>
                  </a:rPr>
                  <a:t>a</a:t>
                </a:r>
                <a:r>
                  <a:rPr lang="en-US" sz="470" b="0" dirty="0"/>
                  <a:t> = -</a:t>
                </a:r>
                <a:r>
                  <a:rPr lang="en-US" sz="470" b="0" dirty="0" smtClean="0"/>
                  <a:t>0.5 * </a:t>
                </a:r>
                <a:r>
                  <a:rPr lang="en-US" sz="470" b="0" i="1" dirty="0">
                    <a:ea typeface="Cambria Math" panose="02040503050406030204" pitchFamily="18" charset="0"/>
                  </a:rPr>
                  <a:t>b</a:t>
                </a:r>
                <a:r>
                  <a:rPr lang="en-US" sz="470" b="0" dirty="0"/>
                  <a:t> = </a:t>
                </a:r>
                <a:r>
                  <a:rPr lang="en-US" sz="470" b="0" dirty="0" smtClean="0"/>
                  <a:t>40 * </a:t>
                </a:r>
                <a:r>
                  <a:rPr lang="en-US" sz="470" b="0" i="1" dirty="0">
                    <a:ea typeface="Cambria Math" panose="02040503050406030204" pitchFamily="18" charset="0"/>
                  </a:rPr>
                  <a:t>c </a:t>
                </a:r>
                <a:r>
                  <a:rPr lang="en-US" sz="470" b="0" dirty="0"/>
                  <a:t>= -</a:t>
                </a:r>
                <a:r>
                  <a:rPr lang="en-US" sz="470" b="0" dirty="0" smtClean="0"/>
                  <a:t>600</a:t>
                </a:r>
                <a:r>
                  <a:rPr lang="en-US" sz="470" b="0" dirty="0"/>
                  <a:t/>
                </a:r>
                <a:br>
                  <a:rPr lang="en-US" sz="470" b="0" dirty="0"/>
                </a:br>
                <a:r>
                  <a:rPr lang="en-US" sz="470" b="0" dirty="0"/>
                  <a:t>Substitute the values into the formula</a:t>
                </a:r>
                <a:r>
                  <a:rPr lang="en-US" sz="470" b="0" dirty="0" smtClean="0"/>
                  <a:t>:</a:t>
                </a:r>
                <a:endParaRPr lang="en-US" sz="470" b="0" i="1" dirty="0" smtClean="0">
                  <a:latin typeface="Cambria Math" panose="02040503050406030204" pitchFamily="18" charset="0"/>
                </a:endParaRPr>
              </a:p>
              <a:p>
                <a:pPr>
                  <a:lnSpc>
                    <a:spcPct val="100000"/>
                  </a:lnSpc>
                  <a:spcBef>
                    <a:spcPts val="0"/>
                  </a:spcBef>
                </a:pPr>
                <a14:m>
                  <m:oMathPara xmlns:m="http://schemas.openxmlformats.org/officeDocument/2006/math">
                    <m:oMathParaPr>
                      <m:jc m:val="centerGroup"/>
                    </m:oMathParaPr>
                    <m:oMath xmlns:m="http://schemas.openxmlformats.org/officeDocument/2006/math">
                      <m:r>
                        <a:rPr lang="en-US" sz="470" b="0" i="1">
                          <a:latin typeface="Cambria Math" panose="02040503050406030204" pitchFamily="18" charset="0"/>
                        </a:rPr>
                        <m:t>𝑥</m:t>
                      </m:r>
                      <m:r>
                        <a:rPr lang="en-US" sz="470" b="0" i="1">
                          <a:latin typeface="Cambria Math" panose="02040503050406030204" pitchFamily="18" charset="0"/>
                        </a:rPr>
                        <m:t>=</m:t>
                      </m:r>
                      <m:f>
                        <m:fPr>
                          <m:ctrlPr>
                            <a:rPr lang="en-US" sz="470" b="0" i="1">
                              <a:latin typeface="Cambria Math" panose="02040503050406030204" pitchFamily="18" charset="0"/>
                            </a:rPr>
                          </m:ctrlPr>
                        </m:fPr>
                        <m:num>
                          <m:r>
                            <a:rPr lang="en-US" sz="470" b="0" i="1">
                              <a:latin typeface="Cambria Math" panose="02040503050406030204" pitchFamily="18" charset="0"/>
                            </a:rPr>
                            <m:t>−</m:t>
                          </m:r>
                          <m:r>
                            <a:rPr lang="en-US" sz="470" b="0" i="1" smtClean="0">
                              <a:latin typeface="Cambria Math" panose="02040503050406030204" pitchFamily="18" charset="0"/>
                            </a:rPr>
                            <m:t>40</m:t>
                          </m:r>
                          <m:r>
                            <a:rPr lang="en-US" sz="470" b="0" i="1">
                              <a:latin typeface="Cambria Math" panose="02040503050406030204" pitchFamily="18" charset="0"/>
                            </a:rPr>
                            <m:t>±</m:t>
                          </m:r>
                          <m:rad>
                            <m:radPr>
                              <m:degHide m:val="on"/>
                              <m:ctrlPr>
                                <a:rPr lang="en-US" sz="470" b="0" i="1">
                                  <a:latin typeface="Cambria Math" panose="02040503050406030204" pitchFamily="18" charset="0"/>
                                </a:rPr>
                              </m:ctrlPr>
                            </m:radPr>
                            <m:deg/>
                            <m:e>
                              <m:sSup>
                                <m:sSupPr>
                                  <m:ctrlPr>
                                    <a:rPr lang="en-US" sz="470" b="0" i="1">
                                      <a:latin typeface="Cambria Math" panose="02040503050406030204" pitchFamily="18" charset="0"/>
                                    </a:rPr>
                                  </m:ctrlPr>
                                </m:sSupPr>
                                <m:e>
                                  <m:r>
                                    <a:rPr lang="en-US" sz="470" b="0" i="1" smtClean="0">
                                      <a:latin typeface="Cambria Math" panose="02040503050406030204" pitchFamily="18" charset="0"/>
                                    </a:rPr>
                                    <m:t>40</m:t>
                                  </m:r>
                                </m:e>
                                <m:sup>
                                  <m:r>
                                    <a:rPr lang="en-US" sz="470" b="0" i="1">
                                      <a:latin typeface="Cambria Math" panose="02040503050406030204" pitchFamily="18" charset="0"/>
                                    </a:rPr>
                                    <m:t>2</m:t>
                                  </m:r>
                                </m:sup>
                              </m:sSup>
                              <m:r>
                                <a:rPr lang="en-US" sz="470" b="0" i="1">
                                  <a:latin typeface="Cambria Math" panose="02040503050406030204" pitchFamily="18" charset="0"/>
                                </a:rPr>
                                <m:t>−4</m:t>
                              </m:r>
                              <m:r>
                                <a:rPr lang="en-US" sz="470" b="0" i="1" smtClean="0">
                                  <a:latin typeface="Cambria Math" panose="02040503050406030204" pitchFamily="18" charset="0"/>
                                </a:rPr>
                                <m:t>∗−0.5∗−600</m:t>
                              </m:r>
                            </m:e>
                          </m:rad>
                        </m:num>
                        <m:den>
                          <m:r>
                            <a:rPr lang="en-US" sz="470" b="0" i="1">
                              <a:latin typeface="Cambria Math" panose="02040503050406030204" pitchFamily="18" charset="0"/>
                            </a:rPr>
                            <m:t>2</m:t>
                          </m:r>
                          <m:r>
                            <a:rPr lang="en-US" sz="470" b="0" i="1" smtClean="0">
                              <a:latin typeface="Cambria Math" panose="02040503050406030204" pitchFamily="18" charset="0"/>
                            </a:rPr>
                            <m:t>∗−0.5</m:t>
                          </m:r>
                        </m:den>
                      </m:f>
                    </m:oMath>
                  </m:oMathPara>
                </a14:m>
                <a:r>
                  <a:rPr lang="en-US" sz="470" b="0" dirty="0"/>
                  <a:t/>
                </a:r>
                <a:br>
                  <a:rPr lang="en-US" sz="470" b="0" dirty="0"/>
                </a:br>
                <a:r>
                  <a:rPr lang="en-US" sz="470" b="0" dirty="0"/>
                  <a:t>Simplify</a:t>
                </a:r>
                <a:r>
                  <a:rPr lang="en-US" sz="470" b="0" dirty="0" smtClean="0"/>
                  <a:t>:</a:t>
                </a:r>
              </a:p>
              <a:p>
                <a:pPr>
                  <a:lnSpc>
                    <a:spcPct val="100000"/>
                  </a:lnSpc>
                  <a:spcBef>
                    <a:spcPts val="0"/>
                  </a:spcBef>
                </a:pPr>
                <a14:m>
                  <m:oMathPara xmlns:m="http://schemas.openxmlformats.org/officeDocument/2006/math">
                    <m:oMathParaPr>
                      <m:jc m:val="centerGroup"/>
                    </m:oMathParaPr>
                    <m:oMath xmlns:m="http://schemas.openxmlformats.org/officeDocument/2006/math">
                      <m:r>
                        <a:rPr lang="en-US" sz="470" b="0" i="1">
                          <a:latin typeface="Cambria Math" panose="02040503050406030204" pitchFamily="18" charset="0"/>
                        </a:rPr>
                        <m:t>𝑥</m:t>
                      </m:r>
                      <m:r>
                        <a:rPr lang="en-US" sz="470" b="0" i="1">
                          <a:latin typeface="Cambria Math" panose="02040503050406030204" pitchFamily="18" charset="0"/>
                        </a:rPr>
                        <m:t>=</m:t>
                      </m:r>
                      <m:f>
                        <m:fPr>
                          <m:ctrlPr>
                            <a:rPr lang="en-US" sz="470" b="0" i="1">
                              <a:latin typeface="Cambria Math" panose="02040503050406030204" pitchFamily="18" charset="0"/>
                            </a:rPr>
                          </m:ctrlPr>
                        </m:fPr>
                        <m:num>
                          <m:r>
                            <a:rPr lang="en-US" sz="470" b="0" i="1">
                              <a:latin typeface="Cambria Math" panose="02040503050406030204" pitchFamily="18" charset="0"/>
                            </a:rPr>
                            <m:t>−40±</m:t>
                          </m:r>
                          <m:rad>
                            <m:radPr>
                              <m:degHide m:val="on"/>
                              <m:ctrlPr>
                                <a:rPr lang="en-US" sz="470" b="0" i="1">
                                  <a:latin typeface="Cambria Math" panose="02040503050406030204" pitchFamily="18" charset="0"/>
                                </a:rPr>
                              </m:ctrlPr>
                            </m:radPr>
                            <m:deg/>
                            <m:e>
                              <m:r>
                                <a:rPr lang="en-US" sz="470" b="0" i="1" smtClean="0">
                                  <a:latin typeface="Cambria Math" panose="02040503050406030204" pitchFamily="18" charset="0"/>
                                </a:rPr>
                                <m:t>1600</m:t>
                              </m:r>
                              <m:r>
                                <a:rPr lang="en-US" sz="470" b="0" i="1">
                                  <a:latin typeface="Cambria Math" panose="02040503050406030204" pitchFamily="18" charset="0"/>
                                </a:rPr>
                                <m:t>−</m:t>
                              </m:r>
                              <m:r>
                                <a:rPr lang="en-US" sz="470" b="0" i="1" smtClean="0">
                                  <a:latin typeface="Cambria Math" panose="02040503050406030204" pitchFamily="18" charset="0"/>
                                </a:rPr>
                                <m:t>1200</m:t>
                              </m:r>
                            </m:e>
                          </m:rad>
                        </m:num>
                        <m:den>
                          <m:r>
                            <a:rPr lang="en-US" sz="470" b="0" i="1" smtClean="0">
                              <a:latin typeface="Cambria Math" panose="02040503050406030204" pitchFamily="18" charset="0"/>
                            </a:rPr>
                            <m:t>−1</m:t>
                          </m:r>
                        </m:den>
                      </m:f>
                    </m:oMath>
                    <m:oMath xmlns:m="http://schemas.openxmlformats.org/officeDocument/2006/math">
                      <m:r>
                        <a:rPr lang="en-US" sz="470" b="0" i="1">
                          <a:latin typeface="Cambria Math" panose="02040503050406030204" pitchFamily="18" charset="0"/>
                        </a:rPr>
                        <m:t>𝑥</m:t>
                      </m:r>
                      <m:r>
                        <a:rPr lang="en-US" sz="470" b="0" i="1">
                          <a:latin typeface="Cambria Math" panose="02040503050406030204" pitchFamily="18" charset="0"/>
                        </a:rPr>
                        <m:t>=</m:t>
                      </m:r>
                      <m:f>
                        <m:fPr>
                          <m:ctrlPr>
                            <a:rPr lang="en-US" sz="470" b="0" i="1">
                              <a:latin typeface="Cambria Math" panose="02040503050406030204" pitchFamily="18" charset="0"/>
                            </a:rPr>
                          </m:ctrlPr>
                        </m:fPr>
                        <m:num>
                          <m:r>
                            <a:rPr lang="en-US" sz="470" b="0" i="1">
                              <a:latin typeface="Cambria Math" panose="02040503050406030204" pitchFamily="18" charset="0"/>
                            </a:rPr>
                            <m:t>−40±</m:t>
                          </m:r>
                          <m:rad>
                            <m:radPr>
                              <m:degHide m:val="on"/>
                              <m:ctrlPr>
                                <a:rPr lang="en-US" sz="470" b="0" i="1">
                                  <a:latin typeface="Cambria Math" panose="02040503050406030204" pitchFamily="18" charset="0"/>
                                </a:rPr>
                              </m:ctrlPr>
                            </m:radPr>
                            <m:deg/>
                            <m:e>
                              <m:r>
                                <a:rPr lang="en-US" sz="470" b="0" i="1" smtClean="0">
                                  <a:latin typeface="Cambria Math" panose="02040503050406030204" pitchFamily="18" charset="0"/>
                                </a:rPr>
                                <m:t>400</m:t>
                              </m:r>
                            </m:e>
                          </m:rad>
                        </m:num>
                        <m:den>
                          <m:r>
                            <a:rPr lang="en-US" sz="470" b="0" i="1" smtClean="0">
                              <a:latin typeface="Cambria Math" panose="02040503050406030204" pitchFamily="18" charset="0"/>
                            </a:rPr>
                            <m:t>−1</m:t>
                          </m:r>
                        </m:den>
                      </m:f>
                    </m:oMath>
                    <m:oMath xmlns:m="http://schemas.openxmlformats.org/officeDocument/2006/math">
                      <m:r>
                        <a:rPr lang="en-US" sz="470" b="0" i="1">
                          <a:latin typeface="Cambria Math" panose="02040503050406030204" pitchFamily="18" charset="0"/>
                        </a:rPr>
                        <m:t>𝑥</m:t>
                      </m:r>
                      <m:r>
                        <a:rPr lang="en-US" sz="470" b="0" i="1">
                          <a:latin typeface="Cambria Math" panose="02040503050406030204" pitchFamily="18" charset="0"/>
                        </a:rPr>
                        <m:t>=</m:t>
                      </m:r>
                      <m:f>
                        <m:fPr>
                          <m:ctrlPr>
                            <a:rPr lang="en-US" sz="470" b="0" i="1">
                              <a:latin typeface="Cambria Math" panose="02040503050406030204" pitchFamily="18" charset="0"/>
                            </a:rPr>
                          </m:ctrlPr>
                        </m:fPr>
                        <m:num>
                          <m:r>
                            <a:rPr lang="en-US" sz="470" b="0" i="1">
                              <a:latin typeface="Cambria Math" panose="02040503050406030204" pitchFamily="18" charset="0"/>
                            </a:rPr>
                            <m:t>−40±</m:t>
                          </m:r>
                          <m:r>
                            <a:rPr lang="en-US" sz="470" b="0" i="1" smtClean="0">
                              <a:latin typeface="Cambria Math" panose="02040503050406030204" pitchFamily="18" charset="0"/>
                            </a:rPr>
                            <m:t>20</m:t>
                          </m:r>
                        </m:num>
                        <m:den>
                          <m:r>
                            <a:rPr lang="en-US" sz="470" b="0" i="1">
                              <a:latin typeface="Cambria Math" panose="02040503050406030204" pitchFamily="18" charset="0"/>
                            </a:rPr>
                            <m:t>−1</m:t>
                          </m:r>
                        </m:den>
                      </m:f>
                    </m:oMath>
                  </m:oMathPara>
                </a14:m>
                <a:r>
                  <a:rPr lang="en-US" sz="470" b="0" dirty="0"/>
                  <a:t/>
                </a:r>
                <a:br>
                  <a:rPr lang="en-US" sz="470" b="0" dirty="0"/>
                </a:br>
                <a:r>
                  <a:rPr lang="en-US" sz="470" b="0" dirty="0"/>
                  <a:t>**5. Find the Two Values of </a:t>
                </a:r>
                <a:r>
                  <a:rPr lang="en-US" sz="470" b="0" i="1" dirty="0">
                    <a:latin typeface="Cambria Math" panose="02040503050406030204" pitchFamily="18" charset="0"/>
                    <a:ea typeface="Cambria Math" panose="02040503050406030204" pitchFamily="18" charset="0"/>
                  </a:rPr>
                  <a:t>x</a:t>
                </a:r>
                <a:r>
                  <a:rPr lang="en-US" sz="470" b="0" dirty="0" smtClean="0"/>
                  <a:t>**</a:t>
                </a:r>
                <a:r>
                  <a:rPr lang="en-US" sz="470" b="0" dirty="0"/>
                  <a:t/>
                </a:r>
                <a:br>
                  <a:rPr lang="en-US" sz="470" b="0" dirty="0"/>
                </a:br>
                <a:r>
                  <a:rPr lang="en-US" sz="470" b="0" dirty="0"/>
                  <a:t>This gives us two possible solutions</a:t>
                </a:r>
                <a:r>
                  <a:rPr lang="en-US" sz="470" b="0" dirty="0" smtClean="0"/>
                  <a:t>:</a:t>
                </a:r>
                <a:r>
                  <a:rPr lang="en-US" sz="470" b="0" dirty="0"/>
                  <a:t/>
                </a:r>
                <a:br>
                  <a:rPr lang="en-US" sz="470" b="0" dirty="0"/>
                </a:br>
                <a:r>
                  <a:rPr lang="en-US" sz="470" b="0" dirty="0"/>
                  <a:t>* </a:t>
                </a:r>
                <a14:m>
                  <m:oMath xmlns:m="http://schemas.openxmlformats.org/officeDocument/2006/math">
                    <m:r>
                      <a:rPr lang="en-US" sz="470" b="0" i="1" dirty="0" smtClean="0">
                        <a:latin typeface="Cambria Math" panose="02040503050406030204" pitchFamily="18" charset="0"/>
                      </a:rPr>
                      <m:t>𝑥</m:t>
                    </m:r>
                    <m:r>
                      <a:rPr lang="en-US" sz="470" b="0" i="1" dirty="0" smtClean="0">
                        <a:latin typeface="Cambria Math" panose="02040503050406030204" pitchFamily="18" charset="0"/>
                      </a:rPr>
                      <m:t>₁ = (−40 + 20) / −1 = 20</m:t>
                    </m:r>
                  </m:oMath>
                </a14:m>
                <a:r>
                  <a:rPr lang="en-US" sz="470" b="0" dirty="0"/>
                  <a:t/>
                </a:r>
                <a:br>
                  <a:rPr lang="en-US" sz="470" b="0" dirty="0"/>
                </a:br>
                <a:r>
                  <a:rPr lang="en-US" sz="470" b="0" dirty="0"/>
                  <a:t>* </a:t>
                </a:r>
                <a14:m>
                  <m:oMath xmlns:m="http://schemas.openxmlformats.org/officeDocument/2006/math">
                    <m:r>
                      <a:rPr lang="en-US" sz="470" b="0" i="1" dirty="0" smtClean="0">
                        <a:latin typeface="Cambria Math" panose="02040503050406030204" pitchFamily="18" charset="0"/>
                      </a:rPr>
                      <m:t>𝑥</m:t>
                    </m:r>
                    <m:r>
                      <a:rPr lang="en-US" sz="470" b="0" i="1" dirty="0" smtClean="0">
                        <a:latin typeface="Cambria Math" panose="02040503050406030204" pitchFamily="18" charset="0"/>
                      </a:rPr>
                      <m:t>₂ = (−40 − 20) / −1 = 60</m:t>
                    </m:r>
                  </m:oMath>
                </a14:m>
                <a:r>
                  <a:rPr lang="en-US" sz="470" b="0" dirty="0"/>
                  <a:t/>
                </a:r>
                <a:br>
                  <a:rPr lang="en-US" sz="470" b="0" dirty="0"/>
                </a:br>
                <a:r>
                  <a:rPr lang="en-US" sz="470" b="0" dirty="0"/>
                  <a:t>**Therefore, the two production levels that will create a profit of $300 are</a:t>
                </a:r>
                <a:r>
                  <a:rPr lang="en-US" sz="470" b="0" i="1" dirty="0"/>
                  <a:t> </a:t>
                </a:r>
                <a:r>
                  <a:rPr lang="en-US" sz="470" b="0" i="1" dirty="0">
                    <a:latin typeface="Cambria Math" panose="02040503050406030204" pitchFamily="18" charset="0"/>
                    <a:ea typeface="Cambria Math" panose="02040503050406030204" pitchFamily="18" charset="0"/>
                  </a:rPr>
                  <a:t>x</a:t>
                </a:r>
                <a:r>
                  <a:rPr lang="en-US" sz="470" b="0" i="1" dirty="0"/>
                  <a:t> </a:t>
                </a:r>
                <a:r>
                  <a:rPr lang="en-US" sz="470" b="0" dirty="0"/>
                  <a:t>= 20 and</a:t>
                </a:r>
                <a:r>
                  <a:rPr lang="en-US" sz="470" b="0" dirty="0">
                    <a:latin typeface="Cambria Math" panose="02040503050406030204" pitchFamily="18" charset="0"/>
                    <a:ea typeface="Cambria Math" panose="02040503050406030204" pitchFamily="18" charset="0"/>
                  </a:rPr>
                  <a:t> </a:t>
                </a:r>
                <a:r>
                  <a:rPr lang="en-US" sz="470" b="0" i="1" dirty="0">
                    <a:latin typeface="Cambria Math" panose="02040503050406030204" pitchFamily="18" charset="0"/>
                    <a:ea typeface="Cambria Math" panose="02040503050406030204" pitchFamily="18" charset="0"/>
                  </a:rPr>
                  <a:t>x</a:t>
                </a:r>
                <a:r>
                  <a:rPr lang="en-US" sz="470" b="0" dirty="0">
                    <a:latin typeface="Cambria Math" panose="02040503050406030204" pitchFamily="18" charset="0"/>
                    <a:ea typeface="Cambria Math" panose="02040503050406030204" pitchFamily="18" charset="0"/>
                  </a:rPr>
                  <a:t> </a:t>
                </a:r>
                <a:r>
                  <a:rPr lang="en-US" sz="470" b="0" dirty="0"/>
                  <a:t>= 60.** </a:t>
                </a: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39788" y="1681162"/>
                <a:ext cx="5157787" cy="2446337"/>
              </a:xfrm>
              <a:blipFill>
                <a:blip r:embed="rId4"/>
                <a:stretch>
                  <a:fillRect b="-99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839788" y="4127498"/>
                <a:ext cx="5157787" cy="2571751"/>
              </a:xfrm>
              <a:ln>
                <a:solidFill>
                  <a:schemeClr val="tx1"/>
                </a:solidFill>
              </a:ln>
            </p:spPr>
            <p:txBody>
              <a:bodyPr>
                <a:noAutofit/>
              </a:bodyPr>
              <a:lstStyle/>
              <a:p>
                <a:pPr marL="0" indent="0">
                  <a:lnSpc>
                    <a:spcPct val="120000"/>
                  </a:lnSpc>
                  <a:spcBef>
                    <a:spcPts val="0"/>
                  </a:spcBef>
                  <a:buNone/>
                </a:pPr>
                <a:r>
                  <a:rPr lang="en-US" sz="550" dirty="0" smtClean="0"/>
                  <a:t>To find the profit, we need to subtract the cost from the revenue:</a:t>
                </a:r>
              </a:p>
              <a:p>
                <a:pPr marL="0" indent="0">
                  <a:lnSpc>
                    <a:spcPct val="120000"/>
                  </a:lnSpc>
                  <a:spcBef>
                    <a:spcPts val="0"/>
                  </a:spcBef>
                  <a:buNone/>
                </a:pPr>
                <a:r>
                  <a:rPr lang="en-US" sz="550" dirty="0"/>
                  <a:t>Profit = Revenue - Cost</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550" i="1" dirty="0" smtClean="0">
                          <a:latin typeface="Cambria Math" panose="02040503050406030204" pitchFamily="18" charset="0"/>
                        </a:rPr>
                        <m:t>= (100</m:t>
                      </m:r>
                      <m:r>
                        <a:rPr lang="en-US" sz="550" i="1" dirty="0" smtClean="0">
                          <a:latin typeface="Cambria Math" panose="02040503050406030204" pitchFamily="18" charset="0"/>
                        </a:rPr>
                        <m:t>𝑥</m:t>
                      </m:r>
                      <m:r>
                        <a:rPr lang="en-US" sz="550" i="1" dirty="0" smtClean="0">
                          <a:latin typeface="Cambria Math" panose="02040503050406030204" pitchFamily="18" charset="0"/>
                        </a:rPr>
                        <m:t> − 0.5</m:t>
                      </m:r>
                      <m:sSup>
                        <m:sSupPr>
                          <m:ctrlPr>
                            <a:rPr lang="en-US" sz="550" i="1" dirty="0" smtClean="0">
                              <a:latin typeface="Cambria Math" panose="02040503050406030204" pitchFamily="18" charset="0"/>
                            </a:rPr>
                          </m:ctrlPr>
                        </m:sSupPr>
                        <m:e>
                          <m:r>
                            <a:rPr lang="en-US" sz="550" i="1" dirty="0" smtClean="0">
                              <a:latin typeface="Cambria Math" panose="02040503050406030204" pitchFamily="18" charset="0"/>
                            </a:rPr>
                            <m:t>𝑥</m:t>
                          </m:r>
                        </m:e>
                        <m:sup>
                          <m:r>
                            <a:rPr lang="en-US" sz="550" i="1" dirty="0" smtClean="0">
                              <a:latin typeface="Cambria Math" panose="02040503050406030204" pitchFamily="18" charset="0"/>
                            </a:rPr>
                            <m:t>2</m:t>
                          </m:r>
                        </m:sup>
                      </m:sSup>
                      <m:r>
                        <a:rPr lang="en-US" sz="550" i="1" dirty="0" smtClean="0">
                          <a:latin typeface="Cambria Math" panose="02040503050406030204" pitchFamily="18" charset="0"/>
                        </a:rPr>
                        <m:t>) − (60</m:t>
                      </m:r>
                      <m:r>
                        <a:rPr lang="en-US" sz="550" i="1" dirty="0" smtClean="0">
                          <a:latin typeface="Cambria Math" panose="02040503050406030204" pitchFamily="18" charset="0"/>
                        </a:rPr>
                        <m:t>𝑥</m:t>
                      </m:r>
                      <m:r>
                        <a:rPr lang="en-US" sz="550" i="1" dirty="0" smtClean="0">
                          <a:latin typeface="Cambria Math" panose="02040503050406030204" pitchFamily="18" charset="0"/>
                        </a:rPr>
                        <m:t> + 300)</m:t>
                      </m:r>
                    </m:oMath>
                  </m:oMathPara>
                </a14:m>
                <a:endParaRPr lang="en-US" sz="550"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550" i="1" dirty="0" smtClean="0">
                          <a:latin typeface="Cambria Math" panose="02040503050406030204" pitchFamily="18" charset="0"/>
                        </a:rPr>
                        <m:t>= 100</m:t>
                      </m:r>
                      <m:r>
                        <a:rPr lang="en-US" sz="550" i="1" dirty="0" smtClean="0">
                          <a:latin typeface="Cambria Math" panose="02040503050406030204" pitchFamily="18" charset="0"/>
                        </a:rPr>
                        <m:t>𝑥</m:t>
                      </m:r>
                      <m:r>
                        <a:rPr lang="en-US" sz="550" i="1" dirty="0" smtClean="0">
                          <a:latin typeface="Cambria Math" panose="02040503050406030204" pitchFamily="18" charset="0"/>
                        </a:rPr>
                        <m:t> − 0.5</m:t>
                      </m:r>
                      <m:sSup>
                        <m:sSupPr>
                          <m:ctrlPr>
                            <a:rPr lang="en-US" sz="550" i="1" dirty="0" smtClean="0">
                              <a:latin typeface="Cambria Math" panose="02040503050406030204" pitchFamily="18" charset="0"/>
                            </a:rPr>
                          </m:ctrlPr>
                        </m:sSupPr>
                        <m:e>
                          <m:r>
                            <a:rPr lang="en-US" sz="550" i="1" dirty="0" smtClean="0">
                              <a:latin typeface="Cambria Math" panose="02040503050406030204" pitchFamily="18" charset="0"/>
                            </a:rPr>
                            <m:t>𝑥</m:t>
                          </m:r>
                        </m:e>
                        <m:sup>
                          <m:r>
                            <a:rPr lang="en-US" sz="550" i="1" dirty="0" smtClean="0">
                              <a:latin typeface="Cambria Math" panose="02040503050406030204" pitchFamily="18" charset="0"/>
                            </a:rPr>
                            <m:t>2</m:t>
                          </m:r>
                        </m:sup>
                      </m:sSup>
                      <m:r>
                        <a:rPr lang="en-US" sz="550" i="1" dirty="0" smtClean="0">
                          <a:latin typeface="Cambria Math" panose="02040503050406030204" pitchFamily="18" charset="0"/>
                        </a:rPr>
                        <m:t> − 60</m:t>
                      </m:r>
                      <m:r>
                        <a:rPr lang="en-US" sz="550" i="1" dirty="0" smtClean="0">
                          <a:latin typeface="Cambria Math" panose="02040503050406030204" pitchFamily="18" charset="0"/>
                        </a:rPr>
                        <m:t>𝑥</m:t>
                      </m:r>
                      <m:r>
                        <a:rPr lang="en-US" sz="550" i="1" dirty="0" smtClean="0">
                          <a:latin typeface="Cambria Math" panose="02040503050406030204" pitchFamily="18" charset="0"/>
                        </a:rPr>
                        <m:t> − 300</m:t>
                      </m:r>
                    </m:oMath>
                  </m:oMathPara>
                </a14:m>
                <a:endParaRPr lang="en-US" sz="550"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550" i="1" dirty="0" smtClean="0">
                          <a:latin typeface="Cambria Math" panose="02040503050406030204" pitchFamily="18" charset="0"/>
                        </a:rPr>
                        <m:t>= −0.5</m:t>
                      </m:r>
                      <m:sSup>
                        <m:sSupPr>
                          <m:ctrlPr>
                            <a:rPr lang="en-US" sz="550" i="1" dirty="0" smtClean="0">
                              <a:latin typeface="Cambria Math" panose="02040503050406030204" pitchFamily="18" charset="0"/>
                            </a:rPr>
                          </m:ctrlPr>
                        </m:sSupPr>
                        <m:e>
                          <m:r>
                            <a:rPr lang="en-US" sz="550" i="1" dirty="0" smtClean="0">
                              <a:latin typeface="Cambria Math" panose="02040503050406030204" pitchFamily="18" charset="0"/>
                            </a:rPr>
                            <m:t>𝑥</m:t>
                          </m:r>
                        </m:e>
                        <m:sup>
                          <m:r>
                            <a:rPr lang="en-US" sz="550" i="1" dirty="0" smtClean="0">
                              <a:latin typeface="Cambria Math" panose="02040503050406030204" pitchFamily="18" charset="0"/>
                            </a:rPr>
                            <m:t>2</m:t>
                          </m:r>
                        </m:sup>
                      </m:sSup>
                      <m:r>
                        <a:rPr lang="en-US" sz="550" i="1" dirty="0" smtClean="0">
                          <a:latin typeface="Cambria Math" panose="02040503050406030204" pitchFamily="18" charset="0"/>
                        </a:rPr>
                        <m:t> + 40</m:t>
                      </m:r>
                      <m:r>
                        <a:rPr lang="en-US" sz="550" i="1" dirty="0" smtClean="0">
                          <a:latin typeface="Cambria Math" panose="02040503050406030204" pitchFamily="18" charset="0"/>
                        </a:rPr>
                        <m:t>𝑥</m:t>
                      </m:r>
                      <m:r>
                        <a:rPr lang="en-US" sz="550" i="1" dirty="0" smtClean="0">
                          <a:latin typeface="Cambria Math" panose="02040503050406030204" pitchFamily="18" charset="0"/>
                        </a:rPr>
                        <m:t> − 300</m:t>
                      </m:r>
                    </m:oMath>
                  </m:oMathPara>
                </a14:m>
                <a:endParaRPr lang="en-US" sz="550" dirty="0"/>
              </a:p>
              <a:p>
                <a:pPr marL="0" indent="0">
                  <a:lnSpc>
                    <a:spcPct val="120000"/>
                  </a:lnSpc>
                  <a:spcBef>
                    <a:spcPts val="0"/>
                  </a:spcBef>
                  <a:buNone/>
                </a:pPr>
                <a:r>
                  <a:rPr lang="en-US" sz="550" dirty="0"/>
                  <a:t>We want to find the production levels </a:t>
                </a:r>
                <a:r>
                  <a:rPr lang="en-US" sz="550" dirty="0" smtClean="0"/>
                  <a:t>(</a:t>
                </a:r>
                <a:r>
                  <a:rPr lang="en-US" sz="550" dirty="0"/>
                  <a:t>𝑥</a:t>
                </a:r>
                <a:r>
                  <a:rPr lang="en-US" sz="550" dirty="0" smtClean="0"/>
                  <a:t>) </a:t>
                </a:r>
                <a:r>
                  <a:rPr lang="en-US" sz="550" dirty="0"/>
                  <a:t>that will result in a profit of $300:</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550" i="1" dirty="0" smtClean="0">
                          <a:latin typeface="Cambria Math" panose="02040503050406030204" pitchFamily="18" charset="0"/>
                        </a:rPr>
                        <m:t>−0.5</m:t>
                      </m:r>
                      <m:sSup>
                        <m:sSupPr>
                          <m:ctrlPr>
                            <a:rPr lang="en-US" sz="550" i="1" dirty="0" smtClean="0">
                              <a:latin typeface="Cambria Math" panose="02040503050406030204" pitchFamily="18" charset="0"/>
                            </a:rPr>
                          </m:ctrlPr>
                        </m:sSupPr>
                        <m:e>
                          <m:r>
                            <a:rPr lang="en-US" sz="550" i="1" dirty="0" smtClean="0">
                              <a:latin typeface="Cambria Math" panose="02040503050406030204" pitchFamily="18" charset="0"/>
                            </a:rPr>
                            <m:t>𝑥</m:t>
                          </m:r>
                        </m:e>
                        <m:sup>
                          <m:r>
                            <a:rPr lang="en-US" sz="550" i="1" dirty="0" smtClean="0">
                              <a:latin typeface="Cambria Math" panose="02040503050406030204" pitchFamily="18" charset="0"/>
                            </a:rPr>
                            <m:t>2</m:t>
                          </m:r>
                        </m:sup>
                      </m:sSup>
                      <m:r>
                        <a:rPr lang="en-US" sz="550" i="1" dirty="0" smtClean="0">
                          <a:latin typeface="Cambria Math" panose="02040503050406030204" pitchFamily="18" charset="0"/>
                        </a:rPr>
                        <m:t> + 40</m:t>
                      </m:r>
                      <m:r>
                        <a:rPr lang="en-US" sz="550" i="1" dirty="0" smtClean="0">
                          <a:latin typeface="Cambria Math" panose="02040503050406030204" pitchFamily="18" charset="0"/>
                        </a:rPr>
                        <m:t>𝑥</m:t>
                      </m:r>
                      <m:r>
                        <a:rPr lang="en-US" sz="550" i="1" dirty="0" smtClean="0">
                          <a:latin typeface="Cambria Math" panose="02040503050406030204" pitchFamily="18" charset="0"/>
                        </a:rPr>
                        <m:t> − 300 = 300</m:t>
                      </m:r>
                    </m:oMath>
                  </m:oMathPara>
                </a14:m>
                <a:endParaRPr lang="en-US" sz="550" dirty="0"/>
              </a:p>
              <a:p>
                <a:pPr marL="0" indent="0">
                  <a:lnSpc>
                    <a:spcPct val="120000"/>
                  </a:lnSpc>
                  <a:spcBef>
                    <a:spcPts val="0"/>
                  </a:spcBef>
                  <a:buNone/>
                </a:pPr>
                <a:r>
                  <a:rPr lang="en-US" sz="550" dirty="0" smtClean="0"/>
                  <a:t>Simplifying the equation:</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550" i="1" dirty="0" smtClean="0">
                          <a:latin typeface="Cambria Math" panose="02040503050406030204" pitchFamily="18" charset="0"/>
                        </a:rPr>
                        <m:t>−0.5</m:t>
                      </m:r>
                      <m:sSup>
                        <m:sSupPr>
                          <m:ctrlPr>
                            <a:rPr lang="en-US" sz="550" i="1" dirty="0" smtClean="0">
                              <a:latin typeface="Cambria Math" panose="02040503050406030204" pitchFamily="18" charset="0"/>
                            </a:rPr>
                          </m:ctrlPr>
                        </m:sSupPr>
                        <m:e>
                          <m:r>
                            <a:rPr lang="en-US" sz="550" i="1" dirty="0" smtClean="0">
                              <a:latin typeface="Cambria Math" panose="02040503050406030204" pitchFamily="18" charset="0"/>
                            </a:rPr>
                            <m:t>𝑥</m:t>
                          </m:r>
                        </m:e>
                        <m:sup>
                          <m:r>
                            <a:rPr lang="en-US" sz="550" i="1" dirty="0" smtClean="0">
                              <a:latin typeface="Cambria Math" panose="02040503050406030204" pitchFamily="18" charset="0"/>
                            </a:rPr>
                            <m:t>2</m:t>
                          </m:r>
                        </m:sup>
                      </m:sSup>
                      <m:r>
                        <a:rPr lang="en-US" sz="550" i="1" dirty="0" smtClean="0">
                          <a:latin typeface="Cambria Math" panose="02040503050406030204" pitchFamily="18" charset="0"/>
                        </a:rPr>
                        <m:t> + 40</m:t>
                      </m:r>
                      <m:r>
                        <a:rPr lang="en-US" sz="550" i="1" dirty="0" smtClean="0">
                          <a:latin typeface="Cambria Math" panose="02040503050406030204" pitchFamily="18" charset="0"/>
                        </a:rPr>
                        <m:t>𝑥</m:t>
                      </m:r>
                      <m:r>
                        <a:rPr lang="en-US" sz="550" i="1" dirty="0" smtClean="0">
                          <a:latin typeface="Cambria Math" panose="02040503050406030204" pitchFamily="18" charset="0"/>
                        </a:rPr>
                        <m:t> − 600 = 0</m:t>
                      </m:r>
                    </m:oMath>
                  </m:oMathPara>
                </a14:m>
                <a:endParaRPr lang="en-US" sz="550" dirty="0"/>
              </a:p>
              <a:p>
                <a:pPr marL="0" indent="0">
                  <a:lnSpc>
                    <a:spcPct val="120000"/>
                  </a:lnSpc>
                  <a:spcBef>
                    <a:spcPts val="0"/>
                  </a:spcBef>
                  <a:buNone/>
                </a:pPr>
                <a:r>
                  <a:rPr lang="en-US" sz="550" dirty="0" smtClean="0"/>
                  <a:t>Multiplying </a:t>
                </a:r>
                <a:r>
                  <a:rPr lang="en-US" sz="550" dirty="0"/>
                  <a:t>both sides by -2 to eliminate the fraction:</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sSup>
                        <m:sSupPr>
                          <m:ctrlPr>
                            <a:rPr lang="en-US" sz="550" i="1" dirty="0" smtClean="0">
                              <a:latin typeface="Cambria Math" panose="02040503050406030204" pitchFamily="18" charset="0"/>
                            </a:rPr>
                          </m:ctrlPr>
                        </m:sSupPr>
                        <m:e>
                          <m:r>
                            <a:rPr lang="en-US" sz="550" i="1" dirty="0" smtClean="0">
                              <a:latin typeface="Cambria Math" panose="02040503050406030204" pitchFamily="18" charset="0"/>
                            </a:rPr>
                            <m:t>𝑥</m:t>
                          </m:r>
                        </m:e>
                        <m:sup>
                          <m:r>
                            <a:rPr lang="en-US" sz="550" i="1" dirty="0" smtClean="0">
                              <a:latin typeface="Cambria Math" panose="02040503050406030204" pitchFamily="18" charset="0"/>
                            </a:rPr>
                            <m:t>2</m:t>
                          </m:r>
                        </m:sup>
                      </m:sSup>
                      <m:r>
                        <a:rPr lang="en-US" sz="550" i="1" dirty="0" smtClean="0">
                          <a:latin typeface="Cambria Math" panose="02040503050406030204" pitchFamily="18" charset="0"/>
                        </a:rPr>
                        <m:t> − 80</m:t>
                      </m:r>
                      <m:r>
                        <a:rPr lang="en-US" sz="550" i="1" dirty="0" smtClean="0">
                          <a:latin typeface="Cambria Math" panose="02040503050406030204" pitchFamily="18" charset="0"/>
                        </a:rPr>
                        <m:t>𝑥</m:t>
                      </m:r>
                      <m:r>
                        <a:rPr lang="en-US" sz="550" i="1" dirty="0" smtClean="0">
                          <a:latin typeface="Cambria Math" panose="02040503050406030204" pitchFamily="18" charset="0"/>
                        </a:rPr>
                        <m:t> + 1200 = 0</m:t>
                      </m:r>
                    </m:oMath>
                  </m:oMathPara>
                </a14:m>
                <a:endParaRPr lang="en-US" sz="550" dirty="0"/>
              </a:p>
              <a:p>
                <a:pPr marL="0" indent="0">
                  <a:lnSpc>
                    <a:spcPct val="120000"/>
                  </a:lnSpc>
                  <a:spcBef>
                    <a:spcPts val="0"/>
                  </a:spcBef>
                  <a:buNone/>
                </a:pPr>
                <a:r>
                  <a:rPr lang="en-US" sz="550" dirty="0"/>
                  <a:t>This is a quadratic equation. We can factor it or use the quadratic formula to solve for 𝑥 </a:t>
                </a:r>
                <a:r>
                  <a:rPr lang="en-US" sz="550" dirty="0" smtClean="0"/>
                  <a:t>:</a:t>
                </a:r>
                <a:endParaRPr lang="en-US" sz="550"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550" i="1" dirty="0" smtClean="0">
                          <a:latin typeface="Cambria Math" panose="02040503050406030204" pitchFamily="18" charset="0"/>
                        </a:rPr>
                        <m:t>𝑥</m:t>
                      </m:r>
                      <m:r>
                        <a:rPr lang="en-US" sz="550" i="1" dirty="0" smtClean="0">
                          <a:latin typeface="Cambria Math" panose="02040503050406030204" pitchFamily="18" charset="0"/>
                        </a:rPr>
                        <m:t> =</m:t>
                      </m:r>
                      <m:f>
                        <m:fPr>
                          <m:ctrlPr>
                            <a:rPr lang="en-US" sz="550" i="1" dirty="0" smtClean="0">
                              <a:latin typeface="Cambria Math" panose="02040503050406030204" pitchFamily="18" charset="0"/>
                            </a:rPr>
                          </m:ctrlPr>
                        </m:fPr>
                        <m:num>
                          <m:d>
                            <m:dPr>
                              <m:ctrlPr>
                                <a:rPr lang="en-US" sz="550" i="1" dirty="0" smtClean="0">
                                  <a:latin typeface="Cambria Math" panose="02040503050406030204" pitchFamily="18" charset="0"/>
                                </a:rPr>
                              </m:ctrlPr>
                            </m:dPr>
                            <m:e>
                              <m:r>
                                <a:rPr lang="en-US" sz="550" i="1" dirty="0" smtClean="0">
                                  <a:latin typeface="Cambria Math" panose="02040503050406030204" pitchFamily="18" charset="0"/>
                                </a:rPr>
                                <m:t>80 ± </m:t>
                              </m:r>
                              <m:rad>
                                <m:radPr>
                                  <m:degHide m:val="on"/>
                                  <m:ctrlPr>
                                    <a:rPr lang="en-US" sz="550" i="1" dirty="0" smtClean="0">
                                      <a:latin typeface="Cambria Math" panose="02040503050406030204" pitchFamily="18" charset="0"/>
                                    </a:rPr>
                                  </m:ctrlPr>
                                </m:radPr>
                                <m:deg/>
                                <m:e>
                                  <m:sSup>
                                    <m:sSupPr>
                                      <m:ctrlPr>
                                        <a:rPr lang="en-US" sz="550" i="1" dirty="0" smtClean="0">
                                          <a:latin typeface="Cambria Math" panose="02040503050406030204" pitchFamily="18" charset="0"/>
                                        </a:rPr>
                                      </m:ctrlPr>
                                    </m:sSupPr>
                                    <m:e>
                                      <m:r>
                                        <a:rPr lang="en-US" sz="550" i="1" dirty="0" smtClean="0">
                                          <a:latin typeface="Cambria Math" panose="02040503050406030204" pitchFamily="18" charset="0"/>
                                        </a:rPr>
                                        <m:t>80</m:t>
                                      </m:r>
                                    </m:e>
                                    <m:sup>
                                      <m:r>
                                        <a:rPr lang="en-US" sz="550" i="1" dirty="0" smtClean="0">
                                          <a:latin typeface="Cambria Math" panose="02040503050406030204" pitchFamily="18" charset="0"/>
                                        </a:rPr>
                                        <m:t>2</m:t>
                                      </m:r>
                                    </m:sup>
                                  </m:sSup>
                                  <m:r>
                                    <a:rPr lang="en-US" sz="550" i="1" dirty="0" smtClean="0">
                                      <a:latin typeface="Cambria Math" panose="02040503050406030204" pitchFamily="18" charset="0"/>
                                    </a:rPr>
                                    <m:t>− 4</m:t>
                                  </m:r>
                                  <m:r>
                                    <a:rPr lang="en-US" sz="550" b="0" i="1" dirty="0" smtClean="0">
                                      <a:latin typeface="Cambria Math" panose="02040503050406030204" pitchFamily="18" charset="0"/>
                                    </a:rPr>
                                    <m:t>(</m:t>
                                  </m:r>
                                  <m:r>
                                    <a:rPr lang="en-US" sz="550" i="1" dirty="0" smtClean="0">
                                      <a:latin typeface="Cambria Math" panose="02040503050406030204" pitchFamily="18" charset="0"/>
                                    </a:rPr>
                                    <m:t>1</m:t>
                                  </m:r>
                                  <m:r>
                                    <a:rPr lang="en-US" sz="550" b="0" i="1" dirty="0" smtClean="0">
                                      <a:latin typeface="Cambria Math" panose="02040503050406030204" pitchFamily="18" charset="0"/>
                                    </a:rPr>
                                    <m:t>)(</m:t>
                                  </m:r>
                                  <m:r>
                                    <a:rPr lang="en-US" sz="550" i="1" dirty="0" smtClean="0">
                                      <a:latin typeface="Cambria Math" panose="02040503050406030204" pitchFamily="18" charset="0"/>
                                    </a:rPr>
                                    <m:t>1200</m:t>
                                  </m:r>
                                  <m:r>
                                    <a:rPr lang="en-US" sz="550" b="0" i="1" dirty="0" smtClean="0">
                                      <a:latin typeface="Cambria Math" panose="02040503050406030204" pitchFamily="18" charset="0"/>
                                    </a:rPr>
                                    <m:t>)</m:t>
                                  </m:r>
                                </m:e>
                              </m:rad>
                            </m:e>
                          </m:d>
                        </m:num>
                        <m:den>
                          <m:r>
                            <a:rPr lang="en-US" sz="550" b="0" i="1" dirty="0" smtClean="0">
                              <a:latin typeface="Cambria Math" panose="02040503050406030204" pitchFamily="18" charset="0"/>
                            </a:rPr>
                            <m:t>2(1)</m:t>
                          </m:r>
                        </m:den>
                      </m:f>
                    </m:oMath>
                  </m:oMathPara>
                </a14:m>
                <a:endParaRPr lang="en-US" sz="550"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550" i="1" dirty="0" smtClean="0">
                          <a:latin typeface="Cambria Math" panose="02040503050406030204" pitchFamily="18" charset="0"/>
                        </a:rPr>
                        <m:t>=</m:t>
                      </m:r>
                      <m:f>
                        <m:fPr>
                          <m:ctrlPr>
                            <a:rPr lang="en-US" sz="550" b="0" i="1" dirty="0" smtClean="0">
                              <a:latin typeface="Cambria Math" panose="02040503050406030204" pitchFamily="18" charset="0"/>
                            </a:rPr>
                          </m:ctrlPr>
                        </m:fPr>
                        <m:num>
                          <m:d>
                            <m:dPr>
                              <m:ctrlPr>
                                <a:rPr lang="en-US" sz="550" i="1" dirty="0" smtClean="0">
                                  <a:latin typeface="Cambria Math" panose="02040503050406030204" pitchFamily="18" charset="0"/>
                                </a:rPr>
                              </m:ctrlPr>
                            </m:dPr>
                            <m:e>
                              <m:r>
                                <a:rPr lang="en-US" sz="550" i="1" dirty="0" smtClean="0">
                                  <a:latin typeface="Cambria Math" panose="02040503050406030204" pitchFamily="18" charset="0"/>
                                </a:rPr>
                                <m:t>80 ± </m:t>
                              </m:r>
                              <m:rad>
                                <m:radPr>
                                  <m:degHide m:val="on"/>
                                  <m:ctrlPr>
                                    <a:rPr lang="en-US" sz="550" i="1" dirty="0" smtClean="0">
                                      <a:latin typeface="Cambria Math" panose="02040503050406030204" pitchFamily="18" charset="0"/>
                                    </a:rPr>
                                  </m:ctrlPr>
                                </m:radPr>
                                <m:deg/>
                                <m:e>
                                  <m:r>
                                    <a:rPr lang="en-US" sz="550" i="1" dirty="0" smtClean="0">
                                      <a:latin typeface="Cambria Math" panose="02040503050406030204" pitchFamily="18" charset="0"/>
                                    </a:rPr>
                                    <m:t>6400 − 4800</m:t>
                                  </m:r>
                                </m:e>
                              </m:rad>
                            </m:e>
                          </m:d>
                        </m:num>
                        <m:den>
                          <m:r>
                            <a:rPr lang="en-US" sz="550" b="0" i="1" dirty="0" smtClean="0">
                              <a:latin typeface="Cambria Math" panose="02040503050406030204" pitchFamily="18" charset="0"/>
                            </a:rPr>
                            <m:t>2</m:t>
                          </m:r>
                        </m:den>
                      </m:f>
                    </m:oMath>
                  </m:oMathPara>
                </a14:m>
                <a:endParaRPr lang="en-US" sz="550"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550" i="1" dirty="0" smtClean="0">
                          <a:latin typeface="Cambria Math" panose="02040503050406030204" pitchFamily="18" charset="0"/>
                        </a:rPr>
                        <m:t>=</m:t>
                      </m:r>
                      <m:f>
                        <m:fPr>
                          <m:ctrlPr>
                            <a:rPr lang="en-US" sz="550" i="1" dirty="0" smtClean="0">
                              <a:latin typeface="Cambria Math" panose="02040503050406030204" pitchFamily="18" charset="0"/>
                            </a:rPr>
                          </m:ctrlPr>
                        </m:fPr>
                        <m:num>
                          <m:d>
                            <m:dPr>
                              <m:ctrlPr>
                                <a:rPr lang="en-US" sz="550" i="1" dirty="0" smtClean="0">
                                  <a:latin typeface="Cambria Math" panose="02040503050406030204" pitchFamily="18" charset="0"/>
                                </a:rPr>
                              </m:ctrlPr>
                            </m:dPr>
                            <m:e>
                              <m:r>
                                <a:rPr lang="en-US" sz="550" i="1" dirty="0" smtClean="0">
                                  <a:latin typeface="Cambria Math" panose="02040503050406030204" pitchFamily="18" charset="0"/>
                                </a:rPr>
                                <m:t>80 ± </m:t>
                              </m:r>
                              <m:rad>
                                <m:radPr>
                                  <m:degHide m:val="on"/>
                                  <m:ctrlPr>
                                    <a:rPr lang="en-US" sz="550" i="1" dirty="0" smtClean="0">
                                      <a:latin typeface="Cambria Math" panose="02040503050406030204" pitchFamily="18" charset="0"/>
                                    </a:rPr>
                                  </m:ctrlPr>
                                </m:radPr>
                                <m:deg/>
                                <m:e>
                                  <m:r>
                                    <a:rPr lang="en-US" sz="550" i="1" dirty="0" smtClean="0">
                                      <a:latin typeface="Cambria Math" panose="02040503050406030204" pitchFamily="18" charset="0"/>
                                    </a:rPr>
                                    <m:t>1600</m:t>
                                  </m:r>
                                </m:e>
                              </m:rad>
                            </m:e>
                          </m:d>
                        </m:num>
                        <m:den>
                          <m:r>
                            <a:rPr lang="en-US" sz="550" b="0" i="1" dirty="0" smtClean="0">
                              <a:latin typeface="Cambria Math" panose="02040503050406030204" pitchFamily="18" charset="0"/>
                            </a:rPr>
                            <m:t>2</m:t>
                          </m:r>
                        </m:den>
                      </m:f>
                    </m:oMath>
                  </m:oMathPara>
                </a14:m>
                <a:endParaRPr lang="en-US" sz="550"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550" i="1" dirty="0" smtClean="0">
                          <a:latin typeface="Cambria Math" panose="02040503050406030204" pitchFamily="18" charset="0"/>
                        </a:rPr>
                        <m:t>=</m:t>
                      </m:r>
                      <m:f>
                        <m:fPr>
                          <m:ctrlPr>
                            <a:rPr lang="en-US" sz="550" i="1" dirty="0" smtClean="0">
                              <a:latin typeface="Cambria Math" panose="02040503050406030204" pitchFamily="18" charset="0"/>
                            </a:rPr>
                          </m:ctrlPr>
                        </m:fPr>
                        <m:num>
                          <m:d>
                            <m:dPr>
                              <m:ctrlPr>
                                <a:rPr lang="en-US" sz="550" i="1" dirty="0" smtClean="0">
                                  <a:latin typeface="Cambria Math" panose="02040503050406030204" pitchFamily="18" charset="0"/>
                                </a:rPr>
                              </m:ctrlPr>
                            </m:dPr>
                            <m:e>
                              <m:r>
                                <a:rPr lang="en-US" sz="550" i="1" dirty="0" smtClean="0">
                                  <a:latin typeface="Cambria Math" panose="02040503050406030204" pitchFamily="18" charset="0"/>
                                </a:rPr>
                                <m:t>80 ± 40</m:t>
                              </m:r>
                            </m:e>
                          </m:d>
                        </m:num>
                        <m:den>
                          <m:r>
                            <a:rPr lang="en-US" sz="550" b="0" i="1" dirty="0" smtClean="0">
                              <a:latin typeface="Cambria Math" panose="02040503050406030204" pitchFamily="18" charset="0"/>
                            </a:rPr>
                            <m:t>2</m:t>
                          </m:r>
                        </m:den>
                      </m:f>
                    </m:oMath>
                  </m:oMathPara>
                </a14:m>
                <a:endParaRPr lang="en-US" sz="550" dirty="0"/>
              </a:p>
              <a:p>
                <a:pPr marL="0" indent="0">
                  <a:lnSpc>
                    <a:spcPct val="120000"/>
                  </a:lnSpc>
                  <a:spcBef>
                    <a:spcPts val="0"/>
                  </a:spcBef>
                  <a:buNone/>
                </a:pPr>
                <a:r>
                  <a:rPr lang="en-US" sz="550" dirty="0"/>
                  <a:t>This gives us two possible values for </a:t>
                </a:r>
                <a:r>
                  <a:rPr lang="en-US" sz="550" dirty="0" smtClean="0"/>
                  <a:t>𝑥:</a:t>
                </a:r>
                <a:endParaRPr lang="en-US" sz="550"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550" i="1" dirty="0" smtClean="0">
                          <a:latin typeface="Cambria Math" panose="02040503050406030204" pitchFamily="18" charset="0"/>
                        </a:rPr>
                        <m:t>𝑥</m:t>
                      </m:r>
                      <m:r>
                        <a:rPr lang="en-US" sz="550" i="1" dirty="0" smtClean="0">
                          <a:latin typeface="Cambria Math" panose="02040503050406030204" pitchFamily="18" charset="0"/>
                        </a:rPr>
                        <m:t> = (80 + 40) / 2 = 60</m:t>
                      </m:r>
                    </m:oMath>
                  </m:oMathPara>
                </a14:m>
                <a:endParaRPr lang="en-US" sz="550"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550" i="1" dirty="0" smtClean="0">
                          <a:latin typeface="Cambria Math" panose="02040503050406030204" pitchFamily="18" charset="0"/>
                        </a:rPr>
                        <m:t>𝑥</m:t>
                      </m:r>
                      <m:r>
                        <a:rPr lang="en-US" sz="550" i="1" dirty="0" smtClean="0">
                          <a:latin typeface="Cambria Math" panose="02040503050406030204" pitchFamily="18" charset="0"/>
                        </a:rPr>
                        <m:t> = (80 − 40) / 2 = 20</m:t>
                      </m:r>
                    </m:oMath>
                  </m:oMathPara>
                </a14:m>
                <a:endParaRPr lang="en-US" sz="550" dirty="0"/>
              </a:p>
              <a:p>
                <a:pPr marL="0" indent="0">
                  <a:lnSpc>
                    <a:spcPct val="120000"/>
                  </a:lnSpc>
                  <a:spcBef>
                    <a:spcPts val="0"/>
                  </a:spcBef>
                  <a:buNone/>
                </a:pPr>
                <a:r>
                  <a:rPr lang="en-US" sz="550" dirty="0"/>
                  <a:t>Therefore, the company can achieve a profit of $300 by producing either 20 units or 60 units.</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839788" y="4127498"/>
                <a:ext cx="5157787" cy="2571751"/>
              </a:xfr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p:cNvSpPr>
                <a:spLocks noGrp="1"/>
              </p:cNvSpPr>
              <p:nvPr>
                <p:ph type="body" sz="quarter" idx="3"/>
              </p:nvPr>
            </p:nvSpPr>
            <p:spPr>
              <a:xfrm>
                <a:off x="6172200" y="1681163"/>
                <a:ext cx="5183188" cy="2446334"/>
              </a:xfrm>
              <a:ln>
                <a:solidFill>
                  <a:schemeClr val="tx1"/>
                </a:solidFill>
              </a:ln>
            </p:spPr>
            <p:txBody>
              <a:bodyPr numCol="2" anchor="t">
                <a:noAutofit/>
              </a:bodyPr>
              <a:lstStyle/>
              <a:p>
                <a:pPr>
                  <a:lnSpc>
                    <a:spcPct val="120000"/>
                  </a:lnSpc>
                  <a:spcBef>
                    <a:spcPts val="0"/>
                  </a:spcBef>
                </a:pPr>
                <a:r>
                  <a:rPr lang="en-US" sz="430" b="0" dirty="0" smtClean="0"/>
                  <a:t>To find the production levels that will create a profit of $300, we need to set up the profit function and then solve for </a:t>
                </a:r>
                <a:r>
                  <a:rPr lang="en-US" sz="430" b="0" dirty="0"/>
                  <a:t>𝑥</a:t>
                </a:r>
                <a:r>
                  <a:rPr lang="en-US" sz="430" b="0" dirty="0" smtClean="0"/>
                  <a:t>.</a:t>
                </a:r>
                <a:r>
                  <a:rPr lang="en-US" sz="430" b="0" dirty="0"/>
                  <a:t/>
                </a:r>
                <a:br>
                  <a:rPr lang="en-US" sz="430" b="0" dirty="0"/>
                </a:br>
                <a:r>
                  <a:rPr lang="en-US" sz="430" b="0" dirty="0"/>
                  <a:t>Profit </a:t>
                </a:r>
                <a:r>
                  <a:rPr lang="en-US" sz="430" b="0" dirty="0" smtClean="0"/>
                  <a:t>(</a:t>
                </a:r>
                <a:r>
                  <a:rPr lang="en-US" sz="430" b="0" i="1" dirty="0" smtClean="0">
                    <a:latin typeface="Cambria Math" panose="02040503050406030204" pitchFamily="18" charset="0"/>
                    <a:ea typeface="Cambria Math" panose="02040503050406030204" pitchFamily="18" charset="0"/>
                  </a:rPr>
                  <a:t>P</a:t>
                </a:r>
                <a:r>
                  <a:rPr lang="en-US" sz="430" b="0" dirty="0" smtClean="0">
                    <a:latin typeface="Cambria Math" panose="02040503050406030204" pitchFamily="18" charset="0"/>
                    <a:ea typeface="Cambria Math" panose="02040503050406030204" pitchFamily="18" charset="0"/>
                  </a:rPr>
                  <a:t>)</a:t>
                </a:r>
                <a:r>
                  <a:rPr lang="en-US" sz="430" b="0" dirty="0" smtClean="0"/>
                  <a:t> </a:t>
                </a:r>
                <a:r>
                  <a:rPr lang="en-US" sz="430" b="0" dirty="0"/>
                  <a:t>is given by:</a:t>
                </a:r>
                <a:br>
                  <a:rPr lang="en-US" sz="430" b="0" dirty="0"/>
                </a:br>
                <a:r>
                  <a:rPr lang="en-US" sz="430" b="0" i="1" dirty="0">
                    <a:latin typeface="Cambria Math" panose="02040503050406030204" pitchFamily="18" charset="0"/>
                    <a:ea typeface="Cambria Math" panose="02040503050406030204" pitchFamily="18" charset="0"/>
                  </a:rPr>
                  <a:t>P</a:t>
                </a:r>
                <a:r>
                  <a:rPr lang="en-US" sz="430" b="0" dirty="0" smtClean="0"/>
                  <a:t> </a:t>
                </a:r>
                <a:r>
                  <a:rPr lang="en-US" sz="430" b="0" dirty="0"/>
                  <a:t>= Revenue </a:t>
                </a:r>
                <a:r>
                  <a:rPr lang="en-US" sz="430" b="0" dirty="0" smtClean="0"/>
                  <a:t>– </a:t>
                </a:r>
                <a:r>
                  <a:rPr lang="en-US" sz="430" b="0" dirty="0"/>
                  <a:t>Cost</a:t>
                </a:r>
                <a:endParaRPr lang="en-US" sz="430" b="0" dirty="0" smtClean="0"/>
              </a:p>
              <a:p>
                <a:pPr>
                  <a:lnSpc>
                    <a:spcPct val="120000"/>
                  </a:lnSpc>
                  <a:spcBef>
                    <a:spcPts val="0"/>
                  </a:spcBef>
                </a:pPr>
                <a14:m>
                  <m:oMathPara xmlns:m="http://schemas.openxmlformats.org/officeDocument/2006/math">
                    <m:oMathParaPr>
                      <m:jc m:val="left"/>
                    </m:oMathParaPr>
                    <m:oMath xmlns:m="http://schemas.openxmlformats.org/officeDocument/2006/math">
                      <m:r>
                        <a:rPr lang="en-US" sz="430" b="0" i="1" dirty="0" smtClean="0">
                          <a:latin typeface="Cambria Math" panose="02040503050406030204" pitchFamily="18" charset="0"/>
                        </a:rPr>
                        <m:t>𝑃</m:t>
                      </m:r>
                      <m:r>
                        <a:rPr lang="en-US" sz="430" b="0" i="1" dirty="0" smtClean="0">
                          <a:latin typeface="Cambria Math" panose="02040503050406030204" pitchFamily="18" charset="0"/>
                        </a:rPr>
                        <m:t> = </m:t>
                      </m:r>
                      <m:r>
                        <a:rPr lang="en-US" sz="430" b="0" i="1" dirty="0" smtClean="0">
                          <a:latin typeface="Cambria Math" panose="02040503050406030204" pitchFamily="18" charset="0"/>
                        </a:rPr>
                        <m:t>𝑅</m:t>
                      </m:r>
                      <m:r>
                        <a:rPr lang="en-US" sz="430" b="0" i="1" dirty="0" smtClean="0">
                          <a:latin typeface="Cambria Math" panose="02040503050406030204" pitchFamily="18" charset="0"/>
                        </a:rPr>
                        <m:t> − </m:t>
                      </m:r>
                      <m:r>
                        <a:rPr lang="en-US" sz="430" b="0" i="1" dirty="0" smtClean="0">
                          <a:latin typeface="Cambria Math" panose="02040503050406030204" pitchFamily="18" charset="0"/>
                        </a:rPr>
                        <m:t>𝐶</m:t>
                      </m:r>
                    </m:oMath>
                    <m:oMath xmlns:m="http://schemas.openxmlformats.org/officeDocument/2006/math">
                      <m:r>
                        <a:rPr lang="en-US" sz="430" b="0" i="1" dirty="0" smtClean="0">
                          <a:latin typeface="Cambria Math" panose="02040503050406030204" pitchFamily="18" charset="0"/>
                        </a:rPr>
                        <m:t>𝑃</m:t>
                      </m:r>
                      <m:r>
                        <a:rPr lang="en-US" sz="430" b="0" i="1" dirty="0" smtClean="0">
                          <a:latin typeface="Cambria Math" panose="02040503050406030204" pitchFamily="18" charset="0"/>
                        </a:rPr>
                        <m:t> = (100</m:t>
                      </m:r>
                      <m:r>
                        <a:rPr lang="en-US" sz="430" b="0" i="1" dirty="0" smtClean="0">
                          <a:latin typeface="Cambria Math" panose="02040503050406030204" pitchFamily="18" charset="0"/>
                        </a:rPr>
                        <m:t>𝑥</m:t>
                      </m:r>
                      <m:r>
                        <a:rPr lang="en-US" sz="430" b="0" i="1" dirty="0" smtClean="0">
                          <a:latin typeface="Cambria Math" panose="02040503050406030204" pitchFamily="18" charset="0"/>
                        </a:rPr>
                        <m:t> − 0.5</m:t>
                      </m:r>
                      <m:sSup>
                        <m:sSupPr>
                          <m:ctrlPr>
                            <a:rPr lang="en-US" sz="430" b="0" i="1" dirty="0" smtClean="0">
                              <a:latin typeface="Cambria Math" panose="02040503050406030204" pitchFamily="18" charset="0"/>
                            </a:rPr>
                          </m:ctrlPr>
                        </m:sSupPr>
                        <m:e>
                          <m:r>
                            <a:rPr lang="en-US" sz="430" b="0" i="1" dirty="0" smtClean="0">
                              <a:latin typeface="Cambria Math" panose="02040503050406030204" pitchFamily="18" charset="0"/>
                            </a:rPr>
                            <m:t>𝑥</m:t>
                          </m:r>
                        </m:e>
                        <m:sup>
                          <m:r>
                            <a:rPr lang="en-US" sz="430" b="0" i="1" dirty="0" smtClean="0">
                              <a:latin typeface="Cambria Math" panose="02040503050406030204" pitchFamily="18" charset="0"/>
                            </a:rPr>
                            <m:t>2</m:t>
                          </m:r>
                        </m:sup>
                      </m:sSup>
                      <m:r>
                        <a:rPr lang="en-US" sz="430" b="0" i="1" dirty="0" smtClean="0">
                          <a:latin typeface="Cambria Math" panose="02040503050406030204" pitchFamily="18" charset="0"/>
                        </a:rPr>
                        <m:t>) − (60</m:t>
                      </m:r>
                      <m:r>
                        <a:rPr lang="en-US" sz="430" b="0" i="1" dirty="0" smtClean="0">
                          <a:latin typeface="Cambria Math" panose="02040503050406030204" pitchFamily="18" charset="0"/>
                        </a:rPr>
                        <m:t>𝑥</m:t>
                      </m:r>
                      <m:r>
                        <a:rPr lang="en-US" sz="430" b="0" i="1" dirty="0" smtClean="0">
                          <a:latin typeface="Cambria Math" panose="02040503050406030204" pitchFamily="18" charset="0"/>
                        </a:rPr>
                        <m:t> + 300)</m:t>
                      </m:r>
                    </m:oMath>
                    <m:oMath xmlns:m="http://schemas.openxmlformats.org/officeDocument/2006/math">
                      <m:r>
                        <a:rPr lang="en-US" sz="430" b="0" i="1" dirty="0" smtClean="0">
                          <a:latin typeface="Cambria Math" panose="02040503050406030204" pitchFamily="18" charset="0"/>
                        </a:rPr>
                        <m:t>𝑃</m:t>
                      </m:r>
                      <m:r>
                        <a:rPr lang="en-US" sz="430" b="0" i="1" dirty="0" smtClean="0">
                          <a:latin typeface="Cambria Math" panose="02040503050406030204" pitchFamily="18" charset="0"/>
                        </a:rPr>
                        <m:t> = 100</m:t>
                      </m:r>
                      <m:r>
                        <a:rPr lang="en-US" sz="430" b="0" i="1" dirty="0" smtClean="0">
                          <a:latin typeface="Cambria Math" panose="02040503050406030204" pitchFamily="18" charset="0"/>
                        </a:rPr>
                        <m:t>𝑥</m:t>
                      </m:r>
                      <m:r>
                        <a:rPr lang="en-US" sz="430" b="0" i="1" dirty="0" smtClean="0">
                          <a:latin typeface="Cambria Math" panose="02040503050406030204" pitchFamily="18" charset="0"/>
                        </a:rPr>
                        <m:t> − 0.5</m:t>
                      </m:r>
                      <m:sSup>
                        <m:sSupPr>
                          <m:ctrlPr>
                            <a:rPr lang="en-US" sz="430" b="0" i="1" dirty="0" smtClean="0">
                              <a:latin typeface="Cambria Math" panose="02040503050406030204" pitchFamily="18" charset="0"/>
                            </a:rPr>
                          </m:ctrlPr>
                        </m:sSupPr>
                        <m:e>
                          <m:r>
                            <a:rPr lang="en-US" sz="430" b="0" i="1" dirty="0" smtClean="0">
                              <a:latin typeface="Cambria Math" panose="02040503050406030204" pitchFamily="18" charset="0"/>
                            </a:rPr>
                            <m:t>𝑥</m:t>
                          </m:r>
                        </m:e>
                        <m:sup>
                          <m:r>
                            <a:rPr lang="en-US" sz="430" b="0" i="1" dirty="0" smtClean="0">
                              <a:latin typeface="Cambria Math" panose="02040503050406030204" pitchFamily="18" charset="0"/>
                            </a:rPr>
                            <m:t>2</m:t>
                          </m:r>
                        </m:sup>
                      </m:sSup>
                      <m:r>
                        <a:rPr lang="en-US" sz="430" b="0" i="1" dirty="0" smtClean="0">
                          <a:latin typeface="Cambria Math" panose="02040503050406030204" pitchFamily="18" charset="0"/>
                        </a:rPr>
                        <m:t> − 60</m:t>
                      </m:r>
                      <m:r>
                        <a:rPr lang="en-US" sz="430" b="0" i="1" dirty="0" smtClean="0">
                          <a:latin typeface="Cambria Math" panose="02040503050406030204" pitchFamily="18" charset="0"/>
                        </a:rPr>
                        <m:t>𝑥</m:t>
                      </m:r>
                      <m:r>
                        <a:rPr lang="en-US" sz="430" b="0" i="1" dirty="0" smtClean="0">
                          <a:latin typeface="Cambria Math" panose="02040503050406030204" pitchFamily="18" charset="0"/>
                        </a:rPr>
                        <m:t> − 300</m:t>
                      </m:r>
                    </m:oMath>
                    <m:oMath xmlns:m="http://schemas.openxmlformats.org/officeDocument/2006/math">
                      <m:r>
                        <a:rPr lang="en-US" sz="430" b="0" i="1" dirty="0" smtClean="0">
                          <a:latin typeface="Cambria Math" panose="02040503050406030204" pitchFamily="18" charset="0"/>
                        </a:rPr>
                        <m:t>𝑃</m:t>
                      </m:r>
                      <m:r>
                        <a:rPr lang="en-US" sz="430" b="0" i="1" dirty="0" smtClean="0">
                          <a:latin typeface="Cambria Math" panose="02040503050406030204" pitchFamily="18" charset="0"/>
                        </a:rPr>
                        <m:t> = 40</m:t>
                      </m:r>
                      <m:r>
                        <a:rPr lang="en-US" sz="430" b="0" i="1" dirty="0" smtClean="0">
                          <a:latin typeface="Cambria Math" panose="02040503050406030204" pitchFamily="18" charset="0"/>
                        </a:rPr>
                        <m:t>𝑥</m:t>
                      </m:r>
                      <m:r>
                        <a:rPr lang="en-US" sz="430" b="0" i="1" dirty="0" smtClean="0">
                          <a:latin typeface="Cambria Math" panose="02040503050406030204" pitchFamily="18" charset="0"/>
                        </a:rPr>
                        <m:t> − 0.5</m:t>
                      </m:r>
                      <m:sSup>
                        <m:sSupPr>
                          <m:ctrlPr>
                            <a:rPr lang="en-US" sz="430" b="0" i="1" dirty="0" smtClean="0">
                              <a:latin typeface="Cambria Math" panose="02040503050406030204" pitchFamily="18" charset="0"/>
                            </a:rPr>
                          </m:ctrlPr>
                        </m:sSupPr>
                        <m:e>
                          <m:r>
                            <a:rPr lang="en-US" sz="430" b="0" i="1" dirty="0" smtClean="0">
                              <a:latin typeface="Cambria Math" panose="02040503050406030204" pitchFamily="18" charset="0"/>
                            </a:rPr>
                            <m:t>𝑥</m:t>
                          </m:r>
                        </m:e>
                        <m:sup>
                          <m:r>
                            <a:rPr lang="en-US" sz="430" b="0" i="1" dirty="0" smtClean="0">
                              <a:latin typeface="Cambria Math" panose="02040503050406030204" pitchFamily="18" charset="0"/>
                            </a:rPr>
                            <m:t>2</m:t>
                          </m:r>
                        </m:sup>
                      </m:sSup>
                      <m:r>
                        <a:rPr lang="en-US" sz="430" b="0" i="1" dirty="0" smtClean="0">
                          <a:latin typeface="Cambria Math" panose="02040503050406030204" pitchFamily="18" charset="0"/>
                        </a:rPr>
                        <m:t> − 300</m:t>
                      </m:r>
                    </m:oMath>
                  </m:oMathPara>
                </a14:m>
                <a:r>
                  <a:rPr lang="en-US" sz="430" b="0" dirty="0"/>
                  <a:t/>
                </a:r>
                <a:br>
                  <a:rPr lang="en-US" sz="430" b="0" dirty="0"/>
                </a:br>
                <a:r>
                  <a:rPr lang="en-US" sz="430" b="0" dirty="0"/>
                  <a:t>Setting the profit function equal to $300 and rearranging to form a quadratic equation gives</a:t>
                </a:r>
                <a:r>
                  <a:rPr lang="en-US" sz="430" b="0" dirty="0" smtClean="0"/>
                  <a:t>:</a:t>
                </a:r>
              </a:p>
              <a:p>
                <a:pPr>
                  <a:lnSpc>
                    <a:spcPct val="120000"/>
                  </a:lnSpc>
                  <a:spcBef>
                    <a:spcPts val="0"/>
                  </a:spcBef>
                </a:pPr>
                <a14:m>
                  <m:oMathPara xmlns:m="http://schemas.openxmlformats.org/officeDocument/2006/math">
                    <m:oMathParaPr>
                      <m:jc m:val="left"/>
                    </m:oMathParaPr>
                    <m:oMath xmlns:m="http://schemas.openxmlformats.org/officeDocument/2006/math">
                      <m:r>
                        <a:rPr lang="en-US" sz="430" b="0" i="1" dirty="0" smtClean="0">
                          <a:latin typeface="Cambria Math" panose="02040503050406030204" pitchFamily="18" charset="0"/>
                        </a:rPr>
                        <m:t>40</m:t>
                      </m:r>
                      <m:r>
                        <a:rPr lang="en-US" sz="430" b="0" i="1" dirty="0" smtClean="0">
                          <a:latin typeface="Cambria Math" panose="02040503050406030204" pitchFamily="18" charset="0"/>
                        </a:rPr>
                        <m:t>𝑥</m:t>
                      </m:r>
                      <m:r>
                        <a:rPr lang="en-US" sz="430" b="0" i="1" dirty="0" smtClean="0">
                          <a:latin typeface="Cambria Math" panose="02040503050406030204" pitchFamily="18" charset="0"/>
                        </a:rPr>
                        <m:t> − 0.5</m:t>
                      </m:r>
                      <m:sSup>
                        <m:sSupPr>
                          <m:ctrlPr>
                            <a:rPr lang="en-US" sz="430" b="0" i="1" dirty="0" smtClean="0">
                              <a:latin typeface="Cambria Math" panose="02040503050406030204" pitchFamily="18" charset="0"/>
                            </a:rPr>
                          </m:ctrlPr>
                        </m:sSupPr>
                        <m:e>
                          <m:r>
                            <a:rPr lang="en-US" sz="430" b="0" i="1" dirty="0" smtClean="0">
                              <a:latin typeface="Cambria Math" panose="02040503050406030204" pitchFamily="18" charset="0"/>
                            </a:rPr>
                            <m:t>𝑥</m:t>
                          </m:r>
                        </m:e>
                        <m:sup>
                          <m:r>
                            <a:rPr lang="en-US" sz="430" b="0" i="1" dirty="0" smtClean="0">
                              <a:latin typeface="Cambria Math" panose="02040503050406030204" pitchFamily="18" charset="0"/>
                            </a:rPr>
                            <m:t>2</m:t>
                          </m:r>
                        </m:sup>
                      </m:sSup>
                      <m:r>
                        <a:rPr lang="en-US" sz="430" b="0" i="1" dirty="0" smtClean="0">
                          <a:latin typeface="Cambria Math" panose="02040503050406030204" pitchFamily="18" charset="0"/>
                        </a:rPr>
                        <m:t> − 300 = 300</m:t>
                      </m:r>
                    </m:oMath>
                  </m:oMathPara>
                </a14:m>
                <a:r>
                  <a:rPr lang="en-US" sz="430" b="0" dirty="0"/>
                  <a:t/>
                </a:r>
                <a:br>
                  <a:rPr lang="en-US" sz="430" b="0" dirty="0"/>
                </a:br>
                <a:endParaRPr lang="en-US" sz="430" b="0" dirty="0" smtClean="0"/>
              </a:p>
              <a:p>
                <a:pPr>
                  <a:lnSpc>
                    <a:spcPct val="120000"/>
                  </a:lnSpc>
                  <a:spcBef>
                    <a:spcPts val="0"/>
                  </a:spcBef>
                </a:pPr>
                <a14:m>
                  <m:oMathPara xmlns:m="http://schemas.openxmlformats.org/officeDocument/2006/math">
                    <m:oMathParaPr>
                      <m:jc m:val="left"/>
                    </m:oMathParaPr>
                    <m:oMath xmlns:m="http://schemas.openxmlformats.org/officeDocument/2006/math">
                      <m:r>
                        <a:rPr lang="en-US" sz="430" b="0" i="1" dirty="0" smtClean="0">
                          <a:latin typeface="Cambria Math" panose="02040503050406030204" pitchFamily="18" charset="0"/>
                        </a:rPr>
                        <m:t>−</m:t>
                      </m:r>
                      <m:r>
                        <a:rPr lang="en-US" sz="430" b="0" i="1" dirty="0">
                          <a:latin typeface="Cambria Math" panose="02040503050406030204" pitchFamily="18" charset="0"/>
                        </a:rPr>
                        <m:t>0.5</m:t>
                      </m:r>
                      <m:sSup>
                        <m:sSupPr>
                          <m:ctrlPr>
                            <a:rPr lang="en-US" sz="430" b="0" i="1" dirty="0" smtClean="0">
                              <a:latin typeface="Cambria Math" panose="02040503050406030204" pitchFamily="18" charset="0"/>
                            </a:rPr>
                          </m:ctrlPr>
                        </m:sSupPr>
                        <m:e>
                          <m:r>
                            <a:rPr lang="en-US" sz="430" b="0" i="1" dirty="0" smtClean="0">
                              <a:latin typeface="Cambria Math" panose="02040503050406030204" pitchFamily="18" charset="0"/>
                            </a:rPr>
                            <m:t>𝑥</m:t>
                          </m:r>
                        </m:e>
                        <m:sup>
                          <m:r>
                            <a:rPr lang="en-US" sz="430" b="0" i="1" dirty="0" smtClean="0">
                              <a:latin typeface="Cambria Math" panose="02040503050406030204" pitchFamily="18" charset="0"/>
                            </a:rPr>
                            <m:t>2</m:t>
                          </m:r>
                        </m:sup>
                      </m:sSup>
                      <m:r>
                        <a:rPr lang="en-US" sz="430" b="0" i="1" dirty="0">
                          <a:latin typeface="Cambria Math" panose="02040503050406030204" pitchFamily="18" charset="0"/>
                        </a:rPr>
                        <m:t> + 40</m:t>
                      </m:r>
                      <m:r>
                        <a:rPr lang="en-US" sz="430" b="0" i="1" dirty="0">
                          <a:latin typeface="Cambria Math" panose="02040503050406030204" pitchFamily="18" charset="0"/>
                        </a:rPr>
                        <m:t>𝑥</m:t>
                      </m:r>
                      <m:r>
                        <a:rPr lang="en-US" sz="430" b="0" i="1" dirty="0">
                          <a:latin typeface="Cambria Math" panose="02040503050406030204" pitchFamily="18" charset="0"/>
                        </a:rPr>
                        <m:t> − 600 = 0</m:t>
                      </m:r>
                    </m:oMath>
                  </m:oMathPara>
                </a14:m>
                <a:r>
                  <a:rPr lang="en-US" sz="430" b="0" dirty="0"/>
                  <a:t/>
                </a:r>
                <a:br>
                  <a:rPr lang="en-US" sz="430" b="0" dirty="0"/>
                </a:br>
                <a:r>
                  <a:rPr lang="en-US" sz="430" b="0" dirty="0"/>
                  <a:t>Now, we need to solve this quadratic equation to find the two production levels (values of 𝑥) that will result in a profit of $300. This can be done by factoring or using the quadratic formula</a:t>
                </a:r>
                <a:r>
                  <a:rPr lang="en-US" sz="430" b="0" dirty="0" smtClean="0"/>
                  <a:t>.</a:t>
                </a:r>
                <a:r>
                  <a:rPr lang="en-US" sz="430" b="0" dirty="0"/>
                  <a:t/>
                </a:r>
                <a:br>
                  <a:rPr lang="en-US" sz="430" b="0" dirty="0"/>
                </a:br>
                <a:r>
                  <a:rPr lang="en-US" sz="430" b="0" dirty="0"/>
                  <a:t>Using the quadratic formula</a:t>
                </a:r>
                <a:r>
                  <a:rPr lang="en-US" sz="430" b="0" dirty="0" smtClean="0"/>
                  <a:t>:</a:t>
                </a:r>
              </a:p>
              <a:p>
                <a:pPr>
                  <a:lnSpc>
                    <a:spcPct val="120000"/>
                  </a:lnSpc>
                  <a:spcBef>
                    <a:spcPts val="0"/>
                  </a:spcBef>
                </a:pPr>
                <a14:m>
                  <m:oMathPara xmlns:m="http://schemas.openxmlformats.org/officeDocument/2006/math">
                    <m:oMathParaPr>
                      <m:jc m:val="center"/>
                    </m:oMathParaPr>
                    <m:oMath xmlns:m="http://schemas.openxmlformats.org/officeDocument/2006/math">
                      <m:r>
                        <a:rPr lang="en-US" sz="430" b="0" i="1" smtClean="0">
                          <a:latin typeface="Cambria Math" panose="02040503050406030204" pitchFamily="18" charset="0"/>
                        </a:rPr>
                        <m:t>𝑥</m:t>
                      </m:r>
                      <m:r>
                        <a:rPr lang="en-US" sz="430" b="0" i="1" smtClean="0">
                          <a:latin typeface="Cambria Math" panose="02040503050406030204" pitchFamily="18" charset="0"/>
                        </a:rPr>
                        <m:t>=</m:t>
                      </m:r>
                      <m:f>
                        <m:fPr>
                          <m:ctrlPr>
                            <a:rPr lang="en-US" sz="430" b="0" i="1" smtClean="0">
                              <a:latin typeface="Cambria Math" panose="02040503050406030204" pitchFamily="18" charset="0"/>
                            </a:rPr>
                          </m:ctrlPr>
                        </m:fPr>
                        <m:num>
                          <m:r>
                            <a:rPr lang="en-US" sz="430" b="0" i="1" smtClean="0">
                              <a:latin typeface="Cambria Math" panose="02040503050406030204" pitchFamily="18" charset="0"/>
                            </a:rPr>
                            <m:t>−</m:t>
                          </m:r>
                          <m:r>
                            <a:rPr lang="en-US" sz="430" b="0" i="1" smtClean="0">
                              <a:latin typeface="Cambria Math" panose="02040503050406030204" pitchFamily="18" charset="0"/>
                            </a:rPr>
                            <m:t>𝑏</m:t>
                          </m:r>
                          <m:r>
                            <a:rPr lang="en-US" sz="430" b="0" i="1" smtClean="0">
                              <a:latin typeface="Cambria Math" panose="02040503050406030204" pitchFamily="18" charset="0"/>
                            </a:rPr>
                            <m:t>±</m:t>
                          </m:r>
                          <m:rad>
                            <m:radPr>
                              <m:degHide m:val="on"/>
                              <m:ctrlPr>
                                <a:rPr lang="en-US" sz="430" b="0" i="1" smtClean="0">
                                  <a:latin typeface="Cambria Math" panose="02040503050406030204" pitchFamily="18" charset="0"/>
                                </a:rPr>
                              </m:ctrlPr>
                            </m:radPr>
                            <m:deg/>
                            <m:e>
                              <m:sSup>
                                <m:sSupPr>
                                  <m:ctrlPr>
                                    <a:rPr lang="en-US" sz="430" b="0" i="1" smtClean="0">
                                      <a:latin typeface="Cambria Math" panose="02040503050406030204" pitchFamily="18" charset="0"/>
                                    </a:rPr>
                                  </m:ctrlPr>
                                </m:sSupPr>
                                <m:e>
                                  <m:r>
                                    <a:rPr lang="en-US" sz="430" b="0" i="1" smtClean="0">
                                      <a:latin typeface="Cambria Math" panose="02040503050406030204" pitchFamily="18" charset="0"/>
                                    </a:rPr>
                                    <m:t>𝑏</m:t>
                                  </m:r>
                                </m:e>
                                <m:sup>
                                  <m:r>
                                    <a:rPr lang="en-US" sz="430" b="0" i="1" smtClean="0">
                                      <a:latin typeface="Cambria Math" panose="02040503050406030204" pitchFamily="18" charset="0"/>
                                    </a:rPr>
                                    <m:t>2</m:t>
                                  </m:r>
                                </m:sup>
                              </m:sSup>
                              <m:r>
                                <a:rPr lang="en-US" sz="430" b="0" i="1" smtClean="0">
                                  <a:latin typeface="Cambria Math" panose="02040503050406030204" pitchFamily="18" charset="0"/>
                                </a:rPr>
                                <m:t>−4</m:t>
                              </m:r>
                              <m:r>
                                <a:rPr lang="en-US" sz="430" b="0" i="1" smtClean="0">
                                  <a:latin typeface="Cambria Math" panose="02040503050406030204" pitchFamily="18" charset="0"/>
                                </a:rPr>
                                <m:t>𝑎𝑐</m:t>
                              </m:r>
                            </m:e>
                          </m:rad>
                        </m:num>
                        <m:den>
                          <m:r>
                            <a:rPr lang="en-US" sz="430" b="0" i="1" smtClean="0">
                              <a:latin typeface="Cambria Math" panose="02040503050406030204" pitchFamily="18" charset="0"/>
                            </a:rPr>
                            <m:t>2</m:t>
                          </m:r>
                          <m:r>
                            <a:rPr lang="en-US" sz="430" b="0" i="1" smtClean="0">
                              <a:latin typeface="Cambria Math" panose="02040503050406030204" pitchFamily="18" charset="0"/>
                            </a:rPr>
                            <m:t>𝑎</m:t>
                          </m:r>
                        </m:den>
                      </m:f>
                    </m:oMath>
                  </m:oMathPara>
                </a14:m>
                <a:r>
                  <a:rPr lang="en-US" sz="430" b="0" dirty="0"/>
                  <a:t/>
                </a:r>
                <a:br>
                  <a:rPr lang="en-US" sz="430" b="0" dirty="0"/>
                </a:br>
                <a:r>
                  <a:rPr lang="en-US" sz="430" b="0" dirty="0"/>
                  <a:t>Where </a:t>
                </a:r>
                <a14:m>
                  <m:oMath xmlns:m="http://schemas.openxmlformats.org/officeDocument/2006/math">
                    <m:r>
                      <a:rPr lang="en-US" sz="430" b="0" i="1" dirty="0" smtClean="0">
                        <a:latin typeface="Cambria Math" panose="02040503050406030204" pitchFamily="18" charset="0"/>
                      </a:rPr>
                      <m:t>𝑎</m:t>
                    </m:r>
                    <m:r>
                      <a:rPr lang="en-US" sz="430" b="0" i="1" dirty="0" smtClean="0">
                        <a:latin typeface="Cambria Math" panose="02040503050406030204" pitchFamily="18" charset="0"/>
                      </a:rPr>
                      <m:t> = −0.5, </m:t>
                    </m:r>
                    <m:r>
                      <a:rPr lang="en-US" sz="430" b="0" i="1" dirty="0" smtClean="0">
                        <a:latin typeface="Cambria Math" panose="02040503050406030204" pitchFamily="18" charset="0"/>
                      </a:rPr>
                      <m:t>𝑏</m:t>
                    </m:r>
                    <m:r>
                      <a:rPr lang="en-US" sz="430" b="0" i="1" dirty="0" smtClean="0">
                        <a:latin typeface="Cambria Math" panose="02040503050406030204" pitchFamily="18" charset="0"/>
                      </a:rPr>
                      <m:t> = 40, </m:t>
                    </m:r>
                    <m:r>
                      <a:rPr lang="en-US" sz="430" b="0" i="1" dirty="0" smtClean="0">
                        <a:latin typeface="Cambria Math" panose="02040503050406030204" pitchFamily="18" charset="0"/>
                      </a:rPr>
                      <m:t>𝑐</m:t>
                    </m:r>
                    <m:r>
                      <a:rPr lang="en-US" sz="430" b="0" i="1" dirty="0" smtClean="0">
                        <a:latin typeface="Cambria Math" panose="02040503050406030204" pitchFamily="18" charset="0"/>
                      </a:rPr>
                      <m:t> = −600</m:t>
                    </m:r>
                  </m:oMath>
                </a14:m>
                <a:endParaRPr lang="en-US" sz="430" b="0" dirty="0" smtClean="0"/>
              </a:p>
              <a:p>
                <a:pPr>
                  <a:lnSpc>
                    <a:spcPct val="120000"/>
                  </a:lnSpc>
                  <a:spcBef>
                    <a:spcPts val="0"/>
                  </a:spcBef>
                </a:pPr>
                <a14:m>
                  <m:oMathPara xmlns:m="http://schemas.openxmlformats.org/officeDocument/2006/math">
                    <m:oMathParaPr>
                      <m:jc m:val="center"/>
                    </m:oMathParaPr>
                    <m:oMath xmlns:m="http://schemas.openxmlformats.org/officeDocument/2006/math">
                      <m:r>
                        <a:rPr lang="en-US" sz="430" b="0" i="1" smtClean="0">
                          <a:latin typeface="Cambria Math" panose="02040503050406030204" pitchFamily="18" charset="0"/>
                        </a:rPr>
                        <m:t>𝑥</m:t>
                      </m:r>
                      <m:r>
                        <a:rPr lang="en-US" sz="430" b="0" i="1" smtClean="0">
                          <a:latin typeface="Cambria Math" panose="02040503050406030204" pitchFamily="18" charset="0"/>
                        </a:rPr>
                        <m:t>=</m:t>
                      </m:r>
                      <m:f>
                        <m:fPr>
                          <m:ctrlPr>
                            <a:rPr lang="en-US" sz="430" b="0" i="1">
                              <a:latin typeface="Cambria Math" panose="02040503050406030204" pitchFamily="18" charset="0"/>
                            </a:rPr>
                          </m:ctrlPr>
                        </m:fPr>
                        <m:num>
                          <m:r>
                            <a:rPr lang="en-US" sz="430" b="0" i="1">
                              <a:latin typeface="Cambria Math" panose="02040503050406030204" pitchFamily="18" charset="0"/>
                            </a:rPr>
                            <m:t>−40±</m:t>
                          </m:r>
                          <m:rad>
                            <m:radPr>
                              <m:degHide m:val="on"/>
                              <m:ctrlPr>
                                <a:rPr lang="en-US" sz="430" b="0" i="1">
                                  <a:latin typeface="Cambria Math" panose="02040503050406030204" pitchFamily="18" charset="0"/>
                                </a:rPr>
                              </m:ctrlPr>
                            </m:radPr>
                            <m:deg/>
                            <m:e>
                              <m:sSup>
                                <m:sSupPr>
                                  <m:ctrlPr>
                                    <a:rPr lang="en-US" sz="430" b="0" i="1">
                                      <a:latin typeface="Cambria Math" panose="02040503050406030204" pitchFamily="18" charset="0"/>
                                    </a:rPr>
                                  </m:ctrlPr>
                                </m:sSupPr>
                                <m:e>
                                  <m:r>
                                    <a:rPr lang="en-US" sz="430" b="0" i="1">
                                      <a:latin typeface="Cambria Math" panose="02040503050406030204" pitchFamily="18" charset="0"/>
                                    </a:rPr>
                                    <m:t>40</m:t>
                                  </m:r>
                                </m:e>
                                <m:sup>
                                  <m:r>
                                    <a:rPr lang="en-US" sz="430" b="0" i="1">
                                      <a:latin typeface="Cambria Math" panose="02040503050406030204" pitchFamily="18" charset="0"/>
                                    </a:rPr>
                                    <m:t>2</m:t>
                                  </m:r>
                                </m:sup>
                              </m:sSup>
                              <m:r>
                                <a:rPr lang="en-US" sz="430" b="0" i="1">
                                  <a:latin typeface="Cambria Math" panose="02040503050406030204" pitchFamily="18" charset="0"/>
                                </a:rPr>
                                <m:t>−4∗(−0.5</m:t>
                              </m:r>
                              <m:r>
                                <a:rPr lang="en-US" sz="430" b="0" i="1" smtClean="0">
                                  <a:latin typeface="Cambria Math" panose="02040503050406030204" pitchFamily="18" charset="0"/>
                                </a:rPr>
                                <m:t>)</m:t>
                              </m:r>
                              <m:r>
                                <a:rPr lang="en-US" sz="430" b="0" i="1">
                                  <a:latin typeface="Cambria Math" panose="02040503050406030204" pitchFamily="18" charset="0"/>
                                </a:rPr>
                                <m:t>∗</m:t>
                              </m:r>
                              <m:r>
                                <a:rPr lang="en-US" sz="430" b="0" i="1" smtClean="0">
                                  <a:latin typeface="Cambria Math" panose="02040503050406030204" pitchFamily="18" charset="0"/>
                                </a:rPr>
                                <m:t>(</m:t>
                              </m:r>
                              <m:r>
                                <a:rPr lang="en-US" sz="430" b="0" i="1">
                                  <a:latin typeface="Cambria Math" panose="02040503050406030204" pitchFamily="18" charset="0"/>
                                </a:rPr>
                                <m:t>−600</m:t>
                              </m:r>
                              <m:r>
                                <a:rPr lang="en-US" sz="430" b="0" i="1" smtClean="0">
                                  <a:latin typeface="Cambria Math" panose="02040503050406030204" pitchFamily="18" charset="0"/>
                                </a:rPr>
                                <m:t>)</m:t>
                              </m:r>
                            </m:e>
                          </m:rad>
                        </m:num>
                        <m:den>
                          <m:r>
                            <a:rPr lang="en-US" sz="430" b="0" i="1">
                              <a:latin typeface="Cambria Math" panose="02040503050406030204" pitchFamily="18" charset="0"/>
                            </a:rPr>
                            <m:t>2∗(−0.5</m:t>
                          </m:r>
                          <m:r>
                            <a:rPr lang="en-US" sz="430" b="0" i="1" smtClean="0">
                              <a:latin typeface="Cambria Math" panose="02040503050406030204" pitchFamily="18" charset="0"/>
                            </a:rPr>
                            <m:t>)</m:t>
                          </m:r>
                        </m:den>
                      </m:f>
                    </m:oMath>
                    <m:oMath xmlns:m="http://schemas.openxmlformats.org/officeDocument/2006/math">
                      <m:r>
                        <a:rPr lang="en-US" sz="430" b="0" i="1">
                          <a:latin typeface="Cambria Math" panose="02040503050406030204" pitchFamily="18" charset="0"/>
                        </a:rPr>
                        <m:t>𝑥</m:t>
                      </m:r>
                      <m:r>
                        <a:rPr lang="en-US" sz="430" b="0" i="1">
                          <a:latin typeface="Cambria Math" panose="02040503050406030204" pitchFamily="18" charset="0"/>
                        </a:rPr>
                        <m:t>=</m:t>
                      </m:r>
                      <m:f>
                        <m:fPr>
                          <m:ctrlPr>
                            <a:rPr lang="en-US" sz="430" b="0" i="1">
                              <a:latin typeface="Cambria Math" panose="02040503050406030204" pitchFamily="18" charset="0"/>
                            </a:rPr>
                          </m:ctrlPr>
                        </m:fPr>
                        <m:num>
                          <m:r>
                            <a:rPr lang="en-US" sz="430" b="0" i="1">
                              <a:latin typeface="Cambria Math" panose="02040503050406030204" pitchFamily="18" charset="0"/>
                            </a:rPr>
                            <m:t>−40±</m:t>
                          </m:r>
                          <m:rad>
                            <m:radPr>
                              <m:degHide m:val="on"/>
                              <m:ctrlPr>
                                <a:rPr lang="en-US" sz="430" b="0" i="1">
                                  <a:latin typeface="Cambria Math" panose="02040503050406030204" pitchFamily="18" charset="0"/>
                                </a:rPr>
                              </m:ctrlPr>
                            </m:radPr>
                            <m:deg/>
                            <m:e>
                              <m:r>
                                <a:rPr lang="en-US" sz="430" b="0" i="1">
                                  <a:latin typeface="Cambria Math" panose="02040503050406030204" pitchFamily="18" charset="0"/>
                                </a:rPr>
                                <m:t>1600−1200</m:t>
                              </m:r>
                            </m:e>
                          </m:rad>
                        </m:num>
                        <m:den>
                          <m:r>
                            <a:rPr lang="en-US" sz="430" b="0" i="1">
                              <a:latin typeface="Cambria Math" panose="02040503050406030204" pitchFamily="18" charset="0"/>
                            </a:rPr>
                            <m:t>−1</m:t>
                          </m:r>
                        </m:den>
                      </m:f>
                    </m:oMath>
                    <m:oMath xmlns:m="http://schemas.openxmlformats.org/officeDocument/2006/math">
                      <m:r>
                        <a:rPr lang="en-US" sz="430" b="0" i="1">
                          <a:latin typeface="Cambria Math" panose="02040503050406030204" pitchFamily="18" charset="0"/>
                        </a:rPr>
                        <m:t>𝑥</m:t>
                      </m:r>
                      <m:r>
                        <a:rPr lang="en-US" sz="430" b="0" i="1">
                          <a:latin typeface="Cambria Math" panose="02040503050406030204" pitchFamily="18" charset="0"/>
                        </a:rPr>
                        <m:t>=</m:t>
                      </m:r>
                      <m:f>
                        <m:fPr>
                          <m:ctrlPr>
                            <a:rPr lang="en-US" sz="430" b="0" i="1">
                              <a:latin typeface="Cambria Math" panose="02040503050406030204" pitchFamily="18" charset="0"/>
                            </a:rPr>
                          </m:ctrlPr>
                        </m:fPr>
                        <m:num>
                          <m:r>
                            <a:rPr lang="en-US" sz="430" b="0" i="1">
                              <a:latin typeface="Cambria Math" panose="02040503050406030204" pitchFamily="18" charset="0"/>
                            </a:rPr>
                            <m:t>−40±</m:t>
                          </m:r>
                          <m:rad>
                            <m:radPr>
                              <m:degHide m:val="on"/>
                              <m:ctrlPr>
                                <a:rPr lang="en-US" sz="430" b="0" i="1">
                                  <a:latin typeface="Cambria Math" panose="02040503050406030204" pitchFamily="18" charset="0"/>
                                </a:rPr>
                              </m:ctrlPr>
                            </m:radPr>
                            <m:deg/>
                            <m:e>
                              <m:r>
                                <a:rPr lang="en-US" sz="430" b="0" i="1">
                                  <a:latin typeface="Cambria Math" panose="02040503050406030204" pitchFamily="18" charset="0"/>
                                </a:rPr>
                                <m:t>400</m:t>
                              </m:r>
                            </m:e>
                          </m:rad>
                        </m:num>
                        <m:den>
                          <m:r>
                            <a:rPr lang="en-US" sz="430" b="0" i="1">
                              <a:latin typeface="Cambria Math" panose="02040503050406030204" pitchFamily="18" charset="0"/>
                            </a:rPr>
                            <m:t>−1</m:t>
                          </m:r>
                        </m:den>
                      </m:f>
                    </m:oMath>
                    <m:oMath xmlns:m="http://schemas.openxmlformats.org/officeDocument/2006/math">
                      <m:r>
                        <a:rPr lang="en-US" sz="430" b="0" i="1">
                          <a:latin typeface="Cambria Math" panose="02040503050406030204" pitchFamily="18" charset="0"/>
                        </a:rPr>
                        <m:t>𝑥</m:t>
                      </m:r>
                      <m:r>
                        <a:rPr lang="en-US" sz="430" b="0" i="1">
                          <a:latin typeface="Cambria Math" panose="02040503050406030204" pitchFamily="18" charset="0"/>
                        </a:rPr>
                        <m:t>=</m:t>
                      </m:r>
                      <m:f>
                        <m:fPr>
                          <m:ctrlPr>
                            <a:rPr lang="en-US" sz="430" b="0" i="1">
                              <a:latin typeface="Cambria Math" panose="02040503050406030204" pitchFamily="18" charset="0"/>
                            </a:rPr>
                          </m:ctrlPr>
                        </m:fPr>
                        <m:num>
                          <m:r>
                            <a:rPr lang="en-US" sz="430" b="0" i="1">
                              <a:latin typeface="Cambria Math" panose="02040503050406030204" pitchFamily="18" charset="0"/>
                            </a:rPr>
                            <m:t>−40±20</m:t>
                          </m:r>
                        </m:num>
                        <m:den>
                          <m:r>
                            <a:rPr lang="en-US" sz="430" b="0" i="1">
                              <a:latin typeface="Cambria Math" panose="02040503050406030204" pitchFamily="18" charset="0"/>
                            </a:rPr>
                            <m:t>−1</m:t>
                          </m:r>
                        </m:den>
                      </m:f>
                    </m:oMath>
                    <m:oMath xmlns:m="http://schemas.openxmlformats.org/officeDocument/2006/math">
                      <m:sSub>
                        <m:sSubPr>
                          <m:ctrlPr>
                            <a:rPr lang="en-US" sz="430" b="0" i="1" smtClean="0">
                              <a:latin typeface="Cambria Math" panose="02040503050406030204" pitchFamily="18" charset="0"/>
                            </a:rPr>
                          </m:ctrlPr>
                        </m:sSubPr>
                        <m:e>
                          <m:r>
                            <a:rPr lang="en-US" sz="430" b="0" i="1" smtClean="0">
                              <a:latin typeface="Cambria Math" panose="02040503050406030204" pitchFamily="18" charset="0"/>
                            </a:rPr>
                            <m:t>𝑥</m:t>
                          </m:r>
                        </m:e>
                        <m:sub>
                          <m:r>
                            <a:rPr lang="en-US" sz="430" b="0" i="1" smtClean="0">
                              <a:latin typeface="Cambria Math" panose="02040503050406030204" pitchFamily="18" charset="0"/>
                            </a:rPr>
                            <m:t>1</m:t>
                          </m:r>
                        </m:sub>
                      </m:sSub>
                      <m:r>
                        <a:rPr lang="en-US" sz="430" b="0" i="1">
                          <a:latin typeface="Cambria Math" panose="02040503050406030204" pitchFamily="18" charset="0"/>
                        </a:rPr>
                        <m:t>=</m:t>
                      </m:r>
                      <m:f>
                        <m:fPr>
                          <m:ctrlPr>
                            <a:rPr lang="en-US" sz="430" b="0" i="1">
                              <a:latin typeface="Cambria Math" panose="02040503050406030204" pitchFamily="18" charset="0"/>
                            </a:rPr>
                          </m:ctrlPr>
                        </m:fPr>
                        <m:num>
                          <m:r>
                            <a:rPr lang="en-US" sz="430" b="0" i="1">
                              <a:latin typeface="Cambria Math" panose="02040503050406030204" pitchFamily="18" charset="0"/>
                            </a:rPr>
                            <m:t>−40</m:t>
                          </m:r>
                          <m:r>
                            <a:rPr lang="en-US" sz="430" b="0" i="1" smtClean="0">
                              <a:latin typeface="Cambria Math" panose="02040503050406030204" pitchFamily="18" charset="0"/>
                            </a:rPr>
                            <m:t>+</m:t>
                          </m:r>
                          <m:r>
                            <a:rPr lang="en-US" sz="430" b="0" i="1">
                              <a:latin typeface="Cambria Math" panose="02040503050406030204" pitchFamily="18" charset="0"/>
                            </a:rPr>
                            <m:t>20</m:t>
                          </m:r>
                        </m:num>
                        <m:den>
                          <m:r>
                            <a:rPr lang="en-US" sz="430" b="0" i="1">
                              <a:latin typeface="Cambria Math" panose="02040503050406030204" pitchFamily="18" charset="0"/>
                            </a:rPr>
                            <m:t>−1</m:t>
                          </m:r>
                        </m:den>
                      </m:f>
                    </m:oMath>
                    <m:oMath xmlns:m="http://schemas.openxmlformats.org/officeDocument/2006/math">
                      <m:sSub>
                        <m:sSubPr>
                          <m:ctrlPr>
                            <a:rPr lang="en-US" sz="430" b="0" i="1" dirty="0" smtClean="0">
                              <a:latin typeface="Cambria Math" panose="02040503050406030204" pitchFamily="18" charset="0"/>
                            </a:rPr>
                          </m:ctrlPr>
                        </m:sSubPr>
                        <m:e>
                          <m:r>
                            <a:rPr lang="en-US" sz="430" b="0" i="1" dirty="0" smtClean="0">
                              <a:latin typeface="Cambria Math" panose="02040503050406030204" pitchFamily="18" charset="0"/>
                            </a:rPr>
                            <m:t>𝑥</m:t>
                          </m:r>
                        </m:e>
                        <m:sub>
                          <m:r>
                            <a:rPr lang="en-US" sz="430" b="0" i="1" dirty="0" smtClean="0">
                              <a:latin typeface="Cambria Math" panose="02040503050406030204" pitchFamily="18" charset="0"/>
                            </a:rPr>
                            <m:t>1</m:t>
                          </m:r>
                        </m:sub>
                      </m:sSub>
                      <m:r>
                        <a:rPr lang="en-US" sz="430" b="0" i="1" dirty="0" smtClean="0">
                          <a:latin typeface="Cambria Math" panose="02040503050406030204" pitchFamily="18" charset="0"/>
                        </a:rPr>
                        <m:t> = −20</m:t>
                      </m:r>
                    </m:oMath>
                    <m:oMath xmlns:m="http://schemas.openxmlformats.org/officeDocument/2006/math">
                      <m:sSub>
                        <m:sSubPr>
                          <m:ctrlPr>
                            <a:rPr lang="en-US" sz="430" b="0" i="1">
                              <a:latin typeface="Cambria Math" panose="02040503050406030204" pitchFamily="18" charset="0"/>
                            </a:rPr>
                          </m:ctrlPr>
                        </m:sSubPr>
                        <m:e>
                          <m:r>
                            <a:rPr lang="en-US" sz="430" b="0" i="1">
                              <a:latin typeface="Cambria Math" panose="02040503050406030204" pitchFamily="18" charset="0"/>
                            </a:rPr>
                            <m:t>𝑥</m:t>
                          </m:r>
                        </m:e>
                        <m:sub>
                          <m:r>
                            <a:rPr lang="en-US" sz="430" b="0" i="1" smtClean="0">
                              <a:latin typeface="Cambria Math" panose="02040503050406030204" pitchFamily="18" charset="0"/>
                            </a:rPr>
                            <m:t>2</m:t>
                          </m:r>
                        </m:sub>
                      </m:sSub>
                      <m:r>
                        <a:rPr lang="en-US" sz="430" b="0" i="1">
                          <a:latin typeface="Cambria Math" panose="02040503050406030204" pitchFamily="18" charset="0"/>
                        </a:rPr>
                        <m:t>=</m:t>
                      </m:r>
                      <m:f>
                        <m:fPr>
                          <m:ctrlPr>
                            <a:rPr lang="en-US" sz="430" b="0" i="1">
                              <a:latin typeface="Cambria Math" panose="02040503050406030204" pitchFamily="18" charset="0"/>
                            </a:rPr>
                          </m:ctrlPr>
                        </m:fPr>
                        <m:num>
                          <m:r>
                            <a:rPr lang="en-US" sz="430" b="0" i="1">
                              <a:latin typeface="Cambria Math" panose="02040503050406030204" pitchFamily="18" charset="0"/>
                            </a:rPr>
                            <m:t>−40</m:t>
                          </m:r>
                          <m:r>
                            <a:rPr lang="en-US" sz="430" b="0" i="1" smtClean="0">
                              <a:latin typeface="Cambria Math" panose="02040503050406030204" pitchFamily="18" charset="0"/>
                            </a:rPr>
                            <m:t>−</m:t>
                          </m:r>
                          <m:r>
                            <a:rPr lang="en-US" sz="430" b="0" i="1">
                              <a:latin typeface="Cambria Math" panose="02040503050406030204" pitchFamily="18" charset="0"/>
                            </a:rPr>
                            <m:t>20</m:t>
                          </m:r>
                        </m:num>
                        <m:den>
                          <m:r>
                            <a:rPr lang="en-US" sz="430" b="0" i="1">
                              <a:latin typeface="Cambria Math" panose="02040503050406030204" pitchFamily="18" charset="0"/>
                            </a:rPr>
                            <m:t>−1</m:t>
                          </m:r>
                        </m:den>
                      </m:f>
                    </m:oMath>
                    <m:oMath xmlns:m="http://schemas.openxmlformats.org/officeDocument/2006/math">
                      <m:sSub>
                        <m:sSubPr>
                          <m:ctrlPr>
                            <a:rPr lang="en-US" sz="430" b="0" i="1" dirty="0">
                              <a:latin typeface="Cambria Math" panose="02040503050406030204" pitchFamily="18" charset="0"/>
                            </a:rPr>
                          </m:ctrlPr>
                        </m:sSubPr>
                        <m:e>
                          <m:r>
                            <a:rPr lang="en-US" sz="430" b="0" i="1" dirty="0">
                              <a:latin typeface="Cambria Math" panose="02040503050406030204" pitchFamily="18" charset="0"/>
                            </a:rPr>
                            <m:t>𝑥</m:t>
                          </m:r>
                        </m:e>
                        <m:sub>
                          <m:r>
                            <a:rPr lang="en-US" sz="430" b="0" i="1" dirty="0" smtClean="0">
                              <a:latin typeface="Cambria Math" panose="02040503050406030204" pitchFamily="18" charset="0"/>
                            </a:rPr>
                            <m:t>2</m:t>
                          </m:r>
                        </m:sub>
                      </m:sSub>
                      <m:r>
                        <a:rPr lang="en-US" sz="430" b="0" i="1" dirty="0">
                          <a:latin typeface="Cambria Math" panose="02040503050406030204" pitchFamily="18" charset="0"/>
                        </a:rPr>
                        <m:t> =</m:t>
                      </m:r>
                      <m:r>
                        <a:rPr lang="en-US" sz="430" b="0" i="1" dirty="0" smtClean="0">
                          <a:latin typeface="Cambria Math" panose="02040503050406030204" pitchFamily="18" charset="0"/>
                        </a:rPr>
                        <m:t>60</m:t>
                      </m:r>
                    </m:oMath>
                  </m:oMathPara>
                </a14:m>
                <a:r>
                  <a:rPr lang="en-US" sz="430" b="0" dirty="0"/>
                  <a:t/>
                </a:r>
                <a:br>
                  <a:rPr lang="en-US" sz="430" b="0" dirty="0"/>
                </a:br>
                <a:r>
                  <a:rPr lang="en-US" sz="430" b="0" dirty="0"/>
                  <a:t>Therefore, the production levels that will create a profit of $300 are 𝑥 = -20 and 𝑥 = 60. Since production levels cannot be negative, the valid production level is 𝑥 = 60.</a:t>
                </a:r>
                <a:r>
                  <a:rPr lang="en-US" sz="430" dirty="0"/>
                  <a:t> </a:t>
                </a:r>
                <a:endParaRPr lang="en-US" sz="430" b="0" dirty="0"/>
              </a:p>
            </p:txBody>
          </p:sp>
        </mc:Choice>
        <mc:Fallback xmlns="">
          <p:sp>
            <p:nvSpPr>
              <p:cNvPr id="5" name="Text Placeholder 4"/>
              <p:cNvSpPr>
                <a:spLocks noGrp="1" noRot="1" noChangeAspect="1" noMove="1" noResize="1" noEditPoints="1" noAdjustHandles="1" noChangeArrowheads="1" noChangeShapeType="1" noTextEdit="1"/>
              </p:cNvSpPr>
              <p:nvPr>
                <p:ph type="body" sz="quarter" idx="3"/>
              </p:nvPr>
            </p:nvSpPr>
            <p:spPr>
              <a:xfrm>
                <a:off x="6172200" y="1681163"/>
                <a:ext cx="5183188" cy="2446334"/>
              </a:xfrm>
              <a:blipFill>
                <a:blip r:embed="rId6"/>
                <a:stretch>
                  <a:fillRect b="-24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a:xfrm>
                <a:off x="6172200" y="4127497"/>
                <a:ext cx="5183188" cy="2571751"/>
              </a:xfrm>
              <a:ln>
                <a:solidFill>
                  <a:schemeClr val="tx1"/>
                </a:solidFill>
              </a:ln>
            </p:spPr>
            <p:txBody>
              <a:bodyPr>
                <a:noAutofit/>
              </a:bodyPr>
              <a:lstStyle/>
              <a:p>
                <a:pPr marL="0" indent="0">
                  <a:lnSpc>
                    <a:spcPct val="120000"/>
                  </a:lnSpc>
                  <a:spcBef>
                    <a:spcPts val="0"/>
                  </a:spcBef>
                  <a:buNone/>
                </a:pPr>
                <a:r>
                  <a:rPr lang="en-US" sz="900" dirty="0" smtClean="0"/>
                  <a:t>To find the production level </a:t>
                </a:r>
                <a:r>
                  <a:rPr lang="en-US" sz="900" dirty="0"/>
                  <a:t>𝑥 that results in a profit of $300, we start with the profit function defined as:</a:t>
                </a:r>
              </a:p>
              <a:p>
                <a:pPr marL="0" indent="0" algn="ctr">
                  <a:lnSpc>
                    <a:spcPct val="120000"/>
                  </a:lnSpc>
                  <a:spcBef>
                    <a:spcPts val="0"/>
                  </a:spcBef>
                  <a:buNone/>
                </a:pPr>
                <a:r>
                  <a:rPr lang="en-US" sz="900" dirty="0"/>
                  <a:t>Profit=Revenue−</a:t>
                </a:r>
                <a:r>
                  <a:rPr lang="en-US" sz="900" dirty="0" smtClean="0"/>
                  <a:t>Cost</a:t>
                </a:r>
                <a:endParaRPr lang="en-US" sz="900" dirty="0"/>
              </a:p>
              <a:p>
                <a:pPr marL="0" indent="0">
                  <a:lnSpc>
                    <a:spcPct val="120000"/>
                  </a:lnSpc>
                  <a:spcBef>
                    <a:spcPts val="0"/>
                  </a:spcBef>
                  <a:buNone/>
                </a:pPr>
                <a:r>
                  <a:rPr lang="en-US" sz="900" dirty="0"/>
                  <a:t>Given:</a:t>
                </a:r>
              </a:p>
              <a:p>
                <a:pPr marL="0" indent="0">
                  <a:lnSpc>
                    <a:spcPct val="120000"/>
                  </a:lnSpc>
                  <a:spcBef>
                    <a:spcPts val="0"/>
                  </a:spcBef>
                  <a:buNone/>
                </a:pPr>
                <a:r>
                  <a:rPr lang="en-US" sz="900" dirty="0"/>
                  <a:t>Cost function: </a:t>
                </a:r>
                <a14:m>
                  <m:oMath xmlns:m="http://schemas.openxmlformats.org/officeDocument/2006/math">
                    <m:r>
                      <a:rPr lang="en-US" sz="900" i="1" dirty="0" smtClean="0">
                        <a:latin typeface="Cambria Math" panose="02040503050406030204" pitchFamily="18" charset="0"/>
                      </a:rPr>
                      <m:t>𝐶</m:t>
                    </m:r>
                    <m:r>
                      <a:rPr lang="en-US" sz="900" i="1" dirty="0" smtClean="0">
                        <a:latin typeface="Cambria Math" panose="02040503050406030204" pitchFamily="18" charset="0"/>
                      </a:rPr>
                      <m:t>=60</m:t>
                    </m:r>
                    <m:r>
                      <a:rPr lang="en-US" sz="900" i="1" dirty="0" smtClean="0">
                        <a:latin typeface="Cambria Math" panose="02040503050406030204" pitchFamily="18" charset="0"/>
                      </a:rPr>
                      <m:t>𝑥</m:t>
                    </m:r>
                    <m:r>
                      <a:rPr lang="en-US" sz="900" i="1" dirty="0" smtClean="0">
                        <a:latin typeface="Cambria Math" panose="02040503050406030204" pitchFamily="18" charset="0"/>
                      </a:rPr>
                      <m:t>+300</m:t>
                    </m:r>
                  </m:oMath>
                </a14:m>
                <a:endParaRPr lang="en-US" sz="900" dirty="0" smtClean="0"/>
              </a:p>
              <a:p>
                <a:pPr marL="0" indent="0">
                  <a:lnSpc>
                    <a:spcPct val="120000"/>
                  </a:lnSpc>
                  <a:spcBef>
                    <a:spcPts val="0"/>
                  </a:spcBef>
                  <a:buNone/>
                </a:pPr>
                <a:r>
                  <a:rPr lang="en-US" sz="900" dirty="0" smtClean="0"/>
                  <a:t>Revenue </a:t>
                </a:r>
                <a:r>
                  <a:rPr lang="en-US" sz="900" dirty="0"/>
                  <a:t>function: </a:t>
                </a:r>
                <a14:m>
                  <m:oMath xmlns:m="http://schemas.openxmlformats.org/officeDocument/2006/math">
                    <m:r>
                      <a:rPr lang="en-US" sz="900" i="1" dirty="0" smtClean="0">
                        <a:latin typeface="Cambria Math" panose="02040503050406030204" pitchFamily="18" charset="0"/>
                      </a:rPr>
                      <m:t>𝑅</m:t>
                    </m:r>
                    <m:r>
                      <a:rPr lang="en-US" sz="900" i="1" dirty="0" smtClean="0">
                        <a:latin typeface="Cambria Math" panose="02040503050406030204" pitchFamily="18" charset="0"/>
                      </a:rPr>
                      <m:t>=100</m:t>
                    </m:r>
                    <m:r>
                      <a:rPr lang="en-US" sz="900" i="1" dirty="0" smtClean="0">
                        <a:latin typeface="Cambria Math" panose="02040503050406030204" pitchFamily="18" charset="0"/>
                      </a:rPr>
                      <m:t>𝑥</m:t>
                    </m:r>
                    <m:r>
                      <a:rPr lang="en-US" sz="900" i="1" dirty="0" smtClean="0">
                        <a:latin typeface="Cambria Math" panose="02040503050406030204" pitchFamily="18" charset="0"/>
                      </a:rPr>
                      <m:t>−0.5</m:t>
                    </m:r>
                    <m:sSup>
                      <m:sSupPr>
                        <m:ctrlPr>
                          <a:rPr lang="en-US" sz="900" i="1" dirty="0" smtClean="0">
                            <a:latin typeface="Cambria Math" panose="02040503050406030204" pitchFamily="18" charset="0"/>
                          </a:rPr>
                        </m:ctrlPr>
                      </m:sSupPr>
                      <m:e>
                        <m:r>
                          <a:rPr lang="en-US" sz="900" i="1" dirty="0" smtClean="0">
                            <a:latin typeface="Cambria Math" panose="02040503050406030204" pitchFamily="18" charset="0"/>
                          </a:rPr>
                          <m:t>𝑥</m:t>
                        </m:r>
                      </m:e>
                      <m:sup>
                        <m:r>
                          <a:rPr lang="en-US" sz="900" i="1" dirty="0" smtClean="0">
                            <a:latin typeface="Cambria Math" panose="02040503050406030204" pitchFamily="18" charset="0"/>
                          </a:rPr>
                          <m:t>2</m:t>
                        </m:r>
                      </m:sup>
                    </m:sSup>
                  </m:oMath>
                </a14:m>
                <a:r>
                  <a:rPr lang="en-US" sz="900" dirty="0" smtClean="0"/>
                  <a:t> </a:t>
                </a:r>
                <a:endParaRPr lang="en-US" sz="900" dirty="0"/>
              </a:p>
              <a:p>
                <a:pPr marL="0" indent="0">
                  <a:lnSpc>
                    <a:spcPct val="120000"/>
                  </a:lnSpc>
                  <a:spcBef>
                    <a:spcPts val="0"/>
                  </a:spcBef>
                  <a:buNone/>
                </a:pPr>
                <a:r>
                  <a:rPr lang="en-US" sz="900" dirty="0"/>
                  <a:t>We can set up the profit equation as follows:</a:t>
                </a:r>
              </a:p>
              <a:p>
                <a:pPr marL="0" indent="0">
                  <a:lnSpc>
                    <a:spcPct val="120000"/>
                  </a:lnSpc>
                  <a:spcBef>
                    <a:spcPts val="0"/>
                  </a:spcBef>
                  <a:buNone/>
                </a:pPr>
                <a:r>
                  <a:rPr lang="en-US" sz="900" dirty="0"/>
                  <a:t>Profit</a:t>
                </a:r>
                <a14:m>
                  <m:oMath xmlns:m="http://schemas.openxmlformats.org/officeDocument/2006/math">
                    <m:r>
                      <a:rPr lang="en-US" sz="900" i="1" dirty="0" smtClean="0">
                        <a:latin typeface="Cambria Math" panose="02040503050406030204" pitchFamily="18" charset="0"/>
                      </a:rPr>
                      <m:t>=(100</m:t>
                    </m:r>
                    <m:r>
                      <a:rPr lang="en-US" sz="900" i="1" dirty="0" smtClean="0">
                        <a:latin typeface="Cambria Math" panose="02040503050406030204" pitchFamily="18" charset="0"/>
                      </a:rPr>
                      <m:t>𝑥</m:t>
                    </m:r>
                    <m:r>
                      <a:rPr lang="en-US" sz="900" i="1" dirty="0" smtClean="0">
                        <a:latin typeface="Cambria Math" panose="02040503050406030204" pitchFamily="18" charset="0"/>
                      </a:rPr>
                      <m:t>−0.5</m:t>
                    </m:r>
                    <m:sSup>
                      <m:sSupPr>
                        <m:ctrlPr>
                          <a:rPr lang="en-US" sz="900" i="1" dirty="0" smtClean="0">
                            <a:latin typeface="Cambria Math" panose="02040503050406030204" pitchFamily="18" charset="0"/>
                          </a:rPr>
                        </m:ctrlPr>
                      </m:sSupPr>
                      <m:e>
                        <m:r>
                          <a:rPr lang="en-US" sz="900" i="1" dirty="0" smtClean="0">
                            <a:latin typeface="Cambria Math" panose="02040503050406030204" pitchFamily="18" charset="0"/>
                          </a:rPr>
                          <m:t>𝑥</m:t>
                        </m:r>
                      </m:e>
                      <m:sup>
                        <m:r>
                          <a:rPr lang="en-US" sz="900" i="1" dirty="0" smtClean="0">
                            <a:latin typeface="Cambria Math" panose="02040503050406030204" pitchFamily="18" charset="0"/>
                          </a:rPr>
                          <m:t>2</m:t>
                        </m:r>
                      </m:sup>
                    </m:sSup>
                    <m:r>
                      <a:rPr lang="en-US" sz="900" i="1" dirty="0">
                        <a:latin typeface="Cambria Math" panose="02040503050406030204" pitchFamily="18" charset="0"/>
                      </a:rPr>
                      <m:t>)−(60</m:t>
                    </m:r>
                    <m:r>
                      <a:rPr lang="en-US" sz="900" i="1" dirty="0">
                        <a:latin typeface="Cambria Math" panose="02040503050406030204" pitchFamily="18" charset="0"/>
                      </a:rPr>
                      <m:t>𝑥</m:t>
                    </m:r>
                    <m:r>
                      <a:rPr lang="en-US" sz="900" i="1" dirty="0">
                        <a:latin typeface="Cambria Math" panose="02040503050406030204" pitchFamily="18" charset="0"/>
                      </a:rPr>
                      <m:t>+300)</m:t>
                    </m:r>
                  </m:oMath>
                </a14:m>
                <a:endParaRPr lang="en-US" sz="900" dirty="0"/>
              </a:p>
              <a:p>
                <a:pPr marL="0" indent="0">
                  <a:lnSpc>
                    <a:spcPct val="120000"/>
                  </a:lnSpc>
                  <a:spcBef>
                    <a:spcPts val="0"/>
                  </a:spcBef>
                  <a:buNone/>
                </a:pPr>
                <a:r>
                  <a:rPr lang="en-US" sz="900" dirty="0"/>
                  <a:t>Setting the profit equal to $300, we have:</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900" i="1" dirty="0" smtClean="0">
                          <a:latin typeface="Cambria Math" panose="02040503050406030204" pitchFamily="18" charset="0"/>
                        </a:rPr>
                        <m:t>(100</m:t>
                      </m:r>
                      <m:r>
                        <a:rPr lang="en-US" sz="900" i="1" dirty="0" smtClean="0">
                          <a:latin typeface="Cambria Math" panose="02040503050406030204" pitchFamily="18" charset="0"/>
                        </a:rPr>
                        <m:t>𝑥</m:t>
                      </m:r>
                      <m:r>
                        <a:rPr lang="en-US" sz="900" i="1" dirty="0" smtClean="0">
                          <a:latin typeface="Cambria Math" panose="02040503050406030204" pitchFamily="18" charset="0"/>
                        </a:rPr>
                        <m:t>−0.5</m:t>
                      </m:r>
                      <m:sSup>
                        <m:sSupPr>
                          <m:ctrlPr>
                            <a:rPr lang="en-US" sz="900" b="0" i="1" dirty="0" smtClean="0">
                              <a:latin typeface="Cambria Math" panose="02040503050406030204" pitchFamily="18" charset="0"/>
                            </a:rPr>
                          </m:ctrlPr>
                        </m:sSupPr>
                        <m:e>
                          <m:r>
                            <a:rPr lang="en-US" sz="900" i="1" dirty="0" smtClean="0">
                              <a:latin typeface="Cambria Math" panose="02040503050406030204" pitchFamily="18" charset="0"/>
                            </a:rPr>
                            <m:t>𝑥</m:t>
                          </m:r>
                        </m:e>
                        <m:sup>
                          <m:r>
                            <a:rPr lang="en-US" sz="900" i="1" dirty="0" smtClean="0">
                              <a:latin typeface="Cambria Math" panose="02040503050406030204" pitchFamily="18" charset="0"/>
                            </a:rPr>
                            <m:t>2</m:t>
                          </m:r>
                        </m:sup>
                      </m:sSup>
                      <m:r>
                        <a:rPr lang="en-US" sz="900" i="1" dirty="0" smtClean="0">
                          <a:latin typeface="Cambria Math" panose="02040503050406030204" pitchFamily="18" charset="0"/>
                        </a:rPr>
                        <m:t>)−(60</m:t>
                      </m:r>
                      <m:r>
                        <a:rPr lang="en-US" sz="900" i="1" dirty="0" smtClean="0">
                          <a:latin typeface="Cambria Math" panose="02040503050406030204" pitchFamily="18" charset="0"/>
                        </a:rPr>
                        <m:t>𝑥</m:t>
                      </m:r>
                      <m:r>
                        <a:rPr lang="en-US" sz="900" i="1" dirty="0" smtClean="0">
                          <a:latin typeface="Cambria Math" panose="02040503050406030204" pitchFamily="18" charset="0"/>
                        </a:rPr>
                        <m:t>+300)=300</m:t>
                      </m:r>
                    </m:oMath>
                  </m:oMathPara>
                </a14:m>
                <a:endParaRPr lang="en-US" sz="900" dirty="0"/>
              </a:p>
              <a:p>
                <a:pPr marL="0" indent="0">
                  <a:lnSpc>
                    <a:spcPct val="120000"/>
                  </a:lnSpc>
                  <a:spcBef>
                    <a:spcPts val="0"/>
                  </a:spcBef>
                  <a:buNone/>
                </a:pPr>
                <a:r>
                  <a:rPr lang="en-US" sz="900" dirty="0"/>
                  <a:t>Now, we can simplify this equation to form a standard quadratic equation. Let's proceed with the calculations to derive the quadratic equation and find the values of 𝑥.</a:t>
                </a:r>
              </a:p>
              <a:p>
                <a:pPr marL="0" indent="0">
                  <a:lnSpc>
                    <a:spcPct val="120000"/>
                  </a:lnSpc>
                  <a:spcBef>
                    <a:spcPts val="0"/>
                  </a:spcBef>
                  <a:buNone/>
                </a:pPr>
                <a:r>
                  <a:rPr lang="en-US" sz="900" dirty="0"/>
                  <a:t>The quadratic equation derived from the profit function is:</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900" i="1" dirty="0" smtClean="0">
                          <a:latin typeface="Cambria Math" panose="02040503050406030204" pitchFamily="18" charset="0"/>
                        </a:rPr>
                        <m:t>0.5</m:t>
                      </m:r>
                      <m:sSup>
                        <m:sSupPr>
                          <m:ctrlPr>
                            <a:rPr lang="en-US" sz="900" b="0" i="1" dirty="0" smtClean="0">
                              <a:latin typeface="Cambria Math" panose="02040503050406030204" pitchFamily="18" charset="0"/>
                            </a:rPr>
                          </m:ctrlPr>
                        </m:sSupPr>
                        <m:e>
                          <m:r>
                            <a:rPr lang="en-US" sz="900" i="1" dirty="0" smtClean="0">
                              <a:latin typeface="Cambria Math" panose="02040503050406030204" pitchFamily="18" charset="0"/>
                            </a:rPr>
                            <m:t>𝑥</m:t>
                          </m:r>
                        </m:e>
                        <m:sup>
                          <m:r>
                            <a:rPr lang="en-US" sz="900" i="1" dirty="0" smtClean="0">
                              <a:latin typeface="Cambria Math" panose="02040503050406030204" pitchFamily="18" charset="0"/>
                            </a:rPr>
                            <m:t>2</m:t>
                          </m:r>
                        </m:sup>
                      </m:sSup>
                      <m:r>
                        <a:rPr lang="en-US" sz="900" i="1" dirty="0" smtClean="0">
                          <a:latin typeface="Cambria Math" panose="02040503050406030204" pitchFamily="18" charset="0"/>
                        </a:rPr>
                        <m:t>−40</m:t>
                      </m:r>
                      <m:r>
                        <a:rPr lang="en-US" sz="900" i="1" dirty="0" smtClean="0">
                          <a:latin typeface="Cambria Math" panose="02040503050406030204" pitchFamily="18" charset="0"/>
                        </a:rPr>
                        <m:t>𝑥</m:t>
                      </m:r>
                      <m:r>
                        <a:rPr lang="en-US" sz="900" i="1" dirty="0" smtClean="0">
                          <a:latin typeface="Cambria Math" panose="02040503050406030204" pitchFamily="18" charset="0"/>
                        </a:rPr>
                        <m:t>+600=0</m:t>
                      </m:r>
                    </m:oMath>
                  </m:oMathPara>
                </a14:m>
                <a:endParaRPr lang="en-US" sz="900" dirty="0" smtClean="0"/>
              </a:p>
              <a:p>
                <a:pPr marL="0" indent="0">
                  <a:lnSpc>
                    <a:spcPct val="120000"/>
                  </a:lnSpc>
                  <a:spcBef>
                    <a:spcPts val="0"/>
                  </a:spcBef>
                  <a:buNone/>
                </a:pPr>
                <a:r>
                  <a:rPr lang="en-US" sz="900" dirty="0" smtClean="0"/>
                  <a:t>The </a:t>
                </a:r>
                <a:r>
                  <a:rPr lang="en-US" sz="900" dirty="0"/>
                  <a:t>solutions to this equation are </a:t>
                </a:r>
                <a:r>
                  <a:rPr lang="en-US" sz="900" dirty="0" smtClean="0"/>
                  <a:t>𝑥=</a:t>
                </a:r>
                <a:r>
                  <a:rPr lang="en-US" sz="900" dirty="0"/>
                  <a:t>20 and </a:t>
                </a:r>
                <a:r>
                  <a:rPr lang="en-US" sz="900" dirty="0" smtClean="0"/>
                  <a:t>𝑥=60. </a:t>
                </a:r>
                <a:r>
                  <a:rPr lang="en-US" sz="900" dirty="0"/>
                  <a:t>This means that producing either 20 or 60 units will result in a profit of $300</a:t>
                </a:r>
                <a:r>
                  <a:rPr lang="en-US" sz="900" dirty="0" smtClean="0"/>
                  <a:t>.</a:t>
                </a:r>
                <a:endParaRPr lang="en-US" sz="900" dirty="0"/>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xfrm>
                <a:off x="6172200" y="4127497"/>
                <a:ext cx="5183188" cy="2571751"/>
              </a:xfrm>
              <a:blipFill>
                <a:blip r:embed="rId7"/>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9363294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9788" y="365125"/>
                <a:ext cx="10515600" cy="1325563"/>
              </a:xfrm>
              <a:ln>
                <a:solidFill>
                  <a:schemeClr val="tx1"/>
                </a:solidFill>
              </a:ln>
            </p:spPr>
            <p:txBody>
              <a:bodyPr>
                <a:normAutofit fontScale="90000"/>
              </a:bodyPr>
              <a:lstStyle/>
              <a:p>
                <a:r>
                  <a:rPr lang="en-US" sz="1800" dirty="0" smtClean="0"/>
                  <a:t>Q: The exposure index </a:t>
                </a:r>
                <a:r>
                  <a:rPr lang="en-US" sz="1800" i="1" dirty="0" smtClean="0">
                    <a:latin typeface="Cambria Math" panose="02040503050406030204" pitchFamily="18" charset="0"/>
                    <a:ea typeface="Cambria Math" panose="02040503050406030204" pitchFamily="18" charset="0"/>
                  </a:rPr>
                  <a:t>EI </a:t>
                </a:r>
                <a:r>
                  <a:rPr lang="en-US" sz="1800" dirty="0" smtClean="0"/>
                  <a:t>for a camera is a measurement of the amount of light that hits the image receptor. It is determined by the equation </a:t>
                </a:r>
                <a14:m>
                  <m:oMath xmlns:m="http://schemas.openxmlformats.org/officeDocument/2006/math">
                    <m:r>
                      <a:rPr lang="en-US" sz="1800" b="0" i="1" smtClean="0">
                        <a:latin typeface="Cambria Math" panose="02040503050406030204" pitchFamily="18" charset="0"/>
                      </a:rPr>
                      <m:t>𝐸𝐼</m:t>
                    </m:r>
                    <m:r>
                      <a:rPr lang="en-US" sz="1800" b="0" i="1" smtClean="0">
                        <a:latin typeface="Cambria Math" panose="02040503050406030204" pitchFamily="18" charset="0"/>
                      </a:rPr>
                      <m:t>=</m:t>
                    </m:r>
                    <m:func>
                      <m:funcPr>
                        <m:ctrlPr>
                          <a:rPr lang="en-US" sz="1800" b="0" i="1" smtClean="0">
                            <a:latin typeface="Cambria Math" panose="02040503050406030204" pitchFamily="18" charset="0"/>
                          </a:rPr>
                        </m:ctrlPr>
                      </m:funcPr>
                      <m:fName>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log</m:t>
                            </m:r>
                          </m:e>
                          <m:sub>
                            <m:r>
                              <a:rPr lang="en-US" sz="1800" b="0" i="1" smtClean="0">
                                <a:latin typeface="Cambria Math" panose="02040503050406030204" pitchFamily="18" charset="0"/>
                              </a:rPr>
                              <m:t>2</m:t>
                            </m:r>
                          </m:sub>
                        </m:sSub>
                      </m:fName>
                      <m:e>
                        <m:f>
                          <m:fPr>
                            <m:ctrlPr>
                              <a:rPr lang="en-US" sz="1800" b="0" i="1" smtClean="0">
                                <a:latin typeface="Cambria Math" panose="02040503050406030204" pitchFamily="18" charset="0"/>
                              </a:rPr>
                            </m:ctrlPr>
                          </m:fPr>
                          <m:num>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𝑓</m:t>
                                </m:r>
                              </m:e>
                              <m:sup>
                                <m:r>
                                  <a:rPr lang="en-US" sz="1800" b="0" i="1" smtClean="0">
                                    <a:latin typeface="Cambria Math" panose="02040503050406030204" pitchFamily="18" charset="0"/>
                                  </a:rPr>
                                  <m:t>2</m:t>
                                </m:r>
                              </m:sup>
                            </m:sSup>
                          </m:num>
                          <m:den>
                            <m:r>
                              <a:rPr lang="en-US" sz="1800" b="0" i="1" smtClean="0">
                                <a:latin typeface="Cambria Math" panose="02040503050406030204" pitchFamily="18" charset="0"/>
                              </a:rPr>
                              <m:t>𝑡</m:t>
                            </m:r>
                          </m:den>
                        </m:f>
                      </m:e>
                    </m:func>
                  </m:oMath>
                </a14:m>
                <a:r>
                  <a:rPr lang="en-US" sz="1800" dirty="0" smtClean="0"/>
                  <a:t>, where </a:t>
                </a:r>
                <a14:m>
                  <m:oMath xmlns:m="http://schemas.openxmlformats.org/officeDocument/2006/math">
                    <m:r>
                      <a:rPr lang="en-US" sz="1800" b="0" i="1" smtClean="0">
                        <a:latin typeface="Cambria Math" panose="02040503050406030204" pitchFamily="18" charset="0"/>
                      </a:rPr>
                      <m:t>𝑓</m:t>
                    </m:r>
                  </m:oMath>
                </a14:m>
                <a:r>
                  <a:rPr lang="en-US" sz="1800" dirty="0" smtClean="0"/>
                  <a:t> is the “f-stop” setting on the camera, and </a:t>
                </a:r>
                <a:r>
                  <a:rPr lang="en-US" sz="1800" i="1" dirty="0" smtClean="0">
                    <a:latin typeface="Cambria Math" panose="02040503050406030204" pitchFamily="18" charset="0"/>
                    <a:ea typeface="Cambria Math" panose="02040503050406030204" pitchFamily="18" charset="0"/>
                  </a:rPr>
                  <a:t>t </a:t>
                </a:r>
                <a:r>
                  <a:rPr lang="en-US" sz="1800" dirty="0" smtClean="0"/>
                  <a:t>is the exposure time in seconds. Suppose the f-stop setting is 8 and the desired exposure time is 2 seconds. a) What will the resulting exposure index be? b) Suppose the light meter on a camera indicates an </a:t>
                </a:r>
                <a:r>
                  <a:rPr lang="en-US" sz="1800" i="1" dirty="0">
                    <a:latin typeface="Cambria Math" panose="02040503050406030204" pitchFamily="18" charset="0"/>
                    <a:ea typeface="Cambria Math" panose="02040503050406030204" pitchFamily="18" charset="0"/>
                  </a:rPr>
                  <a:t>EI </a:t>
                </a:r>
                <a:r>
                  <a:rPr lang="en-US" sz="1800" dirty="0" smtClean="0"/>
                  <a:t>of −2, and the desired exposure time is 16 seconds. What should the f-stop setting be?</a:t>
                </a:r>
                <a:br>
                  <a:rPr lang="en-US" sz="1800" dirty="0" smtClean="0"/>
                </a:br>
                <a:r>
                  <a:rPr lang="en-US" sz="1800" dirty="0" smtClean="0"/>
                  <a:t>A</a:t>
                </a:r>
                <a:r>
                  <a:rPr lang="en-US" sz="1800" dirty="0"/>
                  <a:t>: </a:t>
                </a:r>
                <a:r>
                  <a:rPr lang="en-US" sz="1800" dirty="0" smtClean="0"/>
                  <a:t>a)</a:t>
                </a:r>
                <a:r>
                  <a:rPr lang="en-US" sz="1800" i="1" dirty="0" smtClean="0">
                    <a:latin typeface="Cambria Math" panose="02040503050406030204" pitchFamily="18" charset="0"/>
                    <a:ea typeface="Cambria Math" panose="02040503050406030204" pitchFamily="18" charset="0"/>
                  </a:rPr>
                  <a:t>EI</a:t>
                </a:r>
                <a:r>
                  <a:rPr lang="en-US" sz="1800" dirty="0" smtClean="0"/>
                  <a:t> </a:t>
                </a:r>
                <a:r>
                  <a:rPr lang="en-US" sz="1800" dirty="0"/>
                  <a:t>= 5, </a:t>
                </a:r>
                <a:r>
                  <a:rPr lang="en-US" sz="1800" dirty="0" smtClean="0"/>
                  <a:t>b) f-stop </a:t>
                </a:r>
                <a:r>
                  <a:rPr lang="en-US" sz="1800" dirty="0"/>
                  <a:t>= 2</a:t>
                </a:r>
                <a:endParaRPr lang="en-US" sz="1800" dirty="0" smtClean="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9788" y="365125"/>
                <a:ext cx="10515600" cy="1325563"/>
              </a:xfrm>
              <a:blipFill>
                <a:blip r:embed="rId3"/>
                <a:stretch>
                  <a:fillRect l="-290" t="-3196" r="-521" b="-547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39788" y="1681162"/>
                <a:ext cx="5157787" cy="2446337"/>
              </a:xfrm>
              <a:ln>
                <a:solidFill>
                  <a:schemeClr val="tx1"/>
                </a:solidFill>
              </a:ln>
            </p:spPr>
            <p:txBody>
              <a:bodyPr anchor="t">
                <a:noAutofit/>
              </a:bodyPr>
              <a:lstStyle/>
              <a:p>
                <a:pPr>
                  <a:lnSpc>
                    <a:spcPct val="100000"/>
                  </a:lnSpc>
                  <a:spcBef>
                    <a:spcPts val="0"/>
                  </a:spcBef>
                </a:pPr>
                <a:r>
                  <a:rPr lang="en-US" sz="510" b="0" dirty="0" smtClean="0"/>
                  <a:t>To solve the problem, we will break it down into two parts as specified:</a:t>
                </a:r>
              </a:p>
              <a:p>
                <a:pPr>
                  <a:lnSpc>
                    <a:spcPct val="100000"/>
                  </a:lnSpc>
                  <a:spcBef>
                    <a:spcPts val="0"/>
                  </a:spcBef>
                </a:pPr>
                <a:r>
                  <a:rPr lang="en-US" sz="510" b="0" dirty="0"/>
                  <a:t>Part a: Calculate the Exposure Index (</a:t>
                </a:r>
                <a:r>
                  <a:rPr lang="en-US" sz="510" b="0" i="1" dirty="0">
                    <a:latin typeface="Cambria Math" panose="02040503050406030204" pitchFamily="18" charset="0"/>
                    <a:ea typeface="Cambria Math" panose="02040503050406030204" pitchFamily="18" charset="0"/>
                  </a:rPr>
                  <a:t>EI</a:t>
                </a:r>
                <a:r>
                  <a:rPr lang="en-US" sz="510" b="0" dirty="0" smtClean="0"/>
                  <a:t>)</a:t>
                </a:r>
                <a:endParaRPr lang="en-US" sz="510" b="0" dirty="0"/>
              </a:p>
              <a:p>
                <a:pPr>
                  <a:lnSpc>
                    <a:spcPct val="100000"/>
                  </a:lnSpc>
                  <a:spcBef>
                    <a:spcPts val="0"/>
                  </a:spcBef>
                </a:pPr>
                <a:r>
                  <a:rPr lang="en-US" sz="510" b="0" dirty="0"/>
                  <a:t>The formula for the exposure index is given by</a:t>
                </a:r>
                <a:r>
                  <a:rPr lang="en-US" sz="510" b="0" dirty="0" smtClean="0"/>
                  <a:t>:</a:t>
                </a:r>
                <a:endParaRPr lang="en-US" sz="510" b="0" dirty="0"/>
              </a:p>
              <a:p>
                <a:pPr>
                  <a:lnSpc>
                    <a:spcPct val="100000"/>
                  </a:lnSpc>
                  <a:spcBef>
                    <a:spcPts val="0"/>
                  </a:spcBef>
                </a:pPr>
                <a14:m>
                  <m:oMathPara xmlns:m="http://schemas.openxmlformats.org/officeDocument/2006/math">
                    <m:oMathParaPr>
                      <m:jc m:val="centerGroup"/>
                    </m:oMathParaPr>
                    <m:oMath xmlns:m="http://schemas.openxmlformats.org/officeDocument/2006/math">
                      <m:r>
                        <a:rPr lang="en-US" sz="510" b="0" i="1" dirty="0" smtClean="0">
                          <a:latin typeface="Cambria Math" panose="02040503050406030204" pitchFamily="18" charset="0"/>
                        </a:rPr>
                        <m:t>𝐸𝐼</m:t>
                      </m:r>
                      <m:r>
                        <a:rPr lang="en-US" sz="510" b="0" i="1" dirty="0" smtClean="0">
                          <a:latin typeface="Cambria Math" panose="02040503050406030204" pitchFamily="18" charset="0"/>
                        </a:rPr>
                        <m:t>=</m:t>
                      </m:r>
                      <m:func>
                        <m:funcPr>
                          <m:ctrlPr>
                            <a:rPr lang="en-US" sz="510" b="0" i="1" dirty="0" smtClean="0">
                              <a:latin typeface="Cambria Math" panose="02040503050406030204" pitchFamily="18" charset="0"/>
                            </a:rPr>
                          </m:ctrlPr>
                        </m:funcPr>
                        <m:fName>
                          <m:sSub>
                            <m:sSubPr>
                              <m:ctrlPr>
                                <a:rPr lang="en-US" sz="510" b="0" i="1" dirty="0" smtClean="0">
                                  <a:latin typeface="Cambria Math" panose="02040503050406030204" pitchFamily="18" charset="0"/>
                                </a:rPr>
                              </m:ctrlPr>
                            </m:sSubPr>
                            <m:e>
                              <m:r>
                                <m:rPr>
                                  <m:sty m:val="p"/>
                                </m:rPr>
                                <a:rPr lang="en-US" sz="510" b="0" i="0" dirty="0" smtClean="0">
                                  <a:latin typeface="Cambria Math" panose="02040503050406030204" pitchFamily="18" charset="0"/>
                                </a:rPr>
                                <m:t>log</m:t>
                              </m:r>
                            </m:e>
                            <m:sub>
                              <m:r>
                                <a:rPr lang="en-US" sz="510" b="0" i="1" dirty="0" smtClean="0">
                                  <a:latin typeface="Cambria Math" panose="02040503050406030204" pitchFamily="18" charset="0"/>
                                </a:rPr>
                                <m:t>2</m:t>
                              </m:r>
                            </m:sub>
                          </m:sSub>
                        </m:fName>
                        <m:e>
                          <m:f>
                            <m:fPr>
                              <m:ctrlPr>
                                <a:rPr lang="en-US" sz="510" b="0" i="1" dirty="0" smtClean="0">
                                  <a:latin typeface="Cambria Math" panose="02040503050406030204" pitchFamily="18" charset="0"/>
                                </a:rPr>
                              </m:ctrlPr>
                            </m:fPr>
                            <m:num>
                              <m:sSup>
                                <m:sSupPr>
                                  <m:ctrlPr>
                                    <a:rPr lang="en-US" sz="510" b="0" i="1" dirty="0" smtClean="0">
                                      <a:latin typeface="Cambria Math" panose="02040503050406030204" pitchFamily="18" charset="0"/>
                                    </a:rPr>
                                  </m:ctrlPr>
                                </m:sSupPr>
                                <m:e>
                                  <m:r>
                                    <a:rPr lang="en-US" sz="510" b="0" i="1" dirty="0" smtClean="0">
                                      <a:latin typeface="Cambria Math" panose="02040503050406030204" pitchFamily="18" charset="0"/>
                                    </a:rPr>
                                    <m:t>𝑓</m:t>
                                  </m:r>
                                </m:e>
                                <m:sup>
                                  <m:r>
                                    <a:rPr lang="en-US" sz="510" b="0" i="1" dirty="0" smtClean="0">
                                      <a:latin typeface="Cambria Math" panose="02040503050406030204" pitchFamily="18" charset="0"/>
                                    </a:rPr>
                                    <m:t>2</m:t>
                                  </m:r>
                                </m:sup>
                              </m:sSup>
                            </m:num>
                            <m:den>
                              <m:r>
                                <a:rPr lang="en-US" sz="510" b="0" i="1" dirty="0" smtClean="0">
                                  <a:latin typeface="Cambria Math" panose="02040503050406030204" pitchFamily="18" charset="0"/>
                                </a:rPr>
                                <m:t>𝑡</m:t>
                              </m:r>
                            </m:den>
                          </m:f>
                        </m:e>
                      </m:func>
                      <m:r>
                        <a:rPr lang="en-US" sz="510" b="0" i="1" dirty="0" smtClean="0">
                          <a:latin typeface="Cambria Math" panose="02040503050406030204" pitchFamily="18" charset="0"/>
                        </a:rPr>
                        <m:t> </m:t>
                      </m:r>
                    </m:oMath>
                  </m:oMathPara>
                </a14:m>
                <a:endParaRPr lang="en-US" sz="510" b="0" dirty="0"/>
              </a:p>
              <a:p>
                <a:pPr>
                  <a:lnSpc>
                    <a:spcPct val="100000"/>
                  </a:lnSpc>
                  <a:spcBef>
                    <a:spcPts val="0"/>
                  </a:spcBef>
                </a:pPr>
                <a:r>
                  <a:rPr lang="en-US" sz="510" b="0" dirty="0"/>
                  <a:t>Where</a:t>
                </a:r>
                <a:r>
                  <a:rPr lang="en-US" sz="510" b="0" dirty="0" smtClean="0"/>
                  <a:t>:</a:t>
                </a:r>
                <a:endParaRPr lang="en-US" sz="510" b="0" dirty="0"/>
              </a:p>
              <a:p>
                <a:pPr>
                  <a:lnSpc>
                    <a:spcPct val="100000"/>
                  </a:lnSpc>
                  <a:spcBef>
                    <a:spcPts val="0"/>
                  </a:spcBef>
                </a:pPr>
                <a:r>
                  <a:rPr lang="en-US" sz="510" b="0" dirty="0"/>
                  <a:t> </a:t>
                </a:r>
                <a:r>
                  <a:rPr lang="en-US" sz="510" b="0" dirty="0" smtClean="0"/>
                  <a:t>  </a:t>
                </a:r>
                <a:r>
                  <a:rPr lang="en-US" sz="510" b="0" i="1" dirty="0" smtClean="0">
                    <a:latin typeface="Cambria Math" panose="02040503050406030204" pitchFamily="18" charset="0"/>
                    <a:ea typeface="Cambria Math" panose="02040503050406030204" pitchFamily="18" charset="0"/>
                  </a:rPr>
                  <a:t>f  </a:t>
                </a:r>
                <a:r>
                  <a:rPr lang="en-US" sz="510" b="0" dirty="0" smtClean="0"/>
                  <a:t>= 8 </a:t>
                </a:r>
                <a:r>
                  <a:rPr lang="en-US" sz="510" b="0" dirty="0"/>
                  <a:t>(f-stop setting)</a:t>
                </a:r>
              </a:p>
              <a:p>
                <a:pPr>
                  <a:lnSpc>
                    <a:spcPct val="100000"/>
                  </a:lnSpc>
                  <a:spcBef>
                    <a:spcPts val="0"/>
                  </a:spcBef>
                </a:pPr>
                <a:r>
                  <a:rPr lang="en-US" sz="510" b="0" dirty="0"/>
                  <a:t> </a:t>
                </a:r>
                <a:r>
                  <a:rPr lang="en-US" sz="510" b="0" dirty="0" smtClean="0"/>
                  <a:t>  </a:t>
                </a:r>
                <a:r>
                  <a:rPr lang="en-US" sz="510" b="0" i="1" dirty="0" smtClean="0">
                    <a:latin typeface="Cambria Math" panose="02040503050406030204" pitchFamily="18" charset="0"/>
                    <a:ea typeface="Cambria Math" panose="02040503050406030204" pitchFamily="18" charset="0"/>
                  </a:rPr>
                  <a:t>t  </a:t>
                </a:r>
                <a:r>
                  <a:rPr lang="en-US" sz="510" b="0" dirty="0" smtClean="0"/>
                  <a:t>= 2 </a:t>
                </a:r>
                <a:r>
                  <a:rPr lang="en-US" sz="510" b="0" dirty="0"/>
                  <a:t>seconds (exposure time</a:t>
                </a:r>
                <a:r>
                  <a:rPr lang="en-US" sz="510" b="0" dirty="0" smtClean="0"/>
                  <a:t>)</a:t>
                </a:r>
                <a:endParaRPr lang="en-US" sz="510" b="0" dirty="0"/>
              </a:p>
              <a:p>
                <a:pPr>
                  <a:lnSpc>
                    <a:spcPct val="100000"/>
                  </a:lnSpc>
                  <a:spcBef>
                    <a:spcPts val="0"/>
                  </a:spcBef>
                </a:pPr>
                <a:r>
                  <a:rPr lang="en-US" sz="510" b="0" dirty="0"/>
                  <a:t>Substituting the values into the equation</a:t>
                </a:r>
                <a:r>
                  <a:rPr lang="en-US" sz="510" b="0" dirty="0" smtClean="0"/>
                  <a:t>:</a:t>
                </a:r>
                <a:endParaRPr lang="en-US" sz="510" b="0" dirty="0"/>
              </a:p>
              <a:p>
                <a:pPr>
                  <a:lnSpc>
                    <a:spcPct val="100000"/>
                  </a:lnSpc>
                  <a:spcBef>
                    <a:spcPts val="0"/>
                  </a:spcBef>
                </a:pPr>
                <a14:m>
                  <m:oMathPara xmlns:m="http://schemas.openxmlformats.org/officeDocument/2006/math">
                    <m:oMathParaPr>
                      <m:jc m:val="centerGroup"/>
                    </m:oMathParaPr>
                    <m:oMath xmlns:m="http://schemas.openxmlformats.org/officeDocument/2006/math">
                      <m:r>
                        <a:rPr lang="en-US" sz="510" b="0" i="1" dirty="0" smtClean="0">
                          <a:latin typeface="Cambria Math" panose="02040503050406030204" pitchFamily="18" charset="0"/>
                        </a:rPr>
                        <m:t>𝐸𝐼</m:t>
                      </m:r>
                      <m:r>
                        <a:rPr lang="en-US" sz="510" b="0" i="1" dirty="0" smtClean="0">
                          <a:latin typeface="Cambria Math" panose="02040503050406030204" pitchFamily="18" charset="0"/>
                        </a:rPr>
                        <m:t>=</m:t>
                      </m:r>
                      <m:func>
                        <m:funcPr>
                          <m:ctrlPr>
                            <a:rPr lang="en-US" sz="510" b="0" i="1" dirty="0" smtClean="0">
                              <a:latin typeface="Cambria Math" panose="02040503050406030204" pitchFamily="18" charset="0"/>
                            </a:rPr>
                          </m:ctrlPr>
                        </m:funcPr>
                        <m:fName>
                          <m:sSub>
                            <m:sSubPr>
                              <m:ctrlPr>
                                <a:rPr lang="en-US" sz="510" b="0" i="1" dirty="0" smtClean="0">
                                  <a:latin typeface="Cambria Math" panose="02040503050406030204" pitchFamily="18" charset="0"/>
                                </a:rPr>
                              </m:ctrlPr>
                            </m:sSubPr>
                            <m:e>
                              <m:r>
                                <m:rPr>
                                  <m:sty m:val="p"/>
                                </m:rPr>
                                <a:rPr lang="en-US" sz="510" b="0" i="0" dirty="0" smtClean="0">
                                  <a:latin typeface="Cambria Math" panose="02040503050406030204" pitchFamily="18" charset="0"/>
                                </a:rPr>
                                <m:t>log</m:t>
                              </m:r>
                            </m:e>
                            <m:sub>
                              <m:r>
                                <a:rPr lang="en-US" sz="510" b="0" i="1" dirty="0" smtClean="0">
                                  <a:latin typeface="Cambria Math" panose="02040503050406030204" pitchFamily="18" charset="0"/>
                                </a:rPr>
                                <m:t>2</m:t>
                              </m:r>
                            </m:sub>
                          </m:sSub>
                        </m:fName>
                        <m:e>
                          <m:d>
                            <m:dPr>
                              <m:ctrlPr>
                                <a:rPr lang="en-US" sz="510" b="0" i="1" dirty="0">
                                  <a:latin typeface="Cambria Math" panose="02040503050406030204" pitchFamily="18" charset="0"/>
                                </a:rPr>
                              </m:ctrlPr>
                            </m:dPr>
                            <m:e>
                              <m:f>
                                <m:fPr>
                                  <m:ctrlPr>
                                    <a:rPr lang="en-US" sz="510" b="0" i="1" dirty="0">
                                      <a:latin typeface="Cambria Math" panose="02040503050406030204" pitchFamily="18" charset="0"/>
                                    </a:rPr>
                                  </m:ctrlPr>
                                </m:fPr>
                                <m:num>
                                  <m:d>
                                    <m:dPr>
                                      <m:ctrlPr>
                                        <a:rPr lang="en-US" sz="510" b="0" i="1" dirty="0">
                                          <a:latin typeface="Cambria Math" panose="02040503050406030204" pitchFamily="18" charset="0"/>
                                        </a:rPr>
                                      </m:ctrlPr>
                                    </m:dPr>
                                    <m:e>
                                      <m:sSup>
                                        <m:sSupPr>
                                          <m:ctrlPr>
                                            <a:rPr lang="en-US" sz="510" b="0" i="1" dirty="0">
                                              <a:latin typeface="Cambria Math" panose="02040503050406030204" pitchFamily="18" charset="0"/>
                                            </a:rPr>
                                          </m:ctrlPr>
                                        </m:sSupPr>
                                        <m:e>
                                          <m:r>
                                            <a:rPr lang="en-US" sz="510" b="0" i="1" dirty="0">
                                              <a:latin typeface="Cambria Math" panose="02040503050406030204" pitchFamily="18" charset="0"/>
                                            </a:rPr>
                                            <m:t>8</m:t>
                                          </m:r>
                                        </m:e>
                                        <m:sup>
                                          <m:r>
                                            <a:rPr lang="en-US" sz="510" b="0" i="1" dirty="0">
                                              <a:latin typeface="Cambria Math" panose="02040503050406030204" pitchFamily="18" charset="0"/>
                                            </a:rPr>
                                            <m:t>2</m:t>
                                          </m:r>
                                        </m:sup>
                                      </m:sSup>
                                    </m:e>
                                  </m:d>
                                </m:num>
                                <m:den>
                                  <m:r>
                                    <a:rPr lang="en-US" sz="510" b="0" i="1" dirty="0">
                                      <a:latin typeface="Cambria Math" panose="02040503050406030204" pitchFamily="18" charset="0"/>
                                    </a:rPr>
                                    <m:t>2</m:t>
                                  </m:r>
                                </m:den>
                              </m:f>
                            </m:e>
                          </m:d>
                        </m:e>
                      </m:func>
                      <m:r>
                        <a:rPr lang="en-US" sz="510" b="0" i="1" dirty="0" smtClean="0">
                          <a:latin typeface="Cambria Math" panose="02040503050406030204" pitchFamily="18" charset="0"/>
                        </a:rPr>
                        <m:t> </m:t>
                      </m:r>
                    </m:oMath>
                  </m:oMathPara>
                </a14:m>
                <a:endParaRPr lang="en-US" sz="510" b="0" dirty="0"/>
              </a:p>
              <a:p>
                <a:pPr>
                  <a:lnSpc>
                    <a:spcPct val="100000"/>
                  </a:lnSpc>
                  <a:spcBef>
                    <a:spcPts val="0"/>
                  </a:spcBef>
                </a:pPr>
                <a:endParaRPr lang="en-US" sz="510" b="0" dirty="0" smtClean="0"/>
              </a:p>
              <a:p>
                <a:pPr>
                  <a:lnSpc>
                    <a:spcPct val="100000"/>
                  </a:lnSpc>
                  <a:spcBef>
                    <a:spcPts val="0"/>
                  </a:spcBef>
                </a:pPr>
                <a:r>
                  <a:rPr lang="en-US" sz="510" b="0" dirty="0" smtClean="0"/>
                  <a:t>Part </a:t>
                </a:r>
                <a:r>
                  <a:rPr lang="en-US" sz="510" b="0" dirty="0"/>
                  <a:t>b: Determine the f-stop setting given </a:t>
                </a:r>
                <a:r>
                  <a:rPr lang="en-US" sz="510" b="0" i="1" dirty="0" smtClean="0">
                    <a:latin typeface="Cambria Math" panose="02040503050406030204" pitchFamily="18" charset="0"/>
                    <a:ea typeface="Cambria Math" panose="02040503050406030204" pitchFamily="18" charset="0"/>
                  </a:rPr>
                  <a:t>EI</a:t>
                </a:r>
                <a:endParaRPr lang="en-US" sz="510" b="0" dirty="0"/>
              </a:p>
              <a:p>
                <a:pPr>
                  <a:lnSpc>
                    <a:spcPct val="100000"/>
                  </a:lnSpc>
                  <a:spcBef>
                    <a:spcPts val="0"/>
                  </a:spcBef>
                </a:pPr>
                <a:r>
                  <a:rPr lang="en-US" sz="510" b="0" dirty="0"/>
                  <a:t>We are given</a:t>
                </a:r>
                <a:r>
                  <a:rPr lang="en-US" sz="510" b="0" dirty="0" smtClean="0"/>
                  <a:t>:</a:t>
                </a:r>
                <a:endParaRPr lang="en-US" sz="510" b="0" dirty="0"/>
              </a:p>
              <a:p>
                <a:pPr>
                  <a:lnSpc>
                    <a:spcPct val="100000"/>
                  </a:lnSpc>
                  <a:spcBef>
                    <a:spcPts val="0"/>
                  </a:spcBef>
                </a:pPr>
                <a:r>
                  <a:rPr lang="en-US" sz="510" b="0" dirty="0"/>
                  <a:t> </a:t>
                </a:r>
                <a:r>
                  <a:rPr lang="en-US" sz="510" b="0" i="1" dirty="0">
                    <a:latin typeface="Cambria Math" panose="02040503050406030204" pitchFamily="18" charset="0"/>
                    <a:ea typeface="Cambria Math" panose="02040503050406030204" pitchFamily="18" charset="0"/>
                  </a:rPr>
                  <a:t>EI </a:t>
                </a:r>
                <a:r>
                  <a:rPr lang="en-US" sz="510" b="0" i="1" dirty="0" smtClean="0">
                    <a:latin typeface="Cambria Math" panose="02040503050406030204" pitchFamily="18" charset="0"/>
                    <a:ea typeface="Cambria Math" panose="02040503050406030204" pitchFamily="18" charset="0"/>
                  </a:rPr>
                  <a:t> </a:t>
                </a:r>
                <a:r>
                  <a:rPr lang="en-US" sz="510" b="0" dirty="0" smtClean="0"/>
                  <a:t>= −2</a:t>
                </a:r>
                <a:endParaRPr lang="en-US" sz="510" b="0" dirty="0"/>
              </a:p>
              <a:p>
                <a:pPr>
                  <a:lnSpc>
                    <a:spcPct val="100000"/>
                  </a:lnSpc>
                  <a:spcBef>
                    <a:spcPts val="0"/>
                  </a:spcBef>
                </a:pPr>
                <a:r>
                  <a:rPr lang="en-US" sz="510" b="0" dirty="0"/>
                  <a:t>    </a:t>
                </a:r>
                <a:r>
                  <a:rPr lang="en-US" sz="510" b="0" i="1" dirty="0" smtClean="0">
                    <a:latin typeface="Cambria Math" panose="02040503050406030204" pitchFamily="18" charset="0"/>
                    <a:ea typeface="Cambria Math" panose="02040503050406030204" pitchFamily="18" charset="0"/>
                  </a:rPr>
                  <a:t>t </a:t>
                </a:r>
                <a:r>
                  <a:rPr lang="en-US" sz="510" b="0" dirty="0" smtClean="0"/>
                  <a:t>= 16 seconds</a:t>
                </a:r>
                <a:endParaRPr lang="en-US" sz="510" b="0" dirty="0"/>
              </a:p>
              <a:p>
                <a:pPr>
                  <a:lnSpc>
                    <a:spcPct val="100000"/>
                  </a:lnSpc>
                  <a:spcBef>
                    <a:spcPts val="0"/>
                  </a:spcBef>
                </a:pPr>
                <a:r>
                  <a:rPr lang="en-US" sz="510" b="0" dirty="0"/>
                  <a:t>We need to rearrange the </a:t>
                </a:r>
                <a:r>
                  <a:rPr lang="en-US" sz="510" b="0" i="1" dirty="0">
                    <a:latin typeface="Cambria Math" panose="02040503050406030204" pitchFamily="18" charset="0"/>
                    <a:ea typeface="Cambria Math" panose="02040503050406030204" pitchFamily="18" charset="0"/>
                  </a:rPr>
                  <a:t>EI</a:t>
                </a:r>
                <a:r>
                  <a:rPr lang="en-US" sz="510" b="0" dirty="0" smtClean="0"/>
                  <a:t> </a:t>
                </a:r>
                <a:r>
                  <a:rPr lang="en-US" sz="510" b="0" dirty="0"/>
                  <a:t>formula to solve for </a:t>
                </a:r>
                <a:r>
                  <a:rPr lang="en-US" sz="510" b="0" i="1" dirty="0">
                    <a:latin typeface="Cambria Math" panose="02040503050406030204" pitchFamily="18" charset="0"/>
                    <a:ea typeface="Cambria Math" panose="02040503050406030204" pitchFamily="18" charset="0"/>
                  </a:rPr>
                  <a:t>f </a:t>
                </a:r>
                <a:r>
                  <a:rPr lang="en-US" sz="510" b="0" dirty="0" smtClean="0"/>
                  <a:t>:</a:t>
                </a:r>
                <a:endParaRPr lang="en-US" sz="510" b="0" dirty="0"/>
              </a:p>
              <a:p>
                <a:pPr>
                  <a:lnSpc>
                    <a:spcPct val="100000"/>
                  </a:lnSpc>
                  <a:spcBef>
                    <a:spcPts val="0"/>
                  </a:spcBef>
                </a:pPr>
                <a14:m>
                  <m:oMathPara xmlns:m="http://schemas.openxmlformats.org/officeDocument/2006/math">
                    <m:oMathParaPr>
                      <m:jc m:val="centerGroup"/>
                    </m:oMathParaPr>
                    <m:oMath xmlns:m="http://schemas.openxmlformats.org/officeDocument/2006/math">
                      <m:r>
                        <a:rPr lang="en-US" sz="510" b="0" i="1" dirty="0" smtClean="0">
                          <a:latin typeface="Cambria Math" panose="02040503050406030204" pitchFamily="18" charset="0"/>
                        </a:rPr>
                        <m:t>−2=</m:t>
                      </m:r>
                      <m:func>
                        <m:funcPr>
                          <m:ctrlPr>
                            <a:rPr lang="en-US" sz="510" b="0" i="1" dirty="0" smtClean="0">
                              <a:latin typeface="Cambria Math" panose="02040503050406030204" pitchFamily="18" charset="0"/>
                            </a:rPr>
                          </m:ctrlPr>
                        </m:funcPr>
                        <m:fName>
                          <m:sSub>
                            <m:sSubPr>
                              <m:ctrlPr>
                                <a:rPr lang="en-US" sz="510" b="0" i="1" dirty="0" smtClean="0">
                                  <a:latin typeface="Cambria Math" panose="02040503050406030204" pitchFamily="18" charset="0"/>
                                </a:rPr>
                              </m:ctrlPr>
                            </m:sSubPr>
                            <m:e>
                              <m:r>
                                <m:rPr>
                                  <m:sty m:val="p"/>
                                </m:rPr>
                                <a:rPr lang="en-US" sz="510" b="0" i="0" dirty="0" smtClean="0">
                                  <a:latin typeface="Cambria Math" panose="02040503050406030204" pitchFamily="18" charset="0"/>
                                </a:rPr>
                                <m:t>log</m:t>
                              </m:r>
                            </m:e>
                            <m:sub>
                              <m:r>
                                <a:rPr lang="en-US" sz="510" b="0" i="1" dirty="0" smtClean="0">
                                  <a:latin typeface="Cambria Math" panose="02040503050406030204" pitchFamily="18" charset="0"/>
                                </a:rPr>
                                <m:t>2</m:t>
                              </m:r>
                            </m:sub>
                          </m:sSub>
                        </m:fName>
                        <m:e>
                          <m:f>
                            <m:fPr>
                              <m:ctrlPr>
                                <a:rPr lang="en-US" sz="510" b="0" i="1" dirty="0">
                                  <a:latin typeface="Cambria Math" panose="02040503050406030204" pitchFamily="18" charset="0"/>
                                </a:rPr>
                              </m:ctrlPr>
                            </m:fPr>
                            <m:num>
                              <m:sSup>
                                <m:sSupPr>
                                  <m:ctrlPr>
                                    <a:rPr lang="en-US" sz="510" b="0" i="1" dirty="0">
                                      <a:latin typeface="Cambria Math" panose="02040503050406030204" pitchFamily="18" charset="0"/>
                                    </a:rPr>
                                  </m:ctrlPr>
                                </m:sSupPr>
                                <m:e>
                                  <m:r>
                                    <a:rPr lang="en-US" sz="510" b="0" i="1" dirty="0">
                                      <a:latin typeface="Cambria Math" panose="02040503050406030204" pitchFamily="18" charset="0"/>
                                    </a:rPr>
                                    <m:t>𝑓</m:t>
                                  </m:r>
                                </m:e>
                                <m:sup>
                                  <m:r>
                                    <a:rPr lang="en-US" sz="510" b="0" i="1" dirty="0">
                                      <a:latin typeface="Cambria Math" panose="02040503050406030204" pitchFamily="18" charset="0"/>
                                    </a:rPr>
                                    <m:t>2</m:t>
                                  </m:r>
                                </m:sup>
                              </m:sSup>
                            </m:num>
                            <m:den>
                              <m:r>
                                <a:rPr lang="en-US" sz="510" b="0" i="1" dirty="0">
                                  <a:latin typeface="Cambria Math" panose="02040503050406030204" pitchFamily="18" charset="0"/>
                                </a:rPr>
                                <m:t>16</m:t>
                              </m:r>
                            </m:den>
                          </m:f>
                        </m:e>
                      </m:func>
                    </m:oMath>
                  </m:oMathPara>
                </a14:m>
                <a:endParaRPr lang="en-US" sz="510" b="0" dirty="0"/>
              </a:p>
              <a:p>
                <a:pPr>
                  <a:lnSpc>
                    <a:spcPct val="100000"/>
                  </a:lnSpc>
                  <a:spcBef>
                    <a:spcPts val="0"/>
                  </a:spcBef>
                </a:pPr>
                <a:r>
                  <a:rPr lang="en-US" sz="510" b="0" dirty="0"/>
                  <a:t>This can be rewritten in exponential form</a:t>
                </a:r>
                <a:r>
                  <a:rPr lang="en-US" sz="510" b="0" dirty="0" smtClean="0"/>
                  <a:t>:</a:t>
                </a:r>
                <a:endParaRPr lang="en-US" sz="510" b="0" dirty="0"/>
              </a:p>
              <a:p>
                <a:pPr>
                  <a:lnSpc>
                    <a:spcPct val="100000"/>
                  </a:lnSpc>
                  <a:spcBef>
                    <a:spcPts val="0"/>
                  </a:spcBef>
                </a:pPr>
                <a14:m>
                  <m:oMathPara xmlns:m="http://schemas.openxmlformats.org/officeDocument/2006/math">
                    <m:oMathParaPr>
                      <m:jc m:val="centerGroup"/>
                    </m:oMathParaPr>
                    <m:oMath xmlns:m="http://schemas.openxmlformats.org/officeDocument/2006/math">
                      <m:f>
                        <m:fPr>
                          <m:ctrlPr>
                            <a:rPr lang="en-US" sz="510" b="0" i="1" dirty="0" smtClean="0">
                              <a:latin typeface="Cambria Math" panose="02040503050406030204" pitchFamily="18" charset="0"/>
                            </a:rPr>
                          </m:ctrlPr>
                        </m:fPr>
                        <m:num>
                          <m:sSup>
                            <m:sSupPr>
                              <m:ctrlPr>
                                <a:rPr lang="en-US" sz="510" b="0" i="1" dirty="0" smtClean="0">
                                  <a:latin typeface="Cambria Math" panose="02040503050406030204" pitchFamily="18" charset="0"/>
                                </a:rPr>
                              </m:ctrlPr>
                            </m:sSupPr>
                            <m:e>
                              <m:r>
                                <a:rPr lang="en-US" sz="510" b="0" i="1" dirty="0" smtClean="0">
                                  <a:latin typeface="Cambria Math" panose="02040503050406030204" pitchFamily="18" charset="0"/>
                                </a:rPr>
                                <m:t>𝐹</m:t>
                              </m:r>
                            </m:e>
                            <m:sup>
                              <m:r>
                                <a:rPr lang="en-US" sz="510" b="0" i="1" dirty="0" smtClean="0">
                                  <a:latin typeface="Cambria Math" panose="02040503050406030204" pitchFamily="18" charset="0"/>
                                </a:rPr>
                                <m:t>2</m:t>
                              </m:r>
                            </m:sup>
                          </m:sSup>
                        </m:num>
                        <m:den>
                          <m:r>
                            <a:rPr lang="en-US" sz="510" b="0" i="1" dirty="0" smtClean="0">
                              <a:latin typeface="Cambria Math" panose="02040503050406030204" pitchFamily="18" charset="0"/>
                            </a:rPr>
                            <m:t>16</m:t>
                          </m:r>
                        </m:den>
                      </m:f>
                      <m:r>
                        <a:rPr lang="en-US" sz="510" b="0" i="1" dirty="0" smtClean="0">
                          <a:latin typeface="Cambria Math" panose="02040503050406030204" pitchFamily="18" charset="0"/>
                        </a:rPr>
                        <m:t>=</m:t>
                      </m:r>
                      <m:sSup>
                        <m:sSupPr>
                          <m:ctrlPr>
                            <a:rPr lang="en-US" sz="510" b="0" i="1" dirty="0" smtClean="0">
                              <a:latin typeface="Cambria Math" panose="02040503050406030204" pitchFamily="18" charset="0"/>
                            </a:rPr>
                          </m:ctrlPr>
                        </m:sSupPr>
                        <m:e>
                          <m:r>
                            <a:rPr lang="en-US" sz="510" b="0" i="1" dirty="0" smtClean="0">
                              <a:latin typeface="Cambria Math" panose="02040503050406030204" pitchFamily="18" charset="0"/>
                            </a:rPr>
                            <m:t>2</m:t>
                          </m:r>
                        </m:e>
                        <m:sup>
                          <m:r>
                            <a:rPr lang="en-US" sz="510" b="0" i="1" dirty="0" smtClean="0">
                              <a:latin typeface="Cambria Math" panose="02040503050406030204" pitchFamily="18" charset="0"/>
                            </a:rPr>
                            <m:t>−2</m:t>
                          </m:r>
                        </m:sup>
                      </m:sSup>
                    </m:oMath>
                  </m:oMathPara>
                </a14:m>
                <a:endParaRPr lang="en-US" sz="510" b="0" dirty="0"/>
              </a:p>
              <a:p>
                <a:pPr>
                  <a:lnSpc>
                    <a:spcPct val="100000"/>
                  </a:lnSpc>
                  <a:spcBef>
                    <a:spcPts val="0"/>
                  </a:spcBef>
                </a:pPr>
                <a:r>
                  <a:rPr lang="en-US" sz="510" b="0" dirty="0"/>
                  <a:t>Now we can solve </a:t>
                </a:r>
                <a:r>
                  <a:rPr lang="en-US" sz="510" b="0" dirty="0" smtClean="0"/>
                  <a:t>for </a:t>
                </a:r>
                <a:r>
                  <a:rPr lang="en-US" sz="510" b="0" i="1" dirty="0" smtClean="0">
                    <a:latin typeface="Cambria Math" panose="02040503050406030204" pitchFamily="18" charset="0"/>
                    <a:ea typeface="Cambria Math" panose="02040503050406030204" pitchFamily="18" charset="0"/>
                  </a:rPr>
                  <a:t>f</a:t>
                </a:r>
                <a:r>
                  <a:rPr lang="en-US" sz="510" b="0" dirty="0" smtClean="0"/>
                  <a:t>:</a:t>
                </a:r>
                <a:endParaRPr lang="en-US" sz="510" b="0" dirty="0"/>
              </a:p>
              <a:p>
                <a:pPr>
                  <a:lnSpc>
                    <a:spcPct val="100000"/>
                  </a:lnSpc>
                  <a:spcBef>
                    <a:spcPts val="0"/>
                  </a:spcBef>
                </a:pPr>
                <a14:m>
                  <m:oMathPara xmlns:m="http://schemas.openxmlformats.org/officeDocument/2006/math">
                    <m:oMathParaPr>
                      <m:jc m:val="centerGroup"/>
                    </m:oMathParaPr>
                    <m:oMath xmlns:m="http://schemas.openxmlformats.org/officeDocument/2006/math">
                      <m:sSup>
                        <m:sSupPr>
                          <m:ctrlPr>
                            <a:rPr lang="en-US" sz="510" b="0" i="1" dirty="0" smtClean="0">
                              <a:latin typeface="Cambria Math" panose="02040503050406030204" pitchFamily="18" charset="0"/>
                            </a:rPr>
                          </m:ctrlPr>
                        </m:sSupPr>
                        <m:e>
                          <m:r>
                            <a:rPr lang="en-US" sz="510" b="0" i="1" dirty="0" smtClean="0">
                              <a:latin typeface="Cambria Math" panose="02040503050406030204" pitchFamily="18" charset="0"/>
                            </a:rPr>
                            <m:t>𝐹</m:t>
                          </m:r>
                        </m:e>
                        <m:sup>
                          <m:r>
                            <a:rPr lang="en-US" sz="510" b="0" i="1" dirty="0" smtClean="0">
                              <a:latin typeface="Cambria Math" panose="02040503050406030204" pitchFamily="18" charset="0"/>
                            </a:rPr>
                            <m:t>2</m:t>
                          </m:r>
                        </m:sup>
                      </m:sSup>
                      <m:r>
                        <a:rPr lang="en-US" sz="510" b="0" i="1" dirty="0" smtClean="0">
                          <a:latin typeface="Cambria Math" panose="02040503050406030204" pitchFamily="18" charset="0"/>
                        </a:rPr>
                        <m:t>=16</m:t>
                      </m:r>
                      <m:r>
                        <a:rPr lang="en-US" sz="510" b="0" i="1" dirty="0">
                          <a:latin typeface="Cambria Math" panose="02040503050406030204" pitchFamily="18" charset="0"/>
                        </a:rPr>
                        <m:t>⋅</m:t>
                      </m:r>
                      <m:sSup>
                        <m:sSupPr>
                          <m:ctrlPr>
                            <a:rPr lang="en-US" sz="510" b="0" i="1" dirty="0" smtClean="0">
                              <a:latin typeface="Cambria Math" panose="02040503050406030204" pitchFamily="18" charset="0"/>
                            </a:rPr>
                          </m:ctrlPr>
                        </m:sSupPr>
                        <m:e>
                          <m:r>
                            <a:rPr lang="en-US" sz="510" b="0" i="1" dirty="0" smtClean="0">
                              <a:latin typeface="Cambria Math" panose="02040503050406030204" pitchFamily="18" charset="0"/>
                            </a:rPr>
                            <m:t>2</m:t>
                          </m:r>
                        </m:e>
                        <m:sup>
                          <m:r>
                            <a:rPr lang="en-US" sz="510" b="0" i="1" dirty="0" smtClean="0">
                              <a:latin typeface="Cambria Math" panose="02040503050406030204" pitchFamily="18" charset="0"/>
                            </a:rPr>
                            <m:t>−2</m:t>
                          </m:r>
                        </m:sup>
                      </m:sSup>
                    </m:oMath>
                  </m:oMathPara>
                </a14:m>
                <a:endParaRPr lang="en-US" sz="510" b="0" dirty="0"/>
              </a:p>
              <a:p>
                <a:pPr>
                  <a:lnSpc>
                    <a:spcPct val="100000"/>
                  </a:lnSpc>
                  <a:spcBef>
                    <a:spcPts val="0"/>
                  </a:spcBef>
                </a:pPr>
                <a:r>
                  <a:rPr lang="en-US" sz="510" b="0" dirty="0"/>
                  <a:t>Now, let's calculate both parts</a:t>
                </a:r>
                <a:r>
                  <a:rPr lang="en-US" sz="510" b="0" dirty="0" smtClean="0"/>
                  <a:t>.</a:t>
                </a:r>
                <a:endParaRPr lang="en-US" sz="510" b="0" dirty="0"/>
              </a:p>
              <a:p>
                <a:pPr>
                  <a:lnSpc>
                    <a:spcPct val="100000"/>
                  </a:lnSpc>
                  <a:spcBef>
                    <a:spcPts val="0"/>
                  </a:spcBef>
                </a:pPr>
                <a:r>
                  <a:rPr lang="en-US" sz="510" b="0" dirty="0"/>
                  <a:t>The results of the calculations are as follows:</a:t>
                </a:r>
              </a:p>
              <a:p>
                <a:pPr>
                  <a:lnSpc>
                    <a:spcPct val="100000"/>
                  </a:lnSpc>
                  <a:spcBef>
                    <a:spcPts val="0"/>
                  </a:spcBef>
                </a:pPr>
                <a:r>
                  <a:rPr lang="en-US" sz="510" b="0" dirty="0"/>
                  <a:t>Part a: Resulting Exposure Index </a:t>
                </a:r>
                <a:r>
                  <a:rPr lang="en-US" sz="510" b="0" dirty="0" smtClean="0"/>
                  <a:t>(</a:t>
                </a:r>
                <a:r>
                  <a:rPr lang="en-US" sz="510" b="0" i="1" dirty="0">
                    <a:latin typeface="Cambria Math" panose="02040503050406030204" pitchFamily="18" charset="0"/>
                    <a:ea typeface="Cambria Math" panose="02040503050406030204" pitchFamily="18" charset="0"/>
                  </a:rPr>
                  <a:t>EI</a:t>
                </a:r>
                <a:r>
                  <a:rPr lang="en-US" sz="510" b="0" dirty="0" smtClean="0"/>
                  <a:t>)</a:t>
                </a:r>
                <a:endParaRPr lang="en-US" sz="510" b="0" dirty="0"/>
              </a:p>
              <a:p>
                <a:pPr>
                  <a:lnSpc>
                    <a:spcPct val="100000"/>
                  </a:lnSpc>
                  <a:spcBef>
                    <a:spcPts val="0"/>
                  </a:spcBef>
                </a:pPr>
                <a:r>
                  <a:rPr lang="en-US" sz="510" b="0" dirty="0"/>
                  <a:t>The resulting exposure index </a:t>
                </a:r>
                <a:r>
                  <a:rPr lang="en-US" sz="510" b="0" dirty="0" smtClean="0"/>
                  <a:t>is: </a:t>
                </a:r>
                <a:r>
                  <a:rPr lang="en-US" sz="510" b="0" i="1" dirty="0" smtClean="0">
                    <a:latin typeface="Cambria Math" panose="02040503050406030204" pitchFamily="18" charset="0"/>
                    <a:ea typeface="Cambria Math" panose="02040503050406030204" pitchFamily="18" charset="0"/>
                  </a:rPr>
                  <a:t>EI </a:t>
                </a:r>
                <a:r>
                  <a:rPr lang="en-US" sz="510" b="0" dirty="0" smtClean="0"/>
                  <a:t>=5.0</a:t>
                </a:r>
                <a:endParaRPr lang="en-US" sz="510" b="0" dirty="0"/>
              </a:p>
              <a:p>
                <a:pPr>
                  <a:lnSpc>
                    <a:spcPct val="100000"/>
                  </a:lnSpc>
                  <a:spcBef>
                    <a:spcPts val="0"/>
                  </a:spcBef>
                </a:pPr>
                <a:r>
                  <a:rPr lang="en-US" sz="510" b="0" dirty="0"/>
                  <a:t>Part b: Required f-stop </a:t>
                </a:r>
                <a:r>
                  <a:rPr lang="en-US" sz="510" b="0" dirty="0" smtClean="0"/>
                  <a:t>Setting</a:t>
                </a:r>
                <a:endParaRPr lang="en-US" sz="510" b="0" dirty="0"/>
              </a:p>
              <a:p>
                <a:pPr>
                  <a:lnSpc>
                    <a:spcPct val="100000"/>
                  </a:lnSpc>
                  <a:spcBef>
                    <a:spcPts val="0"/>
                  </a:spcBef>
                </a:pPr>
                <a:r>
                  <a:rPr lang="en-US" sz="510" b="0" dirty="0"/>
                  <a:t>To achieve an </a:t>
                </a:r>
                <a:r>
                  <a:rPr lang="en-US" sz="510" b="0" i="1" dirty="0">
                    <a:latin typeface="Cambria Math" panose="02040503050406030204" pitchFamily="18" charset="0"/>
                    <a:ea typeface="Cambria Math" panose="02040503050406030204" pitchFamily="18" charset="0"/>
                  </a:rPr>
                  <a:t>EI</a:t>
                </a:r>
                <a:r>
                  <a:rPr lang="en-US" sz="510" b="0" dirty="0" smtClean="0"/>
                  <a:t> </a:t>
                </a:r>
                <a:r>
                  <a:rPr lang="en-US" sz="510" b="0" dirty="0"/>
                  <a:t>of -2 with an exposure time of 16 seconds, the required f-stop setting </a:t>
                </a:r>
                <a:r>
                  <a:rPr lang="en-US" sz="510" b="0" dirty="0" smtClean="0"/>
                  <a:t>is: f=2.0</a:t>
                </a:r>
                <a:endParaRPr lang="en-US" sz="510" b="0"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39788" y="1681162"/>
                <a:ext cx="5157787" cy="2446337"/>
              </a:xfr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839788" y="4127498"/>
                <a:ext cx="5157787" cy="2571751"/>
              </a:xfrm>
              <a:ln>
                <a:solidFill>
                  <a:schemeClr val="tx1"/>
                </a:solidFill>
              </a:ln>
            </p:spPr>
            <p:txBody>
              <a:bodyPr numCol="2">
                <a:noAutofit/>
              </a:bodyPr>
              <a:lstStyle/>
              <a:p>
                <a:pPr marL="0" indent="0">
                  <a:lnSpc>
                    <a:spcPct val="120000"/>
                  </a:lnSpc>
                  <a:spcBef>
                    <a:spcPts val="0"/>
                  </a:spcBef>
                  <a:buNone/>
                </a:pPr>
                <a:r>
                  <a:rPr lang="en-US" sz="850" dirty="0" smtClean="0"/>
                  <a:t>a. Given f-stop setting </a:t>
                </a:r>
                <a:r>
                  <a:rPr lang="en-US" sz="850" i="1" dirty="0" smtClean="0">
                    <a:latin typeface="Cambria Math" panose="02040503050406030204" pitchFamily="18" charset="0"/>
                    <a:ea typeface="Cambria Math" panose="02040503050406030204" pitchFamily="18" charset="0"/>
                  </a:rPr>
                  <a:t>f</a:t>
                </a:r>
                <a:r>
                  <a:rPr lang="en-US" sz="850" dirty="0" smtClean="0"/>
                  <a:t> </a:t>
                </a:r>
                <a:r>
                  <a:rPr lang="en-US" sz="850" dirty="0"/>
                  <a:t>= </a:t>
                </a:r>
                <a:r>
                  <a:rPr lang="en-US" sz="850" dirty="0" smtClean="0"/>
                  <a:t>8 and </a:t>
                </a:r>
                <a:r>
                  <a:rPr lang="en-US" sz="850" dirty="0"/>
                  <a:t>exposure time </a:t>
                </a:r>
                <a:endParaRPr lang="en-US" sz="850" dirty="0" smtClean="0"/>
              </a:p>
              <a:p>
                <a:pPr marL="0" indent="0">
                  <a:lnSpc>
                    <a:spcPct val="120000"/>
                  </a:lnSpc>
                  <a:spcBef>
                    <a:spcPts val="0"/>
                  </a:spcBef>
                  <a:buNone/>
                </a:pPr>
                <a:r>
                  <a:rPr lang="en-US" sz="850" i="1" dirty="0" smtClean="0">
                    <a:latin typeface="Cambria Math" panose="02040503050406030204" pitchFamily="18" charset="0"/>
                    <a:ea typeface="Cambria Math" panose="02040503050406030204" pitchFamily="18" charset="0"/>
                  </a:rPr>
                  <a:t>t  </a:t>
                </a:r>
                <a:r>
                  <a:rPr lang="en-US" sz="850" dirty="0" smtClean="0">
                    <a:ea typeface="Cambria Math" panose="02040503050406030204" pitchFamily="18" charset="0"/>
                  </a:rPr>
                  <a:t>= 2</a:t>
                </a:r>
                <a14:m>
                  <m:oMath xmlns:m="http://schemas.openxmlformats.org/officeDocument/2006/math">
                    <m:r>
                      <a:rPr lang="en-US" sz="850" i="1" dirty="0" smtClean="0">
                        <a:latin typeface="Cambria Math" panose="02040503050406030204" pitchFamily="18" charset="0"/>
                      </a:rPr>
                      <m:t> </m:t>
                    </m:r>
                  </m:oMath>
                </a14:m>
                <a:r>
                  <a:rPr lang="en-US" sz="850" dirty="0"/>
                  <a:t>seconds:</a:t>
                </a:r>
                <a:br>
                  <a:rPr lang="en-US" sz="850" dirty="0"/>
                </a:br>
                <a:r>
                  <a:rPr lang="en-US" sz="850" dirty="0"/>
                  <a:t>Plugging </a:t>
                </a:r>
                <a:r>
                  <a:rPr lang="en-US" sz="850" i="1" dirty="0" smtClean="0">
                    <a:latin typeface="Cambria Math" panose="02040503050406030204" pitchFamily="18" charset="0"/>
                    <a:ea typeface="Cambria Math" panose="02040503050406030204" pitchFamily="18" charset="0"/>
                  </a:rPr>
                  <a:t>f</a:t>
                </a:r>
                <a:r>
                  <a:rPr lang="en-US" sz="850" dirty="0" smtClean="0"/>
                  <a:t> = 8 and </a:t>
                </a:r>
                <a:r>
                  <a:rPr lang="en-US" sz="850" i="1" dirty="0" smtClean="0">
                    <a:latin typeface="Cambria Math" panose="02040503050406030204" pitchFamily="18" charset="0"/>
                    <a:ea typeface="Cambria Math" panose="02040503050406030204" pitchFamily="18" charset="0"/>
                  </a:rPr>
                  <a:t>t  </a:t>
                </a:r>
                <a:r>
                  <a:rPr lang="en-US" sz="850" dirty="0">
                    <a:ea typeface="Cambria Math" panose="02040503050406030204" pitchFamily="18" charset="0"/>
                  </a:rPr>
                  <a:t>= </a:t>
                </a:r>
                <a:r>
                  <a:rPr lang="en-US" sz="850" dirty="0" smtClean="0">
                    <a:ea typeface="Cambria Math" panose="02040503050406030204" pitchFamily="18" charset="0"/>
                  </a:rPr>
                  <a:t>2 </a:t>
                </a:r>
                <a:r>
                  <a:rPr lang="en-US" sz="850" dirty="0" smtClean="0"/>
                  <a:t>into </a:t>
                </a:r>
                <a:r>
                  <a:rPr lang="en-US" sz="850" dirty="0"/>
                  <a:t>the exposure index </a:t>
                </a:r>
                <a:endParaRPr lang="en-US" sz="850" dirty="0" smtClean="0"/>
              </a:p>
              <a:p>
                <a:pPr marL="0" indent="0">
                  <a:lnSpc>
                    <a:spcPct val="120000"/>
                  </a:lnSpc>
                  <a:spcBef>
                    <a:spcPts val="0"/>
                  </a:spcBef>
                  <a:buNone/>
                </a:pPr>
                <a:r>
                  <a:rPr lang="en-US" sz="850" dirty="0" smtClean="0"/>
                  <a:t>equation</a:t>
                </a:r>
                <a:r>
                  <a:rPr lang="en-US" sz="850" dirty="0"/>
                  <a:t>:</a:t>
                </a:r>
              </a:p>
              <a:p>
                <a:pPr marL="0" indent="0">
                  <a:lnSpc>
                    <a:spcPct val="120000"/>
                  </a:lnSpc>
                  <a:spcBef>
                    <a:spcPts val="0"/>
                  </a:spcBef>
                  <a:buNone/>
                </a:pPr>
                <a:r>
                  <a:rPr lang="en-US" sz="850" dirty="0" smtClean="0">
                    <a:solidFill>
                      <a:schemeClr val="bg1"/>
                    </a:solidFill>
                  </a:rPr>
                  <a:t>a</a:t>
                </a:r>
                <a14:m>
                  <m:oMath xmlns:m="http://schemas.openxmlformats.org/officeDocument/2006/math">
                    <m:r>
                      <a:rPr lang="en-US" sz="850" i="1" dirty="0" smtClean="0">
                        <a:latin typeface="Cambria Math" panose="02040503050406030204" pitchFamily="18" charset="0"/>
                      </a:rPr>
                      <m:t>𝐸𝐼</m:t>
                    </m:r>
                    <m:r>
                      <a:rPr lang="en-US" sz="850" i="1" dirty="0" smtClean="0">
                        <a:latin typeface="Cambria Math" panose="02040503050406030204" pitchFamily="18" charset="0"/>
                      </a:rPr>
                      <m:t> = </m:t>
                    </m:r>
                    <m:r>
                      <m:rPr>
                        <m:sty m:val="p"/>
                      </m:rPr>
                      <a:rPr lang="en-US" sz="850" i="1" dirty="0" smtClean="0">
                        <a:latin typeface="Cambria Math" panose="02040503050406030204" pitchFamily="18" charset="0"/>
                      </a:rPr>
                      <m:t>log</m:t>
                    </m:r>
                    <m:r>
                      <a:rPr lang="en-US" sz="850" i="1" dirty="0" smtClean="0">
                        <a:latin typeface="Cambria Math" panose="02040503050406030204" pitchFamily="18" charset="0"/>
                      </a:rPr>
                      <m:t>₂((8²) / 2)</m:t>
                    </m:r>
                  </m:oMath>
                </a14:m>
                <a:r>
                  <a:rPr lang="en-US" sz="850" dirty="0"/>
                  <a:t/>
                </a:r>
                <a:br>
                  <a:rPr lang="en-US" sz="850" dirty="0"/>
                </a:br>
                <a:r>
                  <a:rPr lang="en-US" sz="850" dirty="0" smtClean="0">
                    <a:solidFill>
                      <a:schemeClr val="bg1"/>
                    </a:solidFill>
                  </a:rPr>
                  <a:t>a</a:t>
                </a:r>
                <a14:m>
                  <m:oMath xmlns:m="http://schemas.openxmlformats.org/officeDocument/2006/math">
                    <m:r>
                      <a:rPr lang="en-US" sz="850" i="1" dirty="0" smtClean="0">
                        <a:latin typeface="Cambria Math" panose="02040503050406030204" pitchFamily="18" charset="0"/>
                      </a:rPr>
                      <m:t>𝐸𝐼</m:t>
                    </m:r>
                    <m:r>
                      <a:rPr lang="en-US" sz="850" i="1" dirty="0" smtClean="0">
                        <a:latin typeface="Cambria Math" panose="02040503050406030204" pitchFamily="18" charset="0"/>
                      </a:rPr>
                      <m:t> = </m:t>
                    </m:r>
                    <m:r>
                      <m:rPr>
                        <m:sty m:val="p"/>
                      </m:rPr>
                      <a:rPr lang="en-US" sz="850" i="1" dirty="0" smtClean="0">
                        <a:latin typeface="Cambria Math" panose="02040503050406030204" pitchFamily="18" charset="0"/>
                      </a:rPr>
                      <m:t>log</m:t>
                    </m:r>
                    <m:r>
                      <a:rPr lang="en-US" sz="850" i="1" dirty="0" smtClean="0">
                        <a:latin typeface="Cambria Math" panose="02040503050406030204" pitchFamily="18" charset="0"/>
                      </a:rPr>
                      <m:t>₂(64 / 2)</m:t>
                    </m:r>
                  </m:oMath>
                </a14:m>
                <a:r>
                  <a:rPr lang="en-US" sz="850" dirty="0" smtClean="0"/>
                  <a:t/>
                </a:r>
                <a:br>
                  <a:rPr lang="en-US" sz="850" dirty="0" smtClean="0"/>
                </a:br>
                <a:r>
                  <a:rPr lang="en-US" sz="850" dirty="0" smtClean="0">
                    <a:solidFill>
                      <a:schemeClr val="bg1"/>
                    </a:solidFill>
                  </a:rPr>
                  <a:t>a</a:t>
                </a:r>
                <a14:m>
                  <m:oMath xmlns:m="http://schemas.openxmlformats.org/officeDocument/2006/math">
                    <m:r>
                      <a:rPr lang="en-US" sz="850" i="1" dirty="0" smtClean="0">
                        <a:latin typeface="Cambria Math" panose="02040503050406030204" pitchFamily="18" charset="0"/>
                      </a:rPr>
                      <m:t>𝐸𝐼</m:t>
                    </m:r>
                    <m:r>
                      <a:rPr lang="en-US" sz="850" i="1" dirty="0" smtClean="0">
                        <a:latin typeface="Cambria Math" panose="02040503050406030204" pitchFamily="18" charset="0"/>
                      </a:rPr>
                      <m:t> ≈ 5  </m:t>
                    </m:r>
                  </m:oMath>
                </a14:m>
                <a:r>
                  <a:rPr lang="en-US" sz="850" dirty="0"/>
                  <a:t>(rounded to the nearest whole number</a:t>
                </a:r>
                <a:r>
                  <a:rPr lang="en-US" sz="850" dirty="0" smtClean="0"/>
                  <a:t>)</a:t>
                </a:r>
              </a:p>
              <a:p>
                <a:pPr marL="0" indent="0">
                  <a:lnSpc>
                    <a:spcPct val="120000"/>
                  </a:lnSpc>
                  <a:spcBef>
                    <a:spcPts val="0"/>
                  </a:spcBef>
                  <a:buNone/>
                </a:pPr>
                <a:r>
                  <a:rPr lang="en-US" sz="850" dirty="0" smtClean="0"/>
                  <a:t>Therefore, the resulting exposure index for f-stop </a:t>
                </a:r>
              </a:p>
              <a:p>
                <a:pPr marL="0" indent="0">
                  <a:lnSpc>
                    <a:spcPct val="120000"/>
                  </a:lnSpc>
                  <a:spcBef>
                    <a:spcPts val="0"/>
                  </a:spcBef>
                  <a:buNone/>
                </a:pPr>
                <a:r>
                  <a:rPr lang="en-US" sz="850" dirty="0" smtClean="0"/>
                  <a:t>setting 8 and exposure time 2 seconds is </a:t>
                </a:r>
                <a:r>
                  <a:rPr lang="en-US" sz="850" i="1" dirty="0" smtClean="0">
                    <a:latin typeface="Cambria Math" panose="02040503050406030204" pitchFamily="18" charset="0"/>
                    <a:ea typeface="Cambria Math" panose="02040503050406030204" pitchFamily="18" charset="0"/>
                  </a:rPr>
                  <a:t>EI</a:t>
                </a:r>
                <a:r>
                  <a:rPr lang="en-US" sz="850" dirty="0" smtClean="0"/>
                  <a:t> ≈ 5.</a:t>
                </a:r>
                <a:endParaRPr lang="en-US" sz="85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839788" y="4127498"/>
                <a:ext cx="5157787" cy="2571751"/>
              </a:xfr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p:cNvSpPr>
                <a:spLocks noGrp="1"/>
              </p:cNvSpPr>
              <p:nvPr>
                <p:ph type="body" sz="quarter" idx="3"/>
              </p:nvPr>
            </p:nvSpPr>
            <p:spPr>
              <a:xfrm>
                <a:off x="6172200" y="1681163"/>
                <a:ext cx="5183188" cy="2446334"/>
              </a:xfrm>
              <a:ln>
                <a:solidFill>
                  <a:schemeClr val="tx1"/>
                </a:solidFill>
              </a:ln>
            </p:spPr>
            <p:txBody>
              <a:bodyPr anchor="t">
                <a:noAutofit/>
              </a:bodyPr>
              <a:lstStyle/>
              <a:p>
                <a:pPr>
                  <a:lnSpc>
                    <a:spcPct val="120000"/>
                  </a:lnSpc>
                  <a:spcBef>
                    <a:spcPts val="0"/>
                  </a:spcBef>
                </a:pPr>
                <a:r>
                  <a:rPr lang="en-US" sz="830" b="0" dirty="0" smtClean="0"/>
                  <a:t>To solve this problem, we'll break it down into steps.</a:t>
                </a:r>
              </a:p>
              <a:p>
                <a:pPr>
                  <a:lnSpc>
                    <a:spcPct val="120000"/>
                  </a:lnSpc>
                  <a:spcBef>
                    <a:spcPts val="0"/>
                  </a:spcBef>
                </a:pPr>
                <a:r>
                  <a:rPr lang="en-US" sz="830" b="0" dirty="0"/>
                  <a:t>Step 1: Calculate the exposure index </a:t>
                </a:r>
                <a:r>
                  <a:rPr lang="en-US" sz="830" b="0" dirty="0" smtClean="0"/>
                  <a:t>(</a:t>
                </a:r>
                <a:r>
                  <a:rPr lang="en-US" sz="830" b="0" i="1" dirty="0">
                    <a:latin typeface="Cambria Math" panose="02040503050406030204" pitchFamily="18" charset="0"/>
                    <a:ea typeface="Cambria Math" panose="02040503050406030204" pitchFamily="18" charset="0"/>
                  </a:rPr>
                  <a:t>EI</a:t>
                </a:r>
                <a:r>
                  <a:rPr lang="en-US" sz="830" i="1" dirty="0">
                    <a:latin typeface="Cambria Math" panose="02040503050406030204" pitchFamily="18" charset="0"/>
                    <a:ea typeface="Cambria Math" panose="02040503050406030204" pitchFamily="18" charset="0"/>
                  </a:rPr>
                  <a:t> </a:t>
                </a:r>
                <a:r>
                  <a:rPr lang="en-US" sz="830" b="0" dirty="0" smtClean="0"/>
                  <a:t>) </a:t>
                </a:r>
                <a:r>
                  <a:rPr lang="en-US" sz="830" b="0" dirty="0"/>
                  <a:t>for the given f-stop setting and exposure time.</a:t>
                </a:r>
              </a:p>
              <a:p>
                <a:pPr>
                  <a:lnSpc>
                    <a:spcPct val="120000"/>
                  </a:lnSpc>
                  <a:spcBef>
                    <a:spcPts val="0"/>
                  </a:spcBef>
                </a:pPr>
                <a:r>
                  <a:rPr lang="en-US" sz="830" b="0" dirty="0"/>
                  <a:t>Given the equation </a:t>
                </a:r>
                <a14:m>
                  <m:oMath xmlns:m="http://schemas.openxmlformats.org/officeDocument/2006/math">
                    <m:r>
                      <a:rPr lang="en-US" sz="830" b="0" i="1" dirty="0" smtClean="0">
                        <a:latin typeface="Cambria Math" panose="02040503050406030204" pitchFamily="18" charset="0"/>
                      </a:rPr>
                      <m:t>𝐸𝐼</m:t>
                    </m:r>
                    <m:r>
                      <a:rPr lang="en-US" sz="830" b="0" i="1" dirty="0" smtClean="0">
                        <a:latin typeface="Cambria Math" panose="02040503050406030204" pitchFamily="18" charset="0"/>
                      </a:rPr>
                      <m:t> = </m:t>
                    </m:r>
                    <m:func>
                      <m:funcPr>
                        <m:ctrlPr>
                          <a:rPr lang="en-US" sz="830" b="0" i="1" dirty="0" smtClean="0">
                            <a:latin typeface="Cambria Math" panose="02040503050406030204" pitchFamily="18" charset="0"/>
                          </a:rPr>
                        </m:ctrlPr>
                      </m:funcPr>
                      <m:fName>
                        <m:sSub>
                          <m:sSubPr>
                            <m:ctrlPr>
                              <a:rPr lang="en-US" sz="830" b="0" i="1" dirty="0" smtClean="0">
                                <a:latin typeface="Cambria Math" panose="02040503050406030204" pitchFamily="18" charset="0"/>
                              </a:rPr>
                            </m:ctrlPr>
                          </m:sSubPr>
                          <m:e>
                            <m:r>
                              <m:rPr>
                                <m:sty m:val="p"/>
                              </m:rPr>
                              <a:rPr lang="en-US" sz="830" b="0" i="0" dirty="0" smtClean="0">
                                <a:latin typeface="Cambria Math" panose="02040503050406030204" pitchFamily="18" charset="0"/>
                              </a:rPr>
                              <m:t>log</m:t>
                            </m:r>
                          </m:e>
                          <m:sub>
                            <m:r>
                              <a:rPr lang="en-US" sz="830" b="0" i="1" dirty="0" smtClean="0">
                                <a:latin typeface="Cambria Math" panose="02040503050406030204" pitchFamily="18" charset="0"/>
                              </a:rPr>
                              <m:t>2</m:t>
                            </m:r>
                          </m:sub>
                        </m:sSub>
                      </m:fName>
                      <m:e>
                        <m:f>
                          <m:fPr>
                            <m:ctrlPr>
                              <a:rPr lang="en-US" sz="830" b="0" i="1" dirty="0" smtClean="0">
                                <a:latin typeface="Cambria Math" panose="02040503050406030204" pitchFamily="18" charset="0"/>
                              </a:rPr>
                            </m:ctrlPr>
                          </m:fPr>
                          <m:num>
                            <m:sSup>
                              <m:sSupPr>
                                <m:ctrlPr>
                                  <a:rPr lang="en-US" sz="830" b="0" i="1" dirty="0" smtClean="0">
                                    <a:latin typeface="Cambria Math" panose="02040503050406030204" pitchFamily="18" charset="0"/>
                                  </a:rPr>
                                </m:ctrlPr>
                              </m:sSupPr>
                              <m:e>
                                <m:r>
                                  <a:rPr lang="en-US" sz="830" b="0" i="1" dirty="0" smtClean="0">
                                    <a:latin typeface="Cambria Math" panose="02040503050406030204" pitchFamily="18" charset="0"/>
                                  </a:rPr>
                                  <m:t>𝑓</m:t>
                                </m:r>
                              </m:e>
                              <m:sup>
                                <m:r>
                                  <a:rPr lang="en-US" sz="830" b="0" i="1" dirty="0" smtClean="0">
                                    <a:latin typeface="Cambria Math" panose="02040503050406030204" pitchFamily="18" charset="0"/>
                                  </a:rPr>
                                  <m:t>2</m:t>
                                </m:r>
                              </m:sup>
                            </m:sSup>
                          </m:num>
                          <m:den>
                            <m:r>
                              <a:rPr lang="en-US" sz="830" b="0" i="1" dirty="0" smtClean="0">
                                <a:latin typeface="Cambria Math" panose="02040503050406030204" pitchFamily="18" charset="0"/>
                              </a:rPr>
                              <m:t>2</m:t>
                            </m:r>
                          </m:den>
                        </m:f>
                      </m:e>
                    </m:func>
                  </m:oMath>
                </a14:m>
                <a:r>
                  <a:rPr lang="en-US" sz="830" b="0" dirty="0" smtClean="0"/>
                  <a:t>, where </a:t>
                </a:r>
                <a:r>
                  <a:rPr lang="en-US" sz="830" b="0" i="1" dirty="0">
                    <a:latin typeface="Cambria Math" panose="02040503050406030204" pitchFamily="18" charset="0"/>
                    <a:ea typeface="Cambria Math" panose="02040503050406030204" pitchFamily="18" charset="0"/>
                  </a:rPr>
                  <a:t>f</a:t>
                </a:r>
                <a:r>
                  <a:rPr lang="en-US" sz="830" b="0" dirty="0" smtClean="0"/>
                  <a:t> </a:t>
                </a:r>
                <a:r>
                  <a:rPr lang="en-US" sz="830" b="0" dirty="0"/>
                  <a:t>= 8 and </a:t>
                </a:r>
                <a:r>
                  <a:rPr lang="en-US" sz="830" b="0" i="1" dirty="0">
                    <a:latin typeface="Cambria Math" panose="02040503050406030204" pitchFamily="18" charset="0"/>
                    <a:ea typeface="Cambria Math" panose="02040503050406030204" pitchFamily="18" charset="0"/>
                  </a:rPr>
                  <a:t>t</a:t>
                </a:r>
                <a:r>
                  <a:rPr lang="en-US" sz="830" b="0" dirty="0" smtClean="0"/>
                  <a:t> </a:t>
                </a:r>
                <a:r>
                  <a:rPr lang="en-US" sz="830" b="0" dirty="0"/>
                  <a:t>= 2, we can plug these values into the equation.</a:t>
                </a:r>
              </a:p>
              <a:p>
                <a:pPr>
                  <a:lnSpc>
                    <a:spcPct val="120000"/>
                  </a:lnSpc>
                  <a:spcBef>
                    <a:spcPts val="0"/>
                  </a:spcBef>
                </a:pPr>
                <a:r>
                  <a:rPr lang="en-US" sz="830" b="0" dirty="0"/>
                  <a:t>Step 2: Substitute the given values into the equation and solve for </a:t>
                </a:r>
                <a:r>
                  <a:rPr lang="en-US" sz="830" b="0" i="1" dirty="0">
                    <a:latin typeface="Cambria Math" panose="02040503050406030204" pitchFamily="18" charset="0"/>
                    <a:ea typeface="Cambria Math" panose="02040503050406030204" pitchFamily="18" charset="0"/>
                  </a:rPr>
                  <a:t>EI</a:t>
                </a:r>
                <a:r>
                  <a:rPr lang="en-US" sz="830" i="1" dirty="0">
                    <a:latin typeface="Cambria Math" panose="02040503050406030204" pitchFamily="18" charset="0"/>
                    <a:ea typeface="Cambria Math" panose="02040503050406030204" pitchFamily="18" charset="0"/>
                  </a:rPr>
                  <a:t> </a:t>
                </a:r>
                <a:r>
                  <a:rPr lang="en-US" sz="830" b="0" dirty="0" smtClean="0"/>
                  <a:t>.</a:t>
                </a:r>
                <a:endParaRPr lang="en-US" sz="830" b="0" dirty="0"/>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830" b="0" i="1" dirty="0" smtClean="0">
                          <a:latin typeface="Cambria Math" panose="02040503050406030204" pitchFamily="18" charset="0"/>
                        </a:rPr>
                        <m:t>𝐸𝐼</m:t>
                      </m:r>
                      <m:r>
                        <a:rPr lang="en-US" sz="830" b="0" i="1" dirty="0" smtClean="0">
                          <a:latin typeface="Cambria Math" panose="02040503050406030204" pitchFamily="18" charset="0"/>
                        </a:rPr>
                        <m:t> = </m:t>
                      </m:r>
                      <m:func>
                        <m:funcPr>
                          <m:ctrlPr>
                            <a:rPr lang="en-US" sz="830" b="0" i="1" dirty="0" smtClean="0">
                              <a:latin typeface="Cambria Math" panose="02040503050406030204" pitchFamily="18" charset="0"/>
                            </a:rPr>
                          </m:ctrlPr>
                        </m:funcPr>
                        <m:fName>
                          <m:sSub>
                            <m:sSubPr>
                              <m:ctrlPr>
                                <a:rPr lang="en-US" sz="830" b="0" i="1" dirty="0" smtClean="0">
                                  <a:latin typeface="Cambria Math" panose="02040503050406030204" pitchFamily="18" charset="0"/>
                                </a:rPr>
                              </m:ctrlPr>
                            </m:sSubPr>
                            <m:e>
                              <m:r>
                                <m:rPr>
                                  <m:sty m:val="p"/>
                                </m:rPr>
                                <a:rPr lang="en-US" sz="830" b="0" i="0" dirty="0" smtClean="0">
                                  <a:latin typeface="Cambria Math" panose="02040503050406030204" pitchFamily="18" charset="0"/>
                                </a:rPr>
                                <m:t>log</m:t>
                              </m:r>
                            </m:e>
                            <m:sub>
                              <m:r>
                                <a:rPr lang="en-US" sz="830" b="0" i="1" dirty="0" smtClean="0">
                                  <a:latin typeface="Cambria Math" panose="02040503050406030204" pitchFamily="18" charset="0"/>
                                </a:rPr>
                                <m:t>2</m:t>
                              </m:r>
                            </m:sub>
                          </m:sSub>
                        </m:fName>
                        <m:e>
                          <m:f>
                            <m:fPr>
                              <m:ctrlPr>
                                <a:rPr lang="en-US" sz="830" b="0" i="1" dirty="0" smtClean="0">
                                  <a:latin typeface="Cambria Math" panose="02040503050406030204" pitchFamily="18" charset="0"/>
                                </a:rPr>
                              </m:ctrlPr>
                            </m:fPr>
                            <m:num>
                              <m:sSup>
                                <m:sSupPr>
                                  <m:ctrlPr>
                                    <a:rPr lang="en-US" sz="830" b="0" i="1" dirty="0" smtClean="0">
                                      <a:latin typeface="Cambria Math" panose="02040503050406030204" pitchFamily="18" charset="0"/>
                                    </a:rPr>
                                  </m:ctrlPr>
                                </m:sSupPr>
                                <m:e>
                                  <m:r>
                                    <a:rPr lang="en-US" sz="830" b="0" i="1" dirty="0" smtClean="0">
                                      <a:latin typeface="Cambria Math" panose="02040503050406030204" pitchFamily="18" charset="0"/>
                                    </a:rPr>
                                    <m:t>8</m:t>
                                  </m:r>
                                </m:e>
                                <m:sup>
                                  <m:r>
                                    <a:rPr lang="en-US" sz="830" b="0" i="1" dirty="0" smtClean="0">
                                      <a:latin typeface="Cambria Math" panose="02040503050406030204" pitchFamily="18" charset="0"/>
                                    </a:rPr>
                                    <m:t>2</m:t>
                                  </m:r>
                                </m:sup>
                              </m:sSup>
                            </m:num>
                            <m:den>
                              <m:r>
                                <a:rPr lang="en-US" sz="830" b="0" i="1" dirty="0" smtClean="0">
                                  <a:latin typeface="Cambria Math" panose="02040503050406030204" pitchFamily="18" charset="0"/>
                                </a:rPr>
                                <m:t>2</m:t>
                              </m:r>
                            </m:den>
                          </m:f>
                        </m:e>
                      </m:func>
                      <m:r>
                        <a:rPr lang="en-US" sz="830" b="0" i="1" dirty="0" smtClean="0">
                          <a:latin typeface="Cambria Math" panose="02040503050406030204" pitchFamily="18" charset="0"/>
                        </a:rPr>
                        <m:t>=</m:t>
                      </m:r>
                      <m:func>
                        <m:funcPr>
                          <m:ctrlPr>
                            <a:rPr lang="en-US" sz="830" b="0" i="1" dirty="0" smtClean="0">
                              <a:latin typeface="Cambria Math" panose="02040503050406030204" pitchFamily="18" charset="0"/>
                            </a:rPr>
                          </m:ctrlPr>
                        </m:funcPr>
                        <m:fName>
                          <m:sSub>
                            <m:sSubPr>
                              <m:ctrlPr>
                                <a:rPr lang="en-US" sz="830" b="0" i="1" dirty="0" smtClean="0">
                                  <a:latin typeface="Cambria Math" panose="02040503050406030204" pitchFamily="18" charset="0"/>
                                </a:rPr>
                              </m:ctrlPr>
                            </m:sSubPr>
                            <m:e>
                              <m:r>
                                <m:rPr>
                                  <m:sty m:val="p"/>
                                </m:rPr>
                                <a:rPr lang="en-US" sz="830" b="0" i="0" dirty="0" smtClean="0">
                                  <a:latin typeface="Cambria Math" panose="02040503050406030204" pitchFamily="18" charset="0"/>
                                </a:rPr>
                                <m:t>log</m:t>
                              </m:r>
                            </m:e>
                            <m:sub>
                              <m:r>
                                <a:rPr lang="en-US" sz="830" b="0" i="1" dirty="0" smtClean="0">
                                  <a:latin typeface="Cambria Math" panose="02040503050406030204" pitchFamily="18" charset="0"/>
                                </a:rPr>
                                <m:t>2</m:t>
                              </m:r>
                            </m:sub>
                          </m:sSub>
                        </m:fName>
                        <m:e>
                          <m:f>
                            <m:fPr>
                              <m:ctrlPr>
                                <a:rPr lang="en-US" sz="830" b="0" i="1" dirty="0" smtClean="0">
                                  <a:latin typeface="Cambria Math" panose="02040503050406030204" pitchFamily="18" charset="0"/>
                                </a:rPr>
                              </m:ctrlPr>
                            </m:fPr>
                            <m:num>
                              <m:r>
                                <a:rPr lang="en-US" sz="830" b="0" i="1" dirty="0" smtClean="0">
                                  <a:latin typeface="Cambria Math" panose="02040503050406030204" pitchFamily="18" charset="0"/>
                                </a:rPr>
                                <m:t>64</m:t>
                              </m:r>
                            </m:num>
                            <m:den>
                              <m:r>
                                <a:rPr lang="en-US" sz="830" b="0" i="1" dirty="0" smtClean="0">
                                  <a:latin typeface="Cambria Math" panose="02040503050406030204" pitchFamily="18" charset="0"/>
                                </a:rPr>
                                <m:t>2</m:t>
                              </m:r>
                            </m:den>
                          </m:f>
                        </m:e>
                      </m:func>
                      <m:r>
                        <a:rPr lang="en-US" sz="830" b="0" i="1" dirty="0" smtClean="0">
                          <a:latin typeface="Cambria Math" panose="02040503050406030204" pitchFamily="18" charset="0"/>
                        </a:rPr>
                        <m:t> = </m:t>
                      </m:r>
                      <m:func>
                        <m:funcPr>
                          <m:ctrlPr>
                            <a:rPr lang="en-US" sz="830" b="0" i="1" dirty="0" smtClean="0">
                              <a:latin typeface="Cambria Math" panose="02040503050406030204" pitchFamily="18" charset="0"/>
                            </a:rPr>
                          </m:ctrlPr>
                        </m:funcPr>
                        <m:fName>
                          <m:sSub>
                            <m:sSubPr>
                              <m:ctrlPr>
                                <a:rPr lang="en-US" sz="830" b="0" i="1" dirty="0" smtClean="0">
                                  <a:latin typeface="Cambria Math" panose="02040503050406030204" pitchFamily="18" charset="0"/>
                                </a:rPr>
                              </m:ctrlPr>
                            </m:sSubPr>
                            <m:e>
                              <m:r>
                                <m:rPr>
                                  <m:sty m:val="p"/>
                                </m:rPr>
                                <a:rPr lang="en-US" sz="830" b="0" i="0" dirty="0" smtClean="0">
                                  <a:latin typeface="Cambria Math" panose="02040503050406030204" pitchFamily="18" charset="0"/>
                                </a:rPr>
                                <m:t>log</m:t>
                              </m:r>
                            </m:e>
                            <m:sub>
                              <m:r>
                                <a:rPr lang="en-US" sz="830" b="0" i="1" dirty="0" smtClean="0">
                                  <a:latin typeface="Cambria Math" panose="02040503050406030204" pitchFamily="18" charset="0"/>
                                </a:rPr>
                                <m:t>2</m:t>
                              </m:r>
                            </m:sub>
                          </m:sSub>
                        </m:fName>
                        <m:e>
                          <m:r>
                            <a:rPr lang="en-US" sz="830" b="0" i="1" dirty="0" smtClean="0">
                              <a:latin typeface="Cambria Math" panose="02040503050406030204" pitchFamily="18" charset="0"/>
                            </a:rPr>
                            <m:t>32</m:t>
                          </m:r>
                        </m:e>
                      </m:func>
                      <m:r>
                        <a:rPr lang="en-US" sz="830" b="0" i="1" dirty="0" smtClean="0">
                          <a:latin typeface="Cambria Math" panose="02040503050406030204" pitchFamily="18" charset="0"/>
                        </a:rPr>
                        <m:t>=5</m:t>
                      </m:r>
                    </m:oMath>
                  </m:oMathPara>
                </a14:m>
                <a:endParaRPr lang="en-US" sz="830" b="0" dirty="0"/>
              </a:p>
              <a:p>
                <a:pPr>
                  <a:lnSpc>
                    <a:spcPct val="120000"/>
                  </a:lnSpc>
                  <a:spcBef>
                    <a:spcPts val="0"/>
                  </a:spcBef>
                </a:pPr>
                <a:r>
                  <a:rPr lang="en-US" sz="830" b="0" dirty="0"/>
                  <a:t>Step 3: For the second part of the problem, we need to find the f-stop setting given an </a:t>
                </a:r>
                <a:r>
                  <a:rPr lang="en-US" sz="830" b="0" i="1" dirty="0">
                    <a:latin typeface="Cambria Math" panose="02040503050406030204" pitchFamily="18" charset="0"/>
                    <a:ea typeface="Cambria Math" panose="02040503050406030204" pitchFamily="18" charset="0"/>
                  </a:rPr>
                  <a:t>EI</a:t>
                </a:r>
                <a:r>
                  <a:rPr lang="en-US" sz="830" b="0" dirty="0" smtClean="0"/>
                  <a:t> </a:t>
                </a:r>
                <a:r>
                  <a:rPr lang="en-US" sz="830" b="0" dirty="0"/>
                  <a:t>of -2 and an exposure time of 16 seconds.</a:t>
                </a:r>
              </a:p>
              <a:p>
                <a:pPr>
                  <a:lnSpc>
                    <a:spcPct val="120000"/>
                  </a:lnSpc>
                  <a:spcBef>
                    <a:spcPts val="0"/>
                  </a:spcBef>
                </a:pPr>
                <a:r>
                  <a:rPr lang="en-US" sz="830" b="0" dirty="0"/>
                  <a:t>We'll rearrange the equation to solve for </a:t>
                </a:r>
                <a:r>
                  <a:rPr lang="en-US" sz="830" b="0" i="1" dirty="0">
                    <a:latin typeface="Cambria Math" panose="02040503050406030204" pitchFamily="18" charset="0"/>
                    <a:ea typeface="Cambria Math" panose="02040503050406030204" pitchFamily="18" charset="0"/>
                  </a:rPr>
                  <a:t>f </a:t>
                </a:r>
                <a:r>
                  <a:rPr lang="en-US" sz="830" b="0" dirty="0" smtClean="0"/>
                  <a:t>: </a:t>
                </a:r>
                <a14:m>
                  <m:oMath xmlns:m="http://schemas.openxmlformats.org/officeDocument/2006/math">
                    <m:sSup>
                      <m:sSupPr>
                        <m:ctrlPr>
                          <a:rPr lang="en-US" sz="830" b="0" i="1" dirty="0" smtClean="0">
                            <a:latin typeface="Cambria Math" panose="02040503050406030204" pitchFamily="18" charset="0"/>
                          </a:rPr>
                        </m:ctrlPr>
                      </m:sSupPr>
                      <m:e>
                        <m:r>
                          <a:rPr lang="en-US" sz="830" b="0" i="1" dirty="0" smtClean="0">
                            <a:latin typeface="Cambria Math" panose="02040503050406030204" pitchFamily="18" charset="0"/>
                          </a:rPr>
                          <m:t>𝑓</m:t>
                        </m:r>
                      </m:e>
                      <m:sup>
                        <m:r>
                          <a:rPr lang="en-US" sz="830" b="0" i="1" dirty="0" smtClean="0">
                            <a:latin typeface="Cambria Math" panose="02040503050406030204" pitchFamily="18" charset="0"/>
                          </a:rPr>
                          <m:t>2</m:t>
                        </m:r>
                      </m:sup>
                    </m:sSup>
                    <m:r>
                      <a:rPr lang="en-US" sz="830" b="0" i="1" dirty="0" smtClean="0">
                        <a:latin typeface="Cambria Math" panose="02040503050406030204" pitchFamily="18" charset="0"/>
                      </a:rPr>
                      <m:t> = </m:t>
                    </m:r>
                    <m:sSup>
                      <m:sSupPr>
                        <m:ctrlPr>
                          <a:rPr lang="en-US" sz="830" b="0" i="1" dirty="0" smtClean="0">
                            <a:latin typeface="Cambria Math" panose="02040503050406030204" pitchFamily="18" charset="0"/>
                          </a:rPr>
                        </m:ctrlPr>
                      </m:sSupPr>
                      <m:e>
                        <m:r>
                          <a:rPr lang="en-US" sz="830" b="0" i="1" dirty="0" smtClean="0">
                            <a:latin typeface="Cambria Math" panose="02040503050406030204" pitchFamily="18" charset="0"/>
                          </a:rPr>
                          <m:t>2</m:t>
                        </m:r>
                      </m:e>
                      <m:sup>
                        <m:r>
                          <a:rPr lang="en-US" sz="830" b="0" i="1" dirty="0" smtClean="0">
                            <a:latin typeface="Cambria Math" panose="02040503050406030204" pitchFamily="18" charset="0"/>
                          </a:rPr>
                          <m:t>𝐸𝐼</m:t>
                        </m:r>
                      </m:sup>
                    </m:sSup>
                    <m:r>
                      <a:rPr lang="en-US" sz="830" b="0" i="1" dirty="0" smtClean="0">
                        <a:latin typeface="Cambria Math" panose="02040503050406030204" pitchFamily="18" charset="0"/>
                      </a:rPr>
                      <m:t> ∗ </m:t>
                    </m:r>
                    <m:r>
                      <a:rPr lang="en-US" sz="830" b="0" i="1" dirty="0" smtClean="0">
                        <a:latin typeface="Cambria Math" panose="02040503050406030204" pitchFamily="18" charset="0"/>
                      </a:rPr>
                      <m:t>𝑡</m:t>
                    </m:r>
                    <m:r>
                      <a:rPr lang="en-US" sz="830" b="0" i="1" dirty="0" smtClean="0">
                        <a:latin typeface="Cambria Math" panose="02040503050406030204" pitchFamily="18" charset="0"/>
                      </a:rPr>
                      <m:t>.</m:t>
                    </m:r>
                  </m:oMath>
                </a14:m>
                <a:endParaRPr lang="en-US" sz="830" b="0" dirty="0"/>
              </a:p>
              <a:p>
                <a:pPr>
                  <a:lnSpc>
                    <a:spcPct val="120000"/>
                  </a:lnSpc>
                  <a:spcBef>
                    <a:spcPts val="0"/>
                  </a:spcBef>
                </a:pPr>
                <a:r>
                  <a:rPr lang="en-US" sz="830" b="0" dirty="0"/>
                  <a:t>Step 4: Substitute the given values into the rearranged equation and solve for </a:t>
                </a:r>
                <a:r>
                  <a:rPr lang="en-US" sz="830" b="0" i="1" dirty="0">
                    <a:latin typeface="Cambria Math" panose="02040503050406030204" pitchFamily="18" charset="0"/>
                    <a:ea typeface="Cambria Math" panose="02040503050406030204" pitchFamily="18" charset="0"/>
                  </a:rPr>
                  <a:t>f</a:t>
                </a:r>
                <a:r>
                  <a:rPr lang="en-US" sz="830" b="0" dirty="0" smtClean="0"/>
                  <a:t>.</a:t>
                </a:r>
                <a:endParaRPr lang="en-US" sz="830" b="0" dirty="0"/>
              </a:p>
              <a:p>
                <a:pPr>
                  <a:lnSpc>
                    <a:spcPct val="120000"/>
                  </a:lnSpc>
                  <a:spcBef>
                    <a:spcPts val="0"/>
                  </a:spcBef>
                </a:pPr>
                <a14:m>
                  <m:oMathPara xmlns:m="http://schemas.openxmlformats.org/officeDocument/2006/math">
                    <m:oMathParaPr>
                      <m:jc m:val="centerGroup"/>
                    </m:oMathParaPr>
                    <m:oMath xmlns:m="http://schemas.openxmlformats.org/officeDocument/2006/math">
                      <m:sSup>
                        <m:sSupPr>
                          <m:ctrlPr>
                            <a:rPr lang="en-US" sz="830" b="0" i="1" dirty="0" smtClean="0">
                              <a:latin typeface="Cambria Math" panose="02040503050406030204" pitchFamily="18" charset="0"/>
                            </a:rPr>
                          </m:ctrlPr>
                        </m:sSupPr>
                        <m:e>
                          <m:r>
                            <a:rPr lang="en-US" sz="830" b="0" i="1" dirty="0" smtClean="0">
                              <a:latin typeface="Cambria Math" panose="02040503050406030204" pitchFamily="18" charset="0"/>
                            </a:rPr>
                            <m:t>𝑓</m:t>
                          </m:r>
                        </m:e>
                        <m:sup>
                          <m:r>
                            <a:rPr lang="en-US" sz="830" b="0" i="1" dirty="0" smtClean="0">
                              <a:latin typeface="Cambria Math" panose="02040503050406030204" pitchFamily="18" charset="0"/>
                            </a:rPr>
                            <m:t>2</m:t>
                          </m:r>
                        </m:sup>
                      </m:sSup>
                      <m:r>
                        <a:rPr lang="en-US" sz="830" b="0" i="1" dirty="0" smtClean="0">
                          <a:latin typeface="Cambria Math" panose="02040503050406030204" pitchFamily="18" charset="0"/>
                        </a:rPr>
                        <m:t> = </m:t>
                      </m:r>
                      <m:sSup>
                        <m:sSupPr>
                          <m:ctrlPr>
                            <a:rPr lang="en-US" sz="830" b="0" i="1" dirty="0" smtClean="0">
                              <a:latin typeface="Cambria Math" panose="02040503050406030204" pitchFamily="18" charset="0"/>
                            </a:rPr>
                          </m:ctrlPr>
                        </m:sSupPr>
                        <m:e>
                          <m:r>
                            <a:rPr lang="en-US" sz="830" b="0" i="1" dirty="0" smtClean="0">
                              <a:latin typeface="Cambria Math" panose="02040503050406030204" pitchFamily="18" charset="0"/>
                            </a:rPr>
                            <m:t>2</m:t>
                          </m:r>
                        </m:e>
                        <m:sup>
                          <m:r>
                            <a:rPr lang="en-US" sz="830" b="0" i="1" dirty="0" smtClean="0">
                              <a:latin typeface="Cambria Math" panose="02040503050406030204" pitchFamily="18" charset="0"/>
                            </a:rPr>
                            <m:t>−2</m:t>
                          </m:r>
                        </m:sup>
                      </m:sSup>
                      <m:r>
                        <a:rPr lang="en-US" sz="830" b="0" i="1" dirty="0" smtClean="0">
                          <a:latin typeface="Cambria Math" panose="02040503050406030204" pitchFamily="18" charset="0"/>
                        </a:rPr>
                        <m:t> ∗ 16 = (</m:t>
                      </m:r>
                      <m:f>
                        <m:fPr>
                          <m:ctrlPr>
                            <a:rPr lang="en-US" sz="830" b="0" i="1" dirty="0" smtClean="0">
                              <a:latin typeface="Cambria Math" panose="02040503050406030204" pitchFamily="18" charset="0"/>
                            </a:rPr>
                          </m:ctrlPr>
                        </m:fPr>
                        <m:num>
                          <m:r>
                            <a:rPr lang="en-US" sz="830" b="0" i="1" dirty="0" smtClean="0">
                              <a:latin typeface="Cambria Math" panose="02040503050406030204" pitchFamily="18" charset="0"/>
                            </a:rPr>
                            <m:t>1</m:t>
                          </m:r>
                        </m:num>
                        <m:den>
                          <m:r>
                            <a:rPr lang="en-US" sz="830" b="0" i="1" dirty="0" smtClean="0">
                              <a:latin typeface="Cambria Math" panose="02040503050406030204" pitchFamily="18" charset="0"/>
                            </a:rPr>
                            <m:t>4</m:t>
                          </m:r>
                        </m:den>
                      </m:f>
                      <m:r>
                        <a:rPr lang="en-US" sz="830" b="0" i="1" dirty="0" smtClean="0">
                          <a:latin typeface="Cambria Math" panose="02040503050406030204" pitchFamily="18" charset="0"/>
                        </a:rPr>
                        <m:t>) ∗ 16 = 4</m:t>
                      </m:r>
                    </m:oMath>
                  </m:oMathPara>
                </a14:m>
                <a:endParaRPr lang="en-US" sz="830" b="0" dirty="0"/>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830" b="0" i="1" dirty="0" smtClean="0">
                          <a:latin typeface="Cambria Math" panose="02040503050406030204" pitchFamily="18" charset="0"/>
                        </a:rPr>
                        <m:t>𝑓</m:t>
                      </m:r>
                      <m:r>
                        <a:rPr lang="en-US" sz="830" b="0" i="1" dirty="0" smtClean="0">
                          <a:latin typeface="Cambria Math" panose="02040503050406030204" pitchFamily="18" charset="0"/>
                        </a:rPr>
                        <m:t> = </m:t>
                      </m:r>
                      <m:rad>
                        <m:radPr>
                          <m:degHide m:val="on"/>
                          <m:ctrlPr>
                            <a:rPr lang="en-US" sz="830" b="0" i="1" dirty="0" smtClean="0">
                              <a:latin typeface="Cambria Math" panose="02040503050406030204" pitchFamily="18" charset="0"/>
                            </a:rPr>
                          </m:ctrlPr>
                        </m:radPr>
                        <m:deg/>
                        <m:e>
                          <m:r>
                            <a:rPr lang="en-US" sz="830" b="0" i="1" dirty="0" smtClean="0">
                              <a:latin typeface="Cambria Math" panose="02040503050406030204" pitchFamily="18" charset="0"/>
                            </a:rPr>
                            <m:t>4</m:t>
                          </m:r>
                        </m:e>
                      </m:rad>
                      <m:r>
                        <a:rPr lang="en-US" sz="830" b="0" i="1" dirty="0">
                          <a:latin typeface="Cambria Math" panose="02040503050406030204" pitchFamily="18" charset="0"/>
                        </a:rPr>
                        <m:t> = 2</m:t>
                      </m:r>
                    </m:oMath>
                  </m:oMathPara>
                </a14:m>
                <a:endParaRPr lang="en-US" sz="830" b="0" dirty="0"/>
              </a:p>
              <a:p>
                <a:pPr>
                  <a:lnSpc>
                    <a:spcPct val="120000"/>
                  </a:lnSpc>
                  <a:spcBef>
                    <a:spcPts val="0"/>
                  </a:spcBef>
                </a:pPr>
                <a:r>
                  <a:rPr lang="en-US" sz="830" b="0" dirty="0"/>
                  <a:t>The final answer for part a) is: 5​</a:t>
                </a:r>
              </a:p>
              <a:p>
                <a:pPr>
                  <a:lnSpc>
                    <a:spcPct val="120000"/>
                  </a:lnSpc>
                  <a:spcBef>
                    <a:spcPts val="0"/>
                  </a:spcBef>
                </a:pPr>
                <a:r>
                  <a:rPr lang="en-US" sz="830" b="0" dirty="0"/>
                  <a:t>The final answer for part b) is: 2​</a:t>
                </a:r>
              </a:p>
            </p:txBody>
          </p:sp>
        </mc:Choice>
        <mc:Fallback xmlns="">
          <p:sp>
            <p:nvSpPr>
              <p:cNvPr id="5" name="Text Placeholder 4"/>
              <p:cNvSpPr>
                <a:spLocks noGrp="1" noRot="1" noChangeAspect="1" noMove="1" noResize="1" noEditPoints="1" noAdjustHandles="1" noChangeArrowheads="1" noChangeShapeType="1" noTextEdit="1"/>
              </p:cNvSpPr>
              <p:nvPr>
                <p:ph type="body" sz="quarter" idx="3"/>
              </p:nvPr>
            </p:nvSpPr>
            <p:spPr>
              <a:xfrm>
                <a:off x="6172200" y="1681163"/>
                <a:ext cx="5183188" cy="2446334"/>
              </a:xfrm>
              <a:blipFill>
                <a:blip r:embed="rId6"/>
                <a:stretch>
                  <a:fillRect b="-49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a:xfrm>
                <a:off x="6172200" y="4127497"/>
                <a:ext cx="5183188" cy="2571751"/>
              </a:xfrm>
              <a:ln>
                <a:solidFill>
                  <a:schemeClr val="tx1"/>
                </a:solidFill>
              </a:ln>
            </p:spPr>
            <p:txBody>
              <a:bodyPr numCol="2" spcCol="457200">
                <a:noAutofit/>
              </a:bodyPr>
              <a:lstStyle/>
              <a:p>
                <a:pPr marL="0" indent="0">
                  <a:lnSpc>
                    <a:spcPct val="120000"/>
                  </a:lnSpc>
                  <a:spcBef>
                    <a:spcPts val="0"/>
                  </a:spcBef>
                  <a:buNone/>
                </a:pPr>
                <a:r>
                  <a:rPr lang="en-US" sz="900" dirty="0" smtClean="0"/>
                  <a:t>Here's how to calculate the exposure index (</a:t>
                </a:r>
                <a:r>
                  <a:rPr lang="en-US" sz="900" i="1" dirty="0">
                    <a:latin typeface="Cambria Math" panose="02040503050406030204" pitchFamily="18" charset="0"/>
                    <a:ea typeface="Cambria Math" panose="02040503050406030204" pitchFamily="18" charset="0"/>
                  </a:rPr>
                  <a:t>EI</a:t>
                </a:r>
                <a:r>
                  <a:rPr lang="en-US" sz="900" dirty="0"/>
                  <a:t>) and f-stop</a:t>
                </a:r>
                <a:r>
                  <a:rPr lang="en-US" sz="900" dirty="0" smtClean="0"/>
                  <a:t>:</a:t>
                </a:r>
                <a:r>
                  <a:rPr lang="en-US" sz="900" dirty="0"/>
                  <a:t/>
                </a:r>
                <a:br>
                  <a:rPr lang="en-US" sz="900" dirty="0"/>
                </a:br>
                <a:r>
                  <a:rPr lang="en-US" sz="900" dirty="0" smtClean="0"/>
                  <a:t>**a.  </a:t>
                </a:r>
                <a:r>
                  <a:rPr lang="en-US" sz="900" i="1" dirty="0">
                    <a:latin typeface="Cambria Math" panose="02040503050406030204" pitchFamily="18" charset="0"/>
                    <a:ea typeface="Cambria Math" panose="02040503050406030204" pitchFamily="18" charset="0"/>
                  </a:rPr>
                  <a:t>EI </a:t>
                </a:r>
                <a:r>
                  <a:rPr lang="en-US" sz="900" dirty="0"/>
                  <a:t>with f-stop = 8 and </a:t>
                </a:r>
                <a:r>
                  <a:rPr lang="en-US" sz="900" i="1" dirty="0">
                    <a:latin typeface="Cambria Math" panose="02040503050406030204" pitchFamily="18" charset="0"/>
                    <a:ea typeface="Cambria Math" panose="02040503050406030204" pitchFamily="18" charset="0"/>
                  </a:rPr>
                  <a:t>t</a:t>
                </a:r>
                <a:r>
                  <a:rPr lang="en-US" sz="900" dirty="0"/>
                  <a:t> = 2 seconds</a:t>
                </a:r>
                <a:r>
                  <a:rPr lang="en-US" sz="900" dirty="0" smtClean="0"/>
                  <a:t>**</a:t>
                </a:r>
                <a:r>
                  <a:rPr lang="en-US" sz="900" dirty="0"/>
                  <a:t/>
                </a:r>
                <a:br>
                  <a:rPr lang="en-US" sz="900" dirty="0"/>
                </a:br>
                <a:r>
                  <a:rPr lang="en-US" sz="900" dirty="0"/>
                  <a:t>*  **Plug the values into the equation:** </a:t>
                </a:r>
                <a14:m>
                  <m:oMath xmlns:m="http://schemas.openxmlformats.org/officeDocument/2006/math">
                    <m:r>
                      <a:rPr lang="en-US" sz="900" i="1" dirty="0" smtClean="0">
                        <a:latin typeface="Cambria Math" panose="02040503050406030204" pitchFamily="18" charset="0"/>
                      </a:rPr>
                      <m:t>𝐸𝐼</m:t>
                    </m:r>
                    <m:r>
                      <a:rPr lang="en-US" sz="900" i="1" dirty="0" smtClean="0">
                        <a:latin typeface="Cambria Math" panose="02040503050406030204" pitchFamily="18" charset="0"/>
                      </a:rPr>
                      <m:t> = </m:t>
                    </m:r>
                    <m:r>
                      <m:rPr>
                        <m:sty m:val="p"/>
                      </m:rPr>
                      <a:rPr lang="en-US" sz="900" i="1" dirty="0" smtClean="0">
                        <a:latin typeface="Cambria Math" panose="02040503050406030204" pitchFamily="18" charset="0"/>
                      </a:rPr>
                      <m:t>log</m:t>
                    </m:r>
                    <m:r>
                      <a:rPr lang="en-US" sz="900" i="1" dirty="0" smtClean="0">
                        <a:latin typeface="Cambria Math" panose="02040503050406030204" pitchFamily="18" charset="0"/>
                      </a:rPr>
                      <m:t>₂((8²) / 2) </m:t>
                    </m:r>
                  </m:oMath>
                </a14:m>
                <a:r>
                  <a:rPr lang="en-US" sz="900" dirty="0"/>
                  <a:t/>
                </a:r>
                <a:br>
                  <a:rPr lang="en-US" sz="900" dirty="0"/>
                </a:br>
                <a:r>
                  <a:rPr lang="en-US" sz="900" dirty="0"/>
                  <a:t>*  **Simplify:** </a:t>
                </a:r>
                <a14:m>
                  <m:oMath xmlns:m="http://schemas.openxmlformats.org/officeDocument/2006/math">
                    <m:r>
                      <a:rPr lang="en-US" sz="900" i="1" dirty="0" smtClean="0">
                        <a:latin typeface="Cambria Math" panose="02040503050406030204" pitchFamily="18" charset="0"/>
                      </a:rPr>
                      <m:t>𝐸𝐼</m:t>
                    </m:r>
                    <m:r>
                      <a:rPr lang="en-US" sz="900" i="1" dirty="0" smtClean="0">
                        <a:latin typeface="Cambria Math" panose="02040503050406030204" pitchFamily="18" charset="0"/>
                      </a:rPr>
                      <m:t> = </m:t>
                    </m:r>
                    <m:r>
                      <m:rPr>
                        <m:sty m:val="p"/>
                      </m:rPr>
                      <a:rPr lang="en-US" sz="900" i="1" dirty="0" smtClean="0">
                        <a:latin typeface="Cambria Math" panose="02040503050406030204" pitchFamily="18" charset="0"/>
                      </a:rPr>
                      <m:t>log</m:t>
                    </m:r>
                    <m:r>
                      <a:rPr lang="en-US" sz="900" i="1" dirty="0" smtClean="0">
                        <a:latin typeface="Cambria Math" panose="02040503050406030204" pitchFamily="18" charset="0"/>
                      </a:rPr>
                      <m:t>₂(64 / 2) = </m:t>
                    </m:r>
                    <m:r>
                      <m:rPr>
                        <m:sty m:val="p"/>
                      </m:rPr>
                      <a:rPr lang="en-US" sz="900" i="1" dirty="0" smtClean="0">
                        <a:latin typeface="Cambria Math" panose="02040503050406030204" pitchFamily="18" charset="0"/>
                      </a:rPr>
                      <m:t>log</m:t>
                    </m:r>
                    <m:r>
                      <a:rPr lang="en-US" sz="900" i="1" dirty="0" smtClean="0">
                        <a:latin typeface="Cambria Math" panose="02040503050406030204" pitchFamily="18" charset="0"/>
                      </a:rPr>
                      <m:t>₂(32)</m:t>
                    </m:r>
                  </m:oMath>
                </a14:m>
                <a:r>
                  <a:rPr lang="en-US" sz="900" dirty="0"/>
                  <a:t/>
                </a:r>
                <a:br>
                  <a:rPr lang="en-US" sz="900" dirty="0"/>
                </a:br>
                <a:r>
                  <a:rPr lang="en-US" sz="900" dirty="0"/>
                  <a:t>*  **Calculate:** </a:t>
                </a:r>
                <a14:m>
                  <m:oMath xmlns:m="http://schemas.openxmlformats.org/officeDocument/2006/math">
                    <m:r>
                      <a:rPr lang="en-US" sz="900" i="1" dirty="0" smtClean="0">
                        <a:latin typeface="Cambria Math" panose="02040503050406030204" pitchFamily="18" charset="0"/>
                      </a:rPr>
                      <m:t>𝐸𝐼</m:t>
                    </m:r>
                    <m:r>
                      <a:rPr lang="en-US" sz="900" i="1" dirty="0" smtClean="0">
                        <a:latin typeface="Cambria Math" panose="02040503050406030204" pitchFamily="18" charset="0"/>
                      </a:rPr>
                      <m:t> = 5  </m:t>
                    </m:r>
                  </m:oMath>
                </a14:m>
                <a:r>
                  <a:rPr lang="en-US" sz="900" dirty="0"/>
                  <a:t>(Since </a:t>
                </a:r>
                <a14:m>
                  <m:oMath xmlns:m="http://schemas.openxmlformats.org/officeDocument/2006/math">
                    <m:r>
                      <a:rPr lang="en-US" sz="900" i="1" dirty="0" smtClean="0">
                        <a:latin typeface="Cambria Math" panose="02040503050406030204" pitchFamily="18" charset="0"/>
                      </a:rPr>
                      <m:t>2⁵ = 32</m:t>
                    </m:r>
                  </m:oMath>
                </a14:m>
                <a:r>
                  <a:rPr lang="en-US" sz="900" dirty="0" smtClean="0"/>
                  <a:t>)</a:t>
                </a:r>
                <a:r>
                  <a:rPr lang="en-US" sz="900" dirty="0"/>
                  <a:t/>
                </a:r>
                <a:br>
                  <a:rPr lang="en-US" sz="900" dirty="0"/>
                </a:br>
                <a:r>
                  <a:rPr lang="en-US" sz="900" dirty="0"/>
                  <a:t>**Therefore, the exposure index (</a:t>
                </a:r>
                <a:r>
                  <a:rPr lang="en-US" sz="900" i="1" dirty="0">
                    <a:latin typeface="Cambria Math" panose="02040503050406030204" pitchFamily="18" charset="0"/>
                    <a:ea typeface="Cambria Math" panose="02040503050406030204" pitchFamily="18" charset="0"/>
                  </a:rPr>
                  <a:t>EI</a:t>
                </a:r>
                <a:r>
                  <a:rPr lang="en-US" sz="900" dirty="0"/>
                  <a:t>) will be 5.**</a:t>
                </a:r>
                <a:br>
                  <a:rPr lang="en-US" sz="900" dirty="0"/>
                </a:br>
                <a:r>
                  <a:rPr lang="en-US" sz="900" dirty="0"/>
                  <a:t/>
                </a:r>
                <a:br>
                  <a:rPr lang="en-US" sz="900" dirty="0"/>
                </a:br>
                <a:endParaRPr lang="en-US" sz="900" dirty="0" smtClean="0"/>
              </a:p>
              <a:p>
                <a:pPr marL="0" indent="0">
                  <a:lnSpc>
                    <a:spcPct val="120000"/>
                  </a:lnSpc>
                  <a:spcBef>
                    <a:spcPts val="0"/>
                  </a:spcBef>
                  <a:buNone/>
                </a:pPr>
                <a:endParaRPr lang="en-US" sz="900" dirty="0"/>
              </a:p>
              <a:p>
                <a:pPr marL="0" indent="0">
                  <a:lnSpc>
                    <a:spcPct val="120000"/>
                  </a:lnSpc>
                  <a:spcBef>
                    <a:spcPts val="0"/>
                  </a:spcBef>
                  <a:buNone/>
                </a:pPr>
                <a:endParaRPr lang="en-US" sz="900" dirty="0" smtClean="0"/>
              </a:p>
              <a:p>
                <a:pPr marL="0" indent="0">
                  <a:lnSpc>
                    <a:spcPct val="120000"/>
                  </a:lnSpc>
                  <a:spcBef>
                    <a:spcPts val="0"/>
                  </a:spcBef>
                  <a:buNone/>
                </a:pPr>
                <a:endParaRPr lang="en-US" sz="900" dirty="0"/>
              </a:p>
              <a:p>
                <a:pPr marL="0" indent="0">
                  <a:lnSpc>
                    <a:spcPct val="120000"/>
                  </a:lnSpc>
                  <a:spcBef>
                    <a:spcPts val="0"/>
                  </a:spcBef>
                  <a:buNone/>
                </a:pPr>
                <a:r>
                  <a:rPr lang="en-US" sz="900" dirty="0" smtClean="0"/>
                  <a:t>**</a:t>
                </a:r>
                <a:r>
                  <a:rPr lang="en-US" sz="900" dirty="0"/>
                  <a:t>b</a:t>
                </a:r>
                <a:r>
                  <a:rPr lang="en-US" sz="900" dirty="0" smtClean="0"/>
                  <a:t>.  </a:t>
                </a:r>
                <a:r>
                  <a:rPr lang="en-US" sz="900" dirty="0"/>
                  <a:t>f-stop with </a:t>
                </a:r>
                <a:r>
                  <a:rPr lang="en-US" sz="900" i="1" dirty="0">
                    <a:latin typeface="Cambria Math" panose="02040503050406030204" pitchFamily="18" charset="0"/>
                    <a:ea typeface="Cambria Math" panose="02040503050406030204" pitchFamily="18" charset="0"/>
                  </a:rPr>
                  <a:t>EI </a:t>
                </a:r>
                <a:r>
                  <a:rPr lang="en-US" sz="900" i="1" dirty="0" smtClean="0">
                    <a:latin typeface="Cambria Math" panose="02040503050406030204" pitchFamily="18" charset="0"/>
                    <a:ea typeface="Cambria Math" panose="02040503050406030204" pitchFamily="18" charset="0"/>
                  </a:rPr>
                  <a:t> </a:t>
                </a:r>
                <a:r>
                  <a:rPr lang="en-US" sz="900" dirty="0" smtClean="0"/>
                  <a:t>= </a:t>
                </a:r>
                <a:r>
                  <a:rPr lang="en-US" sz="900" dirty="0"/>
                  <a:t>-2 and </a:t>
                </a:r>
                <a:r>
                  <a:rPr lang="en-US" sz="900" i="1" dirty="0">
                    <a:latin typeface="Cambria Math" panose="02040503050406030204" pitchFamily="18" charset="0"/>
                    <a:ea typeface="Cambria Math" panose="02040503050406030204" pitchFamily="18" charset="0"/>
                  </a:rPr>
                  <a:t>t </a:t>
                </a:r>
                <a:r>
                  <a:rPr lang="en-US" sz="900" dirty="0"/>
                  <a:t>= 16 seconds</a:t>
                </a:r>
                <a:r>
                  <a:rPr lang="en-US" sz="900" dirty="0" smtClean="0"/>
                  <a:t>**</a:t>
                </a:r>
                <a:r>
                  <a:rPr lang="en-US" sz="900" dirty="0"/>
                  <a:t/>
                </a:r>
                <a:br>
                  <a:rPr lang="en-US" sz="900" dirty="0"/>
                </a:br>
                <a:r>
                  <a:rPr lang="en-US" sz="900" dirty="0"/>
                  <a:t>* **Rearrange the equation to solve for </a:t>
                </a:r>
                <a:r>
                  <a:rPr lang="en-US" sz="900" i="1" dirty="0">
                    <a:latin typeface="Cambria Math" panose="02040503050406030204" pitchFamily="18" charset="0"/>
                    <a:ea typeface="Cambria Math" panose="02040503050406030204" pitchFamily="18" charset="0"/>
                  </a:rPr>
                  <a:t>f</a:t>
                </a:r>
                <a:r>
                  <a:rPr lang="en-US" sz="900" dirty="0"/>
                  <a:t>:**</a:t>
                </a:r>
                <a:br>
                  <a:rPr lang="en-US" sz="900" dirty="0"/>
                </a:br>
                <a:r>
                  <a:rPr lang="en-US" sz="900" dirty="0"/>
                  <a:t>   * </a:t>
                </a:r>
                <a14:m>
                  <m:oMath xmlns:m="http://schemas.openxmlformats.org/officeDocument/2006/math">
                    <m:r>
                      <a:rPr lang="en-US" sz="900" i="1" dirty="0" smtClean="0">
                        <a:latin typeface="Cambria Math" panose="02040503050406030204" pitchFamily="18" charset="0"/>
                      </a:rPr>
                      <m:t>𝐸𝐼</m:t>
                    </m:r>
                    <m:r>
                      <a:rPr lang="en-US" sz="900" i="1" dirty="0" smtClean="0">
                        <a:latin typeface="Cambria Math" panose="02040503050406030204" pitchFamily="18" charset="0"/>
                      </a:rPr>
                      <m:t> = </m:t>
                    </m:r>
                    <m:r>
                      <m:rPr>
                        <m:sty m:val="p"/>
                      </m:rPr>
                      <a:rPr lang="en-US" sz="900" i="1" dirty="0" smtClean="0">
                        <a:latin typeface="Cambria Math" panose="02040503050406030204" pitchFamily="18" charset="0"/>
                      </a:rPr>
                      <m:t>log</m:t>
                    </m:r>
                    <m:r>
                      <a:rPr lang="en-US" sz="900" i="1" dirty="0" smtClean="0">
                        <a:latin typeface="Cambria Math" panose="02040503050406030204" pitchFamily="18" charset="0"/>
                      </a:rPr>
                      <m:t>₂((</m:t>
                    </m:r>
                    <m:r>
                      <a:rPr lang="en-US" sz="900" i="1" dirty="0" smtClean="0">
                        <a:latin typeface="Cambria Math" panose="02040503050406030204" pitchFamily="18" charset="0"/>
                      </a:rPr>
                      <m:t>𝑓</m:t>
                    </m:r>
                    <m:r>
                      <a:rPr lang="en-US" sz="900" i="1" dirty="0" smtClean="0">
                        <a:latin typeface="Cambria Math" panose="02040503050406030204" pitchFamily="18" charset="0"/>
                      </a:rPr>
                      <m:t>²) / </m:t>
                    </m:r>
                    <m:r>
                      <a:rPr lang="en-US" sz="900" i="1" dirty="0" smtClean="0">
                        <a:latin typeface="Cambria Math" panose="02040503050406030204" pitchFamily="18" charset="0"/>
                      </a:rPr>
                      <m:t>𝑡</m:t>
                    </m:r>
                    <m:r>
                      <a:rPr lang="en-US" sz="900" i="1" dirty="0" smtClean="0">
                        <a:latin typeface="Cambria Math" panose="02040503050406030204" pitchFamily="18" charset="0"/>
                      </a:rPr>
                      <m:t>)</m:t>
                    </m:r>
                  </m:oMath>
                </a14:m>
                <a:r>
                  <a:rPr lang="en-US" sz="900" dirty="0"/>
                  <a:t/>
                </a:r>
                <a:br>
                  <a:rPr lang="en-US" sz="900" dirty="0"/>
                </a:br>
                <a:r>
                  <a:rPr lang="en-US" sz="900" dirty="0"/>
                  <a:t>   * </a:t>
                </a:r>
                <a14:m>
                  <m:oMath xmlns:m="http://schemas.openxmlformats.org/officeDocument/2006/math">
                    <m:sSup>
                      <m:sSupPr>
                        <m:ctrlPr>
                          <a:rPr lang="en-US" sz="900" i="1" dirty="0" smtClean="0">
                            <a:latin typeface="Cambria Math" panose="02040503050406030204" pitchFamily="18" charset="0"/>
                          </a:rPr>
                        </m:ctrlPr>
                      </m:sSupPr>
                      <m:e>
                        <m:r>
                          <a:rPr lang="en-US" sz="900" b="0" i="1" dirty="0" smtClean="0">
                            <a:latin typeface="Cambria Math" panose="02040503050406030204" pitchFamily="18" charset="0"/>
                          </a:rPr>
                          <m:t>2</m:t>
                        </m:r>
                      </m:e>
                      <m:sup>
                        <m:r>
                          <a:rPr lang="en-US" sz="900" b="0" i="1" dirty="0" smtClean="0">
                            <a:latin typeface="Cambria Math" panose="02040503050406030204" pitchFamily="18" charset="0"/>
                          </a:rPr>
                          <m:t>𝐸𝐼</m:t>
                        </m:r>
                      </m:sup>
                    </m:sSup>
                    <m:r>
                      <a:rPr lang="en-US" sz="900" i="1" dirty="0" smtClean="0">
                        <a:latin typeface="Cambria Math" panose="02040503050406030204" pitchFamily="18" charset="0"/>
                      </a:rPr>
                      <m:t> = (</m:t>
                    </m:r>
                    <m:r>
                      <a:rPr lang="en-US" sz="900" i="1" dirty="0" smtClean="0">
                        <a:latin typeface="Cambria Math" panose="02040503050406030204" pitchFamily="18" charset="0"/>
                      </a:rPr>
                      <m:t>𝑓</m:t>
                    </m:r>
                    <m:r>
                      <a:rPr lang="en-US" sz="900" i="1" dirty="0" smtClean="0">
                        <a:latin typeface="Cambria Math" panose="02040503050406030204" pitchFamily="18" charset="0"/>
                      </a:rPr>
                      <m:t>²) / </m:t>
                    </m:r>
                    <m:r>
                      <a:rPr lang="en-US" sz="900" i="1" dirty="0" smtClean="0">
                        <a:latin typeface="Cambria Math" panose="02040503050406030204" pitchFamily="18" charset="0"/>
                      </a:rPr>
                      <m:t>𝑡</m:t>
                    </m:r>
                    <m:r>
                      <a:rPr lang="en-US" sz="900" i="1" dirty="0" smtClean="0">
                        <a:latin typeface="Cambria Math" panose="02040503050406030204" pitchFamily="18" charset="0"/>
                      </a:rPr>
                      <m:t> </m:t>
                    </m:r>
                  </m:oMath>
                </a14:m>
                <a:r>
                  <a:rPr lang="en-US" sz="900" dirty="0"/>
                  <a:t/>
                </a:r>
                <a:br>
                  <a:rPr lang="en-US" sz="900" dirty="0"/>
                </a:br>
                <a:r>
                  <a:rPr lang="en-US" sz="900" dirty="0"/>
                  <a:t>   * </a:t>
                </a:r>
                <a14:m>
                  <m:oMath xmlns:m="http://schemas.openxmlformats.org/officeDocument/2006/math">
                    <m:r>
                      <a:rPr lang="en-US" sz="900" i="1" dirty="0" smtClean="0">
                        <a:latin typeface="Cambria Math" panose="02040503050406030204" pitchFamily="18" charset="0"/>
                      </a:rPr>
                      <m:t>𝑓</m:t>
                    </m:r>
                    <m:r>
                      <a:rPr lang="en-US" sz="900" i="1" dirty="0" smtClean="0">
                        <a:latin typeface="Cambria Math" panose="02040503050406030204" pitchFamily="18" charset="0"/>
                      </a:rPr>
                      <m:t>² = </m:t>
                    </m:r>
                    <m:sSup>
                      <m:sSupPr>
                        <m:ctrlPr>
                          <a:rPr lang="en-US" sz="900" i="1" dirty="0" smtClean="0">
                            <a:latin typeface="Cambria Math" panose="02040503050406030204" pitchFamily="18" charset="0"/>
                          </a:rPr>
                        </m:ctrlPr>
                      </m:sSupPr>
                      <m:e>
                        <m:r>
                          <a:rPr lang="en-US" sz="900" b="0" i="1" dirty="0" smtClean="0">
                            <a:latin typeface="Cambria Math" panose="02040503050406030204" pitchFamily="18" charset="0"/>
                          </a:rPr>
                          <m:t>2</m:t>
                        </m:r>
                      </m:e>
                      <m:sup>
                        <m:r>
                          <a:rPr lang="en-US" sz="900" b="0" i="1" dirty="0" smtClean="0">
                            <a:latin typeface="Cambria Math" panose="02040503050406030204" pitchFamily="18" charset="0"/>
                          </a:rPr>
                          <m:t>𝐸𝐼</m:t>
                        </m:r>
                      </m:sup>
                    </m:sSup>
                    <m:r>
                      <a:rPr lang="en-US" sz="900" i="1" dirty="0" smtClean="0">
                        <a:latin typeface="Cambria Math" panose="02040503050406030204" pitchFamily="18" charset="0"/>
                      </a:rPr>
                      <m:t> ∗ </m:t>
                    </m:r>
                    <m:r>
                      <a:rPr lang="en-US" sz="900" i="1" dirty="0" smtClean="0">
                        <a:latin typeface="Cambria Math" panose="02040503050406030204" pitchFamily="18" charset="0"/>
                      </a:rPr>
                      <m:t>𝑡</m:t>
                    </m:r>
                  </m:oMath>
                </a14:m>
                <a:r>
                  <a:rPr lang="en-US" sz="900" dirty="0"/>
                  <a:t/>
                </a:r>
                <a:br>
                  <a:rPr lang="en-US" sz="900" dirty="0"/>
                </a:br>
                <a:r>
                  <a:rPr lang="en-US" sz="900" dirty="0"/>
                  <a:t>   * </a:t>
                </a:r>
                <a14:m>
                  <m:oMath xmlns:m="http://schemas.openxmlformats.org/officeDocument/2006/math">
                    <m:r>
                      <a:rPr lang="en-US" sz="900" i="1" dirty="0" smtClean="0">
                        <a:latin typeface="Cambria Math" panose="02040503050406030204" pitchFamily="18" charset="0"/>
                      </a:rPr>
                      <m:t>𝑓</m:t>
                    </m:r>
                    <m:r>
                      <a:rPr lang="en-US" sz="900" i="1" dirty="0" smtClean="0">
                        <a:latin typeface="Cambria Math" panose="02040503050406030204" pitchFamily="18" charset="0"/>
                      </a:rPr>
                      <m:t> = </m:t>
                    </m:r>
                    <m:rad>
                      <m:radPr>
                        <m:degHide m:val="on"/>
                        <m:ctrlPr>
                          <a:rPr lang="en-US" sz="900" i="1" dirty="0" smtClean="0">
                            <a:latin typeface="Cambria Math" panose="02040503050406030204" pitchFamily="18" charset="0"/>
                          </a:rPr>
                        </m:ctrlPr>
                      </m:radPr>
                      <m:deg/>
                      <m:e>
                        <m:sSup>
                          <m:sSupPr>
                            <m:ctrlPr>
                              <a:rPr lang="en-US" sz="900" i="1" dirty="0" smtClean="0">
                                <a:latin typeface="Cambria Math" panose="02040503050406030204" pitchFamily="18" charset="0"/>
                              </a:rPr>
                            </m:ctrlPr>
                          </m:sSupPr>
                          <m:e>
                            <m:r>
                              <a:rPr lang="en-US" sz="900" b="0" i="1" dirty="0" smtClean="0">
                                <a:latin typeface="Cambria Math" panose="02040503050406030204" pitchFamily="18" charset="0"/>
                              </a:rPr>
                              <m:t>2</m:t>
                            </m:r>
                          </m:e>
                          <m:sup>
                            <m:r>
                              <a:rPr lang="en-US" sz="900" b="0" i="1" dirty="0" smtClean="0">
                                <a:latin typeface="Cambria Math" panose="02040503050406030204" pitchFamily="18" charset="0"/>
                              </a:rPr>
                              <m:t>𝐸𝐼</m:t>
                            </m:r>
                          </m:sup>
                        </m:sSup>
                        <m:r>
                          <a:rPr lang="en-US" sz="900" b="0" i="1" dirty="0" smtClean="0">
                            <a:latin typeface="Cambria Math" panose="02040503050406030204" pitchFamily="18" charset="0"/>
                          </a:rPr>
                          <m:t>∗</m:t>
                        </m:r>
                        <m:r>
                          <a:rPr lang="en-US" sz="900" b="0" i="1" dirty="0" smtClean="0">
                            <a:latin typeface="Cambria Math" panose="02040503050406030204" pitchFamily="18" charset="0"/>
                          </a:rPr>
                          <m:t>𝑡</m:t>
                        </m:r>
                      </m:e>
                    </m:rad>
                  </m:oMath>
                </a14:m>
                <a:r>
                  <a:rPr lang="en-US" sz="900" dirty="0"/>
                  <a:t/>
                </a:r>
                <a:br>
                  <a:rPr lang="en-US" sz="900" dirty="0"/>
                </a:br>
                <a:r>
                  <a:rPr lang="en-US" sz="900" dirty="0"/>
                  <a:t>* **Plug in the values:** </a:t>
                </a:r>
                <a14:m>
                  <m:oMath xmlns:m="http://schemas.openxmlformats.org/officeDocument/2006/math">
                    <m:r>
                      <a:rPr lang="en-US" sz="900" i="1" dirty="0">
                        <a:latin typeface="Cambria Math" panose="02040503050406030204" pitchFamily="18" charset="0"/>
                      </a:rPr>
                      <m:t>𝑓</m:t>
                    </m:r>
                    <m:r>
                      <a:rPr lang="en-US" sz="900" i="1" dirty="0">
                        <a:latin typeface="Cambria Math" panose="02040503050406030204" pitchFamily="18" charset="0"/>
                      </a:rPr>
                      <m:t> = </m:t>
                    </m:r>
                    <m:rad>
                      <m:radPr>
                        <m:degHide m:val="on"/>
                        <m:ctrlPr>
                          <a:rPr lang="en-US" sz="900" i="1" dirty="0">
                            <a:latin typeface="Cambria Math" panose="02040503050406030204" pitchFamily="18" charset="0"/>
                          </a:rPr>
                        </m:ctrlPr>
                      </m:radPr>
                      <m:deg/>
                      <m:e>
                        <m:sSup>
                          <m:sSupPr>
                            <m:ctrlPr>
                              <a:rPr lang="en-US" sz="900" i="1" dirty="0">
                                <a:latin typeface="Cambria Math" panose="02040503050406030204" pitchFamily="18" charset="0"/>
                              </a:rPr>
                            </m:ctrlPr>
                          </m:sSupPr>
                          <m:e>
                            <m:r>
                              <a:rPr lang="en-US" sz="900" i="1" dirty="0">
                                <a:latin typeface="Cambria Math" panose="02040503050406030204" pitchFamily="18" charset="0"/>
                              </a:rPr>
                              <m:t>2</m:t>
                            </m:r>
                          </m:e>
                          <m:sup>
                            <m:r>
                              <a:rPr lang="en-US" sz="900" b="0" i="1" dirty="0" smtClean="0">
                                <a:latin typeface="Cambria Math" panose="02040503050406030204" pitchFamily="18" charset="0"/>
                              </a:rPr>
                              <m:t>−2</m:t>
                            </m:r>
                          </m:sup>
                        </m:sSup>
                        <m:r>
                          <a:rPr lang="en-US" sz="900" i="1" dirty="0">
                            <a:latin typeface="Cambria Math" panose="02040503050406030204" pitchFamily="18" charset="0"/>
                          </a:rPr>
                          <m:t>∗</m:t>
                        </m:r>
                        <m:r>
                          <a:rPr lang="en-US" sz="900" i="1" dirty="0">
                            <a:latin typeface="Cambria Math" panose="02040503050406030204" pitchFamily="18" charset="0"/>
                          </a:rPr>
                          <m:t>𝑡</m:t>
                        </m:r>
                      </m:e>
                    </m:rad>
                  </m:oMath>
                </a14:m>
                <a:r>
                  <a:rPr lang="en-US" sz="900" dirty="0"/>
                  <a:t/>
                </a:r>
                <a:br>
                  <a:rPr lang="en-US" sz="900" dirty="0"/>
                </a:br>
                <a:r>
                  <a:rPr lang="en-US" sz="900" dirty="0"/>
                  <a:t>* **Simplify:** </a:t>
                </a:r>
                <a14:m>
                  <m:oMath xmlns:m="http://schemas.openxmlformats.org/officeDocument/2006/math">
                    <m:r>
                      <a:rPr lang="en-US" sz="900" i="1" dirty="0" smtClean="0">
                        <a:latin typeface="Cambria Math" panose="02040503050406030204" pitchFamily="18" charset="0"/>
                      </a:rPr>
                      <m:t>𝑓</m:t>
                    </m:r>
                    <m:r>
                      <a:rPr lang="en-US" sz="900" i="1" dirty="0" smtClean="0">
                        <a:latin typeface="Cambria Math" panose="02040503050406030204" pitchFamily="18" charset="0"/>
                      </a:rPr>
                      <m:t> = </m:t>
                    </m:r>
                    <m:rad>
                      <m:radPr>
                        <m:degHide m:val="on"/>
                        <m:ctrlPr>
                          <a:rPr lang="en-US" sz="900" i="1" dirty="0" smtClean="0">
                            <a:latin typeface="Cambria Math" panose="02040503050406030204" pitchFamily="18" charset="0"/>
                          </a:rPr>
                        </m:ctrlPr>
                      </m:radPr>
                      <m:deg/>
                      <m:e>
                        <m:f>
                          <m:fPr>
                            <m:ctrlPr>
                              <a:rPr lang="en-US" sz="900" i="1" dirty="0" smtClean="0">
                                <a:latin typeface="Cambria Math" panose="02040503050406030204" pitchFamily="18" charset="0"/>
                              </a:rPr>
                            </m:ctrlPr>
                          </m:fPr>
                          <m:num>
                            <m:r>
                              <a:rPr lang="en-US" sz="900" b="0" i="1" dirty="0" smtClean="0">
                                <a:latin typeface="Cambria Math" panose="02040503050406030204" pitchFamily="18" charset="0"/>
                              </a:rPr>
                              <m:t>1</m:t>
                            </m:r>
                          </m:num>
                          <m:den>
                            <m:r>
                              <a:rPr lang="en-US" sz="900" b="0" i="1" dirty="0" smtClean="0">
                                <a:latin typeface="Cambria Math" panose="02040503050406030204" pitchFamily="18" charset="0"/>
                              </a:rPr>
                              <m:t>4</m:t>
                            </m:r>
                          </m:den>
                        </m:f>
                        <m:r>
                          <a:rPr lang="en-US" sz="900" b="0" i="1" dirty="0" smtClean="0">
                            <a:latin typeface="Cambria Math" panose="02040503050406030204" pitchFamily="18" charset="0"/>
                          </a:rPr>
                          <m:t>∗16</m:t>
                        </m:r>
                      </m:e>
                    </m:rad>
                    <m:r>
                      <a:rPr lang="en-US" sz="900" b="0" i="1" dirty="0" smtClean="0">
                        <a:latin typeface="Cambria Math" panose="02040503050406030204" pitchFamily="18" charset="0"/>
                      </a:rPr>
                      <m:t>=</m:t>
                    </m:r>
                    <m:rad>
                      <m:radPr>
                        <m:degHide m:val="on"/>
                        <m:ctrlPr>
                          <a:rPr lang="en-US" sz="900" b="0" i="1" dirty="0" smtClean="0">
                            <a:latin typeface="Cambria Math" panose="02040503050406030204" pitchFamily="18" charset="0"/>
                          </a:rPr>
                        </m:ctrlPr>
                      </m:radPr>
                      <m:deg/>
                      <m:e>
                        <m:r>
                          <a:rPr lang="en-US" sz="900" b="0" i="1" dirty="0" smtClean="0">
                            <a:latin typeface="Cambria Math" panose="02040503050406030204" pitchFamily="18" charset="0"/>
                          </a:rPr>
                          <m:t>4</m:t>
                        </m:r>
                      </m:e>
                    </m:rad>
                    <m:r>
                      <a:rPr lang="en-US" sz="900" b="0" i="1" dirty="0" smtClean="0">
                        <a:latin typeface="Cambria Math" panose="02040503050406030204" pitchFamily="18" charset="0"/>
                      </a:rPr>
                      <m:t> </m:t>
                    </m:r>
                  </m:oMath>
                </a14:m>
                <a:endParaRPr lang="en-US" sz="900" b="0" dirty="0" smtClean="0"/>
              </a:p>
              <a:p>
                <a:pPr marL="0" indent="0">
                  <a:lnSpc>
                    <a:spcPct val="120000"/>
                  </a:lnSpc>
                  <a:spcBef>
                    <a:spcPts val="0"/>
                  </a:spcBef>
                  <a:buNone/>
                </a:pPr>
                <a:r>
                  <a:rPr lang="en-US" sz="900" dirty="0" smtClean="0"/>
                  <a:t>* </a:t>
                </a:r>
                <a:r>
                  <a:rPr lang="en-US" sz="900" dirty="0"/>
                  <a:t>**Calculate:** </a:t>
                </a:r>
                <a14:m>
                  <m:oMath xmlns:m="http://schemas.openxmlformats.org/officeDocument/2006/math">
                    <m:r>
                      <a:rPr lang="en-US" sz="900" i="1" dirty="0" smtClean="0">
                        <a:latin typeface="Cambria Math" panose="02040503050406030204" pitchFamily="18" charset="0"/>
                      </a:rPr>
                      <m:t>𝑓</m:t>
                    </m:r>
                    <m:r>
                      <a:rPr lang="en-US" sz="900" i="1" dirty="0" smtClean="0">
                        <a:latin typeface="Cambria Math" panose="02040503050406030204" pitchFamily="18" charset="0"/>
                      </a:rPr>
                      <m:t> = 2</m:t>
                    </m:r>
                  </m:oMath>
                </a14:m>
                <a:r>
                  <a:rPr lang="en-US" sz="900" dirty="0"/>
                  <a:t/>
                </a:r>
                <a:br>
                  <a:rPr lang="en-US" sz="900" dirty="0"/>
                </a:br>
                <a:r>
                  <a:rPr lang="en-US" sz="900" dirty="0"/>
                  <a:t>**Therefore, the f-stop setting should be 2.** </a:t>
                </a:r>
                <a:br>
                  <a:rPr lang="en-US" sz="900" dirty="0"/>
                </a:br>
                <a:endParaRPr lang="en-US" sz="500" dirty="0"/>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xfrm>
                <a:off x="6172200" y="4127497"/>
                <a:ext cx="5183188" cy="2571751"/>
              </a:xfrm>
              <a:blipFill>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238499" y="4127496"/>
                <a:ext cx="2759075" cy="2608278"/>
              </a:xfrm>
              <a:prstGeom prst="rect">
                <a:avLst/>
              </a:prstGeom>
              <a:noFill/>
            </p:spPr>
            <p:txBody>
              <a:bodyPr wrap="square" rtlCol="0">
                <a:spAutoFit/>
              </a:bodyPr>
              <a:lstStyle/>
              <a:p>
                <a:pPr>
                  <a:lnSpc>
                    <a:spcPct val="120000"/>
                  </a:lnSpc>
                </a:pPr>
                <a:r>
                  <a:rPr lang="en-US" sz="850" dirty="0" smtClean="0"/>
                  <a:t>b. </a:t>
                </a:r>
                <a:r>
                  <a:rPr lang="en-US" sz="850" dirty="0"/>
                  <a:t>Given light meter reading </a:t>
                </a:r>
                <a:r>
                  <a:rPr lang="en-US" sz="850" i="1" dirty="0">
                    <a:latin typeface="Cambria Math" panose="02040503050406030204" pitchFamily="18" charset="0"/>
                    <a:ea typeface="Cambria Math" panose="02040503050406030204" pitchFamily="18" charset="0"/>
                  </a:rPr>
                  <a:t>EI </a:t>
                </a:r>
                <a:r>
                  <a:rPr lang="en-US" sz="850" dirty="0"/>
                  <a:t>= -2 and exposure time </a:t>
                </a:r>
                <a:r>
                  <a:rPr lang="en-US" sz="850" i="1" dirty="0">
                    <a:latin typeface="Cambria Math" panose="02040503050406030204" pitchFamily="18" charset="0"/>
                    <a:ea typeface="Cambria Math" panose="02040503050406030204" pitchFamily="18" charset="0"/>
                  </a:rPr>
                  <a:t>t</a:t>
                </a:r>
                <a:r>
                  <a:rPr lang="en-US" sz="850" dirty="0">
                    <a:latin typeface="Cambria Math" panose="02040503050406030204" pitchFamily="18" charset="0"/>
                    <a:ea typeface="Cambria Math" panose="02040503050406030204" pitchFamily="18" charset="0"/>
                  </a:rPr>
                  <a:t>  </a:t>
                </a:r>
                <a:r>
                  <a:rPr lang="en-US" sz="850" dirty="0"/>
                  <a:t>= 16 seconds:</a:t>
                </a:r>
                <a:br>
                  <a:rPr lang="en-US" sz="850" dirty="0"/>
                </a:br>
                <a:r>
                  <a:rPr lang="en-US" sz="850" dirty="0"/>
                  <a:t>Plugging </a:t>
                </a:r>
                <a:r>
                  <a:rPr lang="en-US" sz="850" i="1" dirty="0">
                    <a:latin typeface="Cambria Math" panose="02040503050406030204" pitchFamily="18" charset="0"/>
                    <a:ea typeface="Cambria Math" panose="02040503050406030204" pitchFamily="18" charset="0"/>
                  </a:rPr>
                  <a:t>EI</a:t>
                </a:r>
                <a:r>
                  <a:rPr lang="en-US" sz="850" dirty="0"/>
                  <a:t> = -2 and </a:t>
                </a:r>
                <a:r>
                  <a:rPr lang="en-US" sz="850" i="1" dirty="0">
                    <a:latin typeface="Cambria Math" panose="02040503050406030204" pitchFamily="18" charset="0"/>
                    <a:ea typeface="Cambria Math" panose="02040503050406030204" pitchFamily="18" charset="0"/>
                  </a:rPr>
                  <a:t>t</a:t>
                </a:r>
                <a:r>
                  <a:rPr lang="en-US" sz="850" dirty="0"/>
                  <a:t> = 16 into the exposure index equation, and solving for the f-stop setting </a:t>
                </a:r>
                <a:r>
                  <a:rPr lang="en-US" sz="850" i="1" dirty="0">
                    <a:latin typeface="Cambria Math" panose="02040503050406030204" pitchFamily="18" charset="0"/>
                    <a:ea typeface="Cambria Math" panose="02040503050406030204" pitchFamily="18" charset="0"/>
                  </a:rPr>
                  <a:t>f</a:t>
                </a:r>
                <a:r>
                  <a:rPr lang="en-US" sz="850" dirty="0"/>
                  <a:t>:</a:t>
                </a:r>
              </a:p>
              <a:p>
                <a:pPr>
                  <a:lnSpc>
                    <a:spcPct val="120000"/>
                  </a:lnSpc>
                </a:pPr>
                <a:r>
                  <a:rPr lang="en-US" sz="850" dirty="0">
                    <a:solidFill>
                      <a:schemeClr val="bg1"/>
                    </a:solidFill>
                  </a:rPr>
                  <a:t>a</a:t>
                </a:r>
                <a14:m>
                  <m:oMath xmlns:m="http://schemas.openxmlformats.org/officeDocument/2006/math">
                    <m:r>
                      <a:rPr lang="en-US" sz="850" i="1" dirty="0">
                        <a:latin typeface="Cambria Math" panose="02040503050406030204" pitchFamily="18" charset="0"/>
                      </a:rPr>
                      <m:t>−2 = </m:t>
                    </m:r>
                    <m:r>
                      <m:rPr>
                        <m:sty m:val="p"/>
                      </m:rPr>
                      <a:rPr lang="en-US" sz="850" i="1" dirty="0">
                        <a:latin typeface="Cambria Math" panose="02040503050406030204" pitchFamily="18" charset="0"/>
                      </a:rPr>
                      <m:t>log</m:t>
                    </m:r>
                    <m:r>
                      <a:rPr lang="en-US" sz="850" i="1" dirty="0">
                        <a:latin typeface="Cambria Math" panose="02040503050406030204" pitchFamily="18" charset="0"/>
                      </a:rPr>
                      <m:t>₂((</m:t>
                    </m:r>
                    <m:r>
                      <a:rPr lang="en-US" sz="850" i="1" dirty="0">
                        <a:latin typeface="Cambria Math" panose="02040503050406030204" pitchFamily="18" charset="0"/>
                      </a:rPr>
                      <m:t>𝑓</m:t>
                    </m:r>
                    <m:r>
                      <a:rPr lang="en-US" sz="850" i="1" dirty="0">
                        <a:latin typeface="Cambria Math" panose="02040503050406030204" pitchFamily="18" charset="0"/>
                      </a:rPr>
                      <m:t>²) / 16)</m:t>
                    </m:r>
                  </m:oMath>
                </a14:m>
                <a:r>
                  <a:rPr lang="en-US" sz="850" dirty="0"/>
                  <a:t/>
                </a:r>
                <a:br>
                  <a:rPr lang="en-US" sz="850" dirty="0"/>
                </a:br>
                <a:r>
                  <a:rPr lang="en-US" sz="850" dirty="0">
                    <a:solidFill>
                      <a:schemeClr val="bg1"/>
                    </a:solidFill>
                  </a:rPr>
                  <a:t>a</a:t>
                </a:r>
                <a14:m>
                  <m:oMath xmlns:m="http://schemas.openxmlformats.org/officeDocument/2006/math">
                    <m:r>
                      <a:rPr lang="en-US" sz="850" i="1" dirty="0">
                        <a:latin typeface="Cambria Math" panose="02040503050406030204" pitchFamily="18" charset="0"/>
                      </a:rPr>
                      <m:t>−2 = </m:t>
                    </m:r>
                    <m:r>
                      <m:rPr>
                        <m:sty m:val="p"/>
                      </m:rPr>
                      <a:rPr lang="en-US" sz="850" i="1" dirty="0">
                        <a:latin typeface="Cambria Math" panose="02040503050406030204" pitchFamily="18" charset="0"/>
                      </a:rPr>
                      <m:t>log</m:t>
                    </m:r>
                    <m:r>
                      <a:rPr lang="en-US" sz="850" i="1" dirty="0">
                        <a:latin typeface="Cambria Math" panose="02040503050406030204" pitchFamily="18" charset="0"/>
                      </a:rPr>
                      <m:t>₂(</m:t>
                    </m:r>
                    <m:r>
                      <a:rPr lang="en-US" sz="850" i="1" dirty="0">
                        <a:latin typeface="Cambria Math" panose="02040503050406030204" pitchFamily="18" charset="0"/>
                      </a:rPr>
                      <m:t>𝑓</m:t>
                    </m:r>
                    <m:r>
                      <a:rPr lang="en-US" sz="850" i="1" dirty="0">
                        <a:latin typeface="Cambria Math" panose="02040503050406030204" pitchFamily="18" charset="0"/>
                      </a:rPr>
                      <m:t>² / 16)</m:t>
                    </m:r>
                  </m:oMath>
                </a14:m>
                <a:r>
                  <a:rPr lang="en-US" sz="850" dirty="0"/>
                  <a:t/>
                </a:r>
                <a:br>
                  <a:rPr lang="en-US" sz="850" dirty="0"/>
                </a:br>
                <a:r>
                  <a:rPr lang="en-US" sz="850" dirty="0">
                    <a:solidFill>
                      <a:schemeClr val="bg1"/>
                    </a:solidFill>
                  </a:rPr>
                  <a:t>a</a:t>
                </a:r>
                <a14:m>
                  <m:oMath xmlns:m="http://schemas.openxmlformats.org/officeDocument/2006/math">
                    <m:r>
                      <a:rPr lang="en-US" sz="850" i="1" dirty="0">
                        <a:latin typeface="Cambria Math" panose="02040503050406030204" pitchFamily="18" charset="0"/>
                      </a:rPr>
                      <m:t>−2 = </m:t>
                    </m:r>
                    <m:r>
                      <m:rPr>
                        <m:sty m:val="p"/>
                      </m:rPr>
                      <a:rPr lang="en-US" sz="850" i="1" dirty="0">
                        <a:latin typeface="Cambria Math" panose="02040503050406030204" pitchFamily="18" charset="0"/>
                      </a:rPr>
                      <m:t>log</m:t>
                    </m:r>
                    <m:r>
                      <a:rPr lang="en-US" sz="850" i="1" dirty="0">
                        <a:latin typeface="Cambria Math" panose="02040503050406030204" pitchFamily="18" charset="0"/>
                      </a:rPr>
                      <m:t>₂(</m:t>
                    </m:r>
                    <m:r>
                      <a:rPr lang="en-US" sz="850" i="1" dirty="0">
                        <a:latin typeface="Cambria Math" panose="02040503050406030204" pitchFamily="18" charset="0"/>
                      </a:rPr>
                      <m:t>𝑓</m:t>
                    </m:r>
                    <m:r>
                      <a:rPr lang="en-US" sz="850" i="1" dirty="0">
                        <a:latin typeface="Cambria Math" panose="02040503050406030204" pitchFamily="18" charset="0"/>
                      </a:rPr>
                      <m:t>²) − </m:t>
                    </m:r>
                    <m:r>
                      <m:rPr>
                        <m:sty m:val="p"/>
                      </m:rPr>
                      <a:rPr lang="en-US" sz="850" i="1" dirty="0">
                        <a:latin typeface="Cambria Math" panose="02040503050406030204" pitchFamily="18" charset="0"/>
                      </a:rPr>
                      <m:t>log</m:t>
                    </m:r>
                    <m:r>
                      <a:rPr lang="en-US" sz="850" i="1" dirty="0">
                        <a:latin typeface="Cambria Math" panose="02040503050406030204" pitchFamily="18" charset="0"/>
                      </a:rPr>
                      <m:t>₂(16)</m:t>
                    </m:r>
                  </m:oMath>
                </a14:m>
                <a:r>
                  <a:rPr lang="en-US" sz="850" dirty="0"/>
                  <a:t/>
                </a:r>
                <a:br>
                  <a:rPr lang="en-US" sz="850" dirty="0"/>
                </a:br>
                <a:r>
                  <a:rPr lang="en-US" sz="850" dirty="0">
                    <a:solidFill>
                      <a:schemeClr val="bg1"/>
                    </a:solidFill>
                  </a:rPr>
                  <a:t>a</a:t>
                </a:r>
                <a14:m>
                  <m:oMath xmlns:m="http://schemas.openxmlformats.org/officeDocument/2006/math">
                    <m:r>
                      <a:rPr lang="en-US" sz="850" i="1" dirty="0">
                        <a:latin typeface="Cambria Math" panose="02040503050406030204" pitchFamily="18" charset="0"/>
                      </a:rPr>
                      <m:t>−2 = </m:t>
                    </m:r>
                    <m:r>
                      <m:rPr>
                        <m:sty m:val="p"/>
                      </m:rPr>
                      <a:rPr lang="en-US" sz="850" i="1" dirty="0">
                        <a:latin typeface="Cambria Math" panose="02040503050406030204" pitchFamily="18" charset="0"/>
                      </a:rPr>
                      <m:t>log</m:t>
                    </m:r>
                    <m:r>
                      <a:rPr lang="en-US" sz="850" i="1" dirty="0">
                        <a:latin typeface="Cambria Math" panose="02040503050406030204" pitchFamily="18" charset="0"/>
                      </a:rPr>
                      <m:t>₂(</m:t>
                    </m:r>
                    <m:r>
                      <a:rPr lang="en-US" sz="850" i="1" dirty="0">
                        <a:latin typeface="Cambria Math" panose="02040503050406030204" pitchFamily="18" charset="0"/>
                      </a:rPr>
                      <m:t>𝑓</m:t>
                    </m:r>
                    <m:r>
                      <a:rPr lang="en-US" sz="850" i="1" dirty="0">
                        <a:latin typeface="Cambria Math" panose="02040503050406030204" pitchFamily="18" charset="0"/>
                      </a:rPr>
                      <m:t>²) − 4</m:t>
                    </m:r>
                  </m:oMath>
                </a14:m>
                <a:r>
                  <a:rPr lang="en-US" sz="850" dirty="0"/>
                  <a:t/>
                </a:r>
                <a:br>
                  <a:rPr lang="en-US" sz="850" dirty="0"/>
                </a:br>
                <a:r>
                  <a:rPr lang="en-US" sz="850" dirty="0">
                    <a:solidFill>
                      <a:schemeClr val="bg1"/>
                    </a:solidFill>
                  </a:rPr>
                  <a:t>a</a:t>
                </a:r>
                <a14:m>
                  <m:oMath xmlns:m="http://schemas.openxmlformats.org/officeDocument/2006/math">
                    <m:r>
                      <m:rPr>
                        <m:sty m:val="p"/>
                      </m:rPr>
                      <a:rPr lang="en-US" sz="850" i="1" dirty="0">
                        <a:latin typeface="Cambria Math" panose="02040503050406030204" pitchFamily="18" charset="0"/>
                      </a:rPr>
                      <m:t>log</m:t>
                    </m:r>
                    <m:r>
                      <a:rPr lang="en-US" sz="850" i="1" dirty="0">
                        <a:latin typeface="Cambria Math" panose="02040503050406030204" pitchFamily="18" charset="0"/>
                      </a:rPr>
                      <m:t>₂(</m:t>
                    </m:r>
                    <m:r>
                      <a:rPr lang="en-US" sz="850" i="1" dirty="0">
                        <a:latin typeface="Cambria Math" panose="02040503050406030204" pitchFamily="18" charset="0"/>
                      </a:rPr>
                      <m:t>𝑓</m:t>
                    </m:r>
                    <m:r>
                      <a:rPr lang="en-US" sz="850" i="1" dirty="0">
                        <a:latin typeface="Cambria Math" panose="02040503050406030204" pitchFamily="18" charset="0"/>
                      </a:rPr>
                      <m:t>²) = −2 + 4</m:t>
                    </m:r>
                  </m:oMath>
                </a14:m>
                <a:r>
                  <a:rPr lang="en-US" sz="850" dirty="0"/>
                  <a:t/>
                </a:r>
                <a:br>
                  <a:rPr lang="en-US" sz="850" dirty="0"/>
                </a:br>
                <a:r>
                  <a:rPr lang="en-US" sz="850" dirty="0">
                    <a:solidFill>
                      <a:schemeClr val="bg1"/>
                    </a:solidFill>
                  </a:rPr>
                  <a:t>a</a:t>
                </a:r>
                <a14:m>
                  <m:oMath xmlns:m="http://schemas.openxmlformats.org/officeDocument/2006/math">
                    <m:r>
                      <m:rPr>
                        <m:sty m:val="p"/>
                      </m:rPr>
                      <a:rPr lang="en-US" sz="850" i="1" dirty="0">
                        <a:latin typeface="Cambria Math" panose="02040503050406030204" pitchFamily="18" charset="0"/>
                      </a:rPr>
                      <m:t>log</m:t>
                    </m:r>
                    <m:r>
                      <a:rPr lang="en-US" sz="850" i="1" dirty="0">
                        <a:latin typeface="Cambria Math" panose="02040503050406030204" pitchFamily="18" charset="0"/>
                      </a:rPr>
                      <m:t>₂(</m:t>
                    </m:r>
                    <m:r>
                      <a:rPr lang="en-US" sz="850" i="1" dirty="0">
                        <a:latin typeface="Cambria Math" panose="02040503050406030204" pitchFamily="18" charset="0"/>
                      </a:rPr>
                      <m:t>𝑓</m:t>
                    </m:r>
                    <m:r>
                      <a:rPr lang="en-US" sz="850" i="1" dirty="0">
                        <a:latin typeface="Cambria Math" panose="02040503050406030204" pitchFamily="18" charset="0"/>
                      </a:rPr>
                      <m:t>²) = 2</m:t>
                    </m:r>
                  </m:oMath>
                </a14:m>
                <a:r>
                  <a:rPr lang="en-US" sz="850" dirty="0"/>
                  <a:t/>
                </a:r>
                <a:br>
                  <a:rPr lang="en-US" sz="850" dirty="0"/>
                </a:br>
                <a:r>
                  <a:rPr lang="en-US" sz="850" dirty="0">
                    <a:solidFill>
                      <a:schemeClr val="bg1"/>
                    </a:solidFill>
                  </a:rPr>
                  <a:t>a</a:t>
                </a:r>
                <a14:m>
                  <m:oMath xmlns:m="http://schemas.openxmlformats.org/officeDocument/2006/math">
                    <m:r>
                      <a:rPr lang="en-US" sz="850" i="1" dirty="0">
                        <a:latin typeface="Cambria Math" panose="02040503050406030204" pitchFamily="18" charset="0"/>
                      </a:rPr>
                      <m:t>𝑓</m:t>
                    </m:r>
                    <m:r>
                      <a:rPr lang="en-US" sz="850" i="1" dirty="0">
                        <a:latin typeface="Cambria Math" panose="02040503050406030204" pitchFamily="18" charset="0"/>
                      </a:rPr>
                      <m:t>² = 2²</m:t>
                    </m:r>
                  </m:oMath>
                </a14:m>
                <a:r>
                  <a:rPr lang="en-US" sz="850" dirty="0"/>
                  <a:t/>
                </a:r>
                <a:br>
                  <a:rPr lang="en-US" sz="850" dirty="0"/>
                </a:br>
                <a:r>
                  <a:rPr lang="en-US" sz="850" dirty="0">
                    <a:solidFill>
                      <a:schemeClr val="bg1"/>
                    </a:solidFill>
                  </a:rPr>
                  <a:t>a</a:t>
                </a:r>
                <a14:m>
                  <m:oMath xmlns:m="http://schemas.openxmlformats.org/officeDocument/2006/math">
                    <m:r>
                      <a:rPr lang="en-US" sz="850" i="1" dirty="0">
                        <a:latin typeface="Cambria Math" panose="02040503050406030204" pitchFamily="18" charset="0"/>
                      </a:rPr>
                      <m:t>𝑓</m:t>
                    </m:r>
                    <m:r>
                      <a:rPr lang="en-US" sz="850" i="1" dirty="0">
                        <a:latin typeface="Cambria Math" panose="02040503050406030204" pitchFamily="18" charset="0"/>
                      </a:rPr>
                      <m:t>² = 4</m:t>
                    </m:r>
                  </m:oMath>
                </a14:m>
                <a:r>
                  <a:rPr lang="en-US" sz="850" dirty="0"/>
                  <a:t/>
                </a:r>
                <a:br>
                  <a:rPr lang="en-US" sz="850" dirty="0"/>
                </a:br>
                <a:r>
                  <a:rPr lang="en-US" sz="850" dirty="0">
                    <a:solidFill>
                      <a:schemeClr val="bg1"/>
                    </a:solidFill>
                  </a:rPr>
                  <a:t>a</a:t>
                </a:r>
                <a14:m>
                  <m:oMath xmlns:m="http://schemas.openxmlformats.org/officeDocument/2006/math">
                    <m:r>
                      <a:rPr lang="en-US" sz="850" i="1" dirty="0">
                        <a:latin typeface="Cambria Math" panose="02040503050406030204" pitchFamily="18" charset="0"/>
                      </a:rPr>
                      <m:t>𝑓</m:t>
                    </m:r>
                    <m:r>
                      <a:rPr lang="en-US" sz="850" i="1" dirty="0">
                        <a:latin typeface="Cambria Math" panose="02040503050406030204" pitchFamily="18" charset="0"/>
                      </a:rPr>
                      <m:t> = </m:t>
                    </m:r>
                    <m:rad>
                      <m:radPr>
                        <m:degHide m:val="on"/>
                        <m:ctrlPr>
                          <a:rPr lang="en-US" sz="850" i="1" dirty="0">
                            <a:latin typeface="Cambria Math" panose="02040503050406030204" pitchFamily="18" charset="0"/>
                          </a:rPr>
                        </m:ctrlPr>
                      </m:radPr>
                      <m:deg/>
                      <m:e>
                        <m:r>
                          <a:rPr lang="en-US" sz="850" i="1" dirty="0">
                            <a:latin typeface="Cambria Math" panose="02040503050406030204" pitchFamily="18" charset="0"/>
                          </a:rPr>
                          <m:t>4</m:t>
                        </m:r>
                      </m:e>
                    </m:rad>
                  </m:oMath>
                </a14:m>
                <a:r>
                  <a:rPr lang="en-US" sz="850" dirty="0"/>
                  <a:t/>
                </a:r>
                <a:br>
                  <a:rPr lang="en-US" sz="850" dirty="0"/>
                </a:br>
                <a:r>
                  <a:rPr lang="en-US" sz="850" dirty="0">
                    <a:solidFill>
                      <a:schemeClr val="bg1"/>
                    </a:solidFill>
                  </a:rPr>
                  <a:t>a</a:t>
                </a:r>
                <a14:m>
                  <m:oMath xmlns:m="http://schemas.openxmlformats.org/officeDocument/2006/math">
                    <m:r>
                      <a:rPr lang="en-US" sz="850" i="1" dirty="0">
                        <a:latin typeface="Cambria Math" panose="02040503050406030204" pitchFamily="18" charset="0"/>
                      </a:rPr>
                      <m:t>𝑓</m:t>
                    </m:r>
                    <m:r>
                      <a:rPr lang="en-US" sz="850" i="1" dirty="0">
                        <a:latin typeface="Cambria Math" panose="02040503050406030204" pitchFamily="18" charset="0"/>
                      </a:rPr>
                      <m:t> = 2</m:t>
                    </m:r>
                  </m:oMath>
                </a14:m>
                <a:r>
                  <a:rPr lang="en-US" sz="850" dirty="0"/>
                  <a:t/>
                </a:r>
                <a:br>
                  <a:rPr lang="en-US" sz="850" dirty="0"/>
                </a:br>
                <a:r>
                  <a:rPr lang="en-US" sz="850" dirty="0"/>
                  <a:t>Therefore, the f-stop setting should be 2 for a light meter reading of -2 and desired exposure time of 16 seconds. </a:t>
                </a:r>
              </a:p>
            </p:txBody>
          </p:sp>
        </mc:Choice>
        <mc:Fallback xmlns="">
          <p:sp>
            <p:nvSpPr>
              <p:cNvPr id="7" name="TextBox 6"/>
              <p:cNvSpPr txBox="1">
                <a:spLocks noRot="1" noChangeAspect="1" noMove="1" noResize="1" noEditPoints="1" noAdjustHandles="1" noChangeArrowheads="1" noChangeShapeType="1" noTextEdit="1"/>
              </p:cNvSpPr>
              <p:nvPr/>
            </p:nvSpPr>
            <p:spPr>
              <a:xfrm>
                <a:off x="3238499" y="4127496"/>
                <a:ext cx="2759075" cy="2608278"/>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665890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ln>
            <a:solidFill>
              <a:schemeClr val="tx1"/>
            </a:solidFill>
          </a:ln>
        </p:spPr>
        <p:txBody>
          <a:bodyPr>
            <a:normAutofit/>
          </a:bodyPr>
          <a:lstStyle/>
          <a:p>
            <a:r>
              <a:rPr lang="en-US" sz="1800" dirty="0" smtClean="0"/>
              <a:t>Q: A child enters a carousel that takes one minute to revolve once around. The child enters at the point (0,1), that is, on the due north position. Assume the carousel revolves counter clockwise. When will the child have coordinates (0.707,–0.707) if the ride lasts 6 minutes?</a:t>
            </a:r>
            <a:br>
              <a:rPr lang="en-US" sz="1800" dirty="0" smtClean="0"/>
            </a:br>
            <a:r>
              <a:rPr lang="en-US" sz="1800" dirty="0"/>
              <a:t>A: 37.5 seconds, 97.5 seconds, 157.5 seconds, 217.5 seconds, 277.5 seconds, 337.5 seconds</a:t>
            </a:r>
            <a:endParaRPr lang="en-US" sz="1800" dirty="0" smtClean="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39788" y="1681162"/>
                <a:ext cx="5157787" cy="2446337"/>
              </a:xfrm>
              <a:ln>
                <a:solidFill>
                  <a:schemeClr val="tx1"/>
                </a:solidFill>
              </a:ln>
            </p:spPr>
            <p:txBody>
              <a:bodyPr anchor="t">
                <a:noAutofit/>
              </a:bodyPr>
              <a:lstStyle/>
              <a:p>
                <a:pPr>
                  <a:lnSpc>
                    <a:spcPct val="100000"/>
                  </a:lnSpc>
                  <a:spcBef>
                    <a:spcPts val="0"/>
                  </a:spcBef>
                </a:pPr>
                <a:r>
                  <a:rPr lang="en-US" sz="540" b="0" dirty="0" smtClean="0"/>
                  <a:t>To solve this problem, we need to understand the motion of the child on the carousel. Since the carousel revolves counter-clockwise, the child's position will change accordingly.</a:t>
                </a:r>
              </a:p>
              <a:p>
                <a:pPr>
                  <a:lnSpc>
                    <a:spcPct val="100000"/>
                  </a:lnSpc>
                  <a:spcBef>
                    <a:spcPts val="0"/>
                  </a:spcBef>
                </a:pPr>
                <a:r>
                  <a:rPr lang="en-US" sz="540" b="0" dirty="0"/>
                  <a:t>Step 1: Determine the angle of revolution</a:t>
                </a:r>
              </a:p>
              <a:p>
                <a:pPr>
                  <a:lnSpc>
                    <a:spcPct val="100000"/>
                  </a:lnSpc>
                  <a:spcBef>
                    <a:spcPts val="0"/>
                  </a:spcBef>
                </a:pPr>
                <a:r>
                  <a:rPr lang="en-US" sz="540" b="0" dirty="0"/>
                  <a:t>The child starts at the due north position, which corresponds to an angle of 0 radians (or 0 degrees). We need to find the angle at which the child's coordinates will be (0.707, -0.707).</a:t>
                </a:r>
              </a:p>
              <a:p>
                <a:pPr>
                  <a:lnSpc>
                    <a:spcPct val="100000"/>
                  </a:lnSpc>
                  <a:spcBef>
                    <a:spcPts val="0"/>
                  </a:spcBef>
                </a:pPr>
                <a:r>
                  <a:rPr lang="en-US" sz="540" b="0" dirty="0"/>
                  <a:t>Step 2: Convert coordinates to polar form</a:t>
                </a:r>
              </a:p>
              <a:p>
                <a:pPr>
                  <a:lnSpc>
                    <a:spcPct val="100000"/>
                  </a:lnSpc>
                  <a:spcBef>
                    <a:spcPts val="0"/>
                  </a:spcBef>
                </a:pPr>
                <a:r>
                  <a:rPr lang="en-US" sz="540" b="0" dirty="0"/>
                  <a:t>The given coordinates (0.707, -0.707) correspond to a point on the unit circle. We can convert these coordinates to polar form using the equations:</a:t>
                </a:r>
              </a:p>
              <a:p>
                <a:pPr>
                  <a:lnSpc>
                    <a:spcPct val="100000"/>
                  </a:lnSpc>
                  <a:spcBef>
                    <a:spcPts val="0"/>
                  </a:spcBef>
                </a:pPr>
                <a14:m>
                  <m:oMathPara xmlns:m="http://schemas.openxmlformats.org/officeDocument/2006/math">
                    <m:oMathParaPr>
                      <m:jc m:val="centerGroup"/>
                    </m:oMathParaPr>
                    <m:oMath xmlns:m="http://schemas.openxmlformats.org/officeDocument/2006/math">
                      <m:r>
                        <a:rPr lang="en-US" sz="540" b="0" i="1" dirty="0" smtClean="0">
                          <a:latin typeface="Cambria Math" panose="02040503050406030204" pitchFamily="18" charset="0"/>
                        </a:rPr>
                        <m:t>𝑥</m:t>
                      </m:r>
                      <m:r>
                        <a:rPr lang="en-US" sz="540" b="0" i="1" dirty="0" smtClean="0">
                          <a:latin typeface="Cambria Math" panose="02040503050406030204" pitchFamily="18" charset="0"/>
                        </a:rPr>
                        <m:t> = </m:t>
                      </m:r>
                      <m:r>
                        <a:rPr lang="en-US" sz="540" b="0" i="1" dirty="0" smtClean="0">
                          <a:latin typeface="Cambria Math" panose="02040503050406030204" pitchFamily="18" charset="0"/>
                        </a:rPr>
                        <m:t>𝑟</m:t>
                      </m:r>
                      <m:r>
                        <a:rPr lang="en-US" sz="540" b="0" i="1" dirty="0" smtClean="0">
                          <a:latin typeface="Cambria Math" panose="02040503050406030204" pitchFamily="18" charset="0"/>
                        </a:rPr>
                        <m:t> ∗ </m:t>
                      </m:r>
                      <m:r>
                        <m:rPr>
                          <m:sty m:val="p"/>
                        </m:rPr>
                        <a:rPr lang="en-US" sz="540" b="0" i="1" dirty="0" smtClean="0">
                          <a:latin typeface="Cambria Math" panose="02040503050406030204" pitchFamily="18" charset="0"/>
                        </a:rPr>
                        <m:t>cos</m:t>
                      </m:r>
                      <m:r>
                        <a:rPr lang="en-US" sz="540" b="0" i="1" dirty="0" smtClean="0">
                          <a:latin typeface="Cambria Math" panose="02040503050406030204" pitchFamily="18" charset="0"/>
                        </a:rPr>
                        <m:t>⁡(</m:t>
                      </m:r>
                      <m:r>
                        <a:rPr lang="en-US" sz="540" b="0" i="1" dirty="0" smtClean="0">
                          <a:latin typeface="Cambria Math" panose="02040503050406030204" pitchFamily="18" charset="0"/>
                        </a:rPr>
                        <m:t>𝜃</m:t>
                      </m:r>
                      <m:r>
                        <a:rPr lang="en-US" sz="540" b="0" i="1" dirty="0" smtClean="0">
                          <a:latin typeface="Cambria Math" panose="02040503050406030204" pitchFamily="18" charset="0"/>
                        </a:rPr>
                        <m:t>)</m:t>
                      </m:r>
                    </m:oMath>
                    <m:oMath xmlns:m="http://schemas.openxmlformats.org/officeDocument/2006/math">
                      <m:r>
                        <a:rPr lang="en-US" sz="540" b="0" i="1" dirty="0" smtClean="0">
                          <a:latin typeface="Cambria Math" panose="02040503050406030204" pitchFamily="18" charset="0"/>
                        </a:rPr>
                        <m:t>𝑦</m:t>
                      </m:r>
                      <m:r>
                        <a:rPr lang="en-US" sz="540" b="0" i="1" dirty="0" smtClean="0">
                          <a:latin typeface="Cambria Math" panose="02040503050406030204" pitchFamily="18" charset="0"/>
                        </a:rPr>
                        <m:t> = </m:t>
                      </m:r>
                      <m:r>
                        <a:rPr lang="en-US" sz="540" b="0" i="1" dirty="0" smtClean="0">
                          <a:latin typeface="Cambria Math" panose="02040503050406030204" pitchFamily="18" charset="0"/>
                        </a:rPr>
                        <m:t>𝑟</m:t>
                      </m:r>
                      <m:r>
                        <a:rPr lang="en-US" sz="540" b="0" i="1" dirty="0" smtClean="0">
                          <a:latin typeface="Cambria Math" panose="02040503050406030204" pitchFamily="18" charset="0"/>
                        </a:rPr>
                        <m:t> ∗ </m:t>
                      </m:r>
                      <m:r>
                        <m:rPr>
                          <m:sty m:val="p"/>
                        </m:rPr>
                        <a:rPr lang="en-US" sz="540" b="0" i="1" dirty="0" smtClean="0">
                          <a:latin typeface="Cambria Math" panose="02040503050406030204" pitchFamily="18" charset="0"/>
                        </a:rPr>
                        <m:t>sin</m:t>
                      </m:r>
                      <m:r>
                        <a:rPr lang="en-US" sz="540" b="0" i="1" dirty="0" smtClean="0">
                          <a:latin typeface="Cambria Math" panose="02040503050406030204" pitchFamily="18" charset="0"/>
                        </a:rPr>
                        <m:t>⁡(</m:t>
                      </m:r>
                      <m:r>
                        <a:rPr lang="en-US" sz="540" b="0" i="1" dirty="0" smtClean="0">
                          <a:latin typeface="Cambria Math" panose="02040503050406030204" pitchFamily="18" charset="0"/>
                        </a:rPr>
                        <m:t>𝜃</m:t>
                      </m:r>
                      <m:r>
                        <a:rPr lang="en-US" sz="540" b="0" i="1" dirty="0" smtClean="0">
                          <a:latin typeface="Cambria Math" panose="02040503050406030204" pitchFamily="18" charset="0"/>
                        </a:rPr>
                        <m:t>)</m:t>
                      </m:r>
                    </m:oMath>
                  </m:oMathPara>
                </a14:m>
                <a:endParaRPr lang="en-US" sz="540" b="0" dirty="0"/>
              </a:p>
              <a:p>
                <a:pPr>
                  <a:lnSpc>
                    <a:spcPct val="100000"/>
                  </a:lnSpc>
                  <a:spcBef>
                    <a:spcPts val="0"/>
                  </a:spcBef>
                </a:pPr>
                <a:r>
                  <a:rPr lang="en-US" sz="540" b="0" dirty="0"/>
                  <a:t>where </a:t>
                </a:r>
                <a:r>
                  <a:rPr lang="en-US" sz="540" b="0" i="1" dirty="0">
                    <a:latin typeface="Cambria Math" panose="02040503050406030204" pitchFamily="18" charset="0"/>
                    <a:ea typeface="Cambria Math" panose="02040503050406030204" pitchFamily="18" charset="0"/>
                  </a:rPr>
                  <a:t>r</a:t>
                </a:r>
                <a:r>
                  <a:rPr lang="en-US" sz="540" b="0" dirty="0"/>
                  <a:t> is the radius (which is 1 in this case, since the coordinates lie on the unit circle) and θ is the angle.</a:t>
                </a:r>
              </a:p>
              <a:p>
                <a:pPr>
                  <a:lnSpc>
                    <a:spcPct val="100000"/>
                  </a:lnSpc>
                  <a:spcBef>
                    <a:spcPts val="0"/>
                  </a:spcBef>
                </a:pPr>
                <a:r>
                  <a:rPr lang="en-US" sz="540" b="0" dirty="0"/>
                  <a:t>Step 3: Find the angle θ</a:t>
                </a:r>
              </a:p>
              <a:p>
                <a:pPr>
                  <a:lnSpc>
                    <a:spcPct val="100000"/>
                  </a:lnSpc>
                  <a:spcBef>
                    <a:spcPts val="0"/>
                  </a:spcBef>
                </a:pPr>
                <a:r>
                  <a:rPr lang="en-US" sz="540" b="0" dirty="0"/>
                  <a:t>Using the polar form equations, we can find the angle θ:</a:t>
                </a:r>
              </a:p>
              <a:p>
                <a:pPr>
                  <a:lnSpc>
                    <a:spcPct val="100000"/>
                  </a:lnSpc>
                  <a:spcBef>
                    <a:spcPts val="0"/>
                  </a:spcBef>
                </a:pPr>
                <a14:m>
                  <m:oMathPara xmlns:m="http://schemas.openxmlformats.org/officeDocument/2006/math">
                    <m:oMathParaPr>
                      <m:jc m:val="centerGroup"/>
                    </m:oMathParaPr>
                    <m:oMath xmlns:m="http://schemas.openxmlformats.org/officeDocument/2006/math">
                      <m:r>
                        <a:rPr lang="en-US" sz="540" b="0" i="1" dirty="0" smtClean="0">
                          <a:latin typeface="Cambria Math" panose="02040503050406030204" pitchFamily="18" charset="0"/>
                        </a:rPr>
                        <m:t>0</m:t>
                      </m:r>
                      <m:r>
                        <a:rPr lang="en-US" sz="540" b="0" i="1" dirty="0" smtClean="0">
                          <a:latin typeface="Cambria Math" panose="02040503050406030204" pitchFamily="18" charset="0"/>
                        </a:rPr>
                        <m:t>.</m:t>
                      </m:r>
                      <m:r>
                        <a:rPr lang="en-US" sz="540" b="0" i="1" dirty="0" smtClean="0">
                          <a:latin typeface="Cambria Math" panose="02040503050406030204" pitchFamily="18" charset="0"/>
                        </a:rPr>
                        <m:t>707</m:t>
                      </m:r>
                      <m:r>
                        <a:rPr lang="en-US" sz="540" b="0" i="1" dirty="0" smtClean="0">
                          <a:latin typeface="Cambria Math" panose="02040503050406030204" pitchFamily="18" charset="0"/>
                        </a:rPr>
                        <m:t> = </m:t>
                      </m:r>
                      <m:r>
                        <a:rPr lang="en-US" sz="540" b="0" i="1" dirty="0" smtClean="0">
                          <a:latin typeface="Cambria Math" panose="02040503050406030204" pitchFamily="18" charset="0"/>
                        </a:rPr>
                        <m:t>1</m:t>
                      </m:r>
                      <m:r>
                        <a:rPr lang="en-US" sz="540" b="0" i="1" dirty="0" smtClean="0">
                          <a:latin typeface="Cambria Math" panose="02040503050406030204" pitchFamily="18" charset="0"/>
                        </a:rPr>
                        <m:t> ∗ </m:t>
                      </m:r>
                      <m:r>
                        <m:rPr>
                          <m:sty m:val="p"/>
                        </m:rPr>
                        <a:rPr lang="en-US" sz="540" b="0" i="1" dirty="0" smtClean="0">
                          <a:latin typeface="Cambria Math" panose="02040503050406030204" pitchFamily="18" charset="0"/>
                        </a:rPr>
                        <m:t>cos</m:t>
                      </m:r>
                      <m:r>
                        <a:rPr lang="en-US" sz="540" b="0" i="1" dirty="0" smtClean="0">
                          <a:latin typeface="Cambria Math" panose="02040503050406030204" pitchFamily="18" charset="0"/>
                        </a:rPr>
                        <m:t>⁡(</m:t>
                      </m:r>
                      <m:r>
                        <a:rPr lang="en-US" sz="540" b="0" i="1" dirty="0" smtClean="0">
                          <a:latin typeface="Cambria Math" panose="02040503050406030204" pitchFamily="18" charset="0"/>
                        </a:rPr>
                        <m:t>𝜃</m:t>
                      </m:r>
                      <m:r>
                        <a:rPr lang="en-US" sz="540" b="0" i="1" dirty="0" smtClean="0">
                          <a:latin typeface="Cambria Math" panose="02040503050406030204" pitchFamily="18" charset="0"/>
                        </a:rPr>
                        <m:t>)</m:t>
                      </m:r>
                    </m:oMath>
                    <m:oMath xmlns:m="http://schemas.openxmlformats.org/officeDocument/2006/math">
                      <m:r>
                        <a:rPr lang="en-US" sz="540" b="0" i="1" dirty="0" smtClean="0">
                          <a:latin typeface="Cambria Math" panose="02040503050406030204" pitchFamily="18" charset="0"/>
                        </a:rPr>
                        <m:t>−</m:t>
                      </m:r>
                      <m:r>
                        <a:rPr lang="en-US" sz="540" b="0" i="1" dirty="0" smtClean="0">
                          <a:latin typeface="Cambria Math" panose="02040503050406030204" pitchFamily="18" charset="0"/>
                        </a:rPr>
                        <m:t>0</m:t>
                      </m:r>
                      <m:r>
                        <a:rPr lang="en-US" sz="540" b="0" i="1" dirty="0" smtClean="0">
                          <a:latin typeface="Cambria Math" panose="02040503050406030204" pitchFamily="18" charset="0"/>
                        </a:rPr>
                        <m:t>.</m:t>
                      </m:r>
                      <m:r>
                        <a:rPr lang="en-US" sz="540" b="0" i="1" dirty="0" smtClean="0">
                          <a:latin typeface="Cambria Math" panose="02040503050406030204" pitchFamily="18" charset="0"/>
                        </a:rPr>
                        <m:t>707</m:t>
                      </m:r>
                      <m:r>
                        <a:rPr lang="en-US" sz="540" b="0" i="1" dirty="0" smtClean="0">
                          <a:latin typeface="Cambria Math" panose="02040503050406030204" pitchFamily="18" charset="0"/>
                        </a:rPr>
                        <m:t> = </m:t>
                      </m:r>
                      <m:r>
                        <a:rPr lang="en-US" sz="540" b="0" i="1" dirty="0" smtClean="0">
                          <a:latin typeface="Cambria Math" panose="02040503050406030204" pitchFamily="18" charset="0"/>
                        </a:rPr>
                        <m:t>1</m:t>
                      </m:r>
                      <m:r>
                        <a:rPr lang="en-US" sz="540" b="0" i="1" dirty="0" smtClean="0">
                          <a:latin typeface="Cambria Math" panose="02040503050406030204" pitchFamily="18" charset="0"/>
                        </a:rPr>
                        <m:t> ∗ </m:t>
                      </m:r>
                      <m:r>
                        <m:rPr>
                          <m:sty m:val="p"/>
                        </m:rPr>
                        <a:rPr lang="en-US" sz="540" b="0" i="1" dirty="0" smtClean="0">
                          <a:latin typeface="Cambria Math" panose="02040503050406030204" pitchFamily="18" charset="0"/>
                        </a:rPr>
                        <m:t>sin</m:t>
                      </m:r>
                      <m:r>
                        <a:rPr lang="en-US" sz="540" b="0" i="1" dirty="0" smtClean="0">
                          <a:latin typeface="Cambria Math" panose="02040503050406030204" pitchFamily="18" charset="0"/>
                        </a:rPr>
                        <m:t>⁡(</m:t>
                      </m:r>
                      <m:r>
                        <a:rPr lang="en-US" sz="540" b="0" i="1" dirty="0" smtClean="0">
                          <a:latin typeface="Cambria Math" panose="02040503050406030204" pitchFamily="18" charset="0"/>
                        </a:rPr>
                        <m:t>𝜃</m:t>
                      </m:r>
                      <m:r>
                        <a:rPr lang="en-US" sz="540" b="0" i="1" dirty="0" smtClean="0">
                          <a:latin typeface="Cambria Math" panose="02040503050406030204" pitchFamily="18" charset="0"/>
                        </a:rPr>
                        <m:t>)</m:t>
                      </m:r>
                    </m:oMath>
                  </m:oMathPara>
                </a14:m>
                <a:endParaRPr lang="en-US" sz="540" b="0" dirty="0"/>
              </a:p>
              <a:p>
                <a:pPr>
                  <a:lnSpc>
                    <a:spcPct val="100000"/>
                  </a:lnSpc>
                  <a:spcBef>
                    <a:spcPts val="0"/>
                  </a:spcBef>
                </a:pPr>
                <a:r>
                  <a:rPr lang="en-US" sz="540" b="0" dirty="0"/>
                  <a:t>Solving for θ, we get:</a:t>
                </a:r>
              </a:p>
              <a:p>
                <a:pPr>
                  <a:lnSpc>
                    <a:spcPct val="100000"/>
                  </a:lnSpc>
                  <a:spcBef>
                    <a:spcPts val="0"/>
                  </a:spcBef>
                </a:pPr>
                <a14:m>
                  <m:oMathPara xmlns:m="http://schemas.openxmlformats.org/officeDocument/2006/math">
                    <m:oMathParaPr>
                      <m:jc m:val="centerGroup"/>
                    </m:oMathParaPr>
                    <m:oMath xmlns:m="http://schemas.openxmlformats.org/officeDocument/2006/math">
                      <m:r>
                        <a:rPr lang="en-US" sz="540" b="0" i="1" dirty="0" smtClean="0">
                          <a:latin typeface="Cambria Math" panose="02040503050406030204" pitchFamily="18" charset="0"/>
                        </a:rPr>
                        <m:t>𝜃</m:t>
                      </m:r>
                      <m:r>
                        <a:rPr lang="en-US" sz="540" b="0" i="1" dirty="0" smtClean="0">
                          <a:latin typeface="Cambria Math" panose="02040503050406030204" pitchFamily="18" charset="0"/>
                        </a:rPr>
                        <m:t> =</m:t>
                      </m:r>
                      <m:r>
                        <m:rPr>
                          <m:sty m:val="p"/>
                        </m:rPr>
                        <a:rPr lang="en-US" sz="540" b="0" i="0" smtClean="0">
                          <a:latin typeface="Cambria Math" panose="02040503050406030204" pitchFamily="18" charset="0"/>
                        </a:rPr>
                        <m:t>arctan</m:t>
                      </m:r>
                      <m:r>
                        <a:rPr lang="en-US" sz="540" b="0" i="1" dirty="0" smtClean="0">
                          <a:latin typeface="Cambria Math" panose="02040503050406030204" pitchFamily="18" charset="0"/>
                        </a:rPr>
                        <m:t>⁡(−</m:t>
                      </m:r>
                      <m:r>
                        <a:rPr lang="en-US" sz="540" b="0" i="1" dirty="0">
                          <a:latin typeface="Cambria Math" panose="02040503050406030204" pitchFamily="18" charset="0"/>
                        </a:rPr>
                        <m:t>0</m:t>
                      </m:r>
                      <m:r>
                        <a:rPr lang="en-US" sz="540" b="0" i="1" dirty="0">
                          <a:latin typeface="Cambria Math" panose="02040503050406030204" pitchFamily="18" charset="0"/>
                        </a:rPr>
                        <m:t>.</m:t>
                      </m:r>
                      <m:r>
                        <a:rPr lang="en-US" sz="540" b="0" i="1" dirty="0">
                          <a:latin typeface="Cambria Math" panose="02040503050406030204" pitchFamily="18" charset="0"/>
                        </a:rPr>
                        <m:t>707</m:t>
                      </m:r>
                      <m:r>
                        <a:rPr lang="en-US" sz="540" b="0" i="1" dirty="0">
                          <a:latin typeface="Cambria Math" panose="02040503050406030204" pitchFamily="18" charset="0"/>
                        </a:rPr>
                        <m:t> / </m:t>
                      </m:r>
                      <m:r>
                        <a:rPr lang="en-US" sz="540" b="0" i="1" dirty="0">
                          <a:latin typeface="Cambria Math" panose="02040503050406030204" pitchFamily="18" charset="0"/>
                        </a:rPr>
                        <m:t>0</m:t>
                      </m:r>
                      <m:r>
                        <a:rPr lang="en-US" sz="540" b="0" i="1" dirty="0">
                          <a:latin typeface="Cambria Math" panose="02040503050406030204" pitchFamily="18" charset="0"/>
                        </a:rPr>
                        <m:t>.</m:t>
                      </m:r>
                      <m:r>
                        <a:rPr lang="en-US" sz="540" b="0" i="1" dirty="0">
                          <a:latin typeface="Cambria Math" panose="02040503050406030204" pitchFamily="18" charset="0"/>
                        </a:rPr>
                        <m:t>707</m:t>
                      </m:r>
                      <m:r>
                        <a:rPr lang="en-US" sz="540" b="0" i="1" dirty="0">
                          <a:latin typeface="Cambria Math" panose="02040503050406030204" pitchFamily="18" charset="0"/>
                        </a:rPr>
                        <m:t>) =</m:t>
                      </m:r>
                      <m:r>
                        <m:rPr>
                          <m:sty m:val="p"/>
                        </m:rPr>
                        <a:rPr lang="en-US" sz="540" b="0" i="0" smtClean="0">
                          <a:latin typeface="Cambria Math" panose="02040503050406030204" pitchFamily="18" charset="0"/>
                        </a:rPr>
                        <m:t>arctan</m:t>
                      </m:r>
                      <m:r>
                        <a:rPr lang="en-US" sz="540" b="0" i="1" dirty="0" smtClean="0">
                          <a:latin typeface="Cambria Math" panose="02040503050406030204" pitchFamily="18" charset="0"/>
                        </a:rPr>
                        <m:t>⁡(</m:t>
                      </m:r>
                      <m:r>
                        <a:rPr lang="en-US" sz="540" b="0" i="1" dirty="0">
                          <a:latin typeface="Cambria Math" panose="02040503050406030204" pitchFamily="18" charset="0"/>
                        </a:rPr>
                        <m:t>−</m:t>
                      </m:r>
                      <m:r>
                        <a:rPr lang="en-US" sz="540" b="0" i="1" dirty="0">
                          <a:latin typeface="Cambria Math" panose="02040503050406030204" pitchFamily="18" charset="0"/>
                        </a:rPr>
                        <m:t>1</m:t>
                      </m:r>
                      <m:r>
                        <a:rPr lang="en-US" sz="540" b="0" i="1" dirty="0">
                          <a:latin typeface="Cambria Math" panose="02040503050406030204" pitchFamily="18" charset="0"/>
                        </a:rPr>
                        <m:t>) = −</m:t>
                      </m:r>
                      <m:r>
                        <a:rPr lang="en-US" sz="540" b="0" i="1" dirty="0">
                          <a:latin typeface="Cambria Math" panose="02040503050406030204" pitchFamily="18" charset="0"/>
                        </a:rPr>
                        <m:t>𝜋</m:t>
                      </m:r>
                      <m:r>
                        <a:rPr lang="en-US" sz="540" b="0" i="1" dirty="0">
                          <a:latin typeface="Cambria Math" panose="02040503050406030204" pitchFamily="18" charset="0"/>
                        </a:rPr>
                        <m:t>/</m:t>
                      </m:r>
                      <m:r>
                        <a:rPr lang="en-US" sz="540" b="0" i="1" dirty="0">
                          <a:latin typeface="Cambria Math" panose="02040503050406030204" pitchFamily="18" charset="0"/>
                        </a:rPr>
                        <m:t>4</m:t>
                      </m:r>
                      <m:r>
                        <a:rPr lang="en-US" sz="540" b="0" i="1" dirty="0">
                          <a:latin typeface="Cambria Math" panose="02040503050406030204" pitchFamily="18" charset="0"/>
                        </a:rPr>
                        <m:t> </m:t>
                      </m:r>
                      <m:r>
                        <a:rPr lang="en-US" sz="540" b="0" i="1" dirty="0">
                          <a:latin typeface="Cambria Math" panose="02040503050406030204" pitchFamily="18" charset="0"/>
                        </a:rPr>
                        <m:t>𝑟𝑎𝑑𝑖𝑎𝑛𝑠</m:t>
                      </m:r>
                    </m:oMath>
                  </m:oMathPara>
                </a14:m>
                <a:endParaRPr lang="en-US" sz="540" b="0" dirty="0"/>
              </a:p>
              <a:p>
                <a:pPr>
                  <a:lnSpc>
                    <a:spcPct val="100000"/>
                  </a:lnSpc>
                  <a:spcBef>
                    <a:spcPts val="0"/>
                  </a:spcBef>
                </a:pPr>
                <a:r>
                  <a:rPr lang="en-US" sz="540" b="0" dirty="0"/>
                  <a:t>Since the carousel revolves counter-clockwise, we need to find the equivalent positive angle:</a:t>
                </a:r>
              </a:p>
              <a:p>
                <a:pPr>
                  <a:lnSpc>
                    <a:spcPct val="100000"/>
                  </a:lnSpc>
                  <a:spcBef>
                    <a:spcPts val="0"/>
                  </a:spcBef>
                </a:pPr>
                <a14:m>
                  <m:oMathPara xmlns:m="http://schemas.openxmlformats.org/officeDocument/2006/math">
                    <m:oMathParaPr>
                      <m:jc m:val="centerGroup"/>
                    </m:oMathParaPr>
                    <m:oMath xmlns:m="http://schemas.openxmlformats.org/officeDocument/2006/math">
                      <m:r>
                        <a:rPr lang="en-US" sz="540" b="0" i="1" dirty="0" smtClean="0">
                          <a:latin typeface="Cambria Math" panose="02040503050406030204" pitchFamily="18" charset="0"/>
                        </a:rPr>
                        <m:t>𝜃</m:t>
                      </m:r>
                      <m:r>
                        <a:rPr lang="en-US" sz="540" b="0" i="1" dirty="0" smtClean="0">
                          <a:latin typeface="Cambria Math" panose="02040503050406030204" pitchFamily="18" charset="0"/>
                        </a:rPr>
                        <m:t> = </m:t>
                      </m:r>
                      <m:r>
                        <a:rPr lang="en-US" sz="540" b="0" i="1" dirty="0" smtClean="0">
                          <a:latin typeface="Cambria Math" panose="02040503050406030204" pitchFamily="18" charset="0"/>
                        </a:rPr>
                        <m:t>2</m:t>
                      </m:r>
                      <m:r>
                        <a:rPr lang="en-US" sz="540" b="0" i="1" dirty="0" smtClean="0">
                          <a:latin typeface="Cambria Math" panose="02040503050406030204" pitchFamily="18" charset="0"/>
                        </a:rPr>
                        <m:t>𝜋</m:t>
                      </m:r>
                      <m:r>
                        <a:rPr lang="en-US" sz="540" b="0" i="1" dirty="0" smtClean="0">
                          <a:latin typeface="Cambria Math" panose="02040503050406030204" pitchFamily="18" charset="0"/>
                        </a:rPr>
                        <m:t> −</m:t>
                      </m:r>
                      <m:f>
                        <m:fPr>
                          <m:ctrlPr>
                            <a:rPr lang="en-US" sz="540" b="0" i="1" dirty="0" smtClean="0">
                              <a:latin typeface="Cambria Math" panose="02040503050406030204" pitchFamily="18" charset="0"/>
                            </a:rPr>
                          </m:ctrlPr>
                        </m:fPr>
                        <m:num>
                          <m:r>
                            <a:rPr lang="en-US" sz="540" b="0" i="1" dirty="0" smtClean="0">
                              <a:latin typeface="Cambria Math" panose="02040503050406030204" pitchFamily="18" charset="0"/>
                            </a:rPr>
                            <m:t>𝜋</m:t>
                          </m:r>
                        </m:num>
                        <m:den>
                          <m:r>
                            <a:rPr lang="en-US" sz="540" b="0" i="1" dirty="0" smtClean="0">
                              <a:latin typeface="Cambria Math" panose="02040503050406030204" pitchFamily="18" charset="0"/>
                            </a:rPr>
                            <m:t>4</m:t>
                          </m:r>
                        </m:den>
                      </m:f>
                      <m:r>
                        <a:rPr lang="en-US" sz="540" b="0" i="1" dirty="0" smtClean="0">
                          <a:latin typeface="Cambria Math" panose="02040503050406030204" pitchFamily="18" charset="0"/>
                        </a:rPr>
                        <m:t> =</m:t>
                      </m:r>
                      <m:f>
                        <m:fPr>
                          <m:ctrlPr>
                            <a:rPr lang="en-US" sz="540" b="0" i="1" dirty="0" smtClean="0">
                              <a:latin typeface="Cambria Math" panose="02040503050406030204" pitchFamily="18" charset="0"/>
                            </a:rPr>
                          </m:ctrlPr>
                        </m:fPr>
                        <m:num>
                          <m:r>
                            <a:rPr lang="en-US" sz="540" b="0" i="1" dirty="0" smtClean="0">
                              <a:latin typeface="Cambria Math" panose="02040503050406030204" pitchFamily="18" charset="0"/>
                            </a:rPr>
                            <m:t>7</m:t>
                          </m:r>
                          <m:r>
                            <a:rPr lang="en-US" sz="540" b="0" i="1" dirty="0" smtClean="0">
                              <a:latin typeface="Cambria Math" panose="02040503050406030204" pitchFamily="18" charset="0"/>
                            </a:rPr>
                            <m:t>𝜋</m:t>
                          </m:r>
                        </m:num>
                        <m:den>
                          <m:r>
                            <a:rPr lang="en-US" sz="540" b="0" i="1" dirty="0" smtClean="0">
                              <a:latin typeface="Cambria Math" panose="02040503050406030204" pitchFamily="18" charset="0"/>
                            </a:rPr>
                            <m:t>4</m:t>
                          </m:r>
                        </m:den>
                      </m:f>
                      <m:r>
                        <a:rPr lang="en-US" sz="540" b="0" i="1" dirty="0" smtClean="0">
                          <a:latin typeface="Cambria Math" panose="02040503050406030204" pitchFamily="18" charset="0"/>
                        </a:rPr>
                        <m:t> </m:t>
                      </m:r>
                      <m:r>
                        <a:rPr lang="en-US" sz="540" b="0" i="1" dirty="0" smtClean="0">
                          <a:latin typeface="Cambria Math" panose="02040503050406030204" pitchFamily="18" charset="0"/>
                        </a:rPr>
                        <m:t>𝑟𝑎𝑑𝑖𝑎𝑛𝑠</m:t>
                      </m:r>
                    </m:oMath>
                  </m:oMathPara>
                </a14:m>
                <a:endParaRPr lang="en-US" sz="540" b="0" dirty="0"/>
              </a:p>
              <a:p>
                <a:pPr>
                  <a:lnSpc>
                    <a:spcPct val="100000"/>
                  </a:lnSpc>
                  <a:spcBef>
                    <a:spcPts val="0"/>
                  </a:spcBef>
                </a:pPr>
                <a:r>
                  <a:rPr lang="en-US" sz="540" b="0" dirty="0"/>
                  <a:t>Step 4: Calculate the time</a:t>
                </a:r>
              </a:p>
              <a:p>
                <a:pPr>
                  <a:lnSpc>
                    <a:spcPct val="100000"/>
                  </a:lnSpc>
                  <a:spcBef>
                    <a:spcPts val="0"/>
                  </a:spcBef>
                </a:pPr>
                <a:r>
                  <a:rPr lang="en-US" sz="540" b="0" dirty="0"/>
                  <a:t>The carousel takes 1 minute to revolve once around, which corresponds to an angle of 2π radians. To find the time it takes to revolve by an angle of </a:t>
                </a:r>
                <a14:m>
                  <m:oMath xmlns:m="http://schemas.openxmlformats.org/officeDocument/2006/math">
                    <m:f>
                      <m:fPr>
                        <m:ctrlPr>
                          <a:rPr lang="en-US" sz="540" b="0" i="1" dirty="0" smtClean="0">
                            <a:latin typeface="Cambria Math" panose="02040503050406030204" pitchFamily="18" charset="0"/>
                          </a:rPr>
                        </m:ctrlPr>
                      </m:fPr>
                      <m:num>
                        <m:r>
                          <a:rPr lang="en-US" sz="540" b="0" i="1" dirty="0" smtClean="0">
                            <a:latin typeface="Cambria Math" panose="02040503050406030204" pitchFamily="18" charset="0"/>
                          </a:rPr>
                          <m:t>7</m:t>
                        </m:r>
                        <m:r>
                          <a:rPr lang="en-US" sz="540" b="0" i="1" dirty="0" smtClean="0">
                            <a:latin typeface="Cambria Math" panose="02040503050406030204" pitchFamily="18" charset="0"/>
                          </a:rPr>
                          <m:t>𝜋</m:t>
                        </m:r>
                      </m:num>
                      <m:den>
                        <m:r>
                          <a:rPr lang="en-US" sz="540" b="0" i="1" dirty="0" smtClean="0">
                            <a:latin typeface="Cambria Math" panose="02040503050406030204" pitchFamily="18" charset="0"/>
                          </a:rPr>
                          <m:t>4</m:t>
                        </m:r>
                      </m:den>
                    </m:f>
                  </m:oMath>
                </a14:m>
                <a:r>
                  <a:rPr lang="en-US" sz="540" b="0" dirty="0"/>
                  <a:t> radians, we can set up a proportion:</a:t>
                </a:r>
              </a:p>
              <a:p>
                <a:pPr>
                  <a:lnSpc>
                    <a:spcPct val="100000"/>
                  </a:lnSpc>
                  <a:spcBef>
                    <a:spcPts val="0"/>
                  </a:spcBef>
                </a:pPr>
                <a14:m>
                  <m:oMathPara xmlns:m="http://schemas.openxmlformats.org/officeDocument/2006/math">
                    <m:oMathParaPr>
                      <m:jc m:val="centerGroup"/>
                    </m:oMathParaPr>
                    <m:oMath xmlns:m="http://schemas.openxmlformats.org/officeDocument/2006/math">
                      <m:r>
                        <a:rPr lang="en-US" sz="540" b="0" i="1" dirty="0" smtClean="0">
                          <a:latin typeface="Cambria Math" panose="02040503050406030204" pitchFamily="18" charset="0"/>
                        </a:rPr>
                        <m:t>𝑡𝑖𝑚𝑒</m:t>
                      </m:r>
                      <m:r>
                        <a:rPr lang="en-US" sz="540" b="0" i="1" dirty="0" smtClean="0">
                          <a:latin typeface="Cambria Math" panose="02040503050406030204" pitchFamily="18" charset="0"/>
                        </a:rPr>
                        <m:t> = (</m:t>
                      </m:r>
                      <m:f>
                        <m:fPr>
                          <m:ctrlPr>
                            <a:rPr lang="en-US" sz="540" b="0" i="1" dirty="0" smtClean="0">
                              <a:latin typeface="Cambria Math" panose="02040503050406030204" pitchFamily="18" charset="0"/>
                            </a:rPr>
                          </m:ctrlPr>
                        </m:fPr>
                        <m:num>
                          <m:r>
                            <a:rPr lang="en-US" sz="540" b="0" i="1" dirty="0" smtClean="0">
                              <a:latin typeface="Cambria Math" panose="02040503050406030204" pitchFamily="18" charset="0"/>
                            </a:rPr>
                            <m:t>7</m:t>
                          </m:r>
                          <m:r>
                            <a:rPr lang="en-US" sz="540" b="0" i="1" dirty="0" smtClean="0">
                              <a:latin typeface="Cambria Math" panose="02040503050406030204" pitchFamily="18" charset="0"/>
                            </a:rPr>
                            <m:t>𝜋</m:t>
                          </m:r>
                        </m:num>
                        <m:den>
                          <m:r>
                            <a:rPr lang="en-US" sz="540" b="0" i="1" dirty="0" smtClean="0">
                              <a:latin typeface="Cambria Math" panose="02040503050406030204" pitchFamily="18" charset="0"/>
                            </a:rPr>
                            <m:t>4</m:t>
                          </m:r>
                        </m:den>
                      </m:f>
                      <m:r>
                        <a:rPr lang="en-US" sz="540" b="0" i="1" dirty="0" smtClean="0">
                          <a:latin typeface="Cambria Math" panose="02040503050406030204" pitchFamily="18" charset="0"/>
                        </a:rPr>
                        <m:t>) / (</m:t>
                      </m:r>
                      <m:r>
                        <a:rPr lang="en-US" sz="540" b="0" i="1" dirty="0" smtClean="0">
                          <a:latin typeface="Cambria Math" panose="02040503050406030204" pitchFamily="18" charset="0"/>
                        </a:rPr>
                        <m:t>2</m:t>
                      </m:r>
                      <m:r>
                        <a:rPr lang="en-US" sz="540" b="0" i="1" dirty="0" smtClean="0">
                          <a:latin typeface="Cambria Math" panose="02040503050406030204" pitchFamily="18" charset="0"/>
                        </a:rPr>
                        <m:t>𝜋</m:t>
                      </m:r>
                      <m:r>
                        <a:rPr lang="en-US" sz="540" b="0" i="1" dirty="0" smtClean="0">
                          <a:latin typeface="Cambria Math" panose="02040503050406030204" pitchFamily="18" charset="0"/>
                        </a:rPr>
                        <m:t>) ∗ </m:t>
                      </m:r>
                      <m:r>
                        <a:rPr lang="en-US" sz="540" b="0" i="1" dirty="0" smtClean="0">
                          <a:latin typeface="Cambria Math" panose="02040503050406030204" pitchFamily="18" charset="0"/>
                        </a:rPr>
                        <m:t>1</m:t>
                      </m:r>
                      <m:r>
                        <a:rPr lang="en-US" sz="540" b="0" i="1" dirty="0" smtClean="0">
                          <a:latin typeface="Cambria Math" panose="02040503050406030204" pitchFamily="18" charset="0"/>
                        </a:rPr>
                        <m:t> </m:t>
                      </m:r>
                      <m:r>
                        <a:rPr lang="en-US" sz="540" b="0" i="1" dirty="0" smtClean="0">
                          <a:latin typeface="Cambria Math" panose="02040503050406030204" pitchFamily="18" charset="0"/>
                        </a:rPr>
                        <m:t>𝑚𝑖𝑛𝑢𝑡𝑒</m:t>
                      </m:r>
                    </m:oMath>
                  </m:oMathPara>
                </a14:m>
                <a:endParaRPr lang="en-US" sz="540" b="0" dirty="0"/>
              </a:p>
              <a:p>
                <a:pPr>
                  <a:lnSpc>
                    <a:spcPct val="100000"/>
                  </a:lnSpc>
                  <a:spcBef>
                    <a:spcPts val="0"/>
                  </a:spcBef>
                </a:pPr>
                <a:r>
                  <a:rPr lang="en-US" sz="540" b="0" dirty="0"/>
                  <a:t>Simplifying, we get:</a:t>
                </a:r>
              </a:p>
              <a:p>
                <a:pPr>
                  <a:lnSpc>
                    <a:spcPct val="100000"/>
                  </a:lnSpc>
                  <a:spcBef>
                    <a:spcPts val="0"/>
                  </a:spcBef>
                </a:pPr>
                <a14:m>
                  <m:oMathPara xmlns:m="http://schemas.openxmlformats.org/officeDocument/2006/math">
                    <m:oMathParaPr>
                      <m:jc m:val="centerGroup"/>
                    </m:oMathParaPr>
                    <m:oMath xmlns:m="http://schemas.openxmlformats.org/officeDocument/2006/math">
                      <m:r>
                        <a:rPr lang="en-US" sz="540" b="0" i="1" dirty="0" smtClean="0">
                          <a:latin typeface="Cambria Math" panose="02040503050406030204" pitchFamily="18" charset="0"/>
                        </a:rPr>
                        <m:t>𝑡𝑖𝑚𝑒</m:t>
                      </m:r>
                      <m:r>
                        <a:rPr lang="en-US" sz="540" b="0" i="1" dirty="0" smtClean="0">
                          <a:latin typeface="Cambria Math" panose="02040503050406030204" pitchFamily="18" charset="0"/>
                        </a:rPr>
                        <m:t> = </m:t>
                      </m:r>
                      <m:r>
                        <a:rPr lang="en-US" sz="540" b="0" i="1" dirty="0" smtClean="0">
                          <a:latin typeface="Cambria Math" panose="02040503050406030204" pitchFamily="18" charset="0"/>
                        </a:rPr>
                        <m:t>7</m:t>
                      </m:r>
                      <m:r>
                        <a:rPr lang="en-US" sz="540" b="0" i="1" dirty="0" smtClean="0">
                          <a:latin typeface="Cambria Math" panose="02040503050406030204" pitchFamily="18" charset="0"/>
                        </a:rPr>
                        <m:t>/</m:t>
                      </m:r>
                      <m:r>
                        <a:rPr lang="en-US" sz="540" b="0" i="1" dirty="0" smtClean="0">
                          <a:latin typeface="Cambria Math" panose="02040503050406030204" pitchFamily="18" charset="0"/>
                        </a:rPr>
                        <m:t>8</m:t>
                      </m:r>
                      <m:r>
                        <a:rPr lang="en-US" sz="540" b="0" i="1" dirty="0" smtClean="0">
                          <a:latin typeface="Cambria Math" panose="02040503050406030204" pitchFamily="18" charset="0"/>
                        </a:rPr>
                        <m:t> </m:t>
                      </m:r>
                      <m:r>
                        <a:rPr lang="en-US" sz="540" b="0" i="1" dirty="0" smtClean="0">
                          <a:latin typeface="Cambria Math" panose="02040503050406030204" pitchFamily="18" charset="0"/>
                        </a:rPr>
                        <m:t>𝑚𝑖𝑛𝑢𝑡𝑒</m:t>
                      </m:r>
                    </m:oMath>
                  </m:oMathPara>
                </a14:m>
                <a:endParaRPr lang="en-US" sz="540" b="0" dirty="0"/>
              </a:p>
              <a:p>
                <a:pPr>
                  <a:lnSpc>
                    <a:spcPct val="100000"/>
                  </a:lnSpc>
                  <a:spcBef>
                    <a:spcPts val="0"/>
                  </a:spcBef>
                </a:pPr>
                <a:r>
                  <a:rPr lang="en-US" sz="540" b="0" dirty="0"/>
                  <a:t>Since the ride lasts 6 minutes, we need to find the time at which the child will have the coordinates (0.707, -0.707):</a:t>
                </a:r>
              </a:p>
              <a:p>
                <a:pPr>
                  <a:lnSpc>
                    <a:spcPct val="100000"/>
                  </a:lnSpc>
                  <a:spcBef>
                    <a:spcPts val="0"/>
                  </a:spcBef>
                </a:pPr>
                <a14:m>
                  <m:oMathPara xmlns:m="http://schemas.openxmlformats.org/officeDocument/2006/math">
                    <m:oMathParaPr>
                      <m:jc m:val="centerGroup"/>
                    </m:oMathParaPr>
                    <m:oMath xmlns:m="http://schemas.openxmlformats.org/officeDocument/2006/math">
                      <m:r>
                        <a:rPr lang="en-US" sz="540" b="0" i="1" dirty="0" smtClean="0">
                          <a:latin typeface="Cambria Math" panose="02040503050406030204" pitchFamily="18" charset="0"/>
                        </a:rPr>
                        <m:t>𝑡𝑖𝑚𝑒</m:t>
                      </m:r>
                      <m:r>
                        <a:rPr lang="en-US" sz="540" b="0" i="1" dirty="0" smtClean="0">
                          <a:latin typeface="Cambria Math" panose="02040503050406030204" pitchFamily="18" charset="0"/>
                        </a:rPr>
                        <m:t> = </m:t>
                      </m:r>
                      <m:r>
                        <a:rPr lang="en-US" sz="540" b="0" i="1" dirty="0" smtClean="0">
                          <a:latin typeface="Cambria Math" panose="02040503050406030204" pitchFamily="18" charset="0"/>
                        </a:rPr>
                        <m:t>7</m:t>
                      </m:r>
                      <m:r>
                        <a:rPr lang="en-US" sz="540" b="0" i="1" dirty="0" smtClean="0">
                          <a:latin typeface="Cambria Math" panose="02040503050406030204" pitchFamily="18" charset="0"/>
                        </a:rPr>
                        <m:t>/</m:t>
                      </m:r>
                      <m:r>
                        <a:rPr lang="en-US" sz="540" b="0" i="1" dirty="0" smtClean="0">
                          <a:latin typeface="Cambria Math" panose="02040503050406030204" pitchFamily="18" charset="0"/>
                        </a:rPr>
                        <m:t>8</m:t>
                      </m:r>
                      <m:r>
                        <a:rPr lang="en-US" sz="540" b="0" i="1" dirty="0" smtClean="0">
                          <a:latin typeface="Cambria Math" panose="02040503050406030204" pitchFamily="18" charset="0"/>
                        </a:rPr>
                        <m:t> </m:t>
                      </m:r>
                      <m:r>
                        <a:rPr lang="en-US" sz="540" b="0" i="1" dirty="0" smtClean="0">
                          <a:latin typeface="Cambria Math" panose="02040503050406030204" pitchFamily="18" charset="0"/>
                        </a:rPr>
                        <m:t>𝑚𝑖𝑛𝑢𝑡𝑒</m:t>
                      </m:r>
                      <m:r>
                        <a:rPr lang="en-US" sz="540" b="0" i="1" dirty="0" smtClean="0">
                          <a:latin typeface="Cambria Math" panose="02040503050406030204" pitchFamily="18" charset="0"/>
                        </a:rPr>
                        <m:t> + </m:t>
                      </m:r>
                      <m:r>
                        <a:rPr lang="en-US" sz="540" b="0" i="1" dirty="0" smtClean="0">
                          <a:latin typeface="Cambria Math" panose="02040503050406030204" pitchFamily="18" charset="0"/>
                        </a:rPr>
                        <m:t>6</m:t>
                      </m:r>
                      <m:r>
                        <a:rPr lang="en-US" sz="540" b="0" i="1" dirty="0" smtClean="0">
                          <a:latin typeface="Cambria Math" panose="02040503050406030204" pitchFamily="18" charset="0"/>
                        </a:rPr>
                        <m:t> </m:t>
                      </m:r>
                      <m:r>
                        <a:rPr lang="en-US" sz="540" b="0" i="1" dirty="0" smtClean="0">
                          <a:latin typeface="Cambria Math" panose="02040503050406030204" pitchFamily="18" charset="0"/>
                        </a:rPr>
                        <m:t>𝑚𝑖𝑛𝑢𝑡𝑒𝑠</m:t>
                      </m:r>
                      <m:r>
                        <a:rPr lang="en-US" sz="540" b="0" i="1" dirty="0" smtClean="0">
                          <a:latin typeface="Cambria Math" panose="02040503050406030204" pitchFamily="18" charset="0"/>
                        </a:rPr>
                        <m:t> = </m:t>
                      </m:r>
                      <m:r>
                        <a:rPr lang="en-US" sz="540" b="0" i="1" dirty="0" smtClean="0">
                          <a:latin typeface="Cambria Math" panose="02040503050406030204" pitchFamily="18" charset="0"/>
                        </a:rPr>
                        <m:t>6</m:t>
                      </m:r>
                      <m:r>
                        <a:rPr lang="en-US" sz="540" b="0" i="1" dirty="0" smtClean="0">
                          <a:latin typeface="Cambria Math" panose="02040503050406030204" pitchFamily="18" charset="0"/>
                        </a:rPr>
                        <m:t> </m:t>
                      </m:r>
                      <m:r>
                        <a:rPr lang="en-US" sz="540" b="0" i="1" dirty="0" smtClean="0">
                          <a:latin typeface="Cambria Math" panose="02040503050406030204" pitchFamily="18" charset="0"/>
                        </a:rPr>
                        <m:t>𝑚𝑖𝑛𝑢𝑡𝑒𝑠</m:t>
                      </m:r>
                      <m:r>
                        <a:rPr lang="en-US" sz="540" b="0" i="1" dirty="0" smtClean="0">
                          <a:latin typeface="Cambria Math" panose="02040503050406030204" pitchFamily="18" charset="0"/>
                        </a:rPr>
                        <m:t> + </m:t>
                      </m:r>
                      <m:r>
                        <a:rPr lang="en-US" sz="540" b="0" i="1" dirty="0" smtClean="0">
                          <a:latin typeface="Cambria Math" panose="02040503050406030204" pitchFamily="18" charset="0"/>
                        </a:rPr>
                        <m:t>52</m:t>
                      </m:r>
                      <m:r>
                        <a:rPr lang="en-US" sz="540" b="0" i="1" dirty="0" smtClean="0">
                          <a:latin typeface="Cambria Math" panose="02040503050406030204" pitchFamily="18" charset="0"/>
                        </a:rPr>
                        <m:t>.</m:t>
                      </m:r>
                      <m:r>
                        <a:rPr lang="en-US" sz="540" b="0" i="1" dirty="0" smtClean="0">
                          <a:latin typeface="Cambria Math" panose="02040503050406030204" pitchFamily="18" charset="0"/>
                        </a:rPr>
                        <m:t>5</m:t>
                      </m:r>
                      <m:r>
                        <a:rPr lang="en-US" sz="540" b="0" i="1" dirty="0" smtClean="0">
                          <a:latin typeface="Cambria Math" panose="02040503050406030204" pitchFamily="18" charset="0"/>
                        </a:rPr>
                        <m:t> </m:t>
                      </m:r>
                      <m:r>
                        <a:rPr lang="en-US" sz="540" b="0" i="1" dirty="0" smtClean="0">
                          <a:latin typeface="Cambria Math" panose="02040503050406030204" pitchFamily="18" charset="0"/>
                        </a:rPr>
                        <m:t>𝑠𝑒𝑐𝑜𝑛𝑑𝑠</m:t>
                      </m:r>
                    </m:oMath>
                  </m:oMathPara>
                </a14:m>
                <a:endParaRPr lang="en-US" sz="540" b="0" dirty="0"/>
              </a:p>
              <a:p>
                <a:pPr>
                  <a:lnSpc>
                    <a:spcPct val="100000"/>
                  </a:lnSpc>
                  <a:spcBef>
                    <a:spcPts val="0"/>
                  </a:spcBef>
                </a:pPr>
                <a:r>
                  <a:rPr lang="en-US" sz="540" b="0" dirty="0"/>
                  <a:t>The final answer is: </a:t>
                </a:r>
                <a:r>
                  <a:rPr lang="en-US" sz="540" b="0" dirty="0" smtClean="0"/>
                  <a:t>6 minutes 52.5 seconds</a:t>
                </a:r>
                <a:r>
                  <a:rPr lang="en-US" sz="540" b="0" dirty="0"/>
                  <a:t>​</a:t>
                </a:r>
              </a:p>
              <a:p>
                <a:pPr>
                  <a:lnSpc>
                    <a:spcPct val="100000"/>
                  </a:lnSpc>
                  <a:spcBef>
                    <a:spcPts val="0"/>
                  </a:spcBef>
                </a:pPr>
                <a:endParaRPr lang="en-US" sz="540" b="0"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39788" y="1681162"/>
                <a:ext cx="5157787" cy="2446337"/>
              </a:xfrm>
              <a:blipFill>
                <a:blip r:embed="rId3"/>
                <a:stretch>
                  <a:fillRect/>
                </a:stretch>
              </a:blipFill>
              <a:ln>
                <a:solidFill>
                  <a:schemeClr val="tx1"/>
                </a:solidFill>
              </a:ln>
            </p:spPr>
            <p:txBody>
              <a:bodyPr/>
              <a:lstStyle/>
              <a:p>
                <a:r>
                  <a:rPr lang="en-US">
                    <a:noFill/>
                  </a:rPr>
                  <a:t> </a:t>
                </a:r>
              </a:p>
            </p:txBody>
          </p:sp>
        </mc:Fallback>
      </mc:AlternateContent>
      <p:sp>
        <p:nvSpPr>
          <p:cNvPr id="4" name="Content Placeholder 3"/>
          <p:cNvSpPr>
            <a:spLocks noGrp="1"/>
          </p:cNvSpPr>
          <p:nvPr>
            <p:ph sz="half" idx="2"/>
          </p:nvPr>
        </p:nvSpPr>
        <p:spPr>
          <a:xfrm>
            <a:off x="839788" y="4127498"/>
            <a:ext cx="5157787" cy="2571751"/>
          </a:xfrm>
          <a:ln>
            <a:solidFill>
              <a:schemeClr val="tx1"/>
            </a:solidFill>
          </a:ln>
        </p:spPr>
        <p:txBody>
          <a:bodyPr>
            <a:noAutofit/>
          </a:bodyPr>
          <a:lstStyle/>
          <a:p>
            <a:pPr marL="0" indent="0">
              <a:lnSpc>
                <a:spcPct val="120000"/>
              </a:lnSpc>
              <a:spcBef>
                <a:spcPts val="0"/>
              </a:spcBef>
              <a:buNone/>
            </a:pPr>
            <a:r>
              <a:rPr lang="en-US" sz="630" dirty="0" smtClean="0"/>
              <a:t>Here's how to solve this problem:</a:t>
            </a:r>
            <a:br>
              <a:rPr lang="en-US" sz="630" dirty="0" smtClean="0"/>
            </a:br>
            <a:r>
              <a:rPr lang="en-US" sz="630" dirty="0" smtClean="0"/>
              <a:t>**1. Understanding the Carousel's Motion**</a:t>
            </a:r>
            <a:br>
              <a:rPr lang="en-US" sz="630" dirty="0" smtClean="0"/>
            </a:br>
            <a:r>
              <a:rPr lang="en-US" sz="630" dirty="0" smtClean="0"/>
              <a:t>* The carousel rotates counter-clockwise, meaning it moves in the same direction as a clock's hands but backwards.</a:t>
            </a:r>
            <a:br>
              <a:rPr lang="en-US" sz="630" dirty="0" smtClean="0"/>
            </a:br>
            <a:r>
              <a:rPr lang="en-US" sz="630" dirty="0" smtClean="0"/>
              <a:t>* The child starts at (0, 1), which is the top of the carousel (north).</a:t>
            </a:r>
            <a:br>
              <a:rPr lang="en-US" sz="630" dirty="0" smtClean="0"/>
            </a:br>
            <a:r>
              <a:rPr lang="en-US" sz="630" dirty="0" smtClean="0"/>
              <a:t>* The carousel completes one full revolution in 60 seconds (1 minute).</a:t>
            </a:r>
            <a:br>
              <a:rPr lang="en-US" sz="630" dirty="0" smtClean="0"/>
            </a:br>
            <a:r>
              <a:rPr lang="en-US" sz="630" dirty="0" smtClean="0"/>
              <a:t>**2. Finding the Child's Position**</a:t>
            </a:r>
            <a:br>
              <a:rPr lang="en-US" sz="630" dirty="0" smtClean="0"/>
            </a:br>
            <a:r>
              <a:rPr lang="en-US" sz="630" dirty="0" smtClean="0"/>
              <a:t>* The point (0.707, -0.707) lies in the fourth quadrant of the coordinate plane. This means the child needs to rotate past the south position (0, -1) and into the fourth quadrant.</a:t>
            </a:r>
            <a:br>
              <a:rPr lang="en-US" sz="630" dirty="0" smtClean="0"/>
            </a:br>
            <a:r>
              <a:rPr lang="en-US" sz="630" dirty="0" smtClean="0"/>
              <a:t>* Notice that (0.707, -0.707) represents a point on the unit circle where the angle is 315 degrees (or 45 degrees past 270 degrees).</a:t>
            </a:r>
            <a:br>
              <a:rPr lang="en-US" sz="630" dirty="0" smtClean="0"/>
            </a:br>
            <a:r>
              <a:rPr lang="en-US" sz="630" dirty="0" smtClean="0"/>
              <a:t>**3. Calculating the Time**</a:t>
            </a:r>
            <a:br>
              <a:rPr lang="en-US" sz="630" dirty="0" smtClean="0"/>
            </a:br>
            <a:r>
              <a:rPr lang="en-US" sz="630" dirty="0" smtClean="0"/>
              <a:t>* Since one full revolution is 360 degrees, the child needs to rotate 315 degrees to reach the desired position.</a:t>
            </a:r>
            <a:br>
              <a:rPr lang="en-US" sz="630" dirty="0" smtClean="0"/>
            </a:br>
            <a:r>
              <a:rPr lang="en-US" sz="630" dirty="0" smtClean="0"/>
              <a:t>* The carousel rotates 360 degrees in 60 seconds.  To rotate 315 degrees, we can set up a proportion:</a:t>
            </a:r>
            <a:br>
              <a:rPr lang="en-US" sz="630" dirty="0" smtClean="0"/>
            </a:br>
            <a:r>
              <a:rPr lang="en-US" sz="630" dirty="0" smtClean="0"/>
              <a:t>360 degrees / 60 seconds = 315 degrees / </a:t>
            </a:r>
            <a:r>
              <a:rPr lang="en-US" sz="630" dirty="0"/>
              <a:t>𝑥</a:t>
            </a:r>
            <a:r>
              <a:rPr lang="en-US" sz="630" dirty="0" smtClean="0"/>
              <a:t> seconds</a:t>
            </a:r>
            <a:br>
              <a:rPr lang="en-US" sz="630" dirty="0" smtClean="0"/>
            </a:br>
            <a:r>
              <a:rPr lang="en-US" sz="630" dirty="0" smtClean="0"/>
              <a:t>* Solving </a:t>
            </a:r>
            <a:r>
              <a:rPr lang="en-US" sz="630" dirty="0"/>
              <a:t>for *𝑥*, </a:t>
            </a:r>
            <a:r>
              <a:rPr lang="en-US" sz="630" dirty="0" smtClean="0"/>
              <a:t>we find:</a:t>
            </a:r>
            <a:r>
              <a:rPr lang="en-US" sz="630" dirty="0"/>
              <a:t/>
            </a:r>
            <a:br>
              <a:rPr lang="en-US" sz="630" dirty="0"/>
            </a:br>
            <a:r>
              <a:rPr lang="en-US" sz="630" dirty="0"/>
              <a:t>𝑥 </a:t>
            </a:r>
            <a:r>
              <a:rPr lang="en-US" sz="630" dirty="0" smtClean="0"/>
              <a:t>= (315 degrees * 60 seconds) / 360 degrees </a:t>
            </a:r>
            <a:r>
              <a:rPr lang="en-US" sz="630" dirty="0"/>
              <a:t/>
            </a:r>
            <a:br>
              <a:rPr lang="en-US" sz="630" dirty="0"/>
            </a:br>
            <a:r>
              <a:rPr lang="en-US" sz="630" dirty="0"/>
              <a:t>𝑥 </a:t>
            </a:r>
            <a:r>
              <a:rPr lang="en-US" sz="630" dirty="0" smtClean="0"/>
              <a:t>= 52.5 seconds </a:t>
            </a:r>
            <a:br>
              <a:rPr lang="en-US" sz="630" dirty="0" smtClean="0"/>
            </a:br>
            <a:r>
              <a:rPr lang="en-US" sz="630" dirty="0" smtClean="0"/>
              <a:t>**4. Determining the Time on the Ride**</a:t>
            </a:r>
            <a:br>
              <a:rPr lang="en-US" sz="630" dirty="0" smtClean="0"/>
            </a:br>
            <a:r>
              <a:rPr lang="en-US" sz="630" dirty="0" smtClean="0"/>
              <a:t>* The child needs to ride for 52.5 seconds to reach the coordinates (0.707, -0.707).</a:t>
            </a:r>
            <a:br>
              <a:rPr lang="en-US" sz="630" dirty="0" smtClean="0"/>
            </a:br>
            <a:r>
              <a:rPr lang="en-US" sz="630" dirty="0" smtClean="0"/>
              <a:t>* However, the ride lasts 6 minutes, which is equal to 360 seconds. </a:t>
            </a:r>
            <a:br>
              <a:rPr lang="en-US" sz="630" dirty="0" smtClean="0"/>
            </a:br>
            <a:r>
              <a:rPr lang="en-US" sz="630" dirty="0" smtClean="0"/>
              <a:t>* Therefore, the child will reach the coordinates (0.707, -0.707) **within the first minute** of the ride. </a:t>
            </a:r>
            <a:br>
              <a:rPr lang="en-US" sz="630" dirty="0" smtClean="0"/>
            </a:br>
            <a:r>
              <a:rPr lang="en-US" sz="630" dirty="0" smtClean="0"/>
              <a:t>**Final Answer:** The child will have coordinates (0.707, -0.707) **after 52.5 seconds**, which is within the first minute of the 6-minute ride. </a:t>
            </a:r>
            <a:endParaRPr lang="en-US" sz="630" dirty="0"/>
          </a:p>
        </p:txBody>
      </p:sp>
      <mc:AlternateContent xmlns:mc="http://schemas.openxmlformats.org/markup-compatibility/2006" xmlns:a14="http://schemas.microsoft.com/office/drawing/2010/main">
        <mc:Choice Requires="a14">
          <p:sp>
            <p:nvSpPr>
              <p:cNvPr id="5" name="Text Placeholder 4"/>
              <p:cNvSpPr>
                <a:spLocks noGrp="1"/>
              </p:cNvSpPr>
              <p:nvPr>
                <p:ph type="body" sz="quarter" idx="3"/>
              </p:nvPr>
            </p:nvSpPr>
            <p:spPr>
              <a:xfrm>
                <a:off x="6172200" y="1681163"/>
                <a:ext cx="5183188" cy="2446334"/>
              </a:xfrm>
              <a:ln>
                <a:solidFill>
                  <a:schemeClr val="tx1"/>
                </a:solidFill>
              </a:ln>
            </p:spPr>
            <p:txBody>
              <a:bodyPr anchor="t">
                <a:noAutofit/>
              </a:bodyPr>
              <a:lstStyle/>
              <a:p>
                <a:pPr>
                  <a:lnSpc>
                    <a:spcPct val="120000"/>
                  </a:lnSpc>
                  <a:spcBef>
                    <a:spcPts val="0"/>
                  </a:spcBef>
                </a:pPr>
                <a:r>
                  <a:rPr lang="en-US" sz="800" b="0" dirty="0" smtClean="0"/>
                  <a:t>To find the time when the child will have coordinates (0.707, -0.707) if the ride lasts 6 minutes, we first need to determine the angular velocity of the carousel. </a:t>
                </a:r>
                <a:br>
                  <a:rPr lang="en-US" sz="800" b="0" dirty="0" smtClean="0"/>
                </a:br>
                <a:r>
                  <a:rPr lang="en-US" sz="800" b="0" dirty="0" smtClean="0"/>
                  <a:t>The point (0.707, -0.707) corresponds to a 45-degree angle in the fourth quadrant, which means the child has moved π/4 radians counter-clockwise from the starting position at (0, 1).</a:t>
                </a:r>
                <a:br>
                  <a:rPr lang="en-US" sz="800" b="0" dirty="0" smtClean="0"/>
                </a:br>
                <a:r>
                  <a:rPr lang="en-US" sz="800" b="0" dirty="0" smtClean="0"/>
                  <a:t>Since the carousel revolves once every minute, the angular velocity is 2π radians per minute.</a:t>
                </a:r>
                <a:br>
                  <a:rPr lang="en-US" sz="800" b="0" dirty="0" smtClean="0"/>
                </a:br>
                <a:r>
                  <a:rPr lang="en-US" sz="800" b="0" dirty="0" smtClean="0"/>
                  <a:t>Let </a:t>
                </a:r>
                <a:r>
                  <a:rPr lang="en-US" sz="800" b="0" i="1" dirty="0" smtClean="0">
                    <a:latin typeface="Cambria Math" panose="02040503050406030204" pitchFamily="18" charset="0"/>
                    <a:ea typeface="Cambria Math" panose="02040503050406030204" pitchFamily="18" charset="0"/>
                  </a:rPr>
                  <a:t>t</a:t>
                </a:r>
                <a:r>
                  <a:rPr lang="en-US" sz="800" b="0" dirty="0" smtClean="0"/>
                  <a:t> be the time in minutes when the child reaches the point (0.707, -0.707).</a:t>
                </a:r>
                <a:br>
                  <a:rPr lang="en-US" sz="800" b="0" dirty="0" smtClean="0"/>
                </a:br>
                <a:r>
                  <a:rPr lang="en-US" sz="800" b="0" dirty="0" smtClean="0"/>
                  <a:t>The angle covered by the child can be represented by </a:t>
                </a:r>
                <a14:m>
                  <m:oMath xmlns:m="http://schemas.openxmlformats.org/officeDocument/2006/math">
                    <m:r>
                      <a:rPr lang="en-US" sz="800" b="0" i="1" dirty="0" smtClean="0">
                        <a:latin typeface="Cambria Math" panose="02040503050406030204" pitchFamily="18" charset="0"/>
                      </a:rPr>
                      <m:t>𝜃</m:t>
                    </m:r>
                    <m:r>
                      <a:rPr lang="en-US" sz="800" b="0" i="1" dirty="0" smtClean="0">
                        <a:latin typeface="Cambria Math" panose="02040503050406030204" pitchFamily="18" charset="0"/>
                      </a:rPr>
                      <m:t> = </m:t>
                    </m:r>
                    <m:r>
                      <a:rPr lang="en-US" sz="800" b="0" i="1" dirty="0" err="1">
                        <a:latin typeface="Cambria Math" panose="02040503050406030204" pitchFamily="18" charset="0"/>
                      </a:rPr>
                      <m:t>𝜔</m:t>
                    </m:r>
                    <m:r>
                      <a:rPr lang="en-US" sz="800" b="0" i="1" dirty="0" err="1">
                        <a:latin typeface="Cambria Math" panose="02040503050406030204" pitchFamily="18" charset="0"/>
                      </a:rPr>
                      <m:t>𝑡</m:t>
                    </m:r>
                  </m:oMath>
                </a14:m>
                <a:r>
                  <a:rPr lang="en-US" sz="800" b="0" dirty="0"/>
                  <a:t>, where </a:t>
                </a:r>
                <a:r>
                  <a:rPr lang="en-US" sz="800" b="0" i="1" dirty="0"/>
                  <a:t>ω</a:t>
                </a:r>
                <a:r>
                  <a:rPr lang="en-US" sz="800" b="0" dirty="0"/>
                  <a:t> is the angular velocity</a:t>
                </a:r>
                <a:r>
                  <a:rPr lang="en-US" sz="800" b="0" dirty="0" smtClean="0"/>
                  <a:t>.</a:t>
                </a:r>
                <a:r>
                  <a:rPr lang="en-US" sz="800" b="0" dirty="0"/>
                  <a:t/>
                </a:r>
                <a:br>
                  <a:rPr lang="en-US" sz="800" b="0" dirty="0"/>
                </a:br>
                <a:r>
                  <a:rPr lang="en-US" sz="800" b="0" dirty="0"/>
                  <a:t>For the point (0.707, -0.707) which is π/4 radians from the starting position at </a:t>
                </a:r>
                <a:r>
                  <a:rPr lang="en-US" sz="800" b="0" i="1" dirty="0" smtClean="0">
                    <a:latin typeface="Cambria Math" panose="02040503050406030204" pitchFamily="18" charset="0"/>
                    <a:ea typeface="Cambria Math" panose="02040503050406030204" pitchFamily="18" charset="0"/>
                  </a:rPr>
                  <a:t>t</a:t>
                </a:r>
                <a:r>
                  <a:rPr lang="en-US" sz="800" b="0" dirty="0" smtClean="0"/>
                  <a:t> </a:t>
                </a:r>
                <a:r>
                  <a:rPr lang="en-US" sz="800" b="0" dirty="0"/>
                  <a:t>= 0, we have</a:t>
                </a:r>
                <a:r>
                  <a:rPr lang="en-US" sz="800" b="0" dirty="0" smtClean="0"/>
                  <a:t>:</a:t>
                </a:r>
                <a:r>
                  <a:rPr lang="en-US" sz="800" b="0" dirty="0"/>
                  <a:t/>
                </a:r>
                <a:br>
                  <a:rPr lang="en-US" sz="800" b="0" dirty="0"/>
                </a:br>
                <a14:m>
                  <m:oMathPara xmlns:m="http://schemas.openxmlformats.org/officeDocument/2006/math">
                    <m:oMathParaPr>
                      <m:jc m:val="centerGroup"/>
                    </m:oMathParaPr>
                    <m:oMath xmlns:m="http://schemas.openxmlformats.org/officeDocument/2006/math">
                      <m:r>
                        <a:rPr lang="en-US" sz="800" b="0" i="1" dirty="0" smtClean="0">
                          <a:latin typeface="Cambria Math" panose="02040503050406030204" pitchFamily="18" charset="0"/>
                        </a:rPr>
                        <m:t>𝜃</m:t>
                      </m:r>
                      <m:r>
                        <a:rPr lang="en-US" sz="800" b="0" i="1" dirty="0" smtClean="0">
                          <a:latin typeface="Cambria Math" panose="02040503050406030204" pitchFamily="18" charset="0"/>
                        </a:rPr>
                        <m:t> = </m:t>
                      </m:r>
                      <m:f>
                        <m:fPr>
                          <m:ctrlPr>
                            <a:rPr lang="el-GR" sz="800" b="0" i="1" dirty="0" smtClean="0">
                              <a:latin typeface="Cambria Math" panose="02040503050406030204" pitchFamily="18" charset="0"/>
                            </a:rPr>
                          </m:ctrlPr>
                        </m:fPr>
                        <m:num>
                          <m:r>
                            <a:rPr lang="el-GR" sz="800" b="0" i="1" dirty="0" smtClean="0">
                              <a:latin typeface="Cambria Math" panose="02040503050406030204" pitchFamily="18" charset="0"/>
                            </a:rPr>
                            <m:t>𝜋</m:t>
                          </m:r>
                        </m:num>
                        <m:den>
                          <m:r>
                            <a:rPr lang="en-US" sz="800" b="0" i="1" dirty="0" smtClean="0">
                              <a:latin typeface="Cambria Math" panose="02040503050406030204" pitchFamily="18" charset="0"/>
                            </a:rPr>
                            <m:t>4</m:t>
                          </m:r>
                        </m:den>
                      </m:f>
                    </m:oMath>
                    <m:oMath xmlns:m="http://schemas.openxmlformats.org/officeDocument/2006/math">
                      <m:r>
                        <a:rPr lang="en-US" sz="800" b="0" i="1" dirty="0" smtClean="0">
                          <a:latin typeface="Cambria Math" panose="02040503050406030204" pitchFamily="18" charset="0"/>
                        </a:rPr>
                        <m:t>2</m:t>
                      </m:r>
                      <m:r>
                        <a:rPr lang="en-US" sz="800" b="0" i="1" dirty="0" smtClean="0">
                          <a:latin typeface="Cambria Math" panose="02040503050406030204" pitchFamily="18" charset="0"/>
                        </a:rPr>
                        <m:t>𝜋</m:t>
                      </m:r>
                      <m:r>
                        <a:rPr lang="en-US" sz="800" b="0" i="1" dirty="0" smtClean="0">
                          <a:latin typeface="Cambria Math" panose="02040503050406030204" pitchFamily="18" charset="0"/>
                        </a:rPr>
                        <m:t>𝑡</m:t>
                      </m:r>
                      <m:r>
                        <a:rPr lang="en-US" sz="800" b="0" i="1" dirty="0" smtClean="0">
                          <a:latin typeface="Cambria Math" panose="02040503050406030204" pitchFamily="18" charset="0"/>
                        </a:rPr>
                        <m:t> =</m:t>
                      </m:r>
                      <m:f>
                        <m:fPr>
                          <m:ctrlPr>
                            <a:rPr lang="el-GR" sz="800" b="0" i="1" dirty="0">
                              <a:latin typeface="Cambria Math" panose="02040503050406030204" pitchFamily="18" charset="0"/>
                            </a:rPr>
                          </m:ctrlPr>
                        </m:fPr>
                        <m:num>
                          <m:r>
                            <a:rPr lang="el-GR" sz="800" b="0" i="1" dirty="0">
                              <a:latin typeface="Cambria Math" panose="02040503050406030204" pitchFamily="18" charset="0"/>
                            </a:rPr>
                            <m:t>𝜋</m:t>
                          </m:r>
                        </m:num>
                        <m:den>
                          <m:r>
                            <a:rPr lang="en-US" sz="800" b="0" i="1" dirty="0">
                              <a:latin typeface="Cambria Math" panose="02040503050406030204" pitchFamily="18" charset="0"/>
                            </a:rPr>
                            <m:t>4</m:t>
                          </m:r>
                        </m:den>
                      </m:f>
                    </m:oMath>
                    <m:oMath xmlns:m="http://schemas.openxmlformats.org/officeDocument/2006/math">
                      <m:r>
                        <a:rPr lang="en-US" sz="800" b="0" i="1" dirty="0" smtClean="0">
                          <a:latin typeface="Cambria Math" panose="02040503050406030204" pitchFamily="18" charset="0"/>
                        </a:rPr>
                        <m:t>𝑡</m:t>
                      </m:r>
                      <m:r>
                        <a:rPr lang="en-US" sz="800" b="0" i="1" dirty="0" smtClean="0">
                          <a:latin typeface="Cambria Math" panose="02040503050406030204" pitchFamily="18" charset="0"/>
                        </a:rPr>
                        <m:t> = (</m:t>
                      </m:r>
                      <m:f>
                        <m:fPr>
                          <m:ctrlPr>
                            <a:rPr lang="el-GR" sz="800" b="0" i="1" dirty="0">
                              <a:latin typeface="Cambria Math" panose="02040503050406030204" pitchFamily="18" charset="0"/>
                            </a:rPr>
                          </m:ctrlPr>
                        </m:fPr>
                        <m:num>
                          <m:r>
                            <a:rPr lang="el-GR" sz="800" b="0" i="1" dirty="0">
                              <a:latin typeface="Cambria Math" panose="02040503050406030204" pitchFamily="18" charset="0"/>
                            </a:rPr>
                            <m:t>𝜋</m:t>
                          </m:r>
                        </m:num>
                        <m:den>
                          <m:r>
                            <a:rPr lang="en-US" sz="800" b="0" i="1" dirty="0">
                              <a:latin typeface="Cambria Math" panose="02040503050406030204" pitchFamily="18" charset="0"/>
                            </a:rPr>
                            <m:t>4</m:t>
                          </m:r>
                        </m:den>
                      </m:f>
                      <m:r>
                        <a:rPr lang="en-US" sz="800" b="0" i="1" dirty="0" smtClean="0">
                          <a:latin typeface="Cambria Math" panose="02040503050406030204" pitchFamily="18" charset="0"/>
                        </a:rPr>
                        <m:t>) / (</m:t>
                      </m:r>
                      <m:r>
                        <a:rPr lang="en-US" sz="800" b="0" i="1" dirty="0" smtClean="0">
                          <a:latin typeface="Cambria Math" panose="02040503050406030204" pitchFamily="18" charset="0"/>
                        </a:rPr>
                        <m:t>2</m:t>
                      </m:r>
                      <m:r>
                        <a:rPr lang="en-US" sz="800" b="0" i="1" dirty="0" smtClean="0">
                          <a:latin typeface="Cambria Math" panose="02040503050406030204" pitchFamily="18" charset="0"/>
                        </a:rPr>
                        <m:t>𝜋</m:t>
                      </m:r>
                      <m:r>
                        <a:rPr lang="en-US" sz="800" b="0" i="1" dirty="0" smtClean="0">
                          <a:latin typeface="Cambria Math" panose="02040503050406030204" pitchFamily="18" charset="0"/>
                        </a:rPr>
                        <m:t>)</m:t>
                      </m:r>
                    </m:oMath>
                    <m:oMath xmlns:m="http://schemas.openxmlformats.org/officeDocument/2006/math">
                      <m:r>
                        <a:rPr lang="en-US" sz="800" b="0" i="1" dirty="0" smtClean="0">
                          <a:latin typeface="Cambria Math" panose="02040503050406030204" pitchFamily="18" charset="0"/>
                        </a:rPr>
                        <m:t>𝑡</m:t>
                      </m:r>
                      <m:r>
                        <a:rPr lang="en-US" sz="800" b="0" i="1" dirty="0" smtClean="0">
                          <a:latin typeface="Cambria Math" panose="02040503050406030204" pitchFamily="18" charset="0"/>
                        </a:rPr>
                        <m:t> = </m:t>
                      </m:r>
                      <m:r>
                        <a:rPr lang="en-US" sz="800" b="0" i="1" dirty="0" smtClean="0">
                          <a:latin typeface="Cambria Math" panose="02040503050406030204" pitchFamily="18" charset="0"/>
                        </a:rPr>
                        <m:t>1</m:t>
                      </m:r>
                      <m:r>
                        <a:rPr lang="en-US" sz="800" b="0" i="1" dirty="0" smtClean="0">
                          <a:latin typeface="Cambria Math" panose="02040503050406030204" pitchFamily="18" charset="0"/>
                        </a:rPr>
                        <m:t>/</m:t>
                      </m:r>
                      <m:r>
                        <a:rPr lang="en-US" sz="800" b="0" i="1" dirty="0" smtClean="0">
                          <a:latin typeface="Cambria Math" panose="02040503050406030204" pitchFamily="18" charset="0"/>
                        </a:rPr>
                        <m:t>8</m:t>
                      </m:r>
                    </m:oMath>
                  </m:oMathPara>
                </a14:m>
                <a:r>
                  <a:rPr lang="en-US" sz="800" b="0" dirty="0"/>
                  <a:t/>
                </a:r>
                <a:br>
                  <a:rPr lang="en-US" sz="800" b="0" dirty="0"/>
                </a:br>
                <a:r>
                  <a:rPr lang="en-US" sz="800" b="0" dirty="0"/>
                  <a:t>Therefore, the child will reach the coordinates (0.707, -0.707) after 1/8 of a minute, which is equivalent to 7.5 seconds into the ride.</a:t>
                </a:r>
                <a:endParaRPr lang="en-US" sz="600" b="0" dirty="0"/>
              </a:p>
            </p:txBody>
          </p:sp>
        </mc:Choice>
        <mc:Fallback xmlns="">
          <p:sp>
            <p:nvSpPr>
              <p:cNvPr id="5" name="Text Placeholder 4"/>
              <p:cNvSpPr>
                <a:spLocks noGrp="1" noRot="1" noChangeAspect="1" noMove="1" noResize="1" noEditPoints="1" noAdjustHandles="1" noChangeArrowheads="1" noChangeShapeType="1" noTextEdit="1"/>
              </p:cNvSpPr>
              <p:nvPr>
                <p:ph type="body" sz="quarter" idx="3"/>
              </p:nvPr>
            </p:nvSpPr>
            <p:spPr>
              <a:xfrm>
                <a:off x="6172200" y="1681163"/>
                <a:ext cx="5183188" cy="2446334"/>
              </a:xfrm>
              <a:blipFill>
                <a:blip r:embed="rId4"/>
                <a:stretch>
                  <a:fillRect b="-24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a:xfrm>
                <a:off x="6172200" y="4127497"/>
                <a:ext cx="5183188" cy="2571751"/>
              </a:xfrm>
              <a:ln>
                <a:solidFill>
                  <a:schemeClr val="tx1"/>
                </a:solidFill>
              </a:ln>
            </p:spPr>
            <p:txBody>
              <a:bodyPr>
                <a:noAutofit/>
              </a:bodyPr>
              <a:lstStyle/>
              <a:p>
                <a:pPr marL="0" indent="0">
                  <a:lnSpc>
                    <a:spcPct val="120000"/>
                  </a:lnSpc>
                  <a:spcBef>
                    <a:spcPts val="0"/>
                  </a:spcBef>
                  <a:buNone/>
                </a:pPr>
                <a:r>
                  <a:rPr lang="en-US" sz="850" dirty="0" smtClean="0"/>
                  <a:t>To determine when the child will have coordinates (0.707,−0.707</a:t>
                </a:r>
                <a:r>
                  <a:rPr lang="en-US" sz="850" dirty="0"/>
                  <a:t>)</a:t>
                </a:r>
                <a:r>
                  <a:rPr lang="en-US" sz="850" dirty="0" smtClean="0"/>
                  <a:t> </a:t>
                </a:r>
                <a:r>
                  <a:rPr lang="en-US" sz="850" dirty="0"/>
                  <a:t>on the carousel, we can use the following reasoning</a:t>
                </a:r>
                <a:r>
                  <a:rPr lang="en-US" sz="850" dirty="0" smtClean="0"/>
                  <a:t>:</a:t>
                </a:r>
                <a:endParaRPr lang="en-US" sz="850" dirty="0"/>
              </a:p>
              <a:p>
                <a:pPr marL="0" indent="0">
                  <a:lnSpc>
                    <a:spcPct val="120000"/>
                  </a:lnSpc>
                  <a:spcBef>
                    <a:spcPts val="0"/>
                  </a:spcBef>
                  <a:buNone/>
                </a:pPr>
                <a:r>
                  <a:rPr lang="en-US" sz="850" dirty="0"/>
                  <a:t>    Understanding the Motion: The carousel revolves counterclockwise, completing one full revolution (360 degrees) in 1 minute. Therefore, in 6 minutes, it will complete 6 full revolutions</a:t>
                </a:r>
                <a:r>
                  <a:rPr lang="en-US" sz="850" dirty="0" smtClean="0"/>
                  <a:t>.</a:t>
                </a:r>
                <a:endParaRPr lang="en-US" sz="850" dirty="0"/>
              </a:p>
              <a:p>
                <a:pPr marL="0" indent="0">
                  <a:lnSpc>
                    <a:spcPct val="120000"/>
                  </a:lnSpc>
                  <a:spcBef>
                    <a:spcPts val="0"/>
                  </a:spcBef>
                  <a:buNone/>
                </a:pPr>
                <a:r>
                  <a:rPr lang="en-US" sz="850" dirty="0"/>
                  <a:t>    Calculating the Angle: The coordinates (0.707,−0.707</a:t>
                </a:r>
                <a:r>
                  <a:rPr lang="en-US" sz="850" dirty="0" smtClean="0"/>
                  <a:t>) </a:t>
                </a:r>
                <a:r>
                  <a:rPr lang="en-US" sz="850" dirty="0"/>
                  <a:t>correspond to an angle of </a:t>
                </a:r>
                <a:r>
                  <a:rPr lang="en-US" sz="850" dirty="0" smtClean="0"/>
                  <a:t>315</a:t>
                </a:r>
                <a:r>
                  <a:rPr lang="en-US" sz="850" dirty="0"/>
                  <a:t> </a:t>
                </a:r>
                <a:r>
                  <a:rPr lang="en-US" sz="850" dirty="0" smtClean="0"/>
                  <a:t>degrees </a:t>
                </a:r>
                <a:r>
                  <a:rPr lang="en-US" sz="850" dirty="0"/>
                  <a:t>(or −</a:t>
                </a:r>
                <a:r>
                  <a:rPr lang="en-US" sz="850" dirty="0" smtClean="0"/>
                  <a:t>45</a:t>
                </a:r>
                <a:r>
                  <a:rPr lang="en-US" sz="850" dirty="0"/>
                  <a:t> </a:t>
                </a:r>
                <a:r>
                  <a:rPr lang="en-US" sz="850" dirty="0" smtClean="0"/>
                  <a:t>degrees) </a:t>
                </a:r>
                <a:r>
                  <a:rPr lang="en-US" sz="850" dirty="0"/>
                  <a:t>in standard position, which is equivalent to </a:t>
                </a:r>
                <a14:m>
                  <m:oMath xmlns:m="http://schemas.openxmlformats.org/officeDocument/2006/math">
                    <m:f>
                      <m:fPr>
                        <m:ctrlPr>
                          <a:rPr lang="en-US" sz="850" i="1" dirty="0" smtClean="0">
                            <a:latin typeface="Cambria Math" panose="02040503050406030204" pitchFamily="18" charset="0"/>
                          </a:rPr>
                        </m:ctrlPr>
                      </m:fPr>
                      <m:num>
                        <m:r>
                          <a:rPr lang="en-US" sz="850" i="1" dirty="0" smtClean="0">
                            <a:latin typeface="Cambria Math" panose="02040503050406030204" pitchFamily="18" charset="0"/>
                          </a:rPr>
                          <m:t>7</m:t>
                        </m:r>
                        <m:r>
                          <a:rPr lang="en-US" sz="850" i="1" dirty="0" smtClean="0">
                            <a:latin typeface="Cambria Math" panose="02040503050406030204" pitchFamily="18" charset="0"/>
                          </a:rPr>
                          <m:t>𝜋</m:t>
                        </m:r>
                      </m:num>
                      <m:den>
                        <m:r>
                          <a:rPr lang="en-US" sz="850" i="1" dirty="0" smtClean="0">
                            <a:latin typeface="Cambria Math" panose="02040503050406030204" pitchFamily="18" charset="0"/>
                          </a:rPr>
                          <m:t>4</m:t>
                        </m:r>
                      </m:den>
                    </m:f>
                    <m:r>
                      <a:rPr lang="en-US" sz="850" i="1" dirty="0" smtClean="0">
                        <a:latin typeface="Cambria Math" panose="02040503050406030204" pitchFamily="18" charset="0"/>
                      </a:rPr>
                      <m:t>​</m:t>
                    </m:r>
                  </m:oMath>
                </a14:m>
                <a:r>
                  <a:rPr lang="en-US" sz="850" dirty="0" smtClean="0"/>
                  <a:t> </a:t>
                </a:r>
                <a:r>
                  <a:rPr lang="en-US" sz="850" dirty="0"/>
                  <a:t>radians</a:t>
                </a:r>
                <a:r>
                  <a:rPr lang="en-US" sz="850" dirty="0" smtClean="0"/>
                  <a:t>.</a:t>
                </a:r>
                <a:endParaRPr lang="en-US" sz="850" dirty="0"/>
              </a:p>
              <a:p>
                <a:pPr marL="0" indent="0">
                  <a:lnSpc>
                    <a:spcPct val="120000"/>
                  </a:lnSpc>
                  <a:spcBef>
                    <a:spcPts val="0"/>
                  </a:spcBef>
                  <a:buNone/>
                </a:pPr>
                <a:r>
                  <a:rPr lang="en-US" sz="850" dirty="0"/>
                  <a:t>    Finding the Time: Since the carousel completes </a:t>
                </a:r>
                <a:r>
                  <a:rPr lang="en-US" sz="850" dirty="0" smtClean="0"/>
                  <a:t>360</a:t>
                </a:r>
                <a:r>
                  <a:rPr lang="en-US" sz="850" dirty="0"/>
                  <a:t> </a:t>
                </a:r>
                <a:r>
                  <a:rPr lang="en-US" sz="850" dirty="0" smtClean="0"/>
                  <a:t>degrees </a:t>
                </a:r>
                <a:r>
                  <a:rPr lang="en-US" sz="850" dirty="0"/>
                  <a:t>in 1 minute, the angular speed is </a:t>
                </a:r>
                <a:r>
                  <a:rPr lang="en-US" sz="850" dirty="0" smtClean="0"/>
                  <a:t>360</a:t>
                </a:r>
                <a:r>
                  <a:rPr lang="en-US" sz="850" dirty="0"/>
                  <a:t> </a:t>
                </a:r>
                <a:r>
                  <a:rPr lang="en-US" sz="850" dirty="0" smtClean="0"/>
                  <a:t>degrees </a:t>
                </a:r>
                <a:r>
                  <a:rPr lang="en-US" sz="850" dirty="0"/>
                  <a:t>per minute. To find the time </a:t>
                </a:r>
                <a:r>
                  <a:rPr lang="en-US" sz="850" i="1" dirty="0" smtClean="0">
                    <a:latin typeface="Cambria Math" panose="02040503050406030204" pitchFamily="18" charset="0"/>
                    <a:ea typeface="Cambria Math" panose="02040503050406030204" pitchFamily="18" charset="0"/>
                  </a:rPr>
                  <a:t>t</a:t>
                </a:r>
                <a:r>
                  <a:rPr lang="en-US" sz="850" dirty="0" smtClean="0"/>
                  <a:t> </a:t>
                </a:r>
                <a:r>
                  <a:rPr lang="en-US" sz="850" dirty="0"/>
                  <a:t>when the child reaches </a:t>
                </a:r>
                <a:r>
                  <a:rPr lang="en-US" sz="850" dirty="0" smtClean="0"/>
                  <a:t>315</a:t>
                </a:r>
                <a:r>
                  <a:rPr lang="en-US" sz="850" dirty="0"/>
                  <a:t> </a:t>
                </a:r>
                <a:r>
                  <a:rPr lang="en-US" sz="850" dirty="0" smtClean="0"/>
                  <a:t>degrees, </a:t>
                </a:r>
                <a:r>
                  <a:rPr lang="en-US" sz="850" dirty="0"/>
                  <a:t>we can set up the equation:</a:t>
                </a:r>
              </a:p>
              <a:p>
                <a:pPr marL="0" indent="0">
                  <a:lnSpc>
                    <a:spcPct val="120000"/>
                  </a:lnSpc>
                  <a:spcBef>
                    <a:spcPts val="0"/>
                  </a:spcBef>
                  <a:buNone/>
                </a:pPr>
                <a:r>
                  <a:rPr lang="en-US" sz="850" dirty="0"/>
                  <a:t>    </a:t>
                </a:r>
                <a14:m>
                  <m:oMath xmlns:m="http://schemas.openxmlformats.org/officeDocument/2006/math">
                    <m:r>
                      <a:rPr lang="en-US" sz="850" i="1" dirty="0" smtClean="0">
                        <a:latin typeface="Cambria Math" panose="02040503050406030204" pitchFamily="18" charset="0"/>
                      </a:rPr>
                      <m:t>360</m:t>
                    </m:r>
                    <m:r>
                      <a:rPr lang="en-US" sz="850" i="1" dirty="0" smtClean="0">
                        <a:latin typeface="Cambria Math" panose="02040503050406030204" pitchFamily="18" charset="0"/>
                        <a:ea typeface="Cambria Math" panose="02040503050406030204" pitchFamily="18" charset="0"/>
                      </a:rPr>
                      <m:t>°</m:t>
                    </m:r>
                    <m:r>
                      <a:rPr lang="en-US" sz="850" i="1" dirty="0" smtClean="0">
                        <a:latin typeface="Cambria Math" panose="02040503050406030204" pitchFamily="18" charset="0"/>
                      </a:rPr>
                      <m:t>⋅</m:t>
                    </m:r>
                    <m:r>
                      <a:rPr lang="en-US" sz="850" i="1" dirty="0" smtClean="0">
                        <a:latin typeface="Cambria Math" panose="02040503050406030204" pitchFamily="18" charset="0"/>
                      </a:rPr>
                      <m:t>𝑡</m:t>
                    </m:r>
                    <m:r>
                      <a:rPr lang="en-US" sz="850" i="1" dirty="0" smtClean="0">
                        <a:latin typeface="Cambria Math" panose="02040503050406030204" pitchFamily="18" charset="0"/>
                      </a:rPr>
                      <m:t>=</m:t>
                    </m:r>
                    <m:r>
                      <a:rPr lang="en-US" sz="850" i="1" dirty="0" smtClean="0">
                        <a:latin typeface="Cambria Math" panose="02040503050406030204" pitchFamily="18" charset="0"/>
                      </a:rPr>
                      <m:t>315</m:t>
                    </m:r>
                    <m:r>
                      <a:rPr lang="en-US" sz="850" i="1" dirty="0" smtClean="0">
                        <a:latin typeface="Cambria Math" panose="02040503050406030204" pitchFamily="18" charset="0"/>
                        <a:ea typeface="Cambria Math" panose="02040503050406030204" pitchFamily="18" charset="0"/>
                      </a:rPr>
                      <m:t>°</m:t>
                    </m:r>
                  </m:oMath>
                </a14:m>
                <a:endParaRPr lang="en-US" sz="850" dirty="0"/>
              </a:p>
              <a:p>
                <a:pPr marL="0" indent="0">
                  <a:lnSpc>
                    <a:spcPct val="120000"/>
                  </a:lnSpc>
                  <a:spcBef>
                    <a:spcPts val="0"/>
                  </a:spcBef>
                  <a:buNone/>
                </a:pPr>
                <a:r>
                  <a:rPr lang="en-US" sz="850" dirty="0"/>
                  <a:t>    Solving for </a:t>
                </a:r>
                <a:r>
                  <a:rPr lang="en-US" sz="850" i="1" dirty="0">
                    <a:latin typeface="Cambria Math" panose="02040503050406030204" pitchFamily="18" charset="0"/>
                    <a:ea typeface="Cambria Math" panose="02040503050406030204" pitchFamily="18" charset="0"/>
                  </a:rPr>
                  <a:t>t</a:t>
                </a:r>
                <a:r>
                  <a:rPr lang="en-US" sz="850" dirty="0" smtClean="0"/>
                  <a:t> </a:t>
                </a:r>
                <a:r>
                  <a:rPr lang="en-US" sz="850" dirty="0"/>
                  <a:t>gives:</a:t>
                </a:r>
              </a:p>
              <a:p>
                <a:pPr marL="0" indent="0">
                  <a:lnSpc>
                    <a:spcPct val="120000"/>
                  </a:lnSpc>
                  <a:spcBef>
                    <a:spcPts val="0"/>
                  </a:spcBef>
                  <a:buNone/>
                </a:pPr>
                <a14:m>
                  <m:oMath xmlns:m="http://schemas.openxmlformats.org/officeDocument/2006/math">
                    <m:r>
                      <a:rPr lang="en-US" sz="850" i="1" dirty="0" smtClean="0">
                        <a:latin typeface="Cambria Math" panose="02040503050406030204" pitchFamily="18" charset="0"/>
                      </a:rPr>
                      <m:t>    </m:t>
                    </m:r>
                    <m:r>
                      <a:rPr lang="en-US" sz="850" i="1" dirty="0" smtClean="0">
                        <a:latin typeface="Cambria Math" panose="02040503050406030204" pitchFamily="18" charset="0"/>
                      </a:rPr>
                      <m:t>𝑡</m:t>
                    </m:r>
                    <m:r>
                      <a:rPr lang="en-US" sz="850" i="1" dirty="0" smtClean="0">
                        <a:latin typeface="Cambria Math" panose="02040503050406030204" pitchFamily="18" charset="0"/>
                      </a:rPr>
                      <m:t>=</m:t>
                    </m:r>
                    <m:f>
                      <m:fPr>
                        <m:ctrlPr>
                          <a:rPr lang="en-US" sz="850" b="0" i="1" dirty="0" smtClean="0">
                            <a:latin typeface="Cambria Math" panose="02040503050406030204" pitchFamily="18" charset="0"/>
                            <a:ea typeface="Cambria Math" panose="02040503050406030204" pitchFamily="18" charset="0"/>
                          </a:rPr>
                        </m:ctrlPr>
                      </m:fPr>
                      <m:num>
                        <m:r>
                          <a:rPr lang="en-US" sz="850" i="1" dirty="0" smtClean="0">
                            <a:latin typeface="Cambria Math" panose="02040503050406030204" pitchFamily="18" charset="0"/>
                          </a:rPr>
                          <m:t>315</m:t>
                        </m:r>
                        <m:r>
                          <a:rPr lang="en-US" sz="850" i="1" dirty="0" smtClean="0">
                            <a:latin typeface="Cambria Math" panose="02040503050406030204" pitchFamily="18" charset="0"/>
                            <a:ea typeface="Cambria Math" panose="02040503050406030204" pitchFamily="18" charset="0"/>
                          </a:rPr>
                          <m:t>°</m:t>
                        </m:r>
                      </m:num>
                      <m:den>
                        <m:r>
                          <a:rPr lang="en-US" sz="850" i="1" dirty="0" smtClean="0">
                            <a:latin typeface="Cambria Math" panose="02040503050406030204" pitchFamily="18" charset="0"/>
                          </a:rPr>
                          <m:t>360</m:t>
                        </m:r>
                        <m:r>
                          <a:rPr lang="en-US" sz="850" i="1" dirty="0" smtClean="0">
                            <a:latin typeface="Cambria Math" panose="02040503050406030204" pitchFamily="18" charset="0"/>
                            <a:ea typeface="Cambria Math" panose="02040503050406030204" pitchFamily="18" charset="0"/>
                          </a:rPr>
                          <m:t>°</m:t>
                        </m:r>
                      </m:den>
                    </m:f>
                    <m:r>
                      <a:rPr lang="en-US" sz="850" i="1" dirty="0" smtClean="0">
                        <a:latin typeface="Cambria Math" panose="02040503050406030204" pitchFamily="18" charset="0"/>
                      </a:rPr>
                      <m:t>=</m:t>
                    </m:r>
                    <m:f>
                      <m:fPr>
                        <m:ctrlPr>
                          <a:rPr lang="en-US" sz="850" i="1" dirty="0" smtClean="0">
                            <a:latin typeface="Cambria Math" panose="02040503050406030204" pitchFamily="18" charset="0"/>
                          </a:rPr>
                        </m:ctrlPr>
                      </m:fPr>
                      <m:num>
                        <m:r>
                          <a:rPr lang="en-US" sz="850" i="1" dirty="0" smtClean="0">
                            <a:latin typeface="Cambria Math" panose="02040503050406030204" pitchFamily="18" charset="0"/>
                          </a:rPr>
                          <m:t>7</m:t>
                        </m:r>
                      </m:num>
                      <m:den>
                        <m:r>
                          <a:rPr lang="en-US" sz="850" i="1" dirty="0" smtClean="0">
                            <a:latin typeface="Cambria Math" panose="02040503050406030204" pitchFamily="18" charset="0"/>
                          </a:rPr>
                          <m:t>8</m:t>
                        </m:r>
                      </m:den>
                    </m:f>
                    <m:r>
                      <a:rPr lang="en-US" sz="850" i="1" dirty="0" smtClean="0">
                        <a:latin typeface="Cambria Math" panose="02040503050406030204" pitchFamily="18" charset="0"/>
                      </a:rPr>
                      <m:t> </m:t>
                    </m:r>
                  </m:oMath>
                </a14:m>
                <a:r>
                  <a:rPr lang="en-US" sz="850" dirty="0" smtClean="0"/>
                  <a:t>minutes</a:t>
                </a:r>
                <a:endParaRPr lang="en-US" sz="850" dirty="0"/>
              </a:p>
              <a:p>
                <a:pPr marL="0" indent="0">
                  <a:lnSpc>
                    <a:spcPct val="120000"/>
                  </a:lnSpc>
                  <a:spcBef>
                    <a:spcPts val="0"/>
                  </a:spcBef>
                  <a:buNone/>
                </a:pPr>
                <a:r>
                  <a:rPr lang="en-US" sz="850" dirty="0"/>
                  <a:t>Now, let's calculate the exact time in minutes and seconds when the child reaches these coordinates</a:t>
                </a:r>
                <a:r>
                  <a:rPr lang="en-US" sz="850" dirty="0" smtClean="0"/>
                  <a:t>.</a:t>
                </a:r>
              </a:p>
              <a:p>
                <a:pPr marL="0" indent="0">
                  <a:lnSpc>
                    <a:spcPct val="120000"/>
                  </a:lnSpc>
                  <a:spcBef>
                    <a:spcPts val="0"/>
                  </a:spcBef>
                  <a:buNone/>
                </a:pPr>
                <a:r>
                  <a:rPr lang="en-US" sz="850" dirty="0"/>
                  <a:t>The calculations indicate that the child will reach the coordinates (0.707,−</a:t>
                </a:r>
                <a:r>
                  <a:rPr lang="en-US" sz="850" dirty="0" smtClean="0"/>
                  <a:t>0.707) at 0 </a:t>
                </a:r>
                <a:r>
                  <a:rPr lang="en-US" sz="850" dirty="0"/>
                  <a:t>minutes and </a:t>
                </a:r>
                <a:r>
                  <a:rPr lang="en-US" sz="850" dirty="0" smtClean="0"/>
                  <a:t>52.5 </a:t>
                </a:r>
                <a:r>
                  <a:rPr lang="en-US" sz="850" dirty="0"/>
                  <a:t>seconds. This means the child will be at these coordinates approximately </a:t>
                </a:r>
                <a:r>
                  <a:rPr lang="en-US" sz="850" dirty="0" smtClean="0"/>
                  <a:t>52.5 seconds </a:t>
                </a:r>
                <a:r>
                  <a:rPr lang="en-US" sz="850" dirty="0"/>
                  <a:t>after entering the carousel.</a:t>
                </a:r>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xfrm>
                <a:off x="6172200" y="4127497"/>
                <a:ext cx="5183188" cy="2571751"/>
              </a:xfrm>
              <a:blipFill>
                <a:blip r:embed="rId5"/>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2624793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ln>
            <a:solidFill>
              <a:schemeClr val="tx1"/>
            </a:solidFill>
          </a:ln>
        </p:spPr>
        <p:txBody>
          <a:bodyPr>
            <a:normAutofit fontScale="90000"/>
          </a:bodyPr>
          <a:lstStyle/>
          <a:p>
            <a:r>
              <a:rPr lang="en-US" sz="1800" dirty="0" smtClean="0"/>
              <a:t>Q: A satellite is orbiting Earth. The satellite passes directly over two tracking stations A and B, which are 69 miles apart. When the satellite is on one side of the two stations, the angles of elevation at A and B are measured to be 83.9° and 86.2°, respectively. How far is the satellite from station A? How high is the satellite above the ground? Round answers to the nearest whole mile.</a:t>
            </a:r>
            <a:br>
              <a:rPr lang="en-US" sz="1800" dirty="0" smtClean="0"/>
            </a:br>
            <a:r>
              <a:rPr lang="en-US" sz="1800" dirty="0" smtClean="0"/>
              <a:t>A</a:t>
            </a:r>
            <a:r>
              <a:rPr lang="en-US" sz="1800" dirty="0"/>
              <a:t>: The distance from the satellite to station A is approximately 1716 miles. The satellite is approximately 1706 miles above the ground.</a:t>
            </a:r>
            <a:endParaRPr lang="en-US" sz="1800" dirty="0" smtClean="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39788" y="1681162"/>
                <a:ext cx="5157787" cy="2446337"/>
              </a:xfrm>
              <a:ln>
                <a:solidFill>
                  <a:schemeClr val="tx1"/>
                </a:solidFill>
              </a:ln>
            </p:spPr>
            <p:txBody>
              <a:bodyPr anchor="t">
                <a:noAutofit/>
              </a:bodyPr>
              <a:lstStyle/>
              <a:p>
                <a:pPr>
                  <a:lnSpc>
                    <a:spcPct val="100000"/>
                  </a:lnSpc>
                  <a:spcBef>
                    <a:spcPts val="0"/>
                  </a:spcBef>
                </a:pPr>
                <a:r>
                  <a:rPr lang="en-US" sz="850" b="0" dirty="0" smtClean="0"/>
                  <a:t>To solve this, we can use trigonometry and the Law of Sines. Here are the steps:</a:t>
                </a:r>
              </a:p>
              <a:p>
                <a:pPr>
                  <a:lnSpc>
                    <a:spcPct val="100000"/>
                  </a:lnSpc>
                  <a:spcBef>
                    <a:spcPts val="0"/>
                  </a:spcBef>
                </a:pPr>
                <a:r>
                  <a:rPr lang="en-US" sz="850" b="0" dirty="0" smtClean="0"/>
                  <a:t>Tracking </a:t>
                </a:r>
                <a:r>
                  <a:rPr lang="en-US" sz="850" b="0" dirty="0"/>
                  <a:t>Stations and Satellite: The satellite forms a triangle with the two tracking stations A</a:t>
                </a:r>
                <a:r>
                  <a:rPr lang="en-US" sz="850" b="0" dirty="0" smtClean="0"/>
                  <a:t> </a:t>
                </a:r>
                <a:r>
                  <a:rPr lang="en-US" sz="850" b="0" dirty="0"/>
                  <a:t>and </a:t>
                </a:r>
                <a:r>
                  <a:rPr lang="en-US" sz="850" b="0" dirty="0" smtClean="0"/>
                  <a:t>B</a:t>
                </a:r>
                <a:r>
                  <a:rPr lang="en-US" sz="850" b="0" dirty="0"/>
                  <a:t>. Let:</a:t>
                </a:r>
              </a:p>
              <a:p>
                <a:pPr lvl="1">
                  <a:lnSpc>
                    <a:spcPct val="100000"/>
                  </a:lnSpc>
                  <a:spcBef>
                    <a:spcPts val="0"/>
                  </a:spcBef>
                </a:pPr>
                <a:r>
                  <a:rPr lang="en-US" sz="850" b="0" i="1" dirty="0">
                    <a:latin typeface="Cambria Math" panose="02040503050406030204" pitchFamily="18" charset="0"/>
                    <a:ea typeface="Cambria Math" panose="02040503050406030204" pitchFamily="18" charset="0"/>
                  </a:rPr>
                  <a:t>h</a:t>
                </a:r>
                <a:r>
                  <a:rPr lang="en-US" sz="850" b="0" dirty="0" smtClean="0"/>
                  <a:t>: </a:t>
                </a:r>
                <a:r>
                  <a:rPr lang="en-US" sz="850" b="0" dirty="0"/>
                  <a:t>the height of the satellite above the ground.</a:t>
                </a:r>
              </a:p>
              <a:p>
                <a:pPr lvl="1">
                  <a:lnSpc>
                    <a:spcPct val="100000"/>
                  </a:lnSpc>
                  <a:spcBef>
                    <a:spcPts val="0"/>
                  </a:spcBef>
                </a:pPr>
                <a14:m>
                  <m:oMath xmlns:m="http://schemas.openxmlformats.org/officeDocument/2006/math">
                    <m:sSub>
                      <m:sSubPr>
                        <m:ctrlPr>
                          <a:rPr lang="en-US" sz="850" b="0" i="1" smtClean="0">
                            <a:latin typeface="Cambria Math" panose="02040503050406030204" pitchFamily="18" charset="0"/>
                          </a:rPr>
                        </m:ctrlPr>
                      </m:sSubPr>
                      <m:e>
                        <m:r>
                          <a:rPr lang="en-US" sz="850" b="0" i="1" smtClean="0">
                            <a:latin typeface="Cambria Math" panose="02040503050406030204" pitchFamily="18" charset="0"/>
                          </a:rPr>
                          <m:t>𝑑</m:t>
                        </m:r>
                      </m:e>
                      <m:sub>
                        <m:r>
                          <a:rPr lang="en-US" sz="850" b="0" i="1" smtClean="0">
                            <a:latin typeface="Cambria Math" panose="02040503050406030204" pitchFamily="18" charset="0"/>
                          </a:rPr>
                          <m:t>𝐴</m:t>
                        </m:r>
                      </m:sub>
                    </m:sSub>
                  </m:oMath>
                </a14:m>
                <a:r>
                  <a:rPr lang="en-US" sz="850" b="0" dirty="0" smtClean="0"/>
                  <a:t>: </a:t>
                </a:r>
                <a:r>
                  <a:rPr lang="en-US" sz="850" b="0" dirty="0"/>
                  <a:t>the distance from the satellite to station </a:t>
                </a:r>
                <a:r>
                  <a:rPr lang="en-US" sz="850" b="0" dirty="0" smtClean="0"/>
                  <a:t>A.</a:t>
                </a:r>
                <a:endParaRPr lang="en-US" sz="850" b="0" dirty="0"/>
              </a:p>
              <a:p>
                <a:pPr lvl="1">
                  <a:lnSpc>
                    <a:spcPct val="100000"/>
                  </a:lnSpc>
                  <a:spcBef>
                    <a:spcPts val="0"/>
                  </a:spcBef>
                </a:pPr>
                <a14:m>
                  <m:oMath xmlns:m="http://schemas.openxmlformats.org/officeDocument/2006/math">
                    <m:sSub>
                      <m:sSubPr>
                        <m:ctrlPr>
                          <a:rPr lang="en-US" sz="850" b="0" i="1" smtClean="0">
                            <a:latin typeface="Cambria Math" panose="02040503050406030204" pitchFamily="18" charset="0"/>
                          </a:rPr>
                        </m:ctrlPr>
                      </m:sSubPr>
                      <m:e>
                        <m:r>
                          <a:rPr lang="en-US" sz="850" b="0" i="1" smtClean="0">
                            <a:latin typeface="Cambria Math" panose="02040503050406030204" pitchFamily="18" charset="0"/>
                          </a:rPr>
                          <m:t>𝑑</m:t>
                        </m:r>
                      </m:e>
                      <m:sub>
                        <m:r>
                          <a:rPr lang="en-US" sz="850" b="0" i="1" smtClean="0">
                            <a:latin typeface="Cambria Math" panose="02040503050406030204" pitchFamily="18" charset="0"/>
                          </a:rPr>
                          <m:t>𝐵</m:t>
                        </m:r>
                      </m:sub>
                    </m:sSub>
                  </m:oMath>
                </a14:m>
                <a:r>
                  <a:rPr lang="en-US" sz="850" b="0" dirty="0" smtClean="0"/>
                  <a:t>: </a:t>
                </a:r>
                <a:r>
                  <a:rPr lang="en-US" sz="850" b="0" dirty="0"/>
                  <a:t>the distance from the satellite to station </a:t>
                </a:r>
                <a:r>
                  <a:rPr lang="en-US" sz="850" b="0" dirty="0" smtClean="0"/>
                  <a:t>B</a:t>
                </a:r>
                <a:r>
                  <a:rPr lang="en-US" sz="850" b="0" dirty="0"/>
                  <a:t>.</a:t>
                </a:r>
              </a:p>
              <a:p>
                <a:pPr lvl="1">
                  <a:lnSpc>
                    <a:spcPct val="100000"/>
                  </a:lnSpc>
                  <a:spcBef>
                    <a:spcPts val="0"/>
                  </a:spcBef>
                </a:pPr>
                <a:r>
                  <a:rPr lang="en-US" sz="850" b="0" dirty="0"/>
                  <a:t>The ground distance between the stations </a:t>
                </a:r>
                <a:r>
                  <a:rPr lang="en-US" sz="850" b="0" dirty="0" smtClean="0"/>
                  <a:t>AB = 69 </a:t>
                </a:r>
                <a:r>
                  <a:rPr lang="en-US" sz="850" b="0" dirty="0"/>
                  <a:t>miles.</a:t>
                </a:r>
              </a:p>
              <a:p>
                <a:pPr>
                  <a:lnSpc>
                    <a:spcPct val="100000"/>
                  </a:lnSpc>
                  <a:spcBef>
                    <a:spcPts val="0"/>
                  </a:spcBef>
                </a:pPr>
                <a:r>
                  <a:rPr lang="en-US" sz="850" b="0" dirty="0"/>
                  <a:t>Angles:</a:t>
                </a:r>
              </a:p>
              <a:p>
                <a:pPr lvl="1">
                  <a:lnSpc>
                    <a:spcPct val="100000"/>
                  </a:lnSpc>
                  <a:spcBef>
                    <a:spcPts val="0"/>
                  </a:spcBef>
                </a:pPr>
                <a:r>
                  <a:rPr lang="en-US" sz="850" b="0" dirty="0"/>
                  <a:t>Angle of elevation at </a:t>
                </a:r>
                <a14:m>
                  <m:oMath xmlns:m="http://schemas.openxmlformats.org/officeDocument/2006/math">
                    <m:r>
                      <a:rPr lang="en-US" sz="850" b="0" i="1" dirty="0" smtClean="0">
                        <a:latin typeface="Cambria Math" panose="02040503050406030204" pitchFamily="18" charset="0"/>
                      </a:rPr>
                      <m:t>𝐴</m:t>
                    </m:r>
                    <m:r>
                      <a:rPr lang="en-US" sz="850" b="0" i="1" dirty="0" smtClean="0">
                        <a:latin typeface="Cambria Math" panose="02040503050406030204" pitchFamily="18" charset="0"/>
                      </a:rPr>
                      <m:t>=83.9°</m:t>
                    </m:r>
                  </m:oMath>
                </a14:m>
                <a:r>
                  <a:rPr lang="en-US" sz="850" b="0" dirty="0" smtClean="0"/>
                  <a:t>,</a:t>
                </a:r>
                <a:endParaRPr lang="en-US" sz="850" b="0" dirty="0"/>
              </a:p>
              <a:p>
                <a:pPr lvl="1">
                  <a:lnSpc>
                    <a:spcPct val="100000"/>
                  </a:lnSpc>
                  <a:spcBef>
                    <a:spcPts val="0"/>
                  </a:spcBef>
                </a:pPr>
                <a:r>
                  <a:rPr lang="en-US" sz="850" b="0" dirty="0"/>
                  <a:t>Angle of elevation at </a:t>
                </a:r>
                <a14:m>
                  <m:oMath xmlns:m="http://schemas.openxmlformats.org/officeDocument/2006/math">
                    <m:r>
                      <a:rPr lang="en-US" sz="850" b="0" i="1" dirty="0" smtClean="0">
                        <a:latin typeface="Cambria Math" panose="02040503050406030204" pitchFamily="18" charset="0"/>
                      </a:rPr>
                      <m:t>𝐵</m:t>
                    </m:r>
                    <m:r>
                      <a:rPr lang="en-US" sz="850" b="0" i="1" dirty="0" smtClean="0">
                        <a:latin typeface="Cambria Math" panose="02040503050406030204" pitchFamily="18" charset="0"/>
                      </a:rPr>
                      <m:t>=86.2°</m:t>
                    </m:r>
                  </m:oMath>
                </a14:m>
                <a:r>
                  <a:rPr lang="en-US" sz="850" b="0" dirty="0" smtClean="0"/>
                  <a:t>,</a:t>
                </a:r>
                <a:endParaRPr lang="en-US" sz="850" b="0" dirty="0"/>
              </a:p>
              <a:p>
                <a:pPr lvl="1">
                  <a:lnSpc>
                    <a:spcPct val="100000"/>
                  </a:lnSpc>
                  <a:spcBef>
                    <a:spcPts val="0"/>
                  </a:spcBef>
                </a:pPr>
                <a:r>
                  <a:rPr lang="en-US" sz="850" b="0" dirty="0"/>
                  <a:t>The angle at the satellite </a:t>
                </a:r>
                <a:r>
                  <a:rPr lang="en-US" sz="850" b="0" dirty="0" smtClean="0"/>
                  <a:t>C: </a:t>
                </a:r>
                <a:r>
                  <a:rPr lang="en-US" sz="850" b="0" dirty="0"/>
                  <a:t>calculated as </a:t>
                </a:r>
                <a14:m>
                  <m:oMath xmlns:m="http://schemas.openxmlformats.org/officeDocument/2006/math">
                    <m:r>
                      <a:rPr lang="en-US" sz="850" b="0" i="1" dirty="0" smtClean="0">
                        <a:latin typeface="Cambria Math" panose="02040503050406030204" pitchFamily="18" charset="0"/>
                      </a:rPr>
                      <m:t>180</m:t>
                    </m:r>
                    <m:r>
                      <a:rPr lang="en-US" sz="850" b="0" i="1" dirty="0" smtClean="0">
                        <a:latin typeface="Cambria Math" panose="02040503050406030204" pitchFamily="18" charset="0"/>
                        <a:ea typeface="Cambria Math" panose="02040503050406030204" pitchFamily="18" charset="0"/>
                      </a:rPr>
                      <m:t>°</m:t>
                    </m:r>
                    <m:r>
                      <a:rPr lang="en-US" sz="850" b="0" i="1" dirty="0" smtClean="0">
                        <a:latin typeface="Cambria Math" panose="02040503050406030204" pitchFamily="18" charset="0"/>
                      </a:rPr>
                      <m:t>−(83.9</m:t>
                    </m:r>
                    <m:r>
                      <a:rPr lang="en-US" sz="850" b="0" i="1" dirty="0" smtClean="0">
                        <a:latin typeface="Cambria Math" panose="02040503050406030204" pitchFamily="18" charset="0"/>
                        <a:ea typeface="Cambria Math" panose="02040503050406030204" pitchFamily="18" charset="0"/>
                      </a:rPr>
                      <m:t>°</m:t>
                    </m:r>
                    <m:r>
                      <a:rPr lang="en-US" sz="850" b="0" i="1" dirty="0" smtClean="0">
                        <a:latin typeface="Cambria Math" panose="02040503050406030204" pitchFamily="18" charset="0"/>
                      </a:rPr>
                      <m:t>+86.2</m:t>
                    </m:r>
                    <m:r>
                      <a:rPr lang="en-US" sz="850" b="0" i="1" dirty="0" smtClean="0">
                        <a:latin typeface="Cambria Math" panose="02040503050406030204" pitchFamily="18" charset="0"/>
                        <a:ea typeface="Cambria Math" panose="02040503050406030204" pitchFamily="18" charset="0"/>
                      </a:rPr>
                      <m:t>°</m:t>
                    </m:r>
                    <m:r>
                      <a:rPr lang="en-US" sz="850" b="0" i="1" dirty="0" smtClean="0">
                        <a:latin typeface="Cambria Math" panose="02040503050406030204" pitchFamily="18" charset="0"/>
                      </a:rPr>
                      <m:t>)=9.9</m:t>
                    </m:r>
                    <m:r>
                      <a:rPr lang="en-US" sz="850" b="0" i="1" dirty="0" smtClean="0">
                        <a:latin typeface="Cambria Math" panose="02040503050406030204" pitchFamily="18" charset="0"/>
                        <a:ea typeface="Cambria Math" panose="02040503050406030204" pitchFamily="18" charset="0"/>
                      </a:rPr>
                      <m:t>°</m:t>
                    </m:r>
                  </m:oMath>
                </a14:m>
                <a:r>
                  <a:rPr lang="en-US" sz="850" b="0" dirty="0" smtClean="0"/>
                  <a:t>.</a:t>
                </a:r>
              </a:p>
              <a:p>
                <a:pPr>
                  <a:lnSpc>
                    <a:spcPct val="100000"/>
                  </a:lnSpc>
                  <a:spcBef>
                    <a:spcPts val="0"/>
                  </a:spcBef>
                </a:pPr>
                <a:r>
                  <a:rPr lang="en-US" sz="850" b="0" dirty="0" smtClean="0"/>
                  <a:t>Law </a:t>
                </a:r>
                <a:r>
                  <a:rPr lang="en-US" sz="850" b="0" dirty="0"/>
                  <a:t>of Sines: The Law of Sines relates the sides and angles of a triangle:</a:t>
                </a:r>
              </a:p>
              <a:p>
                <a:pPr>
                  <a:lnSpc>
                    <a:spcPct val="100000"/>
                  </a:lnSpc>
                  <a:spcBef>
                    <a:spcPts val="0"/>
                  </a:spcBef>
                </a:pPr>
                <a14:m>
                  <m:oMathPara xmlns:m="http://schemas.openxmlformats.org/officeDocument/2006/math">
                    <m:oMathParaPr>
                      <m:jc m:val="centerGroup"/>
                    </m:oMathParaPr>
                    <m:oMath xmlns:m="http://schemas.openxmlformats.org/officeDocument/2006/math">
                      <m:f>
                        <m:fPr>
                          <m:ctrlPr>
                            <a:rPr lang="en-US" sz="850" b="0" i="1" smtClean="0">
                              <a:latin typeface="Cambria Math" panose="02040503050406030204" pitchFamily="18" charset="0"/>
                            </a:rPr>
                          </m:ctrlPr>
                        </m:fPr>
                        <m:num>
                          <m:sSub>
                            <m:sSubPr>
                              <m:ctrlPr>
                                <a:rPr lang="en-US" sz="850" b="0" i="1" smtClean="0">
                                  <a:latin typeface="Cambria Math" panose="02040503050406030204" pitchFamily="18" charset="0"/>
                                </a:rPr>
                              </m:ctrlPr>
                            </m:sSubPr>
                            <m:e>
                              <m:r>
                                <a:rPr lang="en-US" sz="850" b="0" i="1" smtClean="0">
                                  <a:latin typeface="Cambria Math" panose="02040503050406030204" pitchFamily="18" charset="0"/>
                                </a:rPr>
                                <m:t>𝑑</m:t>
                              </m:r>
                            </m:e>
                            <m:sub>
                              <m:r>
                                <a:rPr lang="en-US" sz="850" b="0" i="1" smtClean="0">
                                  <a:latin typeface="Cambria Math" panose="02040503050406030204" pitchFamily="18" charset="0"/>
                                </a:rPr>
                                <m:t>𝐴</m:t>
                              </m:r>
                            </m:sub>
                          </m:sSub>
                        </m:num>
                        <m:den>
                          <m:r>
                            <m:rPr>
                              <m:sty m:val="p"/>
                            </m:rPr>
                            <a:rPr lang="en-US" sz="850" b="0" i="0" smtClean="0">
                              <a:latin typeface="Cambria Math" panose="02040503050406030204" pitchFamily="18" charset="0"/>
                            </a:rPr>
                            <m:t>sin</m:t>
                          </m:r>
                          <m:r>
                            <a:rPr lang="en-US" sz="850" b="0" i="1" smtClean="0">
                              <a:latin typeface="Cambria Math" panose="02040503050406030204" pitchFamily="18" charset="0"/>
                            </a:rPr>
                            <m:t>⁡(</m:t>
                          </m:r>
                          <m:r>
                            <a:rPr lang="en-US" sz="850" b="0" i="1" smtClean="0">
                              <a:latin typeface="Cambria Math" panose="02040503050406030204" pitchFamily="18" charset="0"/>
                              <a:ea typeface="Cambria Math" panose="02040503050406030204" pitchFamily="18" charset="0"/>
                            </a:rPr>
                            <m:t>∠</m:t>
                          </m:r>
                          <m:r>
                            <a:rPr lang="en-US" sz="850" b="0" i="1" smtClean="0">
                              <a:latin typeface="Cambria Math" panose="02040503050406030204" pitchFamily="18" charset="0"/>
                              <a:ea typeface="Cambria Math" panose="02040503050406030204" pitchFamily="18" charset="0"/>
                            </a:rPr>
                            <m:t>𝐶𝐵</m:t>
                          </m:r>
                          <m:r>
                            <a:rPr lang="en-US" sz="850" b="0" i="1" smtClean="0">
                              <a:latin typeface="Cambria Math" panose="02040503050406030204" pitchFamily="18" charset="0"/>
                              <a:ea typeface="Cambria Math" panose="02040503050406030204" pitchFamily="18" charset="0"/>
                            </a:rPr>
                            <m:t>)</m:t>
                          </m:r>
                        </m:den>
                      </m:f>
                      <m:r>
                        <a:rPr lang="en-US" sz="850" b="0" i="1" smtClean="0">
                          <a:latin typeface="Cambria Math" panose="02040503050406030204" pitchFamily="18" charset="0"/>
                        </a:rPr>
                        <m:t>=</m:t>
                      </m:r>
                      <m:f>
                        <m:fPr>
                          <m:ctrlPr>
                            <a:rPr lang="en-US" sz="850" b="0" i="1" smtClean="0">
                              <a:latin typeface="Cambria Math" panose="02040503050406030204" pitchFamily="18" charset="0"/>
                            </a:rPr>
                          </m:ctrlPr>
                        </m:fPr>
                        <m:num>
                          <m:sSub>
                            <m:sSubPr>
                              <m:ctrlPr>
                                <a:rPr lang="en-US" sz="850" b="0" i="1" smtClean="0">
                                  <a:latin typeface="Cambria Math" panose="02040503050406030204" pitchFamily="18" charset="0"/>
                                </a:rPr>
                              </m:ctrlPr>
                            </m:sSubPr>
                            <m:e>
                              <m:r>
                                <a:rPr lang="en-US" sz="850" b="0" i="1" smtClean="0">
                                  <a:latin typeface="Cambria Math" panose="02040503050406030204" pitchFamily="18" charset="0"/>
                                </a:rPr>
                                <m:t>𝑑</m:t>
                              </m:r>
                            </m:e>
                            <m:sub>
                              <m:r>
                                <a:rPr lang="en-US" sz="850" b="0" i="1" smtClean="0">
                                  <a:latin typeface="Cambria Math" panose="02040503050406030204" pitchFamily="18" charset="0"/>
                                </a:rPr>
                                <m:t>𝐵</m:t>
                              </m:r>
                            </m:sub>
                          </m:sSub>
                        </m:num>
                        <m:den>
                          <m:r>
                            <m:rPr>
                              <m:sty m:val="p"/>
                            </m:rPr>
                            <a:rPr lang="en-US" sz="850" b="0" i="0" smtClean="0">
                              <a:latin typeface="Cambria Math" panose="02040503050406030204" pitchFamily="18" charset="0"/>
                            </a:rPr>
                            <m:t>sin</m:t>
                          </m:r>
                          <m:r>
                            <a:rPr lang="en-US" sz="850" b="0" i="1" smtClean="0">
                              <a:latin typeface="Cambria Math" panose="02040503050406030204" pitchFamily="18" charset="0"/>
                            </a:rPr>
                            <m:t>⁡(</m:t>
                          </m:r>
                          <m:r>
                            <a:rPr lang="en-US" sz="850" b="0" i="1" smtClean="0">
                              <a:latin typeface="Cambria Math" panose="02040503050406030204" pitchFamily="18" charset="0"/>
                              <a:ea typeface="Cambria Math" panose="02040503050406030204" pitchFamily="18" charset="0"/>
                            </a:rPr>
                            <m:t>∠</m:t>
                          </m:r>
                          <m:r>
                            <a:rPr lang="en-US" sz="850" b="0" i="1" smtClean="0">
                              <a:latin typeface="Cambria Math" panose="02040503050406030204" pitchFamily="18" charset="0"/>
                              <a:ea typeface="Cambria Math" panose="02040503050406030204" pitchFamily="18" charset="0"/>
                            </a:rPr>
                            <m:t>𝐶𝐴</m:t>
                          </m:r>
                          <m:r>
                            <a:rPr lang="en-US" sz="850" b="0" i="1" smtClean="0">
                              <a:latin typeface="Cambria Math" panose="02040503050406030204" pitchFamily="18" charset="0"/>
                              <a:ea typeface="Cambria Math" panose="02040503050406030204" pitchFamily="18" charset="0"/>
                            </a:rPr>
                            <m:t>)</m:t>
                          </m:r>
                        </m:den>
                      </m:f>
                      <m:r>
                        <a:rPr lang="en-US" sz="850" b="0" i="1" smtClean="0">
                          <a:latin typeface="Cambria Math" panose="02040503050406030204" pitchFamily="18" charset="0"/>
                        </a:rPr>
                        <m:t>=</m:t>
                      </m:r>
                      <m:f>
                        <m:fPr>
                          <m:ctrlPr>
                            <a:rPr lang="en-US" sz="850" b="0" i="1" smtClean="0">
                              <a:latin typeface="Cambria Math" panose="02040503050406030204" pitchFamily="18" charset="0"/>
                            </a:rPr>
                          </m:ctrlPr>
                        </m:fPr>
                        <m:num>
                          <m:r>
                            <a:rPr lang="en-US" sz="850" b="0" i="1" smtClean="0">
                              <a:latin typeface="Cambria Math" panose="02040503050406030204" pitchFamily="18" charset="0"/>
                            </a:rPr>
                            <m:t>69</m:t>
                          </m:r>
                        </m:num>
                        <m:den>
                          <m:r>
                            <m:rPr>
                              <m:sty m:val="p"/>
                            </m:rPr>
                            <a:rPr lang="en-US" sz="850" b="0" i="0" smtClean="0">
                              <a:latin typeface="Cambria Math" panose="02040503050406030204" pitchFamily="18" charset="0"/>
                            </a:rPr>
                            <m:t>sin</m:t>
                          </m:r>
                          <m:r>
                            <a:rPr lang="en-US" sz="850" b="0" i="1" smtClean="0">
                              <a:latin typeface="Cambria Math" panose="02040503050406030204" pitchFamily="18" charset="0"/>
                            </a:rPr>
                            <m:t>⁡(</m:t>
                          </m:r>
                          <m:r>
                            <a:rPr lang="en-US" sz="850" b="0" i="1" smtClean="0">
                              <a:latin typeface="Cambria Math" panose="02040503050406030204" pitchFamily="18" charset="0"/>
                              <a:ea typeface="Cambria Math" panose="02040503050406030204" pitchFamily="18" charset="0"/>
                            </a:rPr>
                            <m:t>∠</m:t>
                          </m:r>
                          <m:r>
                            <a:rPr lang="en-US" sz="850" b="0" i="1" smtClean="0">
                              <a:latin typeface="Cambria Math" panose="02040503050406030204" pitchFamily="18" charset="0"/>
                              <a:ea typeface="Cambria Math" panose="02040503050406030204" pitchFamily="18" charset="0"/>
                            </a:rPr>
                            <m:t>𝐶</m:t>
                          </m:r>
                          <m:r>
                            <a:rPr lang="en-US" sz="850" b="0" i="1" smtClean="0">
                              <a:latin typeface="Cambria Math" panose="02040503050406030204" pitchFamily="18" charset="0"/>
                              <a:ea typeface="Cambria Math" panose="02040503050406030204" pitchFamily="18" charset="0"/>
                            </a:rPr>
                            <m:t>)</m:t>
                          </m:r>
                        </m:den>
                      </m:f>
                    </m:oMath>
                  </m:oMathPara>
                </a14:m>
                <a:endParaRPr lang="en-US" sz="850" b="0" dirty="0" smtClean="0"/>
              </a:p>
              <a:p>
                <a:pPr>
                  <a:lnSpc>
                    <a:spcPct val="100000"/>
                  </a:lnSpc>
                  <a:spcBef>
                    <a:spcPts val="0"/>
                  </a:spcBef>
                </a:pPr>
                <a:r>
                  <a:rPr lang="en-US" sz="850" b="0" dirty="0" smtClean="0"/>
                  <a:t>Height </a:t>
                </a:r>
                <a:r>
                  <a:rPr lang="en-US" sz="850" b="0" dirty="0"/>
                  <a:t>Calculation: Use trigonometry to find </a:t>
                </a:r>
                <a:r>
                  <a:rPr lang="en-US" sz="850" b="0" i="1" dirty="0">
                    <a:latin typeface="Cambria Math" panose="02040503050406030204" pitchFamily="18" charset="0"/>
                    <a:ea typeface="Cambria Math" panose="02040503050406030204" pitchFamily="18" charset="0"/>
                  </a:rPr>
                  <a:t>h</a:t>
                </a:r>
                <a:r>
                  <a:rPr lang="en-US" sz="850" b="0" dirty="0" smtClean="0"/>
                  <a:t> once </a:t>
                </a:r>
                <a14:m>
                  <m:oMath xmlns:m="http://schemas.openxmlformats.org/officeDocument/2006/math">
                    <m:sSub>
                      <m:sSubPr>
                        <m:ctrlPr>
                          <a:rPr lang="en-US" sz="850" b="0" i="1">
                            <a:latin typeface="Cambria Math" panose="02040503050406030204" pitchFamily="18" charset="0"/>
                          </a:rPr>
                        </m:ctrlPr>
                      </m:sSubPr>
                      <m:e>
                        <m:r>
                          <a:rPr lang="en-US" sz="850" b="0" i="1">
                            <a:latin typeface="Cambria Math" panose="02040503050406030204" pitchFamily="18" charset="0"/>
                          </a:rPr>
                          <m:t>𝑑</m:t>
                        </m:r>
                      </m:e>
                      <m:sub>
                        <m:r>
                          <a:rPr lang="en-US" sz="850" b="0" i="1">
                            <a:latin typeface="Cambria Math" panose="02040503050406030204" pitchFamily="18" charset="0"/>
                          </a:rPr>
                          <m:t>𝐴</m:t>
                        </m:r>
                      </m:sub>
                    </m:sSub>
                  </m:oMath>
                </a14:m>
                <a:r>
                  <a:rPr lang="en-US" sz="850" b="0" dirty="0" smtClean="0"/>
                  <a:t>​ </a:t>
                </a:r>
                <a:r>
                  <a:rPr lang="en-US" sz="850" b="0" dirty="0"/>
                  <a:t>is known:</a:t>
                </a:r>
              </a:p>
              <a:p>
                <a:pPr>
                  <a:lnSpc>
                    <a:spcPct val="100000"/>
                  </a:lnSpc>
                  <a:spcBef>
                    <a:spcPts val="0"/>
                  </a:spcBef>
                </a:pPr>
                <a14:m>
                  <m:oMathPara xmlns:m="http://schemas.openxmlformats.org/officeDocument/2006/math">
                    <m:oMathParaPr>
                      <m:jc m:val="centerGroup"/>
                    </m:oMathParaPr>
                    <m:oMath xmlns:m="http://schemas.openxmlformats.org/officeDocument/2006/math">
                      <m:r>
                        <a:rPr lang="en-US" sz="850" b="0" i="1" dirty="0" smtClean="0">
                          <a:latin typeface="Cambria Math" panose="02040503050406030204" pitchFamily="18" charset="0"/>
                        </a:rPr>
                        <m:t>h</m:t>
                      </m:r>
                      <m:r>
                        <a:rPr lang="en-US" sz="850" b="0" i="1" dirty="0" smtClean="0">
                          <a:latin typeface="Cambria Math" panose="02040503050406030204" pitchFamily="18" charset="0"/>
                        </a:rPr>
                        <m:t>=</m:t>
                      </m:r>
                      <m:sSub>
                        <m:sSubPr>
                          <m:ctrlPr>
                            <a:rPr lang="en-US" sz="850" b="0" i="1">
                              <a:latin typeface="Cambria Math" panose="02040503050406030204" pitchFamily="18" charset="0"/>
                            </a:rPr>
                          </m:ctrlPr>
                        </m:sSubPr>
                        <m:e>
                          <m:r>
                            <a:rPr lang="en-US" sz="850" b="0" i="1">
                              <a:latin typeface="Cambria Math" panose="02040503050406030204" pitchFamily="18" charset="0"/>
                            </a:rPr>
                            <m:t>𝑑</m:t>
                          </m:r>
                        </m:e>
                        <m:sub>
                          <m:r>
                            <a:rPr lang="en-US" sz="850" b="0" i="1">
                              <a:latin typeface="Cambria Math" panose="02040503050406030204" pitchFamily="18" charset="0"/>
                            </a:rPr>
                            <m:t>𝐴</m:t>
                          </m:r>
                        </m:sub>
                      </m:sSub>
                      <m:r>
                        <a:rPr lang="en-US" sz="850" b="0" i="1" smtClean="0">
                          <a:latin typeface="Cambria Math" panose="02040503050406030204" pitchFamily="18" charset="0"/>
                        </a:rPr>
                        <m:t> </m:t>
                      </m:r>
                      <m:r>
                        <a:rPr lang="en-US" sz="850" b="0" i="1" smtClean="0">
                          <a:latin typeface="Cambria Math" panose="02040503050406030204" pitchFamily="18" charset="0"/>
                          <a:ea typeface="Cambria Math" panose="02040503050406030204" pitchFamily="18" charset="0"/>
                        </a:rPr>
                        <m:t>∙</m:t>
                      </m:r>
                      <m:r>
                        <a:rPr lang="en-US" sz="850" b="0" i="1" dirty="0">
                          <a:latin typeface="Cambria Math" panose="02040503050406030204" pitchFamily="18" charset="0"/>
                        </a:rPr>
                        <m:t>⁡</m:t>
                      </m:r>
                      <m:r>
                        <m:rPr>
                          <m:sty m:val="p"/>
                        </m:rPr>
                        <a:rPr lang="en-US" sz="850" b="0" i="0" dirty="0" smtClean="0">
                          <a:latin typeface="Cambria Math" panose="02040503050406030204" pitchFamily="18" charset="0"/>
                        </a:rPr>
                        <m:t>sin</m:t>
                      </m:r>
                      <m:r>
                        <a:rPr lang="en-US" sz="850" b="0" i="1" dirty="0" smtClean="0">
                          <a:latin typeface="Cambria Math" panose="02040503050406030204" pitchFamily="18" charset="0"/>
                        </a:rPr>
                        <m:t>⁡(</m:t>
                      </m:r>
                      <m:r>
                        <a:rPr lang="en-US" sz="850" b="0" i="1" dirty="0">
                          <a:latin typeface="Cambria Math" panose="02040503050406030204" pitchFamily="18" charset="0"/>
                        </a:rPr>
                        <m:t>83.9</m:t>
                      </m:r>
                      <m:r>
                        <a:rPr lang="en-US" sz="850" b="0" i="1" dirty="0" smtClean="0">
                          <a:latin typeface="Cambria Math" panose="02040503050406030204" pitchFamily="18" charset="0"/>
                          <a:ea typeface="Cambria Math" panose="02040503050406030204" pitchFamily="18" charset="0"/>
                        </a:rPr>
                        <m:t>°</m:t>
                      </m:r>
                      <m:r>
                        <a:rPr lang="en-US" sz="850" b="0" i="1" dirty="0" smtClean="0">
                          <a:latin typeface="Cambria Math" panose="02040503050406030204" pitchFamily="18" charset="0"/>
                        </a:rPr>
                        <m:t>).</m:t>
                      </m:r>
                    </m:oMath>
                  </m:oMathPara>
                </a14:m>
                <a:endParaRPr lang="en-US" sz="850" b="0" dirty="0" smtClean="0"/>
              </a:p>
              <a:p>
                <a:pPr>
                  <a:lnSpc>
                    <a:spcPct val="100000"/>
                  </a:lnSpc>
                  <a:spcBef>
                    <a:spcPts val="0"/>
                  </a:spcBef>
                </a:pPr>
                <a:r>
                  <a:rPr lang="en-US" sz="850" b="0" dirty="0" smtClean="0"/>
                  <a:t>Let's </a:t>
                </a:r>
                <a:r>
                  <a:rPr lang="en-US" sz="850" b="0" dirty="0"/>
                  <a:t>calculate this step by step.</a:t>
                </a:r>
              </a:p>
              <a:p>
                <a:pPr>
                  <a:lnSpc>
                    <a:spcPct val="100000"/>
                  </a:lnSpc>
                  <a:spcBef>
                    <a:spcPts val="0"/>
                  </a:spcBef>
                </a:pPr>
                <a:r>
                  <a:rPr lang="en-US" sz="850" b="0" dirty="0"/>
                  <a:t>The satellite is approximately 400 miles away from station </a:t>
                </a:r>
                <a:r>
                  <a:rPr lang="en-US" sz="850" b="0" dirty="0" smtClean="0"/>
                  <a:t>A, </a:t>
                </a:r>
                <a:r>
                  <a:rPr lang="en-US" sz="850" b="0" dirty="0"/>
                  <a:t>and it is approximately 398 miles above the ground. ​</a:t>
                </a: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39788" y="1681162"/>
                <a:ext cx="5157787" cy="2446337"/>
              </a:xfrm>
              <a:blipFill>
                <a:blip r:embed="rId3"/>
                <a:stretch>
                  <a:fillRect b="-24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839788" y="4127498"/>
                <a:ext cx="5157787" cy="2571751"/>
              </a:xfrm>
              <a:ln>
                <a:solidFill>
                  <a:schemeClr val="tx1"/>
                </a:solidFill>
              </a:ln>
            </p:spPr>
            <p:txBody>
              <a:bodyPr>
                <a:noAutofit/>
              </a:bodyPr>
              <a:lstStyle/>
              <a:p>
                <a:pPr marL="0" indent="0">
                  <a:lnSpc>
                    <a:spcPct val="120000"/>
                  </a:lnSpc>
                  <a:spcBef>
                    <a:spcPts val="0"/>
                  </a:spcBef>
                  <a:buNone/>
                </a:pPr>
                <a:r>
                  <a:rPr lang="en-US" sz="550" dirty="0" smtClean="0"/>
                  <a:t>To </a:t>
                </a:r>
                <a:r>
                  <a:rPr lang="en-US" sz="550" dirty="0"/>
                  <a:t>solve this problem, we can use trigonometry. Let's break it down step by </a:t>
                </a:r>
                <a:r>
                  <a:rPr lang="en-US" sz="550" dirty="0" smtClean="0"/>
                  <a:t>step:</a:t>
                </a:r>
              </a:p>
              <a:p>
                <a:pPr marL="0" indent="0">
                  <a:lnSpc>
                    <a:spcPct val="120000"/>
                  </a:lnSpc>
                  <a:spcBef>
                    <a:spcPts val="0"/>
                  </a:spcBef>
                  <a:buNone/>
                </a:pPr>
                <a:r>
                  <a:rPr lang="en-US" sz="550" dirty="0" smtClean="0"/>
                  <a:t>Step </a:t>
                </a:r>
                <a:r>
                  <a:rPr lang="en-US" sz="550" dirty="0"/>
                  <a:t>1: Define the problem and identify the knowns</a:t>
                </a:r>
              </a:p>
              <a:p>
                <a:pPr marL="0" indent="0">
                  <a:lnSpc>
                    <a:spcPct val="120000"/>
                  </a:lnSpc>
                  <a:spcBef>
                    <a:spcPts val="0"/>
                  </a:spcBef>
                  <a:buNone/>
                </a:pPr>
                <a:r>
                  <a:rPr lang="en-US" sz="550" dirty="0"/>
                  <a:t>We have two tracking stations, A and B, which are 69 miles apart. The angles of elevation at A and B are 83.9° and 86.2°, respectively. We need to find the distance from the satellite to station A and the height of the satellite above the ground.</a:t>
                </a:r>
              </a:p>
              <a:p>
                <a:pPr marL="0" indent="0">
                  <a:lnSpc>
                    <a:spcPct val="120000"/>
                  </a:lnSpc>
                  <a:spcBef>
                    <a:spcPts val="0"/>
                  </a:spcBef>
                  <a:buNone/>
                </a:pPr>
                <a:r>
                  <a:rPr lang="en-US" sz="550" dirty="0"/>
                  <a:t>Step 2: Draw a diagram and label the knowns</a:t>
                </a:r>
              </a:p>
              <a:p>
                <a:pPr marL="0" indent="0">
                  <a:lnSpc>
                    <a:spcPct val="120000"/>
                  </a:lnSpc>
                  <a:spcBef>
                    <a:spcPts val="0"/>
                  </a:spcBef>
                  <a:buNone/>
                </a:pPr>
                <a:r>
                  <a:rPr lang="en-US" sz="550" dirty="0"/>
                  <a:t>Let's draw a diagram with the two stations, the satellite, and the angles of elevation. We'll label the distance from the satellite to station A as x, the distance from the satellite to station B as y, and the height of the satellite above the ground as h.</a:t>
                </a:r>
              </a:p>
              <a:p>
                <a:pPr marL="0" indent="0">
                  <a:lnSpc>
                    <a:spcPct val="120000"/>
                  </a:lnSpc>
                  <a:spcBef>
                    <a:spcPts val="0"/>
                  </a:spcBef>
                  <a:buNone/>
                </a:pPr>
                <a:r>
                  <a:rPr lang="en-US" sz="550" dirty="0"/>
                  <a:t>Step 3: Use trigonometry to relate the angles and sides</a:t>
                </a:r>
              </a:p>
              <a:p>
                <a:pPr marL="0" indent="0">
                  <a:lnSpc>
                    <a:spcPct val="120000"/>
                  </a:lnSpc>
                  <a:spcBef>
                    <a:spcPts val="0"/>
                  </a:spcBef>
                  <a:buNone/>
                </a:pPr>
                <a:r>
                  <a:rPr lang="en-US" sz="550" dirty="0"/>
                  <a:t>We can use the tangent function to relate the angles and sides:</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550" b="0" i="1" dirty="0" smtClean="0">
                          <a:latin typeface="Cambria Math" panose="02040503050406030204" pitchFamily="18" charset="0"/>
                        </a:rPr>
                        <m:t>𝑡𝑎𝑛</m:t>
                      </m:r>
                      <m:r>
                        <a:rPr lang="en-US" sz="550" b="0" i="1" dirty="0" smtClean="0">
                          <a:latin typeface="Cambria Math" panose="02040503050406030204" pitchFamily="18" charset="0"/>
                        </a:rPr>
                        <m:t>⁡(83.9°) = </m:t>
                      </m:r>
                      <m:r>
                        <a:rPr lang="en-US" sz="550" b="0" i="1" dirty="0" smtClean="0">
                          <a:latin typeface="Cambria Math" panose="02040503050406030204" pitchFamily="18" charset="0"/>
                        </a:rPr>
                        <m:t>h</m:t>
                      </m:r>
                      <m:r>
                        <a:rPr lang="en-US" sz="550" b="0" i="1" dirty="0" smtClean="0">
                          <a:latin typeface="Cambria Math" panose="02040503050406030204" pitchFamily="18" charset="0"/>
                        </a:rPr>
                        <m:t> / </m:t>
                      </m:r>
                      <m:r>
                        <a:rPr lang="en-US" sz="550" b="0" i="1" dirty="0" smtClean="0">
                          <a:latin typeface="Cambria Math" panose="02040503050406030204" pitchFamily="18" charset="0"/>
                        </a:rPr>
                        <m:t>𝑥</m:t>
                      </m:r>
                    </m:oMath>
                    <m:oMath xmlns:m="http://schemas.openxmlformats.org/officeDocument/2006/math">
                      <m:r>
                        <a:rPr lang="en-US" sz="550" b="0" i="1" dirty="0" smtClean="0">
                          <a:latin typeface="Cambria Math" panose="02040503050406030204" pitchFamily="18" charset="0"/>
                        </a:rPr>
                        <m:t>𝑡𝑎𝑛</m:t>
                      </m:r>
                      <m:r>
                        <a:rPr lang="en-US" sz="550" b="0" i="1" dirty="0" smtClean="0">
                          <a:latin typeface="Cambria Math" panose="02040503050406030204" pitchFamily="18" charset="0"/>
                        </a:rPr>
                        <m:t>⁡(86.2°) = </m:t>
                      </m:r>
                      <m:r>
                        <a:rPr lang="en-US" sz="550" b="0" i="1" dirty="0" smtClean="0">
                          <a:latin typeface="Cambria Math" panose="02040503050406030204" pitchFamily="18" charset="0"/>
                        </a:rPr>
                        <m:t>h</m:t>
                      </m:r>
                      <m:r>
                        <a:rPr lang="en-US" sz="550" b="0" i="1" dirty="0" smtClean="0">
                          <a:latin typeface="Cambria Math" panose="02040503050406030204" pitchFamily="18" charset="0"/>
                        </a:rPr>
                        <m:t> / (</m:t>
                      </m:r>
                      <m:r>
                        <a:rPr lang="en-US" sz="550" b="0" i="1" dirty="0" smtClean="0">
                          <a:latin typeface="Cambria Math" panose="02040503050406030204" pitchFamily="18" charset="0"/>
                        </a:rPr>
                        <m:t>𝑥</m:t>
                      </m:r>
                      <m:r>
                        <a:rPr lang="en-US" sz="550" b="0" i="1" dirty="0" smtClean="0">
                          <a:latin typeface="Cambria Math" panose="02040503050406030204" pitchFamily="18" charset="0"/>
                        </a:rPr>
                        <m:t> + 69)</m:t>
                      </m:r>
                    </m:oMath>
                  </m:oMathPara>
                </a14:m>
                <a:endParaRPr lang="en-US" sz="550" dirty="0"/>
              </a:p>
              <a:p>
                <a:pPr marL="0" indent="0">
                  <a:lnSpc>
                    <a:spcPct val="120000"/>
                  </a:lnSpc>
                  <a:spcBef>
                    <a:spcPts val="0"/>
                  </a:spcBef>
                  <a:buNone/>
                </a:pPr>
                <a:r>
                  <a:rPr lang="en-US" sz="550" dirty="0"/>
                  <a:t>Step 4: Solve for x and h</a:t>
                </a:r>
              </a:p>
              <a:p>
                <a:pPr marL="0" indent="0">
                  <a:lnSpc>
                    <a:spcPct val="120000"/>
                  </a:lnSpc>
                  <a:spcBef>
                    <a:spcPts val="0"/>
                  </a:spcBef>
                  <a:buNone/>
                </a:pPr>
                <a:r>
                  <a:rPr lang="en-US" sz="550" dirty="0"/>
                  <a:t>We can solve for x and h by using the two equations above:</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550" b="0" i="1" dirty="0" smtClean="0">
                          <a:latin typeface="Cambria Math" panose="02040503050406030204" pitchFamily="18" charset="0"/>
                        </a:rPr>
                        <m:t>h</m:t>
                      </m:r>
                      <m:r>
                        <a:rPr lang="en-US" sz="550" b="0" i="1" dirty="0" smtClean="0">
                          <a:latin typeface="Cambria Math" panose="02040503050406030204" pitchFamily="18" charset="0"/>
                        </a:rPr>
                        <m:t> = </m:t>
                      </m:r>
                      <m:r>
                        <a:rPr lang="en-US" sz="550" b="0" i="1" dirty="0" smtClean="0">
                          <a:latin typeface="Cambria Math" panose="02040503050406030204" pitchFamily="18" charset="0"/>
                        </a:rPr>
                        <m:t>𝑥</m:t>
                      </m:r>
                      <m:r>
                        <a:rPr lang="en-US" sz="550" b="0" i="1" dirty="0" smtClean="0">
                          <a:latin typeface="Cambria Math" panose="02040503050406030204" pitchFamily="18" charset="0"/>
                        </a:rPr>
                        <m:t> ∗ </m:t>
                      </m:r>
                      <m:r>
                        <a:rPr lang="en-US" sz="550" b="0" i="1" dirty="0" smtClean="0">
                          <a:latin typeface="Cambria Math" panose="02040503050406030204" pitchFamily="18" charset="0"/>
                        </a:rPr>
                        <m:t>𝑡𝑎𝑛</m:t>
                      </m:r>
                      <m:r>
                        <a:rPr lang="en-US" sz="550" b="0" i="1" dirty="0" smtClean="0">
                          <a:latin typeface="Cambria Math" panose="02040503050406030204" pitchFamily="18" charset="0"/>
                        </a:rPr>
                        <m:t>⁡(83.9°)</m:t>
                      </m:r>
                    </m:oMath>
                    <m:oMath xmlns:m="http://schemas.openxmlformats.org/officeDocument/2006/math">
                      <m:r>
                        <a:rPr lang="en-US" sz="550" b="0" i="1" dirty="0" smtClean="0">
                          <a:latin typeface="Cambria Math" panose="02040503050406030204" pitchFamily="18" charset="0"/>
                        </a:rPr>
                        <m:t>h</m:t>
                      </m:r>
                      <m:r>
                        <a:rPr lang="en-US" sz="550" b="0" i="1" dirty="0" smtClean="0">
                          <a:latin typeface="Cambria Math" panose="02040503050406030204" pitchFamily="18" charset="0"/>
                        </a:rPr>
                        <m:t> = (</m:t>
                      </m:r>
                      <m:r>
                        <a:rPr lang="en-US" sz="550" b="0" i="1" dirty="0" smtClean="0">
                          <a:latin typeface="Cambria Math" panose="02040503050406030204" pitchFamily="18" charset="0"/>
                        </a:rPr>
                        <m:t>𝑥</m:t>
                      </m:r>
                      <m:r>
                        <a:rPr lang="en-US" sz="550" b="0" i="1" dirty="0" smtClean="0">
                          <a:latin typeface="Cambria Math" panose="02040503050406030204" pitchFamily="18" charset="0"/>
                        </a:rPr>
                        <m:t> + 69) ∗ </m:t>
                      </m:r>
                      <m:r>
                        <a:rPr lang="en-US" sz="550" b="0" i="1" dirty="0" smtClean="0">
                          <a:latin typeface="Cambria Math" panose="02040503050406030204" pitchFamily="18" charset="0"/>
                        </a:rPr>
                        <m:t>𝑡𝑎𝑛</m:t>
                      </m:r>
                      <m:r>
                        <a:rPr lang="en-US" sz="550" b="0" i="1" dirty="0" smtClean="0">
                          <a:latin typeface="Cambria Math" panose="02040503050406030204" pitchFamily="18" charset="0"/>
                        </a:rPr>
                        <m:t>⁡(86.2°)</m:t>
                      </m:r>
                    </m:oMath>
                  </m:oMathPara>
                </a14:m>
                <a:endParaRPr lang="en-US" sz="550" dirty="0"/>
              </a:p>
              <a:p>
                <a:pPr marL="0" indent="0">
                  <a:lnSpc>
                    <a:spcPct val="120000"/>
                  </a:lnSpc>
                  <a:spcBef>
                    <a:spcPts val="0"/>
                  </a:spcBef>
                  <a:buNone/>
                </a:pPr>
                <a:r>
                  <a:rPr lang="en-US" sz="550" dirty="0"/>
                  <a:t>Since the two expressions for h are equal, we can set them equal to each other:</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550" b="0" i="1" dirty="0" smtClean="0">
                          <a:latin typeface="Cambria Math" panose="02040503050406030204" pitchFamily="18" charset="0"/>
                        </a:rPr>
                        <m:t>𝑥</m:t>
                      </m:r>
                      <m:r>
                        <a:rPr lang="en-US" sz="550" b="0" i="1" dirty="0" smtClean="0">
                          <a:latin typeface="Cambria Math" panose="02040503050406030204" pitchFamily="18" charset="0"/>
                        </a:rPr>
                        <m:t> ∗ </m:t>
                      </m:r>
                      <m:r>
                        <a:rPr lang="en-US" sz="550" b="0" i="1" dirty="0" smtClean="0">
                          <a:latin typeface="Cambria Math" panose="02040503050406030204" pitchFamily="18" charset="0"/>
                        </a:rPr>
                        <m:t>𝑡𝑎𝑛</m:t>
                      </m:r>
                      <m:r>
                        <a:rPr lang="en-US" sz="550" b="0" i="1" dirty="0" smtClean="0">
                          <a:latin typeface="Cambria Math" panose="02040503050406030204" pitchFamily="18" charset="0"/>
                        </a:rPr>
                        <m:t>⁡(83.9°) = (</m:t>
                      </m:r>
                      <m:r>
                        <a:rPr lang="en-US" sz="550" b="0" i="1" dirty="0" smtClean="0">
                          <a:latin typeface="Cambria Math" panose="02040503050406030204" pitchFamily="18" charset="0"/>
                        </a:rPr>
                        <m:t>𝑥</m:t>
                      </m:r>
                      <m:r>
                        <a:rPr lang="en-US" sz="550" b="0" i="1" dirty="0" smtClean="0">
                          <a:latin typeface="Cambria Math" panose="02040503050406030204" pitchFamily="18" charset="0"/>
                        </a:rPr>
                        <m:t> + 69) ∗ </m:t>
                      </m:r>
                      <m:r>
                        <a:rPr lang="en-US" sz="550" b="0" i="1" dirty="0" smtClean="0">
                          <a:latin typeface="Cambria Math" panose="02040503050406030204" pitchFamily="18" charset="0"/>
                        </a:rPr>
                        <m:t>𝑡𝑎𝑛</m:t>
                      </m:r>
                      <m:r>
                        <a:rPr lang="en-US" sz="550" b="0" i="1" dirty="0" smtClean="0">
                          <a:latin typeface="Cambria Math" panose="02040503050406030204" pitchFamily="18" charset="0"/>
                        </a:rPr>
                        <m:t>⁡(86.2°)</m:t>
                      </m:r>
                    </m:oMath>
                  </m:oMathPara>
                </a14:m>
                <a:endParaRPr lang="en-US" sz="550" dirty="0"/>
              </a:p>
              <a:p>
                <a:pPr marL="0" indent="0">
                  <a:lnSpc>
                    <a:spcPct val="120000"/>
                  </a:lnSpc>
                  <a:spcBef>
                    <a:spcPts val="0"/>
                  </a:spcBef>
                  <a:buNone/>
                </a:pPr>
                <a:r>
                  <a:rPr lang="en-US" sz="550" dirty="0"/>
                  <a:t>Now, we can solve for x:</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550" b="0" i="1" dirty="0" smtClean="0">
                          <a:latin typeface="Cambria Math" panose="02040503050406030204" pitchFamily="18" charset="0"/>
                        </a:rPr>
                        <m:t>𝑥</m:t>
                      </m:r>
                      <m:r>
                        <a:rPr lang="en-US" sz="550" b="0" i="1" dirty="0" smtClean="0">
                          <a:latin typeface="Cambria Math" panose="02040503050406030204" pitchFamily="18" charset="0"/>
                        </a:rPr>
                        <m:t> = 69 ∗ </m:t>
                      </m:r>
                      <m:r>
                        <a:rPr lang="en-US" sz="550" b="0" i="1" dirty="0" smtClean="0">
                          <a:latin typeface="Cambria Math" panose="02040503050406030204" pitchFamily="18" charset="0"/>
                        </a:rPr>
                        <m:t>𝑡𝑎𝑛</m:t>
                      </m:r>
                      <m:r>
                        <a:rPr lang="en-US" sz="550" b="0" i="1" dirty="0" smtClean="0">
                          <a:latin typeface="Cambria Math" panose="02040503050406030204" pitchFamily="18" charset="0"/>
                        </a:rPr>
                        <m:t>⁡(86.2°) / (</m:t>
                      </m:r>
                      <m:r>
                        <a:rPr lang="en-US" sz="550" b="0" i="1" dirty="0" smtClean="0">
                          <a:latin typeface="Cambria Math" panose="02040503050406030204" pitchFamily="18" charset="0"/>
                        </a:rPr>
                        <m:t>𝑡𝑎𝑛</m:t>
                      </m:r>
                      <m:r>
                        <a:rPr lang="en-US" sz="550" b="0" i="1" dirty="0" smtClean="0">
                          <a:latin typeface="Cambria Math" panose="02040503050406030204" pitchFamily="18" charset="0"/>
                        </a:rPr>
                        <m:t>⁡(86.2°) − </m:t>
                      </m:r>
                      <m:r>
                        <a:rPr lang="en-US" sz="550" b="0" i="1" dirty="0" smtClean="0">
                          <a:latin typeface="Cambria Math" panose="02040503050406030204" pitchFamily="18" charset="0"/>
                        </a:rPr>
                        <m:t>𝑡𝑎𝑛</m:t>
                      </m:r>
                      <m:r>
                        <a:rPr lang="en-US" sz="550" b="0" i="1" dirty="0" smtClean="0">
                          <a:latin typeface="Cambria Math" panose="02040503050406030204" pitchFamily="18" charset="0"/>
                        </a:rPr>
                        <m:t>⁡(83.9°))</m:t>
                      </m:r>
                    </m:oMath>
                  </m:oMathPara>
                </a14:m>
                <a:endParaRPr lang="en-US" sz="550" dirty="0"/>
              </a:p>
              <a:p>
                <a:pPr marL="0" indent="0" algn="ctr">
                  <a:lnSpc>
                    <a:spcPct val="120000"/>
                  </a:lnSpc>
                  <a:spcBef>
                    <a:spcPts val="0"/>
                  </a:spcBef>
                  <a:buNone/>
                </a:pPr>
                <a14:m>
                  <m:oMath xmlns:m="http://schemas.openxmlformats.org/officeDocument/2006/math">
                    <m:r>
                      <a:rPr lang="en-US" sz="550" b="0" i="1" dirty="0" smtClean="0">
                        <a:latin typeface="Cambria Math" panose="02040503050406030204" pitchFamily="18" charset="0"/>
                      </a:rPr>
                      <m:t>𝑥</m:t>
                    </m:r>
                    <m:r>
                      <a:rPr lang="en-US" sz="550" b="0" i="1" dirty="0" smtClean="0">
                        <a:latin typeface="Cambria Math" panose="02040503050406030204" pitchFamily="18" charset="0"/>
                      </a:rPr>
                      <m:t> ≈ 101 </m:t>
                    </m:r>
                  </m:oMath>
                </a14:m>
                <a:r>
                  <a:rPr lang="en-US" sz="550" dirty="0"/>
                  <a:t>miles</a:t>
                </a:r>
              </a:p>
              <a:p>
                <a:pPr marL="0" indent="0">
                  <a:lnSpc>
                    <a:spcPct val="120000"/>
                  </a:lnSpc>
                  <a:spcBef>
                    <a:spcPts val="0"/>
                  </a:spcBef>
                  <a:buNone/>
                </a:pPr>
                <a:r>
                  <a:rPr lang="en-US" sz="550" dirty="0"/>
                  <a:t>Now that we have x, we can find h:</a:t>
                </a:r>
              </a:p>
              <a:p>
                <a:pPr marL="0" indent="0" algn="ctr">
                  <a:lnSpc>
                    <a:spcPct val="120000"/>
                  </a:lnSpc>
                  <a:spcBef>
                    <a:spcPts val="0"/>
                  </a:spcBef>
                  <a:buNone/>
                </a:pPr>
                <a14:m>
                  <m:oMathPara xmlns:m="http://schemas.openxmlformats.org/officeDocument/2006/math">
                    <m:oMathParaPr>
                      <m:jc m:val="centerGroup"/>
                    </m:oMathParaPr>
                    <m:oMath xmlns:m="http://schemas.openxmlformats.org/officeDocument/2006/math">
                      <m:r>
                        <a:rPr lang="en-US" sz="550" b="0" i="1" dirty="0" smtClean="0">
                          <a:latin typeface="Cambria Math" panose="02040503050406030204" pitchFamily="18" charset="0"/>
                        </a:rPr>
                        <m:t>h</m:t>
                      </m:r>
                      <m:r>
                        <a:rPr lang="en-US" sz="550" b="0" i="1" dirty="0" smtClean="0">
                          <a:latin typeface="Cambria Math" panose="02040503050406030204" pitchFamily="18" charset="0"/>
                        </a:rPr>
                        <m:t> = </m:t>
                      </m:r>
                      <m:r>
                        <a:rPr lang="en-US" sz="550" b="0" i="1" dirty="0" smtClean="0">
                          <a:latin typeface="Cambria Math" panose="02040503050406030204" pitchFamily="18" charset="0"/>
                        </a:rPr>
                        <m:t>𝑥</m:t>
                      </m:r>
                      <m:r>
                        <a:rPr lang="en-US" sz="550" b="0" i="1" dirty="0" smtClean="0">
                          <a:latin typeface="Cambria Math" panose="02040503050406030204" pitchFamily="18" charset="0"/>
                        </a:rPr>
                        <m:t> ∗ </m:t>
                      </m:r>
                      <m:r>
                        <a:rPr lang="en-US" sz="550" b="0" i="1" dirty="0" smtClean="0">
                          <a:latin typeface="Cambria Math" panose="02040503050406030204" pitchFamily="18" charset="0"/>
                        </a:rPr>
                        <m:t>𝑡𝑎𝑛</m:t>
                      </m:r>
                      <m:r>
                        <a:rPr lang="en-US" sz="550" b="0" i="1" dirty="0" smtClean="0">
                          <a:latin typeface="Cambria Math" panose="02040503050406030204" pitchFamily="18" charset="0"/>
                        </a:rPr>
                        <m:t>⁡(83.9°)</m:t>
                      </m:r>
                    </m:oMath>
                    <m:oMath xmlns:m="http://schemas.openxmlformats.org/officeDocument/2006/math">
                      <m:r>
                        <a:rPr lang="en-US" sz="550" b="0" i="1" dirty="0" smtClean="0">
                          <a:latin typeface="Cambria Math" panose="02040503050406030204" pitchFamily="18" charset="0"/>
                        </a:rPr>
                        <m:t>h</m:t>
                      </m:r>
                      <m:r>
                        <a:rPr lang="en-US" sz="550" b="0" i="1" dirty="0" smtClean="0">
                          <a:latin typeface="Cambria Math" panose="02040503050406030204" pitchFamily="18" charset="0"/>
                        </a:rPr>
                        <m:t> ≈ 101 ∗ </m:t>
                      </m:r>
                      <m:r>
                        <a:rPr lang="en-US" sz="550" b="0" i="1" dirty="0" smtClean="0">
                          <a:latin typeface="Cambria Math" panose="02040503050406030204" pitchFamily="18" charset="0"/>
                        </a:rPr>
                        <m:t>𝑡𝑎𝑛</m:t>
                      </m:r>
                      <m:r>
                        <a:rPr lang="en-US" sz="550" b="0" i="1" dirty="0" smtClean="0">
                          <a:latin typeface="Cambria Math" panose="02040503050406030204" pitchFamily="18" charset="0"/>
                        </a:rPr>
                        <m:t>⁡(83.9°)</m:t>
                      </m:r>
                    </m:oMath>
                  </m:oMathPara>
                </a14:m>
                <a:r>
                  <a:rPr lang="en-US" sz="550" dirty="0"/>
                  <a:t/>
                </a:r>
                <a:br>
                  <a:rPr lang="en-US" sz="550" dirty="0"/>
                </a:br>
                <a14:m>
                  <m:oMath xmlns:m="http://schemas.openxmlformats.org/officeDocument/2006/math">
                    <m:r>
                      <a:rPr lang="en-US" sz="550" b="0" i="1" dirty="0" smtClean="0">
                        <a:latin typeface="Cambria Math" panose="02040503050406030204" pitchFamily="18" charset="0"/>
                      </a:rPr>
                      <m:t>h</m:t>
                    </m:r>
                    <m:r>
                      <a:rPr lang="en-US" sz="550" b="0" i="1" dirty="0" smtClean="0">
                        <a:latin typeface="Cambria Math" panose="02040503050406030204" pitchFamily="18" charset="0"/>
                      </a:rPr>
                      <m:t> ≈ 100 </m:t>
                    </m:r>
                  </m:oMath>
                </a14:m>
                <a:r>
                  <a:rPr lang="en-US" sz="550" dirty="0"/>
                  <a:t>miles</a:t>
                </a:r>
              </a:p>
              <a:p>
                <a:pPr marL="0" indent="0">
                  <a:lnSpc>
                    <a:spcPct val="120000"/>
                  </a:lnSpc>
                  <a:spcBef>
                    <a:spcPts val="0"/>
                  </a:spcBef>
                  <a:buNone/>
                </a:pPr>
                <a:r>
                  <a:rPr lang="en-US" sz="550" dirty="0"/>
                  <a:t>The final answer is: 101​ for the distance from the satellite to station A and 100​ for the height of the satellite above the ground</a:t>
                </a:r>
                <a:r>
                  <a:rPr lang="en-US" sz="550" dirty="0" smtClean="0"/>
                  <a:t>.</a:t>
                </a:r>
                <a:endParaRPr lang="en-US" sz="55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839788" y="4127498"/>
                <a:ext cx="5157787" cy="2571751"/>
              </a:xfrm>
              <a:blipFill>
                <a:blip r:embed="rId4"/>
                <a:stretch>
                  <a:fillRect b="-70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p:cNvSpPr>
                <a:spLocks noGrp="1"/>
              </p:cNvSpPr>
              <p:nvPr>
                <p:ph type="body" sz="quarter" idx="3"/>
              </p:nvPr>
            </p:nvSpPr>
            <p:spPr>
              <a:xfrm>
                <a:off x="6172200" y="1681163"/>
                <a:ext cx="5183188" cy="2446334"/>
              </a:xfrm>
              <a:ln>
                <a:solidFill>
                  <a:schemeClr val="tx1"/>
                </a:solidFill>
              </a:ln>
            </p:spPr>
            <p:txBody>
              <a:bodyPr anchor="t">
                <a:noAutofit/>
              </a:bodyPr>
              <a:lstStyle/>
              <a:p>
                <a:pPr>
                  <a:lnSpc>
                    <a:spcPct val="120000"/>
                  </a:lnSpc>
                  <a:spcBef>
                    <a:spcPts val="0"/>
                  </a:spcBef>
                </a:pPr>
                <a:r>
                  <a:rPr lang="en-US" sz="790" b="0" dirty="0" smtClean="0"/>
                  <a:t>Let me explain how we solved this problem:</a:t>
                </a:r>
              </a:p>
              <a:p>
                <a:pPr>
                  <a:lnSpc>
                    <a:spcPct val="120000"/>
                  </a:lnSpc>
                  <a:spcBef>
                    <a:spcPts val="0"/>
                  </a:spcBef>
                </a:pPr>
                <a:r>
                  <a:rPr lang="en-US" sz="790" b="0" dirty="0"/>
                  <a:t>First, let's understand what we know:</a:t>
                </a:r>
              </a:p>
              <a:p>
                <a:pPr lvl="1">
                  <a:lnSpc>
                    <a:spcPct val="120000"/>
                  </a:lnSpc>
                  <a:spcBef>
                    <a:spcPts val="0"/>
                  </a:spcBef>
                </a:pPr>
                <a:r>
                  <a:rPr lang="en-US" sz="790" b="0" dirty="0"/>
                  <a:t>Two tracking stations A and B are 69 miles apart</a:t>
                </a:r>
              </a:p>
              <a:p>
                <a:pPr lvl="1">
                  <a:lnSpc>
                    <a:spcPct val="120000"/>
                  </a:lnSpc>
                  <a:spcBef>
                    <a:spcPts val="0"/>
                  </a:spcBef>
                </a:pPr>
                <a:r>
                  <a:rPr lang="en-US" sz="790" b="0" dirty="0"/>
                  <a:t>Angle of elevation at A is 83.9°</a:t>
                </a:r>
              </a:p>
              <a:p>
                <a:pPr lvl="1">
                  <a:lnSpc>
                    <a:spcPct val="120000"/>
                  </a:lnSpc>
                  <a:spcBef>
                    <a:spcPts val="0"/>
                  </a:spcBef>
                </a:pPr>
                <a:r>
                  <a:rPr lang="en-US" sz="790" b="0" dirty="0"/>
                  <a:t>Angle of elevation at B is 86.2°</a:t>
                </a:r>
              </a:p>
              <a:p>
                <a:pPr>
                  <a:lnSpc>
                    <a:spcPct val="120000"/>
                  </a:lnSpc>
                  <a:spcBef>
                    <a:spcPts val="0"/>
                  </a:spcBef>
                </a:pPr>
                <a:r>
                  <a:rPr lang="en-US" sz="790" b="0" dirty="0"/>
                  <a:t>This forms a triangle between the satellite (S) and the two stations (A and B)</a:t>
                </a:r>
              </a:p>
              <a:p>
                <a:pPr>
                  <a:lnSpc>
                    <a:spcPct val="120000"/>
                  </a:lnSpc>
                  <a:spcBef>
                    <a:spcPts val="0"/>
                  </a:spcBef>
                </a:pPr>
                <a:r>
                  <a:rPr lang="en-US" sz="790" b="0" dirty="0"/>
                  <a:t>Using the properties of triangles:</a:t>
                </a:r>
              </a:p>
              <a:p>
                <a:pPr lvl="1">
                  <a:lnSpc>
                    <a:spcPct val="120000"/>
                  </a:lnSpc>
                  <a:spcBef>
                    <a:spcPts val="0"/>
                  </a:spcBef>
                </a:pPr>
                <a:r>
                  <a:rPr lang="en-US" sz="790" b="0" dirty="0"/>
                  <a:t>The angle at S (the satellite) is </a:t>
                </a:r>
                <a14:m>
                  <m:oMath xmlns:m="http://schemas.openxmlformats.org/officeDocument/2006/math">
                    <m:r>
                      <a:rPr lang="en-US" sz="790" b="0" i="1" dirty="0" smtClean="0">
                        <a:latin typeface="Cambria Math" panose="02040503050406030204" pitchFamily="18" charset="0"/>
                      </a:rPr>
                      <m:t>180°−83.9°−86.2°=9.9°</m:t>
                    </m:r>
                  </m:oMath>
                </a14:m>
                <a:endParaRPr lang="en-US" sz="790" b="0" dirty="0" smtClean="0"/>
              </a:p>
              <a:p>
                <a:pPr>
                  <a:lnSpc>
                    <a:spcPct val="120000"/>
                  </a:lnSpc>
                  <a:spcBef>
                    <a:spcPts val="0"/>
                  </a:spcBef>
                </a:pPr>
                <a:r>
                  <a:rPr lang="en-US" sz="790" b="0" dirty="0"/>
                  <a:t>We can use the Law of Sines to find the distance from A to S: </a:t>
                </a:r>
                <a14:m>
                  <m:oMath xmlns:m="http://schemas.openxmlformats.org/officeDocument/2006/math">
                    <m:f>
                      <m:fPr>
                        <m:ctrlPr>
                          <a:rPr lang="en-US" sz="790" b="0" i="1" smtClean="0">
                            <a:latin typeface="Cambria Math" panose="02040503050406030204" pitchFamily="18" charset="0"/>
                          </a:rPr>
                        </m:ctrlPr>
                      </m:fPr>
                      <m:num>
                        <m:r>
                          <m:rPr>
                            <m:sty m:val="p"/>
                          </m:rPr>
                          <a:rPr lang="en-US" sz="790" b="0">
                            <a:latin typeface="Cambria Math" panose="02040503050406030204" pitchFamily="18" charset="0"/>
                          </a:rPr>
                          <m:t>sin</m:t>
                        </m:r>
                        <m:r>
                          <a:rPr lang="en-US" sz="790" b="0" i="1">
                            <a:latin typeface="Cambria Math" panose="02040503050406030204" pitchFamily="18" charset="0"/>
                          </a:rPr>
                          <m:t>⁡(86.2</m:t>
                        </m:r>
                        <m:r>
                          <a:rPr lang="en-US" sz="790" b="0" i="1">
                            <a:latin typeface="Cambria Math" panose="02040503050406030204" pitchFamily="18" charset="0"/>
                            <a:ea typeface="Cambria Math" panose="02040503050406030204" pitchFamily="18" charset="0"/>
                          </a:rPr>
                          <m:t>°)</m:t>
                        </m:r>
                      </m:num>
                      <m:den>
                        <m:r>
                          <a:rPr lang="en-US" sz="790" b="0" i="0" smtClean="0">
                            <a:latin typeface="Cambria Math" panose="02040503050406030204" pitchFamily="18" charset="0"/>
                          </a:rPr>
                          <m:t>69</m:t>
                        </m:r>
                      </m:den>
                    </m:f>
                    <m:r>
                      <a:rPr lang="en-US" sz="790" b="0" i="1" smtClean="0">
                        <a:latin typeface="Cambria Math" panose="02040503050406030204" pitchFamily="18" charset="0"/>
                      </a:rPr>
                      <m:t>=</m:t>
                    </m:r>
                    <m:f>
                      <m:fPr>
                        <m:ctrlPr>
                          <a:rPr lang="en-US" sz="790" b="0" i="1" smtClean="0">
                            <a:latin typeface="Cambria Math" panose="02040503050406030204" pitchFamily="18" charset="0"/>
                          </a:rPr>
                        </m:ctrlPr>
                      </m:fPr>
                      <m:num>
                        <m:r>
                          <m:rPr>
                            <m:sty m:val="p"/>
                          </m:rPr>
                          <a:rPr lang="en-US" sz="790" b="0">
                            <a:latin typeface="Cambria Math" panose="02040503050406030204" pitchFamily="18" charset="0"/>
                          </a:rPr>
                          <m:t>sin</m:t>
                        </m:r>
                        <m:r>
                          <a:rPr lang="en-US" sz="790" b="0" i="1">
                            <a:latin typeface="Cambria Math" panose="02040503050406030204" pitchFamily="18" charset="0"/>
                          </a:rPr>
                          <m:t>⁡(</m:t>
                        </m:r>
                        <m:r>
                          <a:rPr lang="en-US" sz="790" b="0" i="1" smtClean="0">
                            <a:latin typeface="Cambria Math" panose="02040503050406030204" pitchFamily="18" charset="0"/>
                          </a:rPr>
                          <m:t>9.9</m:t>
                        </m:r>
                        <m:r>
                          <a:rPr lang="en-US" sz="790" b="0" i="1">
                            <a:latin typeface="Cambria Math" panose="02040503050406030204" pitchFamily="18" charset="0"/>
                            <a:ea typeface="Cambria Math" panose="02040503050406030204" pitchFamily="18" charset="0"/>
                          </a:rPr>
                          <m:t>°)</m:t>
                        </m:r>
                      </m:num>
                      <m:den>
                        <m:sSub>
                          <m:sSubPr>
                            <m:ctrlPr>
                              <a:rPr lang="en-US" sz="790" b="0" i="1" smtClean="0">
                                <a:latin typeface="Cambria Math" panose="02040503050406030204" pitchFamily="18" charset="0"/>
                              </a:rPr>
                            </m:ctrlPr>
                          </m:sSubPr>
                          <m:e>
                            <m:r>
                              <a:rPr lang="en-US" sz="790" b="0" i="1" smtClean="0">
                                <a:latin typeface="Cambria Math" panose="02040503050406030204" pitchFamily="18" charset="0"/>
                              </a:rPr>
                              <m:t>𝑑</m:t>
                            </m:r>
                          </m:e>
                          <m:sub>
                            <m:r>
                              <a:rPr lang="en-US" sz="790" b="0" i="1" smtClean="0">
                                <a:latin typeface="Cambria Math" panose="02040503050406030204" pitchFamily="18" charset="0"/>
                              </a:rPr>
                              <m:t>𝐴</m:t>
                            </m:r>
                          </m:sub>
                        </m:sSub>
                      </m:den>
                    </m:f>
                  </m:oMath>
                </a14:m>
                <a:r>
                  <a:rPr lang="en-US" sz="790" b="0" dirty="0" smtClean="0"/>
                  <a:t>​</a:t>
                </a:r>
                <a:endParaRPr lang="en-US" sz="790" b="0" dirty="0"/>
              </a:p>
              <a:p>
                <a:pPr>
                  <a:lnSpc>
                    <a:spcPct val="120000"/>
                  </a:lnSpc>
                  <a:spcBef>
                    <a:spcPts val="0"/>
                  </a:spcBef>
                </a:pPr>
                <a:r>
                  <a:rPr lang="en-US" sz="790" b="0" dirty="0"/>
                  <a:t>After solving:</a:t>
                </a:r>
              </a:p>
              <a:p>
                <a:pPr lvl="1">
                  <a:lnSpc>
                    <a:spcPct val="120000"/>
                  </a:lnSpc>
                  <a:spcBef>
                    <a:spcPts val="0"/>
                  </a:spcBef>
                </a:pPr>
                <a:r>
                  <a:rPr lang="en-US" sz="790" b="0" dirty="0"/>
                  <a:t>The distance from station A to the satellite is 400 miles</a:t>
                </a:r>
              </a:p>
              <a:p>
                <a:pPr lvl="1">
                  <a:lnSpc>
                    <a:spcPct val="120000"/>
                  </a:lnSpc>
                  <a:spcBef>
                    <a:spcPts val="0"/>
                  </a:spcBef>
                </a:pPr>
                <a:r>
                  <a:rPr lang="en-US" sz="790" b="0" dirty="0"/>
                  <a:t>The height of the satellite can be found using: </a:t>
                </a:r>
                <a14:m>
                  <m:oMath xmlns:m="http://schemas.openxmlformats.org/officeDocument/2006/math">
                    <m:r>
                      <a:rPr lang="en-US" sz="790" b="0" i="1" dirty="0" smtClean="0">
                        <a:latin typeface="Cambria Math" panose="02040503050406030204" pitchFamily="18" charset="0"/>
                      </a:rPr>
                      <m:t>h</m:t>
                    </m:r>
                    <m:r>
                      <a:rPr lang="en-US" sz="790" b="0" i="1" dirty="0" smtClean="0">
                        <a:latin typeface="Cambria Math" panose="02040503050406030204" pitchFamily="18" charset="0"/>
                      </a:rPr>
                      <m:t>=</m:t>
                    </m:r>
                    <m:sSub>
                      <m:sSubPr>
                        <m:ctrlPr>
                          <a:rPr lang="en-US" sz="790" b="0" i="1" dirty="0" smtClean="0">
                            <a:latin typeface="Cambria Math" panose="02040503050406030204" pitchFamily="18" charset="0"/>
                          </a:rPr>
                        </m:ctrlPr>
                      </m:sSubPr>
                      <m:e>
                        <m:r>
                          <a:rPr lang="en-US" sz="790" b="0" i="1" dirty="0" smtClean="0">
                            <a:latin typeface="Cambria Math" panose="02040503050406030204" pitchFamily="18" charset="0"/>
                          </a:rPr>
                          <m:t>𝑑</m:t>
                        </m:r>
                      </m:e>
                      <m:sub>
                        <m:r>
                          <a:rPr lang="en-US" sz="790" b="0" i="1" dirty="0" smtClean="0">
                            <a:latin typeface="Cambria Math" panose="02040503050406030204" pitchFamily="18" charset="0"/>
                          </a:rPr>
                          <m:t>𝐴</m:t>
                        </m:r>
                      </m:sub>
                    </m:sSub>
                    <m:r>
                      <m:rPr>
                        <m:sty m:val="p"/>
                      </m:rPr>
                      <a:rPr lang="en-US" sz="790" b="0" i="0" dirty="0" smtClean="0">
                        <a:latin typeface="Cambria Math" panose="02040503050406030204" pitchFamily="18" charset="0"/>
                      </a:rPr>
                      <m:t>sin</m:t>
                    </m:r>
                    <m:r>
                      <a:rPr lang="en-US" sz="790" b="0" i="1" dirty="0" smtClean="0">
                        <a:latin typeface="Cambria Math" panose="02040503050406030204" pitchFamily="18" charset="0"/>
                      </a:rPr>
                      <m:t>⁡(</m:t>
                    </m:r>
                    <m:r>
                      <a:rPr lang="en-US" sz="790" b="0" i="1" dirty="0">
                        <a:latin typeface="Cambria Math" panose="02040503050406030204" pitchFamily="18" charset="0"/>
                      </a:rPr>
                      <m:t>83.9</m:t>
                    </m:r>
                    <m:r>
                      <a:rPr lang="en-US" sz="790" b="0" i="1" dirty="0" smtClean="0">
                        <a:latin typeface="Cambria Math" panose="02040503050406030204" pitchFamily="18" charset="0"/>
                      </a:rPr>
                      <m:t>°)</m:t>
                    </m:r>
                  </m:oMath>
                </a14:m>
                <a:endParaRPr lang="en-US" sz="790" b="0" dirty="0"/>
              </a:p>
              <a:p>
                <a:pPr lvl="1">
                  <a:lnSpc>
                    <a:spcPct val="120000"/>
                  </a:lnSpc>
                  <a:spcBef>
                    <a:spcPts val="0"/>
                  </a:spcBef>
                </a:pPr>
                <a:r>
                  <a:rPr lang="en-US" sz="790" b="0" dirty="0"/>
                  <a:t>The height of the satellite is 398 miles</a:t>
                </a:r>
              </a:p>
              <a:p>
                <a:pPr>
                  <a:lnSpc>
                    <a:spcPct val="120000"/>
                  </a:lnSpc>
                  <a:spcBef>
                    <a:spcPts val="0"/>
                  </a:spcBef>
                </a:pPr>
                <a:r>
                  <a:rPr lang="en-US" sz="790" b="0" dirty="0"/>
                  <a:t>Therefore:</a:t>
                </a:r>
              </a:p>
              <a:p>
                <a:pPr>
                  <a:lnSpc>
                    <a:spcPct val="120000"/>
                  </a:lnSpc>
                  <a:spcBef>
                    <a:spcPts val="0"/>
                  </a:spcBef>
                </a:pPr>
                <a:r>
                  <a:rPr lang="en-US" sz="790" b="0" dirty="0"/>
                  <a:t>The satellite is 400 miles from station A</a:t>
                </a:r>
              </a:p>
              <a:p>
                <a:pPr>
                  <a:lnSpc>
                    <a:spcPct val="120000"/>
                  </a:lnSpc>
                  <a:spcBef>
                    <a:spcPts val="0"/>
                  </a:spcBef>
                </a:pPr>
                <a:r>
                  <a:rPr lang="en-US" sz="790" b="0" dirty="0"/>
                  <a:t>The satellite is 398 miles above the </a:t>
                </a:r>
                <a:r>
                  <a:rPr lang="en-US" sz="790" b="0" dirty="0" smtClean="0"/>
                  <a:t>ground</a:t>
                </a:r>
                <a:endParaRPr lang="en-US" sz="790" b="0" dirty="0"/>
              </a:p>
            </p:txBody>
          </p:sp>
        </mc:Choice>
        <mc:Fallback xmlns="">
          <p:sp>
            <p:nvSpPr>
              <p:cNvPr id="5" name="Text Placeholder 4"/>
              <p:cNvSpPr>
                <a:spLocks noGrp="1" noRot="1" noChangeAspect="1" noMove="1" noResize="1" noEditPoints="1" noAdjustHandles="1" noChangeArrowheads="1" noChangeShapeType="1" noTextEdit="1"/>
              </p:cNvSpPr>
              <p:nvPr>
                <p:ph type="body" sz="quarter" idx="3"/>
              </p:nvPr>
            </p:nvSpPr>
            <p:spPr>
              <a:xfrm>
                <a:off x="6172200" y="1681163"/>
                <a:ext cx="5183188" cy="2446334"/>
              </a:xfrm>
              <a:blipFill>
                <a:blip r:embed="rId5"/>
                <a:stretch>
                  <a:fillRect b="-148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a:xfrm>
                <a:off x="6172200" y="4127497"/>
                <a:ext cx="5183188" cy="2571751"/>
              </a:xfrm>
              <a:ln>
                <a:solidFill>
                  <a:schemeClr val="tx1"/>
                </a:solidFill>
              </a:ln>
            </p:spPr>
            <p:txBody>
              <a:bodyPr>
                <a:noAutofit/>
              </a:bodyPr>
              <a:lstStyle/>
              <a:p>
                <a:pPr marL="0" indent="0">
                  <a:lnSpc>
                    <a:spcPct val="100000"/>
                  </a:lnSpc>
                  <a:spcBef>
                    <a:spcPts val="0"/>
                  </a:spcBef>
                  <a:buNone/>
                </a:pPr>
                <a:r>
                  <a:rPr lang="en-US" sz="580" dirty="0"/>
                  <a:t>Here's how to solve this problem</a:t>
                </a:r>
                <a:r>
                  <a:rPr lang="en-US" sz="580" dirty="0" smtClean="0"/>
                  <a:t>:</a:t>
                </a:r>
                <a:r>
                  <a:rPr lang="en-US" sz="580" dirty="0"/>
                  <a:t/>
                </a:r>
                <a:br>
                  <a:rPr lang="en-US" sz="580" dirty="0"/>
                </a:br>
                <a:r>
                  <a:rPr lang="en-US" sz="580" dirty="0"/>
                  <a:t>**1. Visualize the Situation</a:t>
                </a:r>
                <a:r>
                  <a:rPr lang="en-US" sz="580" dirty="0" smtClean="0"/>
                  <a:t>**</a:t>
                </a:r>
                <a:r>
                  <a:rPr lang="en-US" sz="580" dirty="0"/>
                  <a:t/>
                </a:r>
                <a:br>
                  <a:rPr lang="en-US" sz="580" dirty="0"/>
                </a:br>
                <a:r>
                  <a:rPr lang="en-US" sz="580" dirty="0"/>
                  <a:t>Imagine a triangle formed by</a:t>
                </a:r>
                <a:r>
                  <a:rPr lang="en-US" sz="580" dirty="0" smtClean="0"/>
                  <a:t>:</a:t>
                </a:r>
                <a:r>
                  <a:rPr lang="en-US" sz="580" dirty="0"/>
                  <a:t/>
                </a:r>
                <a:br>
                  <a:rPr lang="en-US" sz="580" dirty="0"/>
                </a:br>
                <a:r>
                  <a:rPr lang="en-US" sz="580" dirty="0"/>
                  <a:t>* **Vertex A:** Tracking station A</a:t>
                </a:r>
                <a:br>
                  <a:rPr lang="en-US" sz="580" dirty="0"/>
                </a:br>
                <a:r>
                  <a:rPr lang="en-US" sz="580" dirty="0"/>
                  <a:t>* **Vertex B:** Tracking station B</a:t>
                </a:r>
                <a:br>
                  <a:rPr lang="en-US" sz="580" dirty="0"/>
                </a:br>
                <a:r>
                  <a:rPr lang="en-US" sz="580" dirty="0"/>
                  <a:t>* **Vertex S:** The </a:t>
                </a:r>
                <a:r>
                  <a:rPr lang="en-US" sz="580" dirty="0" smtClean="0"/>
                  <a:t>satellite</a:t>
                </a:r>
                <a:r>
                  <a:rPr lang="en-US" sz="580" dirty="0"/>
                  <a:t/>
                </a:r>
                <a:br>
                  <a:rPr lang="en-US" sz="580" dirty="0"/>
                </a:br>
                <a:r>
                  <a:rPr lang="en-US" sz="580" dirty="0"/>
                  <a:t>The line segment AB is the base of the triangle (69 miles). The angles of elevation at A and B are the angles formed by the line of sight to the satellite and the horizontal line from each station</a:t>
                </a:r>
                <a:r>
                  <a:rPr lang="en-US" sz="580" dirty="0" smtClean="0"/>
                  <a:t>.</a:t>
                </a:r>
                <a:r>
                  <a:rPr lang="en-US" sz="580" dirty="0"/>
                  <a:t/>
                </a:r>
                <a:br>
                  <a:rPr lang="en-US" sz="580" dirty="0"/>
                </a:br>
                <a:r>
                  <a:rPr lang="en-US" sz="580" dirty="0"/>
                  <a:t>**2. Find the Angle at the Satellite</a:t>
                </a:r>
                <a:r>
                  <a:rPr lang="en-US" sz="580" dirty="0" smtClean="0"/>
                  <a:t>**</a:t>
                </a:r>
                <a:r>
                  <a:rPr lang="en-US" sz="580" dirty="0"/>
                  <a:t/>
                </a:r>
                <a:br>
                  <a:rPr lang="en-US" sz="580" dirty="0"/>
                </a:br>
                <a:r>
                  <a:rPr lang="en-US" sz="580" dirty="0"/>
                  <a:t>Since the angles of elevation are given, we can find the angle at the satellite (angle S) by using the fact that the angles in a triangle add up to 180 degrees</a:t>
                </a:r>
                <a:r>
                  <a:rPr lang="en-US" sz="580" dirty="0" smtClean="0"/>
                  <a:t>:</a:t>
                </a:r>
                <a:r>
                  <a:rPr lang="en-US" sz="580" dirty="0"/>
                  <a:t/>
                </a:r>
                <a:br>
                  <a:rPr lang="en-US" sz="580" dirty="0"/>
                </a:br>
                <a:r>
                  <a:rPr lang="en-US" sz="580" dirty="0"/>
                  <a:t>* </a:t>
                </a:r>
                <a:r>
                  <a:rPr lang="en-US" sz="580" dirty="0" smtClean="0"/>
                  <a:t>Angle </a:t>
                </a:r>
                <a14:m>
                  <m:oMath xmlns:m="http://schemas.openxmlformats.org/officeDocument/2006/math">
                    <m:r>
                      <a:rPr lang="en-US" sz="580" i="1" dirty="0" smtClean="0">
                        <a:latin typeface="Cambria Math" panose="02040503050406030204" pitchFamily="18" charset="0"/>
                      </a:rPr>
                      <m:t>𝑆</m:t>
                    </m:r>
                    <m:r>
                      <a:rPr lang="en-US" sz="580" i="1" dirty="0" smtClean="0">
                        <a:latin typeface="Cambria Math" panose="02040503050406030204" pitchFamily="18" charset="0"/>
                      </a:rPr>
                      <m:t> = 180° − 83.9° − 86.2° = 9.9°</m:t>
                    </m:r>
                  </m:oMath>
                </a14:m>
                <a:r>
                  <a:rPr lang="en-US" sz="580" dirty="0"/>
                  <a:t/>
                </a:r>
                <a:br>
                  <a:rPr lang="en-US" sz="580" dirty="0"/>
                </a:br>
                <a:r>
                  <a:rPr lang="en-US" sz="580" dirty="0"/>
                  <a:t>**3. Use the Law of Sines</a:t>
                </a:r>
                <a:r>
                  <a:rPr lang="en-US" sz="580" dirty="0" smtClean="0"/>
                  <a:t>**</a:t>
                </a:r>
                <a:r>
                  <a:rPr lang="en-US" sz="580" dirty="0"/>
                  <a:t/>
                </a:r>
                <a:br>
                  <a:rPr lang="en-US" sz="580" dirty="0"/>
                </a:br>
                <a:r>
                  <a:rPr lang="en-US" sz="580" dirty="0"/>
                  <a:t>We can use the Law of Sines to find the distance from the satellite to station A (SA</a:t>
                </a:r>
                <a:r>
                  <a:rPr lang="en-US" sz="580" dirty="0" smtClean="0"/>
                  <a:t>):</a:t>
                </a:r>
                <a:r>
                  <a:rPr lang="en-US" sz="580" dirty="0"/>
                  <a:t/>
                </a:r>
                <a:br>
                  <a:rPr lang="en-US" sz="580" dirty="0"/>
                </a:br>
                <a:r>
                  <a:rPr lang="en-US" sz="580" dirty="0"/>
                  <a:t>* </a:t>
                </a:r>
                <a:r>
                  <a:rPr lang="en-US" sz="580" dirty="0" smtClean="0"/>
                  <a:t>** </a:t>
                </a:r>
                <a14:m>
                  <m:oMath xmlns:m="http://schemas.openxmlformats.org/officeDocument/2006/math">
                    <m:r>
                      <a:rPr lang="en-US" sz="580" i="1" dirty="0" smtClean="0">
                        <a:latin typeface="Cambria Math" panose="02040503050406030204" pitchFamily="18" charset="0"/>
                      </a:rPr>
                      <m:t>(</m:t>
                    </m:r>
                    <m:r>
                      <m:rPr>
                        <m:sty m:val="p"/>
                      </m:rPr>
                      <a:rPr lang="en-US" sz="580" i="1" dirty="0">
                        <a:latin typeface="Cambria Math" panose="02040503050406030204" pitchFamily="18" charset="0"/>
                      </a:rPr>
                      <m:t>sin</m:t>
                    </m:r>
                    <m:r>
                      <a:rPr lang="en-US" sz="580" i="1" dirty="0">
                        <a:latin typeface="Cambria Math" panose="02040503050406030204" pitchFamily="18" charset="0"/>
                      </a:rPr>
                      <m:t>⁡</m:t>
                    </m:r>
                    <m:r>
                      <a:rPr lang="en-US" sz="580" i="1" dirty="0">
                        <a:latin typeface="Cambria Math" panose="02040503050406030204" pitchFamily="18" charset="0"/>
                      </a:rPr>
                      <m:t>𝐴</m:t>
                    </m:r>
                    <m:r>
                      <a:rPr lang="en-US" sz="580" i="1" dirty="0">
                        <a:latin typeface="Cambria Math" panose="02040503050406030204" pitchFamily="18" charset="0"/>
                      </a:rPr>
                      <m:t>) / (</m:t>
                    </m:r>
                    <m:r>
                      <a:rPr lang="en-US" sz="580" i="1" dirty="0">
                        <a:latin typeface="Cambria Math" panose="02040503050406030204" pitchFamily="18" charset="0"/>
                      </a:rPr>
                      <m:t>𝑆𝐴</m:t>
                    </m:r>
                    <m:r>
                      <a:rPr lang="en-US" sz="580" i="1" dirty="0">
                        <a:latin typeface="Cambria Math" panose="02040503050406030204" pitchFamily="18" charset="0"/>
                      </a:rPr>
                      <m:t>) = (</m:t>
                    </m:r>
                    <m:r>
                      <m:rPr>
                        <m:sty m:val="p"/>
                      </m:rPr>
                      <a:rPr lang="en-US" sz="580" i="1" dirty="0">
                        <a:latin typeface="Cambria Math" panose="02040503050406030204" pitchFamily="18" charset="0"/>
                      </a:rPr>
                      <m:t>sin</m:t>
                    </m:r>
                    <m:r>
                      <a:rPr lang="en-US" sz="580" i="1" dirty="0">
                        <a:latin typeface="Cambria Math" panose="02040503050406030204" pitchFamily="18" charset="0"/>
                      </a:rPr>
                      <m:t>⁡</m:t>
                    </m:r>
                    <m:r>
                      <a:rPr lang="en-US" sz="580" i="1" dirty="0">
                        <a:latin typeface="Cambria Math" panose="02040503050406030204" pitchFamily="18" charset="0"/>
                      </a:rPr>
                      <m:t>𝑆</m:t>
                    </m:r>
                    <m:r>
                      <a:rPr lang="en-US" sz="580" i="1" dirty="0">
                        <a:latin typeface="Cambria Math" panose="02040503050406030204" pitchFamily="18" charset="0"/>
                      </a:rPr>
                      <m:t>) / (</m:t>
                    </m:r>
                    <m:r>
                      <a:rPr lang="en-US" sz="580" i="1" dirty="0">
                        <a:latin typeface="Cambria Math" panose="02040503050406030204" pitchFamily="18" charset="0"/>
                      </a:rPr>
                      <m:t>𝐴𝐵</m:t>
                    </m:r>
                    <m:r>
                      <a:rPr lang="en-US" sz="580" i="1" dirty="0" smtClean="0">
                        <a:latin typeface="Cambria Math" panose="02040503050406030204" pitchFamily="18" charset="0"/>
                      </a:rPr>
                      <m:t>) </m:t>
                    </m:r>
                  </m:oMath>
                </a14:m>
                <a:r>
                  <a:rPr lang="en-US" sz="580" dirty="0" smtClean="0"/>
                  <a:t>**</a:t>
                </a:r>
                <a:r>
                  <a:rPr lang="en-US" sz="580" dirty="0"/>
                  <a:t/>
                </a:r>
                <a:br>
                  <a:rPr lang="en-US" sz="580" dirty="0"/>
                </a:br>
                <a:r>
                  <a:rPr lang="en-US" sz="580" dirty="0"/>
                  <a:t>Let's plug in the values</a:t>
                </a:r>
                <a:r>
                  <a:rPr lang="en-US" sz="580" dirty="0" smtClean="0"/>
                  <a:t>:</a:t>
                </a:r>
                <a:r>
                  <a:rPr lang="en-US" sz="580" dirty="0"/>
                  <a:t/>
                </a:r>
                <a:br>
                  <a:rPr lang="en-US" sz="580" dirty="0"/>
                </a:br>
                <a:r>
                  <a:rPr lang="en-US" sz="580" dirty="0"/>
                  <a:t>* </a:t>
                </a:r>
                <a14:m>
                  <m:oMath xmlns:m="http://schemas.openxmlformats.org/officeDocument/2006/math">
                    <m:r>
                      <a:rPr lang="en-US" sz="580" i="1" dirty="0" smtClean="0">
                        <a:latin typeface="Cambria Math" panose="02040503050406030204" pitchFamily="18" charset="0"/>
                      </a:rPr>
                      <m:t>(</m:t>
                    </m:r>
                    <m:r>
                      <m:rPr>
                        <m:sty m:val="p"/>
                      </m:rPr>
                      <a:rPr lang="en-US" sz="580" i="1" dirty="0" smtClean="0">
                        <a:latin typeface="Cambria Math" panose="02040503050406030204" pitchFamily="18" charset="0"/>
                      </a:rPr>
                      <m:t>sin</m:t>
                    </m:r>
                    <m:r>
                      <a:rPr lang="en-US" sz="580" i="1" dirty="0" smtClean="0">
                        <a:latin typeface="Cambria Math" panose="02040503050406030204" pitchFamily="18" charset="0"/>
                      </a:rPr>
                      <m:t>⁡83.9°) / (</m:t>
                    </m:r>
                    <m:r>
                      <a:rPr lang="en-US" sz="580" i="1" dirty="0" smtClean="0">
                        <a:latin typeface="Cambria Math" panose="02040503050406030204" pitchFamily="18" charset="0"/>
                      </a:rPr>
                      <m:t>𝑆𝐴</m:t>
                    </m:r>
                    <m:r>
                      <a:rPr lang="en-US" sz="580" i="1" dirty="0" smtClean="0">
                        <a:latin typeface="Cambria Math" panose="02040503050406030204" pitchFamily="18" charset="0"/>
                      </a:rPr>
                      <m:t>) = (</m:t>
                    </m:r>
                    <m:r>
                      <m:rPr>
                        <m:sty m:val="p"/>
                      </m:rPr>
                      <a:rPr lang="en-US" sz="580" i="1" dirty="0" smtClean="0">
                        <a:latin typeface="Cambria Math" panose="02040503050406030204" pitchFamily="18" charset="0"/>
                      </a:rPr>
                      <m:t>sin</m:t>
                    </m:r>
                    <m:r>
                      <a:rPr lang="en-US" sz="580" i="1" dirty="0" smtClean="0">
                        <a:latin typeface="Cambria Math" panose="02040503050406030204" pitchFamily="18" charset="0"/>
                      </a:rPr>
                      <m:t>⁡9.9°) / (69 </m:t>
                    </m:r>
                    <m:r>
                      <a:rPr lang="en-US" sz="580" i="1" dirty="0" smtClean="0">
                        <a:latin typeface="Cambria Math" panose="02040503050406030204" pitchFamily="18" charset="0"/>
                      </a:rPr>
                      <m:t>𝑚𝑖𝑙𝑒𝑠</m:t>
                    </m:r>
                    <m:r>
                      <a:rPr lang="en-US" sz="580" i="1" dirty="0" smtClean="0">
                        <a:latin typeface="Cambria Math" panose="02040503050406030204" pitchFamily="18" charset="0"/>
                      </a:rPr>
                      <m:t>)</m:t>
                    </m:r>
                  </m:oMath>
                </a14:m>
                <a:r>
                  <a:rPr lang="en-US" sz="580" dirty="0"/>
                  <a:t/>
                </a:r>
                <a:br>
                  <a:rPr lang="en-US" sz="580" dirty="0"/>
                </a:br>
                <a:r>
                  <a:rPr lang="en-US" sz="580" dirty="0"/>
                  <a:t>Now solve for SA</a:t>
                </a:r>
                <a:r>
                  <a:rPr lang="en-US" sz="580" dirty="0" smtClean="0"/>
                  <a:t>:</a:t>
                </a:r>
                <a:r>
                  <a:rPr lang="en-US" sz="580" dirty="0"/>
                  <a:t/>
                </a:r>
                <a:br>
                  <a:rPr lang="en-US" sz="580" dirty="0"/>
                </a:br>
                <a:r>
                  <a:rPr lang="en-US" sz="580" dirty="0"/>
                  <a:t>* </a:t>
                </a:r>
                <a14:m>
                  <m:oMath xmlns:m="http://schemas.openxmlformats.org/officeDocument/2006/math">
                    <m:r>
                      <a:rPr lang="en-US" sz="580" i="1" dirty="0" smtClean="0">
                        <a:latin typeface="Cambria Math" panose="02040503050406030204" pitchFamily="18" charset="0"/>
                      </a:rPr>
                      <m:t>𝑆𝐴</m:t>
                    </m:r>
                    <m:r>
                      <a:rPr lang="en-US" sz="580" i="1" dirty="0" smtClean="0">
                        <a:latin typeface="Cambria Math" panose="02040503050406030204" pitchFamily="18" charset="0"/>
                      </a:rPr>
                      <m:t> = (</m:t>
                    </m:r>
                    <m:r>
                      <m:rPr>
                        <m:sty m:val="p"/>
                      </m:rPr>
                      <a:rPr lang="en-US" sz="580" i="1" dirty="0" smtClean="0">
                        <a:latin typeface="Cambria Math" panose="02040503050406030204" pitchFamily="18" charset="0"/>
                      </a:rPr>
                      <m:t>sin</m:t>
                    </m:r>
                    <m:r>
                      <a:rPr lang="en-US" sz="580" i="1" dirty="0" smtClean="0">
                        <a:latin typeface="Cambria Math" panose="02040503050406030204" pitchFamily="18" charset="0"/>
                      </a:rPr>
                      <m:t>⁡83.9° ∗ 69 </m:t>
                    </m:r>
                    <m:r>
                      <a:rPr lang="en-US" sz="580" i="1" dirty="0" smtClean="0">
                        <a:latin typeface="Cambria Math" panose="02040503050406030204" pitchFamily="18" charset="0"/>
                      </a:rPr>
                      <m:t>𝑚𝑖𝑙𝑒𝑠</m:t>
                    </m:r>
                    <m:r>
                      <a:rPr lang="en-US" sz="580" i="1" dirty="0" smtClean="0">
                        <a:latin typeface="Cambria Math" panose="02040503050406030204" pitchFamily="18" charset="0"/>
                      </a:rPr>
                      <m:t>) / (</m:t>
                    </m:r>
                    <m:r>
                      <m:rPr>
                        <m:sty m:val="p"/>
                      </m:rPr>
                      <a:rPr lang="en-US" sz="580" i="1" dirty="0" smtClean="0">
                        <a:latin typeface="Cambria Math" panose="02040503050406030204" pitchFamily="18" charset="0"/>
                      </a:rPr>
                      <m:t>sin</m:t>
                    </m:r>
                    <m:r>
                      <a:rPr lang="en-US" sz="580" i="1" dirty="0" smtClean="0">
                        <a:latin typeface="Cambria Math" panose="02040503050406030204" pitchFamily="18" charset="0"/>
                      </a:rPr>
                      <m:t>⁡9.9°)</m:t>
                    </m:r>
                  </m:oMath>
                </a14:m>
                <a:r>
                  <a:rPr lang="en-US" sz="580" dirty="0"/>
                  <a:t/>
                </a:r>
                <a:br>
                  <a:rPr lang="en-US" sz="580" dirty="0"/>
                </a:br>
                <a:r>
                  <a:rPr lang="en-US" sz="580" dirty="0"/>
                  <a:t>* </a:t>
                </a:r>
                <a14:m>
                  <m:oMath xmlns:m="http://schemas.openxmlformats.org/officeDocument/2006/math">
                    <m:r>
                      <a:rPr lang="en-US" sz="580" i="1" dirty="0" smtClean="0">
                        <a:latin typeface="Cambria Math" panose="02040503050406030204" pitchFamily="18" charset="0"/>
                      </a:rPr>
                      <m:t>𝑆𝐴</m:t>
                    </m:r>
                    <m:r>
                      <a:rPr lang="en-US" sz="580" i="1" dirty="0" smtClean="0">
                        <a:latin typeface="Cambria Math" panose="02040503050406030204" pitchFamily="18" charset="0"/>
                      </a:rPr>
                      <m:t> ≈ 391 </m:t>
                    </m:r>
                  </m:oMath>
                </a14:m>
                <a:r>
                  <a:rPr lang="en-US" sz="580" dirty="0" smtClean="0"/>
                  <a:t>miles</a:t>
                </a:r>
                <a:r>
                  <a:rPr lang="en-US" sz="580" dirty="0"/>
                  <a:t/>
                </a:r>
                <a:br>
                  <a:rPr lang="en-US" sz="580" dirty="0"/>
                </a:br>
                <a:r>
                  <a:rPr lang="en-US" sz="580" dirty="0"/>
                  <a:t>**4. Find the Height of the Satellite</a:t>
                </a:r>
                <a:r>
                  <a:rPr lang="en-US" sz="580" dirty="0" smtClean="0"/>
                  <a:t>**</a:t>
                </a:r>
                <a:r>
                  <a:rPr lang="en-US" sz="580" dirty="0"/>
                  <a:t/>
                </a:r>
                <a:br>
                  <a:rPr lang="en-US" sz="580" dirty="0"/>
                </a:br>
                <a:r>
                  <a:rPr lang="en-US" sz="580" dirty="0"/>
                  <a:t>We can use the sine function to find the height (h) of the satellite above the ground</a:t>
                </a:r>
                <a:r>
                  <a:rPr lang="en-US" sz="580" dirty="0" smtClean="0"/>
                  <a:t>:</a:t>
                </a:r>
                <a:r>
                  <a:rPr lang="en-US" sz="580" dirty="0"/>
                  <a:t/>
                </a:r>
                <a:br>
                  <a:rPr lang="en-US" sz="580" dirty="0"/>
                </a:br>
                <a:r>
                  <a:rPr lang="en-US" sz="580" dirty="0"/>
                  <a:t>* **</a:t>
                </a:r>
                <a14:m>
                  <m:oMath xmlns:m="http://schemas.openxmlformats.org/officeDocument/2006/math">
                    <m:r>
                      <m:rPr>
                        <m:sty m:val="p"/>
                      </m:rPr>
                      <a:rPr lang="en-US" sz="580" i="1" dirty="0" smtClean="0">
                        <a:latin typeface="Cambria Math" panose="02040503050406030204" pitchFamily="18" charset="0"/>
                      </a:rPr>
                      <m:t>sin</m:t>
                    </m:r>
                    <m:r>
                      <a:rPr lang="en-US" sz="580" i="1" dirty="0" smtClean="0">
                        <a:latin typeface="Cambria Math" panose="02040503050406030204" pitchFamily="18" charset="0"/>
                      </a:rPr>
                      <m:t>⁡83.9° = </m:t>
                    </m:r>
                    <m:r>
                      <a:rPr lang="en-US" sz="580" i="1" dirty="0" smtClean="0">
                        <a:latin typeface="Cambria Math" panose="02040503050406030204" pitchFamily="18" charset="0"/>
                      </a:rPr>
                      <m:t>h</m:t>
                    </m:r>
                    <m:r>
                      <a:rPr lang="en-US" sz="580" i="1" dirty="0" smtClean="0">
                        <a:latin typeface="Cambria Math" panose="02040503050406030204" pitchFamily="18" charset="0"/>
                      </a:rPr>
                      <m:t> / </m:t>
                    </m:r>
                    <m:r>
                      <a:rPr lang="en-US" sz="580" i="1" dirty="0" smtClean="0">
                        <a:latin typeface="Cambria Math" panose="02040503050406030204" pitchFamily="18" charset="0"/>
                      </a:rPr>
                      <m:t>𝑆𝐴</m:t>
                    </m:r>
                  </m:oMath>
                </a14:m>
                <a:r>
                  <a:rPr lang="en-US" sz="580" dirty="0" smtClean="0"/>
                  <a:t>**</a:t>
                </a:r>
                <a:r>
                  <a:rPr lang="en-US" sz="580" dirty="0"/>
                  <a:t/>
                </a:r>
                <a:br>
                  <a:rPr lang="en-US" sz="580" dirty="0"/>
                </a:br>
                <a:r>
                  <a:rPr lang="en-US" sz="580" dirty="0"/>
                  <a:t>Plug in the value of SA</a:t>
                </a:r>
                <a:r>
                  <a:rPr lang="en-US" sz="580" dirty="0" smtClean="0"/>
                  <a:t>:</a:t>
                </a:r>
                <a:r>
                  <a:rPr lang="en-US" sz="580" dirty="0"/>
                  <a:t/>
                </a:r>
                <a:br>
                  <a:rPr lang="en-US" sz="580" dirty="0"/>
                </a:br>
                <a:r>
                  <a:rPr lang="en-US" sz="580" dirty="0"/>
                  <a:t>* </a:t>
                </a:r>
                <a14:m>
                  <m:oMath xmlns:m="http://schemas.openxmlformats.org/officeDocument/2006/math">
                    <m:r>
                      <a:rPr lang="en-US" sz="580" i="1" dirty="0" smtClean="0">
                        <a:latin typeface="Cambria Math" panose="02040503050406030204" pitchFamily="18" charset="0"/>
                      </a:rPr>
                      <m:t>h</m:t>
                    </m:r>
                    <m:r>
                      <a:rPr lang="en-US" sz="580" i="1" dirty="0" smtClean="0">
                        <a:latin typeface="Cambria Math" panose="02040503050406030204" pitchFamily="18" charset="0"/>
                      </a:rPr>
                      <m:t> = </m:t>
                    </m:r>
                    <m:r>
                      <m:rPr>
                        <m:sty m:val="p"/>
                      </m:rPr>
                      <a:rPr lang="en-US" sz="580" i="1" dirty="0" smtClean="0">
                        <a:latin typeface="Cambria Math" panose="02040503050406030204" pitchFamily="18" charset="0"/>
                      </a:rPr>
                      <m:t>sin</m:t>
                    </m:r>
                    <m:r>
                      <a:rPr lang="en-US" sz="580" i="1" dirty="0" smtClean="0">
                        <a:latin typeface="Cambria Math" panose="02040503050406030204" pitchFamily="18" charset="0"/>
                      </a:rPr>
                      <m:t>⁡83.9° ∗ 391 </m:t>
                    </m:r>
                  </m:oMath>
                </a14:m>
                <a:r>
                  <a:rPr lang="en-US" sz="580" dirty="0"/>
                  <a:t>miles</a:t>
                </a:r>
                <a:br>
                  <a:rPr lang="en-US" sz="580" dirty="0"/>
                </a:br>
                <a:r>
                  <a:rPr lang="en-US" sz="580" dirty="0"/>
                  <a:t>* </a:t>
                </a:r>
                <a14:m>
                  <m:oMath xmlns:m="http://schemas.openxmlformats.org/officeDocument/2006/math">
                    <m:r>
                      <a:rPr lang="en-US" sz="580" i="1" dirty="0" smtClean="0">
                        <a:latin typeface="Cambria Math" panose="02040503050406030204" pitchFamily="18" charset="0"/>
                      </a:rPr>
                      <m:t>h</m:t>
                    </m:r>
                    <m:r>
                      <a:rPr lang="en-US" sz="580" i="1" dirty="0" smtClean="0">
                        <a:latin typeface="Cambria Math" panose="02040503050406030204" pitchFamily="18" charset="0"/>
                      </a:rPr>
                      <m:t> ≈ 389 </m:t>
                    </m:r>
                  </m:oMath>
                </a14:m>
                <a:r>
                  <a:rPr lang="en-US" sz="580" dirty="0" smtClean="0"/>
                  <a:t>miles</a:t>
                </a:r>
                <a:r>
                  <a:rPr lang="en-US" sz="580" dirty="0"/>
                  <a:t/>
                </a:r>
                <a:br>
                  <a:rPr lang="en-US" sz="580" dirty="0"/>
                </a:br>
                <a:r>
                  <a:rPr lang="en-US" sz="580" dirty="0"/>
                  <a:t>**Answers</a:t>
                </a:r>
                <a:r>
                  <a:rPr lang="en-US" sz="580" dirty="0" smtClean="0"/>
                  <a:t>:**</a:t>
                </a:r>
                <a:r>
                  <a:rPr lang="en-US" sz="580" dirty="0"/>
                  <a:t/>
                </a:r>
                <a:br>
                  <a:rPr lang="en-US" sz="580" dirty="0"/>
                </a:br>
                <a:r>
                  <a:rPr lang="en-US" sz="580" dirty="0"/>
                  <a:t>* The satellite is approximately **391 miles** from station A.</a:t>
                </a:r>
                <a:br>
                  <a:rPr lang="en-US" sz="580" dirty="0"/>
                </a:br>
                <a:r>
                  <a:rPr lang="en-US" sz="580" dirty="0"/>
                  <a:t>* The satellite is approximately **389 miles** above the ground. </a:t>
                </a:r>
                <a:br>
                  <a:rPr lang="en-US" sz="580" dirty="0"/>
                </a:br>
                <a:endParaRPr lang="en-US" sz="580" dirty="0"/>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xfrm>
                <a:off x="6172200" y="4127497"/>
                <a:ext cx="5183188" cy="2571751"/>
              </a:xfrm>
              <a:blipFill>
                <a:blip r:embed="rId6"/>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10750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ln>
            <a:solidFill>
              <a:schemeClr val="tx1"/>
            </a:solidFill>
          </a:ln>
        </p:spPr>
        <p:txBody>
          <a:bodyPr>
            <a:normAutofit/>
          </a:bodyPr>
          <a:lstStyle/>
          <a:p>
            <a:r>
              <a:rPr lang="en-US" sz="1800" dirty="0" smtClean="0"/>
              <a:t>Q: Ridwan can plant 4 trees per hour, and Sue can plant 5.5 trees per hour. Find how many hours they need to plant 285 trees, if they are working together.</a:t>
            </a:r>
            <a:br>
              <a:rPr lang="en-US" sz="1800" dirty="0" smtClean="0"/>
            </a:br>
            <a:r>
              <a:rPr lang="en-US" sz="1800" dirty="0" smtClean="0"/>
              <a:t>A: 30</a:t>
            </a:r>
          </a:p>
        </p:txBody>
      </p:sp>
      <p:sp>
        <p:nvSpPr>
          <p:cNvPr id="3" name="Text Placeholder 2"/>
          <p:cNvSpPr>
            <a:spLocks noGrp="1"/>
          </p:cNvSpPr>
          <p:nvPr>
            <p:ph type="body" idx="1"/>
          </p:nvPr>
        </p:nvSpPr>
        <p:spPr>
          <a:xfrm>
            <a:off x="839788" y="1681162"/>
            <a:ext cx="5157787" cy="2446337"/>
          </a:xfrm>
          <a:ln>
            <a:solidFill>
              <a:schemeClr val="tx1"/>
            </a:solidFill>
          </a:ln>
        </p:spPr>
        <p:txBody>
          <a:bodyPr anchor="t">
            <a:normAutofit fontScale="62500" lnSpcReduction="20000"/>
          </a:bodyPr>
          <a:lstStyle/>
          <a:p>
            <a:r>
              <a:rPr lang="en-US" b="0" dirty="0"/>
              <a:t>Here's how to solve this problem:</a:t>
            </a:r>
            <a:br>
              <a:rPr lang="en-US" b="0" dirty="0"/>
            </a:br>
            <a:r>
              <a:rPr lang="en-US" b="0" dirty="0"/>
              <a:t/>
            </a:r>
            <a:br>
              <a:rPr lang="en-US" b="0" dirty="0"/>
            </a:br>
            <a:r>
              <a:rPr lang="en-US" b="0" dirty="0"/>
              <a:t>**1. Find their combined planting rate:**</a:t>
            </a:r>
            <a:br>
              <a:rPr lang="en-US" b="0" dirty="0"/>
            </a:br>
            <a:r>
              <a:rPr lang="en-US" b="0" dirty="0"/>
              <a:t/>
            </a:r>
            <a:br>
              <a:rPr lang="en-US" b="0" dirty="0"/>
            </a:br>
            <a:r>
              <a:rPr lang="en-US" b="0" dirty="0"/>
              <a:t>* Ridwan plants 4 trees/hour + Sue plants 5.5 trees/hour = 9.5 trees/hour</a:t>
            </a:r>
            <a:br>
              <a:rPr lang="en-US" b="0" dirty="0"/>
            </a:br>
            <a:r>
              <a:rPr lang="en-US" b="0" dirty="0"/>
              <a:t/>
            </a:r>
            <a:br>
              <a:rPr lang="en-US" b="0" dirty="0"/>
            </a:br>
            <a:r>
              <a:rPr lang="en-US" b="0" dirty="0"/>
              <a:t>**2. Calculate the time to plant 285 trees:**</a:t>
            </a:r>
            <a:br>
              <a:rPr lang="en-US" b="0" dirty="0"/>
            </a:br>
            <a:r>
              <a:rPr lang="en-US" b="0" dirty="0"/>
              <a:t/>
            </a:r>
            <a:br>
              <a:rPr lang="en-US" b="0" dirty="0"/>
            </a:br>
            <a:r>
              <a:rPr lang="en-US" b="0" dirty="0"/>
              <a:t>* Time = Total trees / Planting rate</a:t>
            </a:r>
            <a:br>
              <a:rPr lang="en-US" b="0" dirty="0"/>
            </a:br>
            <a:r>
              <a:rPr lang="en-US" b="0" dirty="0"/>
              <a:t>* Time = 285 trees / 9.5 trees/hour = 30 hours</a:t>
            </a:r>
            <a:br>
              <a:rPr lang="en-US" b="0" dirty="0"/>
            </a:br>
            <a:r>
              <a:rPr lang="en-US" b="0" dirty="0"/>
              <a:t/>
            </a:r>
            <a:br>
              <a:rPr lang="en-US" b="0" dirty="0"/>
            </a:br>
            <a:r>
              <a:rPr lang="en-US" b="0" dirty="0"/>
              <a:t>**Answer:** They need **30 hours** to plant 285 trees together. </a:t>
            </a:r>
            <a:br>
              <a:rPr lang="en-US" b="0" dirty="0"/>
            </a:br>
            <a:endParaRPr lang="en-US" sz="1600" b="0" dirty="0"/>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839788" y="4127498"/>
                <a:ext cx="5157787" cy="2571751"/>
              </a:xfrm>
              <a:ln>
                <a:solidFill>
                  <a:schemeClr val="tx1"/>
                </a:solidFill>
              </a:ln>
            </p:spPr>
            <p:txBody>
              <a:bodyPr>
                <a:normAutofit fontScale="55000" lnSpcReduction="20000"/>
              </a:bodyPr>
              <a:lstStyle/>
              <a:p>
                <a:pPr marL="0" indent="0">
                  <a:buNone/>
                </a:pPr>
                <a:r>
                  <a:rPr lang="en-US" dirty="0"/>
                  <a:t>Let</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𝑥</m:t>
                    </m:r>
                    <m:r>
                      <a:rPr lang="en-US" i="1" dirty="0" smtClean="0">
                        <a:latin typeface="Cambria Math" panose="02040503050406030204" pitchFamily="18" charset="0"/>
                      </a:rPr>
                      <m:t> </m:t>
                    </m:r>
                  </m:oMath>
                </a14:m>
                <a:r>
                  <a:rPr lang="en-US" dirty="0"/>
                  <a:t>be the number of hours needed for Ridwan and Sue to plant 285 trees together.</a:t>
                </a:r>
                <a:br>
                  <a:rPr lang="en-US" dirty="0"/>
                </a:br>
                <a:r>
                  <a:rPr lang="en-US" dirty="0"/>
                  <a:t/>
                </a:r>
                <a:br>
                  <a:rPr lang="en-US" dirty="0"/>
                </a:br>
                <a:r>
                  <a:rPr lang="en-US" dirty="0"/>
                  <a:t>In one hour, Ridwan can plant 4 trees and Sue can plant 5.5 trees. Therefore, the combined rate at which they can plant trees is </a:t>
                </a:r>
                <a14:m>
                  <m:oMath xmlns:m="http://schemas.openxmlformats.org/officeDocument/2006/math">
                    <m:r>
                      <a:rPr lang="en-US" i="1" dirty="0" smtClean="0">
                        <a:latin typeface="Cambria Math" panose="02040503050406030204" pitchFamily="18" charset="0"/>
                      </a:rPr>
                      <m:t>4 + 5.5 = 9.5 </m:t>
                    </m:r>
                  </m:oMath>
                </a14:m>
                <a:r>
                  <a:rPr lang="en-US" dirty="0"/>
                  <a:t>trees per hour.</a:t>
                </a:r>
                <a:br>
                  <a:rPr lang="en-US" dirty="0"/>
                </a:br>
                <a:r>
                  <a:rPr lang="en-US" dirty="0"/>
                  <a:t/>
                </a:r>
                <a:br>
                  <a:rPr lang="en-US" dirty="0"/>
                </a:br>
                <a:r>
                  <a:rPr lang="en-US" dirty="0"/>
                  <a:t>To plant 285 trees, we can set up the following equation:</a:t>
                </a:r>
                <a:br>
                  <a:rPr lang="en-US" dirty="0"/>
                </a:br>
                <a:r>
                  <a:rPr lang="en-US" dirty="0"/>
                  <a:t/>
                </a:r>
                <a:br>
                  <a:rPr lang="en-US" dirty="0"/>
                </a:b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9.5 ∗ </m:t>
                      </m:r>
                      <m:r>
                        <a:rPr lang="en-US" i="1" dirty="0" smtClean="0">
                          <a:latin typeface="Cambria Math" panose="02040503050406030204" pitchFamily="18" charset="0"/>
                        </a:rPr>
                        <m:t>𝑥</m:t>
                      </m:r>
                      <m:r>
                        <a:rPr lang="en-US" i="1" dirty="0" smtClean="0">
                          <a:latin typeface="Cambria Math" panose="02040503050406030204" pitchFamily="18" charset="0"/>
                        </a:rPr>
                        <m:t> = 285</m:t>
                      </m:r>
                    </m:oMath>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 = 285 / 9.5</m:t>
                      </m:r>
                    </m:oMath>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 = 30</m:t>
                      </m:r>
                    </m:oMath>
                  </m:oMathPara>
                </a14:m>
                <a:r>
                  <a:rPr lang="en-US" dirty="0"/>
                  <a:t/>
                </a:r>
                <a:br>
                  <a:rPr lang="en-US" dirty="0"/>
                </a:br>
                <a:r>
                  <a:rPr lang="en-US" dirty="0"/>
                  <a:t/>
                </a:r>
                <a:br>
                  <a:rPr lang="en-US" dirty="0"/>
                </a:br>
                <a:r>
                  <a:rPr lang="en-US" dirty="0"/>
                  <a:t>Therefore, it will take Ridwan and Sue 30 hours to plant 285 trees if they are working together.</a:t>
                </a:r>
                <a:endParaRPr lang="en-US" sz="160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839788" y="4127498"/>
                <a:ext cx="5157787" cy="2571751"/>
              </a:xfrm>
              <a:blipFill>
                <a:blip r:embed="rId3"/>
                <a:stretch>
                  <a:fillRect l="-354" t="-2358"/>
                </a:stretch>
              </a:blipFill>
              <a:ln>
                <a:solidFill>
                  <a:schemeClr val="tx1"/>
                </a:solidFill>
              </a:ln>
            </p:spPr>
            <p:txBody>
              <a:bodyPr/>
              <a:lstStyle/>
              <a:p>
                <a:r>
                  <a:rPr lang="en-US">
                    <a:noFill/>
                  </a:rPr>
                  <a:t> </a:t>
                </a:r>
              </a:p>
            </p:txBody>
          </p:sp>
        </mc:Fallback>
      </mc:AlternateContent>
      <p:sp>
        <p:nvSpPr>
          <p:cNvPr id="5" name="Text Placeholder 4"/>
          <p:cNvSpPr>
            <a:spLocks noGrp="1"/>
          </p:cNvSpPr>
          <p:nvPr>
            <p:ph type="body" sz="quarter" idx="3"/>
          </p:nvPr>
        </p:nvSpPr>
        <p:spPr>
          <a:xfrm>
            <a:off x="6172200" y="1681163"/>
            <a:ext cx="5183188" cy="2446334"/>
          </a:xfrm>
          <a:ln>
            <a:solidFill>
              <a:schemeClr val="tx1"/>
            </a:solidFill>
          </a:ln>
        </p:spPr>
        <p:txBody>
          <a:bodyPr anchor="t">
            <a:normAutofit fontScale="92500" lnSpcReduction="20000"/>
          </a:bodyPr>
          <a:lstStyle/>
          <a:p>
            <a:r>
              <a:rPr lang="en-US" sz="1600" b="0" dirty="0"/>
              <a:t>To find out how many hours Ridwan and Sue need to plant 285 trees together, we first need to calculate their combined planting rate.</a:t>
            </a:r>
          </a:p>
          <a:p>
            <a:r>
              <a:rPr lang="en-US" sz="1600" b="0" dirty="0"/>
              <a:t>Ridwan's rate: 4 trees/hour</a:t>
            </a:r>
          </a:p>
          <a:p>
            <a:r>
              <a:rPr lang="en-US" sz="1600" b="0" dirty="0"/>
              <a:t>Sue's rate: 5.5 trees/hour</a:t>
            </a:r>
          </a:p>
          <a:p>
            <a:r>
              <a:rPr lang="en-US" sz="1600" b="0" dirty="0"/>
              <a:t>Combined rate: 4 + 5.5 = 9.5 trees/hour</a:t>
            </a:r>
          </a:p>
          <a:p>
            <a:r>
              <a:rPr lang="en-US" sz="1600" b="0" dirty="0"/>
              <a:t>Now, divide the total trees by their combined rate:</a:t>
            </a:r>
          </a:p>
          <a:p>
            <a:r>
              <a:rPr lang="en-US" sz="1600" b="0" dirty="0"/>
              <a:t>285 trees / 9.5 trees/hour = 30 hours</a:t>
            </a:r>
          </a:p>
          <a:p>
            <a:r>
              <a:rPr lang="en-US" sz="1600" b="0" dirty="0"/>
              <a:t>Ridwan and Sue need 30 hours to plant 285 trees together.</a:t>
            </a:r>
          </a:p>
        </p:txBody>
      </p:sp>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a:xfrm>
                <a:off x="6172200" y="4127497"/>
                <a:ext cx="5183188" cy="2571751"/>
              </a:xfrm>
              <a:ln>
                <a:solidFill>
                  <a:schemeClr val="tx1"/>
                </a:solidFill>
              </a:ln>
            </p:spPr>
            <p:txBody>
              <a:bodyPr>
                <a:normAutofit fontScale="70000" lnSpcReduction="20000"/>
              </a:bodyPr>
              <a:lstStyle/>
              <a:p>
                <a:pPr marL="0" indent="0">
                  <a:lnSpc>
                    <a:spcPct val="120000"/>
                  </a:lnSpc>
                  <a:spcBef>
                    <a:spcPts val="0"/>
                  </a:spcBef>
                  <a:buNone/>
                </a:pPr>
                <a:r>
                  <a:rPr lang="en-US" sz="1600" dirty="0" smtClean="0"/>
                  <a:t>Let me help solve this step by step.</a:t>
                </a:r>
              </a:p>
              <a:p>
                <a:pPr marL="0" indent="0">
                  <a:lnSpc>
                    <a:spcPct val="120000"/>
                  </a:lnSpc>
                  <a:spcBef>
                    <a:spcPts val="0"/>
                  </a:spcBef>
                  <a:buNone/>
                </a:pPr>
                <a:r>
                  <a:rPr lang="en-US" sz="1600" dirty="0"/>
                  <a:t>Let's identify what we know:</a:t>
                </a:r>
              </a:p>
              <a:p>
                <a:pPr marL="0" indent="0">
                  <a:lnSpc>
                    <a:spcPct val="120000"/>
                  </a:lnSpc>
                  <a:spcBef>
                    <a:spcPts val="0"/>
                  </a:spcBef>
                  <a:buNone/>
                </a:pPr>
                <a:r>
                  <a:rPr lang="en-US" sz="1600" dirty="0"/>
                  <a:t>Ridwan plants </a:t>
                </a:r>
                <a:r>
                  <a:rPr lang="en-US" sz="1600" dirty="0" smtClean="0"/>
                  <a:t>4 </a:t>
                </a:r>
                <a:r>
                  <a:rPr lang="en-US" sz="1600" dirty="0"/>
                  <a:t>trees per hour</a:t>
                </a:r>
              </a:p>
              <a:p>
                <a:pPr marL="0" indent="0">
                  <a:lnSpc>
                    <a:spcPct val="120000"/>
                  </a:lnSpc>
                  <a:spcBef>
                    <a:spcPts val="0"/>
                  </a:spcBef>
                  <a:buNone/>
                </a:pPr>
                <a:r>
                  <a:rPr lang="en-US" sz="1600" dirty="0"/>
                  <a:t>Sue plants </a:t>
                </a:r>
                <a:r>
                  <a:rPr lang="en-US" sz="1600" dirty="0" smtClean="0"/>
                  <a:t>5.5 </a:t>
                </a:r>
                <a:r>
                  <a:rPr lang="en-US" sz="1600" dirty="0"/>
                  <a:t>trees per hour</a:t>
                </a:r>
              </a:p>
              <a:p>
                <a:pPr marL="0" indent="0">
                  <a:lnSpc>
                    <a:spcPct val="120000"/>
                  </a:lnSpc>
                  <a:spcBef>
                    <a:spcPts val="0"/>
                  </a:spcBef>
                  <a:buNone/>
                </a:pPr>
                <a:r>
                  <a:rPr lang="en-US" sz="1600" dirty="0"/>
                  <a:t>Together they need to plant </a:t>
                </a:r>
                <a:r>
                  <a:rPr lang="en-US" sz="1600" dirty="0" smtClean="0"/>
                  <a:t>285 </a:t>
                </a:r>
                <a:r>
                  <a:rPr lang="en-US" sz="1600" dirty="0"/>
                  <a:t>trees</a:t>
                </a:r>
              </a:p>
              <a:p>
                <a:pPr marL="0" indent="0">
                  <a:lnSpc>
                    <a:spcPct val="120000"/>
                  </a:lnSpc>
                  <a:spcBef>
                    <a:spcPts val="0"/>
                  </a:spcBef>
                  <a:buNone/>
                </a:pPr>
                <a:r>
                  <a:rPr lang="en-US" sz="1600" dirty="0"/>
                  <a:t>When working together, their combined rate is: </a:t>
                </a:r>
                <a14:m>
                  <m:oMath xmlns:m="http://schemas.openxmlformats.org/officeDocument/2006/math">
                    <m:r>
                      <a:rPr lang="en-US" sz="1600" i="1" dirty="0" smtClean="0">
                        <a:latin typeface="Cambria Math" panose="02040503050406030204" pitchFamily="18" charset="0"/>
                      </a:rPr>
                      <m:t>4+5.5=9.5</m:t>
                    </m:r>
                  </m:oMath>
                </a14:m>
                <a:r>
                  <a:rPr lang="en-US" sz="1600" dirty="0"/>
                  <a:t> trees per </a:t>
                </a:r>
                <a:r>
                  <a:rPr lang="en-US" sz="1600" dirty="0" smtClean="0"/>
                  <a:t>hour.</a:t>
                </a:r>
              </a:p>
              <a:p>
                <a:pPr marL="0" indent="0">
                  <a:lnSpc>
                    <a:spcPct val="120000"/>
                  </a:lnSpc>
                  <a:spcBef>
                    <a:spcPts val="0"/>
                  </a:spcBef>
                  <a:buNone/>
                </a:pPr>
                <a:r>
                  <a:rPr lang="en-US" sz="1600" dirty="0" smtClean="0"/>
                  <a:t>To </a:t>
                </a:r>
                <a:r>
                  <a:rPr lang="en-US" sz="1600" dirty="0"/>
                  <a:t>find the time needed, we divide the total number of trees by their combined rate: </a:t>
                </a:r>
                <a:endParaRPr lang="en-US" sz="1600" i="1" dirty="0" smtClean="0">
                  <a:latin typeface="Cambria Math" panose="02040503050406030204" pitchFamily="18" charset="0"/>
                </a:endParaRP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𝑇𝑖𝑚𝑒</m:t>
                      </m:r>
                      <m:r>
                        <a:rPr lang="en-US" sz="1600" i="1" dirty="0" smtClean="0">
                          <a:latin typeface="Cambria Math" panose="02040503050406030204" pitchFamily="18" charset="0"/>
                        </a:rPr>
                        <m:t>=</m:t>
                      </m:r>
                      <m:f>
                        <m:fPr>
                          <m:ctrlPr>
                            <a:rPr lang="en-US" sz="1600" i="1" dirty="0" smtClean="0">
                              <a:latin typeface="Cambria Math" panose="02040503050406030204" pitchFamily="18" charset="0"/>
                            </a:rPr>
                          </m:ctrlPr>
                        </m:fPr>
                        <m:num>
                          <m:r>
                            <a:rPr lang="en-US" sz="1600" b="0" i="1" dirty="0" smtClean="0">
                              <a:latin typeface="Cambria Math" panose="02040503050406030204" pitchFamily="18" charset="0"/>
                            </a:rPr>
                            <m:t>𝑇𝑜𝑡𝑎𝑙</m:t>
                          </m:r>
                          <m:r>
                            <a:rPr lang="en-US" sz="1600" b="0" i="1" dirty="0" smtClean="0">
                              <a:latin typeface="Cambria Math" panose="02040503050406030204" pitchFamily="18" charset="0"/>
                            </a:rPr>
                            <m:t> </m:t>
                          </m:r>
                          <m:r>
                            <a:rPr lang="en-US" sz="1600" b="0" i="1" dirty="0" smtClean="0">
                              <a:latin typeface="Cambria Math" panose="02040503050406030204" pitchFamily="18" charset="0"/>
                            </a:rPr>
                            <m:t>𝑇𝑟𝑒𝑒𝑠</m:t>
                          </m:r>
                        </m:num>
                        <m:den>
                          <m:r>
                            <a:rPr lang="en-US" sz="1600" b="0" i="1" dirty="0" smtClean="0">
                              <a:latin typeface="Cambria Math" panose="02040503050406030204" pitchFamily="18" charset="0"/>
                            </a:rPr>
                            <m:t>𝐶𝑜𝑚𝑏𝑖𝑛𝑒𝑑</m:t>
                          </m:r>
                          <m:r>
                            <a:rPr lang="en-US" sz="1600" b="0" i="1" dirty="0" smtClean="0">
                              <a:latin typeface="Cambria Math" panose="02040503050406030204" pitchFamily="18" charset="0"/>
                            </a:rPr>
                            <m:t> </m:t>
                          </m:r>
                          <m:r>
                            <a:rPr lang="en-US" sz="1600" b="0" i="1" dirty="0" smtClean="0">
                              <a:latin typeface="Cambria Math" panose="02040503050406030204" pitchFamily="18" charset="0"/>
                            </a:rPr>
                            <m:t>𝑅𝑎𝑡𝑒</m:t>
                          </m:r>
                        </m:den>
                      </m:f>
                      <m:r>
                        <a:rPr lang="en-US" sz="1600" i="1" dirty="0">
                          <a:latin typeface="Cambria Math" panose="02040503050406030204" pitchFamily="18" charset="0"/>
                        </a:rPr>
                        <m:t> </m:t>
                      </m:r>
                    </m:oMath>
                  </m:oMathPara>
                </a14:m>
                <a:endParaRPr lang="en-US" sz="1600" dirty="0" smtClean="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𝑇𝑖𝑚𝑒</m:t>
                      </m:r>
                      <m:r>
                        <a:rPr lang="en-US" sz="1600" i="1" dirty="0" smtClean="0">
                          <a:latin typeface="Cambria Math" panose="02040503050406030204" pitchFamily="18" charset="0"/>
                        </a:rPr>
                        <m:t>= </m:t>
                      </m:r>
                      <m:f>
                        <m:fPr>
                          <m:ctrlPr>
                            <a:rPr lang="en-US" sz="1600" b="0" i="1" dirty="0" smtClean="0">
                              <a:latin typeface="Cambria Math" panose="02040503050406030204" pitchFamily="18" charset="0"/>
                            </a:rPr>
                          </m:ctrlPr>
                        </m:fPr>
                        <m:num>
                          <m:r>
                            <a:rPr lang="en-US" sz="1600" b="0" i="1" dirty="0" smtClean="0">
                              <a:latin typeface="Cambria Math" panose="02040503050406030204" pitchFamily="18" charset="0"/>
                            </a:rPr>
                            <m:t>285</m:t>
                          </m:r>
                        </m:num>
                        <m:den>
                          <m:r>
                            <a:rPr lang="en-US" sz="1600" b="0" i="1" dirty="0" smtClean="0">
                              <a:latin typeface="Cambria Math" panose="02040503050406030204" pitchFamily="18" charset="0"/>
                            </a:rPr>
                            <m:t>9.5</m:t>
                          </m:r>
                        </m:den>
                      </m:f>
                    </m:oMath>
                  </m:oMathPara>
                </a14:m>
                <a:endParaRPr lang="en-US" sz="1600" dirty="0"/>
              </a:p>
              <a:p>
                <a:pPr marL="0" indent="0">
                  <a:lnSpc>
                    <a:spcPct val="120000"/>
                  </a:lnSpc>
                  <a:spcBef>
                    <a:spcPts val="0"/>
                  </a:spcBef>
                  <a:buNone/>
                </a:pPr>
                <a:r>
                  <a:rPr lang="en-US" sz="1600" dirty="0"/>
                  <a:t>Let me calculate this:</a:t>
                </a:r>
              </a:p>
              <a:p>
                <a:pPr marL="0" indent="0">
                  <a:lnSpc>
                    <a:spcPct val="120000"/>
                  </a:lnSpc>
                  <a:spcBef>
                    <a:spcPts val="0"/>
                  </a:spcBef>
                  <a:buNone/>
                </a:pPr>
                <a:r>
                  <a:rPr lang="en-US" sz="1600" dirty="0"/>
                  <a:t>They will need 30.0 hours to plant all trees </a:t>
                </a:r>
                <a:r>
                  <a:rPr lang="en-US" sz="1600" dirty="0" smtClean="0"/>
                  <a:t>together</a:t>
                </a:r>
                <a:endParaRPr lang="en-US" sz="1600" dirty="0"/>
              </a:p>
              <a:p>
                <a:pPr marL="0" indent="0">
                  <a:lnSpc>
                    <a:spcPct val="120000"/>
                  </a:lnSpc>
                  <a:spcBef>
                    <a:spcPts val="0"/>
                  </a:spcBef>
                  <a:buNone/>
                </a:pPr>
                <a:r>
                  <a:rPr lang="en-US" sz="1600" dirty="0"/>
                  <a:t>Ridwan and Sue will need 30 hours to plant all 285 trees together.</a:t>
                </a:r>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xfrm>
                <a:off x="6172200" y="4127497"/>
                <a:ext cx="5183188" cy="2571751"/>
              </a:xfrm>
              <a:blipFill>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8160591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ln>
            <a:solidFill>
              <a:schemeClr val="tx1"/>
            </a:solidFill>
          </a:ln>
        </p:spPr>
        <p:txBody>
          <a:bodyPr>
            <a:normAutofit fontScale="90000"/>
          </a:bodyPr>
          <a:lstStyle/>
          <a:p>
            <a:r>
              <a:rPr lang="en-US" sz="1800" dirty="0" smtClean="0"/>
              <a:t>Q: You inherit one million dollars. You invest it all in three accounts for one year. The first account pays 3% compounded annually, the second account pays 4% compounded annually, and the third account pays 2% compounded annually. After one year, you earn $34,000 in interest. If you invest four times the money into the account that pays 3% compared to 2%, how much did you invest in each account?</a:t>
            </a:r>
            <a:br>
              <a:rPr lang="en-US" sz="1800" dirty="0" smtClean="0"/>
            </a:br>
            <a:r>
              <a:rPr lang="en-US" sz="1800" dirty="0" smtClean="0"/>
              <a:t>A</a:t>
            </a:r>
            <a:r>
              <a:rPr lang="en-US" sz="1800" dirty="0"/>
              <a:t>: $400,000 in the account that pays 3% interest, $500,000 in the account that pays 4% interest, and $100,000 in the account that pays 2% interest.</a:t>
            </a:r>
            <a:endParaRPr lang="en-US" sz="1800" dirty="0" smtClean="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39788" y="1681162"/>
                <a:ext cx="5157787" cy="2446337"/>
              </a:xfrm>
              <a:ln>
                <a:solidFill>
                  <a:schemeClr val="tx1"/>
                </a:solidFill>
              </a:ln>
            </p:spPr>
            <p:txBody>
              <a:bodyPr anchor="ctr">
                <a:noAutofit/>
              </a:bodyPr>
              <a:lstStyle/>
              <a:p>
                <a:pPr>
                  <a:lnSpc>
                    <a:spcPct val="120000"/>
                  </a:lnSpc>
                  <a:spcBef>
                    <a:spcPts val="0"/>
                  </a:spcBef>
                </a:pPr>
                <a:r>
                  <a:rPr lang="en-US" sz="550" b="0" dirty="0" smtClean="0"/>
                  <a:t>Here's how to solve this problem:</a:t>
                </a:r>
                <a:br>
                  <a:rPr lang="en-US" sz="550" b="0" dirty="0" smtClean="0"/>
                </a:br>
                <a:r>
                  <a:rPr lang="en-US" sz="550" b="0" dirty="0" smtClean="0"/>
                  <a:t>**Let's use variables:**</a:t>
                </a:r>
                <a:br>
                  <a:rPr lang="en-US" sz="550" b="0" dirty="0" smtClean="0"/>
                </a:br>
                <a:r>
                  <a:rPr lang="en-US" sz="550" b="0" dirty="0" smtClean="0"/>
                  <a:t>*  Let </a:t>
                </a:r>
                <a:r>
                  <a:rPr lang="en-US" sz="550" b="0" dirty="0"/>
                  <a:t>'𝑥' represent the amount invested in the account paying 2% interest.</a:t>
                </a:r>
                <a:br>
                  <a:rPr lang="en-US" sz="550" b="0" dirty="0"/>
                </a:br>
                <a:r>
                  <a:rPr lang="en-US" sz="550" b="0" dirty="0"/>
                  <a:t>*  Let </a:t>
                </a:r>
                <a:r>
                  <a:rPr lang="en-US" sz="550" b="0" dirty="0" smtClean="0"/>
                  <a:t>'4𝑥' </a:t>
                </a:r>
                <a:r>
                  <a:rPr lang="en-US" sz="550" b="0" dirty="0"/>
                  <a:t>represent the amount invested in the account paying 3% interest.</a:t>
                </a:r>
                <a:br>
                  <a:rPr lang="en-US" sz="550" b="0" dirty="0"/>
                </a:br>
                <a:r>
                  <a:rPr lang="en-US" sz="550" b="0" dirty="0"/>
                  <a:t>*  The remaining amount will be invested in the account paying 4</a:t>
                </a:r>
                <a:r>
                  <a:rPr lang="en-US" sz="550" b="0" dirty="0" smtClean="0"/>
                  <a:t>%.</a:t>
                </a:r>
                <a:r>
                  <a:rPr lang="en-US" sz="550" b="0" dirty="0"/>
                  <a:t/>
                </a:r>
                <a:br>
                  <a:rPr lang="en-US" sz="550" b="0" dirty="0"/>
                </a:br>
                <a:r>
                  <a:rPr lang="en-US" sz="550" b="0" dirty="0"/>
                  <a:t>**Set up the equations</a:t>
                </a:r>
                <a:r>
                  <a:rPr lang="en-US" sz="550" b="0" dirty="0" smtClean="0"/>
                  <a:t>:**</a:t>
                </a:r>
                <a:r>
                  <a:rPr lang="en-US" sz="550" b="0" dirty="0"/>
                  <a:t/>
                </a:r>
                <a:br>
                  <a:rPr lang="en-US" sz="550" b="0" dirty="0"/>
                </a:br>
                <a:r>
                  <a:rPr lang="en-US" sz="550" b="0" dirty="0"/>
                  <a:t>* **Equation 1 (Total Investment):** 𝑥</a:t>
                </a:r>
                <a:r>
                  <a:rPr lang="en-US" sz="550" b="0" dirty="0" smtClean="0"/>
                  <a:t> </a:t>
                </a:r>
                <a:r>
                  <a:rPr lang="en-US" sz="550" b="0" dirty="0"/>
                  <a:t>+ </a:t>
                </a:r>
                <a:r>
                  <a:rPr lang="en-US" sz="550" b="0" dirty="0" smtClean="0"/>
                  <a:t>4𝑥 </a:t>
                </a:r>
                <a:r>
                  <a:rPr lang="en-US" sz="550" b="0" dirty="0"/>
                  <a:t>+ (amount in 4% account) = $1,000,000</a:t>
                </a:r>
                <a:br>
                  <a:rPr lang="en-US" sz="550" b="0" dirty="0"/>
                </a:br>
                <a:r>
                  <a:rPr lang="en-US" sz="550" b="0" dirty="0"/>
                  <a:t>* **Equation 2 (Total Interest):** </a:t>
                </a:r>
                <a:r>
                  <a:rPr lang="en-US" sz="550" b="0" dirty="0" smtClean="0"/>
                  <a:t>0.02𝑥 </a:t>
                </a:r>
                <a:r>
                  <a:rPr lang="en-US" sz="550" b="0" dirty="0"/>
                  <a:t>+ </a:t>
                </a:r>
                <a:r>
                  <a:rPr lang="en-US" sz="550" b="0" dirty="0" smtClean="0"/>
                  <a:t>0.03(4𝑥) </a:t>
                </a:r>
                <a:r>
                  <a:rPr lang="en-US" sz="550" b="0" dirty="0"/>
                  <a:t>+ 0.04(amount in 4% account) = $</a:t>
                </a:r>
                <a:r>
                  <a:rPr lang="en-US" sz="550" b="0" dirty="0" smtClean="0"/>
                  <a:t>34,000</a:t>
                </a:r>
                <a:r>
                  <a:rPr lang="en-US" sz="550" b="0" dirty="0"/>
                  <a:t/>
                </a:r>
                <a:br>
                  <a:rPr lang="en-US" sz="550" b="0" dirty="0"/>
                </a:br>
                <a:r>
                  <a:rPr lang="en-US" sz="550" b="0" dirty="0"/>
                  <a:t>**Solve for the unknowns</a:t>
                </a:r>
                <a:r>
                  <a:rPr lang="en-US" sz="550" b="0" dirty="0" smtClean="0"/>
                  <a:t>:**</a:t>
                </a:r>
                <a:r>
                  <a:rPr lang="en-US" sz="550" b="0" dirty="0"/>
                  <a:t/>
                </a:r>
                <a:br>
                  <a:rPr lang="en-US" sz="550" b="0" dirty="0"/>
                </a:br>
                <a:r>
                  <a:rPr lang="en-US" sz="550" b="0" dirty="0"/>
                  <a:t>1. **Simplify Equation 1:**  </a:t>
                </a:r>
                <a:r>
                  <a:rPr lang="en-US" sz="550" b="0" dirty="0" smtClean="0"/>
                  <a:t>5𝑥 </a:t>
                </a:r>
                <a:r>
                  <a:rPr lang="en-US" sz="550" b="0" dirty="0"/>
                  <a:t>+ (amount in 4% account) = $1,000,000</a:t>
                </a:r>
                <a:br>
                  <a:rPr lang="en-US" sz="550" b="0" dirty="0"/>
                </a:br>
                <a:r>
                  <a:rPr lang="en-US" sz="550" b="0" dirty="0"/>
                  <a:t>2. **Solve for (amount in 4% account):**  (</a:t>
                </a:r>
                <a:r>
                  <a:rPr lang="en-US" sz="550" b="0" dirty="0" smtClean="0"/>
                  <a:t>amount </a:t>
                </a:r>
                <a:r>
                  <a:rPr lang="en-US" sz="550" b="0" dirty="0"/>
                  <a:t>in 4% account) = $1,000,000 - </a:t>
                </a:r>
                <a:r>
                  <a:rPr lang="en-US" sz="550" b="0" dirty="0" smtClean="0"/>
                  <a:t>5𝑥</a:t>
                </a:r>
                <a:r>
                  <a:rPr lang="en-US" sz="550" b="0" dirty="0"/>
                  <a:t/>
                </a:r>
                <a:br>
                  <a:rPr lang="en-US" sz="550" b="0" dirty="0"/>
                </a:br>
                <a:r>
                  <a:rPr lang="en-US" sz="550" b="0" dirty="0"/>
                  <a:t>3. **Substitute this value into Equation 2</a:t>
                </a:r>
                <a:r>
                  <a:rPr lang="en-US" sz="550" b="0" dirty="0" smtClean="0"/>
                  <a:t>:** 0.02𝑥 + 0.12𝑥 + 0.04($1,000,000 - 5𝑥) = $34,000</a:t>
                </a:r>
                <a:r>
                  <a:rPr lang="en-US" sz="550" b="0" dirty="0"/>
                  <a:t/>
                </a:r>
                <a:br>
                  <a:rPr lang="en-US" sz="550" b="0" dirty="0"/>
                </a:br>
                <a:r>
                  <a:rPr lang="en-US" sz="550" b="0" dirty="0"/>
                  <a:t>4. **Simplify and solve for </a:t>
                </a:r>
                <a:r>
                  <a:rPr lang="en-US" sz="550" b="0" dirty="0" smtClean="0"/>
                  <a:t>𝑥:** </a:t>
                </a:r>
                <a:r>
                  <a:rPr lang="en-US" sz="550" b="0" dirty="0"/>
                  <a:t/>
                </a:r>
                <a:br>
                  <a:rPr lang="en-US" sz="550" b="0" dirty="0"/>
                </a:br>
                <a:r>
                  <a:rPr lang="en-US" sz="550" b="0" dirty="0"/>
                  <a:t>*</a:t>
                </a:r>
                <a:r>
                  <a:rPr lang="en-US" sz="550" b="0" dirty="0" smtClean="0"/>
                  <a:t> </a:t>
                </a:r>
                <a14:m>
                  <m:oMath xmlns:m="http://schemas.openxmlformats.org/officeDocument/2006/math">
                    <m:r>
                      <a:rPr lang="en-US" sz="550" b="0" i="1" dirty="0" smtClean="0">
                        <a:latin typeface="Cambria Math" panose="02040503050406030204" pitchFamily="18" charset="0"/>
                      </a:rPr>
                      <m:t>0</m:t>
                    </m:r>
                    <m:r>
                      <a:rPr lang="en-US" sz="550" b="0" i="1" dirty="0" smtClean="0">
                        <a:latin typeface="Cambria Math" panose="02040503050406030204" pitchFamily="18" charset="0"/>
                      </a:rPr>
                      <m:t>.</m:t>
                    </m:r>
                    <m:r>
                      <a:rPr lang="en-US" sz="550" b="0" i="1" dirty="0" smtClean="0">
                        <a:latin typeface="Cambria Math" panose="02040503050406030204" pitchFamily="18" charset="0"/>
                      </a:rPr>
                      <m:t>14</m:t>
                    </m:r>
                    <m:r>
                      <a:rPr lang="en-US" sz="550" b="0" i="1" dirty="0" smtClean="0">
                        <a:latin typeface="Cambria Math" panose="02040503050406030204" pitchFamily="18" charset="0"/>
                      </a:rPr>
                      <m:t>𝑥</m:t>
                    </m:r>
                    <m:r>
                      <a:rPr lang="en-US" sz="550" b="0" i="1" dirty="0" smtClean="0">
                        <a:latin typeface="Cambria Math" panose="02040503050406030204" pitchFamily="18" charset="0"/>
                      </a:rPr>
                      <m:t> + $</m:t>
                    </m:r>
                    <m:r>
                      <a:rPr lang="en-US" sz="550" b="0" i="1" dirty="0" smtClean="0">
                        <a:latin typeface="Cambria Math" panose="02040503050406030204" pitchFamily="18" charset="0"/>
                      </a:rPr>
                      <m:t>40</m:t>
                    </m:r>
                    <m:r>
                      <a:rPr lang="en-US" sz="550" b="0" i="1" dirty="0" smtClean="0">
                        <a:latin typeface="Cambria Math" panose="02040503050406030204" pitchFamily="18" charset="0"/>
                      </a:rPr>
                      <m:t>,</m:t>
                    </m:r>
                    <m:r>
                      <a:rPr lang="en-US" sz="550" b="0" i="1" dirty="0" smtClean="0">
                        <a:latin typeface="Cambria Math" panose="02040503050406030204" pitchFamily="18" charset="0"/>
                      </a:rPr>
                      <m:t>000</m:t>
                    </m:r>
                    <m:r>
                      <a:rPr lang="en-US" sz="550" b="0" i="1" dirty="0" smtClean="0">
                        <a:latin typeface="Cambria Math" panose="02040503050406030204" pitchFamily="18" charset="0"/>
                      </a:rPr>
                      <m:t> − </m:t>
                    </m:r>
                    <m:r>
                      <a:rPr lang="en-US" sz="550" b="0" i="1" dirty="0" smtClean="0">
                        <a:latin typeface="Cambria Math" panose="02040503050406030204" pitchFamily="18" charset="0"/>
                      </a:rPr>
                      <m:t>0</m:t>
                    </m:r>
                    <m:r>
                      <a:rPr lang="en-US" sz="550" b="0" i="1" dirty="0" smtClean="0">
                        <a:latin typeface="Cambria Math" panose="02040503050406030204" pitchFamily="18" charset="0"/>
                      </a:rPr>
                      <m:t>.</m:t>
                    </m:r>
                    <m:r>
                      <a:rPr lang="en-US" sz="550" b="0" i="1" dirty="0" smtClean="0">
                        <a:latin typeface="Cambria Math" panose="02040503050406030204" pitchFamily="18" charset="0"/>
                      </a:rPr>
                      <m:t>2</m:t>
                    </m:r>
                    <m:r>
                      <a:rPr lang="en-US" sz="550" b="0" i="1" dirty="0" smtClean="0">
                        <a:latin typeface="Cambria Math" panose="02040503050406030204" pitchFamily="18" charset="0"/>
                      </a:rPr>
                      <m:t>𝑥</m:t>
                    </m:r>
                    <m:r>
                      <a:rPr lang="en-US" sz="550" b="0" i="1" dirty="0" smtClean="0">
                        <a:latin typeface="Cambria Math" panose="02040503050406030204" pitchFamily="18" charset="0"/>
                      </a:rPr>
                      <m:t> = $</m:t>
                    </m:r>
                    <m:r>
                      <a:rPr lang="en-US" sz="550" b="0" i="1" dirty="0" smtClean="0">
                        <a:latin typeface="Cambria Math" panose="02040503050406030204" pitchFamily="18" charset="0"/>
                      </a:rPr>
                      <m:t>34</m:t>
                    </m:r>
                    <m:r>
                      <a:rPr lang="en-US" sz="550" b="0" i="1" dirty="0" smtClean="0">
                        <a:latin typeface="Cambria Math" panose="02040503050406030204" pitchFamily="18" charset="0"/>
                      </a:rPr>
                      <m:t>,</m:t>
                    </m:r>
                    <m:r>
                      <a:rPr lang="en-US" sz="550" b="0" i="1" dirty="0" smtClean="0">
                        <a:latin typeface="Cambria Math" panose="02040503050406030204" pitchFamily="18" charset="0"/>
                      </a:rPr>
                      <m:t>000</m:t>
                    </m:r>
                  </m:oMath>
                </a14:m>
                <a:r>
                  <a:rPr lang="en-US" sz="550" b="0" dirty="0"/>
                  <a:t/>
                </a:r>
                <a:br>
                  <a:rPr lang="en-US" sz="550" b="0" dirty="0"/>
                </a:br>
                <a:r>
                  <a:rPr lang="en-US" sz="550" b="0" dirty="0" smtClean="0"/>
                  <a:t>*</a:t>
                </a:r>
                <a14:m>
                  <m:oMath xmlns:m="http://schemas.openxmlformats.org/officeDocument/2006/math">
                    <m:r>
                      <a:rPr lang="en-US" sz="550" b="0" i="1" dirty="0" smtClean="0">
                        <a:latin typeface="Cambria Math" panose="02040503050406030204" pitchFamily="18" charset="0"/>
                      </a:rPr>
                      <m:t> −</m:t>
                    </m:r>
                    <m:r>
                      <a:rPr lang="en-US" sz="550" b="0" i="1" dirty="0" smtClean="0">
                        <a:latin typeface="Cambria Math" panose="02040503050406030204" pitchFamily="18" charset="0"/>
                      </a:rPr>
                      <m:t>0</m:t>
                    </m:r>
                    <m:r>
                      <a:rPr lang="en-US" sz="550" b="0" i="1" dirty="0" smtClean="0">
                        <a:latin typeface="Cambria Math" panose="02040503050406030204" pitchFamily="18" charset="0"/>
                      </a:rPr>
                      <m:t>.</m:t>
                    </m:r>
                    <m:r>
                      <a:rPr lang="en-US" sz="550" b="0" i="1" dirty="0" smtClean="0">
                        <a:latin typeface="Cambria Math" panose="02040503050406030204" pitchFamily="18" charset="0"/>
                      </a:rPr>
                      <m:t>06</m:t>
                    </m:r>
                    <m:r>
                      <a:rPr lang="en-US" sz="550" b="0" i="1" dirty="0" smtClean="0">
                        <a:latin typeface="Cambria Math" panose="02040503050406030204" pitchFamily="18" charset="0"/>
                      </a:rPr>
                      <m:t>𝑥</m:t>
                    </m:r>
                    <m:r>
                      <a:rPr lang="en-US" sz="550" b="0" i="1" dirty="0" smtClean="0">
                        <a:latin typeface="Cambria Math" panose="02040503050406030204" pitchFamily="18" charset="0"/>
                      </a:rPr>
                      <m:t> = −$</m:t>
                    </m:r>
                    <m:r>
                      <a:rPr lang="en-US" sz="550" b="0" i="1" dirty="0" smtClean="0">
                        <a:latin typeface="Cambria Math" panose="02040503050406030204" pitchFamily="18" charset="0"/>
                      </a:rPr>
                      <m:t>6</m:t>
                    </m:r>
                    <m:r>
                      <a:rPr lang="en-US" sz="550" b="0" i="1" dirty="0" smtClean="0">
                        <a:latin typeface="Cambria Math" panose="02040503050406030204" pitchFamily="18" charset="0"/>
                      </a:rPr>
                      <m:t>,</m:t>
                    </m:r>
                    <m:r>
                      <a:rPr lang="en-US" sz="550" b="0" i="1" dirty="0" smtClean="0">
                        <a:latin typeface="Cambria Math" panose="02040503050406030204" pitchFamily="18" charset="0"/>
                      </a:rPr>
                      <m:t>000</m:t>
                    </m:r>
                  </m:oMath>
                </a14:m>
                <a:endParaRPr lang="en-US" sz="550" b="0" i="1" dirty="0" smtClean="0">
                  <a:latin typeface="Cambria Math" panose="02040503050406030204" pitchFamily="18" charset="0"/>
                </a:endParaRPr>
              </a:p>
              <a:p>
                <a:pPr>
                  <a:lnSpc>
                    <a:spcPct val="120000"/>
                  </a:lnSpc>
                  <a:spcBef>
                    <a:spcPts val="0"/>
                  </a:spcBef>
                </a:pPr>
                <a:r>
                  <a:rPr lang="en-US" sz="550" b="0" dirty="0" smtClean="0"/>
                  <a:t>*</a:t>
                </a:r>
                <a14:m>
                  <m:oMath xmlns:m="http://schemas.openxmlformats.org/officeDocument/2006/math">
                    <m:r>
                      <a:rPr lang="en-US" sz="550" b="0" i="1" dirty="0" smtClean="0">
                        <a:latin typeface="Cambria Math" panose="02040503050406030204" pitchFamily="18" charset="0"/>
                      </a:rPr>
                      <m:t>𝑥</m:t>
                    </m:r>
                    <m:r>
                      <a:rPr lang="en-US" sz="550" b="0" i="1" dirty="0" smtClean="0">
                        <a:latin typeface="Cambria Math" panose="02040503050406030204" pitchFamily="18" charset="0"/>
                      </a:rPr>
                      <m:t> = $</m:t>
                    </m:r>
                    <m:r>
                      <a:rPr lang="en-US" sz="550" b="0" i="1" dirty="0" smtClean="0">
                        <a:latin typeface="Cambria Math" panose="02040503050406030204" pitchFamily="18" charset="0"/>
                      </a:rPr>
                      <m:t>100</m:t>
                    </m:r>
                    <m:r>
                      <a:rPr lang="en-US" sz="550" b="0" i="1" dirty="0" smtClean="0">
                        <a:latin typeface="Cambria Math" panose="02040503050406030204" pitchFamily="18" charset="0"/>
                      </a:rPr>
                      <m:t>,</m:t>
                    </m:r>
                    <m:r>
                      <a:rPr lang="en-US" sz="550" b="0" i="1" dirty="0" smtClean="0">
                        <a:latin typeface="Cambria Math" panose="02040503050406030204" pitchFamily="18" charset="0"/>
                      </a:rPr>
                      <m:t>000</m:t>
                    </m:r>
                  </m:oMath>
                </a14:m>
                <a:r>
                  <a:rPr lang="en-US" sz="550" b="0" dirty="0"/>
                  <a:t/>
                </a:r>
                <a:br>
                  <a:rPr lang="en-US" sz="550" b="0" dirty="0"/>
                </a:br>
                <a:r>
                  <a:rPr lang="en-US" sz="550" b="0" dirty="0"/>
                  <a:t>**Calculate the investments</a:t>
                </a:r>
                <a:r>
                  <a:rPr lang="en-US" sz="550" b="0" dirty="0" smtClean="0"/>
                  <a:t>:**</a:t>
                </a:r>
                <a:r>
                  <a:rPr lang="en-US" sz="550" b="0" dirty="0"/>
                  <a:t/>
                </a:r>
                <a:br>
                  <a:rPr lang="en-US" sz="550" b="0" dirty="0"/>
                </a:br>
                <a:r>
                  <a:rPr lang="en-US" sz="550" b="0" dirty="0"/>
                  <a:t>* **2% account:** 𝑥 </a:t>
                </a:r>
                <a:r>
                  <a:rPr lang="en-US" sz="550" b="0" dirty="0" smtClean="0"/>
                  <a:t>= </a:t>
                </a:r>
                <a:r>
                  <a:rPr lang="en-US" sz="550" b="0" dirty="0"/>
                  <a:t>$100,000</a:t>
                </a:r>
                <a:br>
                  <a:rPr lang="en-US" sz="550" b="0" dirty="0"/>
                </a:br>
                <a:r>
                  <a:rPr lang="en-US" sz="550" b="0" dirty="0"/>
                  <a:t>* **3% account:** </a:t>
                </a:r>
                <a:r>
                  <a:rPr lang="en-US" sz="550" b="0" dirty="0" smtClean="0"/>
                  <a:t>4𝑥 </a:t>
                </a:r>
                <a:r>
                  <a:rPr lang="en-US" sz="550" b="0" dirty="0"/>
                  <a:t>= $400,000</a:t>
                </a:r>
                <a:br>
                  <a:rPr lang="en-US" sz="550" b="0" dirty="0"/>
                </a:br>
                <a:r>
                  <a:rPr lang="en-US" sz="550" b="0" dirty="0"/>
                  <a:t>* **4% account:** $1,000,000 - </a:t>
                </a:r>
                <a:r>
                  <a:rPr lang="en-US" sz="550" b="0" dirty="0" smtClean="0"/>
                  <a:t>5𝑥 </a:t>
                </a:r>
                <a:r>
                  <a:rPr lang="en-US" sz="550" b="0" dirty="0"/>
                  <a:t>= $1,000,000 - $500,000 = $</a:t>
                </a:r>
                <a:r>
                  <a:rPr lang="en-US" sz="550" b="0" dirty="0" smtClean="0"/>
                  <a:t>500,000</a:t>
                </a:r>
                <a:r>
                  <a:rPr lang="en-US" sz="550" b="0" dirty="0"/>
                  <a:t/>
                </a:r>
                <a:br>
                  <a:rPr lang="en-US" sz="550" b="0" dirty="0"/>
                </a:br>
                <a:r>
                  <a:rPr lang="en-US" sz="550" b="0" dirty="0"/>
                  <a:t>**Therefore, you invested</a:t>
                </a:r>
                <a:r>
                  <a:rPr lang="en-US" sz="550" b="0" dirty="0" smtClean="0"/>
                  <a:t>:**</a:t>
                </a:r>
                <a:r>
                  <a:rPr lang="en-US" sz="550" b="0" dirty="0"/>
                  <a:t/>
                </a:r>
                <a:br>
                  <a:rPr lang="en-US" sz="550" b="0" dirty="0"/>
                </a:br>
                <a:r>
                  <a:rPr lang="en-US" sz="550" b="0" dirty="0"/>
                  <a:t>* **$100,000 in the account paying 2% interest.**</a:t>
                </a:r>
                <a:br>
                  <a:rPr lang="en-US" sz="550" b="0" dirty="0"/>
                </a:br>
                <a:r>
                  <a:rPr lang="en-US" sz="550" b="0" dirty="0"/>
                  <a:t>* **$400,000 in the account paying 3% interest.**</a:t>
                </a:r>
                <a:br>
                  <a:rPr lang="en-US" sz="550" b="0" dirty="0"/>
                </a:br>
                <a:r>
                  <a:rPr lang="en-US" sz="550" b="0" dirty="0"/>
                  <a:t>* **$500,000 in the account paying 4% interest.** </a:t>
                </a: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39788" y="1681162"/>
                <a:ext cx="5157787" cy="2446337"/>
              </a:xfrm>
              <a:blipFill>
                <a:blip r:embed="rId3"/>
                <a:stretch>
                  <a:fillRect b="-49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839788" y="4127498"/>
                <a:ext cx="5157787" cy="2571751"/>
              </a:xfrm>
              <a:ln>
                <a:solidFill>
                  <a:schemeClr val="tx1"/>
                </a:solidFill>
              </a:ln>
            </p:spPr>
            <p:txBody>
              <a:bodyPr>
                <a:noAutofit/>
              </a:bodyPr>
              <a:lstStyle/>
              <a:p>
                <a:pPr marL="0" indent="0">
                  <a:lnSpc>
                    <a:spcPct val="120000"/>
                  </a:lnSpc>
                  <a:spcBef>
                    <a:spcPts val="0"/>
                  </a:spcBef>
                  <a:buNone/>
                </a:pPr>
                <a:r>
                  <a:rPr lang="en-US" sz="620" dirty="0" smtClean="0"/>
                  <a:t>Let's denote the amount invested in the third account (2%) as </a:t>
                </a:r>
                <a:r>
                  <a:rPr lang="en-US" sz="620" dirty="0"/>
                  <a:t>𝑥</a:t>
                </a:r>
                <a:r>
                  <a:rPr lang="en-US" sz="620" dirty="0" smtClean="0"/>
                  <a:t>.</a:t>
                </a:r>
                <a:r>
                  <a:rPr lang="en-US" sz="620" dirty="0"/>
                  <a:t/>
                </a:r>
                <a:br>
                  <a:rPr lang="en-US" sz="620" dirty="0"/>
                </a:br>
                <a:r>
                  <a:rPr lang="en-US" sz="620" dirty="0"/>
                  <a:t>Since you invest four times the money into the account that pays 3% compared to 2%, the amount invested in the first account (3%) would be </a:t>
                </a:r>
                <a:r>
                  <a:rPr lang="en-US" sz="620" dirty="0" smtClean="0"/>
                  <a:t>4𝑥.</a:t>
                </a:r>
                <a:r>
                  <a:rPr lang="en-US" sz="620" dirty="0"/>
                  <a:t/>
                </a:r>
                <a:br>
                  <a:rPr lang="en-US" sz="620" dirty="0"/>
                </a:br>
                <a:r>
                  <a:rPr lang="en-US" sz="620" dirty="0"/>
                  <a:t>The amount invested in the second account (4%) would be the remaining amount after investing in the first and third accounts, which is </a:t>
                </a:r>
                <a:endParaRPr lang="en-US" sz="620" dirty="0" smtClean="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620" i="1" dirty="0" smtClean="0">
                          <a:latin typeface="Cambria Math" panose="02040503050406030204" pitchFamily="18" charset="0"/>
                        </a:rPr>
                        <m:t>1</m:t>
                      </m:r>
                      <m:r>
                        <a:rPr lang="en-US" sz="620" i="1" dirty="0" smtClean="0">
                          <a:latin typeface="Cambria Math" panose="02040503050406030204" pitchFamily="18" charset="0"/>
                        </a:rPr>
                        <m:t>,</m:t>
                      </m:r>
                      <m:r>
                        <a:rPr lang="en-US" sz="620" i="1" dirty="0" smtClean="0">
                          <a:latin typeface="Cambria Math" panose="02040503050406030204" pitchFamily="18" charset="0"/>
                        </a:rPr>
                        <m:t>000</m:t>
                      </m:r>
                      <m:r>
                        <a:rPr lang="en-US" sz="620" i="1" dirty="0" smtClean="0">
                          <a:latin typeface="Cambria Math" panose="02040503050406030204" pitchFamily="18" charset="0"/>
                        </a:rPr>
                        <m:t>,</m:t>
                      </m:r>
                      <m:r>
                        <a:rPr lang="en-US" sz="620" i="1" dirty="0" smtClean="0">
                          <a:latin typeface="Cambria Math" panose="02040503050406030204" pitchFamily="18" charset="0"/>
                        </a:rPr>
                        <m:t>000</m:t>
                      </m:r>
                      <m:r>
                        <a:rPr lang="en-US" sz="620" i="1" dirty="0" smtClean="0">
                          <a:latin typeface="Cambria Math" panose="02040503050406030204" pitchFamily="18" charset="0"/>
                        </a:rPr>
                        <m:t> − </m:t>
                      </m:r>
                      <m:r>
                        <a:rPr lang="en-US" sz="620" i="1" dirty="0" smtClean="0">
                          <a:latin typeface="Cambria Math" panose="02040503050406030204" pitchFamily="18" charset="0"/>
                        </a:rPr>
                        <m:t>4</m:t>
                      </m:r>
                      <m:r>
                        <a:rPr lang="en-US" sz="620" i="1" dirty="0" smtClean="0">
                          <a:latin typeface="Cambria Math" panose="02040503050406030204" pitchFamily="18" charset="0"/>
                        </a:rPr>
                        <m:t>𝑥</m:t>
                      </m:r>
                      <m:r>
                        <a:rPr lang="en-US" sz="620" i="1" dirty="0" smtClean="0">
                          <a:latin typeface="Cambria Math" panose="02040503050406030204" pitchFamily="18" charset="0"/>
                        </a:rPr>
                        <m:t> − </m:t>
                      </m:r>
                      <m:r>
                        <a:rPr lang="en-US" sz="620" i="1" dirty="0" smtClean="0">
                          <a:latin typeface="Cambria Math" panose="02040503050406030204" pitchFamily="18" charset="0"/>
                        </a:rPr>
                        <m:t>𝑥</m:t>
                      </m:r>
                      <m:r>
                        <a:rPr lang="en-US" sz="620" i="1" dirty="0" smtClean="0">
                          <a:latin typeface="Cambria Math" panose="02040503050406030204" pitchFamily="18" charset="0"/>
                        </a:rPr>
                        <m:t> = </m:t>
                      </m:r>
                      <m:r>
                        <a:rPr lang="en-US" sz="620" i="1" dirty="0" smtClean="0">
                          <a:latin typeface="Cambria Math" panose="02040503050406030204" pitchFamily="18" charset="0"/>
                        </a:rPr>
                        <m:t>1</m:t>
                      </m:r>
                      <m:r>
                        <a:rPr lang="en-US" sz="620" i="1" dirty="0" smtClean="0">
                          <a:latin typeface="Cambria Math" panose="02040503050406030204" pitchFamily="18" charset="0"/>
                        </a:rPr>
                        <m:t>,</m:t>
                      </m:r>
                      <m:r>
                        <a:rPr lang="en-US" sz="620" i="1" dirty="0" smtClean="0">
                          <a:latin typeface="Cambria Math" panose="02040503050406030204" pitchFamily="18" charset="0"/>
                        </a:rPr>
                        <m:t>000</m:t>
                      </m:r>
                      <m:r>
                        <a:rPr lang="en-US" sz="620" i="1" dirty="0" smtClean="0">
                          <a:latin typeface="Cambria Math" panose="02040503050406030204" pitchFamily="18" charset="0"/>
                        </a:rPr>
                        <m:t>,</m:t>
                      </m:r>
                      <m:r>
                        <a:rPr lang="en-US" sz="620" i="1" dirty="0" smtClean="0">
                          <a:latin typeface="Cambria Math" panose="02040503050406030204" pitchFamily="18" charset="0"/>
                        </a:rPr>
                        <m:t>000</m:t>
                      </m:r>
                      <m:r>
                        <a:rPr lang="en-US" sz="620" i="1" dirty="0" smtClean="0">
                          <a:latin typeface="Cambria Math" panose="02040503050406030204" pitchFamily="18" charset="0"/>
                        </a:rPr>
                        <m:t> − </m:t>
                      </m:r>
                      <m:r>
                        <a:rPr lang="en-US" sz="620" i="1" dirty="0" smtClean="0">
                          <a:latin typeface="Cambria Math" panose="02040503050406030204" pitchFamily="18" charset="0"/>
                        </a:rPr>
                        <m:t>5</m:t>
                      </m:r>
                      <m:r>
                        <a:rPr lang="en-US" sz="620" i="1" dirty="0" smtClean="0">
                          <a:latin typeface="Cambria Math" panose="02040503050406030204" pitchFamily="18" charset="0"/>
                        </a:rPr>
                        <m:t>𝑥</m:t>
                      </m:r>
                      <m:r>
                        <a:rPr lang="en-US" sz="620" i="1" dirty="0" smtClean="0">
                          <a:latin typeface="Cambria Math" panose="02040503050406030204" pitchFamily="18" charset="0"/>
                        </a:rPr>
                        <m:t>.</m:t>
                      </m:r>
                    </m:oMath>
                  </m:oMathPara>
                </a14:m>
                <a:r>
                  <a:rPr lang="en-US" sz="620" dirty="0"/>
                  <a:t/>
                </a:r>
                <a:br>
                  <a:rPr lang="en-US" sz="620" dirty="0"/>
                </a:br>
                <a:r>
                  <a:rPr lang="en-US" sz="620" dirty="0"/>
                  <a:t>Now, let's calculate the interest earned from each account</a:t>
                </a:r>
                <a:r>
                  <a:rPr lang="en-US" sz="620" dirty="0" smtClean="0"/>
                  <a:t>:</a:t>
                </a:r>
                <a:r>
                  <a:rPr lang="en-US" sz="620" dirty="0"/>
                  <a:t/>
                </a:r>
                <a:br>
                  <a:rPr lang="en-US" sz="620" dirty="0"/>
                </a:br>
                <a:r>
                  <a:rPr lang="en-US" sz="620" dirty="0"/>
                  <a:t>First Account (3</a:t>
                </a:r>
                <a:r>
                  <a:rPr lang="en-US" sz="620" dirty="0" smtClean="0"/>
                  <a:t>%):</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620" i="1" dirty="0" smtClean="0">
                          <a:latin typeface="Cambria Math" panose="02040503050406030204" pitchFamily="18" charset="0"/>
                        </a:rPr>
                        <m:t>𝐼𝑛𝑡𝑒𝑟𝑒𝑠𝑡</m:t>
                      </m:r>
                      <m:r>
                        <a:rPr lang="en-US" sz="620" i="1" dirty="0" smtClean="0">
                          <a:latin typeface="Cambria Math" panose="02040503050406030204" pitchFamily="18" charset="0"/>
                        </a:rPr>
                        <m:t> = </m:t>
                      </m:r>
                      <m:r>
                        <a:rPr lang="en-US" sz="620" i="1" dirty="0" smtClean="0">
                          <a:latin typeface="Cambria Math" panose="02040503050406030204" pitchFamily="18" charset="0"/>
                        </a:rPr>
                        <m:t>𝑃𝑟𝑖𝑛𝑐𝑖𝑝𝑎𝑙</m:t>
                      </m:r>
                      <m:r>
                        <a:rPr lang="en-US" sz="620" i="1" dirty="0" smtClean="0">
                          <a:latin typeface="Cambria Math" panose="02040503050406030204" pitchFamily="18" charset="0"/>
                        </a:rPr>
                        <m:t> ∗ </m:t>
                      </m:r>
                      <m:r>
                        <a:rPr lang="en-US" sz="620" i="1" dirty="0" smtClean="0">
                          <a:latin typeface="Cambria Math" panose="02040503050406030204" pitchFamily="18" charset="0"/>
                        </a:rPr>
                        <m:t>𝑅𝑎𝑡𝑒</m:t>
                      </m:r>
                      <m:r>
                        <a:rPr lang="en-US" sz="620" i="1" dirty="0" smtClean="0">
                          <a:latin typeface="Cambria Math" panose="02040503050406030204" pitchFamily="18" charset="0"/>
                        </a:rPr>
                        <m:t> = </m:t>
                      </m:r>
                      <m:r>
                        <a:rPr lang="en-US" sz="620" i="1" dirty="0" smtClean="0">
                          <a:latin typeface="Cambria Math" panose="02040503050406030204" pitchFamily="18" charset="0"/>
                        </a:rPr>
                        <m:t>4</m:t>
                      </m:r>
                      <m:r>
                        <a:rPr lang="en-US" sz="620" i="1" dirty="0" smtClean="0">
                          <a:latin typeface="Cambria Math" panose="02040503050406030204" pitchFamily="18" charset="0"/>
                        </a:rPr>
                        <m:t>𝑥</m:t>
                      </m:r>
                      <m:r>
                        <a:rPr lang="en-US" sz="620" i="1" dirty="0" smtClean="0">
                          <a:latin typeface="Cambria Math" panose="02040503050406030204" pitchFamily="18" charset="0"/>
                        </a:rPr>
                        <m:t> ∗ </m:t>
                      </m:r>
                      <m:r>
                        <a:rPr lang="en-US" sz="620" i="1" dirty="0" smtClean="0">
                          <a:latin typeface="Cambria Math" panose="02040503050406030204" pitchFamily="18" charset="0"/>
                        </a:rPr>
                        <m:t>0</m:t>
                      </m:r>
                      <m:r>
                        <a:rPr lang="en-US" sz="620" i="1" dirty="0" smtClean="0">
                          <a:latin typeface="Cambria Math" panose="02040503050406030204" pitchFamily="18" charset="0"/>
                        </a:rPr>
                        <m:t>.</m:t>
                      </m:r>
                      <m:r>
                        <a:rPr lang="en-US" sz="620" i="1" dirty="0" smtClean="0">
                          <a:latin typeface="Cambria Math" panose="02040503050406030204" pitchFamily="18" charset="0"/>
                        </a:rPr>
                        <m:t>03</m:t>
                      </m:r>
                    </m:oMath>
                  </m:oMathPara>
                </a14:m>
                <a:r>
                  <a:rPr lang="en-US" sz="620" dirty="0"/>
                  <a:t/>
                </a:r>
                <a:br>
                  <a:rPr lang="en-US" sz="620" dirty="0"/>
                </a:br>
                <a:r>
                  <a:rPr lang="en-US" sz="620" dirty="0"/>
                  <a:t>Second Account (4</a:t>
                </a:r>
                <a:r>
                  <a:rPr lang="en-US" sz="620" dirty="0" smtClean="0"/>
                  <a:t>%):</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620" i="1" dirty="0" smtClean="0">
                          <a:latin typeface="Cambria Math" panose="02040503050406030204" pitchFamily="18" charset="0"/>
                        </a:rPr>
                        <m:t>𝐼𝑛𝑡𝑒𝑟𝑒𝑠𝑡</m:t>
                      </m:r>
                      <m:r>
                        <a:rPr lang="en-US" sz="620" i="1" dirty="0" smtClean="0">
                          <a:latin typeface="Cambria Math" panose="02040503050406030204" pitchFamily="18" charset="0"/>
                        </a:rPr>
                        <m:t> = </m:t>
                      </m:r>
                      <m:r>
                        <a:rPr lang="en-US" sz="620" i="1" dirty="0" smtClean="0">
                          <a:latin typeface="Cambria Math" panose="02040503050406030204" pitchFamily="18" charset="0"/>
                        </a:rPr>
                        <m:t>𝑃𝑟𝑖𝑛𝑐𝑖𝑝𝑎𝑙</m:t>
                      </m:r>
                      <m:r>
                        <a:rPr lang="en-US" sz="620" i="1" dirty="0" smtClean="0">
                          <a:latin typeface="Cambria Math" panose="02040503050406030204" pitchFamily="18" charset="0"/>
                        </a:rPr>
                        <m:t> ∗ </m:t>
                      </m:r>
                      <m:r>
                        <a:rPr lang="en-US" sz="620" i="1" dirty="0" smtClean="0">
                          <a:latin typeface="Cambria Math" panose="02040503050406030204" pitchFamily="18" charset="0"/>
                        </a:rPr>
                        <m:t>𝑅𝑎𝑡𝑒</m:t>
                      </m:r>
                      <m:r>
                        <a:rPr lang="en-US" sz="620" i="1" dirty="0" smtClean="0">
                          <a:latin typeface="Cambria Math" panose="02040503050406030204" pitchFamily="18" charset="0"/>
                        </a:rPr>
                        <m:t> = (</m:t>
                      </m:r>
                      <m:r>
                        <a:rPr lang="en-US" sz="620" i="1" dirty="0" smtClean="0">
                          <a:latin typeface="Cambria Math" panose="02040503050406030204" pitchFamily="18" charset="0"/>
                        </a:rPr>
                        <m:t>1</m:t>
                      </m:r>
                      <m:r>
                        <a:rPr lang="en-US" sz="620" i="1" dirty="0" smtClean="0">
                          <a:latin typeface="Cambria Math" panose="02040503050406030204" pitchFamily="18" charset="0"/>
                        </a:rPr>
                        <m:t>,</m:t>
                      </m:r>
                      <m:r>
                        <a:rPr lang="en-US" sz="620" i="1" dirty="0" smtClean="0">
                          <a:latin typeface="Cambria Math" panose="02040503050406030204" pitchFamily="18" charset="0"/>
                        </a:rPr>
                        <m:t>000</m:t>
                      </m:r>
                      <m:r>
                        <a:rPr lang="en-US" sz="620" i="1" dirty="0" smtClean="0">
                          <a:latin typeface="Cambria Math" panose="02040503050406030204" pitchFamily="18" charset="0"/>
                        </a:rPr>
                        <m:t>,</m:t>
                      </m:r>
                      <m:r>
                        <a:rPr lang="en-US" sz="620" i="1" dirty="0" smtClean="0">
                          <a:latin typeface="Cambria Math" panose="02040503050406030204" pitchFamily="18" charset="0"/>
                        </a:rPr>
                        <m:t>000</m:t>
                      </m:r>
                      <m:r>
                        <a:rPr lang="en-US" sz="620" i="1" dirty="0" smtClean="0">
                          <a:latin typeface="Cambria Math" panose="02040503050406030204" pitchFamily="18" charset="0"/>
                        </a:rPr>
                        <m:t> − </m:t>
                      </m:r>
                      <m:r>
                        <a:rPr lang="en-US" sz="620" i="1" dirty="0" smtClean="0">
                          <a:latin typeface="Cambria Math" panose="02040503050406030204" pitchFamily="18" charset="0"/>
                        </a:rPr>
                        <m:t>5</m:t>
                      </m:r>
                      <m:r>
                        <a:rPr lang="en-US" sz="620" i="1" dirty="0" smtClean="0">
                          <a:latin typeface="Cambria Math" panose="02040503050406030204" pitchFamily="18" charset="0"/>
                        </a:rPr>
                        <m:t>𝑥</m:t>
                      </m:r>
                      <m:r>
                        <a:rPr lang="en-US" sz="620" i="1" dirty="0" smtClean="0">
                          <a:latin typeface="Cambria Math" panose="02040503050406030204" pitchFamily="18" charset="0"/>
                        </a:rPr>
                        <m:t>) ∗ </m:t>
                      </m:r>
                      <m:r>
                        <a:rPr lang="en-US" sz="620" i="1" dirty="0" smtClean="0">
                          <a:latin typeface="Cambria Math" panose="02040503050406030204" pitchFamily="18" charset="0"/>
                        </a:rPr>
                        <m:t>0</m:t>
                      </m:r>
                      <m:r>
                        <a:rPr lang="en-US" sz="620" i="1" dirty="0" smtClean="0">
                          <a:latin typeface="Cambria Math" panose="02040503050406030204" pitchFamily="18" charset="0"/>
                        </a:rPr>
                        <m:t>.</m:t>
                      </m:r>
                      <m:r>
                        <a:rPr lang="en-US" sz="620" i="1" dirty="0" smtClean="0">
                          <a:latin typeface="Cambria Math" panose="02040503050406030204" pitchFamily="18" charset="0"/>
                        </a:rPr>
                        <m:t>04</m:t>
                      </m:r>
                    </m:oMath>
                  </m:oMathPara>
                </a14:m>
                <a:r>
                  <a:rPr lang="en-US" sz="620" dirty="0"/>
                  <a:t/>
                </a:r>
                <a:br>
                  <a:rPr lang="en-US" sz="620" dirty="0"/>
                </a:br>
                <a:r>
                  <a:rPr lang="en-US" sz="620" dirty="0"/>
                  <a:t>Third Account (2</a:t>
                </a:r>
                <a:r>
                  <a:rPr lang="en-US" sz="620" dirty="0" smtClean="0"/>
                  <a:t>%):</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620" i="1" dirty="0" smtClean="0">
                          <a:latin typeface="Cambria Math" panose="02040503050406030204" pitchFamily="18" charset="0"/>
                        </a:rPr>
                        <m:t>𝐼𝑛𝑡𝑒𝑟𝑒𝑠𝑡</m:t>
                      </m:r>
                      <m:r>
                        <a:rPr lang="en-US" sz="620" i="1" dirty="0" smtClean="0">
                          <a:latin typeface="Cambria Math" panose="02040503050406030204" pitchFamily="18" charset="0"/>
                        </a:rPr>
                        <m:t> = </m:t>
                      </m:r>
                      <m:r>
                        <a:rPr lang="en-US" sz="620" i="1" dirty="0" smtClean="0">
                          <a:latin typeface="Cambria Math" panose="02040503050406030204" pitchFamily="18" charset="0"/>
                        </a:rPr>
                        <m:t>𝑃𝑟𝑖𝑛𝑐𝑖𝑝𝑎𝑙</m:t>
                      </m:r>
                      <m:r>
                        <a:rPr lang="en-US" sz="620" i="1" dirty="0" smtClean="0">
                          <a:latin typeface="Cambria Math" panose="02040503050406030204" pitchFamily="18" charset="0"/>
                        </a:rPr>
                        <m:t> ∗ </m:t>
                      </m:r>
                      <m:r>
                        <a:rPr lang="en-US" sz="620" i="1" dirty="0" smtClean="0">
                          <a:latin typeface="Cambria Math" panose="02040503050406030204" pitchFamily="18" charset="0"/>
                        </a:rPr>
                        <m:t>𝑅𝑎𝑡𝑒</m:t>
                      </m:r>
                      <m:r>
                        <a:rPr lang="en-US" sz="620" i="1" dirty="0" smtClean="0">
                          <a:latin typeface="Cambria Math" panose="02040503050406030204" pitchFamily="18" charset="0"/>
                        </a:rPr>
                        <m:t> = </m:t>
                      </m:r>
                      <m:r>
                        <a:rPr lang="en-US" sz="620" i="1" dirty="0" smtClean="0">
                          <a:latin typeface="Cambria Math" panose="02040503050406030204" pitchFamily="18" charset="0"/>
                        </a:rPr>
                        <m:t>𝑥</m:t>
                      </m:r>
                      <m:r>
                        <a:rPr lang="en-US" sz="620" i="1" dirty="0" smtClean="0">
                          <a:latin typeface="Cambria Math" panose="02040503050406030204" pitchFamily="18" charset="0"/>
                        </a:rPr>
                        <m:t> ∗ </m:t>
                      </m:r>
                      <m:r>
                        <a:rPr lang="en-US" sz="620" i="1" dirty="0" smtClean="0">
                          <a:latin typeface="Cambria Math" panose="02040503050406030204" pitchFamily="18" charset="0"/>
                        </a:rPr>
                        <m:t>0</m:t>
                      </m:r>
                      <m:r>
                        <a:rPr lang="en-US" sz="620" i="1" dirty="0" smtClean="0">
                          <a:latin typeface="Cambria Math" panose="02040503050406030204" pitchFamily="18" charset="0"/>
                        </a:rPr>
                        <m:t>.</m:t>
                      </m:r>
                      <m:r>
                        <a:rPr lang="en-US" sz="620" i="1" dirty="0" smtClean="0">
                          <a:latin typeface="Cambria Math" panose="02040503050406030204" pitchFamily="18" charset="0"/>
                        </a:rPr>
                        <m:t>02</m:t>
                      </m:r>
                    </m:oMath>
                  </m:oMathPara>
                </a14:m>
                <a:r>
                  <a:rPr lang="en-US" sz="620" dirty="0"/>
                  <a:t/>
                </a:r>
                <a:br>
                  <a:rPr lang="en-US" sz="620" dirty="0"/>
                </a:br>
                <a:r>
                  <a:rPr lang="en-US" sz="620" dirty="0"/>
                  <a:t>Given that the total interest earned is $34,000, we can set up the equation</a:t>
                </a:r>
                <a:r>
                  <a:rPr lang="en-US" sz="620" dirty="0" smtClean="0"/>
                  <a:t>:</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620" i="1" dirty="0" smtClean="0">
                          <a:latin typeface="Cambria Math" panose="02040503050406030204" pitchFamily="18" charset="0"/>
                        </a:rPr>
                        <m:t>4</m:t>
                      </m:r>
                      <m:r>
                        <a:rPr lang="en-US" sz="620" i="1" dirty="0" smtClean="0">
                          <a:latin typeface="Cambria Math" panose="02040503050406030204" pitchFamily="18" charset="0"/>
                        </a:rPr>
                        <m:t>𝑥</m:t>
                      </m:r>
                      <m:r>
                        <a:rPr lang="en-US" sz="620" i="1" dirty="0" smtClean="0">
                          <a:latin typeface="Cambria Math" panose="02040503050406030204" pitchFamily="18" charset="0"/>
                        </a:rPr>
                        <m:t> ∗ </m:t>
                      </m:r>
                      <m:r>
                        <a:rPr lang="en-US" sz="620" i="1" dirty="0" smtClean="0">
                          <a:latin typeface="Cambria Math" panose="02040503050406030204" pitchFamily="18" charset="0"/>
                        </a:rPr>
                        <m:t>0</m:t>
                      </m:r>
                      <m:r>
                        <a:rPr lang="en-US" sz="620" i="1" dirty="0" smtClean="0">
                          <a:latin typeface="Cambria Math" panose="02040503050406030204" pitchFamily="18" charset="0"/>
                        </a:rPr>
                        <m:t>.</m:t>
                      </m:r>
                      <m:r>
                        <a:rPr lang="en-US" sz="620" i="1" dirty="0" smtClean="0">
                          <a:latin typeface="Cambria Math" panose="02040503050406030204" pitchFamily="18" charset="0"/>
                        </a:rPr>
                        <m:t>03</m:t>
                      </m:r>
                      <m:r>
                        <a:rPr lang="en-US" sz="620" i="1" dirty="0" smtClean="0">
                          <a:latin typeface="Cambria Math" panose="02040503050406030204" pitchFamily="18" charset="0"/>
                        </a:rPr>
                        <m:t> + (</m:t>
                      </m:r>
                      <m:r>
                        <a:rPr lang="en-US" sz="620" i="1" dirty="0" smtClean="0">
                          <a:latin typeface="Cambria Math" panose="02040503050406030204" pitchFamily="18" charset="0"/>
                        </a:rPr>
                        <m:t>1</m:t>
                      </m:r>
                      <m:r>
                        <a:rPr lang="en-US" sz="620" i="1" dirty="0" smtClean="0">
                          <a:latin typeface="Cambria Math" panose="02040503050406030204" pitchFamily="18" charset="0"/>
                        </a:rPr>
                        <m:t>,</m:t>
                      </m:r>
                      <m:r>
                        <a:rPr lang="en-US" sz="620" i="1" dirty="0" smtClean="0">
                          <a:latin typeface="Cambria Math" panose="02040503050406030204" pitchFamily="18" charset="0"/>
                        </a:rPr>
                        <m:t>000</m:t>
                      </m:r>
                      <m:r>
                        <a:rPr lang="en-US" sz="620" i="1" dirty="0" smtClean="0">
                          <a:latin typeface="Cambria Math" panose="02040503050406030204" pitchFamily="18" charset="0"/>
                        </a:rPr>
                        <m:t>,</m:t>
                      </m:r>
                      <m:r>
                        <a:rPr lang="en-US" sz="620" i="1" dirty="0" smtClean="0">
                          <a:latin typeface="Cambria Math" panose="02040503050406030204" pitchFamily="18" charset="0"/>
                        </a:rPr>
                        <m:t>000</m:t>
                      </m:r>
                      <m:r>
                        <a:rPr lang="en-US" sz="620" i="1" dirty="0" smtClean="0">
                          <a:latin typeface="Cambria Math" panose="02040503050406030204" pitchFamily="18" charset="0"/>
                        </a:rPr>
                        <m:t> − </m:t>
                      </m:r>
                      <m:r>
                        <a:rPr lang="en-US" sz="620" i="1" dirty="0" smtClean="0">
                          <a:latin typeface="Cambria Math" panose="02040503050406030204" pitchFamily="18" charset="0"/>
                        </a:rPr>
                        <m:t>5</m:t>
                      </m:r>
                      <m:r>
                        <a:rPr lang="en-US" sz="620" i="1" dirty="0" smtClean="0">
                          <a:latin typeface="Cambria Math" panose="02040503050406030204" pitchFamily="18" charset="0"/>
                        </a:rPr>
                        <m:t>𝑥</m:t>
                      </m:r>
                      <m:r>
                        <a:rPr lang="en-US" sz="620" i="1" dirty="0" smtClean="0">
                          <a:latin typeface="Cambria Math" panose="02040503050406030204" pitchFamily="18" charset="0"/>
                        </a:rPr>
                        <m:t>) ∗ </m:t>
                      </m:r>
                      <m:r>
                        <a:rPr lang="en-US" sz="620" i="1" dirty="0" smtClean="0">
                          <a:latin typeface="Cambria Math" panose="02040503050406030204" pitchFamily="18" charset="0"/>
                        </a:rPr>
                        <m:t>0</m:t>
                      </m:r>
                      <m:r>
                        <a:rPr lang="en-US" sz="620" i="1" dirty="0" smtClean="0">
                          <a:latin typeface="Cambria Math" panose="02040503050406030204" pitchFamily="18" charset="0"/>
                        </a:rPr>
                        <m:t>.</m:t>
                      </m:r>
                      <m:r>
                        <a:rPr lang="en-US" sz="620" i="1" dirty="0" smtClean="0">
                          <a:latin typeface="Cambria Math" panose="02040503050406030204" pitchFamily="18" charset="0"/>
                        </a:rPr>
                        <m:t>04</m:t>
                      </m:r>
                      <m:r>
                        <a:rPr lang="en-US" sz="620" i="1" dirty="0" smtClean="0">
                          <a:latin typeface="Cambria Math" panose="02040503050406030204" pitchFamily="18" charset="0"/>
                        </a:rPr>
                        <m:t> + </m:t>
                      </m:r>
                      <m:r>
                        <a:rPr lang="en-US" sz="620" i="1" dirty="0" smtClean="0">
                          <a:latin typeface="Cambria Math" panose="02040503050406030204" pitchFamily="18" charset="0"/>
                        </a:rPr>
                        <m:t>𝑥</m:t>
                      </m:r>
                      <m:r>
                        <a:rPr lang="en-US" sz="620" i="1" dirty="0" smtClean="0">
                          <a:latin typeface="Cambria Math" panose="02040503050406030204" pitchFamily="18" charset="0"/>
                        </a:rPr>
                        <m:t> ∗ </m:t>
                      </m:r>
                      <m:r>
                        <a:rPr lang="en-US" sz="620" i="1" dirty="0" smtClean="0">
                          <a:latin typeface="Cambria Math" panose="02040503050406030204" pitchFamily="18" charset="0"/>
                        </a:rPr>
                        <m:t>0</m:t>
                      </m:r>
                      <m:r>
                        <a:rPr lang="en-US" sz="620" i="1" dirty="0" smtClean="0">
                          <a:latin typeface="Cambria Math" panose="02040503050406030204" pitchFamily="18" charset="0"/>
                        </a:rPr>
                        <m:t>.</m:t>
                      </m:r>
                      <m:r>
                        <a:rPr lang="en-US" sz="620" i="1" dirty="0" smtClean="0">
                          <a:latin typeface="Cambria Math" panose="02040503050406030204" pitchFamily="18" charset="0"/>
                        </a:rPr>
                        <m:t>02</m:t>
                      </m:r>
                      <m:r>
                        <a:rPr lang="en-US" sz="620" i="1" dirty="0" smtClean="0">
                          <a:latin typeface="Cambria Math" panose="02040503050406030204" pitchFamily="18" charset="0"/>
                        </a:rPr>
                        <m:t> = </m:t>
                      </m:r>
                      <m:r>
                        <a:rPr lang="en-US" sz="620" i="1" dirty="0" smtClean="0">
                          <a:latin typeface="Cambria Math" panose="02040503050406030204" pitchFamily="18" charset="0"/>
                        </a:rPr>
                        <m:t>34</m:t>
                      </m:r>
                      <m:r>
                        <a:rPr lang="en-US" sz="620" i="1" dirty="0" smtClean="0">
                          <a:latin typeface="Cambria Math" panose="02040503050406030204" pitchFamily="18" charset="0"/>
                        </a:rPr>
                        <m:t>,</m:t>
                      </m:r>
                      <m:r>
                        <a:rPr lang="en-US" sz="620" i="1" dirty="0" smtClean="0">
                          <a:latin typeface="Cambria Math" panose="02040503050406030204" pitchFamily="18" charset="0"/>
                        </a:rPr>
                        <m:t>000</m:t>
                      </m:r>
                    </m:oMath>
                  </m:oMathPara>
                </a14:m>
                <a:r>
                  <a:rPr lang="en-US" sz="620" dirty="0"/>
                  <a:t/>
                </a:r>
                <a:br>
                  <a:rPr lang="en-US" sz="620" dirty="0"/>
                </a:br>
                <a:r>
                  <a:rPr lang="en-US" sz="620" dirty="0"/>
                  <a:t>Now let's solve for </a:t>
                </a:r>
                <a:r>
                  <a:rPr lang="en-US" sz="620" dirty="0" smtClean="0"/>
                  <a:t>𝑥:</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620" i="1" dirty="0" smtClean="0">
                          <a:latin typeface="Cambria Math" panose="02040503050406030204" pitchFamily="18" charset="0"/>
                        </a:rPr>
                        <m:t>0</m:t>
                      </m:r>
                      <m:r>
                        <a:rPr lang="en-US" sz="620" i="1" dirty="0" smtClean="0">
                          <a:latin typeface="Cambria Math" panose="02040503050406030204" pitchFamily="18" charset="0"/>
                        </a:rPr>
                        <m:t>.</m:t>
                      </m:r>
                      <m:r>
                        <a:rPr lang="en-US" sz="620" i="1" dirty="0" smtClean="0">
                          <a:latin typeface="Cambria Math" panose="02040503050406030204" pitchFamily="18" charset="0"/>
                        </a:rPr>
                        <m:t>12</m:t>
                      </m:r>
                      <m:r>
                        <a:rPr lang="en-US" sz="620" i="1" dirty="0" smtClean="0">
                          <a:latin typeface="Cambria Math" panose="02040503050406030204" pitchFamily="18" charset="0"/>
                        </a:rPr>
                        <m:t>𝑥</m:t>
                      </m:r>
                      <m:r>
                        <a:rPr lang="en-US" sz="620" i="1" dirty="0" smtClean="0">
                          <a:latin typeface="Cambria Math" panose="02040503050406030204" pitchFamily="18" charset="0"/>
                        </a:rPr>
                        <m:t> + </m:t>
                      </m:r>
                      <m:r>
                        <a:rPr lang="en-US" sz="620" i="1" dirty="0" smtClean="0">
                          <a:latin typeface="Cambria Math" panose="02040503050406030204" pitchFamily="18" charset="0"/>
                        </a:rPr>
                        <m:t>40</m:t>
                      </m:r>
                      <m:r>
                        <a:rPr lang="en-US" sz="620" i="1" dirty="0" smtClean="0">
                          <a:latin typeface="Cambria Math" panose="02040503050406030204" pitchFamily="18" charset="0"/>
                        </a:rPr>
                        <m:t>,</m:t>
                      </m:r>
                      <m:r>
                        <a:rPr lang="en-US" sz="620" i="1" dirty="0" smtClean="0">
                          <a:latin typeface="Cambria Math" panose="02040503050406030204" pitchFamily="18" charset="0"/>
                        </a:rPr>
                        <m:t>000</m:t>
                      </m:r>
                      <m:r>
                        <a:rPr lang="en-US" sz="620" i="1" dirty="0" smtClean="0">
                          <a:latin typeface="Cambria Math" panose="02040503050406030204" pitchFamily="18" charset="0"/>
                        </a:rPr>
                        <m:t> − </m:t>
                      </m:r>
                      <m:r>
                        <a:rPr lang="en-US" sz="620" i="1" dirty="0" smtClean="0">
                          <a:latin typeface="Cambria Math" panose="02040503050406030204" pitchFamily="18" charset="0"/>
                        </a:rPr>
                        <m:t>0</m:t>
                      </m:r>
                      <m:r>
                        <a:rPr lang="en-US" sz="620" i="1" dirty="0" smtClean="0">
                          <a:latin typeface="Cambria Math" panose="02040503050406030204" pitchFamily="18" charset="0"/>
                        </a:rPr>
                        <m:t>.</m:t>
                      </m:r>
                      <m:r>
                        <a:rPr lang="en-US" sz="620" i="1" dirty="0" smtClean="0">
                          <a:latin typeface="Cambria Math" panose="02040503050406030204" pitchFamily="18" charset="0"/>
                        </a:rPr>
                        <m:t>20</m:t>
                      </m:r>
                      <m:r>
                        <a:rPr lang="en-US" sz="620" i="1" dirty="0" smtClean="0">
                          <a:latin typeface="Cambria Math" panose="02040503050406030204" pitchFamily="18" charset="0"/>
                        </a:rPr>
                        <m:t>𝑥</m:t>
                      </m:r>
                      <m:r>
                        <a:rPr lang="en-US" sz="620" i="1" dirty="0" smtClean="0">
                          <a:latin typeface="Cambria Math" panose="02040503050406030204" pitchFamily="18" charset="0"/>
                        </a:rPr>
                        <m:t> + </m:t>
                      </m:r>
                      <m:r>
                        <a:rPr lang="en-US" sz="620" i="1" dirty="0" smtClean="0">
                          <a:latin typeface="Cambria Math" panose="02040503050406030204" pitchFamily="18" charset="0"/>
                        </a:rPr>
                        <m:t>0</m:t>
                      </m:r>
                      <m:r>
                        <a:rPr lang="en-US" sz="620" i="1" dirty="0" smtClean="0">
                          <a:latin typeface="Cambria Math" panose="02040503050406030204" pitchFamily="18" charset="0"/>
                        </a:rPr>
                        <m:t>.</m:t>
                      </m:r>
                      <m:r>
                        <a:rPr lang="en-US" sz="620" i="1" dirty="0" smtClean="0">
                          <a:latin typeface="Cambria Math" panose="02040503050406030204" pitchFamily="18" charset="0"/>
                        </a:rPr>
                        <m:t>02</m:t>
                      </m:r>
                      <m:r>
                        <a:rPr lang="en-US" sz="620" i="1" dirty="0" smtClean="0">
                          <a:latin typeface="Cambria Math" panose="02040503050406030204" pitchFamily="18" charset="0"/>
                        </a:rPr>
                        <m:t>𝑥</m:t>
                      </m:r>
                      <m:r>
                        <a:rPr lang="en-US" sz="620" i="1" dirty="0" smtClean="0">
                          <a:latin typeface="Cambria Math" panose="02040503050406030204" pitchFamily="18" charset="0"/>
                        </a:rPr>
                        <m:t> = </m:t>
                      </m:r>
                      <m:r>
                        <a:rPr lang="en-US" sz="620" i="1" dirty="0" smtClean="0">
                          <a:latin typeface="Cambria Math" panose="02040503050406030204" pitchFamily="18" charset="0"/>
                        </a:rPr>
                        <m:t>34</m:t>
                      </m:r>
                      <m:r>
                        <a:rPr lang="en-US" sz="620" i="1" dirty="0" smtClean="0">
                          <a:latin typeface="Cambria Math" panose="02040503050406030204" pitchFamily="18" charset="0"/>
                        </a:rPr>
                        <m:t>,</m:t>
                      </m:r>
                      <m:r>
                        <a:rPr lang="en-US" sz="620" i="1" dirty="0" smtClean="0">
                          <a:latin typeface="Cambria Math" panose="02040503050406030204" pitchFamily="18" charset="0"/>
                        </a:rPr>
                        <m:t>000</m:t>
                      </m:r>
                    </m:oMath>
                    <m:oMath xmlns:m="http://schemas.openxmlformats.org/officeDocument/2006/math">
                      <m:r>
                        <a:rPr lang="en-US" sz="620" i="1" dirty="0" smtClean="0">
                          <a:latin typeface="Cambria Math" panose="02040503050406030204" pitchFamily="18" charset="0"/>
                        </a:rPr>
                        <m:t>0</m:t>
                      </m:r>
                      <m:r>
                        <a:rPr lang="en-US" sz="620" i="1" dirty="0" smtClean="0">
                          <a:latin typeface="Cambria Math" panose="02040503050406030204" pitchFamily="18" charset="0"/>
                        </a:rPr>
                        <m:t>.</m:t>
                      </m:r>
                      <m:r>
                        <a:rPr lang="en-US" sz="620" i="1" dirty="0" smtClean="0">
                          <a:latin typeface="Cambria Math" panose="02040503050406030204" pitchFamily="18" charset="0"/>
                        </a:rPr>
                        <m:t>12</m:t>
                      </m:r>
                      <m:r>
                        <a:rPr lang="en-US" sz="620" i="1" dirty="0" smtClean="0">
                          <a:latin typeface="Cambria Math" panose="02040503050406030204" pitchFamily="18" charset="0"/>
                        </a:rPr>
                        <m:t>𝑥</m:t>
                      </m:r>
                      <m:r>
                        <a:rPr lang="en-US" sz="620" i="1" dirty="0" smtClean="0">
                          <a:latin typeface="Cambria Math" panose="02040503050406030204" pitchFamily="18" charset="0"/>
                        </a:rPr>
                        <m:t> − </m:t>
                      </m:r>
                      <m:r>
                        <a:rPr lang="en-US" sz="620" i="1" dirty="0" smtClean="0">
                          <a:latin typeface="Cambria Math" panose="02040503050406030204" pitchFamily="18" charset="0"/>
                        </a:rPr>
                        <m:t>0</m:t>
                      </m:r>
                      <m:r>
                        <a:rPr lang="en-US" sz="620" i="1" dirty="0" smtClean="0">
                          <a:latin typeface="Cambria Math" panose="02040503050406030204" pitchFamily="18" charset="0"/>
                        </a:rPr>
                        <m:t>.</m:t>
                      </m:r>
                      <m:r>
                        <a:rPr lang="en-US" sz="620" i="1" dirty="0" smtClean="0">
                          <a:latin typeface="Cambria Math" panose="02040503050406030204" pitchFamily="18" charset="0"/>
                        </a:rPr>
                        <m:t>18</m:t>
                      </m:r>
                      <m:r>
                        <a:rPr lang="en-US" sz="620" i="1" dirty="0" smtClean="0">
                          <a:latin typeface="Cambria Math" panose="02040503050406030204" pitchFamily="18" charset="0"/>
                        </a:rPr>
                        <m:t>𝑥</m:t>
                      </m:r>
                      <m:r>
                        <a:rPr lang="en-US" sz="620" i="1" dirty="0" smtClean="0">
                          <a:latin typeface="Cambria Math" panose="02040503050406030204" pitchFamily="18" charset="0"/>
                        </a:rPr>
                        <m:t> + </m:t>
                      </m:r>
                      <m:r>
                        <a:rPr lang="en-US" sz="620" i="1" dirty="0" smtClean="0">
                          <a:latin typeface="Cambria Math" panose="02040503050406030204" pitchFamily="18" charset="0"/>
                        </a:rPr>
                        <m:t>0</m:t>
                      </m:r>
                      <m:r>
                        <a:rPr lang="en-US" sz="620" i="1" dirty="0" smtClean="0">
                          <a:latin typeface="Cambria Math" panose="02040503050406030204" pitchFamily="18" charset="0"/>
                        </a:rPr>
                        <m:t>.</m:t>
                      </m:r>
                      <m:r>
                        <a:rPr lang="en-US" sz="620" i="1" dirty="0" smtClean="0">
                          <a:latin typeface="Cambria Math" panose="02040503050406030204" pitchFamily="18" charset="0"/>
                        </a:rPr>
                        <m:t>02</m:t>
                      </m:r>
                      <m:r>
                        <a:rPr lang="en-US" sz="620" i="1" dirty="0" smtClean="0">
                          <a:latin typeface="Cambria Math" panose="02040503050406030204" pitchFamily="18" charset="0"/>
                        </a:rPr>
                        <m:t>𝑥</m:t>
                      </m:r>
                      <m:r>
                        <a:rPr lang="en-US" sz="620" i="1" dirty="0" smtClean="0">
                          <a:latin typeface="Cambria Math" panose="02040503050406030204" pitchFamily="18" charset="0"/>
                        </a:rPr>
                        <m:t> = </m:t>
                      </m:r>
                      <m:r>
                        <a:rPr lang="en-US" sz="620" i="1" dirty="0" smtClean="0">
                          <a:latin typeface="Cambria Math" panose="02040503050406030204" pitchFamily="18" charset="0"/>
                        </a:rPr>
                        <m:t>34</m:t>
                      </m:r>
                      <m:r>
                        <a:rPr lang="en-US" sz="620" i="1" dirty="0" smtClean="0">
                          <a:latin typeface="Cambria Math" panose="02040503050406030204" pitchFamily="18" charset="0"/>
                        </a:rPr>
                        <m:t>,</m:t>
                      </m:r>
                      <m:r>
                        <a:rPr lang="en-US" sz="620" i="1" dirty="0" smtClean="0">
                          <a:latin typeface="Cambria Math" panose="02040503050406030204" pitchFamily="18" charset="0"/>
                        </a:rPr>
                        <m:t>000</m:t>
                      </m:r>
                      <m:r>
                        <a:rPr lang="en-US" sz="620" i="1" dirty="0" smtClean="0">
                          <a:latin typeface="Cambria Math" panose="02040503050406030204" pitchFamily="18" charset="0"/>
                        </a:rPr>
                        <m:t> − </m:t>
                      </m:r>
                      <m:r>
                        <a:rPr lang="en-US" sz="620" i="1" dirty="0" smtClean="0">
                          <a:latin typeface="Cambria Math" panose="02040503050406030204" pitchFamily="18" charset="0"/>
                        </a:rPr>
                        <m:t>40</m:t>
                      </m:r>
                      <m:r>
                        <a:rPr lang="en-US" sz="620" i="1" dirty="0" smtClean="0">
                          <a:latin typeface="Cambria Math" panose="02040503050406030204" pitchFamily="18" charset="0"/>
                        </a:rPr>
                        <m:t>,</m:t>
                      </m:r>
                      <m:r>
                        <a:rPr lang="en-US" sz="620" i="1" dirty="0" smtClean="0">
                          <a:latin typeface="Cambria Math" panose="02040503050406030204" pitchFamily="18" charset="0"/>
                        </a:rPr>
                        <m:t>000</m:t>
                      </m:r>
                    </m:oMath>
                    <m:oMath xmlns:m="http://schemas.openxmlformats.org/officeDocument/2006/math">
                      <m:r>
                        <a:rPr lang="en-US" sz="620" i="1" dirty="0" smtClean="0">
                          <a:latin typeface="Cambria Math" panose="02040503050406030204" pitchFamily="18" charset="0"/>
                        </a:rPr>
                        <m:t>−</m:t>
                      </m:r>
                      <m:r>
                        <a:rPr lang="en-US" sz="620" i="1" dirty="0" smtClean="0">
                          <a:latin typeface="Cambria Math" panose="02040503050406030204" pitchFamily="18" charset="0"/>
                        </a:rPr>
                        <m:t>0</m:t>
                      </m:r>
                      <m:r>
                        <a:rPr lang="en-US" sz="620" i="1" dirty="0" smtClean="0">
                          <a:latin typeface="Cambria Math" panose="02040503050406030204" pitchFamily="18" charset="0"/>
                        </a:rPr>
                        <m:t>.</m:t>
                      </m:r>
                      <m:r>
                        <a:rPr lang="en-US" sz="620" i="1" dirty="0" smtClean="0">
                          <a:latin typeface="Cambria Math" panose="02040503050406030204" pitchFamily="18" charset="0"/>
                        </a:rPr>
                        <m:t>04</m:t>
                      </m:r>
                      <m:r>
                        <a:rPr lang="en-US" sz="620" i="1" dirty="0" smtClean="0">
                          <a:latin typeface="Cambria Math" panose="02040503050406030204" pitchFamily="18" charset="0"/>
                        </a:rPr>
                        <m:t>𝑥</m:t>
                      </m:r>
                      <m:r>
                        <a:rPr lang="en-US" sz="620" i="1" dirty="0" smtClean="0">
                          <a:latin typeface="Cambria Math" panose="02040503050406030204" pitchFamily="18" charset="0"/>
                        </a:rPr>
                        <m:t> = −</m:t>
                      </m:r>
                      <m:r>
                        <a:rPr lang="en-US" sz="620" i="1" dirty="0" smtClean="0">
                          <a:latin typeface="Cambria Math" panose="02040503050406030204" pitchFamily="18" charset="0"/>
                        </a:rPr>
                        <m:t>6</m:t>
                      </m:r>
                      <m:r>
                        <a:rPr lang="en-US" sz="620" i="1" dirty="0" smtClean="0">
                          <a:latin typeface="Cambria Math" panose="02040503050406030204" pitchFamily="18" charset="0"/>
                        </a:rPr>
                        <m:t>,</m:t>
                      </m:r>
                      <m:r>
                        <a:rPr lang="en-US" sz="620" i="1" dirty="0" smtClean="0">
                          <a:latin typeface="Cambria Math" panose="02040503050406030204" pitchFamily="18" charset="0"/>
                        </a:rPr>
                        <m:t>000</m:t>
                      </m:r>
                    </m:oMath>
                    <m:oMath xmlns:m="http://schemas.openxmlformats.org/officeDocument/2006/math">
                      <m:r>
                        <a:rPr lang="en-US" sz="620" i="1" dirty="0" smtClean="0">
                          <a:latin typeface="Cambria Math" panose="02040503050406030204" pitchFamily="18" charset="0"/>
                        </a:rPr>
                        <m:t>𝑥</m:t>
                      </m:r>
                      <m:r>
                        <a:rPr lang="en-US" sz="620" i="1" dirty="0" smtClean="0">
                          <a:latin typeface="Cambria Math" panose="02040503050406030204" pitchFamily="18" charset="0"/>
                        </a:rPr>
                        <m:t> = </m:t>
                      </m:r>
                      <m:r>
                        <a:rPr lang="en-US" sz="620" i="1" dirty="0" smtClean="0">
                          <a:latin typeface="Cambria Math" panose="02040503050406030204" pitchFamily="18" charset="0"/>
                        </a:rPr>
                        <m:t>150</m:t>
                      </m:r>
                      <m:r>
                        <a:rPr lang="en-US" sz="620" i="1" dirty="0" smtClean="0">
                          <a:latin typeface="Cambria Math" panose="02040503050406030204" pitchFamily="18" charset="0"/>
                        </a:rPr>
                        <m:t>,</m:t>
                      </m:r>
                      <m:r>
                        <a:rPr lang="en-US" sz="620" i="1" dirty="0" smtClean="0">
                          <a:latin typeface="Cambria Math" panose="02040503050406030204" pitchFamily="18" charset="0"/>
                        </a:rPr>
                        <m:t>000</m:t>
                      </m:r>
                    </m:oMath>
                  </m:oMathPara>
                </a14:m>
                <a:r>
                  <a:rPr lang="en-US" sz="620" dirty="0"/>
                  <a:t/>
                </a:r>
                <a:br>
                  <a:rPr lang="en-US" sz="620" dirty="0"/>
                </a:br>
                <a:r>
                  <a:rPr lang="en-US" sz="620" dirty="0"/>
                  <a:t>Therefore, the amount invested in each account is:</a:t>
                </a:r>
                <a:br>
                  <a:rPr lang="en-US" sz="620" dirty="0"/>
                </a:br>
                <a:r>
                  <a:rPr lang="en-US" sz="620" dirty="0"/>
                  <a:t>1st account (3%): </a:t>
                </a:r>
                <a14:m>
                  <m:oMath xmlns:m="http://schemas.openxmlformats.org/officeDocument/2006/math">
                    <m:r>
                      <a:rPr lang="en-US" sz="620" i="1" dirty="0" smtClean="0">
                        <a:latin typeface="Cambria Math" panose="02040503050406030204" pitchFamily="18" charset="0"/>
                      </a:rPr>
                      <m:t>4</m:t>
                    </m:r>
                    <m:r>
                      <a:rPr lang="en-US" sz="620" i="1" dirty="0" smtClean="0">
                        <a:latin typeface="Cambria Math" panose="02040503050406030204" pitchFamily="18" charset="0"/>
                      </a:rPr>
                      <m:t>𝑥</m:t>
                    </m:r>
                    <m:r>
                      <a:rPr lang="en-US" sz="620" i="1" dirty="0" smtClean="0">
                        <a:latin typeface="Cambria Math" panose="02040503050406030204" pitchFamily="18" charset="0"/>
                      </a:rPr>
                      <m:t> = </m:t>
                    </m:r>
                    <m:r>
                      <a:rPr lang="en-US" sz="620" i="1" dirty="0" smtClean="0">
                        <a:latin typeface="Cambria Math" panose="02040503050406030204" pitchFamily="18" charset="0"/>
                      </a:rPr>
                      <m:t>4</m:t>
                    </m:r>
                    <m:r>
                      <a:rPr lang="en-US" sz="620" i="1" dirty="0" smtClean="0">
                        <a:latin typeface="Cambria Math" panose="02040503050406030204" pitchFamily="18" charset="0"/>
                      </a:rPr>
                      <m:t> ∗ </m:t>
                    </m:r>
                    <m:r>
                      <a:rPr lang="en-US" sz="620" i="1" dirty="0" smtClean="0">
                        <a:latin typeface="Cambria Math" panose="02040503050406030204" pitchFamily="18" charset="0"/>
                      </a:rPr>
                      <m:t>150</m:t>
                    </m:r>
                    <m:r>
                      <a:rPr lang="en-US" sz="620" i="1" dirty="0" smtClean="0">
                        <a:latin typeface="Cambria Math" panose="02040503050406030204" pitchFamily="18" charset="0"/>
                      </a:rPr>
                      <m:t>,</m:t>
                    </m:r>
                    <m:r>
                      <a:rPr lang="en-US" sz="620" i="1" dirty="0" smtClean="0">
                        <a:latin typeface="Cambria Math" panose="02040503050406030204" pitchFamily="18" charset="0"/>
                      </a:rPr>
                      <m:t>000</m:t>
                    </m:r>
                    <m:r>
                      <a:rPr lang="en-US" sz="620" i="1" dirty="0" smtClean="0">
                        <a:latin typeface="Cambria Math" panose="02040503050406030204" pitchFamily="18" charset="0"/>
                      </a:rPr>
                      <m:t> = $</m:t>
                    </m:r>
                    <m:r>
                      <a:rPr lang="en-US" sz="620" i="1" dirty="0" smtClean="0">
                        <a:latin typeface="Cambria Math" panose="02040503050406030204" pitchFamily="18" charset="0"/>
                      </a:rPr>
                      <m:t>600</m:t>
                    </m:r>
                    <m:r>
                      <a:rPr lang="en-US" sz="620" i="1" dirty="0" smtClean="0">
                        <a:latin typeface="Cambria Math" panose="02040503050406030204" pitchFamily="18" charset="0"/>
                      </a:rPr>
                      <m:t>,</m:t>
                    </m:r>
                    <m:r>
                      <a:rPr lang="en-US" sz="620" i="1" dirty="0" smtClean="0">
                        <a:latin typeface="Cambria Math" panose="02040503050406030204" pitchFamily="18" charset="0"/>
                      </a:rPr>
                      <m:t>000</m:t>
                    </m:r>
                  </m:oMath>
                </a14:m>
                <a:r>
                  <a:rPr lang="en-US" sz="620" dirty="0"/>
                  <a:t/>
                </a:r>
                <a:br>
                  <a:rPr lang="en-US" sz="620" dirty="0"/>
                </a:br>
                <a:r>
                  <a:rPr lang="en-US" sz="620" dirty="0"/>
                  <a:t>2nd account (4%): </a:t>
                </a:r>
                <a14:m>
                  <m:oMath xmlns:m="http://schemas.openxmlformats.org/officeDocument/2006/math">
                    <m:r>
                      <a:rPr lang="en-US" sz="620" i="1" dirty="0" smtClean="0">
                        <a:latin typeface="Cambria Math" panose="02040503050406030204" pitchFamily="18" charset="0"/>
                      </a:rPr>
                      <m:t>1</m:t>
                    </m:r>
                    <m:r>
                      <a:rPr lang="en-US" sz="620" i="1" dirty="0" smtClean="0">
                        <a:latin typeface="Cambria Math" panose="02040503050406030204" pitchFamily="18" charset="0"/>
                      </a:rPr>
                      <m:t>,</m:t>
                    </m:r>
                    <m:r>
                      <a:rPr lang="en-US" sz="620" i="1" dirty="0" smtClean="0">
                        <a:latin typeface="Cambria Math" panose="02040503050406030204" pitchFamily="18" charset="0"/>
                      </a:rPr>
                      <m:t>000</m:t>
                    </m:r>
                    <m:r>
                      <a:rPr lang="en-US" sz="620" i="1" dirty="0" smtClean="0">
                        <a:latin typeface="Cambria Math" panose="02040503050406030204" pitchFamily="18" charset="0"/>
                      </a:rPr>
                      <m:t>,</m:t>
                    </m:r>
                    <m:r>
                      <a:rPr lang="en-US" sz="620" i="1" dirty="0" smtClean="0">
                        <a:latin typeface="Cambria Math" panose="02040503050406030204" pitchFamily="18" charset="0"/>
                      </a:rPr>
                      <m:t>000</m:t>
                    </m:r>
                    <m:r>
                      <a:rPr lang="en-US" sz="620" i="1" dirty="0" smtClean="0">
                        <a:latin typeface="Cambria Math" panose="02040503050406030204" pitchFamily="18" charset="0"/>
                      </a:rPr>
                      <m:t> − </m:t>
                    </m:r>
                    <m:r>
                      <a:rPr lang="en-US" sz="620" i="1" dirty="0" smtClean="0">
                        <a:latin typeface="Cambria Math" panose="02040503050406030204" pitchFamily="18" charset="0"/>
                      </a:rPr>
                      <m:t>5</m:t>
                    </m:r>
                    <m:r>
                      <a:rPr lang="en-US" sz="620" i="1" dirty="0" smtClean="0">
                        <a:latin typeface="Cambria Math" panose="02040503050406030204" pitchFamily="18" charset="0"/>
                      </a:rPr>
                      <m:t>𝑥</m:t>
                    </m:r>
                    <m:r>
                      <a:rPr lang="en-US" sz="620" i="1" dirty="0" smtClean="0">
                        <a:latin typeface="Cambria Math" panose="02040503050406030204" pitchFamily="18" charset="0"/>
                      </a:rPr>
                      <m:t> = </m:t>
                    </m:r>
                    <m:r>
                      <a:rPr lang="en-US" sz="620" i="1" dirty="0" smtClean="0">
                        <a:latin typeface="Cambria Math" panose="02040503050406030204" pitchFamily="18" charset="0"/>
                      </a:rPr>
                      <m:t>1</m:t>
                    </m:r>
                    <m:r>
                      <a:rPr lang="en-US" sz="620" i="1" dirty="0" smtClean="0">
                        <a:latin typeface="Cambria Math" panose="02040503050406030204" pitchFamily="18" charset="0"/>
                      </a:rPr>
                      <m:t>,</m:t>
                    </m:r>
                    <m:r>
                      <a:rPr lang="en-US" sz="620" i="1" dirty="0" smtClean="0">
                        <a:latin typeface="Cambria Math" panose="02040503050406030204" pitchFamily="18" charset="0"/>
                      </a:rPr>
                      <m:t>000</m:t>
                    </m:r>
                    <m:r>
                      <a:rPr lang="en-US" sz="620" i="1" dirty="0" smtClean="0">
                        <a:latin typeface="Cambria Math" panose="02040503050406030204" pitchFamily="18" charset="0"/>
                      </a:rPr>
                      <m:t>,</m:t>
                    </m:r>
                    <m:r>
                      <a:rPr lang="en-US" sz="620" i="1" dirty="0" smtClean="0">
                        <a:latin typeface="Cambria Math" panose="02040503050406030204" pitchFamily="18" charset="0"/>
                      </a:rPr>
                      <m:t>000</m:t>
                    </m:r>
                    <m:r>
                      <a:rPr lang="en-US" sz="620" i="1" dirty="0" smtClean="0">
                        <a:latin typeface="Cambria Math" panose="02040503050406030204" pitchFamily="18" charset="0"/>
                      </a:rPr>
                      <m:t> − </m:t>
                    </m:r>
                    <m:r>
                      <a:rPr lang="en-US" sz="620" i="1" dirty="0" smtClean="0">
                        <a:latin typeface="Cambria Math" panose="02040503050406030204" pitchFamily="18" charset="0"/>
                      </a:rPr>
                      <m:t>5</m:t>
                    </m:r>
                    <m:r>
                      <a:rPr lang="en-US" sz="620" i="1" dirty="0" smtClean="0">
                        <a:latin typeface="Cambria Math" panose="02040503050406030204" pitchFamily="18" charset="0"/>
                      </a:rPr>
                      <m:t> ∗ </m:t>
                    </m:r>
                    <m:r>
                      <a:rPr lang="en-US" sz="620" i="1" dirty="0" smtClean="0">
                        <a:latin typeface="Cambria Math" panose="02040503050406030204" pitchFamily="18" charset="0"/>
                      </a:rPr>
                      <m:t>150</m:t>
                    </m:r>
                    <m:r>
                      <a:rPr lang="en-US" sz="620" i="1" dirty="0" smtClean="0">
                        <a:latin typeface="Cambria Math" panose="02040503050406030204" pitchFamily="18" charset="0"/>
                      </a:rPr>
                      <m:t>,</m:t>
                    </m:r>
                    <m:r>
                      <a:rPr lang="en-US" sz="620" i="1" dirty="0" smtClean="0">
                        <a:latin typeface="Cambria Math" panose="02040503050406030204" pitchFamily="18" charset="0"/>
                      </a:rPr>
                      <m:t>000</m:t>
                    </m:r>
                    <m:r>
                      <a:rPr lang="en-US" sz="620" i="1" dirty="0" smtClean="0">
                        <a:latin typeface="Cambria Math" panose="02040503050406030204" pitchFamily="18" charset="0"/>
                      </a:rPr>
                      <m:t> = $</m:t>
                    </m:r>
                    <m:r>
                      <a:rPr lang="en-US" sz="620" i="1" dirty="0" smtClean="0">
                        <a:latin typeface="Cambria Math" panose="02040503050406030204" pitchFamily="18" charset="0"/>
                      </a:rPr>
                      <m:t>250</m:t>
                    </m:r>
                    <m:r>
                      <a:rPr lang="en-US" sz="620" i="1" dirty="0" smtClean="0">
                        <a:latin typeface="Cambria Math" panose="02040503050406030204" pitchFamily="18" charset="0"/>
                      </a:rPr>
                      <m:t>,</m:t>
                    </m:r>
                    <m:r>
                      <a:rPr lang="en-US" sz="620" i="1" dirty="0" smtClean="0">
                        <a:latin typeface="Cambria Math" panose="02040503050406030204" pitchFamily="18" charset="0"/>
                      </a:rPr>
                      <m:t>000</m:t>
                    </m:r>
                  </m:oMath>
                </a14:m>
                <a:r>
                  <a:rPr lang="en-US" sz="620" dirty="0"/>
                  <a:t/>
                </a:r>
                <a:br>
                  <a:rPr lang="en-US" sz="620" dirty="0"/>
                </a:br>
                <a:r>
                  <a:rPr lang="en-US" sz="620" dirty="0"/>
                  <a:t>3rd account (2%): </a:t>
                </a:r>
                <a14:m>
                  <m:oMath xmlns:m="http://schemas.openxmlformats.org/officeDocument/2006/math">
                    <m:r>
                      <a:rPr lang="en-US" sz="620" i="1" dirty="0" smtClean="0">
                        <a:latin typeface="Cambria Math" panose="02040503050406030204" pitchFamily="18" charset="0"/>
                      </a:rPr>
                      <m:t>𝑥</m:t>
                    </m:r>
                    <m:r>
                      <a:rPr lang="en-US" sz="620" i="1" dirty="0" smtClean="0">
                        <a:latin typeface="Cambria Math" panose="02040503050406030204" pitchFamily="18" charset="0"/>
                      </a:rPr>
                      <m:t> = $</m:t>
                    </m:r>
                    <m:r>
                      <a:rPr lang="en-US" sz="620" i="1" dirty="0" smtClean="0">
                        <a:latin typeface="Cambria Math" panose="02040503050406030204" pitchFamily="18" charset="0"/>
                      </a:rPr>
                      <m:t>150</m:t>
                    </m:r>
                    <m:r>
                      <a:rPr lang="en-US" sz="620" i="1" dirty="0" smtClean="0">
                        <a:latin typeface="Cambria Math" panose="02040503050406030204" pitchFamily="18" charset="0"/>
                      </a:rPr>
                      <m:t>,</m:t>
                    </m:r>
                    <m:r>
                      <a:rPr lang="en-US" sz="620" i="1" dirty="0" smtClean="0">
                        <a:latin typeface="Cambria Math" panose="02040503050406030204" pitchFamily="18" charset="0"/>
                      </a:rPr>
                      <m:t>000</m:t>
                    </m:r>
                    <m:r>
                      <a:rPr lang="en-US" sz="620" i="1" dirty="0" smtClean="0">
                        <a:latin typeface="Cambria Math" panose="02040503050406030204" pitchFamily="18" charset="0"/>
                      </a:rPr>
                      <m:t> </m:t>
                    </m:r>
                  </m:oMath>
                </a14:m>
                <a:endParaRPr lang="en-US" sz="62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839788" y="4127498"/>
                <a:ext cx="5157787" cy="2571751"/>
              </a:xfrm>
              <a:blipFill>
                <a:blip r:embed="rId4"/>
                <a:stretch>
                  <a:fillRect b="-23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p:cNvSpPr>
                <a:spLocks noGrp="1"/>
              </p:cNvSpPr>
              <p:nvPr>
                <p:ph type="body" sz="quarter" idx="3"/>
              </p:nvPr>
            </p:nvSpPr>
            <p:spPr>
              <a:xfrm>
                <a:off x="6172200" y="1681163"/>
                <a:ext cx="5183188" cy="2446334"/>
              </a:xfrm>
              <a:ln>
                <a:solidFill>
                  <a:schemeClr val="tx1"/>
                </a:solidFill>
              </a:ln>
            </p:spPr>
            <p:txBody>
              <a:bodyPr anchor="ctr">
                <a:noAutofit/>
              </a:bodyPr>
              <a:lstStyle/>
              <a:p>
                <a:pPr>
                  <a:lnSpc>
                    <a:spcPct val="120000"/>
                  </a:lnSpc>
                  <a:spcBef>
                    <a:spcPts val="0"/>
                  </a:spcBef>
                </a:pPr>
                <a:r>
                  <a:rPr lang="en-US" sz="550" b="0" dirty="0"/>
                  <a:t>Let's break this problem down step by step!</a:t>
                </a:r>
              </a:p>
              <a:p>
                <a:pPr>
                  <a:lnSpc>
                    <a:spcPct val="120000"/>
                  </a:lnSpc>
                  <a:spcBef>
                    <a:spcPts val="0"/>
                  </a:spcBef>
                </a:pPr>
                <a:r>
                  <a:rPr lang="en-US" sz="550" b="0" dirty="0"/>
                  <a:t>Let's denote the amount invested in the 2% account as 𝑥. Since you invested four times the money into the 3% account compared to the 2% account, the amount invested in the 3% account is 4𝑥.</a:t>
                </a:r>
              </a:p>
              <a:p>
                <a:pPr>
                  <a:lnSpc>
                    <a:spcPct val="120000"/>
                  </a:lnSpc>
                  <a:spcBef>
                    <a:spcPts val="0"/>
                  </a:spcBef>
                </a:pPr>
                <a:r>
                  <a:rPr lang="en-US" sz="550" b="0" dirty="0"/>
                  <a:t>We know that the total amount invested is $1,000,000. So, the amount invested in the 4% </a:t>
                </a:r>
                <a:r>
                  <a:rPr lang="en-US" sz="550" b="0" dirty="0" smtClean="0"/>
                  <a:t>account is </a:t>
                </a:r>
                <a14:m>
                  <m:oMath xmlns:m="http://schemas.openxmlformats.org/officeDocument/2006/math">
                    <m:r>
                      <a:rPr lang="en-US" sz="550" b="0" i="1" dirty="0" smtClean="0">
                        <a:latin typeface="Cambria Math" panose="02040503050406030204" pitchFamily="18" charset="0"/>
                      </a:rPr>
                      <m:t>$</m:t>
                    </m:r>
                    <m:r>
                      <a:rPr lang="en-US" sz="550" b="0" i="1" dirty="0" smtClean="0">
                        <a:latin typeface="Cambria Math" panose="02040503050406030204" pitchFamily="18" charset="0"/>
                      </a:rPr>
                      <m:t>1</m:t>
                    </m:r>
                    <m:r>
                      <a:rPr lang="en-US" sz="550" b="0" i="1" dirty="0" smtClean="0">
                        <a:latin typeface="Cambria Math" panose="02040503050406030204" pitchFamily="18" charset="0"/>
                      </a:rPr>
                      <m:t>,</m:t>
                    </m:r>
                    <m:r>
                      <a:rPr lang="en-US" sz="550" b="0" i="1" dirty="0" smtClean="0">
                        <a:latin typeface="Cambria Math" panose="02040503050406030204" pitchFamily="18" charset="0"/>
                      </a:rPr>
                      <m:t>000</m:t>
                    </m:r>
                    <m:r>
                      <a:rPr lang="en-US" sz="550" b="0" i="1" dirty="0" smtClean="0">
                        <a:latin typeface="Cambria Math" panose="02040503050406030204" pitchFamily="18" charset="0"/>
                      </a:rPr>
                      <m:t>,</m:t>
                    </m:r>
                    <m:r>
                      <a:rPr lang="en-US" sz="550" b="0" i="1" dirty="0" smtClean="0">
                        <a:latin typeface="Cambria Math" panose="02040503050406030204" pitchFamily="18" charset="0"/>
                      </a:rPr>
                      <m:t>000</m:t>
                    </m:r>
                    <m:r>
                      <a:rPr lang="en-US" sz="550" b="0" i="1" dirty="0" smtClean="0">
                        <a:latin typeface="Cambria Math" panose="02040503050406030204" pitchFamily="18" charset="0"/>
                      </a:rPr>
                      <m:t> − </m:t>
                    </m:r>
                    <m:r>
                      <a:rPr lang="en-US" sz="550" b="0" i="1" dirty="0" smtClean="0">
                        <a:latin typeface="Cambria Math" panose="02040503050406030204" pitchFamily="18" charset="0"/>
                      </a:rPr>
                      <m:t>𝑥</m:t>
                    </m:r>
                    <m:r>
                      <a:rPr lang="en-US" sz="550" b="0" i="1" dirty="0" smtClean="0">
                        <a:latin typeface="Cambria Math" panose="02040503050406030204" pitchFamily="18" charset="0"/>
                      </a:rPr>
                      <m:t> − </m:t>
                    </m:r>
                    <m:r>
                      <a:rPr lang="en-US" sz="550" b="0" i="1" dirty="0" smtClean="0">
                        <a:latin typeface="Cambria Math" panose="02040503050406030204" pitchFamily="18" charset="0"/>
                      </a:rPr>
                      <m:t>4</m:t>
                    </m:r>
                    <m:r>
                      <a:rPr lang="en-US" sz="550" b="0" i="1" dirty="0" smtClean="0">
                        <a:latin typeface="Cambria Math" panose="02040503050406030204" pitchFamily="18" charset="0"/>
                      </a:rPr>
                      <m:t>𝑥</m:t>
                    </m:r>
                    <m:r>
                      <a:rPr lang="en-US" sz="550" b="0" i="1" dirty="0" smtClean="0">
                        <a:latin typeface="Cambria Math" panose="02040503050406030204" pitchFamily="18" charset="0"/>
                      </a:rPr>
                      <m:t> = $</m:t>
                    </m:r>
                    <m:r>
                      <a:rPr lang="en-US" sz="550" b="0" i="1" dirty="0" smtClean="0">
                        <a:latin typeface="Cambria Math" panose="02040503050406030204" pitchFamily="18" charset="0"/>
                      </a:rPr>
                      <m:t>1</m:t>
                    </m:r>
                    <m:r>
                      <a:rPr lang="en-US" sz="550" b="0" i="1" dirty="0" smtClean="0">
                        <a:latin typeface="Cambria Math" panose="02040503050406030204" pitchFamily="18" charset="0"/>
                      </a:rPr>
                      <m:t>,</m:t>
                    </m:r>
                    <m:r>
                      <a:rPr lang="en-US" sz="550" b="0" i="1" dirty="0" smtClean="0">
                        <a:latin typeface="Cambria Math" panose="02040503050406030204" pitchFamily="18" charset="0"/>
                      </a:rPr>
                      <m:t>000</m:t>
                    </m:r>
                    <m:r>
                      <a:rPr lang="en-US" sz="550" b="0" i="1" dirty="0" smtClean="0">
                        <a:latin typeface="Cambria Math" panose="02040503050406030204" pitchFamily="18" charset="0"/>
                      </a:rPr>
                      <m:t>,</m:t>
                    </m:r>
                    <m:r>
                      <a:rPr lang="en-US" sz="550" b="0" i="1" dirty="0" smtClean="0">
                        <a:latin typeface="Cambria Math" panose="02040503050406030204" pitchFamily="18" charset="0"/>
                      </a:rPr>
                      <m:t>000</m:t>
                    </m:r>
                    <m:r>
                      <a:rPr lang="en-US" sz="550" b="0" i="1" dirty="0" smtClean="0">
                        <a:latin typeface="Cambria Math" panose="02040503050406030204" pitchFamily="18" charset="0"/>
                      </a:rPr>
                      <m:t> − </m:t>
                    </m:r>
                    <m:r>
                      <a:rPr lang="en-US" sz="550" b="0" i="1" dirty="0" smtClean="0">
                        <a:latin typeface="Cambria Math" panose="02040503050406030204" pitchFamily="18" charset="0"/>
                      </a:rPr>
                      <m:t>5</m:t>
                    </m:r>
                    <m:r>
                      <a:rPr lang="en-US" sz="550" b="0" i="1" dirty="0" smtClean="0">
                        <a:latin typeface="Cambria Math" panose="02040503050406030204" pitchFamily="18" charset="0"/>
                      </a:rPr>
                      <m:t>𝑥</m:t>
                    </m:r>
                  </m:oMath>
                </a14:m>
                <a:r>
                  <a:rPr lang="en-US" sz="550" b="0" dirty="0"/>
                  <a:t>.</a:t>
                </a:r>
              </a:p>
              <a:p>
                <a:pPr>
                  <a:lnSpc>
                    <a:spcPct val="120000"/>
                  </a:lnSpc>
                  <a:spcBef>
                    <a:spcPts val="0"/>
                  </a:spcBef>
                </a:pPr>
                <a:r>
                  <a:rPr lang="en-US" sz="550" b="0" dirty="0"/>
                  <a:t>Now, let's calculate the interest earned from each account after one year</a:t>
                </a:r>
                <a:r>
                  <a:rPr lang="en-US" sz="550" b="0" dirty="0" smtClean="0"/>
                  <a:t>:</a:t>
                </a:r>
                <a:endParaRPr lang="en-US" sz="550" b="0" dirty="0"/>
              </a:p>
              <a:p>
                <a:pPr>
                  <a:lnSpc>
                    <a:spcPct val="120000"/>
                  </a:lnSpc>
                  <a:spcBef>
                    <a:spcPts val="0"/>
                  </a:spcBef>
                </a:pPr>
                <a:r>
                  <a:rPr lang="en-US" sz="550" b="0" dirty="0"/>
                  <a:t>    Interest from the 2% account: </a:t>
                </a:r>
                <a14:m>
                  <m:oMath xmlns:m="http://schemas.openxmlformats.org/officeDocument/2006/math">
                    <m:r>
                      <a:rPr lang="en-US" sz="550" b="0" i="1" dirty="0" smtClean="0">
                        <a:latin typeface="Cambria Math" panose="02040503050406030204" pitchFamily="18" charset="0"/>
                      </a:rPr>
                      <m:t>𝑥</m:t>
                    </m:r>
                    <m:r>
                      <a:rPr lang="en-US" sz="550" b="0" i="1" dirty="0" smtClean="0">
                        <a:latin typeface="Cambria Math" panose="02040503050406030204" pitchFamily="18" charset="0"/>
                      </a:rPr>
                      <m:t> ∗ </m:t>
                    </m:r>
                    <m:r>
                      <a:rPr lang="en-US" sz="550" b="0" i="1" dirty="0" smtClean="0">
                        <a:latin typeface="Cambria Math" panose="02040503050406030204" pitchFamily="18" charset="0"/>
                      </a:rPr>
                      <m:t>2</m:t>
                    </m:r>
                    <m:r>
                      <a:rPr lang="en-US" sz="550" b="0" i="1" dirty="0" smtClean="0">
                        <a:latin typeface="Cambria Math" panose="02040503050406030204" pitchFamily="18" charset="0"/>
                      </a:rPr>
                      <m:t>% = </m:t>
                    </m:r>
                    <m:r>
                      <a:rPr lang="en-US" sz="550" b="0" i="1" dirty="0" smtClean="0">
                        <a:latin typeface="Cambria Math" panose="02040503050406030204" pitchFamily="18" charset="0"/>
                      </a:rPr>
                      <m:t>0</m:t>
                    </m:r>
                    <m:r>
                      <a:rPr lang="en-US" sz="550" b="0" i="1" dirty="0" smtClean="0">
                        <a:latin typeface="Cambria Math" panose="02040503050406030204" pitchFamily="18" charset="0"/>
                      </a:rPr>
                      <m:t>.</m:t>
                    </m:r>
                    <m:r>
                      <a:rPr lang="en-US" sz="550" b="0" i="1" dirty="0" smtClean="0">
                        <a:latin typeface="Cambria Math" panose="02040503050406030204" pitchFamily="18" charset="0"/>
                      </a:rPr>
                      <m:t>02</m:t>
                    </m:r>
                    <m:r>
                      <a:rPr lang="en-US" sz="550" b="0" i="1" dirty="0" smtClean="0">
                        <a:latin typeface="Cambria Math" panose="02040503050406030204" pitchFamily="18" charset="0"/>
                      </a:rPr>
                      <m:t>𝑥</m:t>
                    </m:r>
                  </m:oMath>
                </a14:m>
                <a:endParaRPr lang="en-US" sz="550" b="0" dirty="0"/>
              </a:p>
              <a:p>
                <a:pPr>
                  <a:lnSpc>
                    <a:spcPct val="120000"/>
                  </a:lnSpc>
                  <a:spcBef>
                    <a:spcPts val="0"/>
                  </a:spcBef>
                </a:pPr>
                <a:r>
                  <a:rPr lang="en-US" sz="550" b="0" dirty="0"/>
                  <a:t>    Interest from the 3% account: </a:t>
                </a:r>
                <a14:m>
                  <m:oMath xmlns:m="http://schemas.openxmlformats.org/officeDocument/2006/math">
                    <m:r>
                      <a:rPr lang="en-US" sz="550" b="0" i="1" dirty="0" smtClean="0">
                        <a:latin typeface="Cambria Math" panose="02040503050406030204" pitchFamily="18" charset="0"/>
                      </a:rPr>
                      <m:t>4</m:t>
                    </m:r>
                    <m:r>
                      <a:rPr lang="en-US" sz="550" b="0" i="1" dirty="0" smtClean="0">
                        <a:latin typeface="Cambria Math" panose="02040503050406030204" pitchFamily="18" charset="0"/>
                      </a:rPr>
                      <m:t>𝑥</m:t>
                    </m:r>
                    <m:r>
                      <a:rPr lang="en-US" sz="550" b="0" i="1" dirty="0" smtClean="0">
                        <a:latin typeface="Cambria Math" panose="02040503050406030204" pitchFamily="18" charset="0"/>
                      </a:rPr>
                      <m:t> ∗ </m:t>
                    </m:r>
                    <m:r>
                      <a:rPr lang="en-US" sz="550" b="0" i="1" dirty="0" smtClean="0">
                        <a:latin typeface="Cambria Math" panose="02040503050406030204" pitchFamily="18" charset="0"/>
                      </a:rPr>
                      <m:t>3</m:t>
                    </m:r>
                    <m:r>
                      <a:rPr lang="en-US" sz="550" b="0" i="1" dirty="0" smtClean="0">
                        <a:latin typeface="Cambria Math" panose="02040503050406030204" pitchFamily="18" charset="0"/>
                      </a:rPr>
                      <m:t>% = </m:t>
                    </m:r>
                    <m:r>
                      <a:rPr lang="en-US" sz="550" b="0" i="1" dirty="0" smtClean="0">
                        <a:latin typeface="Cambria Math" panose="02040503050406030204" pitchFamily="18" charset="0"/>
                      </a:rPr>
                      <m:t>0</m:t>
                    </m:r>
                    <m:r>
                      <a:rPr lang="en-US" sz="550" b="0" i="1" dirty="0" smtClean="0">
                        <a:latin typeface="Cambria Math" panose="02040503050406030204" pitchFamily="18" charset="0"/>
                      </a:rPr>
                      <m:t>.</m:t>
                    </m:r>
                    <m:r>
                      <a:rPr lang="en-US" sz="550" b="0" i="1" dirty="0" smtClean="0">
                        <a:latin typeface="Cambria Math" panose="02040503050406030204" pitchFamily="18" charset="0"/>
                      </a:rPr>
                      <m:t>12</m:t>
                    </m:r>
                    <m:r>
                      <a:rPr lang="en-US" sz="550" b="0" i="1" dirty="0" smtClean="0">
                        <a:latin typeface="Cambria Math" panose="02040503050406030204" pitchFamily="18" charset="0"/>
                      </a:rPr>
                      <m:t>𝑥</m:t>
                    </m:r>
                  </m:oMath>
                </a14:m>
                <a:endParaRPr lang="en-US" sz="550" b="0" dirty="0"/>
              </a:p>
              <a:p>
                <a:pPr>
                  <a:lnSpc>
                    <a:spcPct val="120000"/>
                  </a:lnSpc>
                  <a:spcBef>
                    <a:spcPts val="0"/>
                  </a:spcBef>
                </a:pPr>
                <a:r>
                  <a:rPr lang="en-US" sz="550" b="0" dirty="0"/>
                  <a:t>    Interest from the 4% account: </a:t>
                </a:r>
                <a14:m>
                  <m:oMath xmlns:m="http://schemas.openxmlformats.org/officeDocument/2006/math">
                    <m:r>
                      <a:rPr lang="en-US" sz="550" b="0" i="1" dirty="0" smtClean="0">
                        <a:latin typeface="Cambria Math" panose="02040503050406030204" pitchFamily="18" charset="0"/>
                      </a:rPr>
                      <m:t>($</m:t>
                    </m:r>
                    <m:r>
                      <a:rPr lang="en-US" sz="550" b="0" i="1" dirty="0" smtClean="0">
                        <a:latin typeface="Cambria Math" panose="02040503050406030204" pitchFamily="18" charset="0"/>
                      </a:rPr>
                      <m:t>1</m:t>
                    </m:r>
                    <m:r>
                      <a:rPr lang="en-US" sz="550" b="0" i="1" dirty="0" smtClean="0">
                        <a:latin typeface="Cambria Math" panose="02040503050406030204" pitchFamily="18" charset="0"/>
                      </a:rPr>
                      <m:t>,</m:t>
                    </m:r>
                    <m:r>
                      <a:rPr lang="en-US" sz="550" b="0" i="1" dirty="0" smtClean="0">
                        <a:latin typeface="Cambria Math" panose="02040503050406030204" pitchFamily="18" charset="0"/>
                      </a:rPr>
                      <m:t>000</m:t>
                    </m:r>
                    <m:r>
                      <a:rPr lang="en-US" sz="550" b="0" i="1" dirty="0" smtClean="0">
                        <a:latin typeface="Cambria Math" panose="02040503050406030204" pitchFamily="18" charset="0"/>
                      </a:rPr>
                      <m:t>,</m:t>
                    </m:r>
                    <m:r>
                      <a:rPr lang="en-US" sz="550" b="0" i="1" dirty="0" smtClean="0">
                        <a:latin typeface="Cambria Math" panose="02040503050406030204" pitchFamily="18" charset="0"/>
                      </a:rPr>
                      <m:t>000</m:t>
                    </m:r>
                    <m:r>
                      <a:rPr lang="en-US" sz="550" b="0" i="1" dirty="0" smtClean="0">
                        <a:latin typeface="Cambria Math" panose="02040503050406030204" pitchFamily="18" charset="0"/>
                      </a:rPr>
                      <m:t> − </m:t>
                    </m:r>
                    <m:r>
                      <a:rPr lang="en-US" sz="550" b="0" i="1" dirty="0" smtClean="0">
                        <a:latin typeface="Cambria Math" panose="02040503050406030204" pitchFamily="18" charset="0"/>
                      </a:rPr>
                      <m:t>5</m:t>
                    </m:r>
                    <m:r>
                      <a:rPr lang="en-US" sz="550" b="0" i="1" dirty="0" smtClean="0">
                        <a:latin typeface="Cambria Math" panose="02040503050406030204" pitchFamily="18" charset="0"/>
                      </a:rPr>
                      <m:t>𝑥</m:t>
                    </m:r>
                    <m:r>
                      <a:rPr lang="en-US" sz="550" b="0" i="1" dirty="0" smtClean="0">
                        <a:latin typeface="Cambria Math" panose="02040503050406030204" pitchFamily="18" charset="0"/>
                      </a:rPr>
                      <m:t>) ∗ </m:t>
                    </m:r>
                    <m:r>
                      <a:rPr lang="en-US" sz="550" b="0" i="1" dirty="0" smtClean="0">
                        <a:latin typeface="Cambria Math" panose="02040503050406030204" pitchFamily="18" charset="0"/>
                      </a:rPr>
                      <m:t>4</m:t>
                    </m:r>
                    <m:r>
                      <a:rPr lang="en-US" sz="550" b="0" i="1" dirty="0" smtClean="0">
                        <a:latin typeface="Cambria Math" panose="02040503050406030204" pitchFamily="18" charset="0"/>
                      </a:rPr>
                      <m:t>% = </m:t>
                    </m:r>
                    <m:r>
                      <a:rPr lang="en-US" sz="550" b="0" i="1" dirty="0" smtClean="0">
                        <a:latin typeface="Cambria Math" panose="02040503050406030204" pitchFamily="18" charset="0"/>
                      </a:rPr>
                      <m:t>0</m:t>
                    </m:r>
                    <m:r>
                      <a:rPr lang="en-US" sz="550" b="0" i="1" dirty="0" smtClean="0">
                        <a:latin typeface="Cambria Math" panose="02040503050406030204" pitchFamily="18" charset="0"/>
                      </a:rPr>
                      <m:t>.</m:t>
                    </m:r>
                    <m:r>
                      <a:rPr lang="en-US" sz="550" b="0" i="1" dirty="0" smtClean="0">
                        <a:latin typeface="Cambria Math" panose="02040503050406030204" pitchFamily="18" charset="0"/>
                      </a:rPr>
                      <m:t>04</m:t>
                    </m:r>
                    <m:r>
                      <a:rPr lang="en-US" sz="550" b="0" i="1" dirty="0" smtClean="0">
                        <a:latin typeface="Cambria Math" panose="02040503050406030204" pitchFamily="18" charset="0"/>
                      </a:rPr>
                      <m:t>($</m:t>
                    </m:r>
                    <m:r>
                      <a:rPr lang="en-US" sz="550" b="0" i="1" dirty="0" smtClean="0">
                        <a:latin typeface="Cambria Math" panose="02040503050406030204" pitchFamily="18" charset="0"/>
                      </a:rPr>
                      <m:t>1</m:t>
                    </m:r>
                    <m:r>
                      <a:rPr lang="en-US" sz="550" b="0" i="1" dirty="0" smtClean="0">
                        <a:latin typeface="Cambria Math" panose="02040503050406030204" pitchFamily="18" charset="0"/>
                      </a:rPr>
                      <m:t>,</m:t>
                    </m:r>
                    <m:r>
                      <a:rPr lang="en-US" sz="550" b="0" i="1" dirty="0" smtClean="0">
                        <a:latin typeface="Cambria Math" panose="02040503050406030204" pitchFamily="18" charset="0"/>
                      </a:rPr>
                      <m:t>000</m:t>
                    </m:r>
                    <m:r>
                      <a:rPr lang="en-US" sz="550" b="0" i="1" dirty="0" smtClean="0">
                        <a:latin typeface="Cambria Math" panose="02040503050406030204" pitchFamily="18" charset="0"/>
                      </a:rPr>
                      <m:t>,</m:t>
                    </m:r>
                    <m:r>
                      <a:rPr lang="en-US" sz="550" b="0" i="1" dirty="0" smtClean="0">
                        <a:latin typeface="Cambria Math" panose="02040503050406030204" pitchFamily="18" charset="0"/>
                      </a:rPr>
                      <m:t>000</m:t>
                    </m:r>
                    <m:r>
                      <a:rPr lang="en-US" sz="550" b="0" i="1" dirty="0" smtClean="0">
                        <a:latin typeface="Cambria Math" panose="02040503050406030204" pitchFamily="18" charset="0"/>
                      </a:rPr>
                      <m:t> − </m:t>
                    </m:r>
                    <m:r>
                      <a:rPr lang="en-US" sz="550" b="0" i="1" dirty="0" smtClean="0">
                        <a:latin typeface="Cambria Math" panose="02040503050406030204" pitchFamily="18" charset="0"/>
                      </a:rPr>
                      <m:t>5</m:t>
                    </m:r>
                    <m:r>
                      <a:rPr lang="en-US" sz="550" b="0" i="1" dirty="0" smtClean="0">
                        <a:latin typeface="Cambria Math" panose="02040503050406030204" pitchFamily="18" charset="0"/>
                      </a:rPr>
                      <m:t>𝑥</m:t>
                    </m:r>
                    <m:r>
                      <a:rPr lang="en-US" sz="550" b="0" i="1" dirty="0" smtClean="0">
                        <a:latin typeface="Cambria Math" panose="02040503050406030204" pitchFamily="18" charset="0"/>
                      </a:rPr>
                      <m:t>)</m:t>
                    </m:r>
                  </m:oMath>
                </a14:m>
                <a:endParaRPr lang="en-US" sz="550" b="0" dirty="0"/>
              </a:p>
              <a:p>
                <a:pPr>
                  <a:lnSpc>
                    <a:spcPct val="120000"/>
                  </a:lnSpc>
                  <a:spcBef>
                    <a:spcPts val="0"/>
                  </a:spcBef>
                </a:pPr>
                <a:r>
                  <a:rPr lang="en-US" sz="550" b="0" dirty="0"/>
                  <a:t>The total interest earned is $34,000. So, we can set up the equation:</a:t>
                </a:r>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550" b="0" i="1" dirty="0" smtClean="0">
                          <a:latin typeface="Cambria Math" panose="02040503050406030204" pitchFamily="18" charset="0"/>
                        </a:rPr>
                        <m:t>0</m:t>
                      </m:r>
                      <m:r>
                        <a:rPr lang="en-US" sz="550" b="0" i="1" dirty="0" smtClean="0">
                          <a:latin typeface="Cambria Math" panose="02040503050406030204" pitchFamily="18" charset="0"/>
                        </a:rPr>
                        <m:t>.</m:t>
                      </m:r>
                      <m:r>
                        <a:rPr lang="en-US" sz="550" b="0" i="1" dirty="0" smtClean="0">
                          <a:latin typeface="Cambria Math" panose="02040503050406030204" pitchFamily="18" charset="0"/>
                        </a:rPr>
                        <m:t>02</m:t>
                      </m:r>
                      <m:r>
                        <a:rPr lang="en-US" sz="550" b="0" i="1" dirty="0" smtClean="0">
                          <a:latin typeface="Cambria Math" panose="02040503050406030204" pitchFamily="18" charset="0"/>
                        </a:rPr>
                        <m:t>𝑥</m:t>
                      </m:r>
                      <m:r>
                        <a:rPr lang="en-US" sz="550" b="0" i="1" dirty="0" smtClean="0">
                          <a:latin typeface="Cambria Math" panose="02040503050406030204" pitchFamily="18" charset="0"/>
                        </a:rPr>
                        <m:t> + </m:t>
                      </m:r>
                      <m:r>
                        <a:rPr lang="en-US" sz="550" b="0" i="1" dirty="0" smtClean="0">
                          <a:latin typeface="Cambria Math" panose="02040503050406030204" pitchFamily="18" charset="0"/>
                        </a:rPr>
                        <m:t>0</m:t>
                      </m:r>
                      <m:r>
                        <a:rPr lang="en-US" sz="550" b="0" i="1" dirty="0" smtClean="0">
                          <a:latin typeface="Cambria Math" panose="02040503050406030204" pitchFamily="18" charset="0"/>
                        </a:rPr>
                        <m:t>.</m:t>
                      </m:r>
                      <m:r>
                        <a:rPr lang="en-US" sz="550" b="0" i="1" dirty="0" smtClean="0">
                          <a:latin typeface="Cambria Math" panose="02040503050406030204" pitchFamily="18" charset="0"/>
                        </a:rPr>
                        <m:t>12</m:t>
                      </m:r>
                      <m:r>
                        <a:rPr lang="en-US" sz="550" b="0" i="1" dirty="0" smtClean="0">
                          <a:latin typeface="Cambria Math" panose="02040503050406030204" pitchFamily="18" charset="0"/>
                        </a:rPr>
                        <m:t>𝑥</m:t>
                      </m:r>
                      <m:r>
                        <a:rPr lang="en-US" sz="550" b="0" i="1" dirty="0" smtClean="0">
                          <a:latin typeface="Cambria Math" panose="02040503050406030204" pitchFamily="18" charset="0"/>
                        </a:rPr>
                        <m:t> + </m:t>
                      </m:r>
                      <m:r>
                        <a:rPr lang="en-US" sz="550" b="0" i="1" dirty="0" smtClean="0">
                          <a:latin typeface="Cambria Math" panose="02040503050406030204" pitchFamily="18" charset="0"/>
                        </a:rPr>
                        <m:t>0</m:t>
                      </m:r>
                      <m:r>
                        <a:rPr lang="en-US" sz="550" b="0" i="1" dirty="0" smtClean="0">
                          <a:latin typeface="Cambria Math" panose="02040503050406030204" pitchFamily="18" charset="0"/>
                        </a:rPr>
                        <m:t>.</m:t>
                      </m:r>
                      <m:r>
                        <a:rPr lang="en-US" sz="550" b="0" i="1" dirty="0" smtClean="0">
                          <a:latin typeface="Cambria Math" panose="02040503050406030204" pitchFamily="18" charset="0"/>
                        </a:rPr>
                        <m:t>04</m:t>
                      </m:r>
                      <m:r>
                        <a:rPr lang="en-US" sz="550" b="0" i="1" dirty="0" smtClean="0">
                          <a:latin typeface="Cambria Math" panose="02040503050406030204" pitchFamily="18" charset="0"/>
                        </a:rPr>
                        <m:t>($</m:t>
                      </m:r>
                      <m:r>
                        <a:rPr lang="en-US" sz="550" b="0" i="1" dirty="0" smtClean="0">
                          <a:latin typeface="Cambria Math" panose="02040503050406030204" pitchFamily="18" charset="0"/>
                        </a:rPr>
                        <m:t>1</m:t>
                      </m:r>
                      <m:r>
                        <a:rPr lang="en-US" sz="550" b="0" i="1" dirty="0" smtClean="0">
                          <a:latin typeface="Cambria Math" panose="02040503050406030204" pitchFamily="18" charset="0"/>
                        </a:rPr>
                        <m:t>,</m:t>
                      </m:r>
                      <m:r>
                        <a:rPr lang="en-US" sz="550" b="0" i="1" dirty="0" smtClean="0">
                          <a:latin typeface="Cambria Math" panose="02040503050406030204" pitchFamily="18" charset="0"/>
                        </a:rPr>
                        <m:t>000</m:t>
                      </m:r>
                      <m:r>
                        <a:rPr lang="en-US" sz="550" b="0" i="1" dirty="0" smtClean="0">
                          <a:latin typeface="Cambria Math" panose="02040503050406030204" pitchFamily="18" charset="0"/>
                        </a:rPr>
                        <m:t>,</m:t>
                      </m:r>
                      <m:r>
                        <a:rPr lang="en-US" sz="550" b="0" i="1" dirty="0" smtClean="0">
                          <a:latin typeface="Cambria Math" panose="02040503050406030204" pitchFamily="18" charset="0"/>
                        </a:rPr>
                        <m:t>000</m:t>
                      </m:r>
                      <m:r>
                        <a:rPr lang="en-US" sz="550" b="0" i="1" dirty="0" smtClean="0">
                          <a:latin typeface="Cambria Math" panose="02040503050406030204" pitchFamily="18" charset="0"/>
                        </a:rPr>
                        <m:t> − </m:t>
                      </m:r>
                      <m:r>
                        <a:rPr lang="en-US" sz="550" b="0" i="1" dirty="0" smtClean="0">
                          <a:latin typeface="Cambria Math" panose="02040503050406030204" pitchFamily="18" charset="0"/>
                        </a:rPr>
                        <m:t>5</m:t>
                      </m:r>
                      <m:r>
                        <a:rPr lang="en-US" sz="550" b="0" i="1" dirty="0" smtClean="0">
                          <a:latin typeface="Cambria Math" panose="02040503050406030204" pitchFamily="18" charset="0"/>
                        </a:rPr>
                        <m:t>𝑥</m:t>
                      </m:r>
                      <m:r>
                        <a:rPr lang="en-US" sz="550" b="0" i="1" dirty="0" smtClean="0">
                          <a:latin typeface="Cambria Math" panose="02040503050406030204" pitchFamily="18" charset="0"/>
                        </a:rPr>
                        <m:t>) = $</m:t>
                      </m:r>
                      <m:r>
                        <a:rPr lang="en-US" sz="550" b="0" i="1" dirty="0" smtClean="0">
                          <a:latin typeface="Cambria Math" panose="02040503050406030204" pitchFamily="18" charset="0"/>
                        </a:rPr>
                        <m:t>34</m:t>
                      </m:r>
                      <m:r>
                        <a:rPr lang="en-US" sz="550" b="0" i="1" dirty="0" smtClean="0">
                          <a:latin typeface="Cambria Math" panose="02040503050406030204" pitchFamily="18" charset="0"/>
                        </a:rPr>
                        <m:t>,</m:t>
                      </m:r>
                      <m:r>
                        <a:rPr lang="en-US" sz="550" b="0" i="1" dirty="0" smtClean="0">
                          <a:latin typeface="Cambria Math" panose="02040503050406030204" pitchFamily="18" charset="0"/>
                        </a:rPr>
                        <m:t>000</m:t>
                      </m:r>
                    </m:oMath>
                  </m:oMathPara>
                </a14:m>
                <a:endParaRPr lang="en-US" sz="550" b="0" dirty="0"/>
              </a:p>
              <a:p>
                <a:pPr>
                  <a:lnSpc>
                    <a:spcPct val="120000"/>
                  </a:lnSpc>
                  <a:spcBef>
                    <a:spcPts val="0"/>
                  </a:spcBef>
                </a:pPr>
                <a:r>
                  <a:rPr lang="en-US" sz="550" b="0" dirty="0"/>
                  <a:t>Simplifying the equation:</a:t>
                </a:r>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550" b="0" i="1" dirty="0" smtClean="0">
                          <a:latin typeface="Cambria Math" panose="02040503050406030204" pitchFamily="18" charset="0"/>
                        </a:rPr>
                        <m:t>0</m:t>
                      </m:r>
                      <m:r>
                        <a:rPr lang="en-US" sz="550" b="0" i="1" dirty="0" smtClean="0">
                          <a:latin typeface="Cambria Math" panose="02040503050406030204" pitchFamily="18" charset="0"/>
                        </a:rPr>
                        <m:t>.</m:t>
                      </m:r>
                      <m:r>
                        <a:rPr lang="en-US" sz="550" b="0" i="1" dirty="0" smtClean="0">
                          <a:latin typeface="Cambria Math" panose="02040503050406030204" pitchFamily="18" charset="0"/>
                        </a:rPr>
                        <m:t>02</m:t>
                      </m:r>
                      <m:r>
                        <a:rPr lang="en-US" sz="550" b="0" i="1" dirty="0" smtClean="0">
                          <a:latin typeface="Cambria Math" panose="02040503050406030204" pitchFamily="18" charset="0"/>
                        </a:rPr>
                        <m:t>𝑥</m:t>
                      </m:r>
                      <m:r>
                        <a:rPr lang="en-US" sz="550" b="0" i="1" dirty="0" smtClean="0">
                          <a:latin typeface="Cambria Math" panose="02040503050406030204" pitchFamily="18" charset="0"/>
                        </a:rPr>
                        <m:t> + </m:t>
                      </m:r>
                      <m:r>
                        <a:rPr lang="en-US" sz="550" b="0" i="1" dirty="0" smtClean="0">
                          <a:latin typeface="Cambria Math" panose="02040503050406030204" pitchFamily="18" charset="0"/>
                        </a:rPr>
                        <m:t>0</m:t>
                      </m:r>
                      <m:r>
                        <a:rPr lang="en-US" sz="550" b="0" i="1" dirty="0" smtClean="0">
                          <a:latin typeface="Cambria Math" panose="02040503050406030204" pitchFamily="18" charset="0"/>
                        </a:rPr>
                        <m:t>.</m:t>
                      </m:r>
                      <m:r>
                        <a:rPr lang="en-US" sz="550" b="0" i="1" dirty="0" smtClean="0">
                          <a:latin typeface="Cambria Math" panose="02040503050406030204" pitchFamily="18" charset="0"/>
                        </a:rPr>
                        <m:t>12</m:t>
                      </m:r>
                      <m:r>
                        <a:rPr lang="en-US" sz="550" b="0" i="1" dirty="0" smtClean="0">
                          <a:latin typeface="Cambria Math" panose="02040503050406030204" pitchFamily="18" charset="0"/>
                        </a:rPr>
                        <m:t>𝑥</m:t>
                      </m:r>
                      <m:r>
                        <a:rPr lang="en-US" sz="550" b="0" i="1" dirty="0" smtClean="0">
                          <a:latin typeface="Cambria Math" panose="02040503050406030204" pitchFamily="18" charset="0"/>
                        </a:rPr>
                        <m:t> + $</m:t>
                      </m:r>
                      <m:r>
                        <a:rPr lang="en-US" sz="550" b="0" i="1" dirty="0" smtClean="0">
                          <a:latin typeface="Cambria Math" panose="02040503050406030204" pitchFamily="18" charset="0"/>
                        </a:rPr>
                        <m:t>40</m:t>
                      </m:r>
                      <m:r>
                        <a:rPr lang="en-US" sz="550" b="0" i="1" dirty="0" smtClean="0">
                          <a:latin typeface="Cambria Math" panose="02040503050406030204" pitchFamily="18" charset="0"/>
                        </a:rPr>
                        <m:t>,</m:t>
                      </m:r>
                      <m:r>
                        <a:rPr lang="en-US" sz="550" b="0" i="1" dirty="0" smtClean="0">
                          <a:latin typeface="Cambria Math" panose="02040503050406030204" pitchFamily="18" charset="0"/>
                        </a:rPr>
                        <m:t>000</m:t>
                      </m:r>
                      <m:r>
                        <a:rPr lang="en-US" sz="550" b="0" i="1" dirty="0" smtClean="0">
                          <a:latin typeface="Cambria Math" panose="02040503050406030204" pitchFamily="18" charset="0"/>
                        </a:rPr>
                        <m:t> − </m:t>
                      </m:r>
                      <m:r>
                        <a:rPr lang="en-US" sz="550" b="0" i="1" dirty="0" smtClean="0">
                          <a:latin typeface="Cambria Math" panose="02040503050406030204" pitchFamily="18" charset="0"/>
                        </a:rPr>
                        <m:t>0</m:t>
                      </m:r>
                      <m:r>
                        <a:rPr lang="en-US" sz="550" b="0" i="1" dirty="0" smtClean="0">
                          <a:latin typeface="Cambria Math" panose="02040503050406030204" pitchFamily="18" charset="0"/>
                        </a:rPr>
                        <m:t>.</m:t>
                      </m:r>
                      <m:r>
                        <a:rPr lang="en-US" sz="550" b="0" i="1" dirty="0" smtClean="0">
                          <a:latin typeface="Cambria Math" panose="02040503050406030204" pitchFamily="18" charset="0"/>
                        </a:rPr>
                        <m:t>2</m:t>
                      </m:r>
                      <m:r>
                        <a:rPr lang="en-US" sz="550" b="0" i="1" dirty="0" smtClean="0">
                          <a:latin typeface="Cambria Math" panose="02040503050406030204" pitchFamily="18" charset="0"/>
                        </a:rPr>
                        <m:t>𝑥</m:t>
                      </m:r>
                      <m:r>
                        <a:rPr lang="en-US" sz="550" b="0" i="1" dirty="0" smtClean="0">
                          <a:latin typeface="Cambria Math" panose="02040503050406030204" pitchFamily="18" charset="0"/>
                        </a:rPr>
                        <m:t> = $</m:t>
                      </m:r>
                      <m:r>
                        <a:rPr lang="en-US" sz="550" b="0" i="1" dirty="0" smtClean="0">
                          <a:latin typeface="Cambria Math" panose="02040503050406030204" pitchFamily="18" charset="0"/>
                        </a:rPr>
                        <m:t>34</m:t>
                      </m:r>
                      <m:r>
                        <a:rPr lang="en-US" sz="550" b="0" i="1" dirty="0" smtClean="0">
                          <a:latin typeface="Cambria Math" panose="02040503050406030204" pitchFamily="18" charset="0"/>
                        </a:rPr>
                        <m:t>,</m:t>
                      </m:r>
                      <m:r>
                        <a:rPr lang="en-US" sz="550" b="0" i="1" dirty="0" smtClean="0">
                          <a:latin typeface="Cambria Math" panose="02040503050406030204" pitchFamily="18" charset="0"/>
                        </a:rPr>
                        <m:t>000</m:t>
                      </m:r>
                    </m:oMath>
                  </m:oMathPara>
                </a14:m>
                <a:endParaRPr lang="en-US" sz="550" b="0" dirty="0"/>
              </a:p>
              <a:p>
                <a:pPr>
                  <a:lnSpc>
                    <a:spcPct val="120000"/>
                  </a:lnSpc>
                  <a:spcBef>
                    <a:spcPts val="0"/>
                  </a:spcBef>
                </a:pPr>
                <a:r>
                  <a:rPr lang="en-US" sz="550" b="0" dirty="0"/>
                  <a:t>Combine like terms:</a:t>
                </a:r>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550" b="0" i="1" dirty="0" smtClean="0">
                          <a:latin typeface="Cambria Math" panose="02040503050406030204" pitchFamily="18" charset="0"/>
                        </a:rPr>
                        <m:t>−</m:t>
                      </m:r>
                      <m:r>
                        <a:rPr lang="en-US" sz="550" b="0" i="1" dirty="0" smtClean="0">
                          <a:latin typeface="Cambria Math" panose="02040503050406030204" pitchFamily="18" charset="0"/>
                        </a:rPr>
                        <m:t>0</m:t>
                      </m:r>
                      <m:r>
                        <a:rPr lang="en-US" sz="550" b="0" i="1" dirty="0" smtClean="0">
                          <a:latin typeface="Cambria Math" panose="02040503050406030204" pitchFamily="18" charset="0"/>
                        </a:rPr>
                        <m:t>.</m:t>
                      </m:r>
                      <m:r>
                        <a:rPr lang="en-US" sz="550" b="0" i="1" dirty="0" smtClean="0">
                          <a:latin typeface="Cambria Math" panose="02040503050406030204" pitchFamily="18" charset="0"/>
                        </a:rPr>
                        <m:t>06</m:t>
                      </m:r>
                      <m:r>
                        <a:rPr lang="en-US" sz="550" b="0" i="1" dirty="0" smtClean="0">
                          <a:latin typeface="Cambria Math" panose="02040503050406030204" pitchFamily="18" charset="0"/>
                        </a:rPr>
                        <m:t>𝑥</m:t>
                      </m:r>
                      <m:r>
                        <a:rPr lang="en-US" sz="550" b="0" i="1" dirty="0" smtClean="0">
                          <a:latin typeface="Cambria Math" panose="02040503050406030204" pitchFamily="18" charset="0"/>
                        </a:rPr>
                        <m:t> + $</m:t>
                      </m:r>
                      <m:r>
                        <a:rPr lang="en-US" sz="550" b="0" i="1" dirty="0" smtClean="0">
                          <a:latin typeface="Cambria Math" panose="02040503050406030204" pitchFamily="18" charset="0"/>
                        </a:rPr>
                        <m:t>40</m:t>
                      </m:r>
                      <m:r>
                        <a:rPr lang="en-US" sz="550" b="0" i="1" dirty="0" smtClean="0">
                          <a:latin typeface="Cambria Math" panose="02040503050406030204" pitchFamily="18" charset="0"/>
                        </a:rPr>
                        <m:t>,</m:t>
                      </m:r>
                      <m:r>
                        <a:rPr lang="en-US" sz="550" b="0" i="1" dirty="0" smtClean="0">
                          <a:latin typeface="Cambria Math" panose="02040503050406030204" pitchFamily="18" charset="0"/>
                        </a:rPr>
                        <m:t>000</m:t>
                      </m:r>
                      <m:r>
                        <a:rPr lang="en-US" sz="550" b="0" i="1" dirty="0" smtClean="0">
                          <a:latin typeface="Cambria Math" panose="02040503050406030204" pitchFamily="18" charset="0"/>
                        </a:rPr>
                        <m:t> = $</m:t>
                      </m:r>
                      <m:r>
                        <a:rPr lang="en-US" sz="550" b="0" i="1" dirty="0" smtClean="0">
                          <a:latin typeface="Cambria Math" panose="02040503050406030204" pitchFamily="18" charset="0"/>
                        </a:rPr>
                        <m:t>34</m:t>
                      </m:r>
                      <m:r>
                        <a:rPr lang="en-US" sz="550" b="0" i="1" dirty="0" smtClean="0">
                          <a:latin typeface="Cambria Math" panose="02040503050406030204" pitchFamily="18" charset="0"/>
                        </a:rPr>
                        <m:t>,</m:t>
                      </m:r>
                      <m:r>
                        <a:rPr lang="en-US" sz="550" b="0" i="1" dirty="0" smtClean="0">
                          <a:latin typeface="Cambria Math" panose="02040503050406030204" pitchFamily="18" charset="0"/>
                        </a:rPr>
                        <m:t>000</m:t>
                      </m:r>
                    </m:oMath>
                  </m:oMathPara>
                </a14:m>
                <a:endParaRPr lang="en-US" sz="550" b="0" dirty="0"/>
              </a:p>
              <a:p>
                <a:pPr>
                  <a:lnSpc>
                    <a:spcPct val="120000"/>
                  </a:lnSpc>
                  <a:spcBef>
                    <a:spcPts val="0"/>
                  </a:spcBef>
                </a:pPr>
                <a:r>
                  <a:rPr lang="en-US" sz="550" b="0" dirty="0"/>
                  <a:t>Subtract $40,000 from both sides:</a:t>
                </a:r>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550" b="0" i="1" dirty="0" smtClean="0">
                          <a:latin typeface="Cambria Math" panose="02040503050406030204" pitchFamily="18" charset="0"/>
                        </a:rPr>
                        <m:t>−</m:t>
                      </m:r>
                      <m:r>
                        <a:rPr lang="en-US" sz="550" b="0" i="1" dirty="0" smtClean="0">
                          <a:latin typeface="Cambria Math" panose="02040503050406030204" pitchFamily="18" charset="0"/>
                        </a:rPr>
                        <m:t>0</m:t>
                      </m:r>
                      <m:r>
                        <a:rPr lang="en-US" sz="550" b="0" i="1" dirty="0" smtClean="0">
                          <a:latin typeface="Cambria Math" panose="02040503050406030204" pitchFamily="18" charset="0"/>
                        </a:rPr>
                        <m:t>.</m:t>
                      </m:r>
                      <m:r>
                        <a:rPr lang="en-US" sz="550" b="0" i="1" dirty="0" smtClean="0">
                          <a:latin typeface="Cambria Math" panose="02040503050406030204" pitchFamily="18" charset="0"/>
                        </a:rPr>
                        <m:t>06</m:t>
                      </m:r>
                      <m:r>
                        <a:rPr lang="en-US" sz="550" b="0" i="1" dirty="0" smtClean="0">
                          <a:latin typeface="Cambria Math" panose="02040503050406030204" pitchFamily="18" charset="0"/>
                        </a:rPr>
                        <m:t>𝑥</m:t>
                      </m:r>
                      <m:r>
                        <a:rPr lang="en-US" sz="550" b="0" i="1" dirty="0" smtClean="0">
                          <a:latin typeface="Cambria Math" panose="02040503050406030204" pitchFamily="18" charset="0"/>
                        </a:rPr>
                        <m:t> = −$</m:t>
                      </m:r>
                      <m:r>
                        <a:rPr lang="en-US" sz="550" b="0" i="1" dirty="0" smtClean="0">
                          <a:latin typeface="Cambria Math" panose="02040503050406030204" pitchFamily="18" charset="0"/>
                        </a:rPr>
                        <m:t>6</m:t>
                      </m:r>
                      <m:r>
                        <a:rPr lang="en-US" sz="550" b="0" i="1" dirty="0" smtClean="0">
                          <a:latin typeface="Cambria Math" panose="02040503050406030204" pitchFamily="18" charset="0"/>
                        </a:rPr>
                        <m:t>,</m:t>
                      </m:r>
                      <m:r>
                        <a:rPr lang="en-US" sz="550" b="0" i="1" dirty="0" smtClean="0">
                          <a:latin typeface="Cambria Math" panose="02040503050406030204" pitchFamily="18" charset="0"/>
                        </a:rPr>
                        <m:t>000</m:t>
                      </m:r>
                    </m:oMath>
                  </m:oMathPara>
                </a14:m>
                <a:endParaRPr lang="en-US" sz="550" b="0" dirty="0"/>
              </a:p>
              <a:p>
                <a:pPr>
                  <a:lnSpc>
                    <a:spcPct val="120000"/>
                  </a:lnSpc>
                  <a:spcBef>
                    <a:spcPts val="0"/>
                  </a:spcBef>
                </a:pPr>
                <a:r>
                  <a:rPr lang="en-US" sz="550" b="0" dirty="0"/>
                  <a:t>Divide both sides by -0.06:</a:t>
                </a:r>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550" b="0" i="1" dirty="0" smtClean="0">
                          <a:latin typeface="Cambria Math" panose="02040503050406030204" pitchFamily="18" charset="0"/>
                        </a:rPr>
                        <m:t>𝑥</m:t>
                      </m:r>
                      <m:r>
                        <a:rPr lang="en-US" sz="550" b="0" i="1" dirty="0" smtClean="0">
                          <a:latin typeface="Cambria Math" panose="02040503050406030204" pitchFamily="18" charset="0"/>
                        </a:rPr>
                        <m:t> = $</m:t>
                      </m:r>
                      <m:r>
                        <a:rPr lang="en-US" sz="550" b="0" i="1" dirty="0" smtClean="0">
                          <a:latin typeface="Cambria Math" panose="02040503050406030204" pitchFamily="18" charset="0"/>
                        </a:rPr>
                        <m:t>100</m:t>
                      </m:r>
                      <m:r>
                        <a:rPr lang="en-US" sz="550" b="0" i="1" dirty="0" smtClean="0">
                          <a:latin typeface="Cambria Math" panose="02040503050406030204" pitchFamily="18" charset="0"/>
                        </a:rPr>
                        <m:t>,</m:t>
                      </m:r>
                      <m:r>
                        <a:rPr lang="en-US" sz="550" b="0" i="1" dirty="0" smtClean="0">
                          <a:latin typeface="Cambria Math" panose="02040503050406030204" pitchFamily="18" charset="0"/>
                        </a:rPr>
                        <m:t>000</m:t>
                      </m:r>
                    </m:oMath>
                  </m:oMathPara>
                </a14:m>
                <a:endParaRPr lang="en-US" sz="550" b="0" dirty="0"/>
              </a:p>
              <a:p>
                <a:pPr>
                  <a:lnSpc>
                    <a:spcPct val="120000"/>
                  </a:lnSpc>
                  <a:spcBef>
                    <a:spcPts val="0"/>
                  </a:spcBef>
                </a:pPr>
                <a:r>
                  <a:rPr lang="en-US" sz="550" b="0" dirty="0"/>
                  <a:t>So, the amount invested in the 2% account is $100,000, and the amount invested in the 3% account is </a:t>
                </a:r>
                <a14:m>
                  <m:oMath xmlns:m="http://schemas.openxmlformats.org/officeDocument/2006/math">
                    <m:r>
                      <a:rPr lang="en-US" sz="550" b="0" i="1" dirty="0" smtClean="0">
                        <a:latin typeface="Cambria Math" panose="02040503050406030204" pitchFamily="18" charset="0"/>
                      </a:rPr>
                      <m:t>4</m:t>
                    </m:r>
                    <m:r>
                      <a:rPr lang="en-US" sz="550" b="0" i="1" dirty="0" smtClean="0">
                        <a:latin typeface="Cambria Math" panose="02040503050406030204" pitchFamily="18" charset="0"/>
                      </a:rPr>
                      <m:t>𝑥</m:t>
                    </m:r>
                    <m:r>
                      <a:rPr lang="en-US" sz="550" b="0" i="1" dirty="0" smtClean="0">
                        <a:latin typeface="Cambria Math" panose="02040503050406030204" pitchFamily="18" charset="0"/>
                      </a:rPr>
                      <m:t> = $</m:t>
                    </m:r>
                    <m:r>
                      <a:rPr lang="en-US" sz="550" b="0" i="1" dirty="0" smtClean="0">
                        <a:latin typeface="Cambria Math" panose="02040503050406030204" pitchFamily="18" charset="0"/>
                      </a:rPr>
                      <m:t>400</m:t>
                    </m:r>
                    <m:r>
                      <a:rPr lang="en-US" sz="550" b="0" i="1" dirty="0" smtClean="0">
                        <a:latin typeface="Cambria Math" panose="02040503050406030204" pitchFamily="18" charset="0"/>
                      </a:rPr>
                      <m:t>,</m:t>
                    </m:r>
                    <m:r>
                      <a:rPr lang="en-US" sz="550" b="0" i="1" dirty="0" smtClean="0">
                        <a:latin typeface="Cambria Math" panose="02040503050406030204" pitchFamily="18" charset="0"/>
                      </a:rPr>
                      <m:t>000</m:t>
                    </m:r>
                  </m:oMath>
                </a14:m>
                <a:r>
                  <a:rPr lang="en-US" sz="550" b="0" dirty="0"/>
                  <a:t>.</a:t>
                </a:r>
              </a:p>
              <a:p>
                <a:pPr>
                  <a:lnSpc>
                    <a:spcPct val="120000"/>
                  </a:lnSpc>
                  <a:spcBef>
                    <a:spcPts val="0"/>
                  </a:spcBef>
                </a:pPr>
                <a:r>
                  <a:rPr lang="en-US" sz="550" b="0" dirty="0"/>
                  <a:t>The amount invested in the 4% account is </a:t>
                </a:r>
                <a14:m>
                  <m:oMath xmlns:m="http://schemas.openxmlformats.org/officeDocument/2006/math">
                    <m:r>
                      <a:rPr lang="en-US" sz="550" b="0" i="1" dirty="0" smtClean="0">
                        <a:latin typeface="Cambria Math" panose="02040503050406030204" pitchFamily="18" charset="0"/>
                      </a:rPr>
                      <m:t>$</m:t>
                    </m:r>
                    <m:r>
                      <a:rPr lang="en-US" sz="550" b="0" i="1" dirty="0" smtClean="0">
                        <a:latin typeface="Cambria Math" panose="02040503050406030204" pitchFamily="18" charset="0"/>
                      </a:rPr>
                      <m:t>1</m:t>
                    </m:r>
                    <m:r>
                      <a:rPr lang="en-US" sz="550" b="0" i="1" dirty="0" smtClean="0">
                        <a:latin typeface="Cambria Math" panose="02040503050406030204" pitchFamily="18" charset="0"/>
                      </a:rPr>
                      <m:t>,</m:t>
                    </m:r>
                    <m:r>
                      <a:rPr lang="en-US" sz="550" b="0" i="1" dirty="0" smtClean="0">
                        <a:latin typeface="Cambria Math" panose="02040503050406030204" pitchFamily="18" charset="0"/>
                      </a:rPr>
                      <m:t>000</m:t>
                    </m:r>
                    <m:r>
                      <a:rPr lang="en-US" sz="550" b="0" i="1" dirty="0" smtClean="0">
                        <a:latin typeface="Cambria Math" panose="02040503050406030204" pitchFamily="18" charset="0"/>
                      </a:rPr>
                      <m:t>,</m:t>
                    </m:r>
                    <m:r>
                      <a:rPr lang="en-US" sz="550" b="0" i="1" dirty="0" smtClean="0">
                        <a:latin typeface="Cambria Math" panose="02040503050406030204" pitchFamily="18" charset="0"/>
                      </a:rPr>
                      <m:t>000</m:t>
                    </m:r>
                    <m:r>
                      <a:rPr lang="en-US" sz="550" b="0" i="1" dirty="0" smtClean="0">
                        <a:latin typeface="Cambria Math" panose="02040503050406030204" pitchFamily="18" charset="0"/>
                      </a:rPr>
                      <m:t> − </m:t>
                    </m:r>
                    <m:r>
                      <a:rPr lang="en-US" sz="550" b="0" i="1" dirty="0" smtClean="0">
                        <a:latin typeface="Cambria Math" panose="02040503050406030204" pitchFamily="18" charset="0"/>
                      </a:rPr>
                      <m:t>5</m:t>
                    </m:r>
                    <m:r>
                      <a:rPr lang="en-US" sz="550" b="0" i="1" dirty="0" smtClean="0">
                        <a:latin typeface="Cambria Math" panose="02040503050406030204" pitchFamily="18" charset="0"/>
                      </a:rPr>
                      <m:t>𝑥</m:t>
                    </m:r>
                    <m:r>
                      <a:rPr lang="en-US" sz="550" b="0" i="1" dirty="0" smtClean="0">
                        <a:latin typeface="Cambria Math" panose="02040503050406030204" pitchFamily="18" charset="0"/>
                      </a:rPr>
                      <m:t> = $</m:t>
                    </m:r>
                    <m:r>
                      <a:rPr lang="en-US" sz="550" b="0" i="1" dirty="0" smtClean="0">
                        <a:latin typeface="Cambria Math" panose="02040503050406030204" pitchFamily="18" charset="0"/>
                      </a:rPr>
                      <m:t>1</m:t>
                    </m:r>
                    <m:r>
                      <a:rPr lang="en-US" sz="550" b="0" i="1" dirty="0" smtClean="0">
                        <a:latin typeface="Cambria Math" panose="02040503050406030204" pitchFamily="18" charset="0"/>
                      </a:rPr>
                      <m:t>,</m:t>
                    </m:r>
                    <m:r>
                      <a:rPr lang="en-US" sz="550" b="0" i="1" dirty="0" smtClean="0">
                        <a:latin typeface="Cambria Math" panose="02040503050406030204" pitchFamily="18" charset="0"/>
                      </a:rPr>
                      <m:t>000</m:t>
                    </m:r>
                    <m:r>
                      <a:rPr lang="en-US" sz="550" b="0" i="1" dirty="0" smtClean="0">
                        <a:latin typeface="Cambria Math" panose="02040503050406030204" pitchFamily="18" charset="0"/>
                      </a:rPr>
                      <m:t>,</m:t>
                    </m:r>
                    <m:r>
                      <a:rPr lang="en-US" sz="550" b="0" i="1" dirty="0" smtClean="0">
                        <a:latin typeface="Cambria Math" panose="02040503050406030204" pitchFamily="18" charset="0"/>
                      </a:rPr>
                      <m:t>000</m:t>
                    </m:r>
                    <m:r>
                      <a:rPr lang="en-US" sz="550" b="0" i="1" dirty="0" smtClean="0">
                        <a:latin typeface="Cambria Math" panose="02040503050406030204" pitchFamily="18" charset="0"/>
                      </a:rPr>
                      <m:t> − </m:t>
                    </m:r>
                    <m:r>
                      <a:rPr lang="en-US" sz="550" b="0" i="1" dirty="0" smtClean="0">
                        <a:latin typeface="Cambria Math" panose="02040503050406030204" pitchFamily="18" charset="0"/>
                      </a:rPr>
                      <m:t>5</m:t>
                    </m:r>
                    <m:r>
                      <a:rPr lang="en-US" sz="550" b="0" i="1" dirty="0" smtClean="0">
                        <a:latin typeface="Cambria Math" panose="02040503050406030204" pitchFamily="18" charset="0"/>
                      </a:rPr>
                      <m:t>($</m:t>
                    </m:r>
                    <m:r>
                      <a:rPr lang="en-US" sz="550" b="0" i="1" dirty="0" smtClean="0">
                        <a:latin typeface="Cambria Math" panose="02040503050406030204" pitchFamily="18" charset="0"/>
                      </a:rPr>
                      <m:t>100</m:t>
                    </m:r>
                    <m:r>
                      <a:rPr lang="en-US" sz="550" b="0" i="1" dirty="0" smtClean="0">
                        <a:latin typeface="Cambria Math" panose="02040503050406030204" pitchFamily="18" charset="0"/>
                      </a:rPr>
                      <m:t>,</m:t>
                    </m:r>
                    <m:r>
                      <a:rPr lang="en-US" sz="550" b="0" i="1" dirty="0" smtClean="0">
                        <a:latin typeface="Cambria Math" panose="02040503050406030204" pitchFamily="18" charset="0"/>
                      </a:rPr>
                      <m:t>000</m:t>
                    </m:r>
                    <m:r>
                      <a:rPr lang="en-US" sz="550" b="0" i="1" dirty="0" smtClean="0">
                        <a:latin typeface="Cambria Math" panose="02040503050406030204" pitchFamily="18" charset="0"/>
                      </a:rPr>
                      <m:t>) = $</m:t>
                    </m:r>
                    <m:r>
                      <a:rPr lang="en-US" sz="550" b="0" i="1" dirty="0" smtClean="0">
                        <a:latin typeface="Cambria Math" panose="02040503050406030204" pitchFamily="18" charset="0"/>
                      </a:rPr>
                      <m:t>500</m:t>
                    </m:r>
                    <m:r>
                      <a:rPr lang="en-US" sz="550" b="0" i="1" dirty="0" smtClean="0">
                        <a:latin typeface="Cambria Math" panose="02040503050406030204" pitchFamily="18" charset="0"/>
                      </a:rPr>
                      <m:t>,</m:t>
                    </m:r>
                    <m:r>
                      <a:rPr lang="en-US" sz="550" b="0" i="1" dirty="0" smtClean="0">
                        <a:latin typeface="Cambria Math" panose="02040503050406030204" pitchFamily="18" charset="0"/>
                      </a:rPr>
                      <m:t>000</m:t>
                    </m:r>
                  </m:oMath>
                </a14:m>
                <a:r>
                  <a:rPr lang="en-US" sz="550" b="0" dirty="0"/>
                  <a:t>.</a:t>
                </a:r>
              </a:p>
              <a:p>
                <a:pPr>
                  <a:lnSpc>
                    <a:spcPct val="120000"/>
                  </a:lnSpc>
                  <a:spcBef>
                    <a:spcPts val="0"/>
                  </a:spcBef>
                </a:pPr>
                <a:r>
                  <a:rPr lang="en-US" sz="550" b="0" dirty="0"/>
                  <a:t>Here's a summary</a:t>
                </a:r>
                <a:r>
                  <a:rPr lang="en-US" sz="550" b="0" dirty="0" smtClean="0"/>
                  <a:t>:</a:t>
                </a:r>
                <a:endParaRPr lang="en-US" sz="550" b="0" dirty="0"/>
              </a:p>
              <a:p>
                <a:pPr>
                  <a:lnSpc>
                    <a:spcPct val="120000"/>
                  </a:lnSpc>
                  <a:spcBef>
                    <a:spcPts val="0"/>
                  </a:spcBef>
                </a:pPr>
                <a:r>
                  <a:rPr lang="en-US" sz="550" b="0" dirty="0"/>
                  <a:t>    2% account: $100,000</a:t>
                </a:r>
              </a:p>
              <a:p>
                <a:pPr>
                  <a:lnSpc>
                    <a:spcPct val="120000"/>
                  </a:lnSpc>
                  <a:spcBef>
                    <a:spcPts val="0"/>
                  </a:spcBef>
                </a:pPr>
                <a:r>
                  <a:rPr lang="en-US" sz="550" b="0" dirty="0"/>
                  <a:t>    3% account: $400,000</a:t>
                </a:r>
              </a:p>
              <a:p>
                <a:pPr>
                  <a:lnSpc>
                    <a:spcPct val="120000"/>
                  </a:lnSpc>
                  <a:spcBef>
                    <a:spcPts val="0"/>
                  </a:spcBef>
                </a:pPr>
                <a:r>
                  <a:rPr lang="en-US" sz="550" b="0" dirty="0"/>
                  <a:t>    4% account: $500,000</a:t>
                </a:r>
              </a:p>
            </p:txBody>
          </p:sp>
        </mc:Choice>
        <mc:Fallback xmlns="">
          <p:sp>
            <p:nvSpPr>
              <p:cNvPr id="5" name="Text Placeholder 4"/>
              <p:cNvSpPr>
                <a:spLocks noGrp="1" noRot="1" noChangeAspect="1" noMove="1" noResize="1" noEditPoints="1" noAdjustHandles="1" noChangeArrowheads="1" noChangeShapeType="1" noTextEdit="1"/>
              </p:cNvSpPr>
              <p:nvPr>
                <p:ph type="body" sz="quarter" idx="3"/>
              </p:nvPr>
            </p:nvSpPr>
            <p:spPr>
              <a:xfrm>
                <a:off x="6172200" y="1681163"/>
                <a:ext cx="5183188" cy="2446334"/>
              </a:xfrm>
              <a:blipFill>
                <a:blip r:embed="rId5"/>
                <a:stretch>
                  <a:fillRect b="-49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a:xfrm>
                <a:off x="6172200" y="4127497"/>
                <a:ext cx="5183188" cy="2571751"/>
              </a:xfrm>
              <a:ln>
                <a:solidFill>
                  <a:schemeClr val="tx1"/>
                </a:solidFill>
              </a:ln>
            </p:spPr>
            <p:txBody>
              <a:bodyPr>
                <a:noAutofit/>
              </a:bodyPr>
              <a:lstStyle/>
              <a:p>
                <a:pPr marL="0" indent="0">
                  <a:lnSpc>
                    <a:spcPct val="100000"/>
                  </a:lnSpc>
                  <a:spcBef>
                    <a:spcPts val="0"/>
                  </a:spcBef>
                  <a:buNone/>
                </a:pPr>
                <a:r>
                  <a:rPr lang="en-US" sz="750" dirty="0" smtClean="0"/>
                  <a:t>To solve this problem, we will set up a system of equations based on the information provided:</a:t>
                </a:r>
              </a:p>
              <a:p>
                <a:pPr marL="0" indent="0">
                  <a:lnSpc>
                    <a:spcPct val="100000"/>
                  </a:lnSpc>
                  <a:spcBef>
                    <a:spcPts val="0"/>
                  </a:spcBef>
                  <a:buNone/>
                </a:pPr>
                <a:r>
                  <a:rPr lang="en-US" sz="750" dirty="0"/>
                  <a:t>Variables:</a:t>
                </a:r>
              </a:p>
              <a:p>
                <a:pPr marL="457200" lvl="1" indent="0">
                  <a:lnSpc>
                    <a:spcPct val="100000"/>
                  </a:lnSpc>
                  <a:spcBef>
                    <a:spcPts val="0"/>
                  </a:spcBef>
                  <a:buNone/>
                </a:pPr>
                <a:r>
                  <a:rPr lang="en-US" sz="750" dirty="0"/>
                  <a:t>Let 𝑥</a:t>
                </a:r>
                <a:r>
                  <a:rPr lang="en-US" sz="750" dirty="0" smtClean="0"/>
                  <a:t> </a:t>
                </a:r>
                <a:r>
                  <a:rPr lang="en-US" sz="750" dirty="0"/>
                  <a:t>be the amount invested in the account that pays 2% interest.</a:t>
                </a:r>
              </a:p>
              <a:p>
                <a:pPr marL="457200" lvl="1" indent="0">
                  <a:lnSpc>
                    <a:spcPct val="100000"/>
                  </a:lnSpc>
                  <a:spcBef>
                    <a:spcPts val="0"/>
                  </a:spcBef>
                  <a:buNone/>
                </a:pPr>
                <a:r>
                  <a:rPr lang="en-US" sz="750" dirty="0"/>
                  <a:t>Then, the amount invested in the account that pays 3% will be </a:t>
                </a:r>
                <a:r>
                  <a:rPr lang="en-US" sz="750" dirty="0" smtClean="0"/>
                  <a:t>4𝑥 </a:t>
                </a:r>
                <a:r>
                  <a:rPr lang="en-US" sz="750" dirty="0"/>
                  <a:t>(since it's four times the amount in the 2% account).</a:t>
                </a:r>
              </a:p>
              <a:p>
                <a:pPr marL="457200" lvl="1" indent="0">
                  <a:lnSpc>
                    <a:spcPct val="100000"/>
                  </a:lnSpc>
                  <a:spcBef>
                    <a:spcPts val="0"/>
                  </a:spcBef>
                  <a:buNone/>
                </a:pPr>
                <a:r>
                  <a:rPr lang="en-US" sz="750" dirty="0"/>
                  <a:t>Let </a:t>
                </a:r>
                <a:r>
                  <a:rPr lang="en-US" sz="750" i="1" dirty="0">
                    <a:latin typeface="Cambria Math" panose="02040503050406030204" pitchFamily="18" charset="0"/>
                    <a:ea typeface="Cambria Math" panose="02040503050406030204" pitchFamily="18" charset="0"/>
                  </a:rPr>
                  <a:t>y</a:t>
                </a:r>
                <a:r>
                  <a:rPr lang="en-US" sz="750" dirty="0" smtClean="0"/>
                  <a:t> </a:t>
                </a:r>
                <a:r>
                  <a:rPr lang="en-US" sz="750" dirty="0"/>
                  <a:t>be the amount invested in the account that pays 4%.</a:t>
                </a:r>
              </a:p>
              <a:p>
                <a:pPr marL="0" indent="0">
                  <a:lnSpc>
                    <a:spcPct val="100000"/>
                  </a:lnSpc>
                  <a:spcBef>
                    <a:spcPts val="0"/>
                  </a:spcBef>
                  <a:buNone/>
                </a:pPr>
                <a:r>
                  <a:rPr lang="en-US" sz="750" dirty="0"/>
                  <a:t>Total Investment: The total amount invested is $1,000,000: </a:t>
                </a:r>
                <a14:m>
                  <m:oMath xmlns:m="http://schemas.openxmlformats.org/officeDocument/2006/math">
                    <m:r>
                      <a:rPr lang="en-US" sz="750" i="1" dirty="0" smtClean="0">
                        <a:latin typeface="Cambria Math" panose="02040503050406030204" pitchFamily="18" charset="0"/>
                      </a:rPr>
                      <m:t>4</m:t>
                    </m:r>
                    <m:r>
                      <a:rPr lang="en-US" sz="750" i="1" dirty="0" smtClean="0">
                        <a:latin typeface="Cambria Math" panose="02040503050406030204" pitchFamily="18" charset="0"/>
                      </a:rPr>
                      <m:t>𝑥</m:t>
                    </m:r>
                    <m:r>
                      <a:rPr lang="en-US" sz="750" i="1" dirty="0" smtClean="0">
                        <a:latin typeface="Cambria Math" panose="02040503050406030204" pitchFamily="18" charset="0"/>
                      </a:rPr>
                      <m:t>+</m:t>
                    </m:r>
                    <m:r>
                      <a:rPr lang="en-US" sz="750" i="1" dirty="0" smtClean="0">
                        <a:latin typeface="Cambria Math" panose="02040503050406030204" pitchFamily="18" charset="0"/>
                      </a:rPr>
                      <m:t>𝑥</m:t>
                    </m:r>
                    <m:r>
                      <a:rPr lang="en-US" sz="750" i="1" dirty="0" smtClean="0">
                        <a:latin typeface="Cambria Math" panose="02040503050406030204" pitchFamily="18" charset="0"/>
                      </a:rPr>
                      <m:t>+</m:t>
                    </m:r>
                    <m:r>
                      <a:rPr lang="en-US" sz="750" i="1" dirty="0" smtClean="0">
                        <a:latin typeface="Cambria Math" panose="02040503050406030204" pitchFamily="18" charset="0"/>
                      </a:rPr>
                      <m:t>𝑦</m:t>
                    </m:r>
                    <m:r>
                      <a:rPr lang="en-US" sz="750" i="1" dirty="0" smtClean="0">
                        <a:latin typeface="Cambria Math" panose="02040503050406030204" pitchFamily="18" charset="0"/>
                      </a:rPr>
                      <m:t>=</m:t>
                    </m:r>
                    <m:r>
                      <a:rPr lang="en-US" sz="750" i="1" dirty="0" smtClean="0">
                        <a:latin typeface="Cambria Math" panose="02040503050406030204" pitchFamily="18" charset="0"/>
                      </a:rPr>
                      <m:t>1</m:t>
                    </m:r>
                    <m:r>
                      <a:rPr lang="en-US" sz="750" i="1" dirty="0" smtClean="0">
                        <a:latin typeface="Cambria Math" panose="02040503050406030204" pitchFamily="18" charset="0"/>
                      </a:rPr>
                      <m:t>,</m:t>
                    </m:r>
                    <m:r>
                      <a:rPr lang="en-US" sz="750" i="1" dirty="0" smtClean="0">
                        <a:latin typeface="Cambria Math" panose="02040503050406030204" pitchFamily="18" charset="0"/>
                      </a:rPr>
                      <m:t>000</m:t>
                    </m:r>
                    <m:r>
                      <a:rPr lang="en-US" sz="750" i="1" dirty="0" smtClean="0">
                        <a:latin typeface="Cambria Math" panose="02040503050406030204" pitchFamily="18" charset="0"/>
                      </a:rPr>
                      <m:t>,</m:t>
                    </m:r>
                    <m:r>
                      <a:rPr lang="en-US" sz="750" i="1" dirty="0" smtClean="0">
                        <a:latin typeface="Cambria Math" panose="02040503050406030204" pitchFamily="18" charset="0"/>
                      </a:rPr>
                      <m:t>000</m:t>
                    </m:r>
                  </m:oMath>
                </a14:m>
                <a:r>
                  <a:rPr lang="en-US" sz="750" dirty="0" smtClean="0"/>
                  <a:t>. </a:t>
                </a:r>
                <a:r>
                  <a:rPr lang="en-US" sz="750" dirty="0"/>
                  <a:t>Simplifying this gives: </a:t>
                </a:r>
                <a:endParaRPr lang="en-US" sz="750" i="1" dirty="0" smtClean="0">
                  <a:latin typeface="Cambria Math" panose="02040503050406030204" pitchFamily="18" charset="0"/>
                </a:endParaRPr>
              </a:p>
              <a:p>
                <a:pPr marL="0" indent="0" algn="ctr">
                  <a:lnSpc>
                    <a:spcPct val="100000"/>
                  </a:lnSpc>
                  <a:spcBef>
                    <a:spcPts val="0"/>
                  </a:spcBef>
                  <a:buNone/>
                </a:pPr>
                <a14:m>
                  <m:oMath xmlns:m="http://schemas.openxmlformats.org/officeDocument/2006/math">
                    <m:r>
                      <a:rPr lang="en-US" sz="750" i="1" dirty="0" smtClean="0">
                        <a:latin typeface="Cambria Math" panose="02040503050406030204" pitchFamily="18" charset="0"/>
                      </a:rPr>
                      <m:t>5</m:t>
                    </m:r>
                    <m:r>
                      <a:rPr lang="en-US" sz="750" i="1" dirty="0" smtClean="0">
                        <a:latin typeface="Cambria Math" panose="02040503050406030204" pitchFamily="18" charset="0"/>
                      </a:rPr>
                      <m:t>𝑥</m:t>
                    </m:r>
                    <m:r>
                      <a:rPr lang="en-US" sz="750" i="1" dirty="0" smtClean="0">
                        <a:latin typeface="Cambria Math" panose="02040503050406030204" pitchFamily="18" charset="0"/>
                      </a:rPr>
                      <m:t>+</m:t>
                    </m:r>
                    <m:r>
                      <a:rPr lang="en-US" sz="750" i="1" dirty="0" smtClean="0">
                        <a:latin typeface="Cambria Math" panose="02040503050406030204" pitchFamily="18" charset="0"/>
                      </a:rPr>
                      <m:t>𝑦</m:t>
                    </m:r>
                    <m:r>
                      <a:rPr lang="en-US" sz="750" i="1" dirty="0" smtClean="0">
                        <a:latin typeface="Cambria Math" panose="02040503050406030204" pitchFamily="18" charset="0"/>
                      </a:rPr>
                      <m:t>=</m:t>
                    </m:r>
                    <m:r>
                      <a:rPr lang="en-US" sz="750" i="1" dirty="0" smtClean="0">
                        <a:latin typeface="Cambria Math" panose="02040503050406030204" pitchFamily="18" charset="0"/>
                      </a:rPr>
                      <m:t>1</m:t>
                    </m:r>
                    <m:r>
                      <a:rPr lang="en-US" sz="750" i="1" dirty="0" smtClean="0">
                        <a:latin typeface="Cambria Math" panose="02040503050406030204" pitchFamily="18" charset="0"/>
                      </a:rPr>
                      <m:t>,</m:t>
                    </m:r>
                    <m:r>
                      <a:rPr lang="en-US" sz="750" i="1" dirty="0" smtClean="0">
                        <a:latin typeface="Cambria Math" panose="02040503050406030204" pitchFamily="18" charset="0"/>
                      </a:rPr>
                      <m:t>000</m:t>
                    </m:r>
                    <m:r>
                      <a:rPr lang="en-US" sz="750" i="1" dirty="0" smtClean="0">
                        <a:latin typeface="Cambria Math" panose="02040503050406030204" pitchFamily="18" charset="0"/>
                      </a:rPr>
                      <m:t>,</m:t>
                    </m:r>
                    <m:r>
                      <a:rPr lang="en-US" sz="750" i="1" dirty="0" smtClean="0">
                        <a:latin typeface="Cambria Math" panose="02040503050406030204" pitchFamily="18" charset="0"/>
                      </a:rPr>
                      <m:t>000</m:t>
                    </m:r>
                  </m:oMath>
                </a14:m>
                <a:r>
                  <a:rPr lang="en-US" sz="750" dirty="0" smtClean="0"/>
                  <a:t> </a:t>
                </a:r>
                <a:r>
                  <a:rPr lang="en-US" sz="750" dirty="0"/>
                  <a:t>(Equation </a:t>
                </a:r>
                <a:r>
                  <a:rPr lang="en-US" sz="750" dirty="0" smtClean="0"/>
                  <a:t>1).</a:t>
                </a:r>
              </a:p>
              <a:p>
                <a:pPr marL="0" indent="0">
                  <a:lnSpc>
                    <a:spcPct val="100000"/>
                  </a:lnSpc>
                  <a:spcBef>
                    <a:spcPts val="0"/>
                  </a:spcBef>
                  <a:buNone/>
                </a:pPr>
                <a:r>
                  <a:rPr lang="en-US" sz="750" dirty="0" smtClean="0"/>
                  <a:t>Interest </a:t>
                </a:r>
                <a:r>
                  <a:rPr lang="en-US" sz="750" dirty="0"/>
                  <a:t>Earned: The total interest earned after one year is $34,000: </a:t>
                </a:r>
                <a14:m>
                  <m:oMath xmlns:m="http://schemas.openxmlformats.org/officeDocument/2006/math">
                    <m:r>
                      <a:rPr lang="en-US" sz="750" i="1" dirty="0" smtClean="0">
                        <a:latin typeface="Cambria Math" panose="02040503050406030204" pitchFamily="18" charset="0"/>
                      </a:rPr>
                      <m:t>0</m:t>
                    </m:r>
                    <m:r>
                      <a:rPr lang="en-US" sz="750" i="1" dirty="0" smtClean="0">
                        <a:latin typeface="Cambria Math" panose="02040503050406030204" pitchFamily="18" charset="0"/>
                      </a:rPr>
                      <m:t>.</m:t>
                    </m:r>
                    <m:r>
                      <a:rPr lang="en-US" sz="750" i="1" dirty="0" smtClean="0">
                        <a:latin typeface="Cambria Math" panose="02040503050406030204" pitchFamily="18" charset="0"/>
                      </a:rPr>
                      <m:t>03</m:t>
                    </m:r>
                    <m:r>
                      <a:rPr lang="en-US" sz="750" i="1" dirty="0" smtClean="0">
                        <a:latin typeface="Cambria Math" panose="02040503050406030204" pitchFamily="18" charset="0"/>
                      </a:rPr>
                      <m:t>(</m:t>
                    </m:r>
                    <m:r>
                      <a:rPr lang="en-US" sz="750" i="1" dirty="0" smtClean="0">
                        <a:latin typeface="Cambria Math" panose="02040503050406030204" pitchFamily="18" charset="0"/>
                      </a:rPr>
                      <m:t>4</m:t>
                    </m:r>
                    <m:r>
                      <a:rPr lang="en-US" sz="750" i="1" dirty="0" smtClean="0">
                        <a:latin typeface="Cambria Math" panose="02040503050406030204" pitchFamily="18" charset="0"/>
                      </a:rPr>
                      <m:t>𝑥</m:t>
                    </m:r>
                    <m:r>
                      <a:rPr lang="en-US" sz="750" i="1" dirty="0" smtClean="0">
                        <a:latin typeface="Cambria Math" panose="02040503050406030204" pitchFamily="18" charset="0"/>
                      </a:rPr>
                      <m:t>)+</m:t>
                    </m:r>
                    <m:r>
                      <a:rPr lang="en-US" sz="750" i="1" dirty="0" smtClean="0">
                        <a:latin typeface="Cambria Math" panose="02040503050406030204" pitchFamily="18" charset="0"/>
                      </a:rPr>
                      <m:t>0</m:t>
                    </m:r>
                    <m:r>
                      <a:rPr lang="en-US" sz="750" i="1" dirty="0" smtClean="0">
                        <a:latin typeface="Cambria Math" panose="02040503050406030204" pitchFamily="18" charset="0"/>
                      </a:rPr>
                      <m:t>.</m:t>
                    </m:r>
                    <m:r>
                      <a:rPr lang="en-US" sz="750" i="1" dirty="0" smtClean="0">
                        <a:latin typeface="Cambria Math" panose="02040503050406030204" pitchFamily="18" charset="0"/>
                      </a:rPr>
                      <m:t>02</m:t>
                    </m:r>
                    <m:r>
                      <a:rPr lang="en-US" sz="750" i="1" dirty="0" smtClean="0">
                        <a:latin typeface="Cambria Math" panose="02040503050406030204" pitchFamily="18" charset="0"/>
                      </a:rPr>
                      <m:t>(</m:t>
                    </m:r>
                    <m:r>
                      <a:rPr lang="en-US" sz="750" i="1" dirty="0" smtClean="0">
                        <a:latin typeface="Cambria Math" panose="02040503050406030204" pitchFamily="18" charset="0"/>
                      </a:rPr>
                      <m:t>𝑥</m:t>
                    </m:r>
                    <m:r>
                      <a:rPr lang="en-US" sz="750" i="1" dirty="0" smtClean="0">
                        <a:latin typeface="Cambria Math" panose="02040503050406030204" pitchFamily="18" charset="0"/>
                      </a:rPr>
                      <m:t>)+</m:t>
                    </m:r>
                    <m:r>
                      <a:rPr lang="en-US" sz="750" i="1" dirty="0" smtClean="0">
                        <a:latin typeface="Cambria Math" panose="02040503050406030204" pitchFamily="18" charset="0"/>
                      </a:rPr>
                      <m:t>0</m:t>
                    </m:r>
                    <m:r>
                      <a:rPr lang="en-US" sz="750" i="1" dirty="0" smtClean="0">
                        <a:latin typeface="Cambria Math" panose="02040503050406030204" pitchFamily="18" charset="0"/>
                      </a:rPr>
                      <m:t>.</m:t>
                    </m:r>
                    <m:r>
                      <a:rPr lang="en-US" sz="750" i="1" dirty="0" smtClean="0">
                        <a:latin typeface="Cambria Math" panose="02040503050406030204" pitchFamily="18" charset="0"/>
                      </a:rPr>
                      <m:t>04</m:t>
                    </m:r>
                    <m:r>
                      <a:rPr lang="en-US" sz="750" i="1" dirty="0" smtClean="0">
                        <a:latin typeface="Cambria Math" panose="02040503050406030204" pitchFamily="18" charset="0"/>
                      </a:rPr>
                      <m:t>(</m:t>
                    </m:r>
                    <m:r>
                      <a:rPr lang="en-US" sz="750" i="1" dirty="0" smtClean="0">
                        <a:latin typeface="Cambria Math" panose="02040503050406030204" pitchFamily="18" charset="0"/>
                      </a:rPr>
                      <m:t>𝑦</m:t>
                    </m:r>
                    <m:r>
                      <a:rPr lang="en-US" sz="750" i="1" dirty="0" smtClean="0">
                        <a:latin typeface="Cambria Math" panose="02040503050406030204" pitchFamily="18" charset="0"/>
                      </a:rPr>
                      <m:t>)=</m:t>
                    </m:r>
                    <m:r>
                      <a:rPr lang="en-US" sz="750" i="1" dirty="0" smtClean="0">
                        <a:latin typeface="Cambria Math" panose="02040503050406030204" pitchFamily="18" charset="0"/>
                      </a:rPr>
                      <m:t>34</m:t>
                    </m:r>
                    <m:r>
                      <a:rPr lang="en-US" sz="750" i="1" dirty="0" smtClean="0">
                        <a:latin typeface="Cambria Math" panose="02040503050406030204" pitchFamily="18" charset="0"/>
                      </a:rPr>
                      <m:t>,</m:t>
                    </m:r>
                    <m:r>
                      <a:rPr lang="en-US" sz="750" i="1" dirty="0" smtClean="0">
                        <a:latin typeface="Cambria Math" panose="02040503050406030204" pitchFamily="18" charset="0"/>
                      </a:rPr>
                      <m:t>000</m:t>
                    </m:r>
                  </m:oMath>
                </a14:m>
                <a:r>
                  <a:rPr lang="en-US" sz="750" dirty="0" smtClean="0"/>
                  <a:t>. Simplifying </a:t>
                </a:r>
                <a:r>
                  <a:rPr lang="en-US" sz="750" dirty="0"/>
                  <a:t>this gives: </a:t>
                </a:r>
                <a14:m>
                  <m:oMath xmlns:m="http://schemas.openxmlformats.org/officeDocument/2006/math">
                    <m:r>
                      <a:rPr lang="en-US" sz="750" i="1" dirty="0" smtClean="0">
                        <a:latin typeface="Cambria Math" panose="02040503050406030204" pitchFamily="18" charset="0"/>
                      </a:rPr>
                      <m:t>0</m:t>
                    </m:r>
                    <m:r>
                      <a:rPr lang="en-US" sz="750" i="1" dirty="0" smtClean="0">
                        <a:latin typeface="Cambria Math" panose="02040503050406030204" pitchFamily="18" charset="0"/>
                      </a:rPr>
                      <m:t>.</m:t>
                    </m:r>
                    <m:r>
                      <a:rPr lang="en-US" sz="750" i="1" dirty="0" smtClean="0">
                        <a:latin typeface="Cambria Math" panose="02040503050406030204" pitchFamily="18" charset="0"/>
                      </a:rPr>
                      <m:t>12</m:t>
                    </m:r>
                    <m:r>
                      <a:rPr lang="en-US" sz="750" i="1" dirty="0" smtClean="0">
                        <a:latin typeface="Cambria Math" panose="02040503050406030204" pitchFamily="18" charset="0"/>
                      </a:rPr>
                      <m:t>𝑥</m:t>
                    </m:r>
                    <m:r>
                      <a:rPr lang="en-US" sz="750" i="1" dirty="0" smtClean="0">
                        <a:latin typeface="Cambria Math" panose="02040503050406030204" pitchFamily="18" charset="0"/>
                      </a:rPr>
                      <m:t>+</m:t>
                    </m:r>
                    <m:r>
                      <a:rPr lang="en-US" sz="750" i="1" dirty="0" smtClean="0">
                        <a:latin typeface="Cambria Math" panose="02040503050406030204" pitchFamily="18" charset="0"/>
                      </a:rPr>
                      <m:t>0</m:t>
                    </m:r>
                    <m:r>
                      <a:rPr lang="en-US" sz="750" i="1" dirty="0" smtClean="0">
                        <a:latin typeface="Cambria Math" panose="02040503050406030204" pitchFamily="18" charset="0"/>
                      </a:rPr>
                      <m:t>.</m:t>
                    </m:r>
                    <m:r>
                      <a:rPr lang="en-US" sz="750" i="1" dirty="0" smtClean="0">
                        <a:latin typeface="Cambria Math" panose="02040503050406030204" pitchFamily="18" charset="0"/>
                      </a:rPr>
                      <m:t>02</m:t>
                    </m:r>
                    <m:r>
                      <a:rPr lang="en-US" sz="750" i="1" dirty="0" smtClean="0">
                        <a:latin typeface="Cambria Math" panose="02040503050406030204" pitchFamily="18" charset="0"/>
                      </a:rPr>
                      <m:t>𝑥</m:t>
                    </m:r>
                    <m:r>
                      <a:rPr lang="en-US" sz="750" i="1" dirty="0" smtClean="0">
                        <a:latin typeface="Cambria Math" panose="02040503050406030204" pitchFamily="18" charset="0"/>
                      </a:rPr>
                      <m:t>+</m:t>
                    </m:r>
                    <m:r>
                      <a:rPr lang="en-US" sz="750" i="1" dirty="0" smtClean="0">
                        <a:latin typeface="Cambria Math" panose="02040503050406030204" pitchFamily="18" charset="0"/>
                      </a:rPr>
                      <m:t>0</m:t>
                    </m:r>
                    <m:r>
                      <a:rPr lang="en-US" sz="750" i="1" dirty="0" smtClean="0">
                        <a:latin typeface="Cambria Math" panose="02040503050406030204" pitchFamily="18" charset="0"/>
                      </a:rPr>
                      <m:t>.</m:t>
                    </m:r>
                    <m:r>
                      <a:rPr lang="en-US" sz="750" i="1" dirty="0" smtClean="0">
                        <a:latin typeface="Cambria Math" panose="02040503050406030204" pitchFamily="18" charset="0"/>
                      </a:rPr>
                      <m:t>04</m:t>
                    </m:r>
                    <m:r>
                      <a:rPr lang="en-US" sz="750" i="1" dirty="0" smtClean="0">
                        <a:latin typeface="Cambria Math" panose="02040503050406030204" pitchFamily="18" charset="0"/>
                      </a:rPr>
                      <m:t>𝑦</m:t>
                    </m:r>
                    <m:r>
                      <a:rPr lang="en-US" sz="750" i="1" dirty="0" smtClean="0">
                        <a:latin typeface="Cambria Math" panose="02040503050406030204" pitchFamily="18" charset="0"/>
                      </a:rPr>
                      <m:t>=</m:t>
                    </m:r>
                    <m:r>
                      <a:rPr lang="en-US" sz="750" i="1" dirty="0" smtClean="0">
                        <a:latin typeface="Cambria Math" panose="02040503050406030204" pitchFamily="18" charset="0"/>
                      </a:rPr>
                      <m:t>34</m:t>
                    </m:r>
                    <m:r>
                      <a:rPr lang="en-US" sz="750" i="1" dirty="0" smtClean="0">
                        <a:latin typeface="Cambria Math" panose="02040503050406030204" pitchFamily="18" charset="0"/>
                      </a:rPr>
                      <m:t>,</m:t>
                    </m:r>
                    <m:r>
                      <a:rPr lang="en-US" sz="750" i="1" dirty="0" smtClean="0">
                        <a:latin typeface="Cambria Math" panose="02040503050406030204" pitchFamily="18" charset="0"/>
                      </a:rPr>
                      <m:t>000</m:t>
                    </m:r>
                  </m:oMath>
                </a14:m>
                <a:r>
                  <a:rPr lang="en-US" sz="750" dirty="0" smtClean="0"/>
                  <a:t>. </a:t>
                </a:r>
                <a:r>
                  <a:rPr lang="en-US" sz="750" dirty="0"/>
                  <a:t>Combining like terms results in: </a:t>
                </a:r>
                <a:endParaRPr lang="en-US" sz="750" dirty="0" smtClean="0"/>
              </a:p>
              <a:p>
                <a:pPr marL="0" indent="0" algn="ctr">
                  <a:lnSpc>
                    <a:spcPct val="100000"/>
                  </a:lnSpc>
                  <a:spcBef>
                    <a:spcPts val="0"/>
                  </a:spcBef>
                  <a:buNone/>
                </a:pPr>
                <a14:m>
                  <m:oMath xmlns:m="http://schemas.openxmlformats.org/officeDocument/2006/math">
                    <m:r>
                      <a:rPr lang="en-US" sz="750" i="1" dirty="0" smtClean="0">
                        <a:latin typeface="Cambria Math" panose="02040503050406030204" pitchFamily="18" charset="0"/>
                      </a:rPr>
                      <m:t>0</m:t>
                    </m:r>
                    <m:r>
                      <a:rPr lang="en-US" sz="750" i="1" dirty="0" smtClean="0">
                        <a:latin typeface="Cambria Math" panose="02040503050406030204" pitchFamily="18" charset="0"/>
                      </a:rPr>
                      <m:t>.</m:t>
                    </m:r>
                    <m:r>
                      <a:rPr lang="en-US" sz="750" i="1" dirty="0" smtClean="0">
                        <a:latin typeface="Cambria Math" panose="02040503050406030204" pitchFamily="18" charset="0"/>
                      </a:rPr>
                      <m:t>14</m:t>
                    </m:r>
                    <m:r>
                      <a:rPr lang="en-US" sz="750" i="1" dirty="0" smtClean="0">
                        <a:latin typeface="Cambria Math" panose="02040503050406030204" pitchFamily="18" charset="0"/>
                      </a:rPr>
                      <m:t>𝑥</m:t>
                    </m:r>
                    <m:r>
                      <a:rPr lang="en-US" sz="750" i="1" dirty="0" smtClean="0">
                        <a:latin typeface="Cambria Math" panose="02040503050406030204" pitchFamily="18" charset="0"/>
                      </a:rPr>
                      <m:t>+</m:t>
                    </m:r>
                    <m:r>
                      <a:rPr lang="en-US" sz="750" i="1" dirty="0" smtClean="0">
                        <a:latin typeface="Cambria Math" panose="02040503050406030204" pitchFamily="18" charset="0"/>
                      </a:rPr>
                      <m:t>0</m:t>
                    </m:r>
                    <m:r>
                      <a:rPr lang="en-US" sz="750" i="1" dirty="0" smtClean="0">
                        <a:latin typeface="Cambria Math" panose="02040503050406030204" pitchFamily="18" charset="0"/>
                      </a:rPr>
                      <m:t>.</m:t>
                    </m:r>
                    <m:r>
                      <a:rPr lang="en-US" sz="750" i="1" dirty="0" smtClean="0">
                        <a:latin typeface="Cambria Math" panose="02040503050406030204" pitchFamily="18" charset="0"/>
                      </a:rPr>
                      <m:t>04</m:t>
                    </m:r>
                    <m:r>
                      <a:rPr lang="en-US" sz="750" i="1" dirty="0" smtClean="0">
                        <a:latin typeface="Cambria Math" panose="02040503050406030204" pitchFamily="18" charset="0"/>
                      </a:rPr>
                      <m:t>𝑦</m:t>
                    </m:r>
                    <m:r>
                      <a:rPr lang="en-US" sz="750" i="1" dirty="0" smtClean="0">
                        <a:latin typeface="Cambria Math" panose="02040503050406030204" pitchFamily="18" charset="0"/>
                      </a:rPr>
                      <m:t>=</m:t>
                    </m:r>
                    <m:r>
                      <a:rPr lang="en-US" sz="750" i="1" dirty="0" smtClean="0">
                        <a:latin typeface="Cambria Math" panose="02040503050406030204" pitchFamily="18" charset="0"/>
                      </a:rPr>
                      <m:t>34</m:t>
                    </m:r>
                    <m:r>
                      <a:rPr lang="en-US" sz="750" i="1" dirty="0" smtClean="0">
                        <a:latin typeface="Cambria Math" panose="02040503050406030204" pitchFamily="18" charset="0"/>
                      </a:rPr>
                      <m:t>,</m:t>
                    </m:r>
                    <m:r>
                      <a:rPr lang="en-US" sz="750" i="1" dirty="0" smtClean="0">
                        <a:latin typeface="Cambria Math" panose="02040503050406030204" pitchFamily="18" charset="0"/>
                      </a:rPr>
                      <m:t>000</m:t>
                    </m:r>
                  </m:oMath>
                </a14:m>
                <a:r>
                  <a:rPr lang="en-US" sz="750" dirty="0" smtClean="0"/>
                  <a:t> </a:t>
                </a:r>
                <a:r>
                  <a:rPr lang="en-US" sz="750" dirty="0"/>
                  <a:t>(Equation </a:t>
                </a:r>
                <a:r>
                  <a:rPr lang="en-US" sz="750" dirty="0" smtClean="0"/>
                  <a:t>2).</a:t>
                </a:r>
                <a:endParaRPr lang="en-US" sz="750" dirty="0"/>
              </a:p>
              <a:p>
                <a:pPr marL="0" indent="0">
                  <a:lnSpc>
                    <a:spcPct val="100000"/>
                  </a:lnSpc>
                  <a:spcBef>
                    <a:spcPts val="0"/>
                  </a:spcBef>
                  <a:buNone/>
                </a:pPr>
                <a:r>
                  <a:rPr lang="en-US" sz="750" dirty="0"/>
                  <a:t>Now, we have a system of two equations (Equation 1 and Equation 2) with two variables </a:t>
                </a:r>
                <a:r>
                  <a:rPr lang="en-US" sz="750" dirty="0" smtClean="0"/>
                  <a:t>(</a:t>
                </a:r>
                <a:r>
                  <a:rPr lang="en-US" sz="750" dirty="0"/>
                  <a:t>𝑥</a:t>
                </a:r>
                <a:r>
                  <a:rPr lang="en-US" sz="750" dirty="0" smtClean="0"/>
                  <a:t> </a:t>
                </a:r>
                <a:r>
                  <a:rPr lang="en-US" sz="750" dirty="0"/>
                  <a:t>and </a:t>
                </a:r>
                <a:r>
                  <a:rPr lang="en-US" sz="750" i="1" dirty="0">
                    <a:latin typeface="Cambria Math" panose="02040503050406030204" pitchFamily="18" charset="0"/>
                    <a:ea typeface="Cambria Math" panose="02040503050406030204" pitchFamily="18" charset="0"/>
                  </a:rPr>
                  <a:t>y </a:t>
                </a:r>
                <a:r>
                  <a:rPr lang="en-US" sz="750" dirty="0" smtClean="0"/>
                  <a:t>). </a:t>
                </a:r>
                <a:r>
                  <a:rPr lang="en-US" sz="750" dirty="0"/>
                  <a:t>We can solve this system to find the amounts invested in each account. Let's proceed with the </a:t>
                </a:r>
                <a:r>
                  <a:rPr lang="en-US" sz="750" dirty="0" smtClean="0"/>
                  <a:t>calculations. The </a:t>
                </a:r>
                <a:r>
                  <a:rPr lang="en-US" sz="750" dirty="0"/>
                  <a:t>solution to the system of equations indicates that</a:t>
                </a:r>
                <a:r>
                  <a:rPr lang="en-US" sz="750" dirty="0" smtClean="0"/>
                  <a:t>:</a:t>
                </a:r>
                <a:endParaRPr lang="en-US" sz="750" dirty="0"/>
              </a:p>
              <a:p>
                <a:pPr marL="0" indent="0">
                  <a:lnSpc>
                    <a:spcPct val="100000"/>
                  </a:lnSpc>
                  <a:spcBef>
                    <a:spcPts val="0"/>
                  </a:spcBef>
                  <a:buNone/>
                </a:pPr>
                <a:r>
                  <a:rPr lang="en-US" sz="750" dirty="0"/>
                  <a:t>    The amount invested in the account that pays 2% (denoted as 𝑥</a:t>
                </a:r>
                <a:r>
                  <a:rPr lang="en-US" sz="750" dirty="0" smtClean="0"/>
                  <a:t>) </a:t>
                </a:r>
                <a:r>
                  <a:rPr lang="en-US" sz="750" dirty="0"/>
                  <a:t>is $100,000.</a:t>
                </a:r>
              </a:p>
              <a:p>
                <a:pPr marL="0" indent="0">
                  <a:lnSpc>
                    <a:spcPct val="100000"/>
                  </a:lnSpc>
                  <a:spcBef>
                    <a:spcPts val="0"/>
                  </a:spcBef>
                  <a:buNone/>
                </a:pPr>
                <a:r>
                  <a:rPr lang="en-US" sz="750" dirty="0"/>
                  <a:t>    The amount invested in the account that pays 4% (denoted as </a:t>
                </a:r>
                <a:r>
                  <a:rPr lang="en-US" sz="750" i="1" dirty="0">
                    <a:latin typeface="Cambria Math" panose="02040503050406030204" pitchFamily="18" charset="0"/>
                    <a:ea typeface="Cambria Math" panose="02040503050406030204" pitchFamily="18" charset="0"/>
                  </a:rPr>
                  <a:t>y</a:t>
                </a:r>
                <a:r>
                  <a:rPr lang="en-US" sz="750" dirty="0" smtClean="0"/>
                  <a:t>) </a:t>
                </a:r>
                <a:r>
                  <a:rPr lang="en-US" sz="750" dirty="0"/>
                  <a:t>is $500,000</a:t>
                </a:r>
                <a:r>
                  <a:rPr lang="en-US" sz="750" dirty="0" smtClean="0"/>
                  <a:t>.</a:t>
                </a:r>
                <a:endParaRPr lang="en-US" sz="750" dirty="0"/>
              </a:p>
              <a:p>
                <a:pPr marL="0" indent="0">
                  <a:lnSpc>
                    <a:spcPct val="100000"/>
                  </a:lnSpc>
                  <a:spcBef>
                    <a:spcPts val="0"/>
                  </a:spcBef>
                  <a:buNone/>
                </a:pPr>
                <a:r>
                  <a:rPr lang="en-US" sz="750" dirty="0"/>
                  <a:t>Since the amount invested in the account that pays 3% is four times the amount in the 2% account, it will be </a:t>
                </a:r>
                <a:endParaRPr lang="en-US" sz="750" dirty="0" smtClean="0"/>
              </a:p>
              <a:p>
                <a:pPr marL="0" indent="0" algn="ctr">
                  <a:lnSpc>
                    <a:spcPct val="100000"/>
                  </a:lnSpc>
                  <a:spcBef>
                    <a:spcPts val="0"/>
                  </a:spcBef>
                  <a:buNone/>
                </a:pPr>
                <a14:m>
                  <m:oMath xmlns:m="http://schemas.openxmlformats.org/officeDocument/2006/math">
                    <m:r>
                      <a:rPr lang="en-US" sz="750" i="1" dirty="0" smtClean="0">
                        <a:latin typeface="Cambria Math" panose="02040503050406030204" pitchFamily="18" charset="0"/>
                      </a:rPr>
                      <m:t>4</m:t>
                    </m:r>
                    <m:r>
                      <a:rPr lang="en-US" sz="750" i="1" dirty="0" smtClean="0">
                        <a:latin typeface="Cambria Math" panose="02040503050406030204" pitchFamily="18" charset="0"/>
                      </a:rPr>
                      <m:t>×</m:t>
                    </m:r>
                    <m:r>
                      <a:rPr lang="en-US" sz="750" i="1" dirty="0" smtClean="0">
                        <a:latin typeface="Cambria Math" panose="02040503050406030204" pitchFamily="18" charset="0"/>
                      </a:rPr>
                      <m:t>100</m:t>
                    </m:r>
                    <m:r>
                      <a:rPr lang="en-US" sz="750" i="1" dirty="0" smtClean="0">
                        <a:latin typeface="Cambria Math" panose="02040503050406030204" pitchFamily="18" charset="0"/>
                      </a:rPr>
                      <m:t>,</m:t>
                    </m:r>
                    <m:r>
                      <a:rPr lang="en-US" sz="750" i="1" dirty="0" smtClean="0">
                        <a:latin typeface="Cambria Math" panose="02040503050406030204" pitchFamily="18" charset="0"/>
                      </a:rPr>
                      <m:t>000</m:t>
                    </m:r>
                    <m:r>
                      <a:rPr lang="en-US" sz="750" i="1" dirty="0" smtClean="0">
                        <a:latin typeface="Cambria Math" panose="02040503050406030204" pitchFamily="18" charset="0"/>
                      </a:rPr>
                      <m:t>=</m:t>
                    </m:r>
                    <m:r>
                      <a:rPr lang="en-US" sz="750" i="1" dirty="0" smtClean="0">
                        <a:latin typeface="Cambria Math" panose="02040503050406030204" pitchFamily="18" charset="0"/>
                      </a:rPr>
                      <m:t>400</m:t>
                    </m:r>
                    <m:r>
                      <a:rPr lang="en-US" sz="750" i="1" dirty="0" smtClean="0">
                        <a:latin typeface="Cambria Math" panose="02040503050406030204" pitchFamily="18" charset="0"/>
                      </a:rPr>
                      <m:t>,</m:t>
                    </m:r>
                    <m:r>
                      <a:rPr lang="en-US" sz="750" i="1" dirty="0" smtClean="0">
                        <a:latin typeface="Cambria Math" panose="02040503050406030204" pitchFamily="18" charset="0"/>
                      </a:rPr>
                      <m:t>000</m:t>
                    </m:r>
                  </m:oMath>
                </a14:m>
                <a:r>
                  <a:rPr lang="en-US" sz="750" dirty="0" smtClean="0"/>
                  <a:t>.</a:t>
                </a:r>
                <a:endParaRPr lang="en-US" sz="750" dirty="0"/>
              </a:p>
              <a:p>
                <a:pPr marL="0" indent="0">
                  <a:lnSpc>
                    <a:spcPct val="100000"/>
                  </a:lnSpc>
                  <a:spcBef>
                    <a:spcPts val="0"/>
                  </a:spcBef>
                  <a:buNone/>
                </a:pPr>
                <a:r>
                  <a:rPr lang="en-US" sz="750" dirty="0"/>
                  <a:t>Summary of Investments</a:t>
                </a:r>
                <a:r>
                  <a:rPr lang="en-US" sz="750" dirty="0" smtClean="0"/>
                  <a:t>:</a:t>
                </a:r>
                <a:endParaRPr lang="en-US" sz="750" dirty="0"/>
              </a:p>
              <a:p>
                <a:pPr marL="0" indent="0">
                  <a:lnSpc>
                    <a:spcPct val="100000"/>
                  </a:lnSpc>
                  <a:spcBef>
                    <a:spcPts val="0"/>
                  </a:spcBef>
                  <a:buNone/>
                </a:pPr>
                <a:r>
                  <a:rPr lang="en-US" sz="750" dirty="0"/>
                  <a:t>    2% Account: $100,000</a:t>
                </a:r>
              </a:p>
              <a:p>
                <a:pPr marL="0" indent="0">
                  <a:lnSpc>
                    <a:spcPct val="100000"/>
                  </a:lnSpc>
                  <a:spcBef>
                    <a:spcPts val="0"/>
                  </a:spcBef>
                  <a:buNone/>
                </a:pPr>
                <a:r>
                  <a:rPr lang="en-US" sz="750" dirty="0"/>
                  <a:t>    3% Account: $400,000</a:t>
                </a:r>
              </a:p>
              <a:p>
                <a:pPr marL="0" indent="0">
                  <a:lnSpc>
                    <a:spcPct val="100000"/>
                  </a:lnSpc>
                  <a:spcBef>
                    <a:spcPts val="0"/>
                  </a:spcBef>
                  <a:buNone/>
                </a:pPr>
                <a:r>
                  <a:rPr lang="en-US" sz="750" dirty="0"/>
                  <a:t>    4% Account: $</a:t>
                </a:r>
                <a:r>
                  <a:rPr lang="en-US" sz="750" dirty="0" smtClean="0"/>
                  <a:t>500,000</a:t>
                </a:r>
                <a:endParaRPr lang="en-US" sz="750" dirty="0"/>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xfrm>
                <a:off x="6172200" y="4127497"/>
                <a:ext cx="5183188" cy="2571751"/>
              </a:xfrm>
              <a:blipFill>
                <a:blip r:embed="rId6"/>
                <a:stretch>
                  <a:fillRect b="-1651"/>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4217559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9788" y="365125"/>
                <a:ext cx="10515600" cy="1325563"/>
              </a:xfrm>
              <a:ln>
                <a:solidFill>
                  <a:schemeClr val="tx1"/>
                </a:solidFill>
              </a:ln>
            </p:spPr>
            <p:txBody>
              <a:bodyPr>
                <a:normAutofit fontScale="90000"/>
              </a:bodyPr>
              <a:lstStyle/>
              <a:p>
                <a:r>
                  <a:rPr lang="en-US" sz="1800" dirty="0" smtClean="0"/>
                  <a:t>Q: If a rock is dropped from a height of 100ft, its position </a:t>
                </a:r>
                <a:r>
                  <a:rPr lang="en-US" sz="1800" i="1" dirty="0" smtClean="0">
                    <a:latin typeface="Cambria Math" panose="02040503050406030204" pitchFamily="18" charset="0"/>
                    <a:ea typeface="Cambria Math" panose="02040503050406030204" pitchFamily="18" charset="0"/>
                  </a:rPr>
                  <a:t>t </a:t>
                </a:r>
                <a:r>
                  <a:rPr lang="en-US" sz="1800" dirty="0" smtClean="0"/>
                  <a:t>seconds after it is dropped until it hits the ground is given by the function </a:t>
                </a:r>
                <a14:m>
                  <m:oMath xmlns:m="http://schemas.openxmlformats.org/officeDocument/2006/math">
                    <m:r>
                      <a:rPr lang="en-US" sz="1800" b="0" i="1" smtClean="0">
                        <a:latin typeface="Cambria Math" panose="02040503050406030204" pitchFamily="18" charset="0"/>
                      </a:rPr>
                      <m:t>𝑠</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e>
                    </m:d>
                    <m:r>
                      <a:rPr lang="en-US" sz="1800" b="0" i="1" smtClean="0">
                        <a:latin typeface="Cambria Math" panose="02040503050406030204" pitchFamily="18" charset="0"/>
                      </a:rPr>
                      <m:t>=−16</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𝑡</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+100</m:t>
                    </m:r>
                  </m:oMath>
                </a14:m>
                <a:r>
                  <a:rPr lang="en-US" sz="1800" dirty="0" smtClean="0"/>
                  <a:t>. a) Determine how long it takes before the rock hits the ground. b) Find the average velocity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𝑎𝑣𝑔</m:t>
                        </m:r>
                      </m:sub>
                    </m:sSub>
                  </m:oMath>
                </a14:m>
                <a:r>
                  <a:rPr lang="en-US" sz="1800" dirty="0" smtClean="0"/>
                  <a:t> of the rock for when the rock is released and the rock hits the ground. c) Find the time </a:t>
                </a:r>
                <a:r>
                  <a:rPr lang="en-US" sz="1800" i="1" dirty="0" smtClean="0">
                    <a:latin typeface="Cambria Math" panose="02040503050406030204" pitchFamily="18" charset="0"/>
                    <a:ea typeface="Cambria Math" panose="02040503050406030204" pitchFamily="18" charset="0"/>
                  </a:rPr>
                  <a:t>t </a:t>
                </a:r>
                <a:r>
                  <a:rPr lang="en-US" sz="1800" dirty="0" smtClean="0"/>
                  <a:t>guaranteed by the Mean Value Theorem when the instantaneous velocity of the rock is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𝑎𝑣𝑔</m:t>
                        </m:r>
                      </m:sub>
                    </m:sSub>
                  </m:oMath>
                </a14:m>
                <a:r>
                  <a:rPr lang="en-US" sz="1800" dirty="0" smtClean="0"/>
                  <a:t>.</a:t>
                </a:r>
                <a:br>
                  <a:rPr lang="en-US" sz="1800" dirty="0" smtClean="0"/>
                </a:br>
                <a:r>
                  <a:rPr lang="en-US" sz="1800" dirty="0" smtClean="0"/>
                  <a:t>A: a) </a:t>
                </a:r>
                <a:r>
                  <a:rPr lang="fr-FR" sz="1800" dirty="0" smtClean="0"/>
                  <a:t>5/2 </a:t>
                </a:r>
                <a:r>
                  <a:rPr lang="fr-FR" sz="1800" dirty="0"/>
                  <a:t>sec, </a:t>
                </a:r>
                <a:r>
                  <a:rPr lang="fr-FR" sz="1800" dirty="0" smtClean="0"/>
                  <a:t>b) -40 ft/sec</a:t>
                </a:r>
                <a:r>
                  <a:rPr lang="fr-FR" sz="1800" dirty="0"/>
                  <a:t>, </a:t>
                </a:r>
                <a:r>
                  <a:rPr lang="fr-FR" sz="1800" dirty="0" smtClean="0"/>
                  <a:t>c) 5/4 </a:t>
                </a:r>
                <a:r>
                  <a:rPr lang="fr-FR" sz="1800" dirty="0"/>
                  <a:t>sec</a:t>
                </a:r>
                <a:endParaRPr lang="en-US" sz="1800" dirty="0" smtClean="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9788" y="365125"/>
                <a:ext cx="10515600" cy="1325563"/>
              </a:xfrm>
              <a:blipFill>
                <a:blip r:embed="rId3"/>
                <a:stretch>
                  <a:fillRect l="-290" b="-182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39788" y="1681162"/>
                <a:ext cx="5157787" cy="2446337"/>
              </a:xfrm>
              <a:ln>
                <a:solidFill>
                  <a:schemeClr val="tx1"/>
                </a:solidFill>
              </a:ln>
            </p:spPr>
            <p:txBody>
              <a:bodyPr anchor="t">
                <a:noAutofit/>
              </a:bodyPr>
              <a:lstStyle/>
              <a:p>
                <a:pPr>
                  <a:lnSpc>
                    <a:spcPct val="120000"/>
                  </a:lnSpc>
                  <a:spcBef>
                    <a:spcPts val="0"/>
                  </a:spcBef>
                </a:pPr>
                <a:r>
                  <a:rPr lang="en-US" sz="430" b="0" dirty="0" smtClean="0"/>
                  <a:t>Step </a:t>
                </a:r>
                <a:r>
                  <a:rPr lang="en-US" sz="430" b="0" dirty="0"/>
                  <a:t>1: Understand the problem and the function</a:t>
                </a:r>
              </a:p>
              <a:p>
                <a:pPr>
                  <a:lnSpc>
                    <a:spcPct val="120000"/>
                  </a:lnSpc>
                  <a:spcBef>
                    <a:spcPts val="0"/>
                  </a:spcBef>
                </a:pPr>
                <a:r>
                  <a:rPr lang="en-US" sz="430" b="0" dirty="0"/>
                  <a:t>The problem describes the position of a rock as a function of time, given by </a:t>
                </a:r>
                <a14:m>
                  <m:oMath xmlns:m="http://schemas.openxmlformats.org/officeDocument/2006/math">
                    <m:r>
                      <a:rPr lang="en-US" sz="430" b="0" i="1" dirty="0" smtClean="0">
                        <a:latin typeface="Cambria Math" panose="02040503050406030204" pitchFamily="18" charset="0"/>
                      </a:rPr>
                      <m:t>𝑠</m:t>
                    </m:r>
                    <m:r>
                      <a:rPr lang="en-US" sz="430" b="0" i="1" dirty="0" smtClean="0">
                        <a:latin typeface="Cambria Math" panose="02040503050406030204" pitchFamily="18" charset="0"/>
                      </a:rPr>
                      <m:t>(</m:t>
                    </m:r>
                    <m:r>
                      <a:rPr lang="en-US" sz="430" b="0" i="1" dirty="0" smtClean="0">
                        <a:latin typeface="Cambria Math" panose="02040503050406030204" pitchFamily="18" charset="0"/>
                      </a:rPr>
                      <m:t>𝑡</m:t>
                    </m:r>
                    <m:r>
                      <a:rPr lang="en-US" sz="430" b="0" i="1" dirty="0" smtClean="0">
                        <a:latin typeface="Cambria Math" panose="02040503050406030204" pitchFamily="18" charset="0"/>
                      </a:rPr>
                      <m:t>) = −16</m:t>
                    </m:r>
                    <m:r>
                      <a:rPr lang="en-US" sz="430" b="0" i="1" dirty="0" smtClean="0">
                        <a:latin typeface="Cambria Math" panose="02040503050406030204" pitchFamily="18" charset="0"/>
                      </a:rPr>
                      <m:t>𝑡</m:t>
                    </m:r>
                    <m:r>
                      <a:rPr lang="en-US" sz="430" b="0" i="1" dirty="0" smtClean="0">
                        <a:latin typeface="Cambria Math" panose="02040503050406030204" pitchFamily="18" charset="0"/>
                      </a:rPr>
                      <m:t>^2 + 100</m:t>
                    </m:r>
                  </m:oMath>
                </a14:m>
                <a:r>
                  <a:rPr lang="en-US" sz="430" b="0" dirty="0"/>
                  <a:t>, where </a:t>
                </a:r>
                <a14:m>
                  <m:oMath xmlns:m="http://schemas.openxmlformats.org/officeDocument/2006/math">
                    <m:r>
                      <a:rPr lang="en-US" sz="430" b="0" i="1" dirty="0" smtClean="0">
                        <a:latin typeface="Cambria Math" panose="02040503050406030204" pitchFamily="18" charset="0"/>
                      </a:rPr>
                      <m:t>𝑠</m:t>
                    </m:r>
                    <m:r>
                      <a:rPr lang="en-US" sz="430" b="0" i="1" dirty="0" smtClean="0">
                        <a:latin typeface="Cambria Math" panose="02040503050406030204" pitchFamily="18" charset="0"/>
                      </a:rPr>
                      <m:t>(</m:t>
                    </m:r>
                    <m:r>
                      <a:rPr lang="en-US" sz="430" b="0" i="1" dirty="0" smtClean="0">
                        <a:latin typeface="Cambria Math" panose="02040503050406030204" pitchFamily="18" charset="0"/>
                      </a:rPr>
                      <m:t>𝑡</m:t>
                    </m:r>
                    <m:r>
                      <a:rPr lang="en-US" sz="430" b="0" i="1" dirty="0" smtClean="0">
                        <a:latin typeface="Cambria Math" panose="02040503050406030204" pitchFamily="18" charset="0"/>
                      </a:rPr>
                      <m:t>) </m:t>
                    </m:r>
                  </m:oMath>
                </a14:m>
                <a:r>
                  <a:rPr lang="en-US" sz="430" b="0" dirty="0"/>
                  <a:t>is the position in feet and </a:t>
                </a:r>
                <a:r>
                  <a:rPr lang="en-US" sz="430" b="0" i="1" dirty="0" smtClean="0">
                    <a:latin typeface="Cambria Math" panose="02040503050406030204" pitchFamily="18" charset="0"/>
                    <a:ea typeface="Cambria Math" panose="02040503050406030204" pitchFamily="18" charset="0"/>
                  </a:rPr>
                  <a:t>t</a:t>
                </a:r>
                <a:r>
                  <a:rPr lang="en-US" sz="430" b="0" dirty="0" smtClean="0"/>
                  <a:t> </a:t>
                </a:r>
                <a:r>
                  <a:rPr lang="en-US" sz="430" b="0" dirty="0"/>
                  <a:t>is the time in seconds.</a:t>
                </a:r>
              </a:p>
              <a:p>
                <a:pPr>
                  <a:lnSpc>
                    <a:spcPct val="120000"/>
                  </a:lnSpc>
                  <a:spcBef>
                    <a:spcPts val="0"/>
                  </a:spcBef>
                </a:pPr>
                <a:r>
                  <a:rPr lang="en-US" sz="430" b="0" dirty="0"/>
                  <a:t>Step 2: Determine when the rock hits the ground</a:t>
                </a:r>
              </a:p>
              <a:p>
                <a:pPr>
                  <a:lnSpc>
                    <a:spcPct val="120000"/>
                  </a:lnSpc>
                  <a:spcBef>
                    <a:spcPts val="0"/>
                  </a:spcBef>
                </a:pPr>
                <a:r>
                  <a:rPr lang="en-US" sz="430" b="0" dirty="0"/>
                  <a:t>To find when the rock hits the ground, we need to find when </a:t>
                </a:r>
                <a14:m>
                  <m:oMath xmlns:m="http://schemas.openxmlformats.org/officeDocument/2006/math">
                    <m:r>
                      <a:rPr lang="en-US" sz="430" b="0" i="1" dirty="0" smtClean="0">
                        <a:latin typeface="Cambria Math" panose="02040503050406030204" pitchFamily="18" charset="0"/>
                      </a:rPr>
                      <m:t>𝑠</m:t>
                    </m:r>
                    <m:r>
                      <a:rPr lang="en-US" sz="430" b="0" i="1" dirty="0" smtClean="0">
                        <a:latin typeface="Cambria Math" panose="02040503050406030204" pitchFamily="18" charset="0"/>
                      </a:rPr>
                      <m:t>(</m:t>
                    </m:r>
                    <m:r>
                      <a:rPr lang="en-US" sz="430" b="0" i="1" dirty="0" smtClean="0">
                        <a:latin typeface="Cambria Math" panose="02040503050406030204" pitchFamily="18" charset="0"/>
                      </a:rPr>
                      <m:t>𝑡</m:t>
                    </m:r>
                    <m:r>
                      <a:rPr lang="en-US" sz="430" b="0" i="1" dirty="0" smtClean="0">
                        <a:latin typeface="Cambria Math" panose="02040503050406030204" pitchFamily="18" charset="0"/>
                      </a:rPr>
                      <m:t>) = 0</m:t>
                    </m:r>
                  </m:oMath>
                </a14:m>
                <a:r>
                  <a:rPr lang="en-US" sz="430" b="0" dirty="0"/>
                  <a:t>, since the height of the rock is 0 when it hits the ground.</a:t>
                </a:r>
                <a:br>
                  <a:rPr lang="en-US" sz="430" b="0" dirty="0"/>
                </a:br>
                <a14:m>
                  <m:oMathPara xmlns:m="http://schemas.openxmlformats.org/officeDocument/2006/math">
                    <m:oMathParaPr>
                      <m:jc m:val="centerGroup"/>
                    </m:oMathParaPr>
                    <m:oMath xmlns:m="http://schemas.openxmlformats.org/officeDocument/2006/math">
                      <m:r>
                        <a:rPr lang="en-US" sz="430" b="0" i="1" dirty="0" smtClean="0">
                          <a:latin typeface="Cambria Math" panose="02040503050406030204" pitchFamily="18" charset="0"/>
                        </a:rPr>
                        <m:t>−16</m:t>
                      </m:r>
                      <m:sSup>
                        <m:sSupPr>
                          <m:ctrlPr>
                            <a:rPr lang="en-US" sz="430" b="0" i="1" dirty="0" smtClean="0">
                              <a:latin typeface="Cambria Math" panose="02040503050406030204" pitchFamily="18" charset="0"/>
                            </a:rPr>
                          </m:ctrlPr>
                        </m:sSupPr>
                        <m:e>
                          <m:r>
                            <a:rPr lang="en-US" sz="430" b="0" i="1" dirty="0" smtClean="0">
                              <a:latin typeface="Cambria Math" panose="02040503050406030204" pitchFamily="18" charset="0"/>
                            </a:rPr>
                            <m:t>𝑡</m:t>
                          </m:r>
                        </m:e>
                        <m:sup>
                          <m:r>
                            <a:rPr lang="en-US" sz="430" b="0" i="1" dirty="0" smtClean="0">
                              <a:latin typeface="Cambria Math" panose="02040503050406030204" pitchFamily="18" charset="0"/>
                            </a:rPr>
                            <m:t>2</m:t>
                          </m:r>
                        </m:sup>
                      </m:sSup>
                      <m:r>
                        <a:rPr lang="en-US" sz="430" b="0" i="1" dirty="0" smtClean="0">
                          <a:latin typeface="Cambria Math" panose="02040503050406030204" pitchFamily="18" charset="0"/>
                        </a:rPr>
                        <m:t> + 100 = 0</m:t>
                      </m:r>
                    </m:oMath>
                  </m:oMathPara>
                </a14:m>
                <a:endParaRPr lang="en-US" sz="430" b="0" dirty="0"/>
              </a:p>
              <a:p>
                <a:pPr>
                  <a:lnSpc>
                    <a:spcPct val="120000"/>
                  </a:lnSpc>
                  <a:spcBef>
                    <a:spcPts val="0"/>
                  </a:spcBef>
                </a:pPr>
                <a:r>
                  <a:rPr lang="en-US" sz="430" b="0" dirty="0"/>
                  <a:t>Step 3: Solve the quadratic equation for </a:t>
                </a:r>
                <a:r>
                  <a:rPr lang="en-US" sz="430" b="0" i="1" dirty="0" smtClean="0">
                    <a:latin typeface="Cambria Math" panose="02040503050406030204" pitchFamily="18" charset="0"/>
                    <a:ea typeface="Cambria Math" panose="02040503050406030204" pitchFamily="18" charset="0"/>
                  </a:rPr>
                  <a:t>t</a:t>
                </a:r>
                <a:endParaRPr lang="en-US" sz="430" b="0" dirty="0"/>
              </a:p>
              <a:p>
                <a:pPr>
                  <a:lnSpc>
                    <a:spcPct val="120000"/>
                  </a:lnSpc>
                  <a:spcBef>
                    <a:spcPts val="0"/>
                  </a:spcBef>
                </a:pPr>
                <a:r>
                  <a:rPr lang="en-US" sz="430" b="0" dirty="0"/>
                  <a:t>Rearranging the equation to standard quadratic form:</a:t>
                </a:r>
                <a:br>
                  <a:rPr lang="en-US" sz="430" b="0" dirty="0"/>
                </a:br>
                <a14:m>
                  <m:oMathPara xmlns:m="http://schemas.openxmlformats.org/officeDocument/2006/math">
                    <m:oMathParaPr>
                      <m:jc m:val="centerGroup"/>
                    </m:oMathParaPr>
                    <m:oMath xmlns:m="http://schemas.openxmlformats.org/officeDocument/2006/math">
                      <m:r>
                        <a:rPr lang="en-US" sz="430" b="0" i="1" dirty="0" smtClean="0">
                          <a:latin typeface="Cambria Math" panose="02040503050406030204" pitchFamily="18" charset="0"/>
                        </a:rPr>
                        <m:t>16</m:t>
                      </m:r>
                      <m:sSup>
                        <m:sSupPr>
                          <m:ctrlPr>
                            <a:rPr lang="en-US" sz="430" b="0" i="1" dirty="0" smtClean="0">
                              <a:latin typeface="Cambria Math" panose="02040503050406030204" pitchFamily="18" charset="0"/>
                            </a:rPr>
                          </m:ctrlPr>
                        </m:sSupPr>
                        <m:e>
                          <m:r>
                            <a:rPr lang="en-US" sz="430" b="0" i="1" dirty="0" smtClean="0">
                              <a:latin typeface="Cambria Math" panose="02040503050406030204" pitchFamily="18" charset="0"/>
                            </a:rPr>
                            <m:t>𝑡</m:t>
                          </m:r>
                        </m:e>
                        <m:sup>
                          <m:r>
                            <a:rPr lang="en-US" sz="430" b="0" i="1" dirty="0" smtClean="0">
                              <a:latin typeface="Cambria Math" panose="02040503050406030204" pitchFamily="18" charset="0"/>
                            </a:rPr>
                            <m:t>2</m:t>
                          </m:r>
                        </m:sup>
                      </m:sSup>
                      <m:r>
                        <a:rPr lang="en-US" sz="430" b="0" i="1" dirty="0" smtClean="0">
                          <a:latin typeface="Cambria Math" panose="02040503050406030204" pitchFamily="18" charset="0"/>
                        </a:rPr>
                        <m:t> − 100 = 0</m:t>
                      </m:r>
                    </m:oMath>
                  </m:oMathPara>
                </a14:m>
                <a:r>
                  <a:rPr lang="en-US" sz="430" b="0" dirty="0"/>
                  <a:t/>
                </a:r>
                <a:br>
                  <a:rPr lang="en-US" sz="430" b="0" dirty="0"/>
                </a:br>
                <a:r>
                  <a:rPr lang="en-US" sz="430" b="0" dirty="0"/>
                  <a:t>Divide the entire equation by 4 to simplify</a:t>
                </a:r>
                <a:r>
                  <a:rPr lang="en-US" sz="430" b="0" dirty="0" smtClean="0"/>
                  <a:t>:</a:t>
                </a:r>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430" b="0" i="1" dirty="0" smtClean="0">
                          <a:latin typeface="Cambria Math" panose="02040503050406030204" pitchFamily="18" charset="0"/>
                        </a:rPr>
                        <m:t>4</m:t>
                      </m:r>
                      <m:sSup>
                        <m:sSupPr>
                          <m:ctrlPr>
                            <a:rPr lang="en-US" sz="430" b="0" i="1" dirty="0" smtClean="0">
                              <a:latin typeface="Cambria Math" panose="02040503050406030204" pitchFamily="18" charset="0"/>
                            </a:rPr>
                          </m:ctrlPr>
                        </m:sSupPr>
                        <m:e>
                          <m:r>
                            <a:rPr lang="en-US" sz="430" b="0" i="1" dirty="0" smtClean="0">
                              <a:latin typeface="Cambria Math" panose="02040503050406030204" pitchFamily="18" charset="0"/>
                            </a:rPr>
                            <m:t>𝑡</m:t>
                          </m:r>
                        </m:e>
                        <m:sup>
                          <m:r>
                            <a:rPr lang="en-US" sz="430" b="0" i="1" dirty="0" smtClean="0">
                              <a:latin typeface="Cambria Math" panose="02040503050406030204" pitchFamily="18" charset="0"/>
                            </a:rPr>
                            <m:t>2</m:t>
                          </m:r>
                        </m:sup>
                      </m:sSup>
                      <m:r>
                        <a:rPr lang="en-US" sz="430" b="0" i="1" dirty="0" smtClean="0">
                          <a:latin typeface="Cambria Math" panose="02040503050406030204" pitchFamily="18" charset="0"/>
                        </a:rPr>
                        <m:t> − 25 = 0</m:t>
                      </m:r>
                    </m:oMath>
                  </m:oMathPara>
                </a14:m>
                <a:r>
                  <a:rPr lang="en-US" sz="430" b="0" dirty="0"/>
                  <a:t/>
                </a:r>
                <a:br>
                  <a:rPr lang="en-US" sz="430" b="0" dirty="0"/>
                </a:br>
                <a:r>
                  <a:rPr lang="en-US" sz="430" b="0" dirty="0"/>
                  <a:t>Now, solve for t using the quadratic formula</a:t>
                </a:r>
                <a:r>
                  <a:rPr lang="en-US" sz="430" b="0" dirty="0" smtClean="0"/>
                  <a:t>:</a:t>
                </a:r>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430" b="0" i="1" dirty="0" smtClean="0">
                          <a:latin typeface="Cambria Math" panose="02040503050406030204" pitchFamily="18" charset="0"/>
                        </a:rPr>
                        <m:t>𝑡</m:t>
                      </m:r>
                      <m:r>
                        <a:rPr lang="en-US" sz="430" b="0" i="1" dirty="0" smtClean="0">
                          <a:latin typeface="Cambria Math" panose="02040503050406030204" pitchFamily="18" charset="0"/>
                        </a:rPr>
                        <m:t> = ±</m:t>
                      </m:r>
                      <m:rad>
                        <m:radPr>
                          <m:degHide m:val="on"/>
                          <m:ctrlPr>
                            <a:rPr lang="en-US" sz="430" b="0" i="1" dirty="0" smtClean="0">
                              <a:latin typeface="Cambria Math" panose="02040503050406030204" pitchFamily="18" charset="0"/>
                            </a:rPr>
                          </m:ctrlPr>
                        </m:radPr>
                        <m:deg/>
                        <m:e>
                          <m:r>
                            <a:rPr lang="en-US" sz="430" b="0" i="1" dirty="0" smtClean="0">
                              <a:latin typeface="Cambria Math" panose="02040503050406030204" pitchFamily="18" charset="0"/>
                            </a:rPr>
                            <m:t>(</m:t>
                          </m:r>
                          <m:f>
                            <m:fPr>
                              <m:ctrlPr>
                                <a:rPr lang="en-US" sz="430" b="0" i="1" dirty="0" smtClean="0">
                                  <a:latin typeface="Cambria Math" panose="02040503050406030204" pitchFamily="18" charset="0"/>
                                </a:rPr>
                              </m:ctrlPr>
                            </m:fPr>
                            <m:num>
                              <m:r>
                                <a:rPr lang="en-US" sz="430" b="0" i="1" dirty="0" smtClean="0">
                                  <a:latin typeface="Cambria Math" panose="02040503050406030204" pitchFamily="18" charset="0"/>
                                </a:rPr>
                                <m:t>25</m:t>
                              </m:r>
                            </m:num>
                            <m:den>
                              <m:r>
                                <a:rPr lang="en-US" sz="430" b="0" i="1" dirty="0" smtClean="0">
                                  <a:latin typeface="Cambria Math" panose="02040503050406030204" pitchFamily="18" charset="0"/>
                                </a:rPr>
                                <m:t>4</m:t>
                              </m:r>
                            </m:den>
                          </m:f>
                          <m:r>
                            <a:rPr lang="en-US" sz="430" b="0" i="1" dirty="0" smtClean="0">
                              <a:latin typeface="Cambria Math" panose="02040503050406030204" pitchFamily="18" charset="0"/>
                            </a:rPr>
                            <m:t>)</m:t>
                          </m:r>
                        </m:e>
                      </m:rad>
                      <m:r>
                        <a:rPr lang="en-US" sz="430" b="0" i="1" dirty="0" smtClean="0">
                          <a:latin typeface="Cambria Math" panose="02040503050406030204" pitchFamily="18" charset="0"/>
                        </a:rPr>
                        <m:t> </m:t>
                      </m:r>
                    </m:oMath>
                    <m:oMath xmlns:m="http://schemas.openxmlformats.org/officeDocument/2006/math">
                      <m:r>
                        <a:rPr lang="en-US" sz="430" b="0" i="1" dirty="0" smtClean="0">
                          <a:latin typeface="Cambria Math" panose="02040503050406030204" pitchFamily="18" charset="0"/>
                        </a:rPr>
                        <m:t>𝑡</m:t>
                      </m:r>
                      <m:r>
                        <a:rPr lang="en-US" sz="430" b="0" i="1" dirty="0" smtClean="0">
                          <a:latin typeface="Cambria Math" panose="02040503050406030204" pitchFamily="18" charset="0"/>
                        </a:rPr>
                        <m:t> = ±</m:t>
                      </m:r>
                      <m:f>
                        <m:fPr>
                          <m:ctrlPr>
                            <a:rPr lang="en-US" sz="430" b="0" i="1" dirty="0" smtClean="0">
                              <a:latin typeface="Cambria Math" panose="02040503050406030204" pitchFamily="18" charset="0"/>
                            </a:rPr>
                          </m:ctrlPr>
                        </m:fPr>
                        <m:num>
                          <m:r>
                            <a:rPr lang="en-US" sz="430" b="0" i="1" dirty="0" smtClean="0">
                              <a:latin typeface="Cambria Math" panose="02040503050406030204" pitchFamily="18" charset="0"/>
                            </a:rPr>
                            <m:t>5</m:t>
                          </m:r>
                        </m:num>
                        <m:den>
                          <m:r>
                            <a:rPr lang="en-US" sz="430" b="0" i="1" dirty="0" smtClean="0">
                              <a:latin typeface="Cambria Math" panose="02040503050406030204" pitchFamily="18" charset="0"/>
                            </a:rPr>
                            <m:t>2</m:t>
                          </m:r>
                        </m:den>
                      </m:f>
                    </m:oMath>
                  </m:oMathPara>
                </a14:m>
                <a:r>
                  <a:rPr lang="en-US" sz="430" b="0" dirty="0"/>
                  <a:t/>
                </a:r>
                <a:br>
                  <a:rPr lang="en-US" sz="430" b="0" dirty="0"/>
                </a:br>
                <a:r>
                  <a:rPr lang="en-US" sz="430" b="0" dirty="0"/>
                  <a:t>Since time cannot be negative, we discard the negative solution.</a:t>
                </a:r>
              </a:p>
              <a:p>
                <a:pPr>
                  <a:lnSpc>
                    <a:spcPct val="120000"/>
                  </a:lnSpc>
                  <a:spcBef>
                    <a:spcPts val="0"/>
                  </a:spcBef>
                </a:pPr>
                <a:r>
                  <a:rPr lang="en-US" sz="430" b="0" dirty="0"/>
                  <a:t>Step 4: Calculate the average velocity of the rock</a:t>
                </a:r>
              </a:p>
              <a:p>
                <a:pPr>
                  <a:lnSpc>
                    <a:spcPct val="120000"/>
                  </a:lnSpc>
                  <a:spcBef>
                    <a:spcPts val="0"/>
                  </a:spcBef>
                </a:pPr>
                <a:r>
                  <a:rPr lang="en-US" sz="430" b="0" dirty="0"/>
                  <a:t>The average </a:t>
                </a:r>
                <a:r>
                  <a:rPr lang="en-US" sz="430" b="0" dirty="0" smtClean="0"/>
                  <a:t>velocity</a:t>
                </a:r>
                <a:r>
                  <a:rPr lang="en-US" sz="430" b="0" dirty="0" smtClean="0">
                    <a:solidFill>
                      <a:prstClr val="black"/>
                    </a:solidFill>
                    <a:latin typeface="Calibri Light" panose="020F0302020204030204"/>
                    <a:ea typeface="+mj-ea"/>
                    <a:cs typeface="+mj-cs"/>
                  </a:rPr>
                  <a:t> </a:t>
                </a:r>
                <a14:m>
                  <m:oMath xmlns:m="http://schemas.openxmlformats.org/officeDocument/2006/math">
                    <m:sSub>
                      <m:sSubPr>
                        <m:ctrlPr>
                          <a:rPr lang="en-US" sz="430" b="0" i="1">
                            <a:solidFill>
                              <a:prstClr val="black"/>
                            </a:solidFill>
                            <a:latin typeface="Cambria Math" panose="02040503050406030204" pitchFamily="18" charset="0"/>
                            <a:ea typeface="+mj-ea"/>
                            <a:cs typeface="+mj-cs"/>
                          </a:rPr>
                        </m:ctrlPr>
                      </m:sSubPr>
                      <m:e>
                        <m:r>
                          <a:rPr lang="en-US" sz="430" b="0" i="1">
                            <a:solidFill>
                              <a:prstClr val="black"/>
                            </a:solidFill>
                            <a:latin typeface="Cambria Math" panose="02040503050406030204" pitchFamily="18" charset="0"/>
                            <a:ea typeface="+mj-ea"/>
                            <a:cs typeface="+mj-cs"/>
                          </a:rPr>
                          <m:t>𝑣</m:t>
                        </m:r>
                      </m:e>
                      <m:sub>
                        <m:r>
                          <a:rPr lang="en-US" sz="430" b="0" i="1">
                            <a:solidFill>
                              <a:prstClr val="black"/>
                            </a:solidFill>
                            <a:latin typeface="Cambria Math" panose="02040503050406030204" pitchFamily="18" charset="0"/>
                            <a:ea typeface="+mj-ea"/>
                            <a:cs typeface="+mj-cs"/>
                          </a:rPr>
                          <m:t>𝑎𝑣𝑔</m:t>
                        </m:r>
                      </m:sub>
                    </m:sSub>
                  </m:oMath>
                </a14:m>
                <a:r>
                  <a:rPr lang="en-US" sz="430" b="0" dirty="0" smtClean="0"/>
                  <a:t> </a:t>
                </a:r>
                <a:r>
                  <a:rPr lang="en-US" sz="430" b="0" dirty="0"/>
                  <a:t>is given by the total displacement divided by the total time. Since the rock starts at 100 </a:t>
                </a:r>
                <a:r>
                  <a:rPr lang="en-US" sz="430" b="0" dirty="0" smtClean="0"/>
                  <a:t>ft </a:t>
                </a:r>
                <a:r>
                  <a:rPr lang="en-US" sz="430" b="0" dirty="0"/>
                  <a:t>and ends at 0 ft, the displacement is -100 ft. The time it takes for the rock to hit the ground is 5/2 seconds.</a:t>
                </a:r>
                <a:br>
                  <a:rPr lang="en-US" sz="430" b="0" dirty="0"/>
                </a:br>
                <a14:m>
                  <m:oMathPara xmlns:m="http://schemas.openxmlformats.org/officeDocument/2006/math">
                    <m:oMathParaPr>
                      <m:jc m:val="centerGroup"/>
                    </m:oMathParaPr>
                    <m:oMath xmlns:m="http://schemas.openxmlformats.org/officeDocument/2006/math">
                      <m:sSub>
                        <m:sSubPr>
                          <m:ctrlPr>
                            <a:rPr lang="en-US" sz="430" i="1">
                              <a:latin typeface="Cambria Math" panose="02040503050406030204" pitchFamily="18" charset="0"/>
                            </a:rPr>
                          </m:ctrlPr>
                        </m:sSubPr>
                        <m:e>
                          <m:r>
                            <a:rPr lang="en-US" sz="430" b="0" i="1">
                              <a:latin typeface="Cambria Math" panose="02040503050406030204" pitchFamily="18" charset="0"/>
                            </a:rPr>
                            <m:t>𝑣</m:t>
                          </m:r>
                        </m:e>
                        <m:sub>
                          <m:r>
                            <a:rPr lang="en-US" sz="430" b="0" i="1">
                              <a:latin typeface="Cambria Math" panose="02040503050406030204" pitchFamily="18" charset="0"/>
                            </a:rPr>
                            <m:t>𝑎𝑣𝑔</m:t>
                          </m:r>
                        </m:sub>
                      </m:sSub>
                      <m:r>
                        <a:rPr lang="en-US" sz="430" b="0" i="1" dirty="0">
                          <a:latin typeface="Cambria Math" panose="02040503050406030204" pitchFamily="18" charset="0"/>
                        </a:rPr>
                        <m:t>= </m:t>
                      </m:r>
                      <m:f>
                        <m:fPr>
                          <m:ctrlPr>
                            <a:rPr lang="en-US" sz="430" b="0" i="1" dirty="0">
                              <a:latin typeface="Cambria Math" panose="02040503050406030204" pitchFamily="18" charset="0"/>
                            </a:rPr>
                          </m:ctrlPr>
                        </m:fPr>
                        <m:num>
                          <m:r>
                            <a:rPr lang="en-US" sz="430" b="0" i="1" dirty="0" smtClean="0">
                              <a:latin typeface="Cambria Math" panose="02040503050406030204" pitchFamily="18" charset="0"/>
                              <a:ea typeface="Cambria Math" panose="02040503050406030204" pitchFamily="18" charset="0"/>
                            </a:rPr>
                            <m:t>∆</m:t>
                          </m:r>
                          <m:r>
                            <a:rPr lang="en-US" sz="430" b="0" i="1" dirty="0" smtClean="0">
                              <a:latin typeface="Cambria Math" panose="02040503050406030204" pitchFamily="18" charset="0"/>
                              <a:ea typeface="Cambria Math" panose="02040503050406030204" pitchFamily="18" charset="0"/>
                            </a:rPr>
                            <m:t>𝑠</m:t>
                          </m:r>
                        </m:num>
                        <m:den>
                          <m:r>
                            <a:rPr lang="en-US" sz="430" b="0" i="1" dirty="0" smtClean="0">
                              <a:latin typeface="Cambria Math" panose="02040503050406030204" pitchFamily="18" charset="0"/>
                              <a:ea typeface="Cambria Math" panose="02040503050406030204" pitchFamily="18" charset="0"/>
                            </a:rPr>
                            <m:t>∆</m:t>
                          </m:r>
                          <m:r>
                            <a:rPr lang="en-US" sz="430" b="0" i="1" dirty="0" smtClean="0">
                              <a:latin typeface="Cambria Math" panose="02040503050406030204" pitchFamily="18" charset="0"/>
                              <a:ea typeface="Cambria Math" panose="02040503050406030204" pitchFamily="18" charset="0"/>
                            </a:rPr>
                            <m:t>𝑡</m:t>
                          </m:r>
                        </m:den>
                      </m:f>
                      <m:r>
                        <a:rPr lang="en-US" sz="430" b="0" i="1" dirty="0">
                          <a:latin typeface="Cambria Math" panose="02040503050406030204" pitchFamily="18" charset="0"/>
                        </a:rPr>
                        <m:t> = </m:t>
                      </m:r>
                      <m:f>
                        <m:fPr>
                          <m:ctrlPr>
                            <a:rPr lang="en-US" sz="430" b="0" i="1" dirty="0">
                              <a:latin typeface="Cambria Math" panose="02040503050406030204" pitchFamily="18" charset="0"/>
                            </a:rPr>
                          </m:ctrlPr>
                        </m:fPr>
                        <m:num>
                          <m:r>
                            <a:rPr lang="en-US" sz="430" b="0" i="1" dirty="0" smtClean="0">
                              <a:latin typeface="Cambria Math" panose="02040503050406030204" pitchFamily="18" charset="0"/>
                            </a:rPr>
                            <m:t>−100</m:t>
                          </m:r>
                        </m:num>
                        <m:den>
                          <m:f>
                            <m:fPr>
                              <m:ctrlPr>
                                <a:rPr lang="en-US" sz="430" b="0" i="1" dirty="0" smtClean="0">
                                  <a:latin typeface="Cambria Math" panose="02040503050406030204" pitchFamily="18" charset="0"/>
                                </a:rPr>
                              </m:ctrlPr>
                            </m:fPr>
                            <m:num>
                              <m:r>
                                <a:rPr lang="en-US" sz="430" b="0" i="1" dirty="0" smtClean="0">
                                  <a:latin typeface="Cambria Math" panose="02040503050406030204" pitchFamily="18" charset="0"/>
                                </a:rPr>
                                <m:t>5</m:t>
                              </m:r>
                            </m:num>
                            <m:den>
                              <m:r>
                                <a:rPr lang="en-US" sz="430" b="0" i="1" dirty="0" smtClean="0">
                                  <a:latin typeface="Cambria Math" panose="02040503050406030204" pitchFamily="18" charset="0"/>
                                </a:rPr>
                                <m:t>2</m:t>
                              </m:r>
                            </m:den>
                          </m:f>
                        </m:den>
                      </m:f>
                      <m:r>
                        <a:rPr lang="en-US" sz="430" b="0" i="1" dirty="0">
                          <a:latin typeface="Cambria Math" panose="02040503050406030204" pitchFamily="18" charset="0"/>
                        </a:rPr>
                        <m:t> = −100 ∗ (</m:t>
                      </m:r>
                      <m:f>
                        <m:fPr>
                          <m:ctrlPr>
                            <a:rPr lang="en-US" sz="430" b="0" i="1" dirty="0" smtClean="0">
                              <a:latin typeface="Cambria Math" panose="02040503050406030204" pitchFamily="18" charset="0"/>
                            </a:rPr>
                          </m:ctrlPr>
                        </m:fPr>
                        <m:num>
                          <m:r>
                            <a:rPr lang="en-US" sz="430" b="0" i="1" dirty="0" smtClean="0">
                              <a:latin typeface="Cambria Math" panose="02040503050406030204" pitchFamily="18" charset="0"/>
                            </a:rPr>
                            <m:t>2</m:t>
                          </m:r>
                        </m:num>
                        <m:den>
                          <m:r>
                            <a:rPr lang="en-US" sz="430" b="0" i="1" dirty="0" smtClean="0">
                              <a:latin typeface="Cambria Math" panose="02040503050406030204" pitchFamily="18" charset="0"/>
                            </a:rPr>
                            <m:t>5</m:t>
                          </m:r>
                        </m:den>
                      </m:f>
                      <m:r>
                        <a:rPr lang="en-US" sz="430" b="0" i="1" dirty="0">
                          <a:latin typeface="Cambria Math" panose="02040503050406030204" pitchFamily="18" charset="0"/>
                        </a:rPr>
                        <m:t>) = −40 </m:t>
                      </m:r>
                      <m:r>
                        <a:rPr lang="en-US" sz="430" b="0" i="1" dirty="0" smtClean="0">
                          <a:latin typeface="Cambria Math" panose="02040503050406030204" pitchFamily="18" charset="0"/>
                        </a:rPr>
                        <m:t>𝑓𝑡</m:t>
                      </m:r>
                      <m:r>
                        <a:rPr lang="en-US" sz="430" b="0" i="1" dirty="0">
                          <a:latin typeface="Cambria Math" panose="02040503050406030204" pitchFamily="18" charset="0"/>
                        </a:rPr>
                        <m:t>/</m:t>
                      </m:r>
                      <m:r>
                        <a:rPr lang="en-US" sz="430" b="0" i="1" dirty="0">
                          <a:latin typeface="Cambria Math" panose="02040503050406030204" pitchFamily="18" charset="0"/>
                        </a:rPr>
                        <m:t>𝑠</m:t>
                      </m:r>
                    </m:oMath>
                  </m:oMathPara>
                </a14:m>
                <a:endParaRPr lang="en-US" sz="430" b="0" dirty="0"/>
              </a:p>
              <a:p>
                <a:pPr>
                  <a:lnSpc>
                    <a:spcPct val="120000"/>
                  </a:lnSpc>
                  <a:spcBef>
                    <a:spcPts val="0"/>
                  </a:spcBef>
                </a:pPr>
                <a:r>
                  <a:rPr lang="en-US" sz="430" b="0" dirty="0"/>
                  <a:t>Step 5: Apply the Mean Value Theorem to find the instantaneous velocity</a:t>
                </a:r>
              </a:p>
              <a:p>
                <a:pPr>
                  <a:lnSpc>
                    <a:spcPct val="120000"/>
                  </a:lnSpc>
                  <a:spcBef>
                    <a:spcPts val="0"/>
                  </a:spcBef>
                </a:pPr>
                <a:r>
                  <a:rPr lang="en-US" sz="430" b="0" dirty="0"/>
                  <a:t>The Mean Value Theorem states that for a continuous and differentiable function </a:t>
                </a:r>
                <a14:m>
                  <m:oMath xmlns:m="http://schemas.openxmlformats.org/officeDocument/2006/math">
                    <m:r>
                      <a:rPr lang="en-US" sz="430" b="0" i="1" dirty="0" smtClean="0">
                        <a:latin typeface="Cambria Math" panose="02040503050406030204" pitchFamily="18" charset="0"/>
                      </a:rPr>
                      <m:t>𝑓</m:t>
                    </m:r>
                    <m:r>
                      <a:rPr lang="en-US" sz="430" b="0" i="1" dirty="0" smtClean="0">
                        <a:latin typeface="Cambria Math" panose="02040503050406030204" pitchFamily="18" charset="0"/>
                      </a:rPr>
                      <m:t>(</m:t>
                    </m:r>
                    <m:r>
                      <a:rPr lang="en-US" sz="430" b="0" i="1" dirty="0" smtClean="0">
                        <a:latin typeface="Cambria Math" panose="02040503050406030204" pitchFamily="18" charset="0"/>
                      </a:rPr>
                      <m:t>𝑥</m:t>
                    </m:r>
                    <m:r>
                      <a:rPr lang="en-US" sz="430" b="0" i="1" dirty="0" smtClean="0">
                        <a:latin typeface="Cambria Math" panose="02040503050406030204" pitchFamily="18" charset="0"/>
                      </a:rPr>
                      <m:t>) </m:t>
                    </m:r>
                  </m:oMath>
                </a14:m>
                <a:r>
                  <a:rPr lang="en-US" sz="430" b="0" dirty="0"/>
                  <a:t>on the interval </a:t>
                </a:r>
                <a:r>
                  <a:rPr lang="en-US" sz="430" b="0" dirty="0">
                    <a:ea typeface="Cambria Math" panose="02040503050406030204" pitchFamily="18" charset="0"/>
                  </a:rPr>
                  <a:t>[</a:t>
                </a:r>
                <a:r>
                  <a:rPr lang="en-US" sz="430" b="0" i="1" dirty="0" smtClean="0">
                    <a:latin typeface="Cambria Math" panose="02040503050406030204" pitchFamily="18" charset="0"/>
                    <a:ea typeface="Cambria Math" panose="02040503050406030204" pitchFamily="18" charset="0"/>
                  </a:rPr>
                  <a:t>a,</a:t>
                </a:r>
                <a:r>
                  <a:rPr lang="en-US" sz="430" b="0" dirty="0" smtClean="0"/>
                  <a:t> </a:t>
                </a:r>
                <a:r>
                  <a:rPr lang="en-US" sz="430" b="0" i="1" dirty="0" smtClean="0">
                    <a:latin typeface="Cambria Math" panose="02040503050406030204" pitchFamily="18" charset="0"/>
                    <a:ea typeface="Cambria Math" panose="02040503050406030204" pitchFamily="18" charset="0"/>
                  </a:rPr>
                  <a:t>b</a:t>
                </a:r>
                <a:r>
                  <a:rPr lang="en-US" sz="430" b="0" dirty="0" smtClean="0"/>
                  <a:t>], </a:t>
                </a:r>
                <a:r>
                  <a:rPr lang="en-US" sz="430" b="0" dirty="0"/>
                  <a:t>there exists a point </a:t>
                </a:r>
                <a:r>
                  <a:rPr lang="en-US" sz="430" b="0" i="1" dirty="0" smtClean="0">
                    <a:latin typeface="Cambria Math" panose="02040503050406030204" pitchFamily="18" charset="0"/>
                    <a:ea typeface="Cambria Math" panose="02040503050406030204" pitchFamily="18" charset="0"/>
                  </a:rPr>
                  <a:t>c</a:t>
                </a:r>
                <a:r>
                  <a:rPr lang="en-US" sz="430" b="0" dirty="0" smtClean="0"/>
                  <a:t> </a:t>
                </a:r>
                <a:r>
                  <a:rPr lang="en-US" sz="430" b="0" dirty="0"/>
                  <a:t>in </a:t>
                </a:r>
                <a:r>
                  <a:rPr lang="en-US" sz="430" b="0" dirty="0" smtClean="0"/>
                  <a:t>(</a:t>
                </a:r>
                <a:r>
                  <a:rPr lang="en-US" sz="430" b="0" i="1" dirty="0">
                    <a:latin typeface="Cambria Math" panose="02040503050406030204" pitchFamily="18" charset="0"/>
                    <a:ea typeface="Cambria Math" panose="02040503050406030204" pitchFamily="18" charset="0"/>
                  </a:rPr>
                  <a:t>a,</a:t>
                </a:r>
                <a:r>
                  <a:rPr lang="en-US" sz="430" b="0" dirty="0"/>
                  <a:t> </a:t>
                </a:r>
                <a:r>
                  <a:rPr lang="en-US" sz="430" b="0" i="1" dirty="0">
                    <a:latin typeface="Cambria Math" panose="02040503050406030204" pitchFamily="18" charset="0"/>
                    <a:ea typeface="Cambria Math" panose="02040503050406030204" pitchFamily="18" charset="0"/>
                  </a:rPr>
                  <a:t>b</a:t>
                </a:r>
                <a:r>
                  <a:rPr lang="en-US" sz="430" b="0" dirty="0" smtClean="0"/>
                  <a:t>) </a:t>
                </a:r>
                <a:r>
                  <a:rPr lang="en-US" sz="430" b="0" dirty="0"/>
                  <a:t>such that </a:t>
                </a:r>
                <a14:m>
                  <m:oMath xmlns:m="http://schemas.openxmlformats.org/officeDocument/2006/math">
                    <m:sSup>
                      <m:sSupPr>
                        <m:ctrlPr>
                          <a:rPr lang="en-US" sz="430" b="0" i="1" dirty="0" smtClean="0">
                            <a:latin typeface="Cambria Math" panose="02040503050406030204" pitchFamily="18" charset="0"/>
                          </a:rPr>
                        </m:ctrlPr>
                      </m:sSupPr>
                      <m:e>
                        <m:r>
                          <a:rPr lang="en-US" sz="430" b="0" i="1" dirty="0" smtClean="0">
                            <a:latin typeface="Cambria Math" panose="02040503050406030204" pitchFamily="18" charset="0"/>
                          </a:rPr>
                          <m:t>𝑓</m:t>
                        </m:r>
                      </m:e>
                      <m:sup>
                        <m:r>
                          <a:rPr lang="en-US" sz="430" b="0" i="1" dirty="0" smtClean="0">
                            <a:latin typeface="Cambria Math" panose="02040503050406030204" pitchFamily="18" charset="0"/>
                          </a:rPr>
                          <m:t>′</m:t>
                        </m:r>
                      </m:sup>
                    </m:sSup>
                    <m:d>
                      <m:dPr>
                        <m:ctrlPr>
                          <a:rPr lang="en-US" sz="430" b="0" i="1" dirty="0" smtClean="0">
                            <a:latin typeface="Cambria Math" panose="02040503050406030204" pitchFamily="18" charset="0"/>
                          </a:rPr>
                        </m:ctrlPr>
                      </m:dPr>
                      <m:e>
                        <m:r>
                          <a:rPr lang="en-US" sz="430" b="0" i="1" dirty="0" smtClean="0">
                            <a:latin typeface="Cambria Math" panose="02040503050406030204" pitchFamily="18" charset="0"/>
                          </a:rPr>
                          <m:t>𝑐</m:t>
                        </m:r>
                      </m:e>
                    </m:d>
                    <m:r>
                      <a:rPr lang="en-US" sz="430" b="0" i="1" dirty="0" smtClean="0">
                        <a:latin typeface="Cambria Math" panose="02040503050406030204" pitchFamily="18" charset="0"/>
                      </a:rPr>
                      <m:t>=</m:t>
                    </m:r>
                    <m:f>
                      <m:fPr>
                        <m:ctrlPr>
                          <a:rPr lang="en-US" sz="430" b="0" i="1" dirty="0" smtClean="0">
                            <a:latin typeface="Cambria Math" panose="02040503050406030204" pitchFamily="18" charset="0"/>
                          </a:rPr>
                        </m:ctrlPr>
                      </m:fPr>
                      <m:num>
                        <m:r>
                          <a:rPr lang="en-US" sz="430" b="0" i="1" dirty="0" smtClean="0">
                            <a:latin typeface="Cambria Math" panose="02040503050406030204" pitchFamily="18" charset="0"/>
                          </a:rPr>
                          <m:t>𝑓</m:t>
                        </m:r>
                        <m:d>
                          <m:dPr>
                            <m:ctrlPr>
                              <a:rPr lang="en-US" sz="430" b="0" i="1" dirty="0" smtClean="0">
                                <a:latin typeface="Cambria Math" panose="02040503050406030204" pitchFamily="18" charset="0"/>
                              </a:rPr>
                            </m:ctrlPr>
                          </m:dPr>
                          <m:e>
                            <m:r>
                              <a:rPr lang="en-US" sz="430" b="0" i="1" dirty="0" smtClean="0">
                                <a:latin typeface="Cambria Math" panose="02040503050406030204" pitchFamily="18" charset="0"/>
                              </a:rPr>
                              <m:t>𝑏</m:t>
                            </m:r>
                          </m:e>
                        </m:d>
                        <m:r>
                          <a:rPr lang="en-US" sz="430" b="0" i="1" dirty="0" smtClean="0">
                            <a:latin typeface="Cambria Math" panose="02040503050406030204" pitchFamily="18" charset="0"/>
                          </a:rPr>
                          <m:t>− </m:t>
                        </m:r>
                        <m:r>
                          <a:rPr lang="en-US" sz="430" b="0" i="1" dirty="0" smtClean="0">
                            <a:latin typeface="Cambria Math" panose="02040503050406030204" pitchFamily="18" charset="0"/>
                          </a:rPr>
                          <m:t>𝑓</m:t>
                        </m:r>
                        <m:d>
                          <m:dPr>
                            <m:ctrlPr>
                              <a:rPr lang="en-US" sz="430" b="0" i="1" dirty="0" smtClean="0">
                                <a:latin typeface="Cambria Math" panose="02040503050406030204" pitchFamily="18" charset="0"/>
                              </a:rPr>
                            </m:ctrlPr>
                          </m:dPr>
                          <m:e>
                            <m:r>
                              <a:rPr lang="en-US" sz="430" b="0" i="1" dirty="0" smtClean="0">
                                <a:latin typeface="Cambria Math" panose="02040503050406030204" pitchFamily="18" charset="0"/>
                              </a:rPr>
                              <m:t>𝑎</m:t>
                            </m:r>
                          </m:e>
                        </m:d>
                      </m:num>
                      <m:den>
                        <m:r>
                          <a:rPr lang="en-US" sz="430" b="0" i="1" dirty="0" smtClean="0">
                            <a:latin typeface="Cambria Math" panose="02040503050406030204" pitchFamily="18" charset="0"/>
                          </a:rPr>
                          <m:t>(</m:t>
                        </m:r>
                        <m:r>
                          <a:rPr lang="en-US" sz="430" b="0" i="1" dirty="0" smtClean="0">
                            <a:latin typeface="Cambria Math" panose="02040503050406030204" pitchFamily="18" charset="0"/>
                          </a:rPr>
                          <m:t>𝑏</m:t>
                        </m:r>
                        <m:r>
                          <a:rPr lang="en-US" sz="430" b="0" i="1" dirty="0" smtClean="0">
                            <a:latin typeface="Cambria Math" panose="02040503050406030204" pitchFamily="18" charset="0"/>
                          </a:rPr>
                          <m:t>−</m:t>
                        </m:r>
                        <m:r>
                          <a:rPr lang="en-US" sz="430" b="0" i="1" dirty="0" smtClean="0">
                            <a:latin typeface="Cambria Math" panose="02040503050406030204" pitchFamily="18" charset="0"/>
                          </a:rPr>
                          <m:t>𝑎</m:t>
                        </m:r>
                        <m:r>
                          <a:rPr lang="en-US" sz="430" b="0" i="1" dirty="0" smtClean="0">
                            <a:latin typeface="Cambria Math" panose="02040503050406030204" pitchFamily="18" charset="0"/>
                          </a:rPr>
                          <m:t>)</m:t>
                        </m:r>
                      </m:den>
                    </m:f>
                    <m:r>
                      <a:rPr lang="en-US" sz="430" b="0" i="1" dirty="0" smtClean="0">
                        <a:latin typeface="Cambria Math" panose="02040503050406030204" pitchFamily="18" charset="0"/>
                      </a:rPr>
                      <m:t> </m:t>
                    </m:r>
                  </m:oMath>
                </a14:m>
                <a:r>
                  <a:rPr lang="en-US" sz="430" b="0" dirty="0" smtClean="0"/>
                  <a:t>.</a:t>
                </a:r>
                <a:r>
                  <a:rPr lang="en-US" sz="430" b="0" dirty="0"/>
                  <a:t/>
                </a:r>
                <a:br>
                  <a:rPr lang="en-US" sz="430" b="0" dirty="0"/>
                </a:br>
                <a:r>
                  <a:rPr lang="en-US" sz="430" b="0" dirty="0"/>
                  <a:t>In this case, we want to find the time </a:t>
                </a:r>
                <a:r>
                  <a:rPr lang="en-US" sz="430" b="0" i="1" dirty="0" smtClean="0">
                    <a:latin typeface="Cambria Math" panose="02040503050406030204" pitchFamily="18" charset="0"/>
                    <a:ea typeface="Cambria Math" panose="02040503050406030204" pitchFamily="18" charset="0"/>
                  </a:rPr>
                  <a:t>t </a:t>
                </a:r>
                <a:r>
                  <a:rPr lang="en-US" sz="430" b="0" dirty="0" smtClean="0"/>
                  <a:t>when </a:t>
                </a:r>
                <a:r>
                  <a:rPr lang="en-US" sz="430" b="0" dirty="0"/>
                  <a:t>the instantaneous </a:t>
                </a:r>
                <a:r>
                  <a:rPr lang="en-US" sz="430" b="0" dirty="0" smtClean="0"/>
                  <a:t>velocity </a:t>
                </a:r>
                <a14:m>
                  <m:oMath xmlns:m="http://schemas.openxmlformats.org/officeDocument/2006/math">
                    <m:r>
                      <a:rPr lang="en-US" sz="430" b="0" i="1" dirty="0" smtClean="0">
                        <a:latin typeface="Cambria Math" panose="02040503050406030204" pitchFamily="18" charset="0"/>
                      </a:rPr>
                      <m:t>𝑣</m:t>
                    </m:r>
                    <m:r>
                      <a:rPr lang="en-US" sz="430" b="0" i="1" dirty="0" smtClean="0">
                        <a:latin typeface="Cambria Math" panose="02040503050406030204" pitchFamily="18" charset="0"/>
                      </a:rPr>
                      <m:t>(</m:t>
                    </m:r>
                    <m:r>
                      <a:rPr lang="en-US" sz="430" b="0" i="1" dirty="0" smtClean="0">
                        <a:latin typeface="Cambria Math" panose="02040503050406030204" pitchFamily="18" charset="0"/>
                      </a:rPr>
                      <m:t>𝑡</m:t>
                    </m:r>
                    <m:r>
                      <a:rPr lang="en-US" sz="430" b="0" i="1" dirty="0" smtClean="0">
                        <a:latin typeface="Cambria Math" panose="02040503050406030204" pitchFamily="18" charset="0"/>
                      </a:rPr>
                      <m:t>)</m:t>
                    </m:r>
                  </m:oMath>
                </a14:m>
                <a:r>
                  <a:rPr lang="en-US" sz="430" b="0" dirty="0" smtClean="0"/>
                  <a:t> </a:t>
                </a:r>
                <a:r>
                  <a:rPr lang="en-US" sz="430" b="0" dirty="0"/>
                  <a:t>equals the average velocity </a:t>
                </a:r>
                <a14:m>
                  <m:oMath xmlns:m="http://schemas.openxmlformats.org/officeDocument/2006/math">
                    <m:sSub>
                      <m:sSubPr>
                        <m:ctrlPr>
                          <a:rPr lang="en-US" sz="430" i="1">
                            <a:latin typeface="Cambria Math" panose="02040503050406030204" pitchFamily="18" charset="0"/>
                          </a:rPr>
                        </m:ctrlPr>
                      </m:sSubPr>
                      <m:e>
                        <m:r>
                          <a:rPr lang="en-US" sz="430" b="0" i="1">
                            <a:latin typeface="Cambria Math" panose="02040503050406030204" pitchFamily="18" charset="0"/>
                          </a:rPr>
                          <m:t>𝑣</m:t>
                        </m:r>
                      </m:e>
                      <m:sub>
                        <m:r>
                          <a:rPr lang="en-US" sz="430" b="0" i="1">
                            <a:latin typeface="Cambria Math" panose="02040503050406030204" pitchFamily="18" charset="0"/>
                          </a:rPr>
                          <m:t>𝑎𝑣𝑔</m:t>
                        </m:r>
                      </m:sub>
                    </m:sSub>
                  </m:oMath>
                </a14:m>
                <a:r>
                  <a:rPr lang="en-US" sz="430" b="0" dirty="0" smtClean="0"/>
                  <a:t>.</a:t>
                </a:r>
                <a:r>
                  <a:rPr lang="en-US" sz="430" b="0" dirty="0"/>
                  <a:t/>
                </a:r>
                <a:br>
                  <a:rPr lang="en-US" sz="430" b="0" dirty="0"/>
                </a:br>
                <a:r>
                  <a:rPr lang="en-US" sz="430" b="0" dirty="0"/>
                  <a:t>Since </a:t>
                </a:r>
                <a14:m>
                  <m:oMath xmlns:m="http://schemas.openxmlformats.org/officeDocument/2006/math">
                    <m:r>
                      <a:rPr lang="en-US" sz="430" b="0" i="1" dirty="0" smtClean="0">
                        <a:latin typeface="Cambria Math" panose="02040503050406030204" pitchFamily="18" charset="0"/>
                      </a:rPr>
                      <m:t>𝑣</m:t>
                    </m:r>
                    <m:r>
                      <a:rPr lang="en-US" sz="430" b="0" i="1" dirty="0" smtClean="0">
                        <a:latin typeface="Cambria Math" panose="02040503050406030204" pitchFamily="18" charset="0"/>
                      </a:rPr>
                      <m:t>(</m:t>
                    </m:r>
                    <m:r>
                      <a:rPr lang="en-US" sz="430" b="0" i="1" dirty="0" smtClean="0">
                        <a:latin typeface="Cambria Math" panose="02040503050406030204" pitchFamily="18" charset="0"/>
                      </a:rPr>
                      <m:t>𝑡</m:t>
                    </m:r>
                    <m:r>
                      <a:rPr lang="en-US" sz="430" b="0" i="1" dirty="0" smtClean="0">
                        <a:latin typeface="Cambria Math" panose="02040503050406030204" pitchFamily="18" charset="0"/>
                      </a:rPr>
                      <m:t>) = </m:t>
                    </m:r>
                    <m:r>
                      <a:rPr lang="en-US" sz="430" b="0" i="1" dirty="0" smtClean="0">
                        <a:latin typeface="Cambria Math" panose="02040503050406030204" pitchFamily="18" charset="0"/>
                      </a:rPr>
                      <m:t>𝑠</m:t>
                    </m:r>
                    <m:r>
                      <a:rPr lang="en-US" sz="430" b="0" i="1" dirty="0" smtClean="0">
                        <a:latin typeface="Cambria Math" panose="02040503050406030204" pitchFamily="18" charset="0"/>
                      </a:rPr>
                      <m:t>′(</m:t>
                    </m:r>
                    <m:r>
                      <a:rPr lang="en-US" sz="430" b="0" i="1" dirty="0" smtClean="0">
                        <a:latin typeface="Cambria Math" panose="02040503050406030204" pitchFamily="18" charset="0"/>
                      </a:rPr>
                      <m:t>𝑡</m:t>
                    </m:r>
                    <m:r>
                      <a:rPr lang="en-US" sz="430" b="0" i="1" dirty="0" smtClean="0">
                        <a:latin typeface="Cambria Math" panose="02040503050406030204" pitchFamily="18" charset="0"/>
                      </a:rPr>
                      <m:t>) = −32</m:t>
                    </m:r>
                    <m:r>
                      <a:rPr lang="en-US" sz="430" b="0" i="1" dirty="0" smtClean="0">
                        <a:latin typeface="Cambria Math" panose="02040503050406030204" pitchFamily="18" charset="0"/>
                      </a:rPr>
                      <m:t>𝑡</m:t>
                    </m:r>
                  </m:oMath>
                </a14:m>
                <a:r>
                  <a:rPr lang="en-US" sz="430" b="0" dirty="0"/>
                  <a:t>, we set </a:t>
                </a:r>
                <a14:m>
                  <m:oMath xmlns:m="http://schemas.openxmlformats.org/officeDocument/2006/math">
                    <m:r>
                      <a:rPr lang="en-US" sz="430" b="0" i="1" dirty="0" smtClean="0">
                        <a:latin typeface="Cambria Math" panose="02040503050406030204" pitchFamily="18" charset="0"/>
                      </a:rPr>
                      <m:t>−32</m:t>
                    </m:r>
                    <m:r>
                      <a:rPr lang="en-US" sz="430" b="0" i="1" dirty="0" smtClean="0">
                        <a:latin typeface="Cambria Math" panose="02040503050406030204" pitchFamily="18" charset="0"/>
                      </a:rPr>
                      <m:t>𝑡</m:t>
                    </m:r>
                    <m:r>
                      <a:rPr lang="en-US" sz="430" b="0" i="1" dirty="0" smtClean="0">
                        <a:latin typeface="Cambria Math" panose="02040503050406030204" pitchFamily="18" charset="0"/>
                      </a:rPr>
                      <m:t> = −40 </m:t>
                    </m:r>
                  </m:oMath>
                </a14:m>
                <a:r>
                  <a:rPr lang="en-US" sz="430" b="0" dirty="0"/>
                  <a:t>and solve for </a:t>
                </a:r>
                <a:r>
                  <a:rPr lang="en-US" sz="430" b="0" i="1" dirty="0" smtClean="0">
                    <a:latin typeface="Cambria Math" panose="02040503050406030204" pitchFamily="18" charset="0"/>
                    <a:ea typeface="Cambria Math" panose="02040503050406030204" pitchFamily="18" charset="0"/>
                  </a:rPr>
                  <a:t>t</a:t>
                </a:r>
                <a:r>
                  <a:rPr lang="en-US" sz="430" b="0" dirty="0" smtClean="0"/>
                  <a:t>.</a:t>
                </a:r>
                <a:r>
                  <a:rPr lang="en-US" sz="430" b="0" dirty="0"/>
                  <a:t/>
                </a:r>
                <a:br>
                  <a:rPr lang="en-US" sz="430" b="0" dirty="0"/>
                </a:br>
                <a14:m>
                  <m:oMathPara xmlns:m="http://schemas.openxmlformats.org/officeDocument/2006/math">
                    <m:oMathParaPr>
                      <m:jc m:val="centerGroup"/>
                    </m:oMathParaPr>
                    <m:oMath xmlns:m="http://schemas.openxmlformats.org/officeDocument/2006/math">
                      <m:r>
                        <a:rPr lang="en-US" sz="430" b="0" i="1" dirty="0" smtClean="0">
                          <a:latin typeface="Cambria Math" panose="02040503050406030204" pitchFamily="18" charset="0"/>
                        </a:rPr>
                        <m:t>−32</m:t>
                      </m:r>
                      <m:r>
                        <a:rPr lang="en-US" sz="430" b="0" i="1" dirty="0" smtClean="0">
                          <a:latin typeface="Cambria Math" panose="02040503050406030204" pitchFamily="18" charset="0"/>
                        </a:rPr>
                        <m:t>𝑡</m:t>
                      </m:r>
                      <m:r>
                        <a:rPr lang="en-US" sz="430" b="0" i="1" dirty="0" smtClean="0">
                          <a:latin typeface="Cambria Math" panose="02040503050406030204" pitchFamily="18" charset="0"/>
                        </a:rPr>
                        <m:t> = −40</m:t>
                      </m:r>
                    </m:oMath>
                    <m:oMath xmlns:m="http://schemas.openxmlformats.org/officeDocument/2006/math">
                      <m:r>
                        <a:rPr lang="en-US" sz="430" b="0" i="1" dirty="0" smtClean="0">
                          <a:latin typeface="Cambria Math" panose="02040503050406030204" pitchFamily="18" charset="0"/>
                        </a:rPr>
                        <m:t>𝑡</m:t>
                      </m:r>
                      <m:r>
                        <a:rPr lang="en-US" sz="430" b="0" i="1" dirty="0" smtClean="0">
                          <a:latin typeface="Cambria Math" panose="02040503050406030204" pitchFamily="18" charset="0"/>
                        </a:rPr>
                        <m:t> = −40 / −32</m:t>
                      </m:r>
                    </m:oMath>
                    <m:oMath xmlns:m="http://schemas.openxmlformats.org/officeDocument/2006/math">
                      <m:r>
                        <a:rPr lang="en-US" sz="430" b="0" i="1" dirty="0" smtClean="0">
                          <a:latin typeface="Cambria Math" panose="02040503050406030204" pitchFamily="18" charset="0"/>
                        </a:rPr>
                        <m:t>𝑡</m:t>
                      </m:r>
                      <m:r>
                        <a:rPr lang="en-US" sz="430" b="0" i="1" dirty="0" smtClean="0">
                          <a:latin typeface="Cambria Math" panose="02040503050406030204" pitchFamily="18" charset="0"/>
                        </a:rPr>
                        <m:t> =</m:t>
                      </m:r>
                      <m:f>
                        <m:fPr>
                          <m:ctrlPr>
                            <a:rPr lang="en-US" sz="430" b="0" i="1" dirty="0" smtClean="0">
                              <a:latin typeface="Cambria Math" panose="02040503050406030204" pitchFamily="18" charset="0"/>
                            </a:rPr>
                          </m:ctrlPr>
                        </m:fPr>
                        <m:num>
                          <m:r>
                            <a:rPr lang="en-US" sz="430" b="0" i="1" dirty="0" smtClean="0">
                              <a:latin typeface="Cambria Math" panose="02040503050406030204" pitchFamily="18" charset="0"/>
                            </a:rPr>
                            <m:t>5</m:t>
                          </m:r>
                        </m:num>
                        <m:den>
                          <m:r>
                            <a:rPr lang="en-US" sz="430" b="0" i="1" dirty="0" smtClean="0">
                              <a:latin typeface="Cambria Math" panose="02040503050406030204" pitchFamily="18" charset="0"/>
                            </a:rPr>
                            <m:t>4</m:t>
                          </m:r>
                        </m:den>
                      </m:f>
                    </m:oMath>
                  </m:oMathPara>
                </a14:m>
                <a:endParaRPr lang="en-US" sz="430" b="0"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39788" y="1681162"/>
                <a:ext cx="5157787" cy="2446337"/>
              </a:xfr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839788" y="4127498"/>
                <a:ext cx="5157787" cy="2571751"/>
              </a:xfrm>
              <a:ln>
                <a:solidFill>
                  <a:schemeClr val="tx1"/>
                </a:solidFill>
              </a:ln>
            </p:spPr>
            <p:txBody>
              <a:bodyPr anchor="ctr">
                <a:noAutofit/>
              </a:bodyPr>
              <a:lstStyle/>
              <a:p>
                <a:pPr marL="0" indent="0">
                  <a:lnSpc>
                    <a:spcPct val="100000"/>
                  </a:lnSpc>
                  <a:spcBef>
                    <a:spcPts val="0"/>
                  </a:spcBef>
                  <a:buNone/>
                </a:pPr>
                <a:r>
                  <a:rPr lang="en-US" sz="550" dirty="0" smtClean="0"/>
                  <a:t>To solve the problem, we will follow these steps:</a:t>
                </a:r>
              </a:p>
              <a:p>
                <a:pPr marL="0" indent="0">
                  <a:lnSpc>
                    <a:spcPct val="100000"/>
                  </a:lnSpc>
                  <a:spcBef>
                    <a:spcPts val="0"/>
                  </a:spcBef>
                  <a:buNone/>
                </a:pPr>
                <a:r>
                  <a:rPr lang="en-US" sz="550" dirty="0"/>
                  <a:t>Part a: Determine the time it takes for the rock to hit the </a:t>
                </a:r>
                <a:r>
                  <a:rPr lang="en-US" sz="550" dirty="0" smtClean="0"/>
                  <a:t>ground</a:t>
                </a:r>
                <a:endParaRPr lang="en-US" sz="550" dirty="0"/>
              </a:p>
              <a:p>
                <a:pPr marL="0" indent="0">
                  <a:lnSpc>
                    <a:spcPct val="100000"/>
                  </a:lnSpc>
                  <a:spcBef>
                    <a:spcPts val="0"/>
                  </a:spcBef>
                  <a:buNone/>
                </a:pPr>
                <a:r>
                  <a:rPr lang="en-US" sz="550" dirty="0"/>
                  <a:t>The position function is given by:</a:t>
                </a:r>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sz="550" i="1" dirty="0" smtClean="0">
                          <a:latin typeface="Cambria Math" panose="02040503050406030204" pitchFamily="18" charset="0"/>
                        </a:rPr>
                        <m:t>𝑠</m:t>
                      </m:r>
                      <m:r>
                        <a:rPr lang="en-US" sz="550" i="1" dirty="0" smtClean="0">
                          <a:latin typeface="Cambria Math" panose="02040503050406030204" pitchFamily="18" charset="0"/>
                        </a:rPr>
                        <m:t>(</m:t>
                      </m:r>
                      <m:r>
                        <a:rPr lang="en-US" sz="550" i="1" dirty="0" smtClean="0">
                          <a:latin typeface="Cambria Math" panose="02040503050406030204" pitchFamily="18" charset="0"/>
                        </a:rPr>
                        <m:t>𝑡</m:t>
                      </m:r>
                      <m:r>
                        <a:rPr lang="en-US" sz="550" i="1" dirty="0" smtClean="0">
                          <a:latin typeface="Cambria Math" panose="02040503050406030204" pitchFamily="18" charset="0"/>
                        </a:rPr>
                        <m:t>)=−16</m:t>
                      </m:r>
                      <m:sSup>
                        <m:sSupPr>
                          <m:ctrlPr>
                            <a:rPr lang="en-US" sz="550" i="1" dirty="0" smtClean="0">
                              <a:latin typeface="Cambria Math" panose="02040503050406030204" pitchFamily="18" charset="0"/>
                            </a:rPr>
                          </m:ctrlPr>
                        </m:sSupPr>
                        <m:e>
                          <m:r>
                            <a:rPr lang="en-US" sz="550" i="1" dirty="0" smtClean="0">
                              <a:latin typeface="Cambria Math" panose="02040503050406030204" pitchFamily="18" charset="0"/>
                            </a:rPr>
                            <m:t>𝑡</m:t>
                          </m:r>
                        </m:e>
                        <m:sup>
                          <m:r>
                            <a:rPr lang="en-US" sz="550" i="1" dirty="0" smtClean="0">
                              <a:latin typeface="Cambria Math" panose="02040503050406030204" pitchFamily="18" charset="0"/>
                            </a:rPr>
                            <m:t>2</m:t>
                          </m:r>
                        </m:sup>
                      </m:sSup>
                      <m:r>
                        <a:rPr lang="en-US" sz="550" i="1" dirty="0" smtClean="0">
                          <a:latin typeface="Cambria Math" panose="02040503050406030204" pitchFamily="18" charset="0"/>
                        </a:rPr>
                        <m:t>+100</m:t>
                      </m:r>
                    </m:oMath>
                  </m:oMathPara>
                </a14:m>
                <a:endParaRPr lang="en-US" sz="550" dirty="0"/>
              </a:p>
              <a:p>
                <a:pPr marL="0" indent="0">
                  <a:lnSpc>
                    <a:spcPct val="100000"/>
                  </a:lnSpc>
                  <a:spcBef>
                    <a:spcPts val="0"/>
                  </a:spcBef>
                  <a:buNone/>
                </a:pPr>
                <a:r>
                  <a:rPr lang="en-US" sz="550" dirty="0"/>
                  <a:t>To find when the rock hits the ground, we set </a:t>
                </a:r>
                <a14:m>
                  <m:oMath xmlns:m="http://schemas.openxmlformats.org/officeDocument/2006/math">
                    <m:r>
                      <a:rPr lang="en-US" sz="550" i="1" dirty="0" smtClean="0">
                        <a:latin typeface="Cambria Math" panose="02040503050406030204" pitchFamily="18" charset="0"/>
                      </a:rPr>
                      <m:t>𝑠</m:t>
                    </m:r>
                    <m:r>
                      <a:rPr lang="en-US" sz="550" i="1" dirty="0" smtClean="0">
                        <a:latin typeface="Cambria Math" panose="02040503050406030204" pitchFamily="18" charset="0"/>
                      </a:rPr>
                      <m:t>(</m:t>
                    </m:r>
                    <m:r>
                      <a:rPr lang="en-US" sz="550" i="1" dirty="0" smtClean="0">
                        <a:latin typeface="Cambria Math" panose="02040503050406030204" pitchFamily="18" charset="0"/>
                      </a:rPr>
                      <m:t>𝑡</m:t>
                    </m:r>
                    <m:r>
                      <a:rPr lang="en-US" sz="550" i="1" dirty="0" smtClean="0">
                        <a:latin typeface="Cambria Math" panose="02040503050406030204" pitchFamily="18" charset="0"/>
                      </a:rPr>
                      <m:t>)=0 </m:t>
                    </m:r>
                  </m:oMath>
                </a14:m>
                <a:r>
                  <a:rPr lang="en-US" sz="550" dirty="0"/>
                  <a:t>and solve for </a:t>
                </a:r>
                <a:r>
                  <a:rPr lang="en-US" sz="550" i="1" dirty="0">
                    <a:latin typeface="Cambria Math" panose="02040503050406030204" pitchFamily="18" charset="0"/>
                    <a:ea typeface="Cambria Math" panose="02040503050406030204" pitchFamily="18" charset="0"/>
                  </a:rPr>
                  <a:t>t</a:t>
                </a:r>
                <a:r>
                  <a:rPr lang="en-US" sz="550" dirty="0" smtClean="0"/>
                  <a:t>:</a:t>
                </a:r>
                <a:endParaRPr lang="en-US" sz="550" dirty="0"/>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sz="550" i="1" dirty="0" smtClean="0">
                          <a:latin typeface="Cambria Math" panose="02040503050406030204" pitchFamily="18" charset="0"/>
                        </a:rPr>
                        <m:t>−16</m:t>
                      </m:r>
                      <m:sSup>
                        <m:sSupPr>
                          <m:ctrlPr>
                            <a:rPr lang="en-US" sz="550" b="0" i="1" dirty="0" smtClean="0">
                              <a:latin typeface="Cambria Math" panose="02040503050406030204" pitchFamily="18" charset="0"/>
                            </a:rPr>
                          </m:ctrlPr>
                        </m:sSupPr>
                        <m:e>
                          <m:r>
                            <a:rPr lang="en-US" sz="550" i="1" dirty="0" smtClean="0">
                              <a:latin typeface="Cambria Math" panose="02040503050406030204" pitchFamily="18" charset="0"/>
                            </a:rPr>
                            <m:t>𝑡</m:t>
                          </m:r>
                        </m:e>
                        <m:sup>
                          <m:r>
                            <a:rPr lang="en-US" sz="550" i="1" dirty="0" smtClean="0">
                              <a:latin typeface="Cambria Math" panose="02040503050406030204" pitchFamily="18" charset="0"/>
                            </a:rPr>
                            <m:t>2</m:t>
                          </m:r>
                        </m:sup>
                      </m:sSup>
                      <m:r>
                        <a:rPr lang="en-US" sz="550" i="1" dirty="0" smtClean="0">
                          <a:latin typeface="Cambria Math" panose="02040503050406030204" pitchFamily="18" charset="0"/>
                        </a:rPr>
                        <m:t>+100=0</m:t>
                      </m:r>
                    </m:oMath>
                  </m:oMathPara>
                </a14:m>
                <a:endParaRPr lang="en-US" sz="550" dirty="0"/>
              </a:p>
              <a:p>
                <a:pPr marL="0" indent="0">
                  <a:lnSpc>
                    <a:spcPct val="100000"/>
                  </a:lnSpc>
                  <a:spcBef>
                    <a:spcPts val="0"/>
                  </a:spcBef>
                  <a:buNone/>
                </a:pPr>
                <a:endParaRPr lang="en-US" sz="550" dirty="0" smtClean="0"/>
              </a:p>
              <a:p>
                <a:pPr marL="0" indent="0">
                  <a:lnSpc>
                    <a:spcPct val="100000"/>
                  </a:lnSpc>
                  <a:spcBef>
                    <a:spcPts val="0"/>
                  </a:spcBef>
                  <a:buNone/>
                </a:pPr>
                <a:r>
                  <a:rPr lang="en-US" sz="550" dirty="0" smtClean="0"/>
                  <a:t>Part </a:t>
                </a:r>
                <a:r>
                  <a:rPr lang="en-US" sz="550" dirty="0"/>
                  <a:t>b: Find the average velocity </a:t>
                </a:r>
                <a14:m>
                  <m:oMath xmlns:m="http://schemas.openxmlformats.org/officeDocument/2006/math">
                    <m:sSub>
                      <m:sSubPr>
                        <m:ctrlPr>
                          <a:rPr lang="en-US" sz="550" i="1" dirty="0" smtClean="0">
                            <a:latin typeface="Cambria Math" panose="02040503050406030204" pitchFamily="18" charset="0"/>
                          </a:rPr>
                        </m:ctrlPr>
                      </m:sSubPr>
                      <m:e>
                        <m:r>
                          <a:rPr lang="en-US" sz="550" i="1" dirty="0" smtClean="0">
                            <a:latin typeface="Cambria Math" panose="02040503050406030204" pitchFamily="18" charset="0"/>
                          </a:rPr>
                          <m:t>𝑣</m:t>
                        </m:r>
                      </m:e>
                      <m:sub>
                        <m:r>
                          <a:rPr lang="en-US" sz="550" i="1" dirty="0" smtClean="0">
                            <a:latin typeface="Cambria Math" panose="02040503050406030204" pitchFamily="18" charset="0"/>
                          </a:rPr>
                          <m:t>𝑎𝑣𝑔</m:t>
                        </m:r>
                      </m:sub>
                    </m:sSub>
                  </m:oMath>
                </a14:m>
                <a:r>
                  <a:rPr lang="en-US" sz="550" dirty="0" smtClean="0"/>
                  <a:t> </a:t>
                </a:r>
                <a:endParaRPr lang="en-US" sz="550" dirty="0"/>
              </a:p>
              <a:p>
                <a:pPr marL="0" indent="0">
                  <a:lnSpc>
                    <a:spcPct val="100000"/>
                  </a:lnSpc>
                  <a:spcBef>
                    <a:spcPts val="0"/>
                  </a:spcBef>
                  <a:buNone/>
                </a:pPr>
                <a:r>
                  <a:rPr lang="en-US" sz="550" dirty="0"/>
                  <a:t>The average velocity over the interval from </a:t>
                </a:r>
                <a:r>
                  <a:rPr lang="en-US" sz="550" i="1" dirty="0">
                    <a:latin typeface="Cambria Math" panose="02040503050406030204" pitchFamily="18" charset="0"/>
                    <a:ea typeface="Cambria Math" panose="02040503050406030204" pitchFamily="18" charset="0"/>
                  </a:rPr>
                  <a:t>t </a:t>
                </a:r>
                <a:r>
                  <a:rPr lang="en-US" sz="550" dirty="0" smtClean="0"/>
                  <a:t>=0 </a:t>
                </a:r>
                <a:r>
                  <a:rPr lang="en-US" sz="550" dirty="0"/>
                  <a:t>(when the rock is released) to the time </a:t>
                </a:r>
                <a:r>
                  <a:rPr lang="en-US" sz="550" i="1" dirty="0">
                    <a:latin typeface="Cambria Math" panose="02040503050406030204" pitchFamily="18" charset="0"/>
                    <a:ea typeface="Cambria Math" panose="02040503050406030204" pitchFamily="18" charset="0"/>
                  </a:rPr>
                  <a:t>t </a:t>
                </a:r>
                <a:r>
                  <a:rPr lang="en-US" sz="550" dirty="0" smtClean="0"/>
                  <a:t> </a:t>
                </a:r>
                <a:r>
                  <a:rPr lang="en-US" sz="550" dirty="0"/>
                  <a:t>when it hits the ground is calculated using the formula:</a:t>
                </a:r>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sSub>
                        <m:sSubPr>
                          <m:ctrlPr>
                            <a:rPr lang="en-US" sz="550" i="1" dirty="0" err="1" smtClean="0">
                              <a:latin typeface="Cambria Math" panose="02040503050406030204" pitchFamily="18" charset="0"/>
                            </a:rPr>
                          </m:ctrlPr>
                        </m:sSubPr>
                        <m:e>
                          <m:r>
                            <a:rPr lang="en-US" sz="550" i="1" dirty="0" smtClean="0">
                              <a:latin typeface="Cambria Math" panose="02040503050406030204" pitchFamily="18" charset="0"/>
                            </a:rPr>
                            <m:t>𝑣</m:t>
                          </m:r>
                        </m:e>
                        <m:sub>
                          <m:r>
                            <a:rPr lang="en-US" sz="550" b="0" i="1" dirty="0" smtClean="0">
                              <a:latin typeface="Cambria Math" panose="02040503050406030204" pitchFamily="18" charset="0"/>
                            </a:rPr>
                            <m:t>𝑎𝑣𝑔</m:t>
                          </m:r>
                        </m:sub>
                      </m:sSub>
                      <m:r>
                        <a:rPr lang="en-US" sz="550" i="1" dirty="0" smtClean="0">
                          <a:latin typeface="Cambria Math" panose="02040503050406030204" pitchFamily="18" charset="0"/>
                        </a:rPr>
                        <m:t>=</m:t>
                      </m:r>
                      <m:f>
                        <m:fPr>
                          <m:ctrlPr>
                            <a:rPr lang="en-US" sz="550" i="1" dirty="0" smtClean="0">
                              <a:latin typeface="Cambria Math" panose="02040503050406030204" pitchFamily="18" charset="0"/>
                            </a:rPr>
                          </m:ctrlPr>
                        </m:fPr>
                        <m:num>
                          <m:r>
                            <a:rPr lang="en-US" sz="550" i="1" dirty="0" smtClean="0">
                              <a:latin typeface="Cambria Math" panose="02040503050406030204" pitchFamily="18" charset="0"/>
                            </a:rPr>
                            <m:t>𝑠</m:t>
                          </m:r>
                          <m:d>
                            <m:dPr>
                              <m:ctrlPr>
                                <a:rPr lang="en-US" sz="550" i="1" dirty="0" smtClean="0">
                                  <a:latin typeface="Cambria Math" panose="02040503050406030204" pitchFamily="18" charset="0"/>
                                </a:rPr>
                              </m:ctrlPr>
                            </m:dPr>
                            <m:e>
                              <m:r>
                                <a:rPr lang="en-US" sz="550" i="1" dirty="0" smtClean="0">
                                  <a:latin typeface="Cambria Math" panose="02040503050406030204" pitchFamily="18" charset="0"/>
                                </a:rPr>
                                <m:t>𝑡</m:t>
                              </m:r>
                            </m:e>
                          </m:d>
                          <m:r>
                            <a:rPr lang="en-US" sz="550" i="1" dirty="0">
                              <a:latin typeface="Cambria Math" panose="02040503050406030204" pitchFamily="18" charset="0"/>
                            </a:rPr>
                            <m:t>−</m:t>
                          </m:r>
                          <m:r>
                            <a:rPr lang="en-US" sz="550" i="1" dirty="0">
                              <a:latin typeface="Cambria Math" panose="02040503050406030204" pitchFamily="18" charset="0"/>
                            </a:rPr>
                            <m:t>𝑠</m:t>
                          </m:r>
                          <m:d>
                            <m:dPr>
                              <m:ctrlPr>
                                <a:rPr lang="en-US" sz="550" i="1" dirty="0">
                                  <a:latin typeface="Cambria Math" panose="02040503050406030204" pitchFamily="18" charset="0"/>
                                </a:rPr>
                              </m:ctrlPr>
                            </m:dPr>
                            <m:e>
                              <m:r>
                                <a:rPr lang="en-US" sz="550" i="1" dirty="0">
                                  <a:latin typeface="Cambria Math" panose="02040503050406030204" pitchFamily="18" charset="0"/>
                                </a:rPr>
                                <m:t>0</m:t>
                              </m:r>
                            </m:e>
                          </m:d>
                        </m:num>
                        <m:den>
                          <m:r>
                            <a:rPr lang="en-US" sz="550" i="1" dirty="0" smtClean="0">
                              <a:latin typeface="Cambria Math" panose="02040503050406030204" pitchFamily="18" charset="0"/>
                            </a:rPr>
                            <m:t>𝑡</m:t>
                          </m:r>
                          <m:r>
                            <a:rPr lang="en-US" sz="550" i="1" dirty="0">
                              <a:latin typeface="Cambria Math" panose="02040503050406030204" pitchFamily="18" charset="0"/>
                            </a:rPr>
                            <m:t>−</m:t>
                          </m:r>
                          <m:r>
                            <a:rPr lang="en-US" sz="550" i="1" dirty="0" smtClean="0">
                              <a:latin typeface="Cambria Math" panose="02040503050406030204" pitchFamily="18" charset="0"/>
                            </a:rPr>
                            <m:t>0</m:t>
                          </m:r>
                        </m:den>
                      </m:f>
                    </m:oMath>
                  </m:oMathPara>
                </a14:m>
                <a:endParaRPr lang="en-US" sz="550" dirty="0"/>
              </a:p>
              <a:p>
                <a:pPr marL="0" indent="0">
                  <a:lnSpc>
                    <a:spcPct val="100000"/>
                  </a:lnSpc>
                  <a:spcBef>
                    <a:spcPts val="0"/>
                  </a:spcBef>
                  <a:buNone/>
                </a:pPr>
                <a:r>
                  <a:rPr lang="en-US" sz="550" dirty="0"/>
                  <a:t>Where </a:t>
                </a:r>
                <a14:m>
                  <m:oMath xmlns:m="http://schemas.openxmlformats.org/officeDocument/2006/math">
                    <m:r>
                      <a:rPr lang="en-US" sz="550" i="1" dirty="0" smtClean="0">
                        <a:latin typeface="Cambria Math" panose="02040503050406030204" pitchFamily="18" charset="0"/>
                      </a:rPr>
                      <m:t>𝑠</m:t>
                    </m:r>
                    <m:r>
                      <a:rPr lang="en-US" sz="550" i="1" dirty="0" smtClean="0">
                        <a:latin typeface="Cambria Math" panose="02040503050406030204" pitchFamily="18" charset="0"/>
                      </a:rPr>
                      <m:t>(0)=100 </m:t>
                    </m:r>
                  </m:oMath>
                </a14:m>
                <a:r>
                  <a:rPr lang="en-US" sz="550" dirty="0" smtClean="0"/>
                  <a:t>(the </a:t>
                </a:r>
                <a:r>
                  <a:rPr lang="en-US" sz="550" dirty="0"/>
                  <a:t>initial height</a:t>
                </a:r>
                <a:r>
                  <a:rPr lang="en-US" sz="550" dirty="0" smtClean="0"/>
                  <a:t>).</a:t>
                </a:r>
              </a:p>
              <a:p>
                <a:pPr marL="0" indent="0">
                  <a:lnSpc>
                    <a:spcPct val="100000"/>
                  </a:lnSpc>
                  <a:spcBef>
                    <a:spcPts val="0"/>
                  </a:spcBef>
                  <a:buNone/>
                </a:pPr>
                <a:endParaRPr lang="en-US" sz="550" dirty="0"/>
              </a:p>
              <a:p>
                <a:pPr marL="0" indent="0">
                  <a:lnSpc>
                    <a:spcPct val="100000"/>
                  </a:lnSpc>
                  <a:spcBef>
                    <a:spcPts val="0"/>
                  </a:spcBef>
                  <a:buNone/>
                </a:pPr>
                <a:r>
                  <a:rPr lang="en-US" sz="550" dirty="0"/>
                  <a:t>Part c: Find the time </a:t>
                </a:r>
                <a:r>
                  <a:rPr lang="en-US" sz="550" i="1" dirty="0">
                    <a:latin typeface="Cambria Math" panose="02040503050406030204" pitchFamily="18" charset="0"/>
                    <a:ea typeface="Cambria Math" panose="02040503050406030204" pitchFamily="18" charset="0"/>
                  </a:rPr>
                  <a:t>t</a:t>
                </a:r>
                <a:r>
                  <a:rPr lang="en-US" sz="550" dirty="0" smtClean="0"/>
                  <a:t> </a:t>
                </a:r>
                <a:r>
                  <a:rPr lang="en-US" sz="550" dirty="0"/>
                  <a:t>guaranteed by the Mean Value </a:t>
                </a:r>
                <a:r>
                  <a:rPr lang="en-US" sz="550" dirty="0" smtClean="0"/>
                  <a:t>Theorem</a:t>
                </a:r>
                <a:endParaRPr lang="en-US" sz="550" dirty="0"/>
              </a:p>
              <a:p>
                <a:pPr marL="0" indent="0">
                  <a:lnSpc>
                    <a:spcPct val="100000"/>
                  </a:lnSpc>
                  <a:spcBef>
                    <a:spcPts val="0"/>
                  </a:spcBef>
                  <a:buNone/>
                </a:pPr>
                <a:r>
                  <a:rPr lang="en-US" sz="550" dirty="0"/>
                  <a:t>The Mean Value Theorem states that there exists at least one </a:t>
                </a:r>
                <a:r>
                  <a:rPr lang="en-US" sz="550" i="1" dirty="0" smtClean="0">
                    <a:latin typeface="Cambria Math" panose="02040503050406030204" pitchFamily="18" charset="0"/>
                    <a:ea typeface="Cambria Math" panose="02040503050406030204" pitchFamily="18" charset="0"/>
                  </a:rPr>
                  <a:t>c</a:t>
                </a:r>
                <a:r>
                  <a:rPr lang="en-US" sz="550" dirty="0" smtClean="0"/>
                  <a:t> </a:t>
                </a:r>
                <a:r>
                  <a:rPr lang="en-US" sz="550" dirty="0"/>
                  <a:t>in the interval </a:t>
                </a:r>
                <a14:m>
                  <m:oMath xmlns:m="http://schemas.openxmlformats.org/officeDocument/2006/math">
                    <m:r>
                      <a:rPr lang="en-US" sz="550" i="1" dirty="0" smtClean="0">
                        <a:latin typeface="Cambria Math" panose="02040503050406030204" pitchFamily="18" charset="0"/>
                      </a:rPr>
                      <m:t>[</m:t>
                    </m:r>
                    <m:r>
                      <a:rPr lang="en-US" sz="550" b="0" i="1" dirty="0" smtClean="0">
                        <a:latin typeface="Cambria Math" panose="02040503050406030204" pitchFamily="18" charset="0"/>
                      </a:rPr>
                      <m:t>𝑎</m:t>
                    </m:r>
                    <m:r>
                      <a:rPr lang="en-US" sz="550" b="0" i="1" dirty="0" smtClean="0">
                        <a:latin typeface="Cambria Math" panose="02040503050406030204" pitchFamily="18" charset="0"/>
                      </a:rPr>
                      <m:t>, </m:t>
                    </m:r>
                    <m:r>
                      <a:rPr lang="en-US" sz="550" b="0" i="1" dirty="0" smtClean="0">
                        <a:latin typeface="Cambria Math" panose="02040503050406030204" pitchFamily="18" charset="0"/>
                      </a:rPr>
                      <m:t>𝑏</m:t>
                    </m:r>
                    <m:r>
                      <a:rPr lang="en-US" sz="550" i="1" dirty="0" smtClean="0">
                        <a:latin typeface="Cambria Math" panose="02040503050406030204" pitchFamily="18" charset="0"/>
                      </a:rPr>
                      <m:t>] </m:t>
                    </m:r>
                  </m:oMath>
                </a14:m>
                <a:r>
                  <a:rPr lang="en-US" sz="550" dirty="0"/>
                  <a:t>such that:</a:t>
                </a:r>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sSub>
                        <m:sSubPr>
                          <m:ctrlPr>
                            <a:rPr lang="en-US" sz="550" b="0" i="1" dirty="0" smtClean="0">
                              <a:latin typeface="Cambria Math" panose="02040503050406030204" pitchFamily="18" charset="0"/>
                            </a:rPr>
                          </m:ctrlPr>
                        </m:sSubPr>
                        <m:e>
                          <m:r>
                            <a:rPr lang="en-US" sz="550" i="1" dirty="0" smtClean="0">
                              <a:latin typeface="Cambria Math" panose="02040503050406030204" pitchFamily="18" charset="0"/>
                            </a:rPr>
                            <m:t>𝑣</m:t>
                          </m:r>
                        </m:e>
                        <m:sub>
                          <m:r>
                            <a:rPr lang="en-US" sz="550" i="1" dirty="0" smtClean="0">
                              <a:latin typeface="Cambria Math" panose="02040503050406030204" pitchFamily="18" charset="0"/>
                            </a:rPr>
                            <m:t>𝑎𝑣𝑔</m:t>
                          </m:r>
                        </m:sub>
                      </m:sSub>
                      <m:r>
                        <a:rPr lang="en-US" sz="550" i="1" dirty="0">
                          <a:latin typeface="Cambria Math" panose="02040503050406030204" pitchFamily="18" charset="0"/>
                        </a:rPr>
                        <m:t>=</m:t>
                      </m:r>
                      <m:r>
                        <a:rPr lang="en-US" sz="550" i="1" dirty="0">
                          <a:latin typeface="Cambria Math" panose="02040503050406030204" pitchFamily="18" charset="0"/>
                        </a:rPr>
                        <m:t>𝑠</m:t>
                      </m:r>
                      <m:r>
                        <a:rPr lang="en-US" sz="550" i="1" dirty="0">
                          <a:latin typeface="Cambria Math" panose="02040503050406030204" pitchFamily="18" charset="0"/>
                        </a:rPr>
                        <m:t>′(</m:t>
                      </m:r>
                      <m:r>
                        <a:rPr lang="en-US" sz="550" i="1" dirty="0" smtClean="0">
                          <a:latin typeface="Cambria Math" panose="02040503050406030204" pitchFamily="18" charset="0"/>
                        </a:rPr>
                        <m:t>𝑐</m:t>
                      </m:r>
                      <m:r>
                        <a:rPr lang="en-US" sz="550" i="1" dirty="0" smtClean="0">
                          <a:latin typeface="Cambria Math" panose="02040503050406030204" pitchFamily="18" charset="0"/>
                        </a:rPr>
                        <m:t>)</m:t>
                      </m:r>
                    </m:oMath>
                  </m:oMathPara>
                </a14:m>
                <a:endParaRPr lang="en-US" sz="550" dirty="0"/>
              </a:p>
              <a:p>
                <a:pPr marL="0" indent="0">
                  <a:lnSpc>
                    <a:spcPct val="100000"/>
                  </a:lnSpc>
                  <a:spcBef>
                    <a:spcPts val="0"/>
                  </a:spcBef>
                  <a:buNone/>
                </a:pPr>
                <a:r>
                  <a:rPr lang="en-US" sz="550" dirty="0"/>
                  <a:t>We will first find the derivative </a:t>
                </a:r>
                <a14:m>
                  <m:oMath xmlns:m="http://schemas.openxmlformats.org/officeDocument/2006/math">
                    <m:r>
                      <a:rPr lang="en-US" sz="550" i="1" dirty="0" smtClean="0">
                        <a:latin typeface="Cambria Math" panose="02040503050406030204" pitchFamily="18" charset="0"/>
                      </a:rPr>
                      <m:t>𝑠</m:t>
                    </m:r>
                    <m:r>
                      <a:rPr lang="en-US" sz="550" i="1" dirty="0" smtClean="0">
                        <a:latin typeface="Cambria Math" panose="02040503050406030204" pitchFamily="18" charset="0"/>
                      </a:rPr>
                      <m:t>′(</m:t>
                    </m:r>
                    <m:r>
                      <a:rPr lang="en-US" sz="550" i="1" dirty="0" smtClean="0">
                        <a:latin typeface="Cambria Math" panose="02040503050406030204" pitchFamily="18" charset="0"/>
                      </a:rPr>
                      <m:t>𝑡</m:t>
                    </m:r>
                    <m:r>
                      <a:rPr lang="en-US" sz="550" i="1" dirty="0" smtClean="0">
                        <a:latin typeface="Cambria Math" panose="02040503050406030204" pitchFamily="18" charset="0"/>
                      </a:rPr>
                      <m:t>) </m:t>
                    </m:r>
                  </m:oMath>
                </a14:m>
                <a:r>
                  <a:rPr lang="en-US" sz="550" dirty="0"/>
                  <a:t>and then set it equal to </a:t>
                </a:r>
                <a14:m>
                  <m:oMath xmlns:m="http://schemas.openxmlformats.org/officeDocument/2006/math">
                    <m:sSub>
                      <m:sSubPr>
                        <m:ctrlPr>
                          <a:rPr lang="en-US" sz="550" i="1" dirty="0" smtClean="0">
                            <a:latin typeface="Cambria Math" panose="02040503050406030204" pitchFamily="18" charset="0"/>
                          </a:rPr>
                        </m:ctrlPr>
                      </m:sSubPr>
                      <m:e>
                        <m:r>
                          <a:rPr lang="en-US" sz="550" i="1" dirty="0" smtClean="0">
                            <a:latin typeface="Cambria Math" panose="02040503050406030204" pitchFamily="18" charset="0"/>
                          </a:rPr>
                          <m:t>𝑣</m:t>
                        </m:r>
                      </m:e>
                      <m:sub>
                        <m:r>
                          <a:rPr lang="en-US" sz="550" i="1" dirty="0" smtClean="0">
                            <a:latin typeface="Cambria Math" panose="02040503050406030204" pitchFamily="18" charset="0"/>
                          </a:rPr>
                          <m:t>𝑎𝑣𝑔</m:t>
                        </m:r>
                      </m:sub>
                    </m:sSub>
                  </m:oMath>
                </a14:m>
                <a:r>
                  <a:rPr lang="en-US" sz="550" dirty="0" smtClean="0"/>
                  <a:t> </a:t>
                </a:r>
                <a:r>
                  <a:rPr lang="en-US" sz="550" dirty="0"/>
                  <a:t>to solve for </a:t>
                </a:r>
                <a:r>
                  <a:rPr lang="en-US" sz="550" i="1" dirty="0">
                    <a:latin typeface="Cambria Math" panose="02040503050406030204" pitchFamily="18" charset="0"/>
                    <a:ea typeface="Cambria Math" panose="02040503050406030204" pitchFamily="18" charset="0"/>
                  </a:rPr>
                  <a:t>t</a:t>
                </a:r>
                <a:r>
                  <a:rPr lang="en-US" sz="550" dirty="0" smtClean="0"/>
                  <a:t>.</a:t>
                </a:r>
                <a:endParaRPr lang="en-US" sz="550" dirty="0"/>
              </a:p>
              <a:p>
                <a:pPr marL="0" indent="0">
                  <a:lnSpc>
                    <a:spcPct val="100000"/>
                  </a:lnSpc>
                  <a:spcBef>
                    <a:spcPts val="0"/>
                  </a:spcBef>
                  <a:buNone/>
                </a:pPr>
                <a:endParaRPr lang="en-US" sz="550" dirty="0"/>
              </a:p>
              <a:p>
                <a:pPr marL="0" indent="0">
                  <a:lnSpc>
                    <a:spcPct val="100000"/>
                  </a:lnSpc>
                  <a:spcBef>
                    <a:spcPts val="0"/>
                  </a:spcBef>
                  <a:buNone/>
                </a:pPr>
                <a:r>
                  <a:rPr lang="en-US" sz="550" dirty="0" smtClean="0"/>
                  <a:t>Now</a:t>
                </a:r>
                <a:r>
                  <a:rPr lang="en-US" sz="550" dirty="0"/>
                  <a:t>, let's proceed with the calculations for each </a:t>
                </a:r>
                <a:r>
                  <a:rPr lang="en-US" sz="550" dirty="0" smtClean="0"/>
                  <a:t>part:</a:t>
                </a:r>
                <a:endParaRPr lang="en-US" sz="550" dirty="0"/>
              </a:p>
              <a:p>
                <a:pPr marL="0" indent="0">
                  <a:lnSpc>
                    <a:spcPct val="100000"/>
                  </a:lnSpc>
                  <a:spcBef>
                    <a:spcPts val="0"/>
                  </a:spcBef>
                  <a:buNone/>
                </a:pPr>
                <a:r>
                  <a:rPr lang="en-US" sz="550" dirty="0"/>
                  <a:t>Part a: Time to Hit the Ground</a:t>
                </a:r>
              </a:p>
              <a:p>
                <a:pPr marL="0" indent="0">
                  <a:lnSpc>
                    <a:spcPct val="100000"/>
                  </a:lnSpc>
                  <a:spcBef>
                    <a:spcPts val="0"/>
                  </a:spcBef>
                  <a:buNone/>
                </a:pPr>
                <a:r>
                  <a:rPr lang="en-US" sz="550" dirty="0"/>
                  <a:t>The time it takes for the rock to hit the ground is: </a:t>
                </a:r>
                <a14:m>
                  <m:oMath xmlns:m="http://schemas.openxmlformats.org/officeDocument/2006/math">
                    <m:r>
                      <a:rPr lang="en-US" sz="550" i="1" dirty="0" smtClean="0">
                        <a:latin typeface="Cambria Math" panose="02040503050406030204" pitchFamily="18" charset="0"/>
                        <a:ea typeface="Cambria Math" panose="02040503050406030204" pitchFamily="18" charset="0"/>
                      </a:rPr>
                      <m:t>𝑡</m:t>
                    </m:r>
                    <m:r>
                      <a:rPr lang="en-US" sz="550" i="1" dirty="0" smtClean="0">
                        <a:latin typeface="Cambria Math" panose="02040503050406030204" pitchFamily="18" charset="0"/>
                        <a:ea typeface="Cambria Math" panose="02040503050406030204" pitchFamily="18" charset="0"/>
                      </a:rPr>
                      <m:t>  = −</m:t>
                    </m:r>
                    <m:f>
                      <m:fPr>
                        <m:ctrlPr>
                          <a:rPr lang="en-US" sz="550" i="1" dirty="0" smtClean="0">
                            <a:latin typeface="Cambria Math" panose="02040503050406030204" pitchFamily="18" charset="0"/>
                          </a:rPr>
                        </m:ctrlPr>
                      </m:fPr>
                      <m:num>
                        <m:r>
                          <a:rPr lang="en-US" sz="550" i="1" dirty="0" smtClean="0">
                            <a:latin typeface="Cambria Math" panose="02040503050406030204" pitchFamily="18" charset="0"/>
                          </a:rPr>
                          <m:t>5</m:t>
                        </m:r>
                      </m:num>
                      <m:den>
                        <m:r>
                          <a:rPr lang="en-US" sz="550" i="1" dirty="0" smtClean="0">
                            <a:latin typeface="Cambria Math" panose="02040503050406030204" pitchFamily="18" charset="0"/>
                          </a:rPr>
                          <m:t>2</m:t>
                        </m:r>
                      </m:den>
                    </m:f>
                  </m:oMath>
                </a14:m>
                <a:r>
                  <a:rPr lang="en-US" sz="550" dirty="0"/>
                  <a:t> </a:t>
                </a:r>
                <a:r>
                  <a:rPr lang="en-US" sz="550" dirty="0" smtClean="0"/>
                  <a:t>seconds </a:t>
                </a:r>
                <a:r>
                  <a:rPr lang="en-US" sz="550" dirty="0"/>
                  <a:t>(Note: This negative value indicates that the rock would have hit the ground before the time frame considered, which suggests a need to check the context of the problem.)</a:t>
                </a:r>
              </a:p>
              <a:p>
                <a:pPr marL="0" indent="0">
                  <a:lnSpc>
                    <a:spcPct val="100000"/>
                  </a:lnSpc>
                  <a:spcBef>
                    <a:spcPts val="0"/>
                  </a:spcBef>
                  <a:buNone/>
                </a:pPr>
                <a:r>
                  <a:rPr lang="en-US" sz="550" dirty="0"/>
                  <a:t>Part b: Average Velocity </a:t>
                </a:r>
                <a:r>
                  <a:rPr lang="en-US" sz="550" dirty="0" smtClean="0"/>
                  <a:t>​</a:t>
                </a:r>
                <a14:m>
                  <m:oMath xmlns:m="http://schemas.openxmlformats.org/officeDocument/2006/math">
                    <m:sSub>
                      <m:sSubPr>
                        <m:ctrlPr>
                          <a:rPr lang="en-US" sz="550" i="1" dirty="0">
                            <a:latin typeface="Cambria Math" panose="02040503050406030204" pitchFamily="18" charset="0"/>
                          </a:rPr>
                        </m:ctrlPr>
                      </m:sSubPr>
                      <m:e>
                        <m:r>
                          <a:rPr lang="en-US" sz="550" i="1" dirty="0">
                            <a:latin typeface="Cambria Math" panose="02040503050406030204" pitchFamily="18" charset="0"/>
                          </a:rPr>
                          <m:t>𝑣</m:t>
                        </m:r>
                      </m:e>
                      <m:sub>
                        <m:r>
                          <a:rPr lang="en-US" sz="550" i="1" dirty="0">
                            <a:latin typeface="Cambria Math" panose="02040503050406030204" pitchFamily="18" charset="0"/>
                          </a:rPr>
                          <m:t>𝑎𝑣𝑔</m:t>
                        </m:r>
                      </m:sub>
                    </m:sSub>
                  </m:oMath>
                </a14:m>
                <a:endParaRPr lang="en-US" sz="550" dirty="0"/>
              </a:p>
              <a:p>
                <a:pPr marL="0" indent="0">
                  <a:lnSpc>
                    <a:spcPct val="100000"/>
                  </a:lnSpc>
                  <a:spcBef>
                    <a:spcPts val="0"/>
                  </a:spcBef>
                  <a:buNone/>
                </a:pPr>
                <a:r>
                  <a:rPr lang="en-US" sz="550" dirty="0"/>
                  <a:t>The average velocity of the rock from the moment it is released until it hits the ground is: </a:t>
                </a:r>
                <a14:m>
                  <m:oMath xmlns:m="http://schemas.openxmlformats.org/officeDocument/2006/math">
                    <m:sSub>
                      <m:sSubPr>
                        <m:ctrlPr>
                          <a:rPr lang="en-US" sz="550" i="1" dirty="0">
                            <a:latin typeface="Cambria Math" panose="02040503050406030204" pitchFamily="18" charset="0"/>
                          </a:rPr>
                        </m:ctrlPr>
                      </m:sSubPr>
                      <m:e>
                        <m:r>
                          <a:rPr lang="en-US" sz="550" i="1" dirty="0">
                            <a:latin typeface="Cambria Math" panose="02040503050406030204" pitchFamily="18" charset="0"/>
                          </a:rPr>
                          <m:t>𝑣</m:t>
                        </m:r>
                      </m:e>
                      <m:sub>
                        <m:r>
                          <a:rPr lang="en-US" sz="550" i="1" dirty="0">
                            <a:latin typeface="Cambria Math" panose="02040503050406030204" pitchFamily="18" charset="0"/>
                          </a:rPr>
                          <m:t>𝑎𝑣𝑔</m:t>
                        </m:r>
                      </m:sub>
                    </m:sSub>
                    <m:r>
                      <a:rPr lang="en-US" sz="550" i="1" dirty="0">
                        <a:latin typeface="Cambria Math" panose="02040503050406030204" pitchFamily="18" charset="0"/>
                      </a:rPr>
                      <m:t>=</m:t>
                    </m:r>
                    <m:r>
                      <a:rPr lang="en-US" sz="550" b="0" i="1" dirty="0" smtClean="0">
                        <a:latin typeface="Cambria Math" panose="02040503050406030204" pitchFamily="18" charset="0"/>
                      </a:rPr>
                      <m:t> </m:t>
                    </m:r>
                  </m:oMath>
                </a14:m>
                <a:r>
                  <a:rPr lang="en-US" sz="550" dirty="0"/>
                  <a:t>40 </a:t>
                </a:r>
                <a:r>
                  <a:rPr lang="en-US" sz="550" dirty="0" smtClean="0"/>
                  <a:t>ft/s</a:t>
                </a:r>
                <a:endParaRPr lang="en-US" sz="550" dirty="0"/>
              </a:p>
              <a:p>
                <a:pPr marL="0" indent="0">
                  <a:lnSpc>
                    <a:spcPct val="100000"/>
                  </a:lnSpc>
                  <a:spcBef>
                    <a:spcPts val="0"/>
                  </a:spcBef>
                  <a:buNone/>
                </a:pPr>
                <a:r>
                  <a:rPr lang="en-US" sz="550" dirty="0"/>
                  <a:t>Part c: Time </a:t>
                </a:r>
                <a:r>
                  <a:rPr lang="en-US" sz="550" i="1" dirty="0">
                    <a:latin typeface="Cambria Math" panose="02040503050406030204" pitchFamily="18" charset="0"/>
                    <a:ea typeface="Cambria Math" panose="02040503050406030204" pitchFamily="18" charset="0"/>
                  </a:rPr>
                  <a:t>t</a:t>
                </a:r>
                <a:r>
                  <a:rPr lang="en-US" sz="550" dirty="0" smtClean="0"/>
                  <a:t> </a:t>
                </a:r>
                <a:r>
                  <a:rPr lang="en-US" sz="550" dirty="0"/>
                  <a:t>Guaranteed by the Mean Value Theorem</a:t>
                </a:r>
              </a:p>
              <a:p>
                <a:pPr marL="0" indent="0">
                  <a:lnSpc>
                    <a:spcPct val="100000"/>
                  </a:lnSpc>
                  <a:spcBef>
                    <a:spcPts val="0"/>
                  </a:spcBef>
                  <a:buNone/>
                </a:pPr>
                <a:r>
                  <a:rPr lang="en-US" sz="550" dirty="0"/>
                  <a:t>The time </a:t>
                </a:r>
                <a:r>
                  <a:rPr lang="en-US" sz="550" i="1" dirty="0">
                    <a:latin typeface="Cambria Math" panose="02040503050406030204" pitchFamily="18" charset="0"/>
                    <a:ea typeface="Cambria Math" panose="02040503050406030204" pitchFamily="18" charset="0"/>
                  </a:rPr>
                  <a:t>t</a:t>
                </a:r>
                <a:r>
                  <a:rPr lang="en-US" sz="550" dirty="0" smtClean="0"/>
                  <a:t> </a:t>
                </a:r>
                <a:r>
                  <a:rPr lang="en-US" sz="550" dirty="0"/>
                  <a:t>at which the instantaneous velocity equals the average velocity is: </a:t>
                </a:r>
                <a14:m>
                  <m:oMath xmlns:m="http://schemas.openxmlformats.org/officeDocument/2006/math">
                    <m:r>
                      <a:rPr lang="en-US" sz="550" i="1" dirty="0" smtClean="0">
                        <a:latin typeface="Cambria Math" panose="02040503050406030204" pitchFamily="18" charset="0"/>
                        <a:ea typeface="Cambria Math" panose="02040503050406030204" pitchFamily="18" charset="0"/>
                      </a:rPr>
                      <m:t>𝑡</m:t>
                    </m:r>
                    <m:r>
                      <a:rPr lang="en-US" sz="550" i="1" dirty="0" smtClean="0">
                        <a:latin typeface="Cambria Math" panose="02040503050406030204" pitchFamily="18" charset="0"/>
                      </a:rPr>
                      <m:t> = −</m:t>
                    </m:r>
                    <m:f>
                      <m:fPr>
                        <m:ctrlPr>
                          <a:rPr lang="en-US" sz="550" i="1" dirty="0" smtClean="0">
                            <a:latin typeface="Cambria Math" panose="02040503050406030204" pitchFamily="18" charset="0"/>
                          </a:rPr>
                        </m:ctrlPr>
                      </m:fPr>
                      <m:num>
                        <m:r>
                          <a:rPr lang="en-US" sz="550" i="1" dirty="0" smtClean="0">
                            <a:latin typeface="Cambria Math" panose="02040503050406030204" pitchFamily="18" charset="0"/>
                          </a:rPr>
                          <m:t>5</m:t>
                        </m:r>
                      </m:num>
                      <m:den>
                        <m:r>
                          <a:rPr lang="en-US" sz="550" i="1" dirty="0" smtClean="0">
                            <a:latin typeface="Cambria Math" panose="02040503050406030204" pitchFamily="18" charset="0"/>
                          </a:rPr>
                          <m:t>4</m:t>
                        </m:r>
                      </m:den>
                    </m:f>
                  </m:oMath>
                </a14:m>
                <a:r>
                  <a:rPr lang="en-US" sz="550" dirty="0"/>
                  <a:t> </a:t>
                </a:r>
                <a:r>
                  <a:rPr lang="en-US" sz="550" dirty="0" smtClean="0"/>
                  <a:t>seconds </a:t>
                </a:r>
                <a:r>
                  <a:rPr lang="en-US" sz="550" dirty="0"/>
                  <a:t>(Again, this negative value indicates a conceptual issue, as time cannot be negative in this context.)</a:t>
                </a:r>
              </a:p>
              <a:p>
                <a:pPr marL="0" indent="0">
                  <a:lnSpc>
                    <a:spcPct val="100000"/>
                  </a:lnSpc>
                  <a:spcBef>
                    <a:spcPts val="0"/>
                  </a:spcBef>
                  <a:buNone/>
                </a:pPr>
                <a:r>
                  <a:rPr lang="en-US" sz="550" dirty="0"/>
                  <a:t>The negative values for time suggest that the calculations may need to be re-evaluated in the context of the problem, as they do not align with the physical scenario of a rock being dropped</a:t>
                </a:r>
                <a:r>
                  <a:rPr lang="en-US" sz="550" dirty="0" smtClean="0"/>
                  <a:t>.</a:t>
                </a:r>
                <a:endParaRPr lang="en-US" sz="55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839788" y="4127498"/>
                <a:ext cx="5157787" cy="2571751"/>
              </a:xfrm>
              <a:blipFill>
                <a:blip r:embed="rId5"/>
                <a:stretch>
                  <a:fillRect b="-47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p:cNvSpPr>
                <a:spLocks noGrp="1"/>
              </p:cNvSpPr>
              <p:nvPr>
                <p:ph type="body" sz="quarter" idx="3"/>
              </p:nvPr>
            </p:nvSpPr>
            <p:spPr>
              <a:xfrm>
                <a:off x="6172200" y="1681163"/>
                <a:ext cx="5183188" cy="2446334"/>
              </a:xfrm>
              <a:ln>
                <a:solidFill>
                  <a:schemeClr val="tx1"/>
                </a:solidFill>
              </a:ln>
            </p:spPr>
            <p:txBody>
              <a:bodyPr anchor="t">
                <a:noAutofit/>
              </a:bodyPr>
              <a:lstStyle/>
              <a:p>
                <a:pPr>
                  <a:lnSpc>
                    <a:spcPct val="100000"/>
                  </a:lnSpc>
                  <a:spcBef>
                    <a:spcPts val="0"/>
                  </a:spcBef>
                </a:pPr>
                <a:r>
                  <a:rPr lang="en-US" sz="420" b="0" dirty="0" smtClean="0"/>
                  <a:t>To find out how long it takes before the rock hits the ground, we need to determine when the height of the rock will be zero. </a:t>
                </a:r>
                <a:br>
                  <a:rPr lang="en-US" sz="420" b="0" dirty="0" smtClean="0"/>
                </a:br>
                <a:r>
                  <a:rPr lang="en-US" sz="420" b="0" dirty="0" smtClean="0"/>
                  <a:t>Given: </a:t>
                </a:r>
                <a14:m>
                  <m:oMath xmlns:m="http://schemas.openxmlformats.org/officeDocument/2006/math">
                    <m:r>
                      <a:rPr lang="en-US" sz="420" b="0" i="1" dirty="0" smtClean="0">
                        <a:latin typeface="Cambria Math" panose="02040503050406030204" pitchFamily="18" charset="0"/>
                      </a:rPr>
                      <m:t>𝑠</m:t>
                    </m:r>
                    <m:r>
                      <a:rPr lang="en-US" sz="420" b="0" i="1" dirty="0" smtClean="0">
                        <a:latin typeface="Cambria Math" panose="02040503050406030204" pitchFamily="18" charset="0"/>
                      </a:rPr>
                      <m:t>(</m:t>
                    </m:r>
                    <m:r>
                      <a:rPr lang="en-US" sz="420" b="0" i="1" dirty="0" smtClean="0">
                        <a:latin typeface="Cambria Math" panose="02040503050406030204" pitchFamily="18" charset="0"/>
                      </a:rPr>
                      <m:t>𝑡</m:t>
                    </m:r>
                    <m:r>
                      <a:rPr lang="en-US" sz="420" b="0" i="1" dirty="0" smtClean="0">
                        <a:latin typeface="Cambria Math" panose="02040503050406030204" pitchFamily="18" charset="0"/>
                      </a:rPr>
                      <m:t>) = −16</m:t>
                    </m:r>
                    <m:sSup>
                      <m:sSupPr>
                        <m:ctrlPr>
                          <a:rPr lang="en-US" sz="420" b="0" i="1" dirty="0" smtClean="0">
                            <a:latin typeface="Cambria Math" panose="02040503050406030204" pitchFamily="18" charset="0"/>
                          </a:rPr>
                        </m:ctrlPr>
                      </m:sSupPr>
                      <m:e>
                        <m:r>
                          <a:rPr lang="en-US" sz="420" b="0" i="1" dirty="0" smtClean="0">
                            <a:latin typeface="Cambria Math" panose="02040503050406030204" pitchFamily="18" charset="0"/>
                          </a:rPr>
                          <m:t>𝑡</m:t>
                        </m:r>
                      </m:e>
                      <m:sup>
                        <m:r>
                          <a:rPr lang="en-US" sz="420" b="0" i="1" dirty="0" smtClean="0">
                            <a:latin typeface="Cambria Math" panose="02040503050406030204" pitchFamily="18" charset="0"/>
                          </a:rPr>
                          <m:t>2</m:t>
                        </m:r>
                      </m:sup>
                    </m:sSup>
                    <m:r>
                      <a:rPr lang="en-US" sz="420" b="0" i="1" dirty="0" smtClean="0">
                        <a:latin typeface="Cambria Math" panose="02040503050406030204" pitchFamily="18" charset="0"/>
                      </a:rPr>
                      <m:t> + 100</m:t>
                    </m:r>
                  </m:oMath>
                </a14:m>
                <a:r>
                  <a:rPr lang="en-US" sz="420" b="0" dirty="0"/>
                  <a:t/>
                </a:r>
                <a:br>
                  <a:rPr lang="en-US" sz="420" b="0" dirty="0"/>
                </a:br>
                <a:r>
                  <a:rPr lang="en-US" sz="420" b="0" dirty="0"/>
                  <a:t>When the rock hits the ground, its height will be zero. So, we set </a:t>
                </a:r>
                <a14:m>
                  <m:oMath xmlns:m="http://schemas.openxmlformats.org/officeDocument/2006/math">
                    <m:r>
                      <a:rPr lang="en-US" sz="420" b="0" i="1" dirty="0" smtClean="0">
                        <a:latin typeface="Cambria Math" panose="02040503050406030204" pitchFamily="18" charset="0"/>
                      </a:rPr>
                      <m:t>𝑠</m:t>
                    </m:r>
                    <m:r>
                      <a:rPr lang="en-US" sz="420" b="0" i="1" dirty="0" smtClean="0">
                        <a:latin typeface="Cambria Math" panose="02040503050406030204" pitchFamily="18" charset="0"/>
                      </a:rPr>
                      <m:t>(</m:t>
                    </m:r>
                    <m:r>
                      <a:rPr lang="en-US" sz="420" b="0" i="1" dirty="0" smtClean="0">
                        <a:latin typeface="Cambria Math" panose="02040503050406030204" pitchFamily="18" charset="0"/>
                      </a:rPr>
                      <m:t>𝑡</m:t>
                    </m:r>
                    <m:r>
                      <a:rPr lang="en-US" sz="420" b="0" i="1" dirty="0" smtClean="0">
                        <a:latin typeface="Cambria Math" panose="02040503050406030204" pitchFamily="18" charset="0"/>
                      </a:rPr>
                      <m:t>) = 0 </m:t>
                    </m:r>
                  </m:oMath>
                </a14:m>
                <a:r>
                  <a:rPr lang="en-US" sz="420" b="0" dirty="0"/>
                  <a:t>and solve for </a:t>
                </a:r>
                <a:r>
                  <a:rPr lang="en-US" sz="420" b="0" i="1" dirty="0" smtClean="0">
                    <a:latin typeface="Cambria Math" panose="02040503050406030204" pitchFamily="18" charset="0"/>
                    <a:ea typeface="Cambria Math" panose="02040503050406030204" pitchFamily="18" charset="0"/>
                  </a:rPr>
                  <a:t>t</a:t>
                </a:r>
                <a:r>
                  <a:rPr lang="en-US" sz="420" b="0" dirty="0" smtClean="0"/>
                  <a:t>:</a:t>
                </a:r>
                <a:r>
                  <a:rPr lang="en-US" sz="420" b="0" dirty="0"/>
                  <a:t/>
                </a:r>
                <a:br>
                  <a:rPr lang="en-US" sz="420" b="0" dirty="0"/>
                </a:br>
                <a14:m>
                  <m:oMathPara xmlns:m="http://schemas.openxmlformats.org/officeDocument/2006/math">
                    <m:oMathParaPr>
                      <m:jc m:val="center"/>
                    </m:oMathParaPr>
                    <m:oMath xmlns:m="http://schemas.openxmlformats.org/officeDocument/2006/math">
                      <m:r>
                        <a:rPr lang="en-US" sz="420" b="0" i="1" dirty="0" smtClean="0">
                          <a:latin typeface="Cambria Math" panose="02040503050406030204" pitchFamily="18" charset="0"/>
                        </a:rPr>
                        <m:t>−16</m:t>
                      </m:r>
                      <m:sSup>
                        <m:sSupPr>
                          <m:ctrlPr>
                            <a:rPr lang="en-US" sz="420" b="0" i="1" dirty="0" smtClean="0">
                              <a:latin typeface="Cambria Math" panose="02040503050406030204" pitchFamily="18" charset="0"/>
                            </a:rPr>
                          </m:ctrlPr>
                        </m:sSupPr>
                        <m:e>
                          <m:r>
                            <a:rPr lang="en-US" sz="420" b="0" i="1" dirty="0" smtClean="0">
                              <a:latin typeface="Cambria Math" panose="02040503050406030204" pitchFamily="18" charset="0"/>
                            </a:rPr>
                            <m:t>𝑡</m:t>
                          </m:r>
                        </m:e>
                        <m:sup>
                          <m:r>
                            <a:rPr lang="en-US" sz="420" b="0" i="1" dirty="0" smtClean="0">
                              <a:latin typeface="Cambria Math" panose="02040503050406030204" pitchFamily="18" charset="0"/>
                            </a:rPr>
                            <m:t>2</m:t>
                          </m:r>
                        </m:sup>
                      </m:sSup>
                      <m:r>
                        <a:rPr lang="en-US" sz="420" b="0" i="1" dirty="0" smtClean="0">
                          <a:latin typeface="Cambria Math" panose="02040503050406030204" pitchFamily="18" charset="0"/>
                        </a:rPr>
                        <m:t> + 100 = 0</m:t>
                      </m:r>
                    </m:oMath>
                  </m:oMathPara>
                </a14:m>
                <a:r>
                  <a:rPr lang="en-US" sz="420" b="0" dirty="0"/>
                  <a:t/>
                </a:r>
                <a:br>
                  <a:rPr lang="en-US" sz="420" b="0" dirty="0"/>
                </a:br>
                <a:r>
                  <a:rPr lang="en-US" sz="420" b="0" dirty="0"/>
                  <a:t>Adding </a:t>
                </a:r>
                <a14:m>
                  <m:oMath xmlns:m="http://schemas.openxmlformats.org/officeDocument/2006/math">
                    <m:r>
                      <a:rPr lang="en-US" sz="420" b="0" i="1" dirty="0" smtClean="0">
                        <a:latin typeface="Cambria Math" panose="02040503050406030204" pitchFamily="18" charset="0"/>
                      </a:rPr>
                      <m:t>16</m:t>
                    </m:r>
                    <m:sSup>
                      <m:sSupPr>
                        <m:ctrlPr>
                          <a:rPr lang="en-US" sz="420" b="0" i="1" dirty="0" smtClean="0">
                            <a:latin typeface="Cambria Math" panose="02040503050406030204" pitchFamily="18" charset="0"/>
                          </a:rPr>
                        </m:ctrlPr>
                      </m:sSupPr>
                      <m:e>
                        <m:r>
                          <a:rPr lang="en-US" sz="420" b="0" i="1" dirty="0" smtClean="0">
                            <a:latin typeface="Cambria Math" panose="02040503050406030204" pitchFamily="18" charset="0"/>
                          </a:rPr>
                          <m:t>𝑡</m:t>
                        </m:r>
                      </m:e>
                      <m:sup>
                        <m:r>
                          <a:rPr lang="en-US" sz="420" b="0" i="1" dirty="0" smtClean="0">
                            <a:latin typeface="Cambria Math" panose="02040503050406030204" pitchFamily="18" charset="0"/>
                          </a:rPr>
                          <m:t>2</m:t>
                        </m:r>
                      </m:sup>
                    </m:sSup>
                  </m:oMath>
                </a14:m>
                <a:r>
                  <a:rPr lang="en-US" sz="420" b="0" dirty="0"/>
                  <a:t> to each side</a:t>
                </a:r>
                <a:r>
                  <a:rPr lang="en-US" sz="420" b="0" dirty="0" smtClean="0"/>
                  <a:t>:</a:t>
                </a:r>
              </a:p>
              <a:p>
                <a:pPr>
                  <a:lnSpc>
                    <a:spcPct val="100000"/>
                  </a:lnSpc>
                  <a:spcBef>
                    <a:spcPts val="0"/>
                  </a:spcBef>
                </a:pPr>
                <a14:m>
                  <m:oMathPara xmlns:m="http://schemas.openxmlformats.org/officeDocument/2006/math">
                    <m:oMathParaPr>
                      <m:jc m:val="center"/>
                    </m:oMathParaPr>
                    <m:oMath xmlns:m="http://schemas.openxmlformats.org/officeDocument/2006/math">
                      <m:r>
                        <a:rPr lang="en-US" sz="420" b="0" i="1" dirty="0" smtClean="0">
                          <a:latin typeface="Cambria Math" panose="02040503050406030204" pitchFamily="18" charset="0"/>
                        </a:rPr>
                        <m:t>100 = 16</m:t>
                      </m:r>
                      <m:sSup>
                        <m:sSupPr>
                          <m:ctrlPr>
                            <a:rPr lang="en-US" sz="420" b="0" i="1" dirty="0" smtClean="0">
                              <a:latin typeface="Cambria Math" panose="02040503050406030204" pitchFamily="18" charset="0"/>
                            </a:rPr>
                          </m:ctrlPr>
                        </m:sSupPr>
                        <m:e>
                          <m:r>
                            <a:rPr lang="en-US" sz="420" b="0" i="1" dirty="0" smtClean="0">
                              <a:latin typeface="Cambria Math" panose="02040503050406030204" pitchFamily="18" charset="0"/>
                            </a:rPr>
                            <m:t>𝑡</m:t>
                          </m:r>
                        </m:e>
                        <m:sup>
                          <m:r>
                            <a:rPr lang="en-US" sz="420" b="0" i="1" dirty="0" smtClean="0">
                              <a:latin typeface="Cambria Math" panose="02040503050406030204" pitchFamily="18" charset="0"/>
                            </a:rPr>
                            <m:t>2</m:t>
                          </m:r>
                        </m:sup>
                      </m:sSup>
                    </m:oMath>
                  </m:oMathPara>
                </a14:m>
                <a:r>
                  <a:rPr lang="en-US" sz="420" b="0" dirty="0"/>
                  <a:t/>
                </a:r>
                <a:br>
                  <a:rPr lang="en-US" sz="420" b="0" dirty="0"/>
                </a:br>
                <a:r>
                  <a:rPr lang="en-US" sz="420" b="0" dirty="0"/>
                  <a:t>Dividing by 16</a:t>
                </a:r>
                <a:r>
                  <a:rPr lang="en-US" sz="420" b="0" dirty="0" smtClean="0"/>
                  <a:t>:</a:t>
                </a:r>
              </a:p>
              <a:p>
                <a:pPr>
                  <a:lnSpc>
                    <a:spcPct val="100000"/>
                  </a:lnSpc>
                  <a:spcBef>
                    <a:spcPts val="0"/>
                  </a:spcBef>
                </a:pPr>
                <a14:m>
                  <m:oMathPara xmlns:m="http://schemas.openxmlformats.org/officeDocument/2006/math">
                    <m:oMathParaPr>
                      <m:jc m:val="center"/>
                    </m:oMathParaPr>
                    <m:oMath xmlns:m="http://schemas.openxmlformats.org/officeDocument/2006/math">
                      <m:sSup>
                        <m:sSupPr>
                          <m:ctrlPr>
                            <a:rPr lang="en-US" sz="420" b="0" i="1" dirty="0" smtClean="0">
                              <a:latin typeface="Cambria Math" panose="02040503050406030204" pitchFamily="18" charset="0"/>
                            </a:rPr>
                          </m:ctrlPr>
                        </m:sSupPr>
                        <m:e>
                          <m:r>
                            <a:rPr lang="en-US" sz="420" b="0" i="1" dirty="0" smtClean="0">
                              <a:latin typeface="Cambria Math" panose="02040503050406030204" pitchFamily="18" charset="0"/>
                            </a:rPr>
                            <m:t>𝑡</m:t>
                          </m:r>
                        </m:e>
                        <m:sup>
                          <m:r>
                            <a:rPr lang="en-US" sz="420" b="0" i="1" dirty="0" smtClean="0">
                              <a:latin typeface="Cambria Math" panose="02040503050406030204" pitchFamily="18" charset="0"/>
                            </a:rPr>
                            <m:t>2</m:t>
                          </m:r>
                        </m:sup>
                      </m:sSup>
                      <m:r>
                        <a:rPr lang="en-US" sz="420" b="0" i="1" dirty="0" smtClean="0">
                          <a:latin typeface="Cambria Math" panose="02040503050406030204" pitchFamily="18" charset="0"/>
                        </a:rPr>
                        <m:t>= 100/16 = 6.25</m:t>
                      </m:r>
                    </m:oMath>
                  </m:oMathPara>
                </a14:m>
                <a:r>
                  <a:rPr lang="en-US" sz="420" b="0" dirty="0"/>
                  <a:t/>
                </a:r>
                <a:br>
                  <a:rPr lang="en-US" sz="420" b="0" dirty="0"/>
                </a:br>
                <a:r>
                  <a:rPr lang="en-US" sz="420" b="0" dirty="0"/>
                  <a:t>Taking the square root of both sides</a:t>
                </a:r>
                <a:r>
                  <a:rPr lang="en-US" sz="420" b="0" dirty="0" smtClean="0"/>
                  <a:t>:</a:t>
                </a:r>
                <a:endParaRPr lang="en-US" sz="420" b="0" dirty="0"/>
              </a:p>
              <a:p>
                <a:pPr>
                  <a:lnSpc>
                    <a:spcPct val="100000"/>
                  </a:lnSpc>
                  <a:spcBef>
                    <a:spcPts val="0"/>
                  </a:spcBef>
                </a:pPr>
                <a14:m>
                  <m:oMathPara xmlns:m="http://schemas.openxmlformats.org/officeDocument/2006/math">
                    <m:oMathParaPr>
                      <m:jc m:val="center"/>
                    </m:oMathParaPr>
                    <m:oMath xmlns:m="http://schemas.openxmlformats.org/officeDocument/2006/math">
                      <m:r>
                        <a:rPr lang="en-US" sz="420" b="0" i="1" dirty="0" smtClean="0">
                          <a:latin typeface="Cambria Math" panose="02040503050406030204" pitchFamily="18" charset="0"/>
                        </a:rPr>
                        <m:t>𝑡</m:t>
                      </m:r>
                      <m:r>
                        <a:rPr lang="en-US" sz="420" b="0" i="1" dirty="0" smtClean="0">
                          <a:latin typeface="Cambria Math" panose="02040503050406030204" pitchFamily="18" charset="0"/>
                        </a:rPr>
                        <m:t> = </m:t>
                      </m:r>
                      <m:rad>
                        <m:radPr>
                          <m:degHide m:val="on"/>
                          <m:ctrlPr>
                            <a:rPr lang="en-US" sz="420" b="0" i="1" dirty="0" smtClean="0">
                              <a:latin typeface="Cambria Math" panose="02040503050406030204" pitchFamily="18" charset="0"/>
                            </a:rPr>
                          </m:ctrlPr>
                        </m:radPr>
                        <m:deg/>
                        <m:e>
                          <m:r>
                            <a:rPr lang="en-US" sz="420" b="0" i="1" dirty="0" smtClean="0">
                              <a:latin typeface="Cambria Math" panose="02040503050406030204" pitchFamily="18" charset="0"/>
                            </a:rPr>
                            <m:t>6.25</m:t>
                          </m:r>
                        </m:e>
                      </m:rad>
                      <m:r>
                        <a:rPr lang="en-US" sz="420" b="0" i="1" dirty="0" smtClean="0">
                          <a:latin typeface="Cambria Math" panose="02040503050406030204" pitchFamily="18" charset="0"/>
                        </a:rPr>
                        <m:t> = 2.5</m:t>
                      </m:r>
                    </m:oMath>
                  </m:oMathPara>
                </a14:m>
                <a:r>
                  <a:rPr lang="en-US" sz="420" b="0" dirty="0"/>
                  <a:t/>
                </a:r>
                <a:br>
                  <a:rPr lang="en-US" sz="420" b="0" dirty="0"/>
                </a:br>
                <a:r>
                  <a:rPr lang="en-US" sz="420" b="0" dirty="0"/>
                  <a:t>Therefore, it takes approximately 2.5 seconds before the rock hits the ground</a:t>
                </a:r>
                <a:r>
                  <a:rPr lang="en-US" sz="420" b="0" dirty="0" smtClean="0"/>
                  <a:t>.</a:t>
                </a:r>
              </a:p>
              <a:p>
                <a:pPr>
                  <a:lnSpc>
                    <a:spcPct val="100000"/>
                  </a:lnSpc>
                  <a:spcBef>
                    <a:spcPts val="0"/>
                  </a:spcBef>
                </a:pPr>
                <a:r>
                  <a:rPr lang="en-US" sz="420" dirty="0" smtClean="0"/>
                  <a:t> </a:t>
                </a:r>
                <a:r>
                  <a:rPr lang="en-US" sz="420" b="0" dirty="0"/>
                  <a:t>The average velocity </a:t>
                </a:r>
                <a:r>
                  <a:rPr lang="en-US" sz="420" b="0" dirty="0" smtClean="0"/>
                  <a:t>(</a:t>
                </a:r>
                <a14:m>
                  <m:oMath xmlns:m="http://schemas.openxmlformats.org/officeDocument/2006/math">
                    <m:sSub>
                      <m:sSubPr>
                        <m:ctrlPr>
                          <a:rPr lang="en-US" sz="420" b="0" i="1">
                            <a:solidFill>
                              <a:prstClr val="black"/>
                            </a:solidFill>
                            <a:latin typeface="Cambria Math" panose="02040503050406030204" pitchFamily="18" charset="0"/>
                            <a:ea typeface="+mj-ea"/>
                            <a:cs typeface="+mj-cs"/>
                          </a:rPr>
                        </m:ctrlPr>
                      </m:sSubPr>
                      <m:e>
                        <m:r>
                          <a:rPr lang="en-US" sz="420" b="0" i="1">
                            <a:solidFill>
                              <a:prstClr val="black"/>
                            </a:solidFill>
                            <a:latin typeface="Cambria Math" panose="02040503050406030204" pitchFamily="18" charset="0"/>
                            <a:ea typeface="+mj-ea"/>
                            <a:cs typeface="+mj-cs"/>
                          </a:rPr>
                          <m:t>𝑣</m:t>
                        </m:r>
                      </m:e>
                      <m:sub>
                        <m:r>
                          <a:rPr lang="en-US" sz="420" b="0" i="1">
                            <a:solidFill>
                              <a:prstClr val="black"/>
                            </a:solidFill>
                            <a:latin typeface="Cambria Math" panose="02040503050406030204" pitchFamily="18" charset="0"/>
                            <a:ea typeface="+mj-ea"/>
                            <a:cs typeface="+mj-cs"/>
                          </a:rPr>
                          <m:t>𝑎𝑣𝑔</m:t>
                        </m:r>
                      </m:sub>
                    </m:sSub>
                  </m:oMath>
                </a14:m>
                <a:r>
                  <a:rPr lang="en-US" sz="420" b="0" dirty="0" smtClean="0"/>
                  <a:t>) </a:t>
                </a:r>
                <a:r>
                  <a:rPr lang="en-US" sz="420" b="0" dirty="0"/>
                  <a:t>of an object is the total displacement divided by the total time taken</a:t>
                </a:r>
                <a:r>
                  <a:rPr lang="en-US" sz="420" b="0" dirty="0" smtClean="0"/>
                  <a:t>.</a:t>
                </a:r>
                <a:r>
                  <a:rPr lang="en-US" sz="420" b="0" dirty="0"/>
                  <a:t/>
                </a:r>
                <a:br>
                  <a:rPr lang="en-US" sz="420" b="0" dirty="0"/>
                </a:br>
                <a:r>
                  <a:rPr lang="en-US" sz="420" b="0" dirty="0"/>
                  <a:t>When the rock is released (</a:t>
                </a:r>
                <a:r>
                  <a:rPr lang="en-US" sz="420" b="0" i="1" dirty="0" smtClean="0">
                    <a:latin typeface="Cambria Math" panose="02040503050406030204" pitchFamily="18" charset="0"/>
                    <a:ea typeface="Cambria Math" panose="02040503050406030204" pitchFamily="18" charset="0"/>
                  </a:rPr>
                  <a:t>t</a:t>
                </a:r>
                <a:r>
                  <a:rPr lang="en-US" sz="420" b="0" dirty="0" smtClean="0"/>
                  <a:t>  = </a:t>
                </a:r>
                <a:r>
                  <a:rPr lang="en-US" sz="420" b="0" dirty="0"/>
                  <a:t>0), the initial position is given by s(0) = -16(0)^2 + 100 = 100 ft.</a:t>
                </a:r>
                <a:br>
                  <a:rPr lang="en-US" sz="420" b="0" dirty="0"/>
                </a:br>
                <a:r>
                  <a:rPr lang="en-US" sz="420" b="0" dirty="0"/>
                  <a:t>When the rock hits the ground </a:t>
                </a:r>
                <a:r>
                  <a:rPr lang="en-US" sz="420" b="0" dirty="0" smtClean="0"/>
                  <a:t>(</a:t>
                </a:r>
                <a:r>
                  <a:rPr lang="en-US" sz="420" b="0" i="1" dirty="0" smtClean="0">
                    <a:latin typeface="Cambria Math" panose="02040503050406030204" pitchFamily="18" charset="0"/>
                    <a:ea typeface="Cambria Math" panose="02040503050406030204" pitchFamily="18" charset="0"/>
                  </a:rPr>
                  <a:t>t </a:t>
                </a:r>
                <a:r>
                  <a:rPr lang="en-US" sz="420" b="0" dirty="0" smtClean="0"/>
                  <a:t> </a:t>
                </a:r>
                <a:r>
                  <a:rPr lang="en-US" sz="420" b="0" dirty="0"/>
                  <a:t>= 2.5 seconds), the position is given by s(2.5) = -16(2.5)^2 + 100 = 0 ft</a:t>
                </a:r>
                <a:r>
                  <a:rPr lang="en-US" sz="420" b="0" dirty="0" smtClean="0"/>
                  <a:t>.</a:t>
                </a:r>
                <a:r>
                  <a:rPr lang="en-US" sz="420" b="0" dirty="0"/>
                  <a:t/>
                </a:r>
                <a:br>
                  <a:rPr lang="en-US" sz="420" b="0" dirty="0"/>
                </a:br>
                <a:r>
                  <a:rPr lang="en-US" sz="420" b="0" dirty="0"/>
                  <a:t>The displacement is the change in position from 100 ft to 0 ft, which is -100 ft</a:t>
                </a:r>
                <a:r>
                  <a:rPr lang="en-US" sz="420" b="0" dirty="0" smtClean="0"/>
                  <a:t>.</a:t>
                </a:r>
                <a:r>
                  <a:rPr lang="en-US" sz="420" b="0" dirty="0"/>
                  <a:t/>
                </a:r>
                <a:br>
                  <a:rPr lang="en-US" sz="420" b="0" dirty="0"/>
                </a:br>
                <a:r>
                  <a:rPr lang="en-US" sz="420" b="0" dirty="0"/>
                  <a:t>The total time taken is 2.5 seconds</a:t>
                </a:r>
                <a:r>
                  <a:rPr lang="en-US" sz="420" b="0" dirty="0" smtClean="0"/>
                  <a:t>.</a:t>
                </a:r>
                <a:r>
                  <a:rPr lang="en-US" sz="420" b="0" dirty="0"/>
                  <a:t/>
                </a:r>
                <a:br>
                  <a:rPr lang="en-US" sz="420" b="0" dirty="0"/>
                </a:br>
                <a:r>
                  <a:rPr lang="en-US" sz="420" b="0" dirty="0"/>
                  <a:t>Now, we can calculate the average velocity</a:t>
                </a:r>
                <a:r>
                  <a:rPr lang="en-US" sz="420" b="0" dirty="0" smtClean="0"/>
                  <a:t>:</a:t>
                </a:r>
              </a:p>
              <a:p>
                <a:pPr>
                  <a:lnSpc>
                    <a:spcPct val="100000"/>
                  </a:lnSpc>
                  <a:spcBef>
                    <a:spcPts val="0"/>
                  </a:spcBef>
                </a:pPr>
                <a14:m>
                  <m:oMath xmlns:m="http://schemas.openxmlformats.org/officeDocument/2006/math">
                    <m:sSub>
                      <m:sSubPr>
                        <m:ctrlPr>
                          <a:rPr lang="en-US" sz="420" b="0" i="1">
                            <a:solidFill>
                              <a:prstClr val="black"/>
                            </a:solidFill>
                            <a:latin typeface="Cambria Math" panose="02040503050406030204" pitchFamily="18" charset="0"/>
                          </a:rPr>
                        </m:ctrlPr>
                      </m:sSubPr>
                      <m:e>
                        <m:r>
                          <a:rPr lang="en-US" sz="420" b="0" i="1">
                            <a:solidFill>
                              <a:prstClr val="black"/>
                            </a:solidFill>
                            <a:latin typeface="Cambria Math" panose="02040503050406030204" pitchFamily="18" charset="0"/>
                          </a:rPr>
                          <m:t>𝑣</m:t>
                        </m:r>
                      </m:e>
                      <m:sub>
                        <m:r>
                          <a:rPr lang="en-US" sz="420" b="0" i="1">
                            <a:solidFill>
                              <a:prstClr val="black"/>
                            </a:solidFill>
                            <a:latin typeface="Cambria Math" panose="02040503050406030204" pitchFamily="18" charset="0"/>
                          </a:rPr>
                          <m:t>𝑎𝑣𝑔</m:t>
                        </m:r>
                      </m:sub>
                    </m:sSub>
                  </m:oMath>
                </a14:m>
                <a:r>
                  <a:rPr lang="en-US" sz="420" b="0" dirty="0" smtClean="0"/>
                  <a:t> </a:t>
                </a:r>
                <a:r>
                  <a:rPr lang="en-US" sz="420" b="0" dirty="0"/>
                  <a:t>= (final position - initial position) / total time taken</a:t>
                </a:r>
                <a:br>
                  <a:rPr lang="en-US" sz="420" b="0" dirty="0"/>
                </a:br>
                <a14:m>
                  <m:oMathPara xmlns:m="http://schemas.openxmlformats.org/officeDocument/2006/math">
                    <m:oMathParaPr>
                      <m:jc m:val="centerGroup"/>
                    </m:oMathParaPr>
                    <m:oMath xmlns:m="http://schemas.openxmlformats.org/officeDocument/2006/math">
                      <m:sSub>
                        <m:sSubPr>
                          <m:ctrlPr>
                            <a:rPr lang="en-US" sz="420" b="0" i="1">
                              <a:solidFill>
                                <a:prstClr val="black"/>
                              </a:solidFill>
                              <a:latin typeface="Cambria Math" panose="02040503050406030204" pitchFamily="18" charset="0"/>
                            </a:rPr>
                          </m:ctrlPr>
                        </m:sSubPr>
                        <m:e>
                          <m:r>
                            <a:rPr lang="en-US" sz="420" b="0" i="1">
                              <a:solidFill>
                                <a:prstClr val="black"/>
                              </a:solidFill>
                              <a:latin typeface="Cambria Math" panose="02040503050406030204" pitchFamily="18" charset="0"/>
                            </a:rPr>
                            <m:t>𝑣</m:t>
                          </m:r>
                        </m:e>
                        <m:sub>
                          <m:r>
                            <a:rPr lang="en-US" sz="420" b="0" i="1">
                              <a:solidFill>
                                <a:prstClr val="black"/>
                              </a:solidFill>
                              <a:latin typeface="Cambria Math" panose="02040503050406030204" pitchFamily="18" charset="0"/>
                            </a:rPr>
                            <m:t>𝑎𝑣𝑔</m:t>
                          </m:r>
                        </m:sub>
                      </m:sSub>
                      <m:r>
                        <a:rPr lang="en-US" sz="420" b="0" i="1" smtClean="0">
                          <a:solidFill>
                            <a:prstClr val="black"/>
                          </a:solidFill>
                          <a:latin typeface="Cambria Math" panose="02040503050406030204" pitchFamily="18" charset="0"/>
                        </a:rPr>
                        <m:t>=</m:t>
                      </m:r>
                      <m:f>
                        <m:fPr>
                          <m:ctrlPr>
                            <a:rPr lang="en-US" sz="420" b="0" i="1" smtClean="0">
                              <a:solidFill>
                                <a:prstClr val="black"/>
                              </a:solidFill>
                              <a:latin typeface="Cambria Math" panose="02040503050406030204" pitchFamily="18" charset="0"/>
                            </a:rPr>
                          </m:ctrlPr>
                        </m:fPr>
                        <m:num>
                          <m:r>
                            <a:rPr lang="en-US" sz="420" b="0" i="1" smtClean="0">
                              <a:solidFill>
                                <a:prstClr val="black"/>
                              </a:solidFill>
                              <a:latin typeface="Cambria Math" panose="02040503050406030204" pitchFamily="18" charset="0"/>
                            </a:rPr>
                            <m:t>−100</m:t>
                          </m:r>
                          <m:r>
                            <a:rPr lang="en-US" sz="420" b="0" i="1" smtClean="0">
                              <a:solidFill>
                                <a:prstClr val="black"/>
                              </a:solidFill>
                              <a:latin typeface="Cambria Math" panose="02040503050406030204" pitchFamily="18" charset="0"/>
                            </a:rPr>
                            <m:t>𝑓𝑡</m:t>
                          </m:r>
                          <m:r>
                            <a:rPr lang="en-US" sz="420" b="0" i="1" smtClean="0">
                              <a:solidFill>
                                <a:prstClr val="black"/>
                              </a:solidFill>
                              <a:latin typeface="Cambria Math" panose="02040503050406030204" pitchFamily="18" charset="0"/>
                            </a:rPr>
                            <m:t>−100</m:t>
                          </m:r>
                          <m:r>
                            <a:rPr lang="en-US" sz="420" b="0" i="1" smtClean="0">
                              <a:solidFill>
                                <a:prstClr val="black"/>
                              </a:solidFill>
                              <a:latin typeface="Cambria Math" panose="02040503050406030204" pitchFamily="18" charset="0"/>
                            </a:rPr>
                            <m:t>𝑓𝑡</m:t>
                          </m:r>
                        </m:num>
                        <m:den>
                          <m:r>
                            <a:rPr lang="en-US" sz="420" b="0" i="1" smtClean="0">
                              <a:solidFill>
                                <a:prstClr val="black"/>
                              </a:solidFill>
                              <a:latin typeface="Cambria Math" panose="02040503050406030204" pitchFamily="18" charset="0"/>
                            </a:rPr>
                            <m:t>2.5</m:t>
                          </m:r>
                          <m:r>
                            <a:rPr lang="en-US" sz="420" b="0" i="1" smtClean="0">
                              <a:solidFill>
                                <a:prstClr val="black"/>
                              </a:solidFill>
                              <a:latin typeface="Cambria Math" panose="02040503050406030204" pitchFamily="18" charset="0"/>
                            </a:rPr>
                            <m:t>𝑠𝑒𝑐</m:t>
                          </m:r>
                        </m:den>
                      </m:f>
                    </m:oMath>
                    <m:oMath xmlns:m="http://schemas.openxmlformats.org/officeDocument/2006/math">
                      <m:sSub>
                        <m:sSubPr>
                          <m:ctrlPr>
                            <a:rPr lang="en-US" sz="420" b="0" i="1">
                              <a:solidFill>
                                <a:prstClr val="black"/>
                              </a:solidFill>
                              <a:latin typeface="Cambria Math" panose="02040503050406030204" pitchFamily="18" charset="0"/>
                            </a:rPr>
                          </m:ctrlPr>
                        </m:sSubPr>
                        <m:e>
                          <m:r>
                            <a:rPr lang="en-US" sz="420" b="0" i="1">
                              <a:solidFill>
                                <a:prstClr val="black"/>
                              </a:solidFill>
                              <a:latin typeface="Cambria Math" panose="02040503050406030204" pitchFamily="18" charset="0"/>
                            </a:rPr>
                            <m:t>𝑣</m:t>
                          </m:r>
                        </m:e>
                        <m:sub>
                          <m:r>
                            <a:rPr lang="en-US" sz="420" b="0" i="1">
                              <a:solidFill>
                                <a:prstClr val="black"/>
                              </a:solidFill>
                              <a:latin typeface="Cambria Math" panose="02040503050406030204" pitchFamily="18" charset="0"/>
                            </a:rPr>
                            <m:t>𝑎𝑣𝑔</m:t>
                          </m:r>
                        </m:sub>
                      </m:sSub>
                      <m:r>
                        <a:rPr lang="en-US" sz="420" b="0" i="1" smtClean="0">
                          <a:solidFill>
                            <a:prstClr val="black"/>
                          </a:solidFill>
                          <a:latin typeface="Cambria Math" panose="02040503050406030204" pitchFamily="18" charset="0"/>
                        </a:rPr>
                        <m:t>=</m:t>
                      </m:r>
                      <m:f>
                        <m:fPr>
                          <m:ctrlPr>
                            <a:rPr lang="en-US" sz="420" b="0" i="1" smtClean="0">
                              <a:solidFill>
                                <a:prstClr val="black"/>
                              </a:solidFill>
                              <a:latin typeface="Cambria Math" panose="02040503050406030204" pitchFamily="18" charset="0"/>
                            </a:rPr>
                          </m:ctrlPr>
                        </m:fPr>
                        <m:num>
                          <m:r>
                            <a:rPr lang="en-US" sz="420" b="0" i="1" smtClean="0">
                              <a:solidFill>
                                <a:prstClr val="black"/>
                              </a:solidFill>
                              <a:latin typeface="Cambria Math" panose="02040503050406030204" pitchFamily="18" charset="0"/>
                            </a:rPr>
                            <m:t>−200</m:t>
                          </m:r>
                          <m:r>
                            <a:rPr lang="en-US" sz="420" b="0" i="1" smtClean="0">
                              <a:solidFill>
                                <a:prstClr val="black"/>
                              </a:solidFill>
                              <a:latin typeface="Cambria Math" panose="02040503050406030204" pitchFamily="18" charset="0"/>
                            </a:rPr>
                            <m:t>𝑓𝑡</m:t>
                          </m:r>
                        </m:num>
                        <m:den>
                          <m:r>
                            <a:rPr lang="en-US" sz="420" b="0" i="1" smtClean="0">
                              <a:solidFill>
                                <a:prstClr val="black"/>
                              </a:solidFill>
                              <a:latin typeface="Cambria Math" panose="02040503050406030204" pitchFamily="18" charset="0"/>
                            </a:rPr>
                            <m:t>2.5</m:t>
                          </m:r>
                          <m:r>
                            <a:rPr lang="en-US" sz="420" b="0" i="1" smtClean="0">
                              <a:solidFill>
                                <a:prstClr val="black"/>
                              </a:solidFill>
                              <a:latin typeface="Cambria Math" panose="02040503050406030204" pitchFamily="18" charset="0"/>
                            </a:rPr>
                            <m:t>𝑠𝑒𝑐</m:t>
                          </m:r>
                        </m:den>
                      </m:f>
                    </m:oMath>
                    <m:oMath xmlns:m="http://schemas.openxmlformats.org/officeDocument/2006/math">
                      <m:sSub>
                        <m:sSubPr>
                          <m:ctrlPr>
                            <a:rPr lang="en-US" sz="420" b="0" i="1">
                              <a:solidFill>
                                <a:prstClr val="black"/>
                              </a:solidFill>
                              <a:latin typeface="Cambria Math" panose="02040503050406030204" pitchFamily="18" charset="0"/>
                            </a:rPr>
                          </m:ctrlPr>
                        </m:sSubPr>
                        <m:e>
                          <m:r>
                            <a:rPr lang="en-US" sz="420" b="0" i="1">
                              <a:solidFill>
                                <a:prstClr val="black"/>
                              </a:solidFill>
                              <a:latin typeface="Cambria Math" panose="02040503050406030204" pitchFamily="18" charset="0"/>
                            </a:rPr>
                            <m:t>𝑣</m:t>
                          </m:r>
                        </m:e>
                        <m:sub>
                          <m:r>
                            <a:rPr lang="en-US" sz="420" b="0" i="1">
                              <a:solidFill>
                                <a:prstClr val="black"/>
                              </a:solidFill>
                              <a:latin typeface="Cambria Math" panose="02040503050406030204" pitchFamily="18" charset="0"/>
                            </a:rPr>
                            <m:t>𝑎𝑣𝑔</m:t>
                          </m:r>
                        </m:sub>
                      </m:sSub>
                      <m:r>
                        <a:rPr lang="en-US" sz="420" b="0" i="1" smtClean="0">
                          <a:solidFill>
                            <a:prstClr val="black"/>
                          </a:solidFill>
                          <a:latin typeface="Cambria Math" panose="02040503050406030204" pitchFamily="18" charset="0"/>
                        </a:rPr>
                        <m:t>=−80</m:t>
                      </m:r>
                      <m:r>
                        <a:rPr lang="en-US" sz="420" b="0" i="1" smtClean="0">
                          <a:solidFill>
                            <a:prstClr val="black"/>
                          </a:solidFill>
                          <a:latin typeface="Cambria Math" panose="02040503050406030204" pitchFamily="18" charset="0"/>
                        </a:rPr>
                        <m:t>𝑓𝑡</m:t>
                      </m:r>
                      <m:r>
                        <a:rPr lang="en-US" sz="420" b="0" i="1" smtClean="0">
                          <a:solidFill>
                            <a:prstClr val="black"/>
                          </a:solidFill>
                          <a:latin typeface="Cambria Math" panose="02040503050406030204" pitchFamily="18" charset="0"/>
                        </a:rPr>
                        <m:t>/</m:t>
                      </m:r>
                      <m:r>
                        <a:rPr lang="en-US" sz="420" b="0" i="1" smtClean="0">
                          <a:solidFill>
                            <a:prstClr val="black"/>
                          </a:solidFill>
                          <a:latin typeface="Cambria Math" panose="02040503050406030204" pitchFamily="18" charset="0"/>
                        </a:rPr>
                        <m:t>𝑠𝑒𝑐</m:t>
                      </m:r>
                    </m:oMath>
                  </m:oMathPara>
                </a14:m>
                <a:r>
                  <a:rPr lang="en-US" sz="420" b="0" dirty="0"/>
                  <a:t/>
                </a:r>
                <a:br>
                  <a:rPr lang="en-US" sz="420" b="0" dirty="0"/>
                </a:br>
                <a:r>
                  <a:rPr lang="en-US" sz="420" b="0" dirty="0" smtClean="0"/>
                  <a:t>Therefore</a:t>
                </a:r>
                <a:r>
                  <a:rPr lang="en-US" sz="420" b="0" dirty="0"/>
                  <a:t>, the average velocity of the rock from when it is released to when it hits the ground is -80 </a:t>
                </a:r>
                <a:r>
                  <a:rPr lang="en-US" sz="420" b="0" dirty="0" err="1"/>
                  <a:t>ft</a:t>
                </a:r>
                <a:r>
                  <a:rPr lang="en-US" sz="420" b="0" dirty="0"/>
                  <a:t>/sec.</a:t>
                </a:r>
                <a:r>
                  <a:rPr lang="en-US" sz="420" dirty="0"/>
                  <a:t> </a:t>
                </a:r>
              </a:p>
              <a:p>
                <a:pPr>
                  <a:lnSpc>
                    <a:spcPct val="100000"/>
                  </a:lnSpc>
                  <a:spcBef>
                    <a:spcPts val="0"/>
                  </a:spcBef>
                </a:pPr>
                <a:r>
                  <a:rPr lang="en-US" sz="420" b="0" dirty="0"/>
                  <a:t>The Mean Value Theorem states that if a function is continuous on a closed interval and differentiable on the open interval, then there exists at least one point in the open interval where the instantaneous rate of change (in this case, velocity) equals the average rate of change</a:t>
                </a:r>
                <a:r>
                  <a:rPr lang="en-US" sz="420" b="0" dirty="0" smtClean="0"/>
                  <a:t>.</a:t>
                </a:r>
                <a:r>
                  <a:rPr lang="en-US" sz="420" b="0" dirty="0"/>
                  <a:t/>
                </a:r>
                <a:br>
                  <a:rPr lang="en-US" sz="420" b="0" dirty="0"/>
                </a:br>
                <a:r>
                  <a:rPr lang="en-US" sz="420" b="0" dirty="0"/>
                  <a:t>In this case, the average velocity </a:t>
                </a:r>
                <a14:m>
                  <m:oMath xmlns:m="http://schemas.openxmlformats.org/officeDocument/2006/math">
                    <m:sSub>
                      <m:sSubPr>
                        <m:ctrlPr>
                          <a:rPr lang="en-US" sz="420" b="0" i="1">
                            <a:solidFill>
                              <a:prstClr val="black"/>
                            </a:solidFill>
                            <a:latin typeface="Cambria Math" panose="02040503050406030204" pitchFamily="18" charset="0"/>
                          </a:rPr>
                        </m:ctrlPr>
                      </m:sSubPr>
                      <m:e>
                        <m:r>
                          <a:rPr lang="en-US" sz="420" b="0" i="1">
                            <a:solidFill>
                              <a:prstClr val="black"/>
                            </a:solidFill>
                            <a:latin typeface="Cambria Math" panose="02040503050406030204" pitchFamily="18" charset="0"/>
                          </a:rPr>
                          <m:t>𝑣</m:t>
                        </m:r>
                      </m:e>
                      <m:sub>
                        <m:r>
                          <a:rPr lang="en-US" sz="420" b="0" i="1">
                            <a:solidFill>
                              <a:prstClr val="black"/>
                            </a:solidFill>
                            <a:latin typeface="Cambria Math" panose="02040503050406030204" pitchFamily="18" charset="0"/>
                          </a:rPr>
                          <m:t>𝑎𝑣𝑔</m:t>
                        </m:r>
                      </m:sub>
                    </m:sSub>
                  </m:oMath>
                </a14:m>
                <a:r>
                  <a:rPr lang="en-US" sz="420" b="0" dirty="0" smtClean="0"/>
                  <a:t> </a:t>
                </a:r>
                <a:r>
                  <a:rPr lang="en-US" sz="420" b="0" dirty="0"/>
                  <a:t>of the rock is -80 </a:t>
                </a:r>
                <a:r>
                  <a:rPr lang="en-US" sz="420" b="0" dirty="0" err="1"/>
                  <a:t>ft</a:t>
                </a:r>
                <a:r>
                  <a:rPr lang="en-US" sz="420" b="0" dirty="0"/>
                  <a:t>/sec, as calculated in part b</a:t>
                </a:r>
                <a:r>
                  <a:rPr lang="en-US" sz="420" b="0" dirty="0" smtClean="0"/>
                  <a:t>.</a:t>
                </a:r>
                <a:r>
                  <a:rPr lang="en-US" sz="420" b="0" dirty="0"/>
                  <a:t/>
                </a:r>
                <a:br>
                  <a:rPr lang="en-US" sz="420" b="0" dirty="0"/>
                </a:br>
                <a:r>
                  <a:rPr lang="en-US" sz="420" b="0" dirty="0"/>
                  <a:t>The instantaneous velocity </a:t>
                </a:r>
                <a14:m>
                  <m:oMath xmlns:m="http://schemas.openxmlformats.org/officeDocument/2006/math">
                    <m:r>
                      <a:rPr lang="en-US" sz="420" b="0" i="1" dirty="0" smtClean="0">
                        <a:latin typeface="Cambria Math" panose="02040503050406030204" pitchFamily="18" charset="0"/>
                      </a:rPr>
                      <m:t>(</m:t>
                    </m:r>
                    <m:r>
                      <a:rPr lang="en-US" sz="420" b="0" i="1" dirty="0" smtClean="0">
                        <a:latin typeface="Cambria Math" panose="02040503050406030204" pitchFamily="18" charset="0"/>
                      </a:rPr>
                      <m:t>𝑣</m:t>
                    </m:r>
                    <m:r>
                      <a:rPr lang="en-US" sz="420" b="0" i="1" dirty="0" smtClean="0">
                        <a:latin typeface="Cambria Math" panose="02040503050406030204" pitchFamily="18" charset="0"/>
                      </a:rPr>
                      <m:t>(</m:t>
                    </m:r>
                    <m:r>
                      <a:rPr lang="en-US" sz="420" b="0" i="1" dirty="0" smtClean="0">
                        <a:latin typeface="Cambria Math" panose="02040503050406030204" pitchFamily="18" charset="0"/>
                      </a:rPr>
                      <m:t>𝑡</m:t>
                    </m:r>
                    <m:r>
                      <a:rPr lang="en-US" sz="420" b="0" i="1" dirty="0" smtClean="0">
                        <a:latin typeface="Cambria Math" panose="02040503050406030204" pitchFamily="18" charset="0"/>
                      </a:rPr>
                      <m:t>)) </m:t>
                    </m:r>
                  </m:oMath>
                </a14:m>
                <a:r>
                  <a:rPr lang="en-US" sz="420" b="0" dirty="0"/>
                  <a:t>of the rock can be found by taking the derivative of the position function </a:t>
                </a:r>
                <a14:m>
                  <m:oMath xmlns:m="http://schemas.openxmlformats.org/officeDocument/2006/math">
                    <m:r>
                      <a:rPr lang="en-US" sz="420" b="0" i="1" dirty="0" smtClean="0">
                        <a:latin typeface="Cambria Math" panose="02040503050406030204" pitchFamily="18" charset="0"/>
                      </a:rPr>
                      <m:t>𝑠</m:t>
                    </m:r>
                    <m:r>
                      <a:rPr lang="en-US" sz="420" b="0" i="1" dirty="0" smtClean="0">
                        <a:latin typeface="Cambria Math" panose="02040503050406030204" pitchFamily="18" charset="0"/>
                      </a:rPr>
                      <m:t>(</m:t>
                    </m:r>
                    <m:r>
                      <a:rPr lang="en-US" sz="420" b="0" i="1" dirty="0" smtClean="0">
                        <a:latin typeface="Cambria Math" panose="02040503050406030204" pitchFamily="18" charset="0"/>
                      </a:rPr>
                      <m:t>𝑡</m:t>
                    </m:r>
                    <m:r>
                      <a:rPr lang="en-US" sz="420" b="0" i="1" dirty="0" smtClean="0">
                        <a:latin typeface="Cambria Math" panose="02040503050406030204" pitchFamily="18" charset="0"/>
                      </a:rPr>
                      <m:t>)</m:t>
                    </m:r>
                  </m:oMath>
                </a14:m>
                <a:r>
                  <a:rPr lang="en-US" sz="420" b="0" dirty="0"/>
                  <a:t>:</a:t>
                </a:r>
                <a:br>
                  <a:rPr lang="en-US" sz="420" b="0" dirty="0"/>
                </a:br>
                <a14:m>
                  <m:oMathPara xmlns:m="http://schemas.openxmlformats.org/officeDocument/2006/math">
                    <m:oMathParaPr>
                      <m:jc m:val="centerGroup"/>
                    </m:oMathParaPr>
                    <m:oMath xmlns:m="http://schemas.openxmlformats.org/officeDocument/2006/math">
                      <m:r>
                        <a:rPr lang="en-US" sz="420" b="0" i="1" dirty="0" smtClean="0">
                          <a:latin typeface="Cambria Math" panose="02040503050406030204" pitchFamily="18" charset="0"/>
                        </a:rPr>
                        <m:t>𝑠</m:t>
                      </m:r>
                      <m:r>
                        <a:rPr lang="en-US" sz="420" b="0" i="1" dirty="0" smtClean="0">
                          <a:latin typeface="Cambria Math" panose="02040503050406030204" pitchFamily="18" charset="0"/>
                        </a:rPr>
                        <m:t>(</m:t>
                      </m:r>
                      <m:r>
                        <a:rPr lang="en-US" sz="420" b="0" i="1" dirty="0" smtClean="0">
                          <a:latin typeface="Cambria Math" panose="02040503050406030204" pitchFamily="18" charset="0"/>
                        </a:rPr>
                        <m:t>𝑡</m:t>
                      </m:r>
                      <m:r>
                        <a:rPr lang="en-US" sz="420" b="0" i="1" dirty="0" smtClean="0">
                          <a:latin typeface="Cambria Math" panose="02040503050406030204" pitchFamily="18" charset="0"/>
                        </a:rPr>
                        <m:t>) = −16</m:t>
                      </m:r>
                      <m:sSup>
                        <m:sSupPr>
                          <m:ctrlPr>
                            <a:rPr lang="en-US" sz="420" b="0" i="1" dirty="0" smtClean="0">
                              <a:latin typeface="Cambria Math" panose="02040503050406030204" pitchFamily="18" charset="0"/>
                            </a:rPr>
                          </m:ctrlPr>
                        </m:sSupPr>
                        <m:e>
                          <m:r>
                            <a:rPr lang="en-US" sz="420" b="0" i="1" dirty="0" smtClean="0">
                              <a:latin typeface="Cambria Math" panose="02040503050406030204" pitchFamily="18" charset="0"/>
                            </a:rPr>
                            <m:t>𝑡</m:t>
                          </m:r>
                        </m:e>
                        <m:sup>
                          <m:r>
                            <a:rPr lang="en-US" sz="420" b="0" i="1" dirty="0" smtClean="0">
                              <a:latin typeface="Cambria Math" panose="02040503050406030204" pitchFamily="18" charset="0"/>
                            </a:rPr>
                            <m:t>2</m:t>
                          </m:r>
                        </m:sup>
                      </m:sSup>
                      <m:r>
                        <a:rPr lang="en-US" sz="420" b="0" i="1" dirty="0" smtClean="0">
                          <a:latin typeface="Cambria Math" panose="02040503050406030204" pitchFamily="18" charset="0"/>
                        </a:rPr>
                        <m:t> + 100</m:t>
                      </m:r>
                    </m:oMath>
                    <m:oMath xmlns:m="http://schemas.openxmlformats.org/officeDocument/2006/math">
                      <m:r>
                        <a:rPr lang="en-US" sz="420" b="0" i="1" dirty="0" smtClean="0">
                          <a:latin typeface="Cambria Math" panose="02040503050406030204" pitchFamily="18" charset="0"/>
                        </a:rPr>
                        <m:t>𝑣</m:t>
                      </m:r>
                      <m:r>
                        <a:rPr lang="en-US" sz="420" b="0" i="1" dirty="0" smtClean="0">
                          <a:latin typeface="Cambria Math" panose="02040503050406030204" pitchFamily="18" charset="0"/>
                        </a:rPr>
                        <m:t>(</m:t>
                      </m:r>
                      <m:r>
                        <a:rPr lang="en-US" sz="420" b="0" i="1" dirty="0" smtClean="0">
                          <a:latin typeface="Cambria Math" panose="02040503050406030204" pitchFamily="18" charset="0"/>
                        </a:rPr>
                        <m:t>𝑡</m:t>
                      </m:r>
                      <m:r>
                        <a:rPr lang="en-US" sz="420" b="0" i="1" dirty="0" smtClean="0">
                          <a:latin typeface="Cambria Math" panose="02040503050406030204" pitchFamily="18" charset="0"/>
                        </a:rPr>
                        <m:t>) = </m:t>
                      </m:r>
                      <m:r>
                        <a:rPr lang="en-US" sz="420" b="0" i="1" dirty="0" smtClean="0">
                          <a:latin typeface="Cambria Math" panose="02040503050406030204" pitchFamily="18" charset="0"/>
                        </a:rPr>
                        <m:t>𝑠</m:t>
                      </m:r>
                      <m:r>
                        <a:rPr lang="en-US" sz="420" b="0" i="1" dirty="0" smtClean="0">
                          <a:latin typeface="Cambria Math" panose="02040503050406030204" pitchFamily="18" charset="0"/>
                        </a:rPr>
                        <m:t>′(</m:t>
                      </m:r>
                      <m:r>
                        <a:rPr lang="en-US" sz="420" b="0" i="1" dirty="0" smtClean="0">
                          <a:latin typeface="Cambria Math" panose="02040503050406030204" pitchFamily="18" charset="0"/>
                        </a:rPr>
                        <m:t>𝑡</m:t>
                      </m:r>
                      <m:r>
                        <a:rPr lang="en-US" sz="420" b="0" i="1" dirty="0" smtClean="0">
                          <a:latin typeface="Cambria Math" panose="02040503050406030204" pitchFamily="18" charset="0"/>
                        </a:rPr>
                        <m:t>) = −32</m:t>
                      </m:r>
                      <m:r>
                        <a:rPr lang="en-US" sz="420" b="0" i="1" dirty="0" smtClean="0">
                          <a:latin typeface="Cambria Math" panose="02040503050406030204" pitchFamily="18" charset="0"/>
                        </a:rPr>
                        <m:t>𝑡</m:t>
                      </m:r>
                    </m:oMath>
                  </m:oMathPara>
                </a14:m>
                <a:r>
                  <a:rPr lang="en-US" sz="420" b="0" dirty="0"/>
                  <a:t/>
                </a:r>
                <a:br>
                  <a:rPr lang="en-US" sz="420" b="0" dirty="0"/>
                </a:br>
                <a:r>
                  <a:rPr lang="en-US" sz="420" b="0" dirty="0"/>
                  <a:t>We want to find the time </a:t>
                </a:r>
                <a:r>
                  <a:rPr lang="en-US" sz="420" b="0" i="1" dirty="0" smtClean="0">
                    <a:latin typeface="Cambria Math" panose="02040503050406030204" pitchFamily="18" charset="0"/>
                    <a:ea typeface="Cambria Math" panose="02040503050406030204" pitchFamily="18" charset="0"/>
                  </a:rPr>
                  <a:t>t</a:t>
                </a:r>
                <a:r>
                  <a:rPr lang="en-US" sz="420" b="0" dirty="0" smtClean="0"/>
                  <a:t> </a:t>
                </a:r>
                <a:r>
                  <a:rPr lang="en-US" sz="420" b="0" dirty="0"/>
                  <a:t>where the instantaneous velocity is equal to the average velocity</a:t>
                </a:r>
                <a:r>
                  <a:rPr lang="en-US" sz="420" b="0" dirty="0" smtClean="0"/>
                  <a:t>:</a:t>
                </a:r>
                <a:endParaRPr lang="en-US" sz="420" b="0" dirty="0"/>
              </a:p>
              <a:p>
                <a:pPr>
                  <a:lnSpc>
                    <a:spcPct val="100000"/>
                  </a:lnSpc>
                  <a:spcBef>
                    <a:spcPts val="0"/>
                  </a:spcBef>
                </a:pPr>
                <a14:m>
                  <m:oMathPara xmlns:m="http://schemas.openxmlformats.org/officeDocument/2006/math">
                    <m:oMathParaPr>
                      <m:jc m:val="centerGroup"/>
                    </m:oMathParaPr>
                    <m:oMath xmlns:m="http://schemas.openxmlformats.org/officeDocument/2006/math">
                      <m:sSub>
                        <m:sSubPr>
                          <m:ctrlPr>
                            <a:rPr lang="en-US" sz="420" b="0" i="1">
                              <a:solidFill>
                                <a:prstClr val="black"/>
                              </a:solidFill>
                              <a:latin typeface="Cambria Math" panose="02040503050406030204" pitchFamily="18" charset="0"/>
                            </a:rPr>
                          </m:ctrlPr>
                        </m:sSubPr>
                        <m:e>
                          <m:r>
                            <a:rPr lang="en-US" sz="420" b="0" i="1">
                              <a:solidFill>
                                <a:prstClr val="black"/>
                              </a:solidFill>
                              <a:latin typeface="Cambria Math" panose="02040503050406030204" pitchFamily="18" charset="0"/>
                            </a:rPr>
                            <m:t>𝑣</m:t>
                          </m:r>
                        </m:e>
                        <m:sub>
                          <m:r>
                            <a:rPr lang="en-US" sz="420" b="0" i="1">
                              <a:solidFill>
                                <a:prstClr val="black"/>
                              </a:solidFill>
                              <a:latin typeface="Cambria Math" panose="02040503050406030204" pitchFamily="18" charset="0"/>
                            </a:rPr>
                            <m:t>𝑎𝑣𝑔</m:t>
                          </m:r>
                        </m:sub>
                      </m:sSub>
                      <m:r>
                        <a:rPr lang="en-US" sz="420" b="0" i="1" smtClean="0">
                          <a:solidFill>
                            <a:prstClr val="black"/>
                          </a:solidFill>
                          <a:latin typeface="Cambria Math" panose="02040503050406030204" pitchFamily="18" charset="0"/>
                        </a:rPr>
                        <m:t>=</m:t>
                      </m:r>
                      <m:r>
                        <a:rPr lang="en-US" sz="420" b="0" i="1" smtClean="0">
                          <a:solidFill>
                            <a:prstClr val="black"/>
                          </a:solidFill>
                          <a:latin typeface="Cambria Math" panose="02040503050406030204" pitchFamily="18" charset="0"/>
                        </a:rPr>
                        <m:t>𝑣</m:t>
                      </m:r>
                      <m:r>
                        <a:rPr lang="en-US" sz="420" b="0" i="1" smtClean="0">
                          <a:solidFill>
                            <a:prstClr val="black"/>
                          </a:solidFill>
                          <a:latin typeface="Cambria Math" panose="02040503050406030204" pitchFamily="18" charset="0"/>
                        </a:rPr>
                        <m:t>(</m:t>
                      </m:r>
                      <m:r>
                        <a:rPr lang="en-US" sz="420" b="0" i="1" smtClean="0">
                          <a:solidFill>
                            <a:prstClr val="black"/>
                          </a:solidFill>
                          <a:latin typeface="Cambria Math" panose="02040503050406030204" pitchFamily="18" charset="0"/>
                        </a:rPr>
                        <m:t>𝑡</m:t>
                      </m:r>
                      <m:r>
                        <a:rPr lang="en-US" sz="420" b="0" i="1" smtClean="0">
                          <a:solidFill>
                            <a:prstClr val="black"/>
                          </a:solidFill>
                          <a:latin typeface="Cambria Math" panose="02040503050406030204" pitchFamily="18" charset="0"/>
                        </a:rPr>
                        <m:t>)</m:t>
                      </m:r>
                    </m:oMath>
                    <m:oMath xmlns:m="http://schemas.openxmlformats.org/officeDocument/2006/math">
                      <m:r>
                        <a:rPr lang="en-US" sz="420" b="0" i="1" dirty="0" smtClean="0">
                          <a:latin typeface="Cambria Math" panose="02040503050406030204" pitchFamily="18" charset="0"/>
                        </a:rPr>
                        <m:t>−80 = −32</m:t>
                      </m:r>
                      <m:r>
                        <a:rPr lang="en-US" sz="420" b="0" i="1" dirty="0" smtClean="0">
                          <a:latin typeface="Cambria Math" panose="02040503050406030204" pitchFamily="18" charset="0"/>
                        </a:rPr>
                        <m:t>𝑡</m:t>
                      </m:r>
                    </m:oMath>
                  </m:oMathPara>
                </a14:m>
                <a:r>
                  <a:rPr lang="en-US" sz="420" b="0" dirty="0"/>
                  <a:t/>
                </a:r>
                <a:br>
                  <a:rPr lang="en-US" sz="420" b="0" dirty="0"/>
                </a:br>
                <a:r>
                  <a:rPr lang="en-US" sz="420" b="0" dirty="0"/>
                  <a:t>Solving for </a:t>
                </a:r>
                <a:r>
                  <a:rPr lang="en-US" sz="420" b="0" i="1" dirty="0">
                    <a:latin typeface="Cambria Math" panose="02040503050406030204" pitchFamily="18" charset="0"/>
                    <a:ea typeface="Cambria Math" panose="02040503050406030204" pitchFamily="18" charset="0"/>
                  </a:rPr>
                  <a:t>t </a:t>
                </a:r>
                <a:r>
                  <a:rPr lang="en-US" sz="420" b="0" dirty="0" smtClean="0"/>
                  <a:t>:</a:t>
                </a:r>
              </a:p>
              <a:p>
                <a:pPr>
                  <a:lnSpc>
                    <a:spcPct val="100000"/>
                  </a:lnSpc>
                  <a:spcBef>
                    <a:spcPts val="0"/>
                  </a:spcBef>
                </a:pPr>
                <a14:m>
                  <m:oMathPara xmlns:m="http://schemas.openxmlformats.org/officeDocument/2006/math">
                    <m:oMathParaPr>
                      <m:jc m:val="centerGroup"/>
                    </m:oMathParaPr>
                    <m:oMath xmlns:m="http://schemas.openxmlformats.org/officeDocument/2006/math">
                      <m:r>
                        <a:rPr lang="en-US" sz="420" b="0" i="1" dirty="0" smtClean="0">
                          <a:latin typeface="Cambria Math" panose="02040503050406030204" pitchFamily="18" charset="0"/>
                        </a:rPr>
                        <m:t>𝑡</m:t>
                      </m:r>
                      <m:r>
                        <a:rPr lang="en-US" sz="420" b="0" i="1" dirty="0" smtClean="0">
                          <a:latin typeface="Cambria Math" panose="02040503050406030204" pitchFamily="18" charset="0"/>
                        </a:rPr>
                        <m:t> = (−80) / (−32)</m:t>
                      </m:r>
                    </m:oMath>
                    <m:oMath xmlns:m="http://schemas.openxmlformats.org/officeDocument/2006/math">
                      <m:r>
                        <a:rPr lang="en-US" sz="420" b="0" i="1" dirty="0" smtClean="0">
                          <a:latin typeface="Cambria Math" panose="02040503050406030204" pitchFamily="18" charset="0"/>
                        </a:rPr>
                        <m:t>𝑡</m:t>
                      </m:r>
                      <m:r>
                        <a:rPr lang="en-US" sz="420" b="0" i="1" dirty="0" smtClean="0">
                          <a:latin typeface="Cambria Math" panose="02040503050406030204" pitchFamily="18" charset="0"/>
                        </a:rPr>
                        <m:t> = 2.5</m:t>
                      </m:r>
                    </m:oMath>
                  </m:oMathPara>
                </a14:m>
                <a:r>
                  <a:rPr lang="en-US" sz="420" b="0" dirty="0"/>
                  <a:t/>
                </a:r>
                <a:br>
                  <a:rPr lang="en-US" sz="420" b="0" dirty="0"/>
                </a:br>
                <a:r>
                  <a:rPr lang="en-US" sz="420" b="0" dirty="0"/>
                  <a:t>Therefore, the time guaranteed by the Mean Value Theorem when the instantaneous velocity of the rock is equal to the average velocity is </a:t>
                </a:r>
                <a:r>
                  <a:rPr lang="en-US" sz="420" b="0" i="1" dirty="0">
                    <a:latin typeface="Cambria Math" panose="02040503050406030204" pitchFamily="18" charset="0"/>
                    <a:ea typeface="Cambria Math" panose="02040503050406030204" pitchFamily="18" charset="0"/>
                  </a:rPr>
                  <a:t>t</a:t>
                </a:r>
                <a:r>
                  <a:rPr lang="en-US" sz="420" b="0" dirty="0" smtClean="0"/>
                  <a:t> </a:t>
                </a:r>
                <a:r>
                  <a:rPr lang="en-US" sz="420" b="0" dirty="0"/>
                  <a:t>= 2.5 seconds.</a:t>
                </a:r>
                <a:r>
                  <a:rPr lang="en-US" sz="420" dirty="0"/>
                  <a:t> </a:t>
                </a:r>
                <a:endParaRPr lang="en-US" sz="420" b="0" dirty="0"/>
              </a:p>
            </p:txBody>
          </p:sp>
        </mc:Choice>
        <mc:Fallback xmlns="">
          <p:sp>
            <p:nvSpPr>
              <p:cNvPr id="5" name="Text Placeholder 4"/>
              <p:cNvSpPr>
                <a:spLocks noGrp="1" noRot="1" noChangeAspect="1" noMove="1" noResize="1" noEditPoints="1" noAdjustHandles="1" noChangeArrowheads="1" noChangeShapeType="1" noTextEdit="1"/>
              </p:cNvSpPr>
              <p:nvPr>
                <p:ph type="body" sz="quarter" idx="3"/>
              </p:nvPr>
            </p:nvSpPr>
            <p:spPr>
              <a:xfrm>
                <a:off x="6172200" y="1681163"/>
                <a:ext cx="5183188" cy="2446334"/>
              </a:xfrm>
              <a:blipFill>
                <a:blip r:embed="rId6"/>
                <a:stretch>
                  <a:fillRect b="-74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a:xfrm>
                <a:off x="6172200" y="4127497"/>
                <a:ext cx="5183188" cy="2571751"/>
              </a:xfrm>
              <a:ln>
                <a:solidFill>
                  <a:schemeClr val="tx1"/>
                </a:solidFill>
              </a:ln>
            </p:spPr>
            <p:txBody>
              <a:bodyPr>
                <a:noAutofit/>
              </a:bodyPr>
              <a:lstStyle/>
              <a:p>
                <a:pPr marL="0" indent="0">
                  <a:lnSpc>
                    <a:spcPct val="120000"/>
                  </a:lnSpc>
                  <a:spcBef>
                    <a:spcPts val="0"/>
                  </a:spcBef>
                  <a:buNone/>
                </a:pPr>
                <a:r>
                  <a:rPr lang="en-US" sz="470" dirty="0" smtClean="0"/>
                  <a:t>Here's how to solve this problem:</a:t>
                </a:r>
                <a:r>
                  <a:rPr lang="en-US" sz="470" dirty="0"/>
                  <a:t/>
                </a:r>
                <a:br>
                  <a:rPr lang="en-US" sz="470" dirty="0"/>
                </a:br>
                <a:r>
                  <a:rPr lang="en-US" sz="470" dirty="0"/>
                  <a:t>**a) Determine how long it takes before the rock hits the ground</a:t>
                </a:r>
                <a:r>
                  <a:rPr lang="en-US" sz="470" dirty="0" smtClean="0"/>
                  <a:t>.**</a:t>
                </a:r>
                <a:r>
                  <a:rPr lang="en-US" sz="470" dirty="0"/>
                  <a:t/>
                </a:r>
                <a:br>
                  <a:rPr lang="en-US" sz="470" dirty="0"/>
                </a:br>
                <a:r>
                  <a:rPr lang="en-US" sz="470" dirty="0"/>
                  <a:t>* The rock hits the ground when </a:t>
                </a:r>
                <a14:m>
                  <m:oMath xmlns:m="http://schemas.openxmlformats.org/officeDocument/2006/math">
                    <m:r>
                      <a:rPr lang="en-US" sz="470" i="1" dirty="0" smtClean="0">
                        <a:latin typeface="Cambria Math" panose="02040503050406030204" pitchFamily="18" charset="0"/>
                      </a:rPr>
                      <m:t>𝑠</m:t>
                    </m:r>
                    <m:r>
                      <a:rPr lang="en-US" sz="470" i="1" dirty="0" smtClean="0">
                        <a:latin typeface="Cambria Math" panose="02040503050406030204" pitchFamily="18" charset="0"/>
                      </a:rPr>
                      <m:t>(</m:t>
                    </m:r>
                    <m:r>
                      <a:rPr lang="en-US" sz="470" i="1" dirty="0" smtClean="0">
                        <a:latin typeface="Cambria Math" panose="02040503050406030204" pitchFamily="18" charset="0"/>
                      </a:rPr>
                      <m:t>𝑡</m:t>
                    </m:r>
                    <m:r>
                      <a:rPr lang="en-US" sz="470" i="1" dirty="0" smtClean="0">
                        <a:latin typeface="Cambria Math" panose="02040503050406030204" pitchFamily="18" charset="0"/>
                      </a:rPr>
                      <m:t>) = 0 </m:t>
                    </m:r>
                  </m:oMath>
                </a14:m>
                <a:r>
                  <a:rPr lang="en-US" sz="470" dirty="0"/>
                  <a:t>(height is zero). </a:t>
                </a:r>
                <a:br>
                  <a:rPr lang="en-US" sz="470" dirty="0"/>
                </a:br>
                <a:r>
                  <a:rPr lang="en-US" sz="470" dirty="0"/>
                  <a:t>* So, we need to solve the equation: </a:t>
                </a:r>
                <a14:m>
                  <m:oMath xmlns:m="http://schemas.openxmlformats.org/officeDocument/2006/math">
                    <m:r>
                      <a:rPr lang="en-US" sz="470" i="1" dirty="0" smtClean="0">
                        <a:latin typeface="Cambria Math" panose="02040503050406030204" pitchFamily="18" charset="0"/>
                      </a:rPr>
                      <m:t>−16</m:t>
                    </m:r>
                    <m:r>
                      <a:rPr lang="en-US" sz="470" i="1" dirty="0" smtClean="0">
                        <a:latin typeface="Cambria Math" panose="02040503050406030204" pitchFamily="18" charset="0"/>
                      </a:rPr>
                      <m:t>𝑡</m:t>
                    </m:r>
                    <m:r>
                      <a:rPr lang="en-US" sz="470" i="1" dirty="0" smtClean="0">
                        <a:latin typeface="Cambria Math" panose="02040503050406030204" pitchFamily="18" charset="0"/>
                      </a:rPr>
                      <m:t>² + 100 = 0</m:t>
                    </m:r>
                  </m:oMath>
                </a14:m>
                <a:r>
                  <a:rPr lang="en-US" sz="470" dirty="0"/>
                  <a:t/>
                </a:r>
                <a:br>
                  <a:rPr lang="en-US" sz="470" dirty="0"/>
                </a:br>
                <a:r>
                  <a:rPr lang="en-US" sz="470" dirty="0"/>
                  <a:t>* Divide both sides by -4: </a:t>
                </a:r>
                <a14:m>
                  <m:oMath xmlns:m="http://schemas.openxmlformats.org/officeDocument/2006/math">
                    <m:r>
                      <a:rPr lang="en-US" sz="470" i="1" dirty="0" smtClean="0">
                        <a:latin typeface="Cambria Math" panose="02040503050406030204" pitchFamily="18" charset="0"/>
                      </a:rPr>
                      <m:t>4</m:t>
                    </m:r>
                    <m:r>
                      <a:rPr lang="en-US" sz="470" i="1" dirty="0" smtClean="0">
                        <a:latin typeface="Cambria Math" panose="02040503050406030204" pitchFamily="18" charset="0"/>
                      </a:rPr>
                      <m:t>𝑡</m:t>
                    </m:r>
                    <m:r>
                      <a:rPr lang="en-US" sz="470" i="1" dirty="0" smtClean="0">
                        <a:latin typeface="Cambria Math" panose="02040503050406030204" pitchFamily="18" charset="0"/>
                      </a:rPr>
                      <m:t>² − 25 = 0</m:t>
                    </m:r>
                  </m:oMath>
                </a14:m>
                <a:r>
                  <a:rPr lang="en-US" sz="470" dirty="0"/>
                  <a:t/>
                </a:r>
                <a:br>
                  <a:rPr lang="en-US" sz="470" dirty="0"/>
                </a:br>
                <a:r>
                  <a:rPr lang="en-US" sz="470" dirty="0"/>
                  <a:t>* Factor: </a:t>
                </a:r>
                <a14:m>
                  <m:oMath xmlns:m="http://schemas.openxmlformats.org/officeDocument/2006/math">
                    <m:r>
                      <a:rPr lang="en-US" sz="470" i="1" dirty="0" smtClean="0">
                        <a:latin typeface="Cambria Math" panose="02040503050406030204" pitchFamily="18" charset="0"/>
                      </a:rPr>
                      <m:t>(2</m:t>
                    </m:r>
                    <m:r>
                      <a:rPr lang="en-US" sz="470" i="1" dirty="0" smtClean="0">
                        <a:latin typeface="Cambria Math" panose="02040503050406030204" pitchFamily="18" charset="0"/>
                      </a:rPr>
                      <m:t>𝑡</m:t>
                    </m:r>
                    <m:r>
                      <a:rPr lang="en-US" sz="470" i="1" dirty="0" smtClean="0">
                        <a:latin typeface="Cambria Math" panose="02040503050406030204" pitchFamily="18" charset="0"/>
                      </a:rPr>
                      <m:t> + 5)(2</m:t>
                    </m:r>
                    <m:r>
                      <a:rPr lang="en-US" sz="470" i="1" dirty="0" smtClean="0">
                        <a:latin typeface="Cambria Math" panose="02040503050406030204" pitchFamily="18" charset="0"/>
                      </a:rPr>
                      <m:t>𝑡</m:t>
                    </m:r>
                    <m:r>
                      <a:rPr lang="en-US" sz="470" i="1" dirty="0" smtClean="0">
                        <a:latin typeface="Cambria Math" panose="02040503050406030204" pitchFamily="18" charset="0"/>
                      </a:rPr>
                      <m:t> − 5) = 0</m:t>
                    </m:r>
                  </m:oMath>
                </a14:m>
                <a:r>
                  <a:rPr lang="en-US" sz="470" dirty="0"/>
                  <a:t/>
                </a:r>
                <a:br>
                  <a:rPr lang="en-US" sz="470" dirty="0"/>
                </a:br>
                <a:r>
                  <a:rPr lang="en-US" sz="470" dirty="0"/>
                  <a:t>* Solve for t: </a:t>
                </a:r>
                <a14:m>
                  <m:oMath xmlns:m="http://schemas.openxmlformats.org/officeDocument/2006/math">
                    <m:r>
                      <a:rPr lang="en-US" sz="470" i="1" dirty="0" smtClean="0">
                        <a:latin typeface="Cambria Math" panose="02040503050406030204" pitchFamily="18" charset="0"/>
                      </a:rPr>
                      <m:t>𝑡</m:t>
                    </m:r>
                    <m:r>
                      <a:rPr lang="en-US" sz="470" i="1" dirty="0" smtClean="0">
                        <a:latin typeface="Cambria Math" panose="02040503050406030204" pitchFamily="18" charset="0"/>
                      </a:rPr>
                      <m:t> = −5/2 </m:t>
                    </m:r>
                  </m:oMath>
                </a14:m>
                <a:r>
                  <a:rPr lang="en-US" sz="470" dirty="0" smtClean="0"/>
                  <a:t>or </a:t>
                </a:r>
                <a14:m>
                  <m:oMath xmlns:m="http://schemas.openxmlformats.org/officeDocument/2006/math">
                    <m:r>
                      <a:rPr lang="en-US" sz="470" i="1" dirty="0" smtClean="0">
                        <a:latin typeface="Cambria Math" panose="02040503050406030204" pitchFamily="18" charset="0"/>
                      </a:rPr>
                      <m:t>𝑡</m:t>
                    </m:r>
                    <m:r>
                      <a:rPr lang="en-US" sz="470" i="1" dirty="0" smtClean="0">
                        <a:latin typeface="Cambria Math" panose="02040503050406030204" pitchFamily="18" charset="0"/>
                      </a:rPr>
                      <m:t> = 5/2</m:t>
                    </m:r>
                  </m:oMath>
                </a14:m>
                <a:r>
                  <a:rPr lang="en-US" sz="470" dirty="0" smtClean="0"/>
                  <a:t> </a:t>
                </a:r>
                <a:r>
                  <a:rPr lang="en-US" sz="470" dirty="0"/>
                  <a:t/>
                </a:r>
                <a:br>
                  <a:rPr lang="en-US" sz="470" dirty="0"/>
                </a:br>
                <a:r>
                  <a:rPr lang="en-US" sz="470" dirty="0"/>
                  <a:t>* Since time cannot be negative, the rock hits the ground after **t = 5/2 seconds (or 2.5 seconds)**.</a:t>
                </a:r>
                <a:br>
                  <a:rPr lang="en-US" sz="470" dirty="0"/>
                </a:br>
                <a:r>
                  <a:rPr lang="en-US" sz="470" dirty="0"/>
                  <a:t/>
                </a:r>
                <a:br>
                  <a:rPr lang="en-US" sz="470" dirty="0"/>
                </a:br>
                <a:r>
                  <a:rPr lang="en-US" sz="470" dirty="0"/>
                  <a:t>**b) Find the average velocity </a:t>
                </a:r>
                <a14:m>
                  <m:oMath xmlns:m="http://schemas.openxmlformats.org/officeDocument/2006/math">
                    <m:sSub>
                      <m:sSubPr>
                        <m:ctrlPr>
                          <a:rPr lang="en-US" sz="470" i="1">
                            <a:latin typeface="Cambria Math" panose="02040503050406030204" pitchFamily="18" charset="0"/>
                          </a:rPr>
                        </m:ctrlPr>
                      </m:sSubPr>
                      <m:e>
                        <m:r>
                          <a:rPr lang="en-US" sz="470" i="1">
                            <a:latin typeface="Cambria Math" panose="02040503050406030204" pitchFamily="18" charset="0"/>
                          </a:rPr>
                          <m:t>𝑣</m:t>
                        </m:r>
                      </m:e>
                      <m:sub>
                        <m:r>
                          <a:rPr lang="en-US" sz="470" i="1">
                            <a:latin typeface="Cambria Math" panose="02040503050406030204" pitchFamily="18" charset="0"/>
                          </a:rPr>
                          <m:t>𝑎𝑣𝑔</m:t>
                        </m:r>
                      </m:sub>
                    </m:sSub>
                  </m:oMath>
                </a14:m>
                <a:r>
                  <a:rPr lang="en-US" sz="470" dirty="0" smtClean="0"/>
                  <a:t> </a:t>
                </a:r>
                <a:r>
                  <a:rPr lang="en-US" sz="470" dirty="0"/>
                  <a:t>of the rock</a:t>
                </a:r>
                <a:r>
                  <a:rPr lang="en-US" sz="470" dirty="0" smtClean="0"/>
                  <a:t>.**</a:t>
                </a:r>
                <a:r>
                  <a:rPr lang="en-US" sz="470" dirty="0"/>
                  <a:t/>
                </a:r>
                <a:br>
                  <a:rPr lang="en-US" sz="470" dirty="0"/>
                </a:br>
                <a:r>
                  <a:rPr lang="en-US" sz="470" dirty="0"/>
                  <a:t>* Average velocity is the change in position divided by the change in time.</a:t>
                </a:r>
                <a:br>
                  <a:rPr lang="en-US" sz="470" dirty="0"/>
                </a:br>
                <a:r>
                  <a:rPr lang="en-US" sz="470" dirty="0"/>
                  <a:t>* Initial position: </a:t>
                </a:r>
                <a14:m>
                  <m:oMath xmlns:m="http://schemas.openxmlformats.org/officeDocument/2006/math">
                    <m:r>
                      <a:rPr lang="en-US" sz="470" i="1" dirty="0" smtClean="0">
                        <a:latin typeface="Cambria Math" panose="02040503050406030204" pitchFamily="18" charset="0"/>
                      </a:rPr>
                      <m:t>𝑠</m:t>
                    </m:r>
                    <m:r>
                      <a:rPr lang="en-US" sz="470" i="1" dirty="0" smtClean="0">
                        <a:latin typeface="Cambria Math" panose="02040503050406030204" pitchFamily="18" charset="0"/>
                      </a:rPr>
                      <m:t>(0) = 100 </m:t>
                    </m:r>
                    <m:r>
                      <a:rPr lang="en-US" sz="470" i="1" dirty="0" smtClean="0">
                        <a:latin typeface="Cambria Math" panose="02040503050406030204" pitchFamily="18" charset="0"/>
                      </a:rPr>
                      <m:t>𝑓𝑡</m:t>
                    </m:r>
                  </m:oMath>
                </a14:m>
                <a:r>
                  <a:rPr lang="en-US" sz="470" dirty="0"/>
                  <a:t/>
                </a:r>
                <a:br>
                  <a:rPr lang="en-US" sz="470" dirty="0"/>
                </a:br>
                <a:r>
                  <a:rPr lang="en-US" sz="470" dirty="0"/>
                  <a:t>* Final position: </a:t>
                </a:r>
                <a14:m>
                  <m:oMath xmlns:m="http://schemas.openxmlformats.org/officeDocument/2006/math">
                    <m:r>
                      <a:rPr lang="en-US" sz="470" i="1" dirty="0" smtClean="0">
                        <a:latin typeface="Cambria Math" panose="02040503050406030204" pitchFamily="18" charset="0"/>
                      </a:rPr>
                      <m:t>𝑠</m:t>
                    </m:r>
                    <m:r>
                      <a:rPr lang="en-US" sz="470" i="1" dirty="0" smtClean="0">
                        <a:latin typeface="Cambria Math" panose="02040503050406030204" pitchFamily="18" charset="0"/>
                      </a:rPr>
                      <m:t>(</m:t>
                    </m:r>
                    <m:f>
                      <m:fPr>
                        <m:ctrlPr>
                          <a:rPr lang="en-US" sz="470" i="1" dirty="0" smtClean="0">
                            <a:latin typeface="Cambria Math" panose="02040503050406030204" pitchFamily="18" charset="0"/>
                          </a:rPr>
                        </m:ctrlPr>
                      </m:fPr>
                      <m:num>
                        <m:r>
                          <a:rPr lang="en-US" sz="470" i="1" dirty="0" smtClean="0">
                            <a:latin typeface="Cambria Math" panose="02040503050406030204" pitchFamily="18" charset="0"/>
                          </a:rPr>
                          <m:t>5</m:t>
                        </m:r>
                      </m:num>
                      <m:den>
                        <m:r>
                          <a:rPr lang="en-US" sz="470" i="1" dirty="0" smtClean="0">
                            <a:latin typeface="Cambria Math" panose="02040503050406030204" pitchFamily="18" charset="0"/>
                          </a:rPr>
                          <m:t>2</m:t>
                        </m:r>
                      </m:den>
                    </m:f>
                    <m:r>
                      <a:rPr lang="en-US" sz="470" i="1" dirty="0" smtClean="0">
                        <a:latin typeface="Cambria Math" panose="02040503050406030204" pitchFamily="18" charset="0"/>
                      </a:rPr>
                      <m:t>) = 0 </m:t>
                    </m:r>
                    <m:r>
                      <a:rPr lang="en-US" sz="470" i="1" dirty="0" smtClean="0">
                        <a:latin typeface="Cambria Math" panose="02040503050406030204" pitchFamily="18" charset="0"/>
                      </a:rPr>
                      <m:t>𝑓𝑡</m:t>
                    </m:r>
                  </m:oMath>
                </a14:m>
                <a:r>
                  <a:rPr lang="en-US" sz="470" dirty="0"/>
                  <a:t/>
                </a:r>
                <a:br>
                  <a:rPr lang="en-US" sz="470" dirty="0"/>
                </a:br>
                <a:r>
                  <a:rPr lang="en-US" sz="470" dirty="0"/>
                  <a:t>* Change in position: </a:t>
                </a:r>
                <a14:m>
                  <m:oMath xmlns:m="http://schemas.openxmlformats.org/officeDocument/2006/math">
                    <m:r>
                      <a:rPr lang="en-US" sz="470" i="1" dirty="0" smtClean="0">
                        <a:latin typeface="Cambria Math" panose="02040503050406030204" pitchFamily="18" charset="0"/>
                      </a:rPr>
                      <m:t>0 − 100 = −100 </m:t>
                    </m:r>
                    <m:r>
                      <a:rPr lang="en-US" sz="470" i="1" dirty="0" smtClean="0">
                        <a:latin typeface="Cambria Math" panose="02040503050406030204" pitchFamily="18" charset="0"/>
                      </a:rPr>
                      <m:t>𝑓𝑡</m:t>
                    </m:r>
                  </m:oMath>
                </a14:m>
                <a:r>
                  <a:rPr lang="en-US" sz="470" dirty="0"/>
                  <a:t/>
                </a:r>
                <a:br>
                  <a:rPr lang="en-US" sz="470" dirty="0"/>
                </a:br>
                <a:r>
                  <a:rPr lang="en-US" sz="470" dirty="0"/>
                  <a:t>* Change in time: </a:t>
                </a:r>
                <a14:m>
                  <m:oMath xmlns:m="http://schemas.openxmlformats.org/officeDocument/2006/math">
                    <m:f>
                      <m:fPr>
                        <m:ctrlPr>
                          <a:rPr lang="en-US" sz="470" i="1" dirty="0" smtClean="0">
                            <a:latin typeface="Cambria Math" panose="02040503050406030204" pitchFamily="18" charset="0"/>
                          </a:rPr>
                        </m:ctrlPr>
                      </m:fPr>
                      <m:num>
                        <m:r>
                          <a:rPr lang="en-US" sz="470" i="1" dirty="0" smtClean="0">
                            <a:latin typeface="Cambria Math" panose="02040503050406030204" pitchFamily="18" charset="0"/>
                          </a:rPr>
                          <m:t>5</m:t>
                        </m:r>
                      </m:num>
                      <m:den>
                        <m:r>
                          <a:rPr lang="en-US" sz="470" i="1" dirty="0" smtClean="0">
                            <a:latin typeface="Cambria Math" panose="02040503050406030204" pitchFamily="18" charset="0"/>
                          </a:rPr>
                          <m:t>2</m:t>
                        </m:r>
                      </m:den>
                    </m:f>
                    <m:r>
                      <a:rPr lang="en-US" sz="470" i="1" dirty="0" smtClean="0">
                        <a:latin typeface="Cambria Math" panose="02040503050406030204" pitchFamily="18" charset="0"/>
                      </a:rPr>
                      <m:t> − 0 =</m:t>
                    </m:r>
                    <m:f>
                      <m:fPr>
                        <m:ctrlPr>
                          <a:rPr lang="en-US" sz="470" i="1" dirty="0" smtClean="0">
                            <a:latin typeface="Cambria Math" panose="02040503050406030204" pitchFamily="18" charset="0"/>
                          </a:rPr>
                        </m:ctrlPr>
                      </m:fPr>
                      <m:num>
                        <m:r>
                          <a:rPr lang="en-US" sz="470" i="1" dirty="0" smtClean="0">
                            <a:latin typeface="Cambria Math" panose="02040503050406030204" pitchFamily="18" charset="0"/>
                          </a:rPr>
                          <m:t>5</m:t>
                        </m:r>
                      </m:num>
                      <m:den>
                        <m:r>
                          <a:rPr lang="en-US" sz="470" i="1" dirty="0" smtClean="0">
                            <a:latin typeface="Cambria Math" panose="02040503050406030204" pitchFamily="18" charset="0"/>
                          </a:rPr>
                          <m:t>2</m:t>
                        </m:r>
                      </m:den>
                    </m:f>
                    <m:r>
                      <a:rPr lang="en-US" sz="470" i="1" dirty="0" smtClean="0">
                        <a:latin typeface="Cambria Math" panose="02040503050406030204" pitchFamily="18" charset="0"/>
                      </a:rPr>
                      <m:t> </m:t>
                    </m:r>
                  </m:oMath>
                </a14:m>
                <a:r>
                  <a:rPr lang="en-US" sz="470" dirty="0"/>
                  <a:t>seconds</a:t>
                </a:r>
                <a:br>
                  <a:rPr lang="en-US" sz="470" dirty="0"/>
                </a:br>
                <a:r>
                  <a:rPr lang="en-US" sz="470" dirty="0"/>
                  <a:t>* Average velocity:</a:t>
                </a:r>
                <a14:m>
                  <m:oMath xmlns:m="http://schemas.openxmlformats.org/officeDocument/2006/math">
                    <m:sSub>
                      <m:sSubPr>
                        <m:ctrlPr>
                          <a:rPr lang="en-US" sz="470" i="1">
                            <a:latin typeface="Cambria Math" panose="02040503050406030204" pitchFamily="18" charset="0"/>
                          </a:rPr>
                        </m:ctrlPr>
                      </m:sSubPr>
                      <m:e>
                        <m:r>
                          <a:rPr lang="en-US" sz="470" i="1">
                            <a:latin typeface="Cambria Math" panose="02040503050406030204" pitchFamily="18" charset="0"/>
                          </a:rPr>
                          <m:t>𝑣</m:t>
                        </m:r>
                      </m:e>
                      <m:sub>
                        <m:r>
                          <a:rPr lang="en-US" sz="470" i="1">
                            <a:latin typeface="Cambria Math" panose="02040503050406030204" pitchFamily="18" charset="0"/>
                          </a:rPr>
                          <m:t>𝑎𝑣𝑔</m:t>
                        </m:r>
                      </m:sub>
                    </m:sSub>
                    <m:r>
                      <a:rPr lang="en-US" sz="470" i="1" dirty="0" smtClean="0">
                        <a:latin typeface="Cambria Math" panose="02040503050406030204" pitchFamily="18" charset="0"/>
                      </a:rPr>
                      <m:t>=</m:t>
                    </m:r>
                    <m:f>
                      <m:fPr>
                        <m:ctrlPr>
                          <a:rPr lang="en-US" sz="470" i="1" dirty="0" smtClean="0">
                            <a:latin typeface="Cambria Math" panose="02040503050406030204" pitchFamily="18" charset="0"/>
                          </a:rPr>
                        </m:ctrlPr>
                      </m:fPr>
                      <m:num>
                        <m:d>
                          <m:dPr>
                            <m:ctrlPr>
                              <a:rPr lang="en-US" sz="470" i="1" dirty="0" smtClean="0">
                                <a:latin typeface="Cambria Math" panose="02040503050406030204" pitchFamily="18" charset="0"/>
                              </a:rPr>
                            </m:ctrlPr>
                          </m:dPr>
                          <m:e>
                            <m:r>
                              <a:rPr lang="en-US" sz="470" i="1" dirty="0" smtClean="0">
                                <a:latin typeface="Cambria Math" panose="02040503050406030204" pitchFamily="18" charset="0"/>
                              </a:rPr>
                              <m:t>−100 </m:t>
                            </m:r>
                            <m:r>
                              <a:rPr lang="en-US" sz="470" i="1" dirty="0" smtClean="0">
                                <a:latin typeface="Cambria Math" panose="02040503050406030204" pitchFamily="18" charset="0"/>
                              </a:rPr>
                              <m:t>𝑓𝑡</m:t>
                            </m:r>
                          </m:e>
                        </m:d>
                      </m:num>
                      <m:den>
                        <m:f>
                          <m:fPr>
                            <m:ctrlPr>
                              <a:rPr lang="en-US" sz="470" i="1" dirty="0" smtClean="0">
                                <a:latin typeface="Cambria Math" panose="02040503050406030204" pitchFamily="18" charset="0"/>
                              </a:rPr>
                            </m:ctrlPr>
                          </m:fPr>
                          <m:num>
                            <m:r>
                              <a:rPr lang="en-US" sz="470" i="1" dirty="0" smtClean="0">
                                <a:latin typeface="Cambria Math" panose="02040503050406030204" pitchFamily="18" charset="0"/>
                              </a:rPr>
                              <m:t>5</m:t>
                            </m:r>
                          </m:num>
                          <m:den>
                            <m:r>
                              <a:rPr lang="en-US" sz="470" i="1" dirty="0" smtClean="0">
                                <a:latin typeface="Cambria Math" panose="02040503050406030204" pitchFamily="18" charset="0"/>
                              </a:rPr>
                              <m:t>2</m:t>
                            </m:r>
                          </m:den>
                        </m:f>
                        <m:r>
                          <a:rPr lang="en-US" sz="470" i="1" dirty="0" smtClean="0">
                            <a:latin typeface="Cambria Math" panose="02040503050406030204" pitchFamily="18" charset="0"/>
                          </a:rPr>
                          <m:t>𝑠</m:t>
                        </m:r>
                      </m:den>
                    </m:f>
                    <m:r>
                      <a:rPr lang="en-US" sz="470" i="1" dirty="0" smtClean="0">
                        <a:latin typeface="Cambria Math" panose="02040503050406030204" pitchFamily="18" charset="0"/>
                      </a:rPr>
                      <m:t> = −40 </m:t>
                    </m:r>
                    <m:r>
                      <a:rPr lang="en-US" sz="470" i="1" dirty="0" smtClean="0">
                        <a:latin typeface="Cambria Math" panose="02040503050406030204" pitchFamily="18" charset="0"/>
                      </a:rPr>
                      <m:t>𝑓𝑡</m:t>
                    </m:r>
                    <m:r>
                      <a:rPr lang="en-US" sz="470" i="1" dirty="0" smtClean="0">
                        <a:latin typeface="Cambria Math" panose="02040503050406030204" pitchFamily="18" charset="0"/>
                      </a:rPr>
                      <m:t>/</m:t>
                    </m:r>
                    <m:r>
                      <a:rPr lang="en-US" sz="470" i="1" dirty="0" smtClean="0">
                        <a:latin typeface="Cambria Math" panose="02040503050406030204" pitchFamily="18" charset="0"/>
                      </a:rPr>
                      <m:t>𝑠</m:t>
                    </m:r>
                    <m:r>
                      <a:rPr lang="en-US" sz="470" i="1" dirty="0" smtClean="0">
                        <a:latin typeface="Cambria Math" panose="02040503050406030204" pitchFamily="18" charset="0"/>
                      </a:rPr>
                      <m:t> </m:t>
                    </m:r>
                  </m:oMath>
                </a14:m>
                <a:r>
                  <a:rPr lang="en-US" sz="470" dirty="0"/>
                  <a:t/>
                </a:r>
                <a:br>
                  <a:rPr lang="en-US" sz="470" dirty="0"/>
                </a:br>
                <a:r>
                  <a:rPr lang="en-US" sz="470" dirty="0"/>
                  <a:t/>
                </a:r>
                <a:br>
                  <a:rPr lang="en-US" sz="470" dirty="0"/>
                </a:br>
                <a:r>
                  <a:rPr lang="en-US" sz="470" dirty="0"/>
                  <a:t>**c) Find the time t guaranteed by the Mean Value Theorem when the instantaneous velocity of the rock is </a:t>
                </a:r>
                <a14:m>
                  <m:oMath xmlns:m="http://schemas.openxmlformats.org/officeDocument/2006/math">
                    <m:sSub>
                      <m:sSubPr>
                        <m:ctrlPr>
                          <a:rPr lang="en-US" sz="470" i="1">
                            <a:latin typeface="Cambria Math" panose="02040503050406030204" pitchFamily="18" charset="0"/>
                          </a:rPr>
                        </m:ctrlPr>
                      </m:sSubPr>
                      <m:e>
                        <m:r>
                          <a:rPr lang="en-US" sz="470" i="1">
                            <a:latin typeface="Cambria Math" panose="02040503050406030204" pitchFamily="18" charset="0"/>
                          </a:rPr>
                          <m:t>𝑣</m:t>
                        </m:r>
                      </m:e>
                      <m:sub>
                        <m:r>
                          <a:rPr lang="en-US" sz="470" i="1">
                            <a:latin typeface="Cambria Math" panose="02040503050406030204" pitchFamily="18" charset="0"/>
                          </a:rPr>
                          <m:t>𝑎𝑣𝑔</m:t>
                        </m:r>
                      </m:sub>
                    </m:sSub>
                  </m:oMath>
                </a14:m>
                <a:r>
                  <a:rPr lang="en-US" sz="470" dirty="0" smtClean="0"/>
                  <a:t>.**</a:t>
                </a:r>
                <a:r>
                  <a:rPr lang="en-US" sz="470" dirty="0"/>
                  <a:t/>
                </a:r>
                <a:br>
                  <a:rPr lang="en-US" sz="470" dirty="0"/>
                </a:br>
                <a:r>
                  <a:rPr lang="en-US" sz="470" dirty="0"/>
                  <a:t>* The Mean Value Theorem states that if a function is continuous on a closed interval [a, b] and differentiable on the open interval (a, b), then there exists at least one point c in (a, b) such that </a:t>
                </a:r>
                <a:endParaRPr lang="en-US" sz="470" dirty="0" smtClean="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sSup>
                        <m:sSupPr>
                          <m:ctrlPr>
                            <a:rPr lang="en-US" sz="470" i="1" dirty="0" smtClean="0">
                              <a:latin typeface="Cambria Math" panose="02040503050406030204" pitchFamily="18" charset="0"/>
                            </a:rPr>
                          </m:ctrlPr>
                        </m:sSupPr>
                        <m:e>
                          <m:r>
                            <a:rPr lang="en-US" sz="470" i="1" dirty="0" smtClean="0">
                              <a:latin typeface="Cambria Math" panose="02040503050406030204" pitchFamily="18" charset="0"/>
                            </a:rPr>
                            <m:t>𝑓</m:t>
                          </m:r>
                        </m:e>
                        <m:sup>
                          <m:r>
                            <a:rPr lang="en-US" sz="470" i="1" dirty="0" smtClean="0">
                              <a:latin typeface="Cambria Math" panose="02040503050406030204" pitchFamily="18" charset="0"/>
                            </a:rPr>
                            <m:t>′</m:t>
                          </m:r>
                        </m:sup>
                      </m:sSup>
                      <m:d>
                        <m:dPr>
                          <m:ctrlPr>
                            <a:rPr lang="en-US" sz="470" i="1" dirty="0" smtClean="0">
                              <a:latin typeface="Cambria Math" panose="02040503050406030204" pitchFamily="18" charset="0"/>
                            </a:rPr>
                          </m:ctrlPr>
                        </m:dPr>
                        <m:e>
                          <m:r>
                            <a:rPr lang="en-US" sz="470" i="1" dirty="0" smtClean="0">
                              <a:latin typeface="Cambria Math" panose="02040503050406030204" pitchFamily="18" charset="0"/>
                            </a:rPr>
                            <m:t>𝑐</m:t>
                          </m:r>
                        </m:e>
                      </m:d>
                      <m:r>
                        <a:rPr lang="en-US" sz="470" i="1" dirty="0" smtClean="0">
                          <a:latin typeface="Cambria Math" panose="02040503050406030204" pitchFamily="18" charset="0"/>
                        </a:rPr>
                        <m:t>=</m:t>
                      </m:r>
                      <m:f>
                        <m:fPr>
                          <m:ctrlPr>
                            <a:rPr lang="en-US" sz="470" i="1" dirty="0" smtClean="0">
                              <a:latin typeface="Cambria Math" panose="02040503050406030204" pitchFamily="18" charset="0"/>
                            </a:rPr>
                          </m:ctrlPr>
                        </m:fPr>
                        <m:num>
                          <m:r>
                            <a:rPr lang="en-US" sz="470" i="1" dirty="0" smtClean="0">
                              <a:latin typeface="Cambria Math" panose="02040503050406030204" pitchFamily="18" charset="0"/>
                            </a:rPr>
                            <m:t>𝑓</m:t>
                          </m:r>
                          <m:d>
                            <m:dPr>
                              <m:ctrlPr>
                                <a:rPr lang="en-US" sz="470" i="1" dirty="0" smtClean="0">
                                  <a:latin typeface="Cambria Math" panose="02040503050406030204" pitchFamily="18" charset="0"/>
                                </a:rPr>
                              </m:ctrlPr>
                            </m:dPr>
                            <m:e>
                              <m:r>
                                <a:rPr lang="en-US" sz="470" i="1" dirty="0" smtClean="0">
                                  <a:latin typeface="Cambria Math" panose="02040503050406030204" pitchFamily="18" charset="0"/>
                                </a:rPr>
                                <m:t>𝑏</m:t>
                              </m:r>
                            </m:e>
                          </m:d>
                          <m:r>
                            <a:rPr lang="en-US" sz="470" i="1" dirty="0" smtClean="0">
                              <a:latin typeface="Cambria Math" panose="02040503050406030204" pitchFamily="18" charset="0"/>
                            </a:rPr>
                            <m:t>− </m:t>
                          </m:r>
                          <m:r>
                            <a:rPr lang="en-US" sz="470" i="1" dirty="0" smtClean="0">
                              <a:latin typeface="Cambria Math" panose="02040503050406030204" pitchFamily="18" charset="0"/>
                            </a:rPr>
                            <m:t>𝑓</m:t>
                          </m:r>
                          <m:d>
                            <m:dPr>
                              <m:ctrlPr>
                                <a:rPr lang="en-US" sz="470" i="1" dirty="0" smtClean="0">
                                  <a:latin typeface="Cambria Math" panose="02040503050406030204" pitchFamily="18" charset="0"/>
                                </a:rPr>
                              </m:ctrlPr>
                            </m:dPr>
                            <m:e>
                              <m:r>
                                <a:rPr lang="en-US" sz="470" i="1" dirty="0" smtClean="0">
                                  <a:latin typeface="Cambria Math" panose="02040503050406030204" pitchFamily="18" charset="0"/>
                                </a:rPr>
                                <m:t>𝑎</m:t>
                              </m:r>
                            </m:e>
                          </m:d>
                        </m:num>
                        <m:den>
                          <m:r>
                            <a:rPr lang="en-US" sz="470" i="1" dirty="0" smtClean="0">
                              <a:latin typeface="Cambria Math" panose="02040503050406030204" pitchFamily="18" charset="0"/>
                            </a:rPr>
                            <m:t>𝑏</m:t>
                          </m:r>
                          <m:r>
                            <a:rPr lang="en-US" sz="470" i="1" dirty="0" smtClean="0">
                              <a:latin typeface="Cambria Math" panose="02040503050406030204" pitchFamily="18" charset="0"/>
                            </a:rPr>
                            <m:t> − </m:t>
                          </m:r>
                          <m:r>
                            <a:rPr lang="en-US" sz="470" i="1" dirty="0" smtClean="0">
                              <a:latin typeface="Cambria Math" panose="02040503050406030204" pitchFamily="18" charset="0"/>
                            </a:rPr>
                            <m:t>𝑎</m:t>
                          </m:r>
                        </m:den>
                      </m:f>
                      <m:r>
                        <a:rPr lang="en-US" sz="470" i="1" dirty="0" smtClean="0">
                          <a:latin typeface="Cambria Math" panose="02040503050406030204" pitchFamily="18" charset="0"/>
                        </a:rPr>
                        <m:t>.</m:t>
                      </m:r>
                    </m:oMath>
                  </m:oMathPara>
                </a14:m>
                <a:r>
                  <a:rPr lang="en-US" sz="470" dirty="0"/>
                  <a:t/>
                </a:r>
                <a:br>
                  <a:rPr lang="en-US" sz="470" dirty="0"/>
                </a:br>
                <a:r>
                  <a:rPr lang="en-US" sz="470" dirty="0"/>
                  <a:t>* In our case, </a:t>
                </a:r>
                <a14:m>
                  <m:oMath xmlns:m="http://schemas.openxmlformats.org/officeDocument/2006/math">
                    <m:r>
                      <a:rPr lang="en-US" sz="470" i="1" dirty="0" smtClean="0">
                        <a:latin typeface="Cambria Math" panose="02040503050406030204" pitchFamily="18" charset="0"/>
                      </a:rPr>
                      <m:t>𝑓</m:t>
                    </m:r>
                    <m:d>
                      <m:dPr>
                        <m:ctrlPr>
                          <a:rPr lang="en-US" sz="470" i="1" dirty="0" smtClean="0">
                            <a:latin typeface="Cambria Math" panose="02040503050406030204" pitchFamily="18" charset="0"/>
                          </a:rPr>
                        </m:ctrlPr>
                      </m:dPr>
                      <m:e>
                        <m:r>
                          <a:rPr lang="en-US" sz="470" i="1" dirty="0" smtClean="0">
                            <a:latin typeface="Cambria Math" panose="02040503050406030204" pitchFamily="18" charset="0"/>
                          </a:rPr>
                          <m:t>𝑡</m:t>
                        </m:r>
                      </m:e>
                    </m:d>
                    <m:r>
                      <a:rPr lang="en-US" sz="470" i="1" dirty="0" smtClean="0">
                        <a:latin typeface="Cambria Math" panose="02040503050406030204" pitchFamily="18" charset="0"/>
                      </a:rPr>
                      <m:t>= </m:t>
                    </m:r>
                    <m:r>
                      <a:rPr lang="en-US" sz="470" i="1" dirty="0" smtClean="0">
                        <a:latin typeface="Cambria Math" panose="02040503050406030204" pitchFamily="18" charset="0"/>
                      </a:rPr>
                      <m:t>𝑠</m:t>
                    </m:r>
                    <m:d>
                      <m:dPr>
                        <m:ctrlPr>
                          <a:rPr lang="en-US" sz="470" i="1" dirty="0" smtClean="0">
                            <a:latin typeface="Cambria Math" panose="02040503050406030204" pitchFamily="18" charset="0"/>
                          </a:rPr>
                        </m:ctrlPr>
                      </m:dPr>
                      <m:e>
                        <m:r>
                          <a:rPr lang="en-US" sz="470" i="1" dirty="0" smtClean="0">
                            <a:latin typeface="Cambria Math" panose="02040503050406030204" pitchFamily="18" charset="0"/>
                          </a:rPr>
                          <m:t>𝑡</m:t>
                        </m:r>
                      </m:e>
                    </m:d>
                    <m:r>
                      <a:rPr lang="en-US" sz="470" i="1" dirty="0" smtClean="0">
                        <a:latin typeface="Cambria Math" panose="02040503050406030204" pitchFamily="18" charset="0"/>
                      </a:rPr>
                      <m:t>= −16</m:t>
                    </m:r>
                    <m:sSup>
                      <m:sSupPr>
                        <m:ctrlPr>
                          <a:rPr lang="en-US" sz="470" i="1" dirty="0" smtClean="0">
                            <a:latin typeface="Cambria Math" panose="02040503050406030204" pitchFamily="18" charset="0"/>
                          </a:rPr>
                        </m:ctrlPr>
                      </m:sSupPr>
                      <m:e>
                        <m:r>
                          <a:rPr lang="en-US" sz="470" i="1" dirty="0" smtClean="0">
                            <a:latin typeface="Cambria Math" panose="02040503050406030204" pitchFamily="18" charset="0"/>
                          </a:rPr>
                          <m:t>𝑡</m:t>
                        </m:r>
                      </m:e>
                      <m:sup>
                        <m:r>
                          <a:rPr lang="en-US" sz="470" i="1" dirty="0" smtClean="0">
                            <a:latin typeface="Cambria Math" panose="02040503050406030204" pitchFamily="18" charset="0"/>
                          </a:rPr>
                          <m:t>2</m:t>
                        </m:r>
                      </m:sup>
                    </m:sSup>
                    <m:r>
                      <a:rPr lang="en-US" sz="470" i="1" dirty="0" smtClean="0">
                        <a:latin typeface="Cambria Math" panose="02040503050406030204" pitchFamily="18" charset="0"/>
                      </a:rPr>
                      <m:t>+ 100, </m:t>
                    </m:r>
                    <m:r>
                      <a:rPr lang="en-US" sz="470" i="1" dirty="0" smtClean="0">
                        <a:latin typeface="Cambria Math" panose="02040503050406030204" pitchFamily="18" charset="0"/>
                      </a:rPr>
                      <m:t>𝑎</m:t>
                    </m:r>
                    <m:r>
                      <a:rPr lang="en-US" sz="470" i="1" dirty="0" smtClean="0">
                        <a:latin typeface="Cambria Math" panose="02040503050406030204" pitchFamily="18" charset="0"/>
                      </a:rPr>
                      <m:t> = 0,  </m:t>
                    </m:r>
                    <m:r>
                      <m:rPr>
                        <m:sty m:val="p"/>
                      </m:rPr>
                      <a:rPr lang="en-US" sz="470" b="0" i="0" dirty="0" smtClean="0">
                        <a:latin typeface="Cambria Math" panose="02040503050406030204" pitchFamily="18" charset="0"/>
                      </a:rPr>
                      <m:t>and</m:t>
                    </m:r>
                    <m:r>
                      <a:rPr lang="en-US" sz="470" b="0" i="0" dirty="0" smtClean="0">
                        <a:latin typeface="Cambria Math" panose="02040503050406030204" pitchFamily="18" charset="0"/>
                      </a:rPr>
                      <m:t> </m:t>
                    </m:r>
                    <m:r>
                      <a:rPr lang="en-US" sz="470" i="1" dirty="0" smtClean="0">
                        <a:latin typeface="Cambria Math" panose="02040503050406030204" pitchFamily="18" charset="0"/>
                      </a:rPr>
                      <m:t>𝑏</m:t>
                    </m:r>
                    <m:r>
                      <a:rPr lang="en-US" sz="470" i="1" dirty="0" smtClean="0">
                        <a:latin typeface="Cambria Math" panose="02040503050406030204" pitchFamily="18" charset="0"/>
                      </a:rPr>
                      <m:t> =</m:t>
                    </m:r>
                    <m:f>
                      <m:fPr>
                        <m:ctrlPr>
                          <a:rPr lang="en-US" sz="470" i="1" dirty="0" smtClean="0">
                            <a:latin typeface="Cambria Math" panose="02040503050406030204" pitchFamily="18" charset="0"/>
                          </a:rPr>
                        </m:ctrlPr>
                      </m:fPr>
                      <m:num>
                        <m:r>
                          <a:rPr lang="en-US" sz="470" i="1" dirty="0" smtClean="0">
                            <a:latin typeface="Cambria Math" panose="02040503050406030204" pitchFamily="18" charset="0"/>
                          </a:rPr>
                          <m:t>5</m:t>
                        </m:r>
                      </m:num>
                      <m:den>
                        <m:r>
                          <a:rPr lang="en-US" sz="470" i="1" dirty="0" smtClean="0">
                            <a:latin typeface="Cambria Math" panose="02040503050406030204" pitchFamily="18" charset="0"/>
                          </a:rPr>
                          <m:t>2</m:t>
                        </m:r>
                      </m:den>
                    </m:f>
                    <m:r>
                      <a:rPr lang="en-US" sz="470" i="1" dirty="0" smtClean="0">
                        <a:latin typeface="Cambria Math" panose="02040503050406030204" pitchFamily="18" charset="0"/>
                      </a:rPr>
                      <m:t>.</m:t>
                    </m:r>
                  </m:oMath>
                </a14:m>
                <a:r>
                  <a:rPr lang="en-US" sz="470" dirty="0"/>
                  <a:t/>
                </a:r>
                <a:br>
                  <a:rPr lang="en-US" sz="470" dirty="0"/>
                </a:br>
                <a:r>
                  <a:rPr lang="en-US" sz="470" dirty="0"/>
                  <a:t>* First, find the derivative of </a:t>
                </a:r>
                <a14:m>
                  <m:oMath xmlns:m="http://schemas.openxmlformats.org/officeDocument/2006/math">
                    <m:r>
                      <a:rPr lang="en-US" sz="470" i="1" dirty="0" smtClean="0">
                        <a:latin typeface="Cambria Math" panose="02040503050406030204" pitchFamily="18" charset="0"/>
                      </a:rPr>
                      <m:t>𝑠</m:t>
                    </m:r>
                    <m:d>
                      <m:dPr>
                        <m:ctrlPr>
                          <a:rPr lang="en-US" sz="470" i="1" dirty="0" smtClean="0">
                            <a:latin typeface="Cambria Math" panose="02040503050406030204" pitchFamily="18" charset="0"/>
                          </a:rPr>
                        </m:ctrlPr>
                      </m:dPr>
                      <m:e>
                        <m:r>
                          <a:rPr lang="en-US" sz="470" i="1" dirty="0" smtClean="0">
                            <a:latin typeface="Cambria Math" panose="02040503050406030204" pitchFamily="18" charset="0"/>
                          </a:rPr>
                          <m:t>𝑡</m:t>
                        </m:r>
                      </m:e>
                    </m:d>
                    <m:r>
                      <a:rPr lang="en-US" sz="470" b="0" i="1" dirty="0" smtClean="0">
                        <a:latin typeface="Cambria Math" panose="02040503050406030204" pitchFamily="18" charset="0"/>
                      </a:rPr>
                      <m:t>:</m:t>
                    </m:r>
                    <m:r>
                      <a:rPr lang="en-US" sz="470" i="1" dirty="0" smtClean="0">
                        <a:latin typeface="Cambria Math" panose="02040503050406030204" pitchFamily="18" charset="0"/>
                      </a:rPr>
                      <m:t> </m:t>
                    </m:r>
                    <m:r>
                      <a:rPr lang="en-US" sz="470" i="1" dirty="0" smtClean="0">
                        <a:latin typeface="Cambria Math" panose="02040503050406030204" pitchFamily="18" charset="0"/>
                      </a:rPr>
                      <m:t>𝑠</m:t>
                    </m:r>
                    <m:r>
                      <a:rPr lang="en-US" sz="470" i="1" dirty="0" smtClean="0">
                        <a:latin typeface="Cambria Math" panose="02040503050406030204" pitchFamily="18" charset="0"/>
                      </a:rPr>
                      <m:t>′(</m:t>
                    </m:r>
                    <m:r>
                      <a:rPr lang="en-US" sz="470" i="1" dirty="0" smtClean="0">
                        <a:latin typeface="Cambria Math" panose="02040503050406030204" pitchFamily="18" charset="0"/>
                      </a:rPr>
                      <m:t>𝑡</m:t>
                    </m:r>
                    <m:r>
                      <a:rPr lang="en-US" sz="470" i="1" dirty="0" smtClean="0">
                        <a:latin typeface="Cambria Math" panose="02040503050406030204" pitchFamily="18" charset="0"/>
                      </a:rPr>
                      <m:t>) = −32</m:t>
                    </m:r>
                    <m:r>
                      <a:rPr lang="en-US" sz="470" i="1" dirty="0" smtClean="0">
                        <a:latin typeface="Cambria Math" panose="02040503050406030204" pitchFamily="18" charset="0"/>
                      </a:rPr>
                      <m:t>𝑡</m:t>
                    </m:r>
                    <m:r>
                      <a:rPr lang="en-US" sz="470" i="1" dirty="0" smtClean="0">
                        <a:latin typeface="Cambria Math" panose="02040503050406030204" pitchFamily="18" charset="0"/>
                      </a:rPr>
                      <m:t>.</m:t>
                    </m:r>
                  </m:oMath>
                </a14:m>
                <a:r>
                  <a:rPr lang="en-US" sz="470" dirty="0"/>
                  <a:t/>
                </a:r>
                <a:br>
                  <a:rPr lang="en-US" sz="470" dirty="0"/>
                </a:br>
                <a:r>
                  <a:rPr lang="en-US" sz="470" dirty="0"/>
                  <a:t>* Now, set </a:t>
                </a:r>
                <a14:m>
                  <m:oMath xmlns:m="http://schemas.openxmlformats.org/officeDocument/2006/math">
                    <m:r>
                      <a:rPr lang="en-US" sz="470" i="1" dirty="0" smtClean="0">
                        <a:latin typeface="Cambria Math" panose="02040503050406030204" pitchFamily="18" charset="0"/>
                      </a:rPr>
                      <m:t>𝑠</m:t>
                    </m:r>
                    <m:r>
                      <a:rPr lang="en-US" sz="470" i="1" dirty="0" smtClean="0">
                        <a:latin typeface="Cambria Math" panose="02040503050406030204" pitchFamily="18" charset="0"/>
                      </a:rPr>
                      <m:t>′(</m:t>
                    </m:r>
                    <m:r>
                      <a:rPr lang="en-US" sz="470" i="1" dirty="0" smtClean="0">
                        <a:latin typeface="Cambria Math" panose="02040503050406030204" pitchFamily="18" charset="0"/>
                      </a:rPr>
                      <m:t>𝑡</m:t>
                    </m:r>
                    <m:r>
                      <a:rPr lang="en-US" sz="470" i="1" dirty="0" smtClean="0">
                        <a:latin typeface="Cambria Math" panose="02040503050406030204" pitchFamily="18" charset="0"/>
                      </a:rPr>
                      <m:t>) </m:t>
                    </m:r>
                  </m:oMath>
                </a14:m>
                <a:r>
                  <a:rPr lang="en-US" sz="470" dirty="0"/>
                  <a:t>equal to the average velocity: </a:t>
                </a:r>
                <a14:m>
                  <m:oMath xmlns:m="http://schemas.openxmlformats.org/officeDocument/2006/math">
                    <m:r>
                      <a:rPr lang="en-US" sz="470" i="1" dirty="0" smtClean="0">
                        <a:latin typeface="Cambria Math" panose="02040503050406030204" pitchFamily="18" charset="0"/>
                      </a:rPr>
                      <m:t>−32</m:t>
                    </m:r>
                    <m:r>
                      <a:rPr lang="en-US" sz="470" i="1" dirty="0" smtClean="0">
                        <a:latin typeface="Cambria Math" panose="02040503050406030204" pitchFamily="18" charset="0"/>
                      </a:rPr>
                      <m:t>𝑡</m:t>
                    </m:r>
                    <m:r>
                      <a:rPr lang="en-US" sz="470" i="1" dirty="0" smtClean="0">
                        <a:latin typeface="Cambria Math" panose="02040503050406030204" pitchFamily="18" charset="0"/>
                      </a:rPr>
                      <m:t> = −40</m:t>
                    </m:r>
                  </m:oMath>
                </a14:m>
                <a:r>
                  <a:rPr lang="en-US" sz="470" dirty="0"/>
                  <a:t/>
                </a:r>
                <a:br>
                  <a:rPr lang="en-US" sz="470" dirty="0"/>
                </a:br>
                <a:r>
                  <a:rPr lang="en-US" sz="470" dirty="0"/>
                  <a:t>* Solve for t: </a:t>
                </a:r>
                <a14:m>
                  <m:oMath xmlns:m="http://schemas.openxmlformats.org/officeDocument/2006/math">
                    <m:r>
                      <a:rPr lang="en-US" sz="470" i="1" dirty="0" smtClean="0">
                        <a:latin typeface="Cambria Math" panose="02040503050406030204" pitchFamily="18" charset="0"/>
                      </a:rPr>
                      <m:t>𝑡</m:t>
                    </m:r>
                    <m:r>
                      <a:rPr lang="en-US" sz="470" i="1" dirty="0" smtClean="0">
                        <a:latin typeface="Cambria Math" panose="02040503050406030204" pitchFamily="18" charset="0"/>
                      </a:rPr>
                      <m:t> = −</m:t>
                    </m:r>
                    <m:f>
                      <m:fPr>
                        <m:ctrlPr>
                          <a:rPr lang="en-US" sz="470" i="1" dirty="0" smtClean="0">
                            <a:latin typeface="Cambria Math" panose="02040503050406030204" pitchFamily="18" charset="0"/>
                          </a:rPr>
                        </m:ctrlPr>
                      </m:fPr>
                      <m:num>
                        <m:r>
                          <a:rPr lang="en-US" sz="470" i="1" dirty="0" smtClean="0">
                            <a:latin typeface="Cambria Math" panose="02040503050406030204" pitchFamily="18" charset="0"/>
                          </a:rPr>
                          <m:t>40</m:t>
                        </m:r>
                      </m:num>
                      <m:den>
                        <m:r>
                          <a:rPr lang="en-US" sz="470" i="1" dirty="0" smtClean="0">
                            <a:latin typeface="Cambria Math" panose="02040503050406030204" pitchFamily="18" charset="0"/>
                          </a:rPr>
                          <m:t>−32</m:t>
                        </m:r>
                      </m:den>
                    </m:f>
                    <m:r>
                      <a:rPr lang="en-US" sz="470" i="1" dirty="0" smtClean="0">
                        <a:latin typeface="Cambria Math" panose="02040503050406030204" pitchFamily="18" charset="0"/>
                      </a:rPr>
                      <m:t> = ∗∗</m:t>
                    </m:r>
                    <m:f>
                      <m:fPr>
                        <m:ctrlPr>
                          <a:rPr lang="en-US" sz="470" i="1" dirty="0" smtClean="0">
                            <a:latin typeface="Cambria Math" panose="02040503050406030204" pitchFamily="18" charset="0"/>
                          </a:rPr>
                        </m:ctrlPr>
                      </m:fPr>
                      <m:num>
                        <m:r>
                          <a:rPr lang="en-US" sz="470" i="1" dirty="0" smtClean="0">
                            <a:latin typeface="Cambria Math" panose="02040503050406030204" pitchFamily="18" charset="0"/>
                          </a:rPr>
                          <m:t>5</m:t>
                        </m:r>
                      </m:num>
                      <m:den>
                        <m:r>
                          <a:rPr lang="en-US" sz="470" i="1" dirty="0" smtClean="0">
                            <a:latin typeface="Cambria Math" panose="02040503050406030204" pitchFamily="18" charset="0"/>
                          </a:rPr>
                          <m:t>4</m:t>
                        </m:r>
                      </m:den>
                    </m:f>
                    <m:r>
                      <a:rPr lang="en-US" sz="470" i="1" dirty="0" smtClean="0">
                        <a:latin typeface="Cambria Math" panose="02040503050406030204" pitchFamily="18" charset="0"/>
                      </a:rPr>
                      <m:t> </m:t>
                    </m:r>
                    <m:r>
                      <a:rPr lang="en-US" sz="470" i="1" dirty="0" smtClean="0">
                        <a:latin typeface="Cambria Math" panose="02040503050406030204" pitchFamily="18" charset="0"/>
                      </a:rPr>
                      <m:t>𝑠𝑒𝑐𝑜𝑛𝑑𝑠</m:t>
                    </m:r>
                    <m:r>
                      <a:rPr lang="en-US" sz="470" i="1" dirty="0" smtClean="0">
                        <a:latin typeface="Cambria Math" panose="02040503050406030204" pitchFamily="18" charset="0"/>
                      </a:rPr>
                      <m:t> (</m:t>
                    </m:r>
                    <m:r>
                      <a:rPr lang="en-US" sz="470" i="1" dirty="0" smtClean="0">
                        <a:latin typeface="Cambria Math" panose="02040503050406030204" pitchFamily="18" charset="0"/>
                      </a:rPr>
                      <m:t>𝑜𝑟</m:t>
                    </m:r>
                    <m:r>
                      <a:rPr lang="en-US" sz="470" i="1" dirty="0" smtClean="0">
                        <a:latin typeface="Cambria Math" panose="02040503050406030204" pitchFamily="18" charset="0"/>
                      </a:rPr>
                      <m:t> 1.25 </m:t>
                    </m:r>
                    <m:r>
                      <a:rPr lang="en-US" sz="470" i="1" dirty="0" smtClean="0">
                        <a:latin typeface="Cambria Math" panose="02040503050406030204" pitchFamily="18" charset="0"/>
                      </a:rPr>
                      <m:t>𝑠𝑒𝑐𝑜𝑛𝑑𝑠</m:t>
                    </m:r>
                    <m:r>
                      <a:rPr lang="en-US" sz="470" i="1" dirty="0" smtClean="0">
                        <a:latin typeface="Cambria Math" panose="02040503050406030204" pitchFamily="18" charset="0"/>
                      </a:rPr>
                      <m:t>)∗∗</m:t>
                    </m:r>
                  </m:oMath>
                </a14:m>
                <a:r>
                  <a:rPr lang="en-US" sz="470" dirty="0" smtClean="0"/>
                  <a:t>.</a:t>
                </a:r>
                <a:r>
                  <a:rPr lang="en-US" sz="470" dirty="0"/>
                  <a:t/>
                </a:r>
                <a:br>
                  <a:rPr lang="en-US" sz="470" dirty="0"/>
                </a:br>
                <a:r>
                  <a:rPr lang="en-US" sz="470" dirty="0"/>
                  <a:t>**Therefore, according to the Mean Value Theorem, the instantaneous velocity of the rock is equal to the average velocity at </a:t>
                </a:r>
                <a14:m>
                  <m:oMath xmlns:m="http://schemas.openxmlformats.org/officeDocument/2006/math">
                    <m:r>
                      <a:rPr lang="en-US" sz="470" i="1" dirty="0" smtClean="0">
                        <a:latin typeface="Cambria Math" panose="02040503050406030204" pitchFamily="18" charset="0"/>
                      </a:rPr>
                      <m:t>𝑡</m:t>
                    </m:r>
                    <m:r>
                      <a:rPr lang="en-US" sz="470" i="1" dirty="0" smtClean="0">
                        <a:latin typeface="Cambria Math" panose="02040503050406030204" pitchFamily="18" charset="0"/>
                      </a:rPr>
                      <m:t> =</m:t>
                    </m:r>
                    <m:f>
                      <m:fPr>
                        <m:ctrlPr>
                          <a:rPr lang="en-US" sz="470" i="1" dirty="0" smtClean="0">
                            <a:latin typeface="Cambria Math" panose="02040503050406030204" pitchFamily="18" charset="0"/>
                          </a:rPr>
                        </m:ctrlPr>
                      </m:fPr>
                      <m:num>
                        <m:r>
                          <a:rPr lang="en-US" sz="470" i="1" dirty="0" smtClean="0">
                            <a:latin typeface="Cambria Math" panose="02040503050406030204" pitchFamily="18" charset="0"/>
                          </a:rPr>
                          <m:t>5</m:t>
                        </m:r>
                      </m:num>
                      <m:den>
                        <m:r>
                          <a:rPr lang="en-US" sz="470" i="1" dirty="0" smtClean="0">
                            <a:latin typeface="Cambria Math" panose="02040503050406030204" pitchFamily="18" charset="0"/>
                          </a:rPr>
                          <m:t>4</m:t>
                        </m:r>
                      </m:den>
                    </m:f>
                    <m:r>
                      <a:rPr lang="en-US" sz="470" i="1" dirty="0" smtClean="0">
                        <a:latin typeface="Cambria Math" panose="02040503050406030204" pitchFamily="18" charset="0"/>
                      </a:rPr>
                      <m:t> </m:t>
                    </m:r>
                  </m:oMath>
                </a14:m>
                <a:r>
                  <a:rPr lang="en-US" sz="470" dirty="0"/>
                  <a:t>seconds.** </a:t>
                </a:r>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xfrm>
                <a:off x="6172200" y="4127497"/>
                <a:ext cx="5183188" cy="2571751"/>
              </a:xfrm>
              <a:blipFill>
                <a:blip r:embed="rId7"/>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7559168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9788" y="365125"/>
                <a:ext cx="10515600" cy="1325563"/>
              </a:xfrm>
              <a:ln>
                <a:solidFill>
                  <a:schemeClr val="tx1"/>
                </a:solidFill>
              </a:ln>
            </p:spPr>
            <p:txBody>
              <a:bodyPr>
                <a:normAutofit/>
              </a:bodyPr>
              <a:lstStyle/>
              <a:p>
                <a:r>
                  <a:rPr lang="en-US" sz="1800" dirty="0" smtClean="0"/>
                  <a:t>Q: For </a:t>
                </a:r>
                <a14:m>
                  <m:oMath xmlns:m="http://schemas.openxmlformats.org/officeDocument/2006/math">
                    <m:r>
                      <a:rPr lang="en-US" sz="1800" b="0" i="1" smtClean="0">
                        <a:latin typeface="Cambria Math" panose="02040503050406030204" pitchFamily="18" charset="0"/>
                      </a:rPr>
                      <m:t>𝐴</m:t>
                    </m:r>
                    <m:r>
                      <a:rPr lang="en-US" sz="1800" b="0" i="1" smtClean="0">
                        <a:latin typeface="Cambria Math" panose="02040503050406030204" pitchFamily="18" charset="0"/>
                      </a:rPr>
                      <m:t>&gt;</m:t>
                    </m:r>
                    <m:r>
                      <a:rPr lang="en-US" sz="1800" b="0" i="1" smtClean="0">
                        <a:latin typeface="Cambria Math" panose="02040503050406030204" pitchFamily="18" charset="0"/>
                      </a:rPr>
                      <m:t>0</m:t>
                    </m:r>
                  </m:oMath>
                </a14:m>
                <a:r>
                  <a:rPr lang="en-US" sz="1800" dirty="0" smtClean="0"/>
                  <a:t>, compute </a:t>
                </a:r>
                <a14:m>
                  <m:oMath xmlns:m="http://schemas.openxmlformats.org/officeDocument/2006/math">
                    <m:r>
                      <a:rPr lang="en-US" sz="1800" b="0" i="1" smtClean="0">
                        <a:latin typeface="Cambria Math" panose="02040503050406030204" pitchFamily="18" charset="0"/>
                      </a:rPr>
                      <m:t>𝐼</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𝐴</m:t>
                        </m:r>
                      </m:e>
                    </m:d>
                    <m:r>
                      <a:rPr lang="en-US" sz="1800" b="0" i="1" smtClean="0">
                        <a:latin typeface="Cambria Math" panose="02040503050406030204" pitchFamily="18" charset="0"/>
                      </a:rPr>
                      <m:t>= </m:t>
                    </m:r>
                    <m:nary>
                      <m:naryPr>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m:t>
                        </m:r>
                        <m:r>
                          <a:rPr lang="en-US" sz="1800" b="0" i="1" smtClean="0">
                            <a:latin typeface="Cambria Math" panose="02040503050406030204" pitchFamily="18" charset="0"/>
                          </a:rPr>
                          <m:t>𝐴</m:t>
                        </m:r>
                      </m:sub>
                      <m:sup>
                        <m:r>
                          <a:rPr lang="en-US" sz="1800" b="0" i="1" smtClean="0">
                            <a:latin typeface="Cambria Math" panose="02040503050406030204" pitchFamily="18" charset="0"/>
                          </a:rPr>
                          <m:t>𝐴</m:t>
                        </m:r>
                      </m:sup>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𝑑𝑡</m:t>
                            </m:r>
                          </m:num>
                          <m:den>
                            <m:r>
                              <a:rPr lang="en-US" sz="1800" b="0" i="1" smtClean="0">
                                <a:latin typeface="Cambria Math" panose="02040503050406030204" pitchFamily="18" charset="0"/>
                              </a:rPr>
                              <m:t>1</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𝑡</m:t>
                                </m:r>
                              </m:e>
                              <m:sup>
                                <m:r>
                                  <a:rPr lang="en-US" sz="1800" b="0" i="1" smtClean="0">
                                    <a:latin typeface="Cambria Math" panose="02040503050406030204" pitchFamily="18" charset="0"/>
                                  </a:rPr>
                                  <m:t>2</m:t>
                                </m:r>
                              </m:sup>
                            </m:sSup>
                          </m:den>
                        </m:f>
                      </m:e>
                    </m:nary>
                    <m:r>
                      <a:rPr lang="en-US" sz="1800" b="0" i="1" smtClean="0">
                        <a:latin typeface="Cambria Math" panose="02040503050406030204" pitchFamily="18" charset="0"/>
                      </a:rPr>
                      <m:t> </m:t>
                    </m:r>
                  </m:oMath>
                </a14:m>
                <a:r>
                  <a:rPr lang="en-US" sz="1800" dirty="0" smtClean="0"/>
                  <a:t>and evaluate </a:t>
                </a:r>
                <a14:m>
                  <m:oMath xmlns:m="http://schemas.openxmlformats.org/officeDocument/2006/math">
                    <m:func>
                      <m:funcPr>
                        <m:ctrlPr>
                          <a:rPr lang="en-US" sz="1800" i="1" smtClean="0">
                            <a:latin typeface="Cambria Math" panose="02040503050406030204" pitchFamily="18" charset="0"/>
                          </a:rPr>
                        </m:ctrlPr>
                      </m:funcPr>
                      <m:fName>
                        <m:limLow>
                          <m:limLowPr>
                            <m:ctrlPr>
                              <a:rPr lang="en-US" sz="1800" i="1" smtClean="0">
                                <a:latin typeface="Cambria Math" panose="02040503050406030204" pitchFamily="18" charset="0"/>
                              </a:rPr>
                            </m:ctrlPr>
                          </m:limLowPr>
                          <m:e>
                            <m:r>
                              <m:rPr>
                                <m:sty m:val="p"/>
                              </m:rPr>
                              <a:rPr lang="en-US" sz="1800" i="0" smtClean="0">
                                <a:latin typeface="Cambria Math" panose="02040503050406030204" pitchFamily="18" charset="0"/>
                              </a:rPr>
                              <m:t>lim</m:t>
                            </m:r>
                          </m:e>
                          <m:lim>
                            <m:r>
                              <a:rPr lang="en-US" sz="1800" b="0" i="1" smtClean="0">
                                <a:latin typeface="Cambria Math" panose="02040503050406030204" pitchFamily="18" charset="0"/>
                              </a:rPr>
                              <m:t>𝐴</m:t>
                            </m:r>
                            <m:r>
                              <a:rPr lang="en-US" sz="1800" b="0" i="1" smtClean="0">
                                <a:latin typeface="Cambria Math" panose="02040503050406030204" pitchFamily="18" charset="0"/>
                              </a:rPr>
                              <m:t>→</m:t>
                            </m:r>
                            <m:r>
                              <a:rPr lang="en-US" sz="1800" b="0" i="1" smtClean="0">
                                <a:latin typeface="Cambria Math" panose="02040503050406030204" pitchFamily="18" charset="0"/>
                              </a:rPr>
                              <m:t>∞</m:t>
                            </m:r>
                          </m:lim>
                        </m:limLow>
                      </m:fName>
                      <m:e>
                        <m:r>
                          <a:rPr lang="en-US" sz="1800" b="0" i="1" smtClean="0">
                            <a:latin typeface="Cambria Math" panose="02040503050406030204" pitchFamily="18" charset="0"/>
                          </a:rPr>
                          <m:t>𝐼</m:t>
                        </m:r>
                        <m:r>
                          <a:rPr lang="en-US" sz="1800" b="0" i="1" smtClean="0">
                            <a:latin typeface="Cambria Math" panose="02040503050406030204" pitchFamily="18" charset="0"/>
                          </a:rPr>
                          <m:t>(</m:t>
                        </m:r>
                        <m:r>
                          <a:rPr lang="en-US" sz="1800" b="0" i="1" smtClean="0">
                            <a:latin typeface="Cambria Math" panose="02040503050406030204" pitchFamily="18" charset="0"/>
                          </a:rPr>
                          <m:t>𝐴</m:t>
                        </m:r>
                        <m:r>
                          <a:rPr lang="en-US" sz="1800" b="0" i="1" smtClean="0">
                            <a:latin typeface="Cambria Math" panose="02040503050406030204" pitchFamily="18" charset="0"/>
                          </a:rPr>
                          <m:t>)</m:t>
                        </m:r>
                      </m:e>
                    </m:func>
                  </m:oMath>
                </a14:m>
                <a:r>
                  <a:rPr lang="en-US" sz="1800" dirty="0" smtClean="0"/>
                  <a:t>, the area under the graph of </a:t>
                </a:r>
                <a14:m>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1</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𝑡</m:t>
                            </m:r>
                          </m:e>
                          <m:sup>
                            <m:r>
                              <a:rPr lang="en-US" sz="1800" b="0" i="1" smtClean="0">
                                <a:latin typeface="Cambria Math" panose="02040503050406030204" pitchFamily="18" charset="0"/>
                              </a:rPr>
                              <m:t>2</m:t>
                            </m:r>
                          </m:sup>
                        </m:sSup>
                      </m:den>
                    </m:f>
                    <m:r>
                      <a:rPr lang="en-US" sz="1800" b="0" i="1" smtClean="0">
                        <a:latin typeface="Cambria Math" panose="02040503050406030204" pitchFamily="18" charset="0"/>
                      </a:rPr>
                      <m:t> </m:t>
                    </m:r>
                  </m:oMath>
                </a14:m>
                <a:r>
                  <a:rPr lang="en-US" sz="1800" dirty="0" smtClean="0"/>
                  <a:t>on </a:t>
                </a:r>
                <a14:m>
                  <m:oMath xmlns:m="http://schemas.openxmlformats.org/officeDocument/2006/math">
                    <m:r>
                      <a:rPr lang="en-US" sz="1800" b="0" i="1" smtClean="0">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m:t>
                    </m:r>
                  </m:oMath>
                </a14:m>
                <a:r>
                  <a:rPr lang="en-US" sz="1800" dirty="0" smtClean="0"/>
                  <a:t>.</a:t>
                </a:r>
                <a:r>
                  <a:rPr lang="en-US" sz="1800" dirty="0"/>
                  <a:t/>
                </a:r>
                <a:br>
                  <a:rPr lang="en-US" sz="1800" dirty="0"/>
                </a:br>
                <a:r>
                  <a:rPr lang="en-US" sz="1800" dirty="0" smtClean="0"/>
                  <a:t>A</a:t>
                </a:r>
                <a:r>
                  <a:rPr lang="en-US" sz="1800" dirty="0"/>
                  <a:t>: </a:t>
                </a:r>
                <a14:m>
                  <m:oMath xmlns:m="http://schemas.openxmlformats.org/officeDocument/2006/math">
                    <m:r>
                      <a:rPr lang="en-US" sz="1800" i="1" dirty="0" smtClean="0">
                        <a:latin typeface="Cambria Math" panose="02040503050406030204" pitchFamily="18" charset="0"/>
                      </a:rPr>
                      <m:t>2</m:t>
                    </m:r>
                    <m:d>
                      <m:dPr>
                        <m:ctrlPr>
                          <a:rPr lang="en-US" sz="1800" i="1" dirty="0" smtClean="0">
                            <a:latin typeface="Cambria Math" panose="02040503050406030204" pitchFamily="18" charset="0"/>
                          </a:rPr>
                        </m:ctrlPr>
                      </m:dPr>
                      <m:e>
                        <m:func>
                          <m:funcPr>
                            <m:ctrlPr>
                              <a:rPr lang="en-US" sz="1800" i="1" dirty="0" smtClean="0">
                                <a:latin typeface="Cambria Math" panose="02040503050406030204" pitchFamily="18" charset="0"/>
                              </a:rPr>
                            </m:ctrlPr>
                          </m:funcPr>
                          <m:fName>
                            <m:sSup>
                              <m:sSupPr>
                                <m:ctrlPr>
                                  <a:rPr lang="en-US" sz="1800" i="1" dirty="0" smtClean="0">
                                    <a:latin typeface="Cambria Math" panose="02040503050406030204" pitchFamily="18" charset="0"/>
                                  </a:rPr>
                                </m:ctrlPr>
                              </m:sSupPr>
                              <m:e>
                                <m:r>
                                  <m:rPr>
                                    <m:sty m:val="p"/>
                                  </m:rPr>
                                  <a:rPr lang="en-US" sz="1800" i="0" dirty="0" smtClean="0">
                                    <a:latin typeface="Cambria Math" panose="02040503050406030204" pitchFamily="18" charset="0"/>
                                  </a:rPr>
                                  <m:t>tan</m:t>
                                </m:r>
                              </m:e>
                              <m:sup>
                                <m:r>
                                  <a:rPr lang="en-US" sz="1800" i="1" dirty="0" smtClean="0">
                                    <a:latin typeface="Cambria Math" panose="02040503050406030204" pitchFamily="18" charset="0"/>
                                  </a:rPr>
                                  <m:t>−</m:t>
                                </m:r>
                                <m:r>
                                  <a:rPr lang="en-US" sz="1800" i="1" dirty="0" smtClean="0">
                                    <a:latin typeface="Cambria Math" panose="02040503050406030204" pitchFamily="18" charset="0"/>
                                  </a:rPr>
                                  <m:t>1</m:t>
                                </m:r>
                              </m:sup>
                            </m:sSup>
                          </m:fName>
                          <m:e>
                            <m:r>
                              <a:rPr lang="en-US" sz="1800" b="0" i="1" dirty="0" smtClean="0">
                                <a:latin typeface="Cambria Math" panose="02040503050406030204" pitchFamily="18" charset="0"/>
                              </a:rPr>
                              <m:t>𝐴</m:t>
                            </m:r>
                          </m:e>
                        </m:func>
                      </m:e>
                    </m:d>
                    <m:r>
                      <a:rPr lang="en-US" sz="1800" i="1" dirty="0" smtClean="0">
                        <a:latin typeface="Cambria Math" panose="02040503050406030204" pitchFamily="18" charset="0"/>
                      </a:rPr>
                      <m:t>, →</m:t>
                    </m:r>
                    <m:r>
                      <a:rPr lang="el-GR" sz="1800" i="1" dirty="0">
                        <a:latin typeface="Cambria Math" panose="02040503050406030204" pitchFamily="18" charset="0"/>
                      </a:rPr>
                      <m:t>𝜋</m:t>
                    </m:r>
                    <m:r>
                      <a:rPr lang="el-GR" sz="1800" i="1" dirty="0">
                        <a:latin typeface="Cambria Math" panose="02040503050406030204" pitchFamily="18" charset="0"/>
                      </a:rPr>
                      <m:t> </m:t>
                    </m:r>
                  </m:oMath>
                </a14:m>
                <a:endParaRPr lang="en-US" sz="1800" dirty="0" smtClean="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9788" y="365125"/>
                <a:ext cx="10515600" cy="1325563"/>
              </a:xfrm>
              <a:blipFill>
                <a:blip r:embed="rId3"/>
                <a:stretch>
                  <a:fillRect l="-463" t="-15982" b="-1552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39788" y="1681162"/>
                <a:ext cx="5157787" cy="2446337"/>
              </a:xfrm>
              <a:ln>
                <a:solidFill>
                  <a:schemeClr val="tx1"/>
                </a:solidFill>
              </a:ln>
            </p:spPr>
            <p:txBody>
              <a:bodyPr anchor="ctr">
                <a:noAutofit/>
              </a:bodyPr>
              <a:lstStyle/>
              <a:p>
                <a:pPr>
                  <a:lnSpc>
                    <a:spcPct val="120000"/>
                  </a:lnSpc>
                  <a:spcBef>
                    <a:spcPts val="0"/>
                  </a:spcBef>
                </a:pPr>
                <a:r>
                  <a:rPr lang="en-US" sz="700" b="0" dirty="0" smtClean="0"/>
                  <a:t>To compute the definite integral </a:t>
                </a:r>
                <a14:m>
                  <m:oMath xmlns:m="http://schemas.openxmlformats.org/officeDocument/2006/math">
                    <m:r>
                      <a:rPr lang="en-US" sz="700" b="0" i="1">
                        <a:latin typeface="Cambria Math" panose="02040503050406030204" pitchFamily="18" charset="0"/>
                      </a:rPr>
                      <m:t>𝐼</m:t>
                    </m:r>
                    <m:d>
                      <m:dPr>
                        <m:ctrlPr>
                          <a:rPr lang="en-US" sz="700" b="0" i="1">
                            <a:latin typeface="Cambria Math" panose="02040503050406030204" pitchFamily="18" charset="0"/>
                          </a:rPr>
                        </m:ctrlPr>
                      </m:dPr>
                      <m:e>
                        <m:r>
                          <a:rPr lang="en-US" sz="700" b="0" i="1">
                            <a:latin typeface="Cambria Math" panose="02040503050406030204" pitchFamily="18" charset="0"/>
                          </a:rPr>
                          <m:t>𝐴</m:t>
                        </m:r>
                      </m:e>
                    </m:d>
                    <m:r>
                      <a:rPr lang="en-US" sz="700" b="0" i="1">
                        <a:latin typeface="Cambria Math" panose="02040503050406030204" pitchFamily="18" charset="0"/>
                      </a:rPr>
                      <m:t>= </m:t>
                    </m:r>
                    <m:nary>
                      <m:naryPr>
                        <m:ctrlPr>
                          <a:rPr lang="en-US" sz="700" b="0" i="1">
                            <a:latin typeface="Cambria Math" panose="02040503050406030204" pitchFamily="18" charset="0"/>
                          </a:rPr>
                        </m:ctrlPr>
                      </m:naryPr>
                      <m:sub>
                        <m:r>
                          <m:rPr>
                            <m:brk m:alnAt="23"/>
                          </m:rPr>
                          <a:rPr lang="en-US" sz="700" b="0" i="1">
                            <a:latin typeface="Cambria Math" panose="02040503050406030204" pitchFamily="18" charset="0"/>
                          </a:rPr>
                          <m:t>−</m:t>
                        </m:r>
                        <m:r>
                          <a:rPr lang="en-US" sz="700" b="0" i="1">
                            <a:latin typeface="Cambria Math" panose="02040503050406030204" pitchFamily="18" charset="0"/>
                          </a:rPr>
                          <m:t>𝐴</m:t>
                        </m:r>
                      </m:sub>
                      <m:sup>
                        <m:r>
                          <a:rPr lang="en-US" sz="700" b="0" i="1">
                            <a:latin typeface="Cambria Math" panose="02040503050406030204" pitchFamily="18" charset="0"/>
                          </a:rPr>
                          <m:t>𝐴</m:t>
                        </m:r>
                      </m:sup>
                      <m:e>
                        <m:f>
                          <m:fPr>
                            <m:ctrlPr>
                              <a:rPr lang="en-US" sz="700" b="0" i="1">
                                <a:latin typeface="Cambria Math" panose="02040503050406030204" pitchFamily="18" charset="0"/>
                              </a:rPr>
                            </m:ctrlPr>
                          </m:fPr>
                          <m:num>
                            <m:r>
                              <a:rPr lang="en-US" sz="700" b="0" i="1">
                                <a:latin typeface="Cambria Math" panose="02040503050406030204" pitchFamily="18" charset="0"/>
                              </a:rPr>
                              <m:t>𝑑𝑡</m:t>
                            </m:r>
                          </m:num>
                          <m:den>
                            <m:r>
                              <a:rPr lang="en-US" sz="700" b="0" i="1">
                                <a:latin typeface="Cambria Math" panose="02040503050406030204" pitchFamily="18" charset="0"/>
                              </a:rPr>
                              <m:t>1</m:t>
                            </m:r>
                            <m:r>
                              <a:rPr lang="en-US" sz="700" b="0" i="1">
                                <a:latin typeface="Cambria Math" panose="02040503050406030204" pitchFamily="18" charset="0"/>
                              </a:rPr>
                              <m:t>+</m:t>
                            </m:r>
                            <m:sSup>
                              <m:sSupPr>
                                <m:ctrlPr>
                                  <a:rPr lang="en-US" sz="700" b="0" i="1">
                                    <a:latin typeface="Cambria Math" panose="02040503050406030204" pitchFamily="18" charset="0"/>
                                  </a:rPr>
                                </m:ctrlPr>
                              </m:sSupPr>
                              <m:e>
                                <m:r>
                                  <a:rPr lang="en-US" sz="700" b="0" i="1">
                                    <a:latin typeface="Cambria Math" panose="02040503050406030204" pitchFamily="18" charset="0"/>
                                  </a:rPr>
                                  <m:t>𝑡</m:t>
                                </m:r>
                              </m:e>
                              <m:sup>
                                <m:r>
                                  <a:rPr lang="en-US" sz="700" b="0" i="1">
                                    <a:latin typeface="Cambria Math" panose="02040503050406030204" pitchFamily="18" charset="0"/>
                                  </a:rPr>
                                  <m:t>2</m:t>
                                </m:r>
                              </m:sup>
                            </m:sSup>
                          </m:den>
                        </m:f>
                      </m:e>
                    </m:nary>
                  </m:oMath>
                </a14:m>
                <a:r>
                  <a:rPr lang="en-US" sz="700" b="0" dirty="0" smtClean="0"/>
                  <a:t>, </a:t>
                </a:r>
                <a:r>
                  <a:rPr lang="en-US" sz="700" b="0" dirty="0"/>
                  <a:t>we can use the arctangent integral formula</a:t>
                </a:r>
                <a:r>
                  <a:rPr lang="en-US" sz="700" b="0" dirty="0" smtClean="0"/>
                  <a:t>:</a:t>
                </a:r>
                <a:r>
                  <a:rPr lang="en-US" sz="700" b="0" dirty="0"/>
                  <a:t/>
                </a:r>
                <a:br>
                  <a:rPr lang="en-US" sz="700" b="0" dirty="0"/>
                </a:br>
                <a14:m>
                  <m:oMathPara xmlns:m="http://schemas.openxmlformats.org/officeDocument/2006/math">
                    <m:oMathParaPr>
                      <m:jc m:val="centerGroup"/>
                    </m:oMathParaPr>
                    <m:oMath xmlns:m="http://schemas.openxmlformats.org/officeDocument/2006/math">
                      <m:nary>
                        <m:naryPr>
                          <m:limLoc m:val="undOvr"/>
                          <m:subHide m:val="on"/>
                          <m:supHide m:val="on"/>
                          <m:ctrlPr>
                            <a:rPr lang="en-US" sz="700" b="0" i="1" dirty="0" smtClean="0">
                              <a:latin typeface="Cambria Math" panose="02040503050406030204" pitchFamily="18" charset="0"/>
                            </a:rPr>
                          </m:ctrlPr>
                        </m:naryPr>
                        <m:sub/>
                        <m:sup/>
                        <m:e>
                          <m:f>
                            <m:fPr>
                              <m:ctrlPr>
                                <a:rPr lang="en-US" sz="700" b="0" i="1" dirty="0" smtClean="0">
                                  <a:latin typeface="Cambria Math" panose="02040503050406030204" pitchFamily="18" charset="0"/>
                                </a:rPr>
                              </m:ctrlPr>
                            </m:fPr>
                            <m:num>
                              <m:r>
                                <a:rPr lang="en-US" sz="700" b="0" i="1" dirty="0" smtClean="0">
                                  <a:latin typeface="Cambria Math" panose="02040503050406030204" pitchFamily="18" charset="0"/>
                                </a:rPr>
                                <m:t>𝑑𝑥</m:t>
                              </m:r>
                            </m:num>
                            <m:den>
                              <m:r>
                                <a:rPr lang="en-US" sz="700" b="0" i="1" dirty="0" smtClean="0">
                                  <a:latin typeface="Cambria Math" panose="02040503050406030204" pitchFamily="18" charset="0"/>
                                </a:rPr>
                                <m:t>1</m:t>
                              </m:r>
                              <m:r>
                                <a:rPr lang="en-US" sz="700" b="0" i="1" dirty="0" smtClean="0">
                                  <a:latin typeface="Cambria Math" panose="02040503050406030204" pitchFamily="18" charset="0"/>
                                </a:rPr>
                                <m:t>+</m:t>
                              </m:r>
                              <m:sSup>
                                <m:sSupPr>
                                  <m:ctrlPr>
                                    <a:rPr lang="en-US" sz="700" b="0" i="1" dirty="0" smtClean="0">
                                      <a:latin typeface="Cambria Math" panose="02040503050406030204" pitchFamily="18" charset="0"/>
                                    </a:rPr>
                                  </m:ctrlPr>
                                </m:sSupPr>
                                <m:e>
                                  <m:r>
                                    <a:rPr lang="en-US" sz="700" b="0" i="1" dirty="0" smtClean="0">
                                      <a:latin typeface="Cambria Math" panose="02040503050406030204" pitchFamily="18" charset="0"/>
                                    </a:rPr>
                                    <m:t>𝑥</m:t>
                                  </m:r>
                                </m:e>
                                <m:sup>
                                  <m:r>
                                    <a:rPr lang="en-US" sz="700" b="0" i="1" dirty="0" smtClean="0">
                                      <a:latin typeface="Cambria Math" panose="02040503050406030204" pitchFamily="18" charset="0"/>
                                    </a:rPr>
                                    <m:t>2</m:t>
                                  </m:r>
                                </m:sup>
                              </m:sSup>
                            </m:den>
                          </m:f>
                        </m:e>
                      </m:nary>
                      <m:r>
                        <a:rPr lang="en-US" sz="700" b="0" i="1" dirty="0" smtClean="0">
                          <a:latin typeface="Cambria Math" panose="02040503050406030204" pitchFamily="18" charset="0"/>
                        </a:rPr>
                        <m:t> = </m:t>
                      </m:r>
                      <m:r>
                        <m:rPr>
                          <m:sty m:val="p"/>
                        </m:rPr>
                        <a:rPr lang="en-US" sz="700" b="0" i="1" dirty="0" smtClean="0">
                          <a:latin typeface="Cambria Math" panose="02040503050406030204" pitchFamily="18" charset="0"/>
                        </a:rPr>
                        <m:t>arctan</m:t>
                      </m:r>
                      <m:r>
                        <a:rPr lang="en-US" sz="700" b="0" i="1" dirty="0" smtClean="0">
                          <a:latin typeface="Cambria Math" panose="02040503050406030204" pitchFamily="18" charset="0"/>
                        </a:rPr>
                        <m:t>⁡(</m:t>
                      </m:r>
                      <m:r>
                        <a:rPr lang="en-US" sz="700" b="0" i="1" dirty="0" smtClean="0">
                          <a:latin typeface="Cambria Math" panose="02040503050406030204" pitchFamily="18" charset="0"/>
                        </a:rPr>
                        <m:t>𝑥</m:t>
                      </m:r>
                      <m:r>
                        <a:rPr lang="en-US" sz="700" b="0" i="1" dirty="0" smtClean="0">
                          <a:latin typeface="Cambria Math" panose="02040503050406030204" pitchFamily="18" charset="0"/>
                        </a:rPr>
                        <m:t>) + </m:t>
                      </m:r>
                      <m:r>
                        <a:rPr lang="en-US" sz="700" b="0" i="1" dirty="0" smtClean="0">
                          <a:latin typeface="Cambria Math" panose="02040503050406030204" pitchFamily="18" charset="0"/>
                        </a:rPr>
                        <m:t>𝐶</m:t>
                      </m:r>
                    </m:oMath>
                  </m:oMathPara>
                </a14:m>
                <a:r>
                  <a:rPr lang="en-US" sz="700" b="0" dirty="0"/>
                  <a:t/>
                </a:r>
                <a:br>
                  <a:rPr lang="en-US" sz="700" b="0" dirty="0"/>
                </a:br>
                <a:r>
                  <a:rPr lang="en-US" sz="700" b="0" dirty="0"/>
                  <a:t>Therefore, for our case, we have</a:t>
                </a:r>
                <a:r>
                  <a:rPr lang="en-US" sz="700" b="0" dirty="0" smtClean="0"/>
                  <a:t>:</a:t>
                </a:r>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700" b="0" i="1">
                          <a:latin typeface="Cambria Math" panose="02040503050406030204" pitchFamily="18" charset="0"/>
                        </a:rPr>
                        <m:t>𝐼</m:t>
                      </m:r>
                      <m:d>
                        <m:dPr>
                          <m:ctrlPr>
                            <a:rPr lang="en-US" sz="700" b="0" i="1">
                              <a:latin typeface="Cambria Math" panose="02040503050406030204" pitchFamily="18" charset="0"/>
                            </a:rPr>
                          </m:ctrlPr>
                        </m:dPr>
                        <m:e>
                          <m:r>
                            <a:rPr lang="en-US" sz="700" b="0" i="1">
                              <a:latin typeface="Cambria Math" panose="02040503050406030204" pitchFamily="18" charset="0"/>
                            </a:rPr>
                            <m:t>𝐴</m:t>
                          </m:r>
                        </m:e>
                      </m:d>
                      <m:r>
                        <a:rPr lang="en-US" sz="700" b="0" i="1">
                          <a:latin typeface="Cambria Math" panose="02040503050406030204" pitchFamily="18" charset="0"/>
                        </a:rPr>
                        <m:t>= </m:t>
                      </m:r>
                      <m:nary>
                        <m:naryPr>
                          <m:ctrlPr>
                            <a:rPr lang="en-US" sz="700" b="0" i="1">
                              <a:latin typeface="Cambria Math" panose="02040503050406030204" pitchFamily="18" charset="0"/>
                            </a:rPr>
                          </m:ctrlPr>
                        </m:naryPr>
                        <m:sub>
                          <m:r>
                            <m:rPr>
                              <m:brk m:alnAt="23"/>
                            </m:rPr>
                            <a:rPr lang="en-US" sz="700" b="0" i="1">
                              <a:latin typeface="Cambria Math" panose="02040503050406030204" pitchFamily="18" charset="0"/>
                            </a:rPr>
                            <m:t>−</m:t>
                          </m:r>
                          <m:r>
                            <a:rPr lang="en-US" sz="700" b="0" i="1">
                              <a:latin typeface="Cambria Math" panose="02040503050406030204" pitchFamily="18" charset="0"/>
                            </a:rPr>
                            <m:t>𝐴</m:t>
                          </m:r>
                        </m:sub>
                        <m:sup>
                          <m:r>
                            <a:rPr lang="en-US" sz="700" b="0" i="1">
                              <a:latin typeface="Cambria Math" panose="02040503050406030204" pitchFamily="18" charset="0"/>
                            </a:rPr>
                            <m:t>𝐴</m:t>
                          </m:r>
                        </m:sup>
                        <m:e>
                          <m:f>
                            <m:fPr>
                              <m:ctrlPr>
                                <a:rPr lang="en-US" sz="700" b="0" i="1">
                                  <a:latin typeface="Cambria Math" panose="02040503050406030204" pitchFamily="18" charset="0"/>
                                </a:rPr>
                              </m:ctrlPr>
                            </m:fPr>
                            <m:num>
                              <m:r>
                                <a:rPr lang="en-US" sz="700" b="0" i="1">
                                  <a:latin typeface="Cambria Math" panose="02040503050406030204" pitchFamily="18" charset="0"/>
                                </a:rPr>
                                <m:t>𝑑𝑡</m:t>
                              </m:r>
                            </m:num>
                            <m:den>
                              <m:r>
                                <a:rPr lang="en-US" sz="700" b="0" i="1">
                                  <a:latin typeface="Cambria Math" panose="02040503050406030204" pitchFamily="18" charset="0"/>
                                </a:rPr>
                                <m:t>1</m:t>
                              </m:r>
                              <m:r>
                                <a:rPr lang="en-US" sz="700" b="0" i="1">
                                  <a:latin typeface="Cambria Math" panose="02040503050406030204" pitchFamily="18" charset="0"/>
                                </a:rPr>
                                <m:t>+</m:t>
                              </m:r>
                              <m:sSup>
                                <m:sSupPr>
                                  <m:ctrlPr>
                                    <a:rPr lang="en-US" sz="700" b="0" i="1">
                                      <a:latin typeface="Cambria Math" panose="02040503050406030204" pitchFamily="18" charset="0"/>
                                    </a:rPr>
                                  </m:ctrlPr>
                                </m:sSupPr>
                                <m:e>
                                  <m:r>
                                    <a:rPr lang="en-US" sz="700" b="0" i="1">
                                      <a:latin typeface="Cambria Math" panose="02040503050406030204" pitchFamily="18" charset="0"/>
                                    </a:rPr>
                                    <m:t>𝑡</m:t>
                                  </m:r>
                                </m:e>
                                <m:sup>
                                  <m:r>
                                    <a:rPr lang="en-US" sz="700" b="0" i="1">
                                      <a:latin typeface="Cambria Math" panose="02040503050406030204" pitchFamily="18" charset="0"/>
                                    </a:rPr>
                                    <m:t>2</m:t>
                                  </m:r>
                                </m:sup>
                              </m:sSup>
                            </m:den>
                          </m:f>
                        </m:e>
                      </m:nary>
                    </m:oMath>
                    <m:oMath xmlns:m="http://schemas.openxmlformats.org/officeDocument/2006/math">
                      <m:r>
                        <a:rPr lang="en-US" sz="700" b="0" i="1" dirty="0" smtClean="0">
                          <a:latin typeface="Cambria Math" panose="02040503050406030204" pitchFamily="18" charset="0"/>
                        </a:rPr>
                        <m:t>         =</m:t>
                      </m:r>
                      <m:func>
                        <m:funcPr>
                          <m:ctrlPr>
                            <a:rPr lang="en-US" sz="700" b="0" i="1" dirty="0" smtClean="0">
                              <a:latin typeface="Cambria Math" panose="02040503050406030204" pitchFamily="18" charset="0"/>
                            </a:rPr>
                          </m:ctrlPr>
                        </m:funcPr>
                        <m:fName>
                          <m:r>
                            <m:rPr>
                              <m:sty m:val="p"/>
                            </m:rPr>
                            <a:rPr lang="en-US" sz="700" b="0" i="0" dirty="0" smtClean="0">
                              <a:latin typeface="Cambria Math" panose="02040503050406030204" pitchFamily="18" charset="0"/>
                            </a:rPr>
                            <m:t>arctan</m:t>
                          </m:r>
                        </m:fName>
                        <m:e>
                          <m:d>
                            <m:dPr>
                              <m:ctrlPr>
                                <a:rPr lang="en-US" sz="700" b="0" i="1" dirty="0" smtClean="0">
                                  <a:latin typeface="Cambria Math" panose="02040503050406030204" pitchFamily="18" charset="0"/>
                                </a:rPr>
                              </m:ctrlPr>
                            </m:dPr>
                            <m:e>
                              <m:r>
                                <a:rPr lang="en-US" sz="700" b="0" i="1" dirty="0" smtClean="0">
                                  <a:latin typeface="Cambria Math" panose="02040503050406030204" pitchFamily="18" charset="0"/>
                                </a:rPr>
                                <m:t>𝑡</m:t>
                              </m:r>
                            </m:e>
                          </m:d>
                        </m:e>
                      </m:func>
                      <m:r>
                        <a:rPr lang="en-US" sz="700" b="0" i="1" dirty="0" smtClean="0">
                          <a:latin typeface="Cambria Math" panose="02040503050406030204" pitchFamily="18" charset="0"/>
                        </a:rPr>
                        <m:t>|</m:t>
                      </m:r>
                      <m:f>
                        <m:fPr>
                          <m:type m:val="noBar"/>
                          <m:ctrlPr>
                            <a:rPr lang="en-US" sz="700" b="0" i="1" dirty="0" smtClean="0">
                              <a:latin typeface="Cambria Math" panose="02040503050406030204" pitchFamily="18" charset="0"/>
                            </a:rPr>
                          </m:ctrlPr>
                        </m:fPr>
                        <m:num>
                          <m:r>
                            <a:rPr lang="en-US" sz="700" b="0" i="1" dirty="0" smtClean="0">
                              <a:latin typeface="Cambria Math" panose="02040503050406030204" pitchFamily="18" charset="0"/>
                            </a:rPr>
                            <m:t>𝐴</m:t>
                          </m:r>
                        </m:num>
                        <m:den>
                          <m:r>
                            <a:rPr lang="en-US" sz="700" b="0" i="1" dirty="0" smtClean="0">
                              <a:latin typeface="Cambria Math" panose="02040503050406030204" pitchFamily="18" charset="0"/>
                            </a:rPr>
                            <m:t>−</m:t>
                          </m:r>
                          <m:r>
                            <a:rPr lang="en-US" sz="700" b="0" i="1" dirty="0" smtClean="0">
                              <a:latin typeface="Cambria Math" panose="02040503050406030204" pitchFamily="18" charset="0"/>
                            </a:rPr>
                            <m:t>𝐴</m:t>
                          </m:r>
                        </m:den>
                      </m:f>
                    </m:oMath>
                    <m:oMath xmlns:m="http://schemas.openxmlformats.org/officeDocument/2006/math">
                      <m:r>
                        <a:rPr lang="en-US" sz="700" b="0" i="1" dirty="0" smtClean="0">
                          <a:latin typeface="Cambria Math" panose="02040503050406030204" pitchFamily="18" charset="0"/>
                        </a:rPr>
                        <m:t>         = [</m:t>
                      </m:r>
                      <m:r>
                        <m:rPr>
                          <m:sty m:val="p"/>
                        </m:rPr>
                        <a:rPr lang="en-US" sz="700" b="0" i="1" dirty="0" smtClean="0">
                          <a:latin typeface="Cambria Math" panose="02040503050406030204" pitchFamily="18" charset="0"/>
                        </a:rPr>
                        <m:t>arctan</m:t>
                      </m:r>
                      <m:r>
                        <a:rPr lang="en-US" sz="700" b="0" i="1" dirty="0" smtClean="0">
                          <a:latin typeface="Cambria Math" panose="02040503050406030204" pitchFamily="18" charset="0"/>
                        </a:rPr>
                        <m:t>⁡(</m:t>
                      </m:r>
                      <m:r>
                        <a:rPr lang="en-US" sz="700" b="0" i="1" dirty="0" smtClean="0">
                          <a:latin typeface="Cambria Math" panose="02040503050406030204" pitchFamily="18" charset="0"/>
                        </a:rPr>
                        <m:t>𝐴</m:t>
                      </m:r>
                      <m:r>
                        <a:rPr lang="en-US" sz="700" b="0" i="1" dirty="0" smtClean="0">
                          <a:latin typeface="Cambria Math" panose="02040503050406030204" pitchFamily="18" charset="0"/>
                        </a:rPr>
                        <m:t>) − </m:t>
                      </m:r>
                      <m:r>
                        <m:rPr>
                          <m:sty m:val="p"/>
                        </m:rPr>
                        <a:rPr lang="en-US" sz="700" b="0" i="1" dirty="0" smtClean="0">
                          <a:latin typeface="Cambria Math" panose="02040503050406030204" pitchFamily="18" charset="0"/>
                        </a:rPr>
                        <m:t>arctan</m:t>
                      </m:r>
                      <m:r>
                        <a:rPr lang="en-US" sz="700" b="0" i="1" dirty="0" smtClean="0">
                          <a:latin typeface="Cambria Math" panose="02040503050406030204" pitchFamily="18" charset="0"/>
                        </a:rPr>
                        <m:t>⁡(−</m:t>
                      </m:r>
                      <m:r>
                        <a:rPr lang="en-US" sz="700" b="0" i="1" dirty="0" smtClean="0">
                          <a:latin typeface="Cambria Math" panose="02040503050406030204" pitchFamily="18" charset="0"/>
                        </a:rPr>
                        <m:t>𝐴</m:t>
                      </m:r>
                      <m:r>
                        <a:rPr lang="en-US" sz="700" b="0" i="1" dirty="0" smtClean="0">
                          <a:latin typeface="Cambria Math" panose="02040503050406030204" pitchFamily="18" charset="0"/>
                        </a:rPr>
                        <m:t>)]</m:t>
                      </m:r>
                    </m:oMath>
                    <m:oMath xmlns:m="http://schemas.openxmlformats.org/officeDocument/2006/math">
                      <m:r>
                        <a:rPr lang="en-US" sz="700" b="0" i="1" dirty="0" smtClean="0">
                          <a:latin typeface="Cambria Math" panose="02040503050406030204" pitchFamily="18" charset="0"/>
                        </a:rPr>
                        <m:t>         = </m:t>
                      </m:r>
                      <m:r>
                        <m:rPr>
                          <m:sty m:val="p"/>
                        </m:rPr>
                        <a:rPr lang="en-US" sz="700" b="0" i="1" dirty="0" smtClean="0">
                          <a:latin typeface="Cambria Math" panose="02040503050406030204" pitchFamily="18" charset="0"/>
                        </a:rPr>
                        <m:t>arctan</m:t>
                      </m:r>
                      <m:r>
                        <a:rPr lang="en-US" sz="700" b="0" i="1" dirty="0" smtClean="0">
                          <a:latin typeface="Cambria Math" panose="02040503050406030204" pitchFamily="18" charset="0"/>
                        </a:rPr>
                        <m:t>⁡(</m:t>
                      </m:r>
                      <m:r>
                        <a:rPr lang="en-US" sz="700" b="0" i="1" dirty="0" smtClean="0">
                          <a:latin typeface="Cambria Math" panose="02040503050406030204" pitchFamily="18" charset="0"/>
                        </a:rPr>
                        <m:t>𝐴</m:t>
                      </m:r>
                      <m:r>
                        <a:rPr lang="en-US" sz="700" b="0" i="1" dirty="0" smtClean="0">
                          <a:latin typeface="Cambria Math" panose="02040503050406030204" pitchFamily="18" charset="0"/>
                        </a:rPr>
                        <m:t>) + </m:t>
                      </m:r>
                      <m:r>
                        <m:rPr>
                          <m:sty m:val="p"/>
                        </m:rPr>
                        <a:rPr lang="en-US" sz="700" b="0" i="1" dirty="0" smtClean="0">
                          <a:latin typeface="Cambria Math" panose="02040503050406030204" pitchFamily="18" charset="0"/>
                        </a:rPr>
                        <m:t>arctan</m:t>
                      </m:r>
                      <m:r>
                        <a:rPr lang="en-US" sz="700" b="0" i="1" dirty="0" smtClean="0">
                          <a:latin typeface="Cambria Math" panose="02040503050406030204" pitchFamily="18" charset="0"/>
                        </a:rPr>
                        <m:t>⁡(</m:t>
                      </m:r>
                      <m:r>
                        <a:rPr lang="en-US" sz="700" b="0" i="1" dirty="0" smtClean="0">
                          <a:latin typeface="Cambria Math" panose="02040503050406030204" pitchFamily="18" charset="0"/>
                        </a:rPr>
                        <m:t>𝐴</m:t>
                      </m:r>
                      <m:r>
                        <a:rPr lang="en-US" sz="700" b="0" i="1" dirty="0" smtClean="0">
                          <a:latin typeface="Cambria Math" panose="02040503050406030204" pitchFamily="18" charset="0"/>
                        </a:rPr>
                        <m:t>)</m:t>
                      </m:r>
                    </m:oMath>
                    <m:oMath xmlns:m="http://schemas.openxmlformats.org/officeDocument/2006/math">
                      <m:r>
                        <a:rPr lang="en-US" sz="700" b="0" i="1" dirty="0" smtClean="0">
                          <a:latin typeface="Cambria Math" panose="02040503050406030204" pitchFamily="18" charset="0"/>
                        </a:rPr>
                        <m:t>         = </m:t>
                      </m:r>
                      <m:r>
                        <a:rPr lang="en-US" sz="700" b="0" i="1" dirty="0" smtClean="0">
                          <a:latin typeface="Cambria Math" panose="02040503050406030204" pitchFamily="18" charset="0"/>
                        </a:rPr>
                        <m:t>2</m:t>
                      </m:r>
                      <m:r>
                        <a:rPr lang="en-US" sz="700" b="0" i="1" dirty="0" smtClean="0">
                          <a:latin typeface="Cambria Math" panose="02040503050406030204" pitchFamily="18" charset="0"/>
                        </a:rPr>
                        <m:t> ∗ </m:t>
                      </m:r>
                      <m:r>
                        <m:rPr>
                          <m:sty m:val="p"/>
                        </m:rPr>
                        <a:rPr lang="en-US" sz="700" b="0" i="1" dirty="0" smtClean="0">
                          <a:latin typeface="Cambria Math" panose="02040503050406030204" pitchFamily="18" charset="0"/>
                        </a:rPr>
                        <m:t>arctan</m:t>
                      </m:r>
                      <m:r>
                        <a:rPr lang="en-US" sz="700" b="0" i="1" dirty="0" smtClean="0">
                          <a:latin typeface="Cambria Math" panose="02040503050406030204" pitchFamily="18" charset="0"/>
                        </a:rPr>
                        <m:t>⁡(</m:t>
                      </m:r>
                      <m:r>
                        <a:rPr lang="en-US" sz="700" b="0" i="1" dirty="0" smtClean="0">
                          <a:latin typeface="Cambria Math" panose="02040503050406030204" pitchFamily="18" charset="0"/>
                        </a:rPr>
                        <m:t>𝐴</m:t>
                      </m:r>
                      <m:r>
                        <a:rPr lang="en-US" sz="700" b="0" i="1" dirty="0" smtClean="0">
                          <a:latin typeface="Cambria Math" panose="02040503050406030204" pitchFamily="18" charset="0"/>
                        </a:rPr>
                        <m:t>)</m:t>
                      </m:r>
                    </m:oMath>
                  </m:oMathPara>
                </a14:m>
                <a:r>
                  <a:rPr lang="en-US" sz="700" b="0" dirty="0"/>
                  <a:t/>
                </a:r>
                <a:br>
                  <a:rPr lang="en-US" sz="700" b="0" dirty="0"/>
                </a:br>
                <a:r>
                  <a:rPr lang="en-US" sz="700" b="0" dirty="0"/>
                  <a:t>Next, we need to evaluate the limit as </a:t>
                </a:r>
                <a:r>
                  <a:rPr lang="en-US" sz="700" b="0" i="1" dirty="0" smtClean="0">
                    <a:latin typeface="Cambria Math" panose="02040503050406030204" pitchFamily="18" charset="0"/>
                    <a:ea typeface="Cambria Math" panose="02040503050406030204" pitchFamily="18" charset="0"/>
                  </a:rPr>
                  <a:t>A</a:t>
                </a:r>
                <a:r>
                  <a:rPr lang="en-US" sz="700" b="0" dirty="0" smtClean="0"/>
                  <a:t> </a:t>
                </a:r>
                <a:r>
                  <a:rPr lang="en-US" sz="700" b="0" dirty="0"/>
                  <a:t>approaches infinity of </a:t>
                </a:r>
                <a14:m>
                  <m:oMath xmlns:m="http://schemas.openxmlformats.org/officeDocument/2006/math">
                    <m:r>
                      <a:rPr lang="en-US" sz="700" b="0" i="1" dirty="0" smtClean="0">
                        <a:latin typeface="Cambria Math" panose="02040503050406030204" pitchFamily="18" charset="0"/>
                      </a:rPr>
                      <m:t>𝐼</m:t>
                    </m:r>
                    <m:r>
                      <a:rPr lang="en-US" sz="700" b="0" i="1" dirty="0" smtClean="0">
                        <a:latin typeface="Cambria Math" panose="02040503050406030204" pitchFamily="18" charset="0"/>
                      </a:rPr>
                      <m:t>(</m:t>
                    </m:r>
                    <m:r>
                      <a:rPr lang="en-US" sz="700" b="0" i="1" dirty="0" smtClean="0">
                        <a:latin typeface="Cambria Math" panose="02040503050406030204" pitchFamily="18" charset="0"/>
                      </a:rPr>
                      <m:t>𝐴</m:t>
                    </m:r>
                    <m:r>
                      <a:rPr lang="en-US" sz="700" b="0" i="1" dirty="0" smtClean="0">
                        <a:latin typeface="Cambria Math" panose="02040503050406030204" pitchFamily="18" charset="0"/>
                      </a:rPr>
                      <m:t>)</m:t>
                    </m:r>
                  </m:oMath>
                </a14:m>
                <a:r>
                  <a:rPr lang="en-US" sz="700" b="0" dirty="0" smtClean="0"/>
                  <a:t>, </a:t>
                </a:r>
                <a:r>
                  <a:rPr lang="en-US" sz="700" b="0" dirty="0"/>
                  <a:t>i.e., </a:t>
                </a:r>
                <a14:m>
                  <m:oMath xmlns:m="http://schemas.openxmlformats.org/officeDocument/2006/math">
                    <m:func>
                      <m:funcPr>
                        <m:ctrlPr>
                          <a:rPr lang="en-US" sz="700" i="1">
                            <a:latin typeface="Cambria Math" panose="02040503050406030204" pitchFamily="18" charset="0"/>
                          </a:rPr>
                        </m:ctrlPr>
                      </m:funcPr>
                      <m:fName>
                        <m:limLow>
                          <m:limLowPr>
                            <m:ctrlPr>
                              <a:rPr lang="en-US" sz="700" i="1">
                                <a:latin typeface="Cambria Math" panose="02040503050406030204" pitchFamily="18" charset="0"/>
                              </a:rPr>
                            </m:ctrlPr>
                          </m:limLowPr>
                          <m:e>
                            <m:r>
                              <m:rPr>
                                <m:sty m:val="p"/>
                              </m:rPr>
                              <a:rPr lang="en-US" sz="700">
                                <a:latin typeface="Cambria Math" panose="02040503050406030204" pitchFamily="18" charset="0"/>
                              </a:rPr>
                              <m:t>lim</m:t>
                            </m:r>
                          </m:e>
                          <m:lim>
                            <m:r>
                              <a:rPr lang="en-US" sz="700" b="0" i="1">
                                <a:latin typeface="Cambria Math" panose="02040503050406030204" pitchFamily="18" charset="0"/>
                              </a:rPr>
                              <m:t>𝐴</m:t>
                            </m:r>
                            <m:r>
                              <a:rPr lang="en-US" sz="700" b="0" i="1">
                                <a:latin typeface="Cambria Math" panose="02040503050406030204" pitchFamily="18" charset="0"/>
                              </a:rPr>
                              <m:t>→</m:t>
                            </m:r>
                            <m:r>
                              <a:rPr lang="en-US" sz="700" b="0" i="1">
                                <a:latin typeface="Cambria Math" panose="02040503050406030204" pitchFamily="18" charset="0"/>
                              </a:rPr>
                              <m:t>∞</m:t>
                            </m:r>
                          </m:lim>
                        </m:limLow>
                      </m:fName>
                      <m:e>
                        <m:r>
                          <a:rPr lang="en-US" sz="700" b="0" i="1">
                            <a:latin typeface="Cambria Math" panose="02040503050406030204" pitchFamily="18" charset="0"/>
                          </a:rPr>
                          <m:t>𝐼</m:t>
                        </m:r>
                        <m:r>
                          <a:rPr lang="en-US" sz="700" b="0" i="1">
                            <a:latin typeface="Cambria Math" panose="02040503050406030204" pitchFamily="18" charset="0"/>
                          </a:rPr>
                          <m:t>(</m:t>
                        </m:r>
                        <m:r>
                          <a:rPr lang="en-US" sz="700" b="0" i="1">
                            <a:latin typeface="Cambria Math" panose="02040503050406030204" pitchFamily="18" charset="0"/>
                          </a:rPr>
                          <m:t>𝐴</m:t>
                        </m:r>
                        <m:r>
                          <a:rPr lang="en-US" sz="700" b="0" i="1">
                            <a:latin typeface="Cambria Math" panose="02040503050406030204" pitchFamily="18" charset="0"/>
                          </a:rPr>
                          <m:t>)</m:t>
                        </m:r>
                      </m:e>
                    </m:func>
                  </m:oMath>
                </a14:m>
                <a:r>
                  <a:rPr lang="en-US" sz="700" b="0" dirty="0" smtClean="0"/>
                  <a:t>.</a:t>
                </a:r>
                <a:r>
                  <a:rPr lang="en-US" sz="700" b="0" dirty="0"/>
                  <a:t/>
                </a:r>
                <a:br>
                  <a:rPr lang="en-US" sz="700" b="0" dirty="0"/>
                </a:br>
                <a:r>
                  <a:rPr lang="en-US" sz="700" b="0" dirty="0"/>
                  <a:t>As </a:t>
                </a:r>
                <a:r>
                  <a:rPr lang="en-US" sz="700" b="0" i="1" dirty="0">
                    <a:latin typeface="Cambria Math" panose="02040503050406030204" pitchFamily="18" charset="0"/>
                    <a:ea typeface="Cambria Math" panose="02040503050406030204" pitchFamily="18" charset="0"/>
                  </a:rPr>
                  <a:t>A</a:t>
                </a:r>
                <a:r>
                  <a:rPr lang="en-US" sz="700" b="0" dirty="0" smtClean="0"/>
                  <a:t> </a:t>
                </a:r>
                <a:r>
                  <a:rPr lang="en-US" sz="700" b="0" dirty="0"/>
                  <a:t>approaches infinity, the arctangent function also approaches </a:t>
                </a:r>
                <a14:m>
                  <m:oMath xmlns:m="http://schemas.openxmlformats.org/officeDocument/2006/math">
                    <m:f>
                      <m:fPr>
                        <m:ctrlPr>
                          <a:rPr lang="el-GR" sz="700" b="0" i="1" smtClean="0">
                            <a:latin typeface="Cambria Math" panose="02040503050406030204" pitchFamily="18" charset="0"/>
                          </a:rPr>
                        </m:ctrlPr>
                      </m:fPr>
                      <m:num>
                        <m:r>
                          <a:rPr lang="el-GR" sz="700" b="0" i="1" smtClean="0">
                            <a:latin typeface="Cambria Math" panose="02040503050406030204" pitchFamily="18" charset="0"/>
                          </a:rPr>
                          <m:t>𝜋</m:t>
                        </m:r>
                      </m:num>
                      <m:den>
                        <m:r>
                          <a:rPr lang="el-GR" sz="700" b="0" i="1" smtClean="0">
                            <a:latin typeface="Cambria Math" panose="02040503050406030204" pitchFamily="18" charset="0"/>
                          </a:rPr>
                          <m:t>2</m:t>
                        </m:r>
                      </m:den>
                    </m:f>
                  </m:oMath>
                </a14:m>
                <a:r>
                  <a:rPr lang="en-US" sz="700" b="0" dirty="0" smtClean="0"/>
                  <a:t>. </a:t>
                </a:r>
                <a:r>
                  <a:rPr lang="en-US" sz="700" b="0" dirty="0"/>
                  <a:t>Therefore, the limit of </a:t>
                </a:r>
                <a14:m>
                  <m:oMath xmlns:m="http://schemas.openxmlformats.org/officeDocument/2006/math">
                    <m:r>
                      <a:rPr lang="en-US" sz="700" b="0" i="1" dirty="0" smtClean="0">
                        <a:latin typeface="Cambria Math" panose="02040503050406030204" pitchFamily="18" charset="0"/>
                      </a:rPr>
                      <m:t>2</m:t>
                    </m:r>
                    <m:r>
                      <a:rPr lang="en-US" sz="700" b="0" i="1" dirty="0" smtClean="0">
                        <a:latin typeface="Cambria Math" panose="02040503050406030204" pitchFamily="18" charset="0"/>
                      </a:rPr>
                      <m:t> ∗ </m:t>
                    </m:r>
                    <m:r>
                      <m:rPr>
                        <m:sty m:val="p"/>
                      </m:rPr>
                      <a:rPr lang="en-US" sz="700" b="0" i="1" dirty="0" smtClean="0">
                        <a:latin typeface="Cambria Math" panose="02040503050406030204" pitchFamily="18" charset="0"/>
                      </a:rPr>
                      <m:t>arctan</m:t>
                    </m:r>
                    <m:r>
                      <a:rPr lang="en-US" sz="700" b="0" i="1" dirty="0" smtClean="0">
                        <a:latin typeface="Cambria Math" panose="02040503050406030204" pitchFamily="18" charset="0"/>
                      </a:rPr>
                      <m:t>⁡(</m:t>
                    </m:r>
                    <m:r>
                      <a:rPr lang="en-US" sz="700" b="0" i="1" dirty="0" smtClean="0">
                        <a:latin typeface="Cambria Math" panose="02040503050406030204" pitchFamily="18" charset="0"/>
                      </a:rPr>
                      <m:t>𝐴</m:t>
                    </m:r>
                    <m:r>
                      <a:rPr lang="en-US" sz="700" b="0" i="1" dirty="0" smtClean="0">
                        <a:latin typeface="Cambria Math" panose="02040503050406030204" pitchFamily="18" charset="0"/>
                      </a:rPr>
                      <m:t>) </m:t>
                    </m:r>
                  </m:oMath>
                </a14:m>
                <a:r>
                  <a:rPr lang="en-US" sz="700" b="0" dirty="0"/>
                  <a:t>as </a:t>
                </a:r>
                <a:r>
                  <a:rPr lang="en-US" sz="700" b="0" i="1" dirty="0">
                    <a:latin typeface="Cambria Math" panose="02040503050406030204" pitchFamily="18" charset="0"/>
                    <a:ea typeface="Cambria Math" panose="02040503050406030204" pitchFamily="18" charset="0"/>
                  </a:rPr>
                  <a:t>A</a:t>
                </a:r>
                <a:r>
                  <a:rPr lang="en-US" sz="700" b="0" dirty="0" smtClean="0"/>
                  <a:t> </a:t>
                </a:r>
                <a:r>
                  <a:rPr lang="en-US" sz="700" b="0" dirty="0"/>
                  <a:t>approaches infinity would be</a:t>
                </a:r>
                <a:r>
                  <a:rPr lang="en-US" sz="700" b="0" dirty="0" smtClean="0"/>
                  <a:t>:</a:t>
                </a:r>
                <a:endParaRPr lang="en-US" sz="700" b="0" dirty="0"/>
              </a:p>
              <a:p>
                <a:pPr>
                  <a:lnSpc>
                    <a:spcPct val="120000"/>
                  </a:lnSpc>
                  <a:spcBef>
                    <a:spcPts val="0"/>
                  </a:spcBef>
                </a:pPr>
                <a14:m>
                  <m:oMathPara xmlns:m="http://schemas.openxmlformats.org/officeDocument/2006/math">
                    <m:oMathParaPr>
                      <m:jc m:val="centerGroup"/>
                    </m:oMathParaPr>
                    <m:oMath xmlns:m="http://schemas.openxmlformats.org/officeDocument/2006/math">
                      <m:func>
                        <m:funcPr>
                          <m:ctrlPr>
                            <a:rPr lang="en-US" sz="700" i="1">
                              <a:latin typeface="Cambria Math" panose="02040503050406030204" pitchFamily="18" charset="0"/>
                            </a:rPr>
                          </m:ctrlPr>
                        </m:funcPr>
                        <m:fName>
                          <m:limLow>
                            <m:limLowPr>
                              <m:ctrlPr>
                                <a:rPr lang="en-US" sz="700" i="1">
                                  <a:latin typeface="Cambria Math" panose="02040503050406030204" pitchFamily="18" charset="0"/>
                                </a:rPr>
                              </m:ctrlPr>
                            </m:limLowPr>
                            <m:e>
                              <m:r>
                                <m:rPr>
                                  <m:sty m:val="p"/>
                                </m:rPr>
                                <a:rPr lang="en-US" sz="700">
                                  <a:latin typeface="Cambria Math" panose="02040503050406030204" pitchFamily="18" charset="0"/>
                                </a:rPr>
                                <m:t>lim</m:t>
                              </m:r>
                            </m:e>
                            <m:lim>
                              <m:r>
                                <a:rPr lang="en-US" sz="700" b="0" i="1">
                                  <a:latin typeface="Cambria Math" panose="02040503050406030204" pitchFamily="18" charset="0"/>
                                </a:rPr>
                                <m:t>𝐴</m:t>
                              </m:r>
                              <m:r>
                                <a:rPr lang="en-US" sz="700" b="0" i="1">
                                  <a:latin typeface="Cambria Math" panose="02040503050406030204" pitchFamily="18" charset="0"/>
                                </a:rPr>
                                <m:t>→</m:t>
                              </m:r>
                              <m:r>
                                <a:rPr lang="en-US" sz="700" b="0" i="1">
                                  <a:latin typeface="Cambria Math" panose="02040503050406030204" pitchFamily="18" charset="0"/>
                                </a:rPr>
                                <m:t>∞</m:t>
                              </m:r>
                            </m:lim>
                          </m:limLow>
                        </m:fName>
                        <m:e>
                          <m:r>
                            <a:rPr lang="en-US" sz="700" b="0" i="1">
                              <a:latin typeface="Cambria Math" panose="02040503050406030204" pitchFamily="18" charset="0"/>
                            </a:rPr>
                            <m:t>𝐼</m:t>
                          </m:r>
                          <m:r>
                            <a:rPr lang="en-US" sz="700" b="0" i="1">
                              <a:latin typeface="Cambria Math" panose="02040503050406030204" pitchFamily="18" charset="0"/>
                            </a:rPr>
                            <m:t>(</m:t>
                          </m:r>
                          <m:r>
                            <a:rPr lang="en-US" sz="700" b="0" i="1">
                              <a:latin typeface="Cambria Math" panose="02040503050406030204" pitchFamily="18" charset="0"/>
                            </a:rPr>
                            <m:t>𝐴</m:t>
                          </m:r>
                          <m:r>
                            <a:rPr lang="en-US" sz="700" b="0" i="1">
                              <a:latin typeface="Cambria Math" panose="02040503050406030204" pitchFamily="18" charset="0"/>
                            </a:rPr>
                            <m:t>)</m:t>
                          </m:r>
                        </m:e>
                      </m:func>
                      <m:r>
                        <a:rPr lang="en-US" sz="700" b="0" i="0" smtClean="0">
                          <a:latin typeface="Cambria Math" panose="02040503050406030204" pitchFamily="18" charset="0"/>
                        </a:rPr>
                        <m:t>=</m:t>
                      </m:r>
                      <m:func>
                        <m:funcPr>
                          <m:ctrlPr>
                            <a:rPr lang="en-US" sz="700" i="1">
                              <a:latin typeface="Cambria Math" panose="02040503050406030204" pitchFamily="18" charset="0"/>
                            </a:rPr>
                          </m:ctrlPr>
                        </m:funcPr>
                        <m:fName>
                          <m:limLow>
                            <m:limLowPr>
                              <m:ctrlPr>
                                <a:rPr lang="en-US" sz="700" i="1">
                                  <a:latin typeface="Cambria Math" panose="02040503050406030204" pitchFamily="18" charset="0"/>
                                </a:rPr>
                              </m:ctrlPr>
                            </m:limLowPr>
                            <m:e>
                              <m:r>
                                <m:rPr>
                                  <m:sty m:val="p"/>
                                </m:rPr>
                                <a:rPr lang="en-US" sz="700">
                                  <a:latin typeface="Cambria Math" panose="02040503050406030204" pitchFamily="18" charset="0"/>
                                </a:rPr>
                                <m:t>lim</m:t>
                              </m:r>
                            </m:e>
                            <m:lim>
                              <m:r>
                                <a:rPr lang="en-US" sz="700" b="0" i="1">
                                  <a:latin typeface="Cambria Math" panose="02040503050406030204" pitchFamily="18" charset="0"/>
                                </a:rPr>
                                <m:t>𝐴</m:t>
                              </m:r>
                              <m:r>
                                <a:rPr lang="en-US" sz="700" b="0" i="1">
                                  <a:latin typeface="Cambria Math" panose="02040503050406030204" pitchFamily="18" charset="0"/>
                                </a:rPr>
                                <m:t>→</m:t>
                              </m:r>
                              <m:r>
                                <a:rPr lang="en-US" sz="700" b="0" i="1">
                                  <a:latin typeface="Cambria Math" panose="02040503050406030204" pitchFamily="18" charset="0"/>
                                </a:rPr>
                                <m:t>∞</m:t>
                              </m:r>
                            </m:lim>
                          </m:limLow>
                        </m:fName>
                        <m:e>
                          <m:r>
                            <a:rPr lang="en-US" sz="700" b="0" i="1" smtClean="0">
                              <a:latin typeface="Cambria Math" panose="02040503050406030204" pitchFamily="18" charset="0"/>
                            </a:rPr>
                            <m:t>2</m:t>
                          </m:r>
                          <m:r>
                            <a:rPr lang="en-US" sz="700" b="0" i="1" smtClean="0">
                              <a:latin typeface="Cambria Math" panose="02040503050406030204" pitchFamily="18" charset="0"/>
                            </a:rPr>
                            <m:t>∗</m:t>
                          </m:r>
                          <m:r>
                            <m:rPr>
                              <m:sty m:val="p"/>
                            </m:rPr>
                            <a:rPr lang="en-US" sz="700" b="0" i="0" smtClean="0">
                              <a:latin typeface="Cambria Math" panose="02040503050406030204" pitchFamily="18" charset="0"/>
                            </a:rPr>
                            <m:t>arctan</m:t>
                          </m:r>
                          <m:r>
                            <a:rPr lang="en-US" sz="700" b="0" i="1" smtClean="0">
                              <a:latin typeface="Cambria Math" panose="02040503050406030204" pitchFamily="18" charset="0"/>
                            </a:rPr>
                            <m:t>⁡(</m:t>
                          </m:r>
                          <m:r>
                            <a:rPr lang="en-US" sz="700" b="0" i="1" smtClean="0">
                              <a:latin typeface="Cambria Math" panose="02040503050406030204" pitchFamily="18" charset="0"/>
                            </a:rPr>
                            <m:t>𝐴</m:t>
                          </m:r>
                          <m:r>
                            <a:rPr lang="en-US" sz="700" b="0" i="1" smtClean="0">
                              <a:latin typeface="Cambria Math" panose="02040503050406030204" pitchFamily="18" charset="0"/>
                            </a:rPr>
                            <m:t>)</m:t>
                          </m:r>
                        </m:e>
                      </m:func>
                      <m:r>
                        <a:rPr lang="en-US" sz="700" b="0" i="1" smtClean="0">
                          <a:latin typeface="Cambria Math" panose="02040503050406030204" pitchFamily="18" charset="0"/>
                        </a:rPr>
                        <m:t>=</m:t>
                      </m:r>
                      <m:r>
                        <a:rPr lang="en-US" sz="700" b="0" i="1" smtClean="0">
                          <a:latin typeface="Cambria Math" panose="02040503050406030204" pitchFamily="18" charset="0"/>
                        </a:rPr>
                        <m:t>2</m:t>
                      </m:r>
                      <m:r>
                        <a:rPr lang="en-US" sz="700" b="0" i="1" smtClean="0">
                          <a:latin typeface="Cambria Math" panose="02040503050406030204" pitchFamily="18" charset="0"/>
                        </a:rPr>
                        <m:t>∗</m:t>
                      </m:r>
                      <m:f>
                        <m:fPr>
                          <m:ctrlPr>
                            <a:rPr lang="el-GR" sz="700" b="0" i="1" smtClean="0">
                              <a:latin typeface="Cambria Math" panose="02040503050406030204" pitchFamily="18" charset="0"/>
                            </a:rPr>
                          </m:ctrlPr>
                        </m:fPr>
                        <m:num>
                          <m:r>
                            <a:rPr lang="el-GR" sz="700" b="0" i="1" smtClean="0">
                              <a:latin typeface="Cambria Math" panose="02040503050406030204" pitchFamily="18" charset="0"/>
                            </a:rPr>
                            <m:t>𝜋</m:t>
                          </m:r>
                        </m:num>
                        <m:den>
                          <m:r>
                            <a:rPr lang="el-GR" sz="700" b="0" i="1" smtClean="0">
                              <a:latin typeface="Cambria Math" panose="02040503050406030204" pitchFamily="18" charset="0"/>
                            </a:rPr>
                            <m:t>2</m:t>
                          </m:r>
                        </m:den>
                      </m:f>
                      <m:r>
                        <a:rPr lang="en-US" sz="700" b="0" i="1" smtClean="0">
                          <a:latin typeface="Cambria Math" panose="02040503050406030204" pitchFamily="18" charset="0"/>
                        </a:rPr>
                        <m:t>=</m:t>
                      </m:r>
                      <m:r>
                        <a:rPr lang="en-US" sz="700" b="0" i="1" smtClean="0">
                          <a:latin typeface="Cambria Math" panose="02040503050406030204" pitchFamily="18" charset="0"/>
                          <a:ea typeface="Cambria Math" panose="02040503050406030204" pitchFamily="18" charset="0"/>
                        </a:rPr>
                        <m:t>𝜋</m:t>
                      </m:r>
                    </m:oMath>
                  </m:oMathPara>
                </a14:m>
                <a:r>
                  <a:rPr lang="en-US" sz="700" b="0" dirty="0"/>
                  <a:t/>
                </a:r>
                <a:br>
                  <a:rPr lang="en-US" sz="700" b="0" dirty="0"/>
                </a:br>
                <a:r>
                  <a:rPr lang="en-US" sz="700" b="0" dirty="0"/>
                  <a:t>Therefore, the area under the graph </a:t>
                </a:r>
                <a:r>
                  <a:rPr lang="en-US" sz="700" b="0" dirty="0" smtClean="0"/>
                  <a:t>of </a:t>
                </a:r>
                <a14:m>
                  <m:oMath xmlns:m="http://schemas.openxmlformats.org/officeDocument/2006/math">
                    <m:f>
                      <m:fPr>
                        <m:ctrlPr>
                          <a:rPr lang="en-US" sz="700" i="1">
                            <a:latin typeface="Cambria Math" panose="02040503050406030204" pitchFamily="18" charset="0"/>
                          </a:rPr>
                        </m:ctrlPr>
                      </m:fPr>
                      <m:num>
                        <m:r>
                          <a:rPr lang="en-US" sz="700" b="0" i="1">
                            <a:latin typeface="Cambria Math" panose="02040503050406030204" pitchFamily="18" charset="0"/>
                          </a:rPr>
                          <m:t>1</m:t>
                        </m:r>
                      </m:num>
                      <m:den>
                        <m:r>
                          <a:rPr lang="en-US" sz="700" b="0" i="1">
                            <a:latin typeface="Cambria Math" panose="02040503050406030204" pitchFamily="18" charset="0"/>
                          </a:rPr>
                          <m:t>1</m:t>
                        </m:r>
                        <m:r>
                          <a:rPr lang="en-US" sz="700" b="0" i="1">
                            <a:latin typeface="Cambria Math" panose="02040503050406030204" pitchFamily="18" charset="0"/>
                          </a:rPr>
                          <m:t>+</m:t>
                        </m:r>
                        <m:sSup>
                          <m:sSupPr>
                            <m:ctrlPr>
                              <a:rPr lang="en-US" sz="700" b="0" i="1">
                                <a:latin typeface="Cambria Math" panose="02040503050406030204" pitchFamily="18" charset="0"/>
                              </a:rPr>
                            </m:ctrlPr>
                          </m:sSupPr>
                          <m:e>
                            <m:r>
                              <a:rPr lang="en-US" sz="700" b="0" i="1">
                                <a:latin typeface="Cambria Math" panose="02040503050406030204" pitchFamily="18" charset="0"/>
                              </a:rPr>
                              <m:t>𝑡</m:t>
                            </m:r>
                          </m:e>
                          <m:sup>
                            <m:r>
                              <a:rPr lang="en-US" sz="700" b="0" i="1">
                                <a:latin typeface="Cambria Math" panose="02040503050406030204" pitchFamily="18" charset="0"/>
                              </a:rPr>
                              <m:t>2</m:t>
                            </m:r>
                          </m:sup>
                        </m:sSup>
                      </m:den>
                    </m:f>
                  </m:oMath>
                </a14:m>
                <a:r>
                  <a:rPr lang="en-US" sz="700" b="0" dirty="0" smtClean="0"/>
                  <a:t> on </a:t>
                </a:r>
                <a:r>
                  <a:rPr lang="en-US" sz="700" b="0" dirty="0"/>
                  <a:t>the interval </a:t>
                </a:r>
                <a14:m>
                  <m:oMath xmlns:m="http://schemas.openxmlformats.org/officeDocument/2006/math">
                    <m:r>
                      <a:rPr lang="en-US" sz="700" b="0" i="1">
                        <a:latin typeface="Cambria Math" panose="02040503050406030204" pitchFamily="18" charset="0"/>
                      </a:rPr>
                      <m:t>[−</m:t>
                    </m:r>
                    <m:r>
                      <a:rPr lang="en-US" sz="700" b="0" i="1">
                        <a:latin typeface="Cambria Math" panose="02040503050406030204" pitchFamily="18" charset="0"/>
                        <a:ea typeface="Cambria Math" panose="02040503050406030204" pitchFamily="18" charset="0"/>
                      </a:rPr>
                      <m:t>∞</m:t>
                    </m:r>
                    <m:r>
                      <a:rPr lang="en-US" sz="700" b="0" i="1">
                        <a:latin typeface="Cambria Math" panose="02040503050406030204" pitchFamily="18" charset="0"/>
                        <a:ea typeface="Cambria Math" panose="02040503050406030204" pitchFamily="18" charset="0"/>
                      </a:rPr>
                      <m:t>,</m:t>
                    </m:r>
                    <m:r>
                      <a:rPr lang="en-US" sz="700" b="0" i="1">
                        <a:latin typeface="Cambria Math" panose="02040503050406030204" pitchFamily="18" charset="0"/>
                        <a:ea typeface="Cambria Math" panose="02040503050406030204" pitchFamily="18" charset="0"/>
                      </a:rPr>
                      <m:t>∞</m:t>
                    </m:r>
                    <m:r>
                      <a:rPr lang="en-US" sz="700" b="0" i="1">
                        <a:latin typeface="Cambria Math" panose="02040503050406030204" pitchFamily="18" charset="0"/>
                        <a:ea typeface="Cambria Math" panose="02040503050406030204" pitchFamily="18" charset="0"/>
                      </a:rPr>
                      <m:t>]</m:t>
                    </m:r>
                  </m:oMath>
                </a14:m>
                <a:r>
                  <a:rPr lang="en-US" sz="700" b="0" dirty="0" smtClean="0"/>
                  <a:t> </a:t>
                </a:r>
                <a:r>
                  <a:rPr lang="en-US" sz="700" b="0" dirty="0"/>
                  <a:t>is π.</a:t>
                </a:r>
                <a:r>
                  <a:rPr lang="en-US" sz="700" dirty="0"/>
                  <a:t> </a:t>
                </a:r>
                <a:endParaRPr lang="en-US" sz="700" b="0"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39788" y="1681162"/>
                <a:ext cx="5157787" cy="2446337"/>
              </a:xfrm>
              <a:blipFill>
                <a:blip r:embed="rId4"/>
                <a:stretch>
                  <a:fillRect t="-8437" b="-49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839788" y="4127498"/>
                <a:ext cx="5157787" cy="2571751"/>
              </a:xfrm>
              <a:ln>
                <a:solidFill>
                  <a:schemeClr val="tx1"/>
                </a:solidFill>
              </a:ln>
            </p:spPr>
            <p:txBody>
              <a:bodyPr>
                <a:noAutofit/>
              </a:bodyPr>
              <a:lstStyle/>
              <a:p>
                <a:pPr marL="0" indent="0">
                  <a:lnSpc>
                    <a:spcPct val="120000"/>
                  </a:lnSpc>
                  <a:spcBef>
                    <a:spcPts val="0"/>
                  </a:spcBef>
                  <a:buNone/>
                </a:pPr>
                <a:r>
                  <a:rPr lang="en-US" sz="725" dirty="0" smtClean="0"/>
                  <a:t>To solve this problem, we need to evaluate the integral </a:t>
                </a:r>
                <a14:m>
                  <m:oMath xmlns:m="http://schemas.openxmlformats.org/officeDocument/2006/math">
                    <m:r>
                      <a:rPr lang="en-US" sz="725" i="1">
                        <a:latin typeface="Cambria Math" panose="02040503050406030204" pitchFamily="18" charset="0"/>
                      </a:rPr>
                      <m:t>𝐼</m:t>
                    </m:r>
                    <m:d>
                      <m:dPr>
                        <m:ctrlPr>
                          <a:rPr lang="en-US" sz="725" i="1">
                            <a:latin typeface="Cambria Math" panose="02040503050406030204" pitchFamily="18" charset="0"/>
                          </a:rPr>
                        </m:ctrlPr>
                      </m:dPr>
                      <m:e>
                        <m:r>
                          <a:rPr lang="en-US" sz="725" i="1">
                            <a:latin typeface="Cambria Math" panose="02040503050406030204" pitchFamily="18" charset="0"/>
                          </a:rPr>
                          <m:t>𝐴</m:t>
                        </m:r>
                      </m:e>
                    </m:d>
                    <m:r>
                      <a:rPr lang="en-US" sz="725" i="1">
                        <a:latin typeface="Cambria Math" panose="02040503050406030204" pitchFamily="18" charset="0"/>
                      </a:rPr>
                      <m:t>= </m:t>
                    </m:r>
                    <m:nary>
                      <m:naryPr>
                        <m:ctrlPr>
                          <a:rPr lang="en-US" sz="725" i="1">
                            <a:latin typeface="Cambria Math" panose="02040503050406030204" pitchFamily="18" charset="0"/>
                          </a:rPr>
                        </m:ctrlPr>
                      </m:naryPr>
                      <m:sub>
                        <m:r>
                          <m:rPr>
                            <m:brk m:alnAt="23"/>
                          </m:rPr>
                          <a:rPr lang="en-US" sz="725" i="1">
                            <a:latin typeface="Cambria Math" panose="02040503050406030204" pitchFamily="18" charset="0"/>
                          </a:rPr>
                          <m:t>−</m:t>
                        </m:r>
                        <m:r>
                          <a:rPr lang="en-US" sz="725" i="1">
                            <a:latin typeface="Cambria Math" panose="02040503050406030204" pitchFamily="18" charset="0"/>
                          </a:rPr>
                          <m:t>𝐴</m:t>
                        </m:r>
                      </m:sub>
                      <m:sup>
                        <m:r>
                          <a:rPr lang="en-US" sz="725" i="1">
                            <a:latin typeface="Cambria Math" panose="02040503050406030204" pitchFamily="18" charset="0"/>
                          </a:rPr>
                          <m:t>𝐴</m:t>
                        </m:r>
                      </m:sup>
                      <m:e>
                        <m:f>
                          <m:fPr>
                            <m:ctrlPr>
                              <a:rPr lang="en-US" sz="725" i="1">
                                <a:latin typeface="Cambria Math" panose="02040503050406030204" pitchFamily="18" charset="0"/>
                              </a:rPr>
                            </m:ctrlPr>
                          </m:fPr>
                          <m:num>
                            <m:r>
                              <a:rPr lang="en-US" sz="725" i="1">
                                <a:latin typeface="Cambria Math" panose="02040503050406030204" pitchFamily="18" charset="0"/>
                              </a:rPr>
                              <m:t>𝑑𝑡</m:t>
                            </m:r>
                          </m:num>
                          <m:den>
                            <m:r>
                              <a:rPr lang="en-US" sz="725" i="1">
                                <a:latin typeface="Cambria Math" panose="02040503050406030204" pitchFamily="18" charset="0"/>
                              </a:rPr>
                              <m:t>1</m:t>
                            </m:r>
                            <m:r>
                              <a:rPr lang="en-US" sz="725" i="1">
                                <a:latin typeface="Cambria Math" panose="02040503050406030204" pitchFamily="18" charset="0"/>
                              </a:rPr>
                              <m:t>+</m:t>
                            </m:r>
                            <m:sSup>
                              <m:sSupPr>
                                <m:ctrlPr>
                                  <a:rPr lang="en-US" sz="725" i="1">
                                    <a:latin typeface="Cambria Math" panose="02040503050406030204" pitchFamily="18" charset="0"/>
                                  </a:rPr>
                                </m:ctrlPr>
                              </m:sSupPr>
                              <m:e>
                                <m:r>
                                  <a:rPr lang="en-US" sz="725" i="1">
                                    <a:latin typeface="Cambria Math" panose="02040503050406030204" pitchFamily="18" charset="0"/>
                                  </a:rPr>
                                  <m:t>𝑡</m:t>
                                </m:r>
                              </m:e>
                              <m:sup>
                                <m:r>
                                  <a:rPr lang="en-US" sz="725" i="1">
                                    <a:latin typeface="Cambria Math" panose="02040503050406030204" pitchFamily="18" charset="0"/>
                                  </a:rPr>
                                  <m:t>2</m:t>
                                </m:r>
                              </m:sup>
                            </m:sSup>
                          </m:den>
                        </m:f>
                      </m:e>
                    </m:nary>
                    <m:r>
                      <a:rPr lang="en-US" sz="725" b="0" i="0" smtClean="0">
                        <a:latin typeface="Cambria Math" panose="02040503050406030204" pitchFamily="18" charset="0"/>
                      </a:rPr>
                      <m:t> </m:t>
                    </m:r>
                  </m:oMath>
                </a14:m>
                <a:r>
                  <a:rPr lang="en-US" sz="725" dirty="0" smtClean="0"/>
                  <a:t>and </a:t>
                </a:r>
                <a:r>
                  <a:rPr lang="en-US" sz="725" dirty="0"/>
                  <a:t>then find the limit as </a:t>
                </a:r>
                <a14:m>
                  <m:oMath xmlns:m="http://schemas.openxmlformats.org/officeDocument/2006/math">
                    <m:r>
                      <a:rPr lang="en-US" sz="725" b="0" i="1" smtClean="0">
                        <a:latin typeface="Cambria Math" panose="02040503050406030204" pitchFamily="18" charset="0"/>
                      </a:rPr>
                      <m:t>𝐴</m:t>
                    </m:r>
                  </m:oMath>
                </a14:m>
                <a:r>
                  <a:rPr lang="en-US" sz="725" dirty="0" smtClean="0"/>
                  <a:t> </a:t>
                </a:r>
                <a:r>
                  <a:rPr lang="en-US" sz="725" dirty="0"/>
                  <a:t>approaches infinity</a:t>
                </a:r>
                <a:r>
                  <a:rPr lang="en-US" sz="725" dirty="0" smtClean="0"/>
                  <a:t>:</a:t>
                </a:r>
                <a:r>
                  <a:rPr lang="en-US" sz="725" i="1" dirty="0"/>
                  <a:t> </a:t>
                </a:r>
                <a14:m>
                  <m:oMath xmlns:m="http://schemas.openxmlformats.org/officeDocument/2006/math">
                    <m:func>
                      <m:funcPr>
                        <m:ctrlPr>
                          <a:rPr lang="en-US" sz="725" i="1">
                            <a:latin typeface="Cambria Math" panose="02040503050406030204" pitchFamily="18" charset="0"/>
                          </a:rPr>
                        </m:ctrlPr>
                      </m:funcPr>
                      <m:fName>
                        <m:limLow>
                          <m:limLowPr>
                            <m:ctrlPr>
                              <a:rPr lang="en-US" sz="725" i="1">
                                <a:latin typeface="Cambria Math" panose="02040503050406030204" pitchFamily="18" charset="0"/>
                              </a:rPr>
                            </m:ctrlPr>
                          </m:limLowPr>
                          <m:e>
                            <m:r>
                              <m:rPr>
                                <m:sty m:val="p"/>
                              </m:rPr>
                              <a:rPr lang="en-US" sz="725">
                                <a:latin typeface="Cambria Math" panose="02040503050406030204" pitchFamily="18" charset="0"/>
                              </a:rPr>
                              <m:t>lim</m:t>
                            </m:r>
                          </m:e>
                          <m:lim>
                            <m:r>
                              <a:rPr lang="en-US" sz="725" i="1">
                                <a:latin typeface="Cambria Math" panose="02040503050406030204" pitchFamily="18" charset="0"/>
                              </a:rPr>
                              <m:t>𝐴</m:t>
                            </m:r>
                            <m:r>
                              <a:rPr lang="en-US" sz="725" i="1">
                                <a:latin typeface="Cambria Math" panose="02040503050406030204" pitchFamily="18" charset="0"/>
                              </a:rPr>
                              <m:t>→</m:t>
                            </m:r>
                            <m:r>
                              <a:rPr lang="en-US" sz="725" i="1">
                                <a:latin typeface="Cambria Math" panose="02040503050406030204" pitchFamily="18" charset="0"/>
                              </a:rPr>
                              <m:t>∞</m:t>
                            </m:r>
                          </m:lim>
                        </m:limLow>
                      </m:fName>
                      <m:e>
                        <m:r>
                          <a:rPr lang="en-US" sz="725" i="1">
                            <a:latin typeface="Cambria Math" panose="02040503050406030204" pitchFamily="18" charset="0"/>
                          </a:rPr>
                          <m:t>𝐼</m:t>
                        </m:r>
                        <m:r>
                          <a:rPr lang="en-US" sz="725" i="1">
                            <a:latin typeface="Cambria Math" panose="02040503050406030204" pitchFamily="18" charset="0"/>
                          </a:rPr>
                          <m:t>(</m:t>
                        </m:r>
                        <m:r>
                          <a:rPr lang="en-US" sz="725" i="1">
                            <a:latin typeface="Cambria Math" panose="02040503050406030204" pitchFamily="18" charset="0"/>
                          </a:rPr>
                          <m:t>𝐴</m:t>
                        </m:r>
                        <m:r>
                          <a:rPr lang="en-US" sz="725" i="1">
                            <a:latin typeface="Cambria Math" panose="02040503050406030204" pitchFamily="18" charset="0"/>
                          </a:rPr>
                          <m:t>)</m:t>
                        </m:r>
                      </m:e>
                    </m:func>
                  </m:oMath>
                </a14:m>
                <a:endParaRPr lang="en-US" sz="725" dirty="0"/>
              </a:p>
              <a:p>
                <a:pPr marL="0" indent="0">
                  <a:lnSpc>
                    <a:spcPct val="120000"/>
                  </a:lnSpc>
                  <a:spcBef>
                    <a:spcPts val="0"/>
                  </a:spcBef>
                  <a:buNone/>
                </a:pPr>
                <a:r>
                  <a:rPr lang="en-US" sz="725" dirty="0" smtClean="0"/>
                  <a:t>Step </a:t>
                </a:r>
                <a:r>
                  <a:rPr lang="en-US" sz="725" dirty="0"/>
                  <a:t>1: Evaluate the </a:t>
                </a:r>
                <a:r>
                  <a:rPr lang="en-US" sz="725" dirty="0" smtClean="0"/>
                  <a:t>Integral</a:t>
                </a:r>
                <a:endParaRPr lang="en-US" sz="725" dirty="0"/>
              </a:p>
              <a:p>
                <a:pPr marL="0" indent="0">
                  <a:lnSpc>
                    <a:spcPct val="120000"/>
                  </a:lnSpc>
                  <a:spcBef>
                    <a:spcPts val="0"/>
                  </a:spcBef>
                  <a:buNone/>
                </a:pPr>
                <a:r>
                  <a:rPr lang="en-US" sz="725" dirty="0"/>
                  <a:t>The </a:t>
                </a:r>
                <a:r>
                  <a:rPr lang="en-US" sz="725" dirty="0" smtClean="0"/>
                  <a:t>integral </a:t>
                </a:r>
                <a14:m>
                  <m:oMath xmlns:m="http://schemas.openxmlformats.org/officeDocument/2006/math">
                    <m:nary>
                      <m:naryPr>
                        <m:limLoc m:val="undOvr"/>
                        <m:subHide m:val="on"/>
                        <m:supHide m:val="on"/>
                        <m:ctrlPr>
                          <a:rPr lang="en-US" sz="725" i="1" smtClean="0">
                            <a:latin typeface="Cambria Math" panose="02040503050406030204" pitchFamily="18" charset="0"/>
                          </a:rPr>
                        </m:ctrlPr>
                      </m:naryPr>
                      <m:sub/>
                      <m:sup/>
                      <m:e>
                        <m:f>
                          <m:fPr>
                            <m:ctrlPr>
                              <a:rPr lang="en-US" sz="725" i="1">
                                <a:latin typeface="Cambria Math" panose="02040503050406030204" pitchFamily="18" charset="0"/>
                              </a:rPr>
                            </m:ctrlPr>
                          </m:fPr>
                          <m:num>
                            <m:r>
                              <a:rPr lang="en-US" sz="725" i="1">
                                <a:latin typeface="Cambria Math" panose="02040503050406030204" pitchFamily="18" charset="0"/>
                              </a:rPr>
                              <m:t>𝑑𝑡</m:t>
                            </m:r>
                          </m:num>
                          <m:den>
                            <m:r>
                              <a:rPr lang="en-US" sz="725" i="1">
                                <a:latin typeface="Cambria Math" panose="02040503050406030204" pitchFamily="18" charset="0"/>
                              </a:rPr>
                              <m:t>1</m:t>
                            </m:r>
                            <m:r>
                              <a:rPr lang="en-US" sz="725" i="1">
                                <a:latin typeface="Cambria Math" panose="02040503050406030204" pitchFamily="18" charset="0"/>
                              </a:rPr>
                              <m:t>+</m:t>
                            </m:r>
                            <m:sSup>
                              <m:sSupPr>
                                <m:ctrlPr>
                                  <a:rPr lang="en-US" sz="725" i="1">
                                    <a:latin typeface="Cambria Math" panose="02040503050406030204" pitchFamily="18" charset="0"/>
                                  </a:rPr>
                                </m:ctrlPr>
                              </m:sSupPr>
                              <m:e>
                                <m:r>
                                  <a:rPr lang="en-US" sz="725" i="1">
                                    <a:latin typeface="Cambria Math" panose="02040503050406030204" pitchFamily="18" charset="0"/>
                                  </a:rPr>
                                  <m:t>𝑡</m:t>
                                </m:r>
                              </m:e>
                              <m:sup>
                                <m:r>
                                  <a:rPr lang="en-US" sz="725" i="1">
                                    <a:latin typeface="Cambria Math" panose="02040503050406030204" pitchFamily="18" charset="0"/>
                                  </a:rPr>
                                  <m:t>2</m:t>
                                </m:r>
                              </m:sup>
                            </m:sSup>
                          </m:den>
                        </m:f>
                      </m:e>
                    </m:nary>
                  </m:oMath>
                </a14:m>
                <a:r>
                  <a:rPr lang="en-US" sz="725" dirty="0" smtClean="0"/>
                  <a:t> is </a:t>
                </a:r>
                <a:r>
                  <a:rPr lang="en-US" sz="725" dirty="0"/>
                  <a:t>a standard integral that results in the arctangent function</a:t>
                </a:r>
                <a:r>
                  <a:rPr lang="en-US" sz="725" dirty="0" smtClean="0"/>
                  <a:t>: </a:t>
                </a:r>
                <a14:m>
                  <m:oMath xmlns:m="http://schemas.openxmlformats.org/officeDocument/2006/math">
                    <m:nary>
                      <m:naryPr>
                        <m:limLoc m:val="undOvr"/>
                        <m:subHide m:val="on"/>
                        <m:supHide m:val="on"/>
                        <m:ctrlPr>
                          <a:rPr lang="en-US" sz="725" i="1">
                            <a:latin typeface="Cambria Math" panose="02040503050406030204" pitchFamily="18" charset="0"/>
                          </a:rPr>
                        </m:ctrlPr>
                      </m:naryPr>
                      <m:sub/>
                      <m:sup/>
                      <m:e>
                        <m:f>
                          <m:fPr>
                            <m:ctrlPr>
                              <a:rPr lang="en-US" sz="725" i="1">
                                <a:latin typeface="Cambria Math" panose="02040503050406030204" pitchFamily="18" charset="0"/>
                              </a:rPr>
                            </m:ctrlPr>
                          </m:fPr>
                          <m:num>
                            <m:r>
                              <a:rPr lang="en-US" sz="725" i="1">
                                <a:latin typeface="Cambria Math" panose="02040503050406030204" pitchFamily="18" charset="0"/>
                              </a:rPr>
                              <m:t>𝑑𝑡</m:t>
                            </m:r>
                          </m:num>
                          <m:den>
                            <m:r>
                              <a:rPr lang="en-US" sz="725" i="1">
                                <a:latin typeface="Cambria Math" panose="02040503050406030204" pitchFamily="18" charset="0"/>
                              </a:rPr>
                              <m:t>1</m:t>
                            </m:r>
                            <m:r>
                              <a:rPr lang="en-US" sz="725" i="1">
                                <a:latin typeface="Cambria Math" panose="02040503050406030204" pitchFamily="18" charset="0"/>
                              </a:rPr>
                              <m:t>+</m:t>
                            </m:r>
                            <m:sSup>
                              <m:sSupPr>
                                <m:ctrlPr>
                                  <a:rPr lang="en-US" sz="725" i="1">
                                    <a:latin typeface="Cambria Math" panose="02040503050406030204" pitchFamily="18" charset="0"/>
                                  </a:rPr>
                                </m:ctrlPr>
                              </m:sSupPr>
                              <m:e>
                                <m:r>
                                  <a:rPr lang="en-US" sz="725" i="1">
                                    <a:latin typeface="Cambria Math" panose="02040503050406030204" pitchFamily="18" charset="0"/>
                                  </a:rPr>
                                  <m:t>𝑡</m:t>
                                </m:r>
                              </m:e>
                              <m:sup>
                                <m:r>
                                  <a:rPr lang="en-US" sz="725" i="1">
                                    <a:latin typeface="Cambria Math" panose="02040503050406030204" pitchFamily="18" charset="0"/>
                                  </a:rPr>
                                  <m:t>2</m:t>
                                </m:r>
                              </m:sup>
                            </m:sSup>
                          </m:den>
                        </m:f>
                      </m:e>
                    </m:nary>
                    <m:r>
                      <a:rPr lang="en-US" sz="725" b="0" i="0" smtClean="0">
                        <a:latin typeface="Cambria Math" panose="02040503050406030204" pitchFamily="18" charset="0"/>
                      </a:rPr>
                      <m:t>=</m:t>
                    </m:r>
                    <m:r>
                      <m:rPr>
                        <m:sty m:val="p"/>
                      </m:rPr>
                      <a:rPr lang="en-US" sz="725" b="0" i="0" smtClean="0">
                        <a:latin typeface="Cambria Math" panose="02040503050406030204" pitchFamily="18" charset="0"/>
                      </a:rPr>
                      <m:t>arctan</m:t>
                    </m:r>
                    <m:r>
                      <a:rPr lang="en-US" sz="725" b="0" i="0" smtClean="0">
                        <a:latin typeface="Cambria Math" panose="02040503050406030204" pitchFamily="18" charset="0"/>
                      </a:rPr>
                      <m:t>(</m:t>
                    </m:r>
                    <m:r>
                      <m:rPr>
                        <m:sty m:val="p"/>
                      </m:rPr>
                      <a:rPr lang="en-US" sz="725" b="0" i="0" smtClean="0">
                        <a:latin typeface="Cambria Math" panose="02040503050406030204" pitchFamily="18" charset="0"/>
                      </a:rPr>
                      <m:t>t</m:t>
                    </m:r>
                    <m:r>
                      <a:rPr lang="en-US" sz="725" b="0" i="0" smtClean="0">
                        <a:latin typeface="Cambria Math" panose="02040503050406030204" pitchFamily="18" charset="0"/>
                      </a:rPr>
                      <m:t>)+</m:t>
                    </m:r>
                    <m:r>
                      <m:rPr>
                        <m:sty m:val="p"/>
                      </m:rPr>
                      <a:rPr lang="en-US" sz="725" b="0" i="0" smtClean="0">
                        <a:latin typeface="Cambria Math" panose="02040503050406030204" pitchFamily="18" charset="0"/>
                      </a:rPr>
                      <m:t>C</m:t>
                    </m:r>
                  </m:oMath>
                </a14:m>
                <a:r>
                  <a:rPr lang="en-US" sz="725" dirty="0" smtClean="0"/>
                  <a:t>⁡ where </a:t>
                </a:r>
                <a14:m>
                  <m:oMath xmlns:m="http://schemas.openxmlformats.org/officeDocument/2006/math">
                    <m:r>
                      <a:rPr lang="en-US" sz="725" b="0" i="1" smtClean="0">
                        <a:latin typeface="Cambria Math" panose="02040503050406030204" pitchFamily="18" charset="0"/>
                      </a:rPr>
                      <m:t>𝐶</m:t>
                    </m:r>
                  </m:oMath>
                </a14:m>
                <a:r>
                  <a:rPr lang="en-US" sz="725" dirty="0" smtClean="0"/>
                  <a:t> </a:t>
                </a:r>
                <a:r>
                  <a:rPr lang="en-US" sz="725" dirty="0"/>
                  <a:t>is the constant of integration</a:t>
                </a:r>
                <a:r>
                  <a:rPr lang="en-US" sz="725" dirty="0" smtClean="0"/>
                  <a:t>.</a:t>
                </a:r>
                <a:endParaRPr lang="en-US" sz="725" dirty="0"/>
              </a:p>
              <a:p>
                <a:pPr marL="0" indent="0">
                  <a:lnSpc>
                    <a:spcPct val="120000"/>
                  </a:lnSpc>
                  <a:spcBef>
                    <a:spcPts val="0"/>
                  </a:spcBef>
                  <a:buNone/>
                </a:pPr>
                <a:r>
                  <a:rPr lang="en-US" sz="725" dirty="0"/>
                  <a:t>Step 2: Evaluate the Definite </a:t>
                </a:r>
                <a:r>
                  <a:rPr lang="en-US" sz="725" dirty="0" smtClean="0"/>
                  <a:t>Integral</a:t>
                </a:r>
                <a:endParaRPr lang="en-US" sz="725" dirty="0"/>
              </a:p>
              <a:p>
                <a:pPr marL="0" indent="0">
                  <a:lnSpc>
                    <a:spcPct val="120000"/>
                  </a:lnSpc>
                  <a:spcBef>
                    <a:spcPts val="0"/>
                  </a:spcBef>
                  <a:buNone/>
                </a:pPr>
                <a:r>
                  <a:rPr lang="en-US" sz="725" dirty="0"/>
                  <a:t>Now, we evaluate the definite integral from </a:t>
                </a:r>
                <a:r>
                  <a:rPr lang="en-US" sz="725" dirty="0" smtClean="0"/>
                  <a:t>–</a:t>
                </a:r>
                <a:r>
                  <a:rPr lang="en-US" sz="725" i="1" dirty="0" smtClean="0">
                    <a:latin typeface="Cambria Math" panose="02040503050406030204" pitchFamily="18" charset="0"/>
                    <a:ea typeface="Cambria Math" panose="02040503050406030204" pitchFamily="18" charset="0"/>
                  </a:rPr>
                  <a:t>A </a:t>
                </a:r>
                <a:r>
                  <a:rPr lang="en-US" sz="725" dirty="0" smtClean="0"/>
                  <a:t>to </a:t>
                </a:r>
                <a:r>
                  <a:rPr lang="en-US" sz="725" i="1" dirty="0" smtClean="0">
                    <a:latin typeface="Cambria Math" panose="02040503050406030204" pitchFamily="18" charset="0"/>
                    <a:ea typeface="Cambria Math" panose="02040503050406030204" pitchFamily="18" charset="0"/>
                  </a:rPr>
                  <a:t>A</a:t>
                </a:r>
                <a:r>
                  <a:rPr lang="en-US" sz="725" dirty="0" smtClean="0"/>
                  <a:t>:</a:t>
                </a:r>
                <a:endParaRPr lang="en-US" sz="725"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725" b="0" i="1" smtClean="0">
                          <a:latin typeface="Cambria Math" panose="02040503050406030204" pitchFamily="18" charset="0"/>
                        </a:rPr>
                        <m:t>𝐼</m:t>
                      </m:r>
                      <m:d>
                        <m:dPr>
                          <m:ctrlPr>
                            <a:rPr lang="en-US" sz="725" b="0" i="1" smtClean="0">
                              <a:latin typeface="Cambria Math" panose="02040503050406030204" pitchFamily="18" charset="0"/>
                            </a:rPr>
                          </m:ctrlPr>
                        </m:dPr>
                        <m:e>
                          <m:r>
                            <a:rPr lang="en-US" sz="725" b="0" i="1" smtClean="0">
                              <a:latin typeface="Cambria Math" panose="02040503050406030204" pitchFamily="18" charset="0"/>
                            </a:rPr>
                            <m:t>𝐴</m:t>
                          </m:r>
                        </m:e>
                      </m:d>
                      <m:r>
                        <a:rPr lang="en-US" sz="725" b="0" i="1" smtClean="0">
                          <a:latin typeface="Cambria Math" panose="02040503050406030204" pitchFamily="18" charset="0"/>
                        </a:rPr>
                        <m:t>=</m:t>
                      </m:r>
                      <m:d>
                        <m:dPr>
                          <m:begChr m:val="["/>
                          <m:endChr m:val="]"/>
                          <m:ctrlPr>
                            <a:rPr lang="en-US" sz="725" b="0" i="1" smtClean="0">
                              <a:latin typeface="Cambria Math" panose="02040503050406030204" pitchFamily="18" charset="0"/>
                            </a:rPr>
                          </m:ctrlPr>
                        </m:dPr>
                        <m:e>
                          <m:func>
                            <m:funcPr>
                              <m:ctrlPr>
                                <a:rPr lang="en-US" sz="725" b="0" i="1" smtClean="0">
                                  <a:latin typeface="Cambria Math" panose="02040503050406030204" pitchFamily="18" charset="0"/>
                                </a:rPr>
                              </m:ctrlPr>
                            </m:funcPr>
                            <m:fName>
                              <m:r>
                                <m:rPr>
                                  <m:sty m:val="p"/>
                                </m:rPr>
                                <a:rPr lang="en-US" sz="725" b="0" i="0" smtClean="0">
                                  <a:latin typeface="Cambria Math" panose="02040503050406030204" pitchFamily="18" charset="0"/>
                                </a:rPr>
                                <m:t>arctan</m:t>
                              </m:r>
                            </m:fName>
                            <m:e>
                              <m:d>
                                <m:dPr>
                                  <m:ctrlPr>
                                    <a:rPr lang="en-US" sz="725" b="0" i="1" smtClean="0">
                                      <a:latin typeface="Cambria Math" panose="02040503050406030204" pitchFamily="18" charset="0"/>
                                    </a:rPr>
                                  </m:ctrlPr>
                                </m:dPr>
                                <m:e>
                                  <m:r>
                                    <a:rPr lang="en-US" sz="725" b="0" i="1" smtClean="0">
                                      <a:latin typeface="Cambria Math" panose="02040503050406030204" pitchFamily="18" charset="0"/>
                                    </a:rPr>
                                    <m:t>𝑡</m:t>
                                  </m:r>
                                </m:e>
                              </m:d>
                            </m:e>
                          </m:func>
                        </m:e>
                      </m:d>
                      <m:f>
                        <m:fPr>
                          <m:type m:val="noBar"/>
                          <m:ctrlPr>
                            <a:rPr lang="en-US" sz="725" b="0" i="1" smtClean="0">
                              <a:latin typeface="Cambria Math" panose="02040503050406030204" pitchFamily="18" charset="0"/>
                            </a:rPr>
                          </m:ctrlPr>
                        </m:fPr>
                        <m:num>
                          <m:r>
                            <a:rPr lang="en-US" sz="725" b="0" i="1" smtClean="0">
                              <a:latin typeface="Cambria Math" panose="02040503050406030204" pitchFamily="18" charset="0"/>
                            </a:rPr>
                            <m:t>𝐴</m:t>
                          </m:r>
                        </m:num>
                        <m:den>
                          <m:r>
                            <a:rPr lang="en-US" sz="725" b="0" i="1" smtClean="0">
                              <a:latin typeface="Cambria Math" panose="02040503050406030204" pitchFamily="18" charset="0"/>
                            </a:rPr>
                            <m:t>−</m:t>
                          </m:r>
                          <m:r>
                            <a:rPr lang="en-US" sz="725" b="0" i="1" smtClean="0">
                              <a:latin typeface="Cambria Math" panose="02040503050406030204" pitchFamily="18" charset="0"/>
                            </a:rPr>
                            <m:t>𝐴</m:t>
                          </m:r>
                        </m:den>
                      </m:f>
                      <m:r>
                        <a:rPr lang="en-US" sz="725" b="0" i="1" smtClean="0">
                          <a:latin typeface="Cambria Math" panose="02040503050406030204" pitchFamily="18" charset="0"/>
                        </a:rPr>
                        <m:t>=</m:t>
                      </m:r>
                      <m:func>
                        <m:funcPr>
                          <m:ctrlPr>
                            <a:rPr lang="en-US" sz="725" b="0" i="1" smtClean="0">
                              <a:latin typeface="Cambria Math" panose="02040503050406030204" pitchFamily="18" charset="0"/>
                            </a:rPr>
                          </m:ctrlPr>
                        </m:funcPr>
                        <m:fName>
                          <m:r>
                            <m:rPr>
                              <m:sty m:val="p"/>
                            </m:rPr>
                            <a:rPr lang="en-US" sz="725" b="0" i="0" smtClean="0">
                              <a:latin typeface="Cambria Math" panose="02040503050406030204" pitchFamily="18" charset="0"/>
                            </a:rPr>
                            <m:t>arctan</m:t>
                          </m:r>
                        </m:fName>
                        <m:e>
                          <m:d>
                            <m:dPr>
                              <m:ctrlPr>
                                <a:rPr lang="en-US" sz="725" b="0" i="1" smtClean="0">
                                  <a:latin typeface="Cambria Math" panose="02040503050406030204" pitchFamily="18" charset="0"/>
                                </a:rPr>
                              </m:ctrlPr>
                            </m:dPr>
                            <m:e>
                              <m:r>
                                <a:rPr lang="en-US" sz="725" b="0" i="1" smtClean="0">
                                  <a:latin typeface="Cambria Math" panose="02040503050406030204" pitchFamily="18" charset="0"/>
                                </a:rPr>
                                <m:t>𝐴</m:t>
                              </m:r>
                            </m:e>
                          </m:d>
                        </m:e>
                      </m:func>
                      <m:r>
                        <a:rPr lang="en-US" sz="725" b="0" i="1" smtClean="0">
                          <a:latin typeface="Cambria Math" panose="02040503050406030204" pitchFamily="18" charset="0"/>
                        </a:rPr>
                        <m:t>−</m:t>
                      </m:r>
                      <m:r>
                        <m:rPr>
                          <m:sty m:val="p"/>
                        </m:rPr>
                        <a:rPr lang="en-US" sz="725" b="0" i="0" smtClean="0">
                          <a:latin typeface="Cambria Math" panose="02040503050406030204" pitchFamily="18" charset="0"/>
                        </a:rPr>
                        <m:t>arctan</m:t>
                      </m:r>
                      <m:r>
                        <a:rPr lang="en-US" sz="725" b="0" i="1" smtClean="0">
                          <a:latin typeface="Cambria Math" panose="02040503050406030204" pitchFamily="18" charset="0"/>
                        </a:rPr>
                        <m:t>(−</m:t>
                      </m:r>
                      <m:r>
                        <a:rPr lang="en-US" sz="725" b="0" i="1" smtClean="0">
                          <a:latin typeface="Cambria Math" panose="02040503050406030204" pitchFamily="18" charset="0"/>
                        </a:rPr>
                        <m:t>𝐴</m:t>
                      </m:r>
                      <m:r>
                        <a:rPr lang="en-US" sz="725" b="0" i="1" smtClean="0">
                          <a:latin typeface="Cambria Math" panose="02040503050406030204" pitchFamily="18" charset="0"/>
                        </a:rPr>
                        <m:t>)</m:t>
                      </m:r>
                    </m:oMath>
                  </m:oMathPara>
                </a14:m>
                <a:endParaRPr lang="en-US" sz="725" dirty="0"/>
              </a:p>
              <a:p>
                <a:pPr marL="0" indent="0">
                  <a:lnSpc>
                    <a:spcPct val="120000"/>
                  </a:lnSpc>
                  <a:spcBef>
                    <a:spcPts val="0"/>
                  </a:spcBef>
                  <a:buNone/>
                </a:pPr>
                <a:r>
                  <a:rPr lang="en-US" sz="725" dirty="0"/>
                  <a:t>Using the property </a:t>
                </a:r>
                <a14:m>
                  <m:oMath xmlns:m="http://schemas.openxmlformats.org/officeDocument/2006/math">
                    <m:func>
                      <m:funcPr>
                        <m:ctrlPr>
                          <a:rPr lang="en-US" sz="725" b="0" i="1" smtClean="0">
                            <a:latin typeface="Cambria Math" panose="02040503050406030204" pitchFamily="18" charset="0"/>
                          </a:rPr>
                        </m:ctrlPr>
                      </m:funcPr>
                      <m:fName>
                        <m:r>
                          <m:rPr>
                            <m:sty m:val="p"/>
                          </m:rPr>
                          <a:rPr lang="en-US" sz="725" b="0" i="0" smtClean="0">
                            <a:latin typeface="Cambria Math" panose="02040503050406030204" pitchFamily="18" charset="0"/>
                          </a:rPr>
                          <m:t>arctan</m:t>
                        </m:r>
                      </m:fName>
                      <m:e>
                        <m:d>
                          <m:dPr>
                            <m:ctrlPr>
                              <a:rPr lang="en-US" sz="725" b="0" i="1" smtClean="0">
                                <a:latin typeface="Cambria Math" panose="02040503050406030204" pitchFamily="18" charset="0"/>
                              </a:rPr>
                            </m:ctrlPr>
                          </m:dPr>
                          <m:e>
                            <m:r>
                              <a:rPr lang="en-US" sz="725" b="0" i="1" smtClean="0">
                                <a:latin typeface="Cambria Math" panose="02040503050406030204" pitchFamily="18" charset="0"/>
                              </a:rPr>
                              <m:t>−</m:t>
                            </m:r>
                            <m:r>
                              <a:rPr lang="en-US" sz="725" b="0" i="1" smtClean="0">
                                <a:latin typeface="Cambria Math" panose="02040503050406030204" pitchFamily="18" charset="0"/>
                              </a:rPr>
                              <m:t>𝑥</m:t>
                            </m:r>
                          </m:e>
                        </m:d>
                      </m:e>
                    </m:func>
                    <m:r>
                      <a:rPr lang="en-US" sz="725" b="0" i="1" smtClean="0">
                        <a:latin typeface="Cambria Math" panose="02040503050406030204" pitchFamily="18" charset="0"/>
                      </a:rPr>
                      <m:t>=−</m:t>
                    </m:r>
                    <m:func>
                      <m:funcPr>
                        <m:ctrlPr>
                          <a:rPr lang="en-US" sz="725" b="0" i="1" smtClean="0">
                            <a:latin typeface="Cambria Math" panose="02040503050406030204" pitchFamily="18" charset="0"/>
                          </a:rPr>
                        </m:ctrlPr>
                      </m:funcPr>
                      <m:fName>
                        <m:r>
                          <m:rPr>
                            <m:sty m:val="p"/>
                          </m:rPr>
                          <a:rPr lang="en-US" sz="725" b="0" i="0" smtClean="0">
                            <a:latin typeface="Cambria Math" panose="02040503050406030204" pitchFamily="18" charset="0"/>
                          </a:rPr>
                          <m:t>arctan</m:t>
                        </m:r>
                      </m:fName>
                      <m:e>
                        <m:d>
                          <m:dPr>
                            <m:ctrlPr>
                              <a:rPr lang="en-US" sz="725" b="0" i="1" smtClean="0">
                                <a:latin typeface="Cambria Math" panose="02040503050406030204" pitchFamily="18" charset="0"/>
                              </a:rPr>
                            </m:ctrlPr>
                          </m:dPr>
                          <m:e>
                            <m:r>
                              <a:rPr lang="en-US" sz="725" b="0" i="1" smtClean="0">
                                <a:latin typeface="Cambria Math" panose="02040503050406030204" pitchFamily="18" charset="0"/>
                              </a:rPr>
                              <m:t>𝑥</m:t>
                            </m:r>
                          </m:e>
                        </m:d>
                      </m:e>
                    </m:func>
                  </m:oMath>
                </a14:m>
                <a:r>
                  <a:rPr lang="en-US" sz="725" dirty="0" smtClean="0"/>
                  <a:t>, we </a:t>
                </a:r>
                <a:r>
                  <a:rPr lang="en-US" sz="725" dirty="0"/>
                  <a:t>have:</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725" i="1">
                          <a:latin typeface="Cambria Math" panose="02040503050406030204" pitchFamily="18" charset="0"/>
                        </a:rPr>
                        <m:t>𝐼</m:t>
                      </m:r>
                      <m:d>
                        <m:dPr>
                          <m:ctrlPr>
                            <a:rPr lang="en-US" sz="725" i="1">
                              <a:latin typeface="Cambria Math" panose="02040503050406030204" pitchFamily="18" charset="0"/>
                            </a:rPr>
                          </m:ctrlPr>
                        </m:dPr>
                        <m:e>
                          <m:r>
                            <a:rPr lang="en-US" sz="725" i="1">
                              <a:latin typeface="Cambria Math" panose="02040503050406030204" pitchFamily="18" charset="0"/>
                            </a:rPr>
                            <m:t>𝐴</m:t>
                          </m:r>
                        </m:e>
                      </m:d>
                      <m:r>
                        <a:rPr lang="en-US" sz="725" i="1">
                          <a:latin typeface="Cambria Math" panose="02040503050406030204" pitchFamily="18" charset="0"/>
                        </a:rPr>
                        <m:t>=</m:t>
                      </m:r>
                      <m:func>
                        <m:funcPr>
                          <m:ctrlPr>
                            <a:rPr lang="en-US" sz="725" i="1">
                              <a:latin typeface="Cambria Math" panose="02040503050406030204" pitchFamily="18" charset="0"/>
                            </a:rPr>
                          </m:ctrlPr>
                        </m:funcPr>
                        <m:fName>
                          <m:r>
                            <m:rPr>
                              <m:sty m:val="p"/>
                            </m:rPr>
                            <a:rPr lang="en-US" sz="725">
                              <a:latin typeface="Cambria Math" panose="02040503050406030204" pitchFamily="18" charset="0"/>
                            </a:rPr>
                            <m:t>arctan</m:t>
                          </m:r>
                        </m:fName>
                        <m:e>
                          <m:d>
                            <m:dPr>
                              <m:ctrlPr>
                                <a:rPr lang="en-US" sz="725" i="1">
                                  <a:latin typeface="Cambria Math" panose="02040503050406030204" pitchFamily="18" charset="0"/>
                                </a:rPr>
                              </m:ctrlPr>
                            </m:dPr>
                            <m:e>
                              <m:r>
                                <a:rPr lang="en-US" sz="725" i="1">
                                  <a:latin typeface="Cambria Math" panose="02040503050406030204" pitchFamily="18" charset="0"/>
                                </a:rPr>
                                <m:t>𝐴</m:t>
                              </m:r>
                            </m:e>
                          </m:d>
                        </m:e>
                      </m:func>
                      <m:r>
                        <a:rPr lang="en-US" sz="725" i="1">
                          <a:latin typeface="Cambria Math" panose="02040503050406030204" pitchFamily="18" charset="0"/>
                        </a:rPr>
                        <m:t>−</m:t>
                      </m:r>
                      <m:func>
                        <m:funcPr>
                          <m:ctrlPr>
                            <a:rPr lang="en-US" sz="725" i="1">
                              <a:latin typeface="Cambria Math" panose="02040503050406030204" pitchFamily="18" charset="0"/>
                            </a:rPr>
                          </m:ctrlPr>
                        </m:funcPr>
                        <m:fName>
                          <m:r>
                            <m:rPr>
                              <m:sty m:val="p"/>
                            </m:rPr>
                            <a:rPr lang="en-US" sz="725">
                              <a:latin typeface="Cambria Math" panose="02040503050406030204" pitchFamily="18" charset="0"/>
                            </a:rPr>
                            <m:t>arctan</m:t>
                          </m:r>
                        </m:fName>
                        <m:e>
                          <m:d>
                            <m:dPr>
                              <m:ctrlPr>
                                <a:rPr lang="en-US" sz="725" i="1">
                                  <a:latin typeface="Cambria Math" panose="02040503050406030204" pitchFamily="18" charset="0"/>
                                </a:rPr>
                              </m:ctrlPr>
                            </m:dPr>
                            <m:e>
                              <m:r>
                                <a:rPr lang="en-US" sz="725" i="1">
                                  <a:latin typeface="Cambria Math" panose="02040503050406030204" pitchFamily="18" charset="0"/>
                                </a:rPr>
                                <m:t>−</m:t>
                              </m:r>
                              <m:r>
                                <a:rPr lang="en-US" sz="725" i="1">
                                  <a:latin typeface="Cambria Math" panose="02040503050406030204" pitchFamily="18" charset="0"/>
                                </a:rPr>
                                <m:t>𝐴</m:t>
                              </m:r>
                            </m:e>
                          </m:d>
                        </m:e>
                      </m:func>
                      <m:r>
                        <a:rPr lang="en-US" sz="725" b="0" i="1" smtClean="0">
                          <a:latin typeface="Cambria Math" panose="02040503050406030204" pitchFamily="18" charset="0"/>
                        </a:rPr>
                        <m:t>=</m:t>
                      </m:r>
                      <m:r>
                        <a:rPr lang="en-US" sz="725" b="0" i="1" smtClean="0">
                          <a:latin typeface="Cambria Math" panose="02040503050406030204" pitchFamily="18" charset="0"/>
                        </a:rPr>
                        <m:t>2</m:t>
                      </m:r>
                      <m:r>
                        <m:rPr>
                          <m:sty m:val="p"/>
                        </m:rPr>
                        <a:rPr lang="en-US" sz="725" b="0" i="0" smtClean="0">
                          <a:latin typeface="Cambria Math" panose="02040503050406030204" pitchFamily="18" charset="0"/>
                        </a:rPr>
                        <m:t>arctan</m:t>
                      </m:r>
                      <m:r>
                        <a:rPr lang="en-US" sz="725" b="0" i="1" smtClean="0">
                          <a:latin typeface="Cambria Math" panose="02040503050406030204" pitchFamily="18" charset="0"/>
                        </a:rPr>
                        <m:t>(</m:t>
                      </m:r>
                      <m:r>
                        <a:rPr lang="en-US" sz="725" b="0" i="1" smtClean="0">
                          <a:latin typeface="Cambria Math" panose="02040503050406030204" pitchFamily="18" charset="0"/>
                        </a:rPr>
                        <m:t>𝐴</m:t>
                      </m:r>
                      <m:r>
                        <a:rPr lang="en-US" sz="725" b="0" i="1" smtClean="0">
                          <a:latin typeface="Cambria Math" panose="02040503050406030204" pitchFamily="18" charset="0"/>
                        </a:rPr>
                        <m:t>)</m:t>
                      </m:r>
                    </m:oMath>
                  </m:oMathPara>
                </a14:m>
                <a:endParaRPr lang="en-US" sz="725" dirty="0"/>
              </a:p>
              <a:p>
                <a:pPr marL="0" indent="0">
                  <a:lnSpc>
                    <a:spcPct val="120000"/>
                  </a:lnSpc>
                  <a:spcBef>
                    <a:spcPts val="0"/>
                  </a:spcBef>
                  <a:buNone/>
                </a:pPr>
                <a:r>
                  <a:rPr lang="en-US" sz="725" dirty="0" smtClean="0"/>
                  <a:t>Step </a:t>
                </a:r>
                <a:r>
                  <a:rPr lang="en-US" sz="725" dirty="0"/>
                  <a:t>3: Evaluate the </a:t>
                </a:r>
                <a:r>
                  <a:rPr lang="en-US" sz="725" dirty="0" smtClean="0"/>
                  <a:t>Limit</a:t>
                </a:r>
                <a:endParaRPr lang="en-US" sz="725" dirty="0"/>
              </a:p>
              <a:p>
                <a:pPr marL="0" indent="0">
                  <a:lnSpc>
                    <a:spcPct val="120000"/>
                  </a:lnSpc>
                  <a:spcBef>
                    <a:spcPts val="0"/>
                  </a:spcBef>
                  <a:buNone/>
                </a:pPr>
                <a:r>
                  <a:rPr lang="en-US" sz="725" dirty="0"/>
                  <a:t>Now, we need to find the limit as </a:t>
                </a:r>
                <a:r>
                  <a:rPr lang="en-US" sz="725" i="1" dirty="0">
                    <a:latin typeface="Cambria Math" panose="02040503050406030204" pitchFamily="18" charset="0"/>
                    <a:ea typeface="Cambria Math" panose="02040503050406030204" pitchFamily="18" charset="0"/>
                  </a:rPr>
                  <a:t>A </a:t>
                </a:r>
                <a:r>
                  <a:rPr lang="en-US" sz="725" dirty="0" smtClean="0"/>
                  <a:t>approaches </a:t>
                </a:r>
                <a:r>
                  <a:rPr lang="en-US" sz="725" dirty="0"/>
                  <a:t>infinity</a:t>
                </a:r>
                <a:r>
                  <a:rPr lang="en-US" sz="725" dirty="0" smtClean="0"/>
                  <a:t>:</a:t>
                </a:r>
                <a:endParaRPr lang="en-US" sz="725"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func>
                        <m:funcPr>
                          <m:ctrlPr>
                            <a:rPr lang="en-US" sz="725" i="1">
                              <a:latin typeface="Cambria Math" panose="02040503050406030204" pitchFamily="18" charset="0"/>
                            </a:rPr>
                          </m:ctrlPr>
                        </m:funcPr>
                        <m:fName>
                          <m:limLow>
                            <m:limLowPr>
                              <m:ctrlPr>
                                <a:rPr lang="en-US" sz="725" i="1">
                                  <a:latin typeface="Cambria Math" panose="02040503050406030204" pitchFamily="18" charset="0"/>
                                </a:rPr>
                              </m:ctrlPr>
                            </m:limLowPr>
                            <m:e>
                              <m:r>
                                <m:rPr>
                                  <m:sty m:val="p"/>
                                </m:rPr>
                                <a:rPr lang="en-US" sz="725">
                                  <a:latin typeface="Cambria Math" panose="02040503050406030204" pitchFamily="18" charset="0"/>
                                </a:rPr>
                                <m:t>lim</m:t>
                              </m:r>
                            </m:e>
                            <m:lim>
                              <m:r>
                                <a:rPr lang="en-US" sz="725" i="1">
                                  <a:latin typeface="Cambria Math" panose="02040503050406030204" pitchFamily="18" charset="0"/>
                                </a:rPr>
                                <m:t>𝐴</m:t>
                              </m:r>
                              <m:r>
                                <a:rPr lang="en-US" sz="725" i="1">
                                  <a:latin typeface="Cambria Math" panose="02040503050406030204" pitchFamily="18" charset="0"/>
                                </a:rPr>
                                <m:t>→</m:t>
                              </m:r>
                              <m:r>
                                <a:rPr lang="en-US" sz="725" i="1">
                                  <a:latin typeface="Cambria Math" panose="02040503050406030204" pitchFamily="18" charset="0"/>
                                </a:rPr>
                                <m:t>∞</m:t>
                              </m:r>
                            </m:lim>
                          </m:limLow>
                        </m:fName>
                        <m:e>
                          <m:r>
                            <a:rPr lang="en-US" sz="725" i="1">
                              <a:latin typeface="Cambria Math" panose="02040503050406030204" pitchFamily="18" charset="0"/>
                            </a:rPr>
                            <m:t>𝐼</m:t>
                          </m:r>
                          <m:r>
                            <a:rPr lang="en-US" sz="725" i="1">
                              <a:latin typeface="Cambria Math" panose="02040503050406030204" pitchFamily="18" charset="0"/>
                            </a:rPr>
                            <m:t>(</m:t>
                          </m:r>
                          <m:r>
                            <a:rPr lang="en-US" sz="725" i="1">
                              <a:latin typeface="Cambria Math" panose="02040503050406030204" pitchFamily="18" charset="0"/>
                            </a:rPr>
                            <m:t>𝐴</m:t>
                          </m:r>
                          <m:r>
                            <a:rPr lang="en-US" sz="725" i="1">
                              <a:latin typeface="Cambria Math" panose="02040503050406030204" pitchFamily="18" charset="0"/>
                            </a:rPr>
                            <m:t>)</m:t>
                          </m:r>
                        </m:e>
                      </m:func>
                      <m:r>
                        <a:rPr lang="en-US" sz="725" b="0" i="0" smtClean="0">
                          <a:latin typeface="Cambria Math" panose="02040503050406030204" pitchFamily="18" charset="0"/>
                        </a:rPr>
                        <m:t>=</m:t>
                      </m:r>
                      <m:func>
                        <m:funcPr>
                          <m:ctrlPr>
                            <a:rPr lang="en-US" sz="725" i="1">
                              <a:latin typeface="Cambria Math" panose="02040503050406030204" pitchFamily="18" charset="0"/>
                            </a:rPr>
                          </m:ctrlPr>
                        </m:funcPr>
                        <m:fName>
                          <m:limLow>
                            <m:limLowPr>
                              <m:ctrlPr>
                                <a:rPr lang="en-US" sz="725" i="1">
                                  <a:latin typeface="Cambria Math" panose="02040503050406030204" pitchFamily="18" charset="0"/>
                                </a:rPr>
                              </m:ctrlPr>
                            </m:limLowPr>
                            <m:e>
                              <m:r>
                                <m:rPr>
                                  <m:sty m:val="p"/>
                                </m:rPr>
                                <a:rPr lang="en-US" sz="725">
                                  <a:latin typeface="Cambria Math" panose="02040503050406030204" pitchFamily="18" charset="0"/>
                                </a:rPr>
                                <m:t>lim</m:t>
                              </m:r>
                            </m:e>
                            <m:lim>
                              <m:r>
                                <a:rPr lang="en-US" sz="725" i="1">
                                  <a:latin typeface="Cambria Math" panose="02040503050406030204" pitchFamily="18" charset="0"/>
                                </a:rPr>
                                <m:t>𝐴</m:t>
                              </m:r>
                              <m:r>
                                <a:rPr lang="en-US" sz="725" i="1">
                                  <a:latin typeface="Cambria Math" panose="02040503050406030204" pitchFamily="18" charset="0"/>
                                </a:rPr>
                                <m:t>→</m:t>
                              </m:r>
                              <m:r>
                                <a:rPr lang="en-US" sz="725" i="1">
                                  <a:latin typeface="Cambria Math" panose="02040503050406030204" pitchFamily="18" charset="0"/>
                                </a:rPr>
                                <m:t>∞</m:t>
                              </m:r>
                            </m:lim>
                          </m:limLow>
                        </m:fName>
                        <m:e>
                          <m:r>
                            <a:rPr lang="en-US" sz="725" b="0" i="1" smtClean="0">
                              <a:latin typeface="Cambria Math" panose="02040503050406030204" pitchFamily="18" charset="0"/>
                            </a:rPr>
                            <m:t>2</m:t>
                          </m:r>
                          <m:r>
                            <m:rPr>
                              <m:sty m:val="p"/>
                            </m:rPr>
                            <a:rPr lang="en-US" sz="725" b="0" i="0" smtClean="0">
                              <a:latin typeface="Cambria Math" panose="02040503050406030204" pitchFamily="18" charset="0"/>
                            </a:rPr>
                            <m:t>arctan</m:t>
                          </m:r>
                          <m:r>
                            <a:rPr lang="en-US" sz="725" b="0" i="1" smtClean="0">
                              <a:latin typeface="Cambria Math" panose="02040503050406030204" pitchFamily="18" charset="0"/>
                            </a:rPr>
                            <m:t>(</m:t>
                          </m:r>
                          <m:r>
                            <a:rPr lang="en-US" sz="725" b="0" i="1" smtClean="0">
                              <a:latin typeface="Cambria Math" panose="02040503050406030204" pitchFamily="18" charset="0"/>
                            </a:rPr>
                            <m:t>𝐴</m:t>
                          </m:r>
                          <m:r>
                            <a:rPr lang="en-US" sz="725" b="0" i="1" smtClean="0">
                              <a:latin typeface="Cambria Math" panose="02040503050406030204" pitchFamily="18" charset="0"/>
                            </a:rPr>
                            <m:t>)</m:t>
                          </m:r>
                        </m:e>
                      </m:func>
                    </m:oMath>
                  </m:oMathPara>
                </a14:m>
                <a:endParaRPr lang="en-US" sz="725" dirty="0"/>
              </a:p>
              <a:p>
                <a:pPr marL="0" indent="0">
                  <a:lnSpc>
                    <a:spcPct val="120000"/>
                  </a:lnSpc>
                  <a:spcBef>
                    <a:spcPts val="0"/>
                  </a:spcBef>
                  <a:buNone/>
                </a:pPr>
                <a:r>
                  <a:rPr lang="en-US" sz="725" dirty="0"/>
                  <a:t>As </a:t>
                </a:r>
                <a14:m>
                  <m:oMath xmlns:m="http://schemas.openxmlformats.org/officeDocument/2006/math">
                    <m:r>
                      <a:rPr lang="en-US" sz="725" i="1" dirty="0" smtClean="0">
                        <a:latin typeface="Cambria Math" panose="02040503050406030204" pitchFamily="18" charset="0"/>
                      </a:rPr>
                      <m:t>𝐴</m:t>
                    </m:r>
                    <m:r>
                      <a:rPr lang="en-US" sz="725" i="1" dirty="0" smtClean="0">
                        <a:latin typeface="Cambria Math" panose="02040503050406030204" pitchFamily="18" charset="0"/>
                      </a:rPr>
                      <m:t>→</m:t>
                    </m:r>
                    <m:r>
                      <a:rPr lang="en-US" sz="725" i="1" dirty="0" smtClean="0">
                        <a:latin typeface="Cambria Math" panose="02040503050406030204" pitchFamily="18" charset="0"/>
                      </a:rPr>
                      <m:t>∞</m:t>
                    </m:r>
                  </m:oMath>
                </a14:m>
                <a:r>
                  <a:rPr lang="en-US" sz="725" dirty="0" smtClean="0"/>
                  <a:t>, </a:t>
                </a:r>
                <a14:m>
                  <m:oMath xmlns:m="http://schemas.openxmlformats.org/officeDocument/2006/math">
                    <m:r>
                      <m:rPr>
                        <m:sty m:val="p"/>
                      </m:rPr>
                      <a:rPr lang="en-US" sz="725" b="0" i="0" smtClean="0">
                        <a:latin typeface="Cambria Math" panose="02040503050406030204" pitchFamily="18" charset="0"/>
                      </a:rPr>
                      <m:t>arctan</m:t>
                    </m:r>
                    <m:r>
                      <a:rPr lang="en-US" sz="725" i="1" dirty="0">
                        <a:latin typeface="Cambria Math" panose="02040503050406030204" pitchFamily="18" charset="0"/>
                      </a:rPr>
                      <m:t>(</m:t>
                    </m:r>
                    <m:r>
                      <a:rPr lang="en-US" sz="725" i="1" dirty="0">
                        <a:latin typeface="Cambria Math" panose="02040503050406030204" pitchFamily="18" charset="0"/>
                      </a:rPr>
                      <m:t>𝐴</m:t>
                    </m:r>
                    <m:r>
                      <a:rPr lang="en-US" sz="725" i="1" dirty="0">
                        <a:latin typeface="Cambria Math" panose="02040503050406030204" pitchFamily="18" charset="0"/>
                      </a:rPr>
                      <m:t>)→</m:t>
                    </m:r>
                    <m:f>
                      <m:fPr>
                        <m:ctrlPr>
                          <a:rPr lang="en-US" sz="725" i="1" dirty="0" smtClean="0">
                            <a:latin typeface="Cambria Math" panose="02040503050406030204" pitchFamily="18" charset="0"/>
                          </a:rPr>
                        </m:ctrlPr>
                      </m:fPr>
                      <m:num>
                        <m:r>
                          <a:rPr lang="en-US" sz="725" i="1" dirty="0" smtClean="0">
                            <a:latin typeface="Cambria Math" panose="02040503050406030204" pitchFamily="18" charset="0"/>
                            <a:ea typeface="Cambria Math" panose="02040503050406030204" pitchFamily="18" charset="0"/>
                          </a:rPr>
                          <m:t>𝜋</m:t>
                        </m:r>
                      </m:num>
                      <m:den>
                        <m:r>
                          <a:rPr lang="en-US" sz="725" b="0" i="1" dirty="0" smtClean="0">
                            <a:latin typeface="Cambria Math" panose="02040503050406030204" pitchFamily="18" charset="0"/>
                          </a:rPr>
                          <m:t>2</m:t>
                        </m:r>
                      </m:den>
                    </m:f>
                  </m:oMath>
                </a14:m>
                <a:r>
                  <a:rPr lang="el-GR" sz="725" dirty="0"/>
                  <a:t>​. </a:t>
                </a:r>
                <a:r>
                  <a:rPr lang="en-US" sz="725" dirty="0"/>
                  <a:t>Therefore</a:t>
                </a:r>
                <a:r>
                  <a:rPr lang="en-US" sz="725" dirty="0" smtClean="0"/>
                  <a:t>:</a:t>
                </a:r>
                <a:endParaRPr lang="en-US" sz="725"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func>
                        <m:funcPr>
                          <m:ctrlPr>
                            <a:rPr lang="en-US" sz="725" i="1">
                              <a:latin typeface="Cambria Math" panose="02040503050406030204" pitchFamily="18" charset="0"/>
                            </a:rPr>
                          </m:ctrlPr>
                        </m:funcPr>
                        <m:fName>
                          <m:limLow>
                            <m:limLowPr>
                              <m:ctrlPr>
                                <a:rPr lang="en-US" sz="725" i="1">
                                  <a:latin typeface="Cambria Math" panose="02040503050406030204" pitchFamily="18" charset="0"/>
                                </a:rPr>
                              </m:ctrlPr>
                            </m:limLowPr>
                            <m:e>
                              <m:r>
                                <m:rPr>
                                  <m:sty m:val="p"/>
                                </m:rPr>
                                <a:rPr lang="en-US" sz="725">
                                  <a:latin typeface="Cambria Math" panose="02040503050406030204" pitchFamily="18" charset="0"/>
                                </a:rPr>
                                <m:t>lim</m:t>
                              </m:r>
                            </m:e>
                            <m:lim>
                              <m:r>
                                <a:rPr lang="en-US" sz="725" i="1">
                                  <a:latin typeface="Cambria Math" panose="02040503050406030204" pitchFamily="18" charset="0"/>
                                </a:rPr>
                                <m:t>𝐴</m:t>
                              </m:r>
                              <m:r>
                                <a:rPr lang="en-US" sz="725" i="1">
                                  <a:latin typeface="Cambria Math" panose="02040503050406030204" pitchFamily="18" charset="0"/>
                                </a:rPr>
                                <m:t>→</m:t>
                              </m:r>
                              <m:r>
                                <a:rPr lang="en-US" sz="725" i="1">
                                  <a:latin typeface="Cambria Math" panose="02040503050406030204" pitchFamily="18" charset="0"/>
                                </a:rPr>
                                <m:t>∞</m:t>
                              </m:r>
                            </m:lim>
                          </m:limLow>
                        </m:fName>
                        <m:e>
                          <m:r>
                            <a:rPr lang="en-US" sz="725" i="1">
                              <a:latin typeface="Cambria Math" panose="02040503050406030204" pitchFamily="18" charset="0"/>
                            </a:rPr>
                            <m:t>2</m:t>
                          </m:r>
                          <m:r>
                            <m:rPr>
                              <m:sty m:val="p"/>
                            </m:rPr>
                            <a:rPr lang="en-US" sz="725">
                              <a:latin typeface="Cambria Math" panose="02040503050406030204" pitchFamily="18" charset="0"/>
                            </a:rPr>
                            <m:t>arctan</m:t>
                          </m:r>
                          <m:r>
                            <a:rPr lang="en-US" sz="725" i="1">
                              <a:latin typeface="Cambria Math" panose="02040503050406030204" pitchFamily="18" charset="0"/>
                            </a:rPr>
                            <m:t>(</m:t>
                          </m:r>
                          <m:r>
                            <a:rPr lang="en-US" sz="725" i="1">
                              <a:latin typeface="Cambria Math" panose="02040503050406030204" pitchFamily="18" charset="0"/>
                            </a:rPr>
                            <m:t>𝐴</m:t>
                          </m:r>
                          <m:r>
                            <a:rPr lang="en-US" sz="725" i="1">
                              <a:latin typeface="Cambria Math" panose="02040503050406030204" pitchFamily="18" charset="0"/>
                            </a:rPr>
                            <m:t>)</m:t>
                          </m:r>
                        </m:e>
                      </m:func>
                      <m:r>
                        <a:rPr lang="en-US" sz="725" b="0" i="1" smtClean="0">
                          <a:latin typeface="Cambria Math" panose="02040503050406030204" pitchFamily="18" charset="0"/>
                        </a:rPr>
                        <m:t>=</m:t>
                      </m:r>
                      <m:r>
                        <a:rPr lang="en-US" sz="725" b="0" i="1" smtClean="0">
                          <a:latin typeface="Cambria Math" panose="02040503050406030204" pitchFamily="18" charset="0"/>
                        </a:rPr>
                        <m:t>2</m:t>
                      </m:r>
                      <m:r>
                        <a:rPr lang="en-US" sz="725" b="0" i="1" smtClean="0">
                          <a:latin typeface="Cambria Math" panose="02040503050406030204" pitchFamily="18" charset="0"/>
                          <a:ea typeface="Cambria Math" panose="02040503050406030204" pitchFamily="18" charset="0"/>
                        </a:rPr>
                        <m:t>×</m:t>
                      </m:r>
                      <m:f>
                        <m:fPr>
                          <m:ctrlPr>
                            <a:rPr lang="en-US" sz="725" b="0" i="1" smtClean="0">
                              <a:latin typeface="Cambria Math" panose="02040503050406030204" pitchFamily="18" charset="0"/>
                              <a:ea typeface="Cambria Math" panose="02040503050406030204" pitchFamily="18" charset="0"/>
                            </a:rPr>
                          </m:ctrlPr>
                        </m:fPr>
                        <m:num>
                          <m:r>
                            <a:rPr lang="en-US" sz="725" b="0" i="1" smtClean="0">
                              <a:latin typeface="Cambria Math" panose="02040503050406030204" pitchFamily="18" charset="0"/>
                              <a:ea typeface="Cambria Math" panose="02040503050406030204" pitchFamily="18" charset="0"/>
                            </a:rPr>
                            <m:t>𝜋</m:t>
                          </m:r>
                        </m:num>
                        <m:den>
                          <m:r>
                            <a:rPr lang="en-US" sz="725" b="0" i="1" smtClean="0">
                              <a:latin typeface="Cambria Math" panose="02040503050406030204" pitchFamily="18" charset="0"/>
                              <a:ea typeface="Cambria Math" panose="02040503050406030204" pitchFamily="18" charset="0"/>
                            </a:rPr>
                            <m:t>2</m:t>
                          </m:r>
                        </m:den>
                      </m:f>
                      <m:r>
                        <a:rPr lang="en-US" sz="725" b="0" i="1" smtClean="0">
                          <a:latin typeface="Cambria Math" panose="02040503050406030204" pitchFamily="18" charset="0"/>
                          <a:ea typeface="Cambria Math" panose="02040503050406030204" pitchFamily="18" charset="0"/>
                        </a:rPr>
                        <m:t>=</m:t>
                      </m:r>
                      <m:r>
                        <a:rPr lang="en-US" sz="725" b="0" i="1" smtClean="0">
                          <a:latin typeface="Cambria Math" panose="02040503050406030204" pitchFamily="18" charset="0"/>
                          <a:ea typeface="Cambria Math" panose="02040503050406030204" pitchFamily="18" charset="0"/>
                        </a:rPr>
                        <m:t>𝜋</m:t>
                      </m:r>
                    </m:oMath>
                  </m:oMathPara>
                </a14:m>
                <a:endParaRPr lang="el-GR" sz="725" dirty="0"/>
              </a:p>
              <a:p>
                <a:pPr marL="0" indent="0">
                  <a:lnSpc>
                    <a:spcPct val="120000"/>
                  </a:lnSpc>
                  <a:spcBef>
                    <a:spcPts val="0"/>
                  </a:spcBef>
                  <a:buNone/>
                </a:pPr>
                <a:r>
                  <a:rPr lang="en-US" sz="725" dirty="0"/>
                  <a:t>Thus, the area under the graph of </a:t>
                </a:r>
                <a14:m>
                  <m:oMath xmlns:m="http://schemas.openxmlformats.org/officeDocument/2006/math">
                    <m:f>
                      <m:fPr>
                        <m:ctrlPr>
                          <a:rPr lang="en-US" sz="725" i="1" smtClean="0">
                            <a:latin typeface="Cambria Math" panose="02040503050406030204" pitchFamily="18" charset="0"/>
                          </a:rPr>
                        </m:ctrlPr>
                      </m:fPr>
                      <m:num>
                        <m:r>
                          <a:rPr lang="en-US" sz="725" b="0" i="1" smtClean="0">
                            <a:latin typeface="Cambria Math" panose="02040503050406030204" pitchFamily="18" charset="0"/>
                          </a:rPr>
                          <m:t>1</m:t>
                        </m:r>
                      </m:num>
                      <m:den>
                        <m:r>
                          <a:rPr lang="en-US" sz="725" b="0" i="1" smtClean="0">
                            <a:latin typeface="Cambria Math" panose="02040503050406030204" pitchFamily="18" charset="0"/>
                          </a:rPr>
                          <m:t>1</m:t>
                        </m:r>
                        <m:r>
                          <a:rPr lang="en-US" sz="725" b="0" i="1" smtClean="0">
                            <a:latin typeface="Cambria Math" panose="02040503050406030204" pitchFamily="18" charset="0"/>
                          </a:rPr>
                          <m:t>+</m:t>
                        </m:r>
                        <m:sSup>
                          <m:sSupPr>
                            <m:ctrlPr>
                              <a:rPr lang="en-US" sz="725" b="0" i="1" smtClean="0">
                                <a:latin typeface="Cambria Math" panose="02040503050406030204" pitchFamily="18" charset="0"/>
                              </a:rPr>
                            </m:ctrlPr>
                          </m:sSupPr>
                          <m:e>
                            <m:r>
                              <a:rPr lang="en-US" sz="725" b="0" i="1" smtClean="0">
                                <a:latin typeface="Cambria Math" panose="02040503050406030204" pitchFamily="18" charset="0"/>
                              </a:rPr>
                              <m:t>𝑡</m:t>
                            </m:r>
                          </m:e>
                          <m:sup>
                            <m:r>
                              <a:rPr lang="en-US" sz="725" b="0" i="1" smtClean="0">
                                <a:latin typeface="Cambria Math" panose="02040503050406030204" pitchFamily="18" charset="0"/>
                              </a:rPr>
                              <m:t>2</m:t>
                            </m:r>
                          </m:sup>
                        </m:sSup>
                      </m:den>
                    </m:f>
                  </m:oMath>
                </a14:m>
                <a:r>
                  <a:rPr lang="en-US" sz="725" dirty="0" smtClean="0"/>
                  <a:t> on </a:t>
                </a:r>
                <a14:m>
                  <m:oMath xmlns:m="http://schemas.openxmlformats.org/officeDocument/2006/math">
                    <m:r>
                      <a:rPr lang="en-US" sz="725" i="1" dirty="0" smtClean="0">
                        <a:latin typeface="Cambria Math" panose="02040503050406030204" pitchFamily="18" charset="0"/>
                      </a:rPr>
                      <m:t>[−</m:t>
                    </m:r>
                    <m:r>
                      <a:rPr lang="en-US" sz="725" i="1" dirty="0" smtClean="0">
                        <a:latin typeface="Cambria Math" panose="02040503050406030204" pitchFamily="18" charset="0"/>
                      </a:rPr>
                      <m:t>∞</m:t>
                    </m:r>
                    <m:r>
                      <a:rPr lang="en-US" sz="725" i="1" dirty="0" smtClean="0">
                        <a:latin typeface="Cambria Math" panose="02040503050406030204" pitchFamily="18" charset="0"/>
                      </a:rPr>
                      <m:t>,</m:t>
                    </m:r>
                    <m:r>
                      <a:rPr lang="en-US" sz="725" i="1" dirty="0" smtClean="0">
                        <a:latin typeface="Cambria Math" panose="02040503050406030204" pitchFamily="18" charset="0"/>
                      </a:rPr>
                      <m:t>∞</m:t>
                    </m:r>
                    <m:r>
                      <a:rPr lang="en-US" sz="725" i="1" dirty="0" smtClean="0">
                        <a:latin typeface="Cambria Math" panose="02040503050406030204" pitchFamily="18" charset="0"/>
                      </a:rPr>
                      <m:t>] </m:t>
                    </m:r>
                  </m:oMath>
                </a14:m>
                <a:r>
                  <a:rPr lang="en-US" sz="725" dirty="0"/>
                  <a:t>is </a:t>
                </a:r>
                <a14:m>
                  <m:oMath xmlns:m="http://schemas.openxmlformats.org/officeDocument/2006/math">
                    <m:r>
                      <a:rPr lang="en-US" sz="725" i="1" smtClean="0">
                        <a:latin typeface="Cambria Math" panose="02040503050406030204" pitchFamily="18" charset="0"/>
                        <a:ea typeface="Cambria Math" panose="02040503050406030204" pitchFamily="18" charset="0"/>
                      </a:rPr>
                      <m:t>𝜋</m:t>
                    </m:r>
                  </m:oMath>
                </a14:m>
                <a:r>
                  <a:rPr lang="el-GR" sz="725" dirty="0" smtClean="0"/>
                  <a:t>.</a:t>
                </a:r>
                <a:endParaRPr lang="en-US" sz="725"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839788" y="4127498"/>
                <a:ext cx="5157787" cy="2571751"/>
              </a:xfrm>
              <a:blipFill>
                <a:blip r:embed="rId5"/>
                <a:stretch>
                  <a:fillRect t="-518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p:cNvSpPr>
                <a:spLocks noGrp="1"/>
              </p:cNvSpPr>
              <p:nvPr>
                <p:ph type="body" sz="quarter" idx="3"/>
              </p:nvPr>
            </p:nvSpPr>
            <p:spPr>
              <a:xfrm>
                <a:off x="6172200" y="1681163"/>
                <a:ext cx="5183188" cy="2446334"/>
              </a:xfrm>
              <a:ln>
                <a:solidFill>
                  <a:schemeClr val="tx1"/>
                </a:solidFill>
              </a:ln>
            </p:spPr>
            <p:txBody>
              <a:bodyPr anchor="t">
                <a:noAutofit/>
              </a:bodyPr>
              <a:lstStyle/>
              <a:p>
                <a:pPr>
                  <a:lnSpc>
                    <a:spcPct val="120000"/>
                  </a:lnSpc>
                  <a:spcBef>
                    <a:spcPts val="0"/>
                  </a:spcBef>
                </a:pPr>
                <a:r>
                  <a:rPr lang="en-US" sz="580" b="0" dirty="0" smtClean="0"/>
                  <a:t>Here's how to compute the integral and evaluate the limit:</a:t>
                </a:r>
                <a:r>
                  <a:rPr lang="en-US" sz="580" b="0" dirty="0"/>
                  <a:t/>
                </a:r>
                <a:br>
                  <a:rPr lang="en-US" sz="580" b="0" dirty="0"/>
                </a:br>
                <a:r>
                  <a:rPr lang="en-US" sz="580" b="0" dirty="0"/>
                  <a:t>**1. Compute the Integral </a:t>
                </a:r>
                <a14:m>
                  <m:oMath xmlns:m="http://schemas.openxmlformats.org/officeDocument/2006/math">
                    <m:r>
                      <a:rPr lang="en-US" sz="580" b="0" i="1" dirty="0" smtClean="0">
                        <a:latin typeface="Cambria Math" panose="02040503050406030204" pitchFamily="18" charset="0"/>
                      </a:rPr>
                      <m:t>𝐼</m:t>
                    </m:r>
                    <m:r>
                      <a:rPr lang="en-US" sz="580" b="0" i="1" dirty="0" smtClean="0">
                        <a:latin typeface="Cambria Math" panose="02040503050406030204" pitchFamily="18" charset="0"/>
                      </a:rPr>
                      <m:t>(</m:t>
                    </m:r>
                    <m:r>
                      <a:rPr lang="en-US" sz="580" b="0" i="1" dirty="0" smtClean="0">
                        <a:latin typeface="Cambria Math" panose="02040503050406030204" pitchFamily="18" charset="0"/>
                      </a:rPr>
                      <m:t>𝐴</m:t>
                    </m:r>
                    <m:r>
                      <a:rPr lang="en-US" sz="580" b="0" i="1" dirty="0" smtClean="0">
                        <a:latin typeface="Cambria Math" panose="02040503050406030204" pitchFamily="18" charset="0"/>
                      </a:rPr>
                      <m:t>) </m:t>
                    </m:r>
                  </m:oMath>
                </a14:m>
                <a:r>
                  <a:rPr lang="en-US" sz="580" b="0" dirty="0" smtClean="0"/>
                  <a:t>**</a:t>
                </a:r>
                <a:r>
                  <a:rPr lang="en-US" sz="580" b="0" dirty="0"/>
                  <a:t/>
                </a:r>
                <a:br>
                  <a:rPr lang="en-US" sz="580" b="0" dirty="0"/>
                </a:br>
                <a:r>
                  <a:rPr lang="en-US" sz="580" b="0" dirty="0"/>
                  <a:t>* **Recognize the integrand:** The integrand, </a:t>
                </a:r>
                <a14:m>
                  <m:oMath xmlns:m="http://schemas.openxmlformats.org/officeDocument/2006/math">
                    <m:f>
                      <m:fPr>
                        <m:ctrlPr>
                          <a:rPr lang="en-US" sz="580" i="1">
                            <a:latin typeface="Cambria Math" panose="02040503050406030204" pitchFamily="18" charset="0"/>
                          </a:rPr>
                        </m:ctrlPr>
                      </m:fPr>
                      <m:num>
                        <m:r>
                          <a:rPr lang="en-US" sz="580" b="0" i="1">
                            <a:latin typeface="Cambria Math" panose="02040503050406030204" pitchFamily="18" charset="0"/>
                          </a:rPr>
                          <m:t>1</m:t>
                        </m:r>
                      </m:num>
                      <m:den>
                        <m:r>
                          <a:rPr lang="en-US" sz="580" b="0" i="1">
                            <a:latin typeface="Cambria Math" panose="02040503050406030204" pitchFamily="18" charset="0"/>
                          </a:rPr>
                          <m:t>1</m:t>
                        </m:r>
                        <m:r>
                          <a:rPr lang="en-US" sz="580" b="0" i="1">
                            <a:latin typeface="Cambria Math" panose="02040503050406030204" pitchFamily="18" charset="0"/>
                          </a:rPr>
                          <m:t>+</m:t>
                        </m:r>
                        <m:sSup>
                          <m:sSupPr>
                            <m:ctrlPr>
                              <a:rPr lang="en-US" sz="580" b="0" i="1">
                                <a:latin typeface="Cambria Math" panose="02040503050406030204" pitchFamily="18" charset="0"/>
                              </a:rPr>
                            </m:ctrlPr>
                          </m:sSupPr>
                          <m:e>
                            <m:r>
                              <a:rPr lang="en-US" sz="580" b="0" i="1">
                                <a:latin typeface="Cambria Math" panose="02040503050406030204" pitchFamily="18" charset="0"/>
                              </a:rPr>
                              <m:t>𝑡</m:t>
                            </m:r>
                          </m:e>
                          <m:sup>
                            <m:r>
                              <a:rPr lang="en-US" sz="580" b="0" i="1">
                                <a:latin typeface="Cambria Math" panose="02040503050406030204" pitchFamily="18" charset="0"/>
                              </a:rPr>
                              <m:t>2</m:t>
                            </m:r>
                          </m:sup>
                        </m:sSup>
                      </m:den>
                    </m:f>
                  </m:oMath>
                </a14:m>
                <a:r>
                  <a:rPr lang="en-US" sz="580" b="0" dirty="0" smtClean="0"/>
                  <a:t>, </a:t>
                </a:r>
                <a:r>
                  <a:rPr lang="en-US" sz="580" b="0" dirty="0"/>
                  <a:t>is the derivative of arctangent (</a:t>
                </a:r>
                <a14:m>
                  <m:oMath xmlns:m="http://schemas.openxmlformats.org/officeDocument/2006/math">
                    <m:r>
                      <m:rPr>
                        <m:sty m:val="p"/>
                      </m:rPr>
                      <a:rPr lang="en-US" sz="580" b="0" i="1" dirty="0" smtClean="0">
                        <a:latin typeface="Cambria Math" panose="02040503050406030204" pitchFamily="18" charset="0"/>
                      </a:rPr>
                      <m:t>arctan</m:t>
                    </m:r>
                    <m:r>
                      <a:rPr lang="en-US" sz="580" b="0" i="1" dirty="0" smtClean="0">
                        <a:latin typeface="Cambria Math" panose="02040503050406030204" pitchFamily="18" charset="0"/>
                      </a:rPr>
                      <m:t>⁡(</m:t>
                    </m:r>
                    <m:r>
                      <a:rPr lang="en-US" sz="580" b="0" i="1" dirty="0" smtClean="0">
                        <a:latin typeface="Cambria Math" panose="02040503050406030204" pitchFamily="18" charset="0"/>
                      </a:rPr>
                      <m:t>𝑡</m:t>
                    </m:r>
                    <m:r>
                      <a:rPr lang="en-US" sz="580" b="0" i="1" dirty="0" smtClean="0">
                        <a:latin typeface="Cambria Math" panose="02040503050406030204" pitchFamily="18" charset="0"/>
                      </a:rPr>
                      <m:t>)</m:t>
                    </m:r>
                  </m:oMath>
                </a14:m>
                <a:r>
                  <a:rPr lang="en-US" sz="580" b="0" dirty="0"/>
                  <a:t>).</a:t>
                </a:r>
                <a:br>
                  <a:rPr lang="en-US" sz="580" b="0" dirty="0"/>
                </a:br>
                <a:r>
                  <a:rPr lang="en-US" sz="580" b="0" dirty="0"/>
                  <a:t>* **Apply the Fundamental Theorem of Calculus:**</a:t>
                </a:r>
                <a:br>
                  <a:rPr lang="en-US" sz="580" b="0" dirty="0"/>
                </a:br>
                <a:r>
                  <a:rPr lang="en-US" sz="580" b="0" dirty="0"/>
                  <a:t>   ```</a:t>
                </a:r>
                <a:br>
                  <a:rPr lang="en-US" sz="580" b="0" dirty="0"/>
                </a:br>
                <a:r>
                  <a:rPr lang="en-US" sz="580" b="0" dirty="0"/>
                  <a:t>   </a:t>
                </a:r>
                <a14:m>
                  <m:oMath xmlns:m="http://schemas.openxmlformats.org/officeDocument/2006/math">
                    <m:r>
                      <a:rPr lang="en-US" sz="580" b="0" i="1">
                        <a:latin typeface="Cambria Math" panose="02040503050406030204" pitchFamily="18" charset="0"/>
                      </a:rPr>
                      <m:t>𝐼</m:t>
                    </m:r>
                    <m:d>
                      <m:dPr>
                        <m:ctrlPr>
                          <a:rPr lang="en-US" sz="580" b="0" i="1">
                            <a:latin typeface="Cambria Math" panose="02040503050406030204" pitchFamily="18" charset="0"/>
                          </a:rPr>
                        </m:ctrlPr>
                      </m:dPr>
                      <m:e>
                        <m:r>
                          <a:rPr lang="en-US" sz="580" b="0" i="1">
                            <a:latin typeface="Cambria Math" panose="02040503050406030204" pitchFamily="18" charset="0"/>
                          </a:rPr>
                          <m:t>𝐴</m:t>
                        </m:r>
                      </m:e>
                    </m:d>
                    <m:r>
                      <a:rPr lang="en-US" sz="580" b="0" i="1">
                        <a:latin typeface="Cambria Math" panose="02040503050406030204" pitchFamily="18" charset="0"/>
                      </a:rPr>
                      <m:t>= </m:t>
                    </m:r>
                    <m:nary>
                      <m:naryPr>
                        <m:ctrlPr>
                          <a:rPr lang="en-US" sz="580" b="0" i="1">
                            <a:latin typeface="Cambria Math" panose="02040503050406030204" pitchFamily="18" charset="0"/>
                          </a:rPr>
                        </m:ctrlPr>
                      </m:naryPr>
                      <m:sub>
                        <m:r>
                          <m:rPr>
                            <m:brk m:alnAt="23"/>
                          </m:rPr>
                          <a:rPr lang="en-US" sz="580" b="0" i="1">
                            <a:latin typeface="Cambria Math" panose="02040503050406030204" pitchFamily="18" charset="0"/>
                          </a:rPr>
                          <m:t>−</m:t>
                        </m:r>
                        <m:r>
                          <a:rPr lang="en-US" sz="580" b="0" i="1">
                            <a:latin typeface="Cambria Math" panose="02040503050406030204" pitchFamily="18" charset="0"/>
                          </a:rPr>
                          <m:t>𝐴</m:t>
                        </m:r>
                      </m:sub>
                      <m:sup>
                        <m:r>
                          <a:rPr lang="en-US" sz="580" b="0" i="1">
                            <a:latin typeface="Cambria Math" panose="02040503050406030204" pitchFamily="18" charset="0"/>
                          </a:rPr>
                          <m:t>𝐴</m:t>
                        </m:r>
                      </m:sup>
                      <m:e>
                        <m:f>
                          <m:fPr>
                            <m:ctrlPr>
                              <a:rPr lang="en-US" sz="580" b="0" i="1">
                                <a:latin typeface="Cambria Math" panose="02040503050406030204" pitchFamily="18" charset="0"/>
                              </a:rPr>
                            </m:ctrlPr>
                          </m:fPr>
                          <m:num>
                            <m:r>
                              <a:rPr lang="en-US" sz="580" b="0" i="1">
                                <a:latin typeface="Cambria Math" panose="02040503050406030204" pitchFamily="18" charset="0"/>
                              </a:rPr>
                              <m:t>𝑑𝑡</m:t>
                            </m:r>
                          </m:num>
                          <m:den>
                            <m:r>
                              <a:rPr lang="en-US" sz="580" b="0" i="1">
                                <a:latin typeface="Cambria Math" panose="02040503050406030204" pitchFamily="18" charset="0"/>
                              </a:rPr>
                              <m:t>1</m:t>
                            </m:r>
                            <m:r>
                              <a:rPr lang="en-US" sz="580" b="0" i="1">
                                <a:latin typeface="Cambria Math" panose="02040503050406030204" pitchFamily="18" charset="0"/>
                              </a:rPr>
                              <m:t>+</m:t>
                            </m:r>
                            <m:sSup>
                              <m:sSupPr>
                                <m:ctrlPr>
                                  <a:rPr lang="en-US" sz="580" b="0" i="1">
                                    <a:latin typeface="Cambria Math" panose="02040503050406030204" pitchFamily="18" charset="0"/>
                                  </a:rPr>
                                </m:ctrlPr>
                              </m:sSupPr>
                              <m:e>
                                <m:r>
                                  <a:rPr lang="en-US" sz="580" b="0" i="1">
                                    <a:latin typeface="Cambria Math" panose="02040503050406030204" pitchFamily="18" charset="0"/>
                                  </a:rPr>
                                  <m:t>𝑡</m:t>
                                </m:r>
                              </m:e>
                              <m:sup>
                                <m:r>
                                  <a:rPr lang="en-US" sz="580" b="0" i="1">
                                    <a:latin typeface="Cambria Math" panose="02040503050406030204" pitchFamily="18" charset="0"/>
                                  </a:rPr>
                                  <m:t>2</m:t>
                                </m:r>
                              </m:sup>
                            </m:sSup>
                          </m:den>
                        </m:f>
                      </m:e>
                    </m:nary>
                    <m:r>
                      <a:rPr lang="en-US" sz="580" b="0" i="1" smtClean="0">
                        <a:latin typeface="Cambria Math" panose="02040503050406030204" pitchFamily="18" charset="0"/>
                      </a:rPr>
                      <m:t>=</m:t>
                    </m:r>
                    <m:func>
                      <m:funcPr>
                        <m:ctrlPr>
                          <a:rPr lang="en-US" sz="580" b="0" i="1" smtClean="0">
                            <a:latin typeface="Cambria Math" panose="02040503050406030204" pitchFamily="18" charset="0"/>
                          </a:rPr>
                        </m:ctrlPr>
                      </m:funcPr>
                      <m:fName>
                        <m:r>
                          <m:rPr>
                            <m:sty m:val="p"/>
                          </m:rPr>
                          <a:rPr lang="en-US" sz="580" b="0" i="0" smtClean="0">
                            <a:latin typeface="Cambria Math" panose="02040503050406030204" pitchFamily="18" charset="0"/>
                          </a:rPr>
                          <m:t>arctan</m:t>
                        </m:r>
                      </m:fName>
                      <m:e>
                        <m:d>
                          <m:dPr>
                            <m:ctrlPr>
                              <a:rPr lang="en-US" sz="580" b="0" i="1" smtClean="0">
                                <a:latin typeface="Cambria Math" panose="02040503050406030204" pitchFamily="18" charset="0"/>
                              </a:rPr>
                            </m:ctrlPr>
                          </m:dPr>
                          <m:e>
                            <m:r>
                              <a:rPr lang="en-US" sz="580" b="0" i="1" smtClean="0">
                                <a:latin typeface="Cambria Math" panose="02040503050406030204" pitchFamily="18" charset="0"/>
                              </a:rPr>
                              <m:t>𝐴</m:t>
                            </m:r>
                          </m:e>
                        </m:d>
                      </m:e>
                    </m:func>
                    <m:r>
                      <a:rPr lang="en-US" sz="580" b="0" i="1" smtClean="0">
                        <a:latin typeface="Cambria Math" panose="02040503050406030204" pitchFamily="18" charset="0"/>
                      </a:rPr>
                      <m:t>−</m:t>
                    </m:r>
                    <m:r>
                      <m:rPr>
                        <m:sty m:val="p"/>
                      </m:rPr>
                      <a:rPr lang="en-US" sz="580" b="0" i="0" smtClean="0">
                        <a:latin typeface="Cambria Math" panose="02040503050406030204" pitchFamily="18" charset="0"/>
                      </a:rPr>
                      <m:t>arctan</m:t>
                    </m:r>
                    <m:r>
                      <a:rPr lang="en-US" sz="580" b="0" i="1" smtClean="0">
                        <a:latin typeface="Cambria Math" panose="02040503050406030204" pitchFamily="18" charset="0"/>
                      </a:rPr>
                      <m:t>⁡(−</m:t>
                    </m:r>
                    <m:r>
                      <a:rPr lang="en-US" sz="580" b="0" i="1" smtClean="0">
                        <a:latin typeface="Cambria Math" panose="02040503050406030204" pitchFamily="18" charset="0"/>
                      </a:rPr>
                      <m:t>𝐴</m:t>
                    </m:r>
                    <m:r>
                      <a:rPr lang="en-US" sz="580" b="0" i="1" smtClean="0">
                        <a:latin typeface="Cambria Math" panose="02040503050406030204" pitchFamily="18" charset="0"/>
                      </a:rPr>
                      <m:t>)</m:t>
                    </m:r>
                  </m:oMath>
                </a14:m>
                <a:r>
                  <a:rPr lang="en-US" sz="580" b="0" dirty="0"/>
                  <a:t/>
                </a:r>
                <a:br>
                  <a:rPr lang="en-US" sz="580" b="0" dirty="0"/>
                </a:br>
                <a:r>
                  <a:rPr lang="en-US" sz="580" b="0" dirty="0"/>
                  <a:t>   ```</a:t>
                </a:r>
                <a:br>
                  <a:rPr lang="en-US" sz="580" b="0" dirty="0"/>
                </a:br>
                <a:r>
                  <a:rPr lang="en-US" sz="580" b="0" dirty="0"/>
                  <a:t>* **Simplify using odd function property:** </a:t>
                </a:r>
                <a14:m>
                  <m:oMath xmlns:m="http://schemas.openxmlformats.org/officeDocument/2006/math">
                    <m:r>
                      <m:rPr>
                        <m:sty m:val="p"/>
                      </m:rPr>
                      <a:rPr lang="en-US" sz="580" b="0" i="1" dirty="0" smtClean="0">
                        <a:latin typeface="Cambria Math" panose="02040503050406030204" pitchFamily="18" charset="0"/>
                      </a:rPr>
                      <m:t>arctan</m:t>
                    </m:r>
                    <m:r>
                      <a:rPr lang="en-US" sz="580" b="0" i="1" dirty="0" smtClean="0">
                        <a:latin typeface="Cambria Math" panose="02040503050406030204" pitchFamily="18" charset="0"/>
                      </a:rPr>
                      <m:t>⁡(−</m:t>
                    </m:r>
                    <m:r>
                      <a:rPr lang="en-US" sz="580" b="0" i="1" dirty="0" smtClean="0">
                        <a:latin typeface="Cambria Math" panose="02040503050406030204" pitchFamily="18" charset="0"/>
                      </a:rPr>
                      <m:t>𝑥</m:t>
                    </m:r>
                    <m:r>
                      <a:rPr lang="en-US" sz="580" b="0" i="1" dirty="0" smtClean="0">
                        <a:latin typeface="Cambria Math" panose="02040503050406030204" pitchFamily="18" charset="0"/>
                      </a:rPr>
                      <m:t>) = −</m:t>
                    </m:r>
                    <m:r>
                      <m:rPr>
                        <m:sty m:val="p"/>
                      </m:rPr>
                      <a:rPr lang="en-US" sz="580" b="0" i="1" dirty="0" smtClean="0">
                        <a:latin typeface="Cambria Math" panose="02040503050406030204" pitchFamily="18" charset="0"/>
                      </a:rPr>
                      <m:t>arctan</m:t>
                    </m:r>
                    <m:r>
                      <a:rPr lang="en-US" sz="580" b="0" i="1" dirty="0" smtClean="0">
                        <a:latin typeface="Cambria Math" panose="02040503050406030204" pitchFamily="18" charset="0"/>
                      </a:rPr>
                      <m:t>⁡(</m:t>
                    </m:r>
                    <m:r>
                      <a:rPr lang="en-US" sz="580" b="0" i="1" dirty="0" smtClean="0">
                        <a:latin typeface="Cambria Math" panose="02040503050406030204" pitchFamily="18" charset="0"/>
                      </a:rPr>
                      <m:t>𝑥</m:t>
                    </m:r>
                    <m:r>
                      <a:rPr lang="en-US" sz="580" b="0" i="1" dirty="0" smtClean="0">
                        <a:latin typeface="Cambria Math" panose="02040503050406030204" pitchFamily="18" charset="0"/>
                      </a:rPr>
                      <m:t>)</m:t>
                    </m:r>
                  </m:oMath>
                </a14:m>
                <a:r>
                  <a:rPr lang="en-US" sz="580" b="0" dirty="0"/>
                  <a:t/>
                </a:r>
                <a:br>
                  <a:rPr lang="en-US" sz="580" b="0" dirty="0"/>
                </a:br>
                <a:r>
                  <a:rPr lang="en-US" sz="580" b="0" dirty="0"/>
                  <a:t>   ```</a:t>
                </a:r>
                <a:br>
                  <a:rPr lang="en-US" sz="580" b="0" dirty="0"/>
                </a:br>
                <a:r>
                  <a:rPr lang="en-US" sz="580" b="0" dirty="0"/>
                  <a:t>   </a:t>
                </a:r>
                <a14:m>
                  <m:oMath xmlns:m="http://schemas.openxmlformats.org/officeDocument/2006/math">
                    <m:r>
                      <a:rPr lang="en-US" sz="580" b="0" i="1" dirty="0" smtClean="0">
                        <a:latin typeface="Cambria Math" panose="02040503050406030204" pitchFamily="18" charset="0"/>
                      </a:rPr>
                      <m:t>𝐼</m:t>
                    </m:r>
                    <m:r>
                      <a:rPr lang="en-US" sz="580" b="0" i="1" dirty="0" smtClean="0">
                        <a:latin typeface="Cambria Math" panose="02040503050406030204" pitchFamily="18" charset="0"/>
                      </a:rPr>
                      <m:t>(</m:t>
                    </m:r>
                    <m:r>
                      <a:rPr lang="en-US" sz="580" b="0" i="1" dirty="0" smtClean="0">
                        <a:latin typeface="Cambria Math" panose="02040503050406030204" pitchFamily="18" charset="0"/>
                      </a:rPr>
                      <m:t>𝐴</m:t>
                    </m:r>
                    <m:r>
                      <a:rPr lang="en-US" sz="580" b="0" i="1" dirty="0" smtClean="0">
                        <a:latin typeface="Cambria Math" panose="02040503050406030204" pitchFamily="18" charset="0"/>
                      </a:rPr>
                      <m:t>) = </m:t>
                    </m:r>
                    <m:r>
                      <m:rPr>
                        <m:sty m:val="p"/>
                      </m:rPr>
                      <a:rPr lang="en-US" sz="580" b="0" i="1" dirty="0" smtClean="0">
                        <a:latin typeface="Cambria Math" panose="02040503050406030204" pitchFamily="18" charset="0"/>
                      </a:rPr>
                      <m:t>arctan</m:t>
                    </m:r>
                    <m:r>
                      <a:rPr lang="en-US" sz="580" b="0" i="1" dirty="0" smtClean="0">
                        <a:latin typeface="Cambria Math" panose="02040503050406030204" pitchFamily="18" charset="0"/>
                      </a:rPr>
                      <m:t>⁡(</m:t>
                    </m:r>
                    <m:r>
                      <a:rPr lang="en-US" sz="580" b="0" i="1" dirty="0" smtClean="0">
                        <a:latin typeface="Cambria Math" panose="02040503050406030204" pitchFamily="18" charset="0"/>
                      </a:rPr>
                      <m:t>𝐴</m:t>
                    </m:r>
                    <m:r>
                      <a:rPr lang="en-US" sz="580" b="0" i="1" dirty="0" smtClean="0">
                        <a:latin typeface="Cambria Math" panose="02040503050406030204" pitchFamily="18" charset="0"/>
                      </a:rPr>
                      <m:t>) + </m:t>
                    </m:r>
                    <m:r>
                      <m:rPr>
                        <m:sty m:val="p"/>
                      </m:rPr>
                      <a:rPr lang="en-US" sz="580" b="0" i="1" dirty="0" smtClean="0">
                        <a:latin typeface="Cambria Math" panose="02040503050406030204" pitchFamily="18" charset="0"/>
                      </a:rPr>
                      <m:t>arctan</m:t>
                    </m:r>
                    <m:r>
                      <a:rPr lang="en-US" sz="580" b="0" i="1" dirty="0" smtClean="0">
                        <a:latin typeface="Cambria Math" panose="02040503050406030204" pitchFamily="18" charset="0"/>
                      </a:rPr>
                      <m:t>⁡(</m:t>
                    </m:r>
                    <m:r>
                      <a:rPr lang="en-US" sz="580" b="0" i="1" dirty="0" smtClean="0">
                        <a:latin typeface="Cambria Math" panose="02040503050406030204" pitchFamily="18" charset="0"/>
                      </a:rPr>
                      <m:t>𝐴</m:t>
                    </m:r>
                    <m:r>
                      <a:rPr lang="en-US" sz="580" b="0" i="1" dirty="0" smtClean="0">
                        <a:latin typeface="Cambria Math" panose="02040503050406030204" pitchFamily="18" charset="0"/>
                      </a:rPr>
                      <m:t>) = </m:t>
                    </m:r>
                    <m:r>
                      <a:rPr lang="en-US" sz="580" b="0" i="1" dirty="0" smtClean="0">
                        <a:latin typeface="Cambria Math" panose="02040503050406030204" pitchFamily="18" charset="0"/>
                      </a:rPr>
                      <m:t>2</m:t>
                    </m:r>
                    <m:r>
                      <a:rPr lang="en-US" sz="580" b="0" i="1" dirty="0" smtClean="0">
                        <a:latin typeface="Cambria Math" panose="02040503050406030204" pitchFamily="18" charset="0"/>
                      </a:rPr>
                      <m:t> ∗ </m:t>
                    </m:r>
                    <m:r>
                      <m:rPr>
                        <m:sty m:val="p"/>
                      </m:rPr>
                      <a:rPr lang="en-US" sz="580" b="0" i="1" dirty="0" smtClean="0">
                        <a:latin typeface="Cambria Math" panose="02040503050406030204" pitchFamily="18" charset="0"/>
                      </a:rPr>
                      <m:t>arctan</m:t>
                    </m:r>
                    <m:r>
                      <a:rPr lang="en-US" sz="580" b="0" i="1" dirty="0" smtClean="0">
                        <a:latin typeface="Cambria Math" panose="02040503050406030204" pitchFamily="18" charset="0"/>
                      </a:rPr>
                      <m:t>⁡(</m:t>
                    </m:r>
                    <m:r>
                      <a:rPr lang="en-US" sz="580" b="0" i="1" dirty="0" smtClean="0">
                        <a:latin typeface="Cambria Math" panose="02040503050406030204" pitchFamily="18" charset="0"/>
                      </a:rPr>
                      <m:t>𝐴</m:t>
                    </m:r>
                    <m:r>
                      <a:rPr lang="en-US" sz="580" b="0" i="1" dirty="0" smtClean="0">
                        <a:latin typeface="Cambria Math" panose="02040503050406030204" pitchFamily="18" charset="0"/>
                      </a:rPr>
                      <m:t>) </m:t>
                    </m:r>
                  </m:oMath>
                </a14:m>
                <a:r>
                  <a:rPr lang="en-US" sz="580" b="0" dirty="0"/>
                  <a:t/>
                </a:r>
                <a:br>
                  <a:rPr lang="en-US" sz="580" b="0" dirty="0"/>
                </a:br>
                <a:r>
                  <a:rPr lang="en-US" sz="580" b="0" dirty="0"/>
                  <a:t>   </a:t>
                </a:r>
                <a:r>
                  <a:rPr lang="en-US" sz="580" b="0" dirty="0" smtClean="0"/>
                  <a:t>```</a:t>
                </a:r>
                <a:r>
                  <a:rPr lang="en-US" sz="580" b="0" dirty="0"/>
                  <a:t/>
                </a:r>
                <a:br>
                  <a:rPr lang="en-US" sz="580" b="0" dirty="0"/>
                </a:br>
                <a:r>
                  <a:rPr lang="en-US" sz="580" b="0" dirty="0"/>
                  <a:t>**2. Evaluate the Limit as A approaches infinity</a:t>
                </a:r>
                <a:r>
                  <a:rPr lang="en-US" sz="580" b="0" dirty="0" smtClean="0"/>
                  <a:t>**</a:t>
                </a:r>
                <a:r>
                  <a:rPr lang="en-US" sz="580" b="0" dirty="0"/>
                  <a:t/>
                </a:r>
                <a:br>
                  <a:rPr lang="en-US" sz="580" b="0" dirty="0"/>
                </a:br>
                <a:r>
                  <a:rPr lang="en-US" sz="580" b="0" dirty="0"/>
                  <a:t>* **Recall the behavior of arctangent:**  </a:t>
                </a:r>
                <a14:m>
                  <m:oMath xmlns:m="http://schemas.openxmlformats.org/officeDocument/2006/math">
                    <m:r>
                      <m:rPr>
                        <m:sty m:val="p"/>
                      </m:rPr>
                      <a:rPr lang="en-US" sz="580" b="0" i="1" dirty="0" smtClean="0">
                        <a:latin typeface="Cambria Math" panose="02040503050406030204" pitchFamily="18" charset="0"/>
                      </a:rPr>
                      <m:t>arctan</m:t>
                    </m:r>
                    <m:r>
                      <a:rPr lang="en-US" sz="580" b="0" i="1" dirty="0" smtClean="0">
                        <a:latin typeface="Cambria Math" panose="02040503050406030204" pitchFamily="18" charset="0"/>
                      </a:rPr>
                      <m:t>⁡(</m:t>
                    </m:r>
                    <m:r>
                      <a:rPr lang="en-US" sz="580" b="0" i="1" dirty="0" smtClean="0">
                        <a:latin typeface="Cambria Math" panose="02040503050406030204" pitchFamily="18" charset="0"/>
                      </a:rPr>
                      <m:t>𝑡</m:t>
                    </m:r>
                    <m:r>
                      <a:rPr lang="en-US" sz="580" b="0" i="1" dirty="0" smtClean="0">
                        <a:latin typeface="Cambria Math" panose="02040503050406030204" pitchFamily="18" charset="0"/>
                      </a:rPr>
                      <m:t>)</m:t>
                    </m:r>
                  </m:oMath>
                </a14:m>
                <a:r>
                  <a:rPr lang="en-US" sz="580" b="0" dirty="0"/>
                  <a:t> approaches </a:t>
                </a:r>
                <a14:m>
                  <m:oMath xmlns:m="http://schemas.openxmlformats.org/officeDocument/2006/math">
                    <m:f>
                      <m:fPr>
                        <m:ctrlPr>
                          <a:rPr lang="en-US" sz="580" b="0" i="1" dirty="0" smtClean="0">
                            <a:latin typeface="Cambria Math" panose="02040503050406030204" pitchFamily="18" charset="0"/>
                          </a:rPr>
                        </m:ctrlPr>
                      </m:fPr>
                      <m:num>
                        <m:r>
                          <a:rPr lang="en-US" sz="580" b="0" i="1" dirty="0" smtClean="0">
                            <a:latin typeface="Cambria Math" panose="02040503050406030204" pitchFamily="18" charset="0"/>
                          </a:rPr>
                          <m:t>𝜋</m:t>
                        </m:r>
                      </m:num>
                      <m:den>
                        <m:r>
                          <a:rPr lang="en-US" sz="580" b="0" i="1" dirty="0" smtClean="0">
                            <a:latin typeface="Cambria Math" panose="02040503050406030204" pitchFamily="18" charset="0"/>
                          </a:rPr>
                          <m:t>2</m:t>
                        </m:r>
                      </m:den>
                    </m:f>
                    <m:r>
                      <a:rPr lang="en-US" sz="580" b="0" i="1" dirty="0" smtClean="0">
                        <a:latin typeface="Cambria Math" panose="02040503050406030204" pitchFamily="18" charset="0"/>
                      </a:rPr>
                      <m:t> </m:t>
                    </m:r>
                  </m:oMath>
                </a14:m>
                <a:r>
                  <a:rPr lang="en-US" sz="580" b="0" dirty="0"/>
                  <a:t>as </a:t>
                </a:r>
                <a:r>
                  <a:rPr lang="en-US" sz="580" b="0" i="1" dirty="0" smtClean="0">
                    <a:latin typeface="Cambria Math" panose="02040503050406030204" pitchFamily="18" charset="0"/>
                    <a:ea typeface="Cambria Math" panose="02040503050406030204" pitchFamily="18" charset="0"/>
                  </a:rPr>
                  <a:t>t</a:t>
                </a:r>
                <a:r>
                  <a:rPr lang="en-US" sz="580" b="0" dirty="0" smtClean="0"/>
                  <a:t> </a:t>
                </a:r>
                <a:r>
                  <a:rPr lang="en-US" sz="580" b="0" dirty="0"/>
                  <a:t>approaches infinity.</a:t>
                </a:r>
                <a:br>
                  <a:rPr lang="en-US" sz="580" b="0" dirty="0"/>
                </a:br>
                <a:r>
                  <a:rPr lang="en-US" sz="580" b="0" dirty="0"/>
                  <a:t>* **Apply the limit:**</a:t>
                </a:r>
                <a:br>
                  <a:rPr lang="en-US" sz="580" b="0" dirty="0"/>
                </a:br>
                <a:r>
                  <a:rPr lang="en-US" sz="580" b="0" dirty="0"/>
                  <a:t>   </a:t>
                </a:r>
                <a:r>
                  <a:rPr lang="en-US" sz="580" b="0" dirty="0" smtClean="0"/>
                  <a:t>```</a:t>
                </a:r>
              </a:p>
              <a:p>
                <a:pPr>
                  <a:lnSpc>
                    <a:spcPct val="120000"/>
                  </a:lnSpc>
                  <a:spcBef>
                    <a:spcPts val="0"/>
                  </a:spcBef>
                </a:pPr>
                <a:r>
                  <a:rPr lang="en-US" sz="580" dirty="0" smtClean="0"/>
                  <a:t>   </a:t>
                </a:r>
                <a14:m>
                  <m:oMath xmlns:m="http://schemas.openxmlformats.org/officeDocument/2006/math">
                    <m:func>
                      <m:funcPr>
                        <m:ctrlPr>
                          <a:rPr lang="en-US" sz="580" i="1">
                            <a:latin typeface="Cambria Math" panose="02040503050406030204" pitchFamily="18" charset="0"/>
                          </a:rPr>
                        </m:ctrlPr>
                      </m:funcPr>
                      <m:fName>
                        <m:r>
                          <a:rPr lang="en-US" sz="580" b="1" i="1" smtClean="0">
                            <a:latin typeface="Cambria Math" panose="02040503050406030204" pitchFamily="18" charset="0"/>
                          </a:rPr>
                          <m:t> </m:t>
                        </m:r>
                        <m:limLow>
                          <m:limLowPr>
                            <m:ctrlPr>
                              <a:rPr lang="en-US" sz="580" i="1">
                                <a:latin typeface="Cambria Math" panose="02040503050406030204" pitchFamily="18" charset="0"/>
                              </a:rPr>
                            </m:ctrlPr>
                          </m:limLowPr>
                          <m:e>
                            <m:r>
                              <m:rPr>
                                <m:sty m:val="p"/>
                              </m:rPr>
                              <a:rPr lang="en-US" sz="580">
                                <a:latin typeface="Cambria Math" panose="02040503050406030204" pitchFamily="18" charset="0"/>
                              </a:rPr>
                              <m:t>lim</m:t>
                            </m:r>
                          </m:e>
                          <m:lim>
                            <m:r>
                              <a:rPr lang="en-US" sz="580" b="0" i="1">
                                <a:latin typeface="Cambria Math" panose="02040503050406030204" pitchFamily="18" charset="0"/>
                              </a:rPr>
                              <m:t>𝐴</m:t>
                            </m:r>
                            <m:r>
                              <a:rPr lang="en-US" sz="580" b="0" i="1">
                                <a:latin typeface="Cambria Math" panose="02040503050406030204" pitchFamily="18" charset="0"/>
                              </a:rPr>
                              <m:t>→</m:t>
                            </m:r>
                            <m:r>
                              <a:rPr lang="en-US" sz="580" b="0" i="1">
                                <a:latin typeface="Cambria Math" panose="02040503050406030204" pitchFamily="18" charset="0"/>
                              </a:rPr>
                              <m:t>∞</m:t>
                            </m:r>
                          </m:lim>
                        </m:limLow>
                      </m:fName>
                      <m:e>
                        <m:r>
                          <a:rPr lang="en-US" sz="580" b="0" i="1">
                            <a:latin typeface="Cambria Math" panose="02040503050406030204" pitchFamily="18" charset="0"/>
                          </a:rPr>
                          <m:t>𝐼</m:t>
                        </m:r>
                        <m:r>
                          <a:rPr lang="en-US" sz="580" b="0" i="1">
                            <a:latin typeface="Cambria Math" panose="02040503050406030204" pitchFamily="18" charset="0"/>
                          </a:rPr>
                          <m:t>(</m:t>
                        </m:r>
                        <m:r>
                          <a:rPr lang="en-US" sz="580" b="0" i="1">
                            <a:latin typeface="Cambria Math" panose="02040503050406030204" pitchFamily="18" charset="0"/>
                          </a:rPr>
                          <m:t>𝐴</m:t>
                        </m:r>
                        <m:r>
                          <a:rPr lang="en-US" sz="580" b="0" i="1">
                            <a:latin typeface="Cambria Math" panose="02040503050406030204" pitchFamily="18" charset="0"/>
                          </a:rPr>
                          <m:t>)</m:t>
                        </m:r>
                      </m:e>
                    </m:func>
                    <m:r>
                      <a:rPr lang="en-US" sz="580" b="0" i="1" dirty="0">
                        <a:latin typeface="Cambria Math" panose="02040503050406030204" pitchFamily="18" charset="0"/>
                      </a:rPr>
                      <m:t> =</m:t>
                    </m:r>
                    <m:func>
                      <m:funcPr>
                        <m:ctrlPr>
                          <a:rPr lang="en-US" sz="580" i="1" smtClean="0">
                            <a:latin typeface="Cambria Math" panose="02040503050406030204" pitchFamily="18" charset="0"/>
                          </a:rPr>
                        </m:ctrlPr>
                      </m:funcPr>
                      <m:fName>
                        <m:limLow>
                          <m:limLowPr>
                            <m:ctrlPr>
                              <a:rPr lang="en-US" sz="580" i="1">
                                <a:latin typeface="Cambria Math" panose="02040503050406030204" pitchFamily="18" charset="0"/>
                              </a:rPr>
                            </m:ctrlPr>
                          </m:limLowPr>
                          <m:e>
                            <m:r>
                              <m:rPr>
                                <m:sty m:val="p"/>
                              </m:rPr>
                              <a:rPr lang="en-US" sz="580">
                                <a:latin typeface="Cambria Math" panose="02040503050406030204" pitchFamily="18" charset="0"/>
                              </a:rPr>
                              <m:t>lim</m:t>
                            </m:r>
                          </m:e>
                          <m:lim>
                            <m:r>
                              <a:rPr lang="en-US" sz="580" b="0" i="1">
                                <a:latin typeface="Cambria Math" panose="02040503050406030204" pitchFamily="18" charset="0"/>
                              </a:rPr>
                              <m:t>𝐴</m:t>
                            </m:r>
                            <m:r>
                              <a:rPr lang="en-US" sz="580" b="0" i="1">
                                <a:latin typeface="Cambria Math" panose="02040503050406030204" pitchFamily="18" charset="0"/>
                              </a:rPr>
                              <m:t>→</m:t>
                            </m:r>
                            <m:r>
                              <a:rPr lang="en-US" sz="580" b="0" i="1">
                                <a:latin typeface="Cambria Math" panose="02040503050406030204" pitchFamily="18" charset="0"/>
                              </a:rPr>
                              <m:t>∞</m:t>
                            </m:r>
                          </m:lim>
                        </m:limLow>
                      </m:fName>
                      <m:e>
                        <m:r>
                          <a:rPr lang="en-US" sz="580" b="0" i="1" smtClean="0">
                            <a:latin typeface="Cambria Math" panose="02040503050406030204" pitchFamily="18" charset="0"/>
                          </a:rPr>
                          <m:t>2</m:t>
                        </m:r>
                        <m:r>
                          <a:rPr lang="en-US" sz="580" b="0" i="1" smtClean="0">
                            <a:latin typeface="Cambria Math" panose="02040503050406030204" pitchFamily="18" charset="0"/>
                          </a:rPr>
                          <m:t>∗</m:t>
                        </m:r>
                        <m:r>
                          <m:rPr>
                            <m:sty m:val="p"/>
                          </m:rPr>
                          <a:rPr lang="en-US" sz="580" b="0" i="0" smtClean="0">
                            <a:latin typeface="Cambria Math" panose="02040503050406030204" pitchFamily="18" charset="0"/>
                          </a:rPr>
                          <m:t>arctan</m:t>
                        </m:r>
                        <m:r>
                          <a:rPr lang="en-US" sz="580" b="0" i="1" smtClean="0">
                            <a:latin typeface="Cambria Math" panose="02040503050406030204" pitchFamily="18" charset="0"/>
                          </a:rPr>
                          <m:t>⁡(</m:t>
                        </m:r>
                        <m:r>
                          <a:rPr lang="en-US" sz="580" b="0" i="1" smtClean="0">
                            <a:latin typeface="Cambria Math" panose="02040503050406030204" pitchFamily="18" charset="0"/>
                          </a:rPr>
                          <m:t>𝐴</m:t>
                        </m:r>
                        <m:r>
                          <a:rPr lang="en-US" sz="580" b="0" i="1" smtClean="0">
                            <a:latin typeface="Cambria Math" panose="02040503050406030204" pitchFamily="18" charset="0"/>
                          </a:rPr>
                          <m:t>)</m:t>
                        </m:r>
                      </m:e>
                    </m:func>
                    <m:r>
                      <a:rPr lang="en-US" sz="580" b="0" i="1" dirty="0">
                        <a:latin typeface="Cambria Math" panose="02040503050406030204" pitchFamily="18" charset="0"/>
                      </a:rPr>
                      <m:t>= </m:t>
                    </m:r>
                    <m:r>
                      <a:rPr lang="en-US" sz="580" b="0" i="1" dirty="0">
                        <a:latin typeface="Cambria Math" panose="02040503050406030204" pitchFamily="18" charset="0"/>
                      </a:rPr>
                      <m:t>2</m:t>
                    </m:r>
                    <m:r>
                      <a:rPr lang="en-US" sz="580" b="0" i="1" dirty="0">
                        <a:latin typeface="Cambria Math" panose="02040503050406030204" pitchFamily="18" charset="0"/>
                      </a:rPr>
                      <m:t> ∗ (</m:t>
                    </m:r>
                    <m:f>
                      <m:fPr>
                        <m:ctrlPr>
                          <a:rPr lang="en-US" sz="580" b="0" i="1" dirty="0">
                            <a:latin typeface="Cambria Math" panose="02040503050406030204" pitchFamily="18" charset="0"/>
                          </a:rPr>
                        </m:ctrlPr>
                      </m:fPr>
                      <m:num>
                        <m:r>
                          <a:rPr lang="en-US" sz="580" b="0" i="1" dirty="0">
                            <a:latin typeface="Cambria Math" panose="02040503050406030204" pitchFamily="18" charset="0"/>
                          </a:rPr>
                          <m:t>𝜋</m:t>
                        </m:r>
                      </m:num>
                      <m:den>
                        <m:r>
                          <a:rPr lang="en-US" sz="580" b="0" i="1" dirty="0">
                            <a:latin typeface="Cambria Math" panose="02040503050406030204" pitchFamily="18" charset="0"/>
                          </a:rPr>
                          <m:t>2</m:t>
                        </m:r>
                      </m:den>
                    </m:f>
                    <m:r>
                      <a:rPr lang="en-US" sz="580" b="0" i="1" dirty="0">
                        <a:latin typeface="Cambria Math" panose="02040503050406030204" pitchFamily="18" charset="0"/>
                      </a:rPr>
                      <m:t>) = </m:t>
                    </m:r>
                    <m:r>
                      <a:rPr lang="en-US" sz="580" b="0" i="1" dirty="0">
                        <a:latin typeface="Cambria Math" panose="02040503050406030204" pitchFamily="18" charset="0"/>
                      </a:rPr>
                      <m:t>𝜋</m:t>
                    </m:r>
                    <m:r>
                      <a:rPr lang="en-US" sz="580" b="0" i="1" dirty="0">
                        <a:latin typeface="Cambria Math" panose="02040503050406030204" pitchFamily="18" charset="0"/>
                      </a:rPr>
                      <m:t> </m:t>
                    </m:r>
                  </m:oMath>
                </a14:m>
                <a:r>
                  <a:rPr lang="en-US" sz="580" b="0" dirty="0"/>
                  <a:t/>
                </a:r>
                <a:br>
                  <a:rPr lang="en-US" sz="580" b="0" dirty="0"/>
                </a:br>
                <a:r>
                  <a:rPr lang="en-US" sz="580" b="0" dirty="0"/>
                  <a:t>   </a:t>
                </a:r>
                <a:r>
                  <a:rPr lang="en-US" sz="580" b="0" dirty="0" smtClean="0"/>
                  <a:t>```</a:t>
                </a:r>
                <a:r>
                  <a:rPr lang="en-US" sz="580" b="0" dirty="0"/>
                  <a:t/>
                </a:r>
                <a:br>
                  <a:rPr lang="en-US" sz="580" b="0" dirty="0"/>
                </a:br>
                <a:r>
                  <a:rPr lang="en-US" sz="580" b="0" dirty="0"/>
                  <a:t>**Conclusion</a:t>
                </a:r>
                <a:r>
                  <a:rPr lang="en-US" sz="580" b="0" dirty="0" smtClean="0"/>
                  <a:t>:**</a:t>
                </a:r>
                <a:r>
                  <a:rPr lang="en-US" sz="580" b="0" dirty="0"/>
                  <a:t/>
                </a:r>
                <a:br>
                  <a:rPr lang="en-US" sz="580" b="0" dirty="0"/>
                </a:br>
                <a:r>
                  <a:rPr lang="en-US" sz="580" b="0" dirty="0"/>
                  <a:t>The definite integral </a:t>
                </a:r>
                <a14:m>
                  <m:oMath xmlns:m="http://schemas.openxmlformats.org/officeDocument/2006/math">
                    <m:r>
                      <a:rPr lang="en-US" sz="580" b="0" i="1" dirty="0" smtClean="0">
                        <a:latin typeface="Cambria Math" panose="02040503050406030204" pitchFamily="18" charset="0"/>
                      </a:rPr>
                      <m:t>𝐼</m:t>
                    </m:r>
                    <m:r>
                      <a:rPr lang="en-US" sz="580" b="0" i="1" dirty="0" smtClean="0">
                        <a:latin typeface="Cambria Math" panose="02040503050406030204" pitchFamily="18" charset="0"/>
                      </a:rPr>
                      <m:t>(</m:t>
                    </m:r>
                    <m:r>
                      <a:rPr lang="en-US" sz="580" b="0" i="1" dirty="0" smtClean="0">
                        <a:latin typeface="Cambria Math" panose="02040503050406030204" pitchFamily="18" charset="0"/>
                      </a:rPr>
                      <m:t>𝐴</m:t>
                    </m:r>
                    <m:r>
                      <a:rPr lang="en-US" sz="580" b="0" i="1" dirty="0" smtClean="0">
                        <a:latin typeface="Cambria Math" panose="02040503050406030204" pitchFamily="18" charset="0"/>
                      </a:rPr>
                      <m:t>) </m:t>
                    </m:r>
                  </m:oMath>
                </a14:m>
                <a:r>
                  <a:rPr lang="en-US" sz="580" b="0" dirty="0"/>
                  <a:t>from -A to A of </a:t>
                </a:r>
                <a14:m>
                  <m:oMath xmlns:m="http://schemas.openxmlformats.org/officeDocument/2006/math">
                    <m:f>
                      <m:fPr>
                        <m:ctrlPr>
                          <a:rPr lang="en-US" sz="580" i="1">
                            <a:latin typeface="Cambria Math" panose="02040503050406030204" pitchFamily="18" charset="0"/>
                          </a:rPr>
                        </m:ctrlPr>
                      </m:fPr>
                      <m:num>
                        <m:r>
                          <a:rPr lang="en-US" sz="580" b="0" i="1">
                            <a:latin typeface="Cambria Math" panose="02040503050406030204" pitchFamily="18" charset="0"/>
                          </a:rPr>
                          <m:t>1</m:t>
                        </m:r>
                      </m:num>
                      <m:den>
                        <m:r>
                          <a:rPr lang="en-US" sz="580" b="0" i="1">
                            <a:latin typeface="Cambria Math" panose="02040503050406030204" pitchFamily="18" charset="0"/>
                          </a:rPr>
                          <m:t>1</m:t>
                        </m:r>
                        <m:r>
                          <a:rPr lang="en-US" sz="580" b="0" i="1">
                            <a:latin typeface="Cambria Math" panose="02040503050406030204" pitchFamily="18" charset="0"/>
                          </a:rPr>
                          <m:t>+</m:t>
                        </m:r>
                        <m:sSup>
                          <m:sSupPr>
                            <m:ctrlPr>
                              <a:rPr lang="en-US" sz="580" b="0" i="1">
                                <a:latin typeface="Cambria Math" panose="02040503050406030204" pitchFamily="18" charset="0"/>
                              </a:rPr>
                            </m:ctrlPr>
                          </m:sSupPr>
                          <m:e>
                            <m:r>
                              <a:rPr lang="en-US" sz="580" b="0" i="1">
                                <a:latin typeface="Cambria Math" panose="02040503050406030204" pitchFamily="18" charset="0"/>
                              </a:rPr>
                              <m:t>𝑡</m:t>
                            </m:r>
                          </m:e>
                          <m:sup>
                            <m:r>
                              <a:rPr lang="en-US" sz="580" b="0" i="1">
                                <a:latin typeface="Cambria Math" panose="02040503050406030204" pitchFamily="18" charset="0"/>
                              </a:rPr>
                              <m:t>2</m:t>
                            </m:r>
                          </m:sup>
                        </m:sSup>
                      </m:den>
                    </m:f>
                  </m:oMath>
                </a14:m>
                <a:r>
                  <a:rPr lang="en-US" sz="580" b="0" dirty="0" smtClean="0"/>
                  <a:t> is </a:t>
                </a:r>
                <a:r>
                  <a:rPr lang="en-US" sz="580" b="0" dirty="0"/>
                  <a:t>equal to </a:t>
                </a:r>
                <a14:m>
                  <m:oMath xmlns:m="http://schemas.openxmlformats.org/officeDocument/2006/math">
                    <m:r>
                      <a:rPr lang="en-US" sz="580" b="0" i="1" dirty="0" smtClean="0">
                        <a:latin typeface="Cambria Math" panose="02040503050406030204" pitchFamily="18" charset="0"/>
                      </a:rPr>
                      <m:t>2</m:t>
                    </m:r>
                    <m:r>
                      <a:rPr lang="en-US" sz="580" b="0" i="1" dirty="0" smtClean="0">
                        <a:latin typeface="Cambria Math" panose="02040503050406030204" pitchFamily="18" charset="0"/>
                      </a:rPr>
                      <m:t> ∗ </m:t>
                    </m:r>
                    <m:r>
                      <m:rPr>
                        <m:sty m:val="p"/>
                      </m:rPr>
                      <a:rPr lang="en-US" sz="580" b="0" i="1" dirty="0" smtClean="0">
                        <a:latin typeface="Cambria Math" panose="02040503050406030204" pitchFamily="18" charset="0"/>
                      </a:rPr>
                      <m:t>arctan</m:t>
                    </m:r>
                    <m:r>
                      <a:rPr lang="en-US" sz="580" b="0" i="1" dirty="0" smtClean="0">
                        <a:latin typeface="Cambria Math" panose="02040503050406030204" pitchFamily="18" charset="0"/>
                      </a:rPr>
                      <m:t>⁡(</m:t>
                    </m:r>
                    <m:r>
                      <a:rPr lang="en-US" sz="580" b="0" i="1" dirty="0" smtClean="0">
                        <a:latin typeface="Cambria Math" panose="02040503050406030204" pitchFamily="18" charset="0"/>
                      </a:rPr>
                      <m:t>𝐴</m:t>
                    </m:r>
                    <m:r>
                      <a:rPr lang="en-US" sz="580" b="0" i="1" dirty="0" smtClean="0">
                        <a:latin typeface="Cambria Math" panose="02040503050406030204" pitchFamily="18" charset="0"/>
                      </a:rPr>
                      <m:t>).  </m:t>
                    </m:r>
                  </m:oMath>
                </a14:m>
                <a:r>
                  <a:rPr lang="en-US" sz="580" b="0" dirty="0"/>
                  <a:t>The limit as A approaches infinity of </a:t>
                </a:r>
                <a14:m>
                  <m:oMath xmlns:m="http://schemas.openxmlformats.org/officeDocument/2006/math">
                    <m:r>
                      <a:rPr lang="en-US" sz="580" b="0" i="1" dirty="0" smtClean="0">
                        <a:latin typeface="Cambria Math" panose="02040503050406030204" pitchFamily="18" charset="0"/>
                      </a:rPr>
                      <m:t>𝐼</m:t>
                    </m:r>
                    <m:r>
                      <a:rPr lang="en-US" sz="580" b="0" i="1" dirty="0" smtClean="0">
                        <a:latin typeface="Cambria Math" panose="02040503050406030204" pitchFamily="18" charset="0"/>
                      </a:rPr>
                      <m:t>(</m:t>
                    </m:r>
                    <m:r>
                      <a:rPr lang="en-US" sz="580" b="0" i="1" dirty="0" smtClean="0">
                        <a:latin typeface="Cambria Math" panose="02040503050406030204" pitchFamily="18" charset="0"/>
                      </a:rPr>
                      <m:t>𝐴</m:t>
                    </m:r>
                    <m:r>
                      <a:rPr lang="en-US" sz="580" b="0" i="1" dirty="0" smtClean="0">
                        <a:latin typeface="Cambria Math" panose="02040503050406030204" pitchFamily="18" charset="0"/>
                      </a:rPr>
                      <m:t>)</m:t>
                    </m:r>
                  </m:oMath>
                </a14:m>
                <a:r>
                  <a:rPr lang="en-US" sz="580" b="0" dirty="0"/>
                  <a:t> is π. This means the area under the graph of </a:t>
                </a:r>
                <a14:m>
                  <m:oMath xmlns:m="http://schemas.openxmlformats.org/officeDocument/2006/math">
                    <m:f>
                      <m:fPr>
                        <m:ctrlPr>
                          <a:rPr lang="en-US" sz="580" i="1">
                            <a:latin typeface="Cambria Math" panose="02040503050406030204" pitchFamily="18" charset="0"/>
                          </a:rPr>
                        </m:ctrlPr>
                      </m:fPr>
                      <m:num>
                        <m:r>
                          <a:rPr lang="en-US" sz="580" b="0" i="1">
                            <a:latin typeface="Cambria Math" panose="02040503050406030204" pitchFamily="18" charset="0"/>
                          </a:rPr>
                          <m:t>1</m:t>
                        </m:r>
                      </m:num>
                      <m:den>
                        <m:r>
                          <a:rPr lang="en-US" sz="580" b="0" i="1">
                            <a:latin typeface="Cambria Math" panose="02040503050406030204" pitchFamily="18" charset="0"/>
                          </a:rPr>
                          <m:t>1</m:t>
                        </m:r>
                        <m:r>
                          <a:rPr lang="en-US" sz="580" b="0" i="1">
                            <a:latin typeface="Cambria Math" panose="02040503050406030204" pitchFamily="18" charset="0"/>
                          </a:rPr>
                          <m:t>+</m:t>
                        </m:r>
                        <m:sSup>
                          <m:sSupPr>
                            <m:ctrlPr>
                              <a:rPr lang="en-US" sz="580" b="0" i="1">
                                <a:latin typeface="Cambria Math" panose="02040503050406030204" pitchFamily="18" charset="0"/>
                              </a:rPr>
                            </m:ctrlPr>
                          </m:sSupPr>
                          <m:e>
                            <m:r>
                              <a:rPr lang="en-US" sz="580" b="0" i="1">
                                <a:latin typeface="Cambria Math" panose="02040503050406030204" pitchFamily="18" charset="0"/>
                              </a:rPr>
                              <m:t>𝑡</m:t>
                            </m:r>
                          </m:e>
                          <m:sup>
                            <m:r>
                              <a:rPr lang="en-US" sz="580" b="0" i="1">
                                <a:latin typeface="Cambria Math" panose="02040503050406030204" pitchFamily="18" charset="0"/>
                              </a:rPr>
                              <m:t>2</m:t>
                            </m:r>
                          </m:sup>
                        </m:sSup>
                      </m:den>
                    </m:f>
                  </m:oMath>
                </a14:m>
                <a:r>
                  <a:rPr lang="en-US" sz="580" b="0" dirty="0"/>
                  <a:t>on the </a:t>
                </a:r>
                <a:r>
                  <a:rPr lang="en-US" sz="580" b="0" dirty="0" smtClean="0"/>
                  <a:t>interval </a:t>
                </a:r>
                <a14:m>
                  <m:oMath xmlns:m="http://schemas.openxmlformats.org/officeDocument/2006/math">
                    <m:r>
                      <a:rPr lang="en-US" sz="580" b="0" i="1" dirty="0" smtClean="0">
                        <a:latin typeface="Cambria Math" panose="02040503050406030204" pitchFamily="18" charset="0"/>
                      </a:rPr>
                      <m:t>[−</m:t>
                    </m:r>
                    <m:r>
                      <a:rPr lang="en-US" sz="580" b="0" i="1" dirty="0" smtClean="0">
                        <a:latin typeface="Cambria Math" panose="02040503050406030204" pitchFamily="18" charset="0"/>
                      </a:rPr>
                      <m:t>∞</m:t>
                    </m:r>
                    <m:r>
                      <a:rPr lang="en-US" sz="580" b="0" i="1" dirty="0" smtClean="0">
                        <a:latin typeface="Cambria Math" panose="02040503050406030204" pitchFamily="18" charset="0"/>
                      </a:rPr>
                      <m:t>, </m:t>
                    </m:r>
                    <m:r>
                      <a:rPr lang="en-US" sz="580" b="0" i="1" dirty="0" smtClean="0">
                        <a:latin typeface="Cambria Math" panose="02040503050406030204" pitchFamily="18" charset="0"/>
                      </a:rPr>
                      <m:t>∞</m:t>
                    </m:r>
                    <m:r>
                      <a:rPr lang="en-US" sz="580" b="0" i="1" dirty="0" smtClean="0">
                        <a:latin typeface="Cambria Math" panose="02040503050406030204" pitchFamily="18" charset="0"/>
                      </a:rPr>
                      <m:t>] </m:t>
                    </m:r>
                  </m:oMath>
                </a14:m>
                <a:r>
                  <a:rPr lang="en-US" sz="580" b="0" dirty="0"/>
                  <a:t>is **π**. </a:t>
                </a:r>
              </a:p>
            </p:txBody>
          </p:sp>
        </mc:Choice>
        <mc:Fallback xmlns="">
          <p:sp>
            <p:nvSpPr>
              <p:cNvPr id="5" name="Text Placeholder 4"/>
              <p:cNvSpPr>
                <a:spLocks noGrp="1" noRot="1" noChangeAspect="1" noMove="1" noResize="1" noEditPoints="1" noAdjustHandles="1" noChangeArrowheads="1" noChangeShapeType="1" noTextEdit="1"/>
              </p:cNvSpPr>
              <p:nvPr>
                <p:ph type="body" sz="quarter" idx="3"/>
              </p:nvPr>
            </p:nvSpPr>
            <p:spPr>
              <a:xfrm>
                <a:off x="6172200" y="1681163"/>
                <a:ext cx="5183188" cy="2446334"/>
              </a:xfr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a:xfrm>
                <a:off x="6172200" y="4127497"/>
                <a:ext cx="5183188" cy="2571751"/>
              </a:xfrm>
              <a:ln>
                <a:solidFill>
                  <a:schemeClr val="tx1"/>
                </a:solidFill>
              </a:ln>
            </p:spPr>
            <p:txBody>
              <a:bodyPr>
                <a:normAutofit fontScale="77500" lnSpcReduction="20000"/>
              </a:bodyPr>
              <a:lstStyle/>
              <a:p>
                <a:pPr marL="0" indent="0">
                  <a:lnSpc>
                    <a:spcPct val="120000"/>
                  </a:lnSpc>
                  <a:spcBef>
                    <a:spcPts val="0"/>
                  </a:spcBef>
                  <a:buNone/>
                </a:pPr>
                <a:r>
                  <a:rPr lang="en-US" sz="1600" dirty="0" smtClean="0"/>
                  <a:t>To compute the integral </a:t>
                </a:r>
                <a14:m>
                  <m:oMath xmlns:m="http://schemas.openxmlformats.org/officeDocument/2006/math">
                    <m:r>
                      <a:rPr lang="en-US" sz="1600" i="1">
                        <a:latin typeface="Cambria Math" panose="02040503050406030204" pitchFamily="18" charset="0"/>
                      </a:rPr>
                      <m:t>𝐼</m:t>
                    </m:r>
                    <m:d>
                      <m:dPr>
                        <m:ctrlPr>
                          <a:rPr lang="en-US" sz="1600" i="1">
                            <a:latin typeface="Cambria Math" panose="02040503050406030204" pitchFamily="18" charset="0"/>
                          </a:rPr>
                        </m:ctrlPr>
                      </m:dPr>
                      <m:e>
                        <m:r>
                          <a:rPr lang="en-US" sz="1600" i="1">
                            <a:latin typeface="Cambria Math" panose="02040503050406030204" pitchFamily="18" charset="0"/>
                          </a:rPr>
                          <m:t>𝐴</m:t>
                        </m:r>
                      </m:e>
                    </m:d>
                    <m:r>
                      <a:rPr lang="en-US" sz="1600" i="1">
                        <a:latin typeface="Cambria Math" panose="02040503050406030204" pitchFamily="18" charset="0"/>
                      </a:rPr>
                      <m:t>= </m:t>
                    </m:r>
                    <m:nary>
                      <m:naryPr>
                        <m:ctrlPr>
                          <a:rPr lang="en-US" sz="1600" i="1">
                            <a:latin typeface="Cambria Math" panose="02040503050406030204" pitchFamily="18" charset="0"/>
                          </a:rPr>
                        </m:ctrlPr>
                      </m:naryPr>
                      <m:sub>
                        <m:r>
                          <m:rPr>
                            <m:brk m:alnAt="23"/>
                          </m:rPr>
                          <a:rPr lang="en-US" sz="1600" i="1">
                            <a:latin typeface="Cambria Math" panose="02040503050406030204" pitchFamily="18" charset="0"/>
                          </a:rPr>
                          <m:t>−</m:t>
                        </m:r>
                        <m:r>
                          <a:rPr lang="en-US" sz="1600" i="1">
                            <a:latin typeface="Cambria Math" panose="02040503050406030204" pitchFamily="18" charset="0"/>
                          </a:rPr>
                          <m:t>𝐴</m:t>
                        </m:r>
                      </m:sub>
                      <m:sup>
                        <m:r>
                          <a:rPr lang="en-US" sz="1600" i="1">
                            <a:latin typeface="Cambria Math" panose="02040503050406030204" pitchFamily="18" charset="0"/>
                          </a:rPr>
                          <m:t>𝐴</m:t>
                        </m:r>
                      </m:sup>
                      <m:e>
                        <m:f>
                          <m:fPr>
                            <m:ctrlPr>
                              <a:rPr lang="en-US" sz="1600" i="1">
                                <a:latin typeface="Cambria Math" panose="02040503050406030204" pitchFamily="18" charset="0"/>
                              </a:rPr>
                            </m:ctrlPr>
                          </m:fPr>
                          <m:num>
                            <m:r>
                              <a:rPr lang="en-US" sz="1600" i="1">
                                <a:latin typeface="Cambria Math" panose="02040503050406030204" pitchFamily="18" charset="0"/>
                              </a:rPr>
                              <m:t>𝑑𝑡</m:t>
                            </m:r>
                          </m:num>
                          <m:den>
                            <m:r>
                              <a:rPr lang="en-US" sz="1600" i="1">
                                <a:latin typeface="Cambria Math" panose="02040503050406030204" pitchFamily="18" charset="0"/>
                              </a:rPr>
                              <m:t>1</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𝑡</m:t>
                                </m:r>
                              </m:e>
                              <m:sup>
                                <m:r>
                                  <a:rPr lang="en-US" sz="1600" i="1">
                                    <a:latin typeface="Cambria Math" panose="02040503050406030204" pitchFamily="18" charset="0"/>
                                  </a:rPr>
                                  <m:t>2</m:t>
                                </m:r>
                              </m:sup>
                            </m:sSup>
                          </m:den>
                        </m:f>
                      </m:e>
                    </m:nary>
                  </m:oMath>
                </a14:m>
                <a:r>
                  <a:rPr lang="en-US" sz="1600" dirty="0"/>
                  <a:t>​, we can use the fact that the antiderivative of </a:t>
                </a:r>
                <a14:m>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1</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𝑡</m:t>
                            </m:r>
                          </m:e>
                          <m:sup>
                            <m:r>
                              <a:rPr lang="en-US" sz="1600" i="1">
                                <a:latin typeface="Cambria Math" panose="02040503050406030204" pitchFamily="18" charset="0"/>
                              </a:rPr>
                              <m:t>2</m:t>
                            </m:r>
                          </m:sup>
                        </m:sSup>
                      </m:den>
                    </m:f>
                  </m:oMath>
                </a14:m>
                <a:r>
                  <a:rPr lang="en-US" sz="1600" dirty="0"/>
                  <a:t>​ is </a:t>
                </a:r>
                <a14:m>
                  <m:oMath xmlns:m="http://schemas.openxmlformats.org/officeDocument/2006/math">
                    <m:r>
                      <m:rPr>
                        <m:sty m:val="p"/>
                      </m:rPr>
                      <a:rPr lang="en-US" sz="1600" i="0" smtClean="0">
                        <a:latin typeface="Cambria Math" panose="02040503050406030204" pitchFamily="18" charset="0"/>
                      </a:rPr>
                      <m:t>arctan</m:t>
                    </m:r>
                    <m:r>
                      <a:rPr lang="en-US" sz="1600" b="0" i="1" dirty="0" smtClean="0">
                        <a:latin typeface="Cambria Math" panose="02040503050406030204" pitchFamily="18" charset="0"/>
                      </a:rPr>
                      <m:t>⁡(</m:t>
                    </m:r>
                    <m:r>
                      <a:rPr lang="en-US" sz="1600" b="0" i="1" dirty="0" smtClean="0">
                        <a:latin typeface="Cambria Math" panose="02040503050406030204" pitchFamily="18" charset="0"/>
                      </a:rPr>
                      <m:t>𝑡</m:t>
                    </m:r>
                    <m:r>
                      <a:rPr lang="en-US" sz="1600" b="0" i="1" dirty="0" smtClean="0">
                        <a:latin typeface="Cambria Math" panose="02040503050406030204" pitchFamily="18" charset="0"/>
                      </a:rPr>
                      <m:t>)</m:t>
                    </m:r>
                  </m:oMath>
                </a14:m>
                <a:r>
                  <a:rPr lang="en-US" sz="1600" dirty="0"/>
                  <a:t>. Therefore:</a:t>
                </a:r>
              </a:p>
              <a:p>
                <a:pPr marL="0" indent="0">
                  <a:lnSpc>
                    <a:spcPct val="120000"/>
                  </a:lnSpc>
                  <a:spcBef>
                    <a:spcPts val="0"/>
                  </a:spcBef>
                  <a:buNone/>
                </a:pPr>
                <a:r>
                  <a:rPr lang="en-US" sz="1600" dirty="0"/>
                  <a:t>Step 1: Evaluate the antiderivative at the limits of integration</a:t>
                </a:r>
              </a:p>
              <a:p>
                <a:pPr marL="0" indent="0">
                  <a:lnSpc>
                    <a:spcPct val="120000"/>
                  </a:lnSpc>
                  <a:spcBef>
                    <a:spcPts val="0"/>
                  </a:spcBef>
                  <a:buNone/>
                </a:pPr>
                <a:r>
                  <a:rPr lang="en-US" sz="1600" dirty="0"/>
                  <a:t>We have </a:t>
                </a:r>
                <a14:m>
                  <m:oMath xmlns:m="http://schemas.openxmlformats.org/officeDocument/2006/math">
                    <m:nary>
                      <m:naryPr>
                        <m:ctrlPr>
                          <a:rPr lang="en-US" sz="1600" i="1">
                            <a:latin typeface="Cambria Math" panose="02040503050406030204" pitchFamily="18" charset="0"/>
                          </a:rPr>
                        </m:ctrlPr>
                      </m:naryPr>
                      <m:sub>
                        <m:r>
                          <m:rPr>
                            <m:brk m:alnAt="23"/>
                          </m:rPr>
                          <a:rPr lang="en-US" sz="1600" i="1">
                            <a:latin typeface="Cambria Math" panose="02040503050406030204" pitchFamily="18" charset="0"/>
                          </a:rPr>
                          <m:t>−</m:t>
                        </m:r>
                        <m:r>
                          <a:rPr lang="en-US" sz="1600" i="1">
                            <a:latin typeface="Cambria Math" panose="02040503050406030204" pitchFamily="18" charset="0"/>
                          </a:rPr>
                          <m:t>𝐴</m:t>
                        </m:r>
                      </m:sub>
                      <m:sup>
                        <m:r>
                          <a:rPr lang="en-US" sz="1600" i="1">
                            <a:latin typeface="Cambria Math" panose="02040503050406030204" pitchFamily="18" charset="0"/>
                          </a:rPr>
                          <m:t>𝐴</m:t>
                        </m:r>
                      </m:sup>
                      <m:e>
                        <m:f>
                          <m:fPr>
                            <m:ctrlPr>
                              <a:rPr lang="en-US" sz="1600" i="1">
                                <a:latin typeface="Cambria Math" panose="02040503050406030204" pitchFamily="18" charset="0"/>
                              </a:rPr>
                            </m:ctrlPr>
                          </m:fPr>
                          <m:num>
                            <m:r>
                              <a:rPr lang="en-US" sz="1600" i="1">
                                <a:latin typeface="Cambria Math" panose="02040503050406030204" pitchFamily="18" charset="0"/>
                              </a:rPr>
                              <m:t>𝑑𝑡</m:t>
                            </m:r>
                          </m:num>
                          <m:den>
                            <m:r>
                              <a:rPr lang="en-US" sz="1600" i="1">
                                <a:latin typeface="Cambria Math" panose="02040503050406030204" pitchFamily="18" charset="0"/>
                              </a:rPr>
                              <m:t>1</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𝑡</m:t>
                                </m:r>
                              </m:e>
                              <m:sup>
                                <m:r>
                                  <a:rPr lang="en-US" sz="1600" i="1">
                                    <a:latin typeface="Cambria Math" panose="02040503050406030204" pitchFamily="18" charset="0"/>
                                  </a:rPr>
                                  <m:t>2</m:t>
                                </m:r>
                              </m:sup>
                            </m:sSup>
                          </m:den>
                        </m:f>
                      </m:e>
                    </m:nary>
                    <m:r>
                      <a:rPr lang="en-US" sz="1600" b="0" i="1" smtClean="0">
                        <a:latin typeface="Cambria Math" panose="02040503050406030204" pitchFamily="18" charset="0"/>
                      </a:rPr>
                      <m:t>=</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arctan</m:t>
                        </m:r>
                      </m:fName>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e>
                    </m:func>
                    <m:r>
                      <a:rPr lang="en-US" sz="1600" b="0" i="1" smtClean="0">
                        <a:latin typeface="Cambria Math" panose="02040503050406030204" pitchFamily="18" charset="0"/>
                      </a:rPr>
                      <m:t>|</m:t>
                    </m:r>
                    <m:f>
                      <m:fPr>
                        <m:type m:val="noBar"/>
                        <m:ctrlPr>
                          <a:rPr lang="en-US" sz="1600" b="0" i="1" smtClean="0">
                            <a:latin typeface="Cambria Math" panose="02040503050406030204" pitchFamily="18" charset="0"/>
                          </a:rPr>
                        </m:ctrlPr>
                      </m:fPr>
                      <m:num>
                        <m:r>
                          <a:rPr lang="en-US" sz="1600" b="0" i="1" smtClean="0">
                            <a:latin typeface="Cambria Math" panose="02040503050406030204" pitchFamily="18" charset="0"/>
                          </a:rPr>
                          <m:t>𝐴</m:t>
                        </m:r>
                      </m:num>
                      <m:den>
                        <m:r>
                          <a:rPr lang="en-US" sz="1600" b="0" i="1" smtClean="0">
                            <a:latin typeface="Cambria Math" panose="02040503050406030204" pitchFamily="18" charset="0"/>
                          </a:rPr>
                          <m:t>−</m:t>
                        </m:r>
                        <m:r>
                          <a:rPr lang="en-US" sz="1600" b="0" i="1" smtClean="0">
                            <a:latin typeface="Cambria Math" panose="02040503050406030204" pitchFamily="18" charset="0"/>
                          </a:rPr>
                          <m:t>𝐴</m:t>
                        </m:r>
                      </m:den>
                    </m:f>
                    <m:r>
                      <a:rPr lang="en-US" sz="1600" b="0" i="0" smtClean="0">
                        <a:latin typeface="Cambria Math" panose="02040503050406030204" pitchFamily="18" charset="0"/>
                      </a:rPr>
                      <m:t>=</m:t>
                    </m:r>
                    <m:r>
                      <m:rPr>
                        <m:sty m:val="p"/>
                      </m:rPr>
                      <a:rPr lang="en-US" sz="1600" b="0" i="0" smtClean="0">
                        <a:latin typeface="Cambria Math" panose="02040503050406030204" pitchFamily="18" charset="0"/>
                      </a:rPr>
                      <m:t>arctan</m:t>
                    </m:r>
                    <m:d>
                      <m:dPr>
                        <m:ctrlPr>
                          <a:rPr lang="en-US" sz="1600" b="0" i="1" smtClean="0">
                            <a:latin typeface="Cambria Math" panose="02040503050406030204" pitchFamily="18" charset="0"/>
                          </a:rPr>
                        </m:ctrlPr>
                      </m:dPr>
                      <m:e>
                        <m:r>
                          <m:rPr>
                            <m:sty m:val="p"/>
                          </m:rPr>
                          <a:rPr lang="en-US" sz="1600" b="0" i="0" smtClean="0">
                            <a:latin typeface="Cambria Math" panose="02040503050406030204" pitchFamily="18" charset="0"/>
                          </a:rPr>
                          <m:t>A</m:t>
                        </m:r>
                      </m:e>
                    </m:d>
                    <m:r>
                      <a:rPr lang="en-US" sz="1600" b="0" i="0" smtClean="0">
                        <a:latin typeface="Cambria Math" panose="02040503050406030204" pitchFamily="18" charset="0"/>
                      </a:rPr>
                      <m:t>−</m:t>
                    </m:r>
                    <m:r>
                      <m:rPr>
                        <m:sty m:val="p"/>
                      </m:rPr>
                      <a:rPr lang="en-US" sz="1600" b="0" i="0" smtClean="0">
                        <a:latin typeface="Cambria Math" panose="02040503050406030204" pitchFamily="18" charset="0"/>
                      </a:rPr>
                      <m:t>arctan</m:t>
                    </m:r>
                    <m:r>
                      <a:rPr lang="en-US" sz="1600" b="0" i="0" smtClean="0">
                        <a:latin typeface="Cambria Math" panose="02040503050406030204" pitchFamily="18" charset="0"/>
                      </a:rPr>
                      <m:t>(−</m:t>
                    </m:r>
                    <m:r>
                      <m:rPr>
                        <m:sty m:val="p"/>
                      </m:rPr>
                      <a:rPr lang="en-US" sz="1600" b="0" i="0" smtClean="0">
                        <a:latin typeface="Cambria Math" panose="02040503050406030204" pitchFamily="18" charset="0"/>
                      </a:rPr>
                      <m:t>A</m:t>
                    </m:r>
                    <m:r>
                      <a:rPr lang="en-US" sz="1600" b="0" i="0" smtClean="0">
                        <a:latin typeface="Cambria Math" panose="02040503050406030204" pitchFamily="18" charset="0"/>
                      </a:rPr>
                      <m:t>)</m:t>
                    </m:r>
                  </m:oMath>
                </a14:m>
                <a:r>
                  <a:rPr lang="en-US" sz="1600" dirty="0" smtClean="0"/>
                  <a:t>.</a:t>
                </a:r>
              </a:p>
              <a:p>
                <a:pPr marL="0" indent="0">
                  <a:lnSpc>
                    <a:spcPct val="120000"/>
                  </a:lnSpc>
                  <a:spcBef>
                    <a:spcPts val="0"/>
                  </a:spcBef>
                  <a:buNone/>
                </a:pPr>
                <a:r>
                  <a:rPr lang="en-US" sz="1600" dirty="0" smtClean="0"/>
                  <a:t>Step </a:t>
                </a:r>
                <a:r>
                  <a:rPr lang="en-US" sz="1600" dirty="0"/>
                  <a:t>2: Simplify the expression using properties of </a:t>
                </a:r>
                <a:r>
                  <a:rPr lang="en-US" sz="1600" dirty="0">
                    <a:latin typeface="Cambria Math" panose="02040503050406030204" pitchFamily="18" charset="0"/>
                    <a:ea typeface="Cambria Math" panose="02040503050406030204" pitchFamily="18" charset="0"/>
                  </a:rPr>
                  <a:t>arctan</a:t>
                </a:r>
              </a:p>
              <a:p>
                <a:pPr marL="0" indent="0">
                  <a:lnSpc>
                    <a:spcPct val="120000"/>
                  </a:lnSpc>
                  <a:spcBef>
                    <a:spcPts val="0"/>
                  </a:spcBef>
                  <a:buNone/>
                </a:pPr>
                <a:r>
                  <a:rPr lang="en-US" sz="1600" dirty="0"/>
                  <a:t>Since </a:t>
                </a:r>
                <a14:m>
                  <m:oMath xmlns:m="http://schemas.openxmlformats.org/officeDocument/2006/math">
                    <m:r>
                      <m:rPr>
                        <m:sty m:val="p"/>
                      </m:rPr>
                      <a:rPr lang="en-US" sz="1600" i="1" dirty="0" smtClean="0">
                        <a:latin typeface="Cambria Math" panose="02040503050406030204" pitchFamily="18" charset="0"/>
                      </a:rPr>
                      <m:t>arctan</m:t>
                    </m:r>
                    <m:r>
                      <a:rPr lang="en-US" sz="1600" i="1" dirty="0" smtClean="0">
                        <a:latin typeface="Cambria Math" panose="02040503050406030204" pitchFamily="18" charset="0"/>
                      </a:rPr>
                      <m:t>⁡(−</m:t>
                    </m:r>
                    <m:r>
                      <a:rPr lang="en-US" sz="1600" i="1" dirty="0" smtClean="0">
                        <a:latin typeface="Cambria Math" panose="02040503050406030204" pitchFamily="18" charset="0"/>
                      </a:rPr>
                      <m:t>𝑥</m:t>
                    </m:r>
                    <m:r>
                      <a:rPr lang="en-US" sz="1600" i="1" dirty="0" smtClean="0">
                        <a:latin typeface="Cambria Math" panose="02040503050406030204" pitchFamily="18" charset="0"/>
                      </a:rPr>
                      <m:t>)=−</m:t>
                    </m:r>
                    <m:r>
                      <m:rPr>
                        <m:sty m:val="p"/>
                      </m:rPr>
                      <a:rPr lang="en-US" sz="1600" b="0" i="0" dirty="0" smtClean="0">
                        <a:latin typeface="Cambria Math" panose="02040503050406030204" pitchFamily="18" charset="0"/>
                      </a:rPr>
                      <m:t>arctan</m:t>
                    </m:r>
                    <m:r>
                      <a:rPr lang="en-US" sz="1600" b="0" i="1" dirty="0" smtClean="0">
                        <a:latin typeface="Cambria Math" panose="02040503050406030204" pitchFamily="18" charset="0"/>
                      </a:rPr>
                      <m:t>⁡(</m:t>
                    </m:r>
                    <m:r>
                      <a:rPr lang="en-US" sz="1600" b="0" i="1" dirty="0" smtClean="0">
                        <a:latin typeface="Cambria Math" panose="02040503050406030204" pitchFamily="18" charset="0"/>
                      </a:rPr>
                      <m:t>𝑥</m:t>
                    </m:r>
                    <m:r>
                      <a:rPr lang="en-US" sz="1600" b="0" i="1" dirty="0" smtClean="0">
                        <a:latin typeface="Cambria Math" panose="02040503050406030204" pitchFamily="18" charset="0"/>
                      </a:rPr>
                      <m:t>)</m:t>
                    </m:r>
                  </m:oMath>
                </a14:m>
                <a:r>
                  <a:rPr lang="en-US" sz="1600" dirty="0"/>
                  <a:t>, we have </a:t>
                </a:r>
                <a:endParaRPr lang="en-US" sz="1600" i="1" dirty="0" smtClean="0">
                  <a:latin typeface="Cambria Math" panose="02040503050406030204" pitchFamily="18" charset="0"/>
                </a:endParaRP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func>
                        <m:funcPr>
                          <m:ctrlPr>
                            <a:rPr lang="en-US" sz="1600" b="0" i="1" dirty="0" smtClean="0">
                              <a:latin typeface="Cambria Math" panose="02040503050406030204" pitchFamily="18" charset="0"/>
                            </a:rPr>
                          </m:ctrlPr>
                        </m:funcPr>
                        <m:fName>
                          <m:r>
                            <m:rPr>
                              <m:sty m:val="p"/>
                            </m:rPr>
                            <a:rPr lang="en-US" sz="1600" i="0" dirty="0" smtClean="0">
                              <a:latin typeface="Cambria Math" panose="02040503050406030204" pitchFamily="18" charset="0"/>
                            </a:rPr>
                            <m:t>arctan</m:t>
                          </m:r>
                        </m:fName>
                        <m:e>
                          <m:d>
                            <m:dPr>
                              <m:ctrlPr>
                                <a:rPr lang="en-US" sz="1600" b="0" i="1" dirty="0" smtClean="0">
                                  <a:latin typeface="Cambria Math" panose="02040503050406030204" pitchFamily="18" charset="0"/>
                                </a:rPr>
                              </m:ctrlPr>
                            </m:dPr>
                            <m:e>
                              <m:r>
                                <a:rPr lang="en-US" sz="1600" i="1" dirty="0" smtClean="0">
                                  <a:latin typeface="Cambria Math" panose="02040503050406030204" pitchFamily="18" charset="0"/>
                                </a:rPr>
                                <m:t>𝐴</m:t>
                              </m:r>
                            </m:e>
                          </m:d>
                        </m:e>
                      </m:func>
                      <m:r>
                        <a:rPr lang="en-US" sz="1600" i="1" dirty="0">
                          <a:latin typeface="Cambria Math" panose="02040503050406030204" pitchFamily="18" charset="0"/>
                        </a:rPr>
                        <m:t>−</m:t>
                      </m:r>
                      <m:func>
                        <m:funcPr>
                          <m:ctrlPr>
                            <a:rPr lang="en-US" sz="1600" b="0" i="1" dirty="0" smtClean="0">
                              <a:latin typeface="Cambria Math" panose="02040503050406030204" pitchFamily="18" charset="0"/>
                            </a:rPr>
                          </m:ctrlPr>
                        </m:funcPr>
                        <m:fName>
                          <m:r>
                            <m:rPr>
                              <m:sty m:val="p"/>
                            </m:rPr>
                            <a:rPr lang="en-US" sz="1600" i="0" dirty="0">
                              <a:latin typeface="Cambria Math" panose="02040503050406030204" pitchFamily="18" charset="0"/>
                            </a:rPr>
                            <m:t>arctan</m:t>
                          </m:r>
                        </m:fName>
                        <m:e>
                          <m:d>
                            <m:dPr>
                              <m:ctrlPr>
                                <a:rPr lang="en-US" sz="1600" i="1" dirty="0">
                                  <a:latin typeface="Cambria Math" panose="02040503050406030204" pitchFamily="18" charset="0"/>
                                </a:rPr>
                              </m:ctrlPr>
                            </m:dPr>
                            <m:e>
                              <m:r>
                                <a:rPr lang="en-US" sz="1600" i="1" dirty="0">
                                  <a:latin typeface="Cambria Math" panose="02040503050406030204" pitchFamily="18" charset="0"/>
                                </a:rPr>
                                <m:t>−</m:t>
                              </m:r>
                              <m:r>
                                <a:rPr lang="en-US" sz="1600" i="1" dirty="0">
                                  <a:latin typeface="Cambria Math" panose="02040503050406030204" pitchFamily="18" charset="0"/>
                                </a:rPr>
                                <m:t>𝐴</m:t>
                              </m:r>
                            </m:e>
                          </m:d>
                        </m:e>
                      </m:func>
                      <m:r>
                        <a:rPr lang="en-US" sz="1600" i="1" dirty="0">
                          <a:latin typeface="Cambria Math" panose="02040503050406030204" pitchFamily="18" charset="0"/>
                        </a:rPr>
                        <m:t>=</m:t>
                      </m:r>
                      <m:r>
                        <m:rPr>
                          <m:sty m:val="p"/>
                        </m:rPr>
                        <a:rPr lang="en-US" sz="1600" b="0" i="0" dirty="0" smtClean="0">
                          <a:latin typeface="Cambria Math" panose="02040503050406030204" pitchFamily="18" charset="0"/>
                        </a:rPr>
                        <m:t>arctan</m:t>
                      </m:r>
                      <m:d>
                        <m:dPr>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𝐴</m:t>
                          </m:r>
                        </m:e>
                      </m:d>
                      <m:r>
                        <a:rPr lang="en-US" sz="1600" b="0" i="1" dirty="0" smtClean="0">
                          <a:latin typeface="Cambria Math" panose="02040503050406030204" pitchFamily="18" charset="0"/>
                        </a:rPr>
                        <m:t>+</m:t>
                      </m:r>
                      <m:r>
                        <m:rPr>
                          <m:sty m:val="p"/>
                        </m:rPr>
                        <a:rPr lang="en-US" sz="1600" b="0" i="0" dirty="0" smtClean="0">
                          <a:latin typeface="Cambria Math" panose="02040503050406030204" pitchFamily="18" charset="0"/>
                        </a:rPr>
                        <m:t>arctan</m:t>
                      </m:r>
                      <m:r>
                        <a:rPr lang="en-US" sz="1600" b="0" i="1" dirty="0" smtClean="0">
                          <a:latin typeface="Cambria Math" panose="02040503050406030204" pitchFamily="18" charset="0"/>
                        </a:rPr>
                        <m:t>⁡(</m:t>
                      </m:r>
                      <m:r>
                        <a:rPr lang="en-US" sz="1600" b="0" i="1" dirty="0" smtClean="0">
                          <a:latin typeface="Cambria Math" panose="02040503050406030204" pitchFamily="18" charset="0"/>
                        </a:rPr>
                        <m:t>𝐴</m:t>
                      </m:r>
                      <m:r>
                        <a:rPr lang="en-US" sz="1600" b="0" i="1" dirty="0" smtClean="0">
                          <a:latin typeface="Cambria Math" panose="02040503050406030204" pitchFamily="18" charset="0"/>
                        </a:rPr>
                        <m:t>)=</m:t>
                      </m:r>
                      <m:r>
                        <a:rPr lang="en-US" sz="1600" b="0" i="1" dirty="0" smtClean="0">
                          <a:latin typeface="Cambria Math" panose="02040503050406030204" pitchFamily="18" charset="0"/>
                        </a:rPr>
                        <m:t>2</m:t>
                      </m:r>
                      <m:r>
                        <m:rPr>
                          <m:sty m:val="p"/>
                        </m:rPr>
                        <a:rPr lang="en-US" sz="1600" i="0" dirty="0">
                          <a:latin typeface="Cambria Math" panose="02040503050406030204" pitchFamily="18" charset="0"/>
                        </a:rPr>
                        <m:t>arctan</m:t>
                      </m:r>
                      <m:r>
                        <a:rPr lang="en-US" sz="1600" b="0" i="1" dirty="0" smtClean="0">
                          <a:latin typeface="Cambria Math" panose="02040503050406030204" pitchFamily="18" charset="0"/>
                        </a:rPr>
                        <m:t>⁡(</m:t>
                      </m:r>
                      <m:r>
                        <a:rPr lang="en-US" sz="1600" i="1" dirty="0">
                          <a:latin typeface="Cambria Math" panose="02040503050406030204" pitchFamily="18" charset="0"/>
                        </a:rPr>
                        <m:t>𝐴</m:t>
                      </m:r>
                      <m:r>
                        <a:rPr lang="en-US" sz="1600" b="0" i="1" dirty="0" smtClean="0">
                          <a:latin typeface="Cambria Math" panose="02040503050406030204" pitchFamily="18" charset="0"/>
                        </a:rPr>
                        <m:t>)</m:t>
                      </m:r>
                      <m:r>
                        <a:rPr lang="en-US" sz="1600" i="1" dirty="0">
                          <a:latin typeface="Cambria Math" panose="02040503050406030204" pitchFamily="18" charset="0"/>
                        </a:rPr>
                        <m:t>.</m:t>
                      </m:r>
                    </m:oMath>
                  </m:oMathPara>
                </a14:m>
                <a:endParaRPr lang="en-US" sz="1600" dirty="0"/>
              </a:p>
              <a:p>
                <a:pPr marL="0" indent="0">
                  <a:lnSpc>
                    <a:spcPct val="120000"/>
                  </a:lnSpc>
                  <a:spcBef>
                    <a:spcPts val="0"/>
                  </a:spcBef>
                  <a:buNone/>
                </a:pPr>
                <a:r>
                  <a:rPr lang="en-US" sz="1600" dirty="0"/>
                  <a:t>Step 3: Evaluate the limit as</a:t>
                </a:r>
                <a:r>
                  <a:rPr lang="en-US" sz="1500" dirty="0"/>
                  <a:t> </a:t>
                </a:r>
                <a:r>
                  <a:rPr lang="en-US" sz="1500" i="1" dirty="0">
                    <a:latin typeface="Cambria Math" panose="02040503050406030204" pitchFamily="18" charset="0"/>
                    <a:ea typeface="Cambria Math" panose="02040503050406030204" pitchFamily="18" charset="0"/>
                  </a:rPr>
                  <a:t>A</a:t>
                </a:r>
                <a:r>
                  <a:rPr lang="en-US" sz="1500" dirty="0" smtClean="0"/>
                  <a:t> </a:t>
                </a:r>
                <a:r>
                  <a:rPr lang="en-US" sz="1600" dirty="0"/>
                  <a:t>approaches infinity</a:t>
                </a:r>
              </a:p>
              <a:p>
                <a:pPr marL="0" indent="0">
                  <a:lnSpc>
                    <a:spcPct val="120000"/>
                  </a:lnSpc>
                  <a:spcBef>
                    <a:spcPts val="0"/>
                  </a:spcBef>
                  <a:buNone/>
                </a:pPr>
                <a:r>
                  <a:rPr lang="en-US" sz="1600" dirty="0"/>
                  <a:t>Now, we need to </a:t>
                </a:r>
                <a:r>
                  <a:rPr lang="en-US" sz="1600" dirty="0" smtClean="0"/>
                  <a:t>evaluate</a:t>
                </a:r>
                <a14:m>
                  <m:oMath xmlns:m="http://schemas.openxmlformats.org/officeDocument/2006/math">
                    <m:func>
                      <m:funcPr>
                        <m:ctrlPr>
                          <a:rPr lang="en-US" sz="1600" i="1">
                            <a:latin typeface="Cambria Math" panose="02040503050406030204" pitchFamily="18" charset="0"/>
                          </a:rPr>
                        </m:ctrlPr>
                      </m:funcPr>
                      <m:fName>
                        <m:limLow>
                          <m:limLowPr>
                            <m:ctrlPr>
                              <a:rPr lang="en-US" sz="1600" i="1">
                                <a:latin typeface="Cambria Math" panose="02040503050406030204" pitchFamily="18" charset="0"/>
                              </a:rPr>
                            </m:ctrlPr>
                          </m:limLowPr>
                          <m:e>
                            <m:r>
                              <m:rPr>
                                <m:sty m:val="p"/>
                              </m:rPr>
                              <a:rPr lang="en-US" sz="1600">
                                <a:latin typeface="Cambria Math" panose="02040503050406030204" pitchFamily="18" charset="0"/>
                              </a:rPr>
                              <m:t>lim</m:t>
                            </m:r>
                          </m:e>
                          <m:lim>
                            <m:r>
                              <a:rPr lang="en-US" sz="1600" i="1">
                                <a:latin typeface="Cambria Math" panose="02040503050406030204" pitchFamily="18" charset="0"/>
                              </a:rPr>
                              <m:t>𝐴</m:t>
                            </m:r>
                            <m:r>
                              <a:rPr lang="en-US" sz="1600" i="1">
                                <a:latin typeface="Cambria Math" panose="02040503050406030204" pitchFamily="18" charset="0"/>
                              </a:rPr>
                              <m:t>→</m:t>
                            </m:r>
                            <m:r>
                              <a:rPr lang="en-US" sz="1600" i="1">
                                <a:latin typeface="Cambria Math" panose="02040503050406030204" pitchFamily="18" charset="0"/>
                              </a:rPr>
                              <m:t>∞</m:t>
                            </m:r>
                          </m:lim>
                        </m:limLow>
                      </m:fName>
                      <m:e>
                        <m:r>
                          <a:rPr lang="en-US" sz="1600" b="0" i="1" smtClean="0">
                            <a:latin typeface="Cambria Math" panose="02040503050406030204" pitchFamily="18" charset="0"/>
                          </a:rPr>
                          <m:t>2</m:t>
                        </m:r>
                        <m:r>
                          <m:rPr>
                            <m:sty m:val="p"/>
                          </m:rPr>
                          <a:rPr lang="en-US" sz="1600" b="0" i="0" smtClean="0">
                            <a:latin typeface="Cambria Math" panose="02040503050406030204" pitchFamily="18" charset="0"/>
                          </a:rPr>
                          <m:t>arctan</m:t>
                        </m:r>
                        <m:r>
                          <a:rPr lang="en-US" sz="1600" b="0" i="1" smtClean="0">
                            <a:latin typeface="Cambria Math" panose="02040503050406030204" pitchFamily="18" charset="0"/>
                          </a:rPr>
                          <m:t>⁡(</m:t>
                        </m:r>
                        <m:r>
                          <a:rPr lang="en-US" sz="1600" b="0" i="1" smtClean="0">
                            <a:latin typeface="Cambria Math" panose="02040503050406030204" pitchFamily="18" charset="0"/>
                          </a:rPr>
                          <m:t>𝐴</m:t>
                        </m:r>
                        <m:r>
                          <a:rPr lang="en-US" sz="1600" b="0" i="1" smtClean="0">
                            <a:latin typeface="Cambria Math" panose="02040503050406030204" pitchFamily="18" charset="0"/>
                          </a:rPr>
                          <m:t>)</m:t>
                        </m:r>
                      </m:e>
                    </m:func>
                  </m:oMath>
                </a14:m>
                <a:r>
                  <a:rPr lang="en-US" sz="1600" dirty="0" smtClean="0"/>
                  <a:t>. </a:t>
                </a:r>
                <a:r>
                  <a:rPr lang="en-US" sz="1600" dirty="0"/>
                  <a:t>Since </a:t>
                </a:r>
                <a14:m>
                  <m:oMath xmlns:m="http://schemas.openxmlformats.org/officeDocument/2006/math">
                    <m:r>
                      <m:rPr>
                        <m:sty m:val="p"/>
                      </m:rPr>
                      <a:rPr lang="en-US" sz="1600" i="0" dirty="0" smtClean="0">
                        <a:latin typeface="Cambria Math" panose="02040503050406030204" pitchFamily="18" charset="0"/>
                      </a:rPr>
                      <m:t>arctan</m:t>
                    </m:r>
                    <m:r>
                      <a:rPr lang="en-US" sz="1600" b="0" i="1" dirty="0" smtClean="0">
                        <a:latin typeface="Cambria Math" panose="02040503050406030204" pitchFamily="18" charset="0"/>
                      </a:rPr>
                      <m:t>⁡(</m:t>
                    </m:r>
                    <m:r>
                      <a:rPr lang="en-US" sz="1600" i="1" dirty="0" smtClean="0">
                        <a:latin typeface="Cambria Math" panose="02040503050406030204" pitchFamily="18" charset="0"/>
                      </a:rPr>
                      <m:t>𝐴</m:t>
                    </m:r>
                    <m:r>
                      <a:rPr lang="en-US" sz="1600" b="0" i="1" dirty="0" smtClean="0">
                        <a:latin typeface="Cambria Math" panose="02040503050406030204" pitchFamily="18" charset="0"/>
                      </a:rPr>
                      <m:t>)</m:t>
                    </m:r>
                  </m:oMath>
                </a14:m>
                <a:r>
                  <a:rPr lang="en-US" sz="1600" dirty="0"/>
                  <a:t> approaches </a:t>
                </a:r>
                <a14:m>
                  <m:oMath xmlns:m="http://schemas.openxmlformats.org/officeDocument/2006/math">
                    <m:f>
                      <m:fPr>
                        <m:ctrlPr>
                          <a:rPr lang="en-US" sz="1600" b="0" i="1" smtClean="0">
                            <a:latin typeface="Cambria Math" panose="02040503050406030204" pitchFamily="18" charset="0"/>
                            <a:ea typeface="Cambria Math" panose="02040503050406030204" pitchFamily="18" charset="0"/>
                          </a:rPr>
                        </m:ctrlPr>
                      </m:fPr>
                      <m:num>
                        <m:r>
                          <a:rPr lang="en-US" sz="1600" i="1" smtClean="0">
                            <a:latin typeface="Cambria Math" panose="02040503050406030204" pitchFamily="18" charset="0"/>
                            <a:ea typeface="Cambria Math" panose="02040503050406030204" pitchFamily="18" charset="0"/>
                          </a:rPr>
                          <m:t>𝜋</m:t>
                        </m:r>
                      </m:num>
                      <m:den>
                        <m:r>
                          <a:rPr lang="en-US" sz="1600" b="0" i="1" smtClean="0">
                            <a:latin typeface="Cambria Math" panose="02040503050406030204" pitchFamily="18" charset="0"/>
                            <a:ea typeface="Cambria Math" panose="02040503050406030204" pitchFamily="18" charset="0"/>
                          </a:rPr>
                          <m:t>2</m:t>
                        </m:r>
                      </m:den>
                    </m:f>
                  </m:oMath>
                </a14:m>
                <a:r>
                  <a:rPr lang="en-US" sz="1600" dirty="0" smtClean="0"/>
                  <a:t>​ </a:t>
                </a:r>
                <a:r>
                  <a:rPr lang="en-US" sz="1600" dirty="0"/>
                  <a:t>as </a:t>
                </a:r>
                <a:r>
                  <a:rPr lang="en-US" sz="1600" i="1" dirty="0">
                    <a:latin typeface="Cambria Math" panose="02040503050406030204" pitchFamily="18" charset="0"/>
                    <a:ea typeface="Cambria Math" panose="02040503050406030204" pitchFamily="18" charset="0"/>
                  </a:rPr>
                  <a:t>A</a:t>
                </a:r>
                <a:r>
                  <a:rPr lang="en-US" sz="1600" dirty="0" smtClean="0"/>
                  <a:t> </a:t>
                </a:r>
                <a:r>
                  <a:rPr lang="en-US" sz="1600" dirty="0"/>
                  <a:t>approaches infinity, we have </a:t>
                </a:r>
                <a14:m>
                  <m:oMath xmlns:m="http://schemas.openxmlformats.org/officeDocument/2006/math">
                    <m:func>
                      <m:funcPr>
                        <m:ctrlPr>
                          <a:rPr lang="en-US" sz="1600" i="1">
                            <a:latin typeface="Cambria Math" panose="02040503050406030204" pitchFamily="18" charset="0"/>
                          </a:rPr>
                        </m:ctrlPr>
                      </m:funcPr>
                      <m:fName>
                        <m:limLow>
                          <m:limLowPr>
                            <m:ctrlPr>
                              <a:rPr lang="en-US" sz="1600" i="1">
                                <a:latin typeface="Cambria Math" panose="02040503050406030204" pitchFamily="18" charset="0"/>
                              </a:rPr>
                            </m:ctrlPr>
                          </m:limLowPr>
                          <m:e>
                            <m:r>
                              <m:rPr>
                                <m:sty m:val="p"/>
                              </m:rPr>
                              <a:rPr lang="en-US" sz="1600">
                                <a:latin typeface="Cambria Math" panose="02040503050406030204" pitchFamily="18" charset="0"/>
                              </a:rPr>
                              <m:t>lim</m:t>
                            </m:r>
                          </m:e>
                          <m:lim>
                            <m:r>
                              <a:rPr lang="en-US" sz="1600" i="1">
                                <a:latin typeface="Cambria Math" panose="02040503050406030204" pitchFamily="18" charset="0"/>
                              </a:rPr>
                              <m:t>𝐴</m:t>
                            </m:r>
                            <m:r>
                              <a:rPr lang="en-US" sz="1600" i="1">
                                <a:latin typeface="Cambria Math" panose="02040503050406030204" pitchFamily="18" charset="0"/>
                              </a:rPr>
                              <m:t>→</m:t>
                            </m:r>
                            <m:r>
                              <a:rPr lang="en-US" sz="1600" i="1">
                                <a:latin typeface="Cambria Math" panose="02040503050406030204" pitchFamily="18" charset="0"/>
                              </a:rPr>
                              <m:t>∞</m:t>
                            </m:r>
                          </m:lim>
                        </m:limLow>
                      </m:fName>
                      <m:e>
                        <m:r>
                          <a:rPr lang="en-US" sz="1600" i="1">
                            <a:latin typeface="Cambria Math" panose="02040503050406030204" pitchFamily="18" charset="0"/>
                          </a:rPr>
                          <m:t>2</m:t>
                        </m:r>
                        <m:r>
                          <m:rPr>
                            <m:sty m:val="p"/>
                          </m:rPr>
                          <a:rPr lang="en-US" sz="1600">
                            <a:latin typeface="Cambria Math" panose="02040503050406030204" pitchFamily="18" charset="0"/>
                          </a:rPr>
                          <m:t>arctan</m:t>
                        </m:r>
                        <m:r>
                          <a:rPr lang="en-US" sz="1600" i="1">
                            <a:latin typeface="Cambria Math" panose="02040503050406030204" pitchFamily="18" charset="0"/>
                          </a:rPr>
                          <m:t>⁡(</m:t>
                        </m:r>
                        <m:r>
                          <a:rPr lang="en-US" sz="1600" i="1">
                            <a:latin typeface="Cambria Math" panose="02040503050406030204" pitchFamily="18" charset="0"/>
                          </a:rPr>
                          <m:t>𝐴</m:t>
                        </m:r>
                        <m:r>
                          <a:rPr lang="en-US" sz="1600" i="1">
                            <a:latin typeface="Cambria Math" panose="02040503050406030204" pitchFamily="18" charset="0"/>
                          </a:rPr>
                          <m:t>)</m:t>
                        </m:r>
                      </m:e>
                    </m:func>
                    <m:r>
                      <a:rPr lang="en-US" sz="1600" b="0" i="0" smtClean="0">
                        <a:latin typeface="Cambria Math" panose="02040503050406030204" pitchFamily="18" charset="0"/>
                      </a:rPr>
                      <m:t>=</m:t>
                    </m:r>
                    <m:r>
                      <a:rPr lang="en-US" sz="1600" b="0" i="0" smtClean="0">
                        <a:latin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𝜋</m:t>
                        </m:r>
                      </m:num>
                      <m:den>
                        <m:r>
                          <a:rPr lang="en-US" sz="1600" b="0" i="1" smtClean="0">
                            <a:latin typeface="Cambria Math" panose="02040503050406030204" pitchFamily="18" charset="0"/>
                            <a:ea typeface="Cambria Math" panose="02040503050406030204" pitchFamily="18" charset="0"/>
                          </a:rPr>
                          <m:t>2</m:t>
                        </m:r>
                      </m:den>
                    </m:f>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𝜋</m:t>
                    </m:r>
                  </m:oMath>
                </a14:m>
                <a:r>
                  <a:rPr lang="en-US" sz="1600" dirty="0" smtClean="0"/>
                  <a:t>.</a:t>
                </a:r>
                <a:endParaRPr lang="en-US" sz="1600" dirty="0"/>
              </a:p>
              <a:p>
                <a:pPr marL="0" indent="0">
                  <a:lnSpc>
                    <a:spcPct val="120000"/>
                  </a:lnSpc>
                  <a:spcBef>
                    <a:spcPts val="0"/>
                  </a:spcBef>
                  <a:buNone/>
                </a:pPr>
                <a:r>
                  <a:rPr lang="en-US" sz="1600" dirty="0"/>
                  <a:t>The final answer is: </a:t>
                </a:r>
                <a:r>
                  <a:rPr lang="en-US" sz="1600" i="1" dirty="0">
                    <a:latin typeface="Cambria Math" panose="02040503050406030204" pitchFamily="18" charset="0"/>
                    <a:ea typeface="Cambria Math" panose="02040503050406030204" pitchFamily="18" charset="0"/>
                  </a:rPr>
                  <a:t>π​</a:t>
                </a:r>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xfrm>
                <a:off x="6172200" y="4127497"/>
                <a:ext cx="5183188" cy="2571751"/>
              </a:xfrm>
              <a:blipFill>
                <a:blip r:embed="rId7"/>
                <a:stretch>
                  <a:fillRect t="-11557"/>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8616567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9788" y="365125"/>
                <a:ext cx="10515600" cy="1325563"/>
              </a:xfrm>
              <a:ln>
                <a:solidFill>
                  <a:schemeClr val="tx1"/>
                </a:solidFill>
              </a:ln>
            </p:spPr>
            <p:txBody>
              <a:bodyPr>
                <a:normAutofit/>
              </a:bodyPr>
              <a:lstStyle/>
              <a:p>
                <a:r>
                  <a:rPr lang="en-US" sz="1800" dirty="0" smtClean="0"/>
                  <a:t>Q: The base of a lamp is constructed by revolving a quarter circle </a:t>
                </a:r>
                <a14:m>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rPr>
                      <m:t>=</m:t>
                    </m:r>
                    <m:rad>
                      <m:radPr>
                        <m:degHide m:val="on"/>
                        <m:ctrlPr>
                          <a:rPr lang="en-US" sz="1800" b="0" i="1" smtClean="0">
                            <a:latin typeface="Cambria Math" panose="02040503050406030204" pitchFamily="18" charset="0"/>
                          </a:rPr>
                        </m:ctrlPr>
                      </m:radPr>
                      <m:deg/>
                      <m:e>
                        <m:r>
                          <a:rPr lang="en-US" sz="1800" b="0" i="1" smtClean="0">
                            <a:latin typeface="Cambria Math" panose="02040503050406030204" pitchFamily="18" charset="0"/>
                          </a:rPr>
                          <m:t>2</m:t>
                        </m:r>
                        <m:r>
                          <a:rPr lang="en-US" sz="1800" b="0" i="1" smtClean="0">
                            <a:latin typeface="Cambria Math" panose="02040503050406030204" pitchFamily="18" charset="0"/>
                          </a:rPr>
                          <m:t>𝑥</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2</m:t>
                            </m:r>
                          </m:sup>
                        </m:sSup>
                      </m:e>
                    </m:rad>
                  </m:oMath>
                </a14:m>
                <a:r>
                  <a:rPr lang="en-US" sz="1800" dirty="0" smtClean="0"/>
                  <a:t> around the y-axis from </a:t>
                </a:r>
                <a14:m>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=1</m:t>
                    </m:r>
                    <m:r>
                      <a:rPr lang="en-US" sz="1800" b="0" i="0" smtClean="0">
                        <a:latin typeface="Cambria Math" panose="02040503050406030204" pitchFamily="18" charset="0"/>
                      </a:rPr>
                      <m:t> </m:t>
                    </m:r>
                  </m:oMath>
                </a14:m>
                <a:r>
                  <a:rPr lang="en-US" sz="1800" dirty="0" smtClean="0"/>
                  <a:t>to </a:t>
                </a:r>
                <a14:m>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=2</m:t>
                    </m:r>
                  </m:oMath>
                </a14:m>
                <a:r>
                  <a:rPr lang="en-US" sz="1800" dirty="0" smtClean="0"/>
                  <a:t>. Create an integral for the surface area of this curve and compute it.</a:t>
                </a:r>
                <a:br>
                  <a:rPr lang="en-US" sz="1800" dirty="0" smtClean="0"/>
                </a:br>
                <a:r>
                  <a:rPr lang="en-US" sz="1800" dirty="0" smtClean="0"/>
                  <a:t>A: </a:t>
                </a:r>
                <a:r>
                  <a:rPr lang="el-GR" sz="1800" dirty="0"/>
                  <a:t>π(π+2</a:t>
                </a:r>
                <a:r>
                  <a:rPr lang="el-GR" sz="1800" dirty="0" smtClean="0"/>
                  <a:t>)</a:t>
                </a:r>
                <a:r>
                  <a:rPr lang="en-US" sz="1800" dirty="0"/>
                  <a:t> </a:t>
                </a:r>
                <a:r>
                  <a:rPr lang="en-US" sz="1800" dirty="0" smtClean="0"/>
                  <a:t>≈ 16.152</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9788" y="365125"/>
                <a:ext cx="10515600" cy="1325563"/>
              </a:xfrm>
              <a:blipFill>
                <a:blip r:embed="rId3"/>
                <a:stretch>
                  <a:fillRect l="-463" r="-75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39788" y="1681162"/>
                <a:ext cx="5157787" cy="2446337"/>
              </a:xfrm>
              <a:ln>
                <a:solidFill>
                  <a:schemeClr val="tx1"/>
                </a:solidFill>
              </a:ln>
            </p:spPr>
            <p:txBody>
              <a:bodyPr anchor="t">
                <a:noAutofit/>
              </a:bodyPr>
              <a:lstStyle/>
              <a:p>
                <a:pPr>
                  <a:lnSpc>
                    <a:spcPct val="120000"/>
                  </a:lnSpc>
                  <a:spcBef>
                    <a:spcPts val="0"/>
                  </a:spcBef>
                </a:pPr>
                <a:r>
                  <a:rPr lang="en-US" sz="630" b="0" dirty="0" smtClean="0"/>
                  <a:t>To find the surface area of the lamp base constructed by revolving the quarter circle </a:t>
                </a:r>
                <a14:m>
                  <m:oMath xmlns:m="http://schemas.openxmlformats.org/officeDocument/2006/math">
                    <m:r>
                      <a:rPr lang="en-US" sz="630" b="0" i="1" dirty="0" smtClean="0">
                        <a:latin typeface="Cambria Math" panose="02040503050406030204" pitchFamily="18" charset="0"/>
                      </a:rPr>
                      <m:t>𝑦</m:t>
                    </m:r>
                    <m:r>
                      <a:rPr lang="en-US" sz="630" b="0" i="1" dirty="0" smtClean="0">
                        <a:latin typeface="Cambria Math" panose="02040503050406030204" pitchFamily="18" charset="0"/>
                      </a:rPr>
                      <m:t>=</m:t>
                    </m:r>
                    <m:rad>
                      <m:radPr>
                        <m:degHide m:val="on"/>
                        <m:ctrlPr>
                          <a:rPr lang="en-US" sz="630" b="0" i="1" dirty="0" smtClean="0">
                            <a:latin typeface="Cambria Math" panose="02040503050406030204" pitchFamily="18" charset="0"/>
                          </a:rPr>
                        </m:ctrlPr>
                      </m:radPr>
                      <m:deg/>
                      <m:e>
                        <m:r>
                          <a:rPr lang="en-US" sz="630" b="0" i="1" dirty="0" smtClean="0">
                            <a:latin typeface="Cambria Math" panose="02040503050406030204" pitchFamily="18" charset="0"/>
                          </a:rPr>
                          <m:t>2</m:t>
                        </m:r>
                        <m:r>
                          <a:rPr lang="en-US" sz="630" b="0" i="1" dirty="0" smtClean="0">
                            <a:latin typeface="Cambria Math" panose="02040503050406030204" pitchFamily="18" charset="0"/>
                          </a:rPr>
                          <m:t>𝑥</m:t>
                        </m:r>
                        <m:r>
                          <a:rPr lang="en-US" sz="630" b="0" i="1" dirty="0" smtClean="0">
                            <a:latin typeface="Cambria Math" panose="02040503050406030204" pitchFamily="18" charset="0"/>
                          </a:rPr>
                          <m:t>−</m:t>
                        </m:r>
                        <m:sSup>
                          <m:sSupPr>
                            <m:ctrlPr>
                              <a:rPr lang="en-US" sz="630" b="0" i="1" dirty="0" smtClean="0">
                                <a:latin typeface="Cambria Math" panose="02040503050406030204" pitchFamily="18" charset="0"/>
                              </a:rPr>
                            </m:ctrlPr>
                          </m:sSupPr>
                          <m:e>
                            <m:r>
                              <a:rPr lang="en-US" sz="630" b="0" i="1" dirty="0" smtClean="0">
                                <a:latin typeface="Cambria Math" panose="02040503050406030204" pitchFamily="18" charset="0"/>
                              </a:rPr>
                              <m:t>𝑥</m:t>
                            </m:r>
                          </m:e>
                          <m:sup>
                            <m:r>
                              <a:rPr lang="en-US" sz="630" b="0" i="1" dirty="0" smtClean="0">
                                <a:latin typeface="Cambria Math" panose="02040503050406030204" pitchFamily="18" charset="0"/>
                              </a:rPr>
                              <m:t>2</m:t>
                            </m:r>
                          </m:sup>
                        </m:sSup>
                      </m:e>
                    </m:rad>
                  </m:oMath>
                </a14:m>
                <a:r>
                  <a:rPr lang="en-US" sz="630" b="0" dirty="0" smtClean="0"/>
                  <a:t>​ </a:t>
                </a:r>
                <a:r>
                  <a:rPr lang="en-US" sz="630" b="0" dirty="0"/>
                  <a:t>around the y-axis from 𝑥 =</a:t>
                </a:r>
                <a:r>
                  <a:rPr lang="en-US" sz="630" b="0" dirty="0" smtClean="0"/>
                  <a:t>1 </a:t>
                </a:r>
                <a:r>
                  <a:rPr lang="en-US" sz="630" b="0" dirty="0"/>
                  <a:t>to 𝑥 </a:t>
                </a:r>
                <a:r>
                  <a:rPr lang="en-US" sz="630" b="0" dirty="0" smtClean="0"/>
                  <a:t>=2, </a:t>
                </a:r>
                <a:r>
                  <a:rPr lang="en-US" sz="630" b="0" dirty="0"/>
                  <a:t>we will use the formula for the surface area of a solid of revolution. The formula for the surface area </a:t>
                </a:r>
                <a:r>
                  <a:rPr lang="en-US" sz="630" b="0" dirty="0" smtClean="0"/>
                  <a:t>S </a:t>
                </a:r>
                <a:r>
                  <a:rPr lang="en-US" sz="630" b="0" dirty="0"/>
                  <a:t>when revolving around the y-axis is given by</a:t>
                </a:r>
                <a:r>
                  <a:rPr lang="en-US" sz="630" b="0" dirty="0" smtClean="0"/>
                  <a:t>:</a:t>
                </a:r>
                <a:endParaRPr lang="en-US" sz="630" b="0" dirty="0"/>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630" b="0" i="1" dirty="0" smtClean="0">
                          <a:latin typeface="Cambria Math" panose="02040503050406030204" pitchFamily="18" charset="0"/>
                        </a:rPr>
                        <m:t>𝑆</m:t>
                      </m:r>
                      <m:r>
                        <a:rPr lang="en-US" sz="630" b="0" i="1" dirty="0" smtClean="0">
                          <a:latin typeface="Cambria Math" panose="02040503050406030204" pitchFamily="18" charset="0"/>
                        </a:rPr>
                        <m:t>=2</m:t>
                      </m:r>
                      <m:r>
                        <a:rPr lang="en-US" sz="630" b="0" i="1" dirty="0" smtClean="0">
                          <a:latin typeface="Cambria Math" panose="02040503050406030204" pitchFamily="18" charset="0"/>
                        </a:rPr>
                        <m:t>𝜋</m:t>
                      </m:r>
                      <m:nary>
                        <m:naryPr>
                          <m:ctrlPr>
                            <a:rPr lang="en-US" sz="630" b="0" i="1" dirty="0" smtClean="0">
                              <a:latin typeface="Cambria Math" panose="02040503050406030204" pitchFamily="18" charset="0"/>
                            </a:rPr>
                          </m:ctrlPr>
                        </m:naryPr>
                        <m:sub>
                          <m:r>
                            <m:rPr>
                              <m:brk m:alnAt="23"/>
                            </m:rPr>
                            <a:rPr lang="en-US" sz="630" b="0" i="1" dirty="0" smtClean="0">
                              <a:latin typeface="Cambria Math" panose="02040503050406030204" pitchFamily="18" charset="0"/>
                            </a:rPr>
                            <m:t>𝑎</m:t>
                          </m:r>
                        </m:sub>
                        <m:sup>
                          <m:r>
                            <a:rPr lang="en-US" sz="630" b="0" i="1" dirty="0" smtClean="0">
                              <a:latin typeface="Cambria Math" panose="02040503050406030204" pitchFamily="18" charset="0"/>
                            </a:rPr>
                            <m:t>𝑏</m:t>
                          </m:r>
                        </m:sup>
                        <m:e>
                          <m:r>
                            <a:rPr lang="en-US" sz="630" b="0" i="1" dirty="0" smtClean="0">
                              <a:latin typeface="Cambria Math" panose="02040503050406030204" pitchFamily="18" charset="0"/>
                            </a:rPr>
                            <m:t>𝑥</m:t>
                          </m:r>
                          <m:r>
                            <a:rPr lang="en-US" sz="630" b="0" i="1" dirty="0" smtClean="0">
                              <a:latin typeface="Cambria Math" panose="02040503050406030204" pitchFamily="18" charset="0"/>
                              <a:ea typeface="Cambria Math" panose="02040503050406030204" pitchFamily="18" charset="0"/>
                            </a:rPr>
                            <m:t>∙</m:t>
                          </m:r>
                          <m:r>
                            <a:rPr lang="en-US" sz="630" b="0" i="1" dirty="0" smtClean="0">
                              <a:latin typeface="Cambria Math" panose="02040503050406030204" pitchFamily="18" charset="0"/>
                              <a:ea typeface="Cambria Math" panose="02040503050406030204" pitchFamily="18" charset="0"/>
                            </a:rPr>
                            <m:t>𝑓</m:t>
                          </m:r>
                          <m:r>
                            <a:rPr lang="en-US" sz="630" b="0" i="1" dirty="0" smtClean="0">
                              <a:latin typeface="Cambria Math" panose="02040503050406030204" pitchFamily="18" charset="0"/>
                              <a:ea typeface="Cambria Math" panose="02040503050406030204" pitchFamily="18" charset="0"/>
                            </a:rPr>
                            <m:t>(</m:t>
                          </m:r>
                          <m:r>
                            <a:rPr lang="en-US" sz="630" b="0" i="1" dirty="0" smtClean="0">
                              <a:latin typeface="Cambria Math" panose="02040503050406030204" pitchFamily="18" charset="0"/>
                              <a:ea typeface="Cambria Math" panose="02040503050406030204" pitchFamily="18" charset="0"/>
                            </a:rPr>
                            <m:t>𝑥</m:t>
                          </m:r>
                          <m:r>
                            <a:rPr lang="en-US" sz="630" b="0" i="1" dirty="0" smtClean="0">
                              <a:latin typeface="Cambria Math" panose="02040503050406030204" pitchFamily="18" charset="0"/>
                              <a:ea typeface="Cambria Math" panose="02040503050406030204" pitchFamily="18" charset="0"/>
                            </a:rPr>
                            <m:t>)</m:t>
                          </m:r>
                          <m:rad>
                            <m:radPr>
                              <m:degHide m:val="on"/>
                              <m:ctrlPr>
                                <a:rPr lang="en-US" sz="630" b="0" i="1" dirty="0" smtClean="0">
                                  <a:latin typeface="Cambria Math" panose="02040503050406030204" pitchFamily="18" charset="0"/>
                                  <a:ea typeface="Cambria Math" panose="02040503050406030204" pitchFamily="18" charset="0"/>
                                </a:rPr>
                              </m:ctrlPr>
                            </m:radPr>
                            <m:deg/>
                            <m:e>
                              <m:r>
                                <a:rPr lang="en-US" sz="630" b="0" i="1" dirty="0" smtClean="0">
                                  <a:latin typeface="Cambria Math" panose="02040503050406030204" pitchFamily="18" charset="0"/>
                                  <a:ea typeface="Cambria Math" panose="02040503050406030204" pitchFamily="18" charset="0"/>
                                </a:rPr>
                                <m:t>1+</m:t>
                              </m:r>
                              <m:sSup>
                                <m:sSupPr>
                                  <m:ctrlPr>
                                    <a:rPr lang="en-US" sz="630" b="0" i="1" dirty="0" smtClean="0">
                                      <a:latin typeface="Cambria Math" panose="02040503050406030204" pitchFamily="18" charset="0"/>
                                      <a:ea typeface="Cambria Math" panose="02040503050406030204" pitchFamily="18" charset="0"/>
                                    </a:rPr>
                                  </m:ctrlPr>
                                </m:sSupPr>
                                <m:e>
                                  <m:f>
                                    <m:fPr>
                                      <m:ctrlPr>
                                        <a:rPr lang="en-US" sz="630" b="0" i="1" dirty="0" smtClean="0">
                                          <a:latin typeface="Cambria Math" panose="02040503050406030204" pitchFamily="18" charset="0"/>
                                          <a:ea typeface="Cambria Math" panose="02040503050406030204" pitchFamily="18" charset="0"/>
                                        </a:rPr>
                                      </m:ctrlPr>
                                    </m:fPr>
                                    <m:num>
                                      <m:r>
                                        <a:rPr lang="en-US" sz="630" b="0" i="1" dirty="0" smtClean="0">
                                          <a:latin typeface="Cambria Math" panose="02040503050406030204" pitchFamily="18" charset="0"/>
                                          <a:ea typeface="Cambria Math" panose="02040503050406030204" pitchFamily="18" charset="0"/>
                                        </a:rPr>
                                        <m:t>𝑑𝑦</m:t>
                                      </m:r>
                                    </m:num>
                                    <m:den>
                                      <m:r>
                                        <a:rPr lang="en-US" sz="630" b="0" i="1" dirty="0" smtClean="0">
                                          <a:latin typeface="Cambria Math" panose="02040503050406030204" pitchFamily="18" charset="0"/>
                                          <a:ea typeface="Cambria Math" panose="02040503050406030204" pitchFamily="18" charset="0"/>
                                        </a:rPr>
                                        <m:t>𝑑𝑥</m:t>
                                      </m:r>
                                    </m:den>
                                  </m:f>
                                </m:e>
                                <m:sup>
                                  <m:r>
                                    <a:rPr lang="en-US" sz="630" b="0" i="1" dirty="0" smtClean="0">
                                      <a:latin typeface="Cambria Math" panose="02040503050406030204" pitchFamily="18" charset="0"/>
                                      <a:ea typeface="Cambria Math" panose="02040503050406030204" pitchFamily="18" charset="0"/>
                                    </a:rPr>
                                    <m:t>2</m:t>
                                  </m:r>
                                </m:sup>
                              </m:sSup>
                            </m:e>
                          </m:rad>
                          <m:r>
                            <a:rPr lang="en-US" sz="630" b="0" i="1" dirty="0" smtClean="0">
                              <a:latin typeface="Cambria Math" panose="02040503050406030204" pitchFamily="18" charset="0"/>
                              <a:ea typeface="Cambria Math" panose="02040503050406030204" pitchFamily="18" charset="0"/>
                            </a:rPr>
                            <m:t>𝑑𝑥</m:t>
                          </m:r>
                        </m:e>
                      </m:nary>
                    </m:oMath>
                  </m:oMathPara>
                </a14:m>
                <a:endParaRPr lang="en-US" sz="630" b="0" dirty="0" smtClean="0"/>
              </a:p>
              <a:p>
                <a:pPr>
                  <a:lnSpc>
                    <a:spcPct val="120000"/>
                  </a:lnSpc>
                  <a:spcBef>
                    <a:spcPts val="0"/>
                  </a:spcBef>
                </a:pPr>
                <a:r>
                  <a:rPr lang="en-US" sz="630" b="0" dirty="0" smtClean="0"/>
                  <a:t>where f(</a:t>
                </a:r>
                <a:r>
                  <a:rPr lang="en-US" sz="630" b="0" dirty="0"/>
                  <a:t>𝑥</a:t>
                </a:r>
                <a:r>
                  <a:rPr lang="en-US" sz="630" b="0" dirty="0" smtClean="0"/>
                  <a:t>) </a:t>
                </a:r>
                <a:r>
                  <a:rPr lang="en-US" sz="630" b="0" dirty="0"/>
                  <a:t>is the function being revolved, and </a:t>
                </a:r>
                <a14:m>
                  <m:oMath xmlns:m="http://schemas.openxmlformats.org/officeDocument/2006/math">
                    <m:f>
                      <m:fPr>
                        <m:ctrlPr>
                          <a:rPr lang="en-US" sz="630" b="0" i="1" dirty="0" smtClean="0">
                            <a:latin typeface="Cambria Math" panose="02040503050406030204" pitchFamily="18" charset="0"/>
                          </a:rPr>
                        </m:ctrlPr>
                      </m:fPr>
                      <m:num>
                        <m:r>
                          <a:rPr lang="en-US" sz="630" b="0" i="1" dirty="0" smtClean="0">
                            <a:latin typeface="Cambria Math" panose="02040503050406030204" pitchFamily="18" charset="0"/>
                          </a:rPr>
                          <m:t>𝑑𝑦</m:t>
                        </m:r>
                      </m:num>
                      <m:den>
                        <m:r>
                          <a:rPr lang="en-US" sz="630" b="0" i="1" dirty="0" smtClean="0">
                            <a:latin typeface="Cambria Math" panose="02040503050406030204" pitchFamily="18" charset="0"/>
                          </a:rPr>
                          <m:t>𝑑𝑥</m:t>
                        </m:r>
                      </m:den>
                    </m:f>
                  </m:oMath>
                </a14:m>
                <a:r>
                  <a:rPr lang="en-US" sz="630" b="0" dirty="0" smtClean="0"/>
                  <a:t> </a:t>
                </a:r>
                <a:r>
                  <a:rPr lang="en-US" sz="630" b="0" dirty="0"/>
                  <a:t>is its derivative.</a:t>
                </a:r>
              </a:p>
              <a:p>
                <a:pPr>
                  <a:lnSpc>
                    <a:spcPct val="120000"/>
                  </a:lnSpc>
                  <a:spcBef>
                    <a:spcPts val="0"/>
                  </a:spcBef>
                </a:pPr>
                <a:r>
                  <a:rPr lang="en-US" sz="630" b="0" dirty="0"/>
                  <a:t>Steps to Compute the Surface Area</a:t>
                </a:r>
                <a:r>
                  <a:rPr lang="en-US" sz="630" b="0" dirty="0" smtClean="0"/>
                  <a:t>:</a:t>
                </a:r>
                <a:endParaRPr lang="en-US" sz="630" b="0" dirty="0"/>
              </a:p>
              <a:p>
                <a:pPr>
                  <a:lnSpc>
                    <a:spcPct val="120000"/>
                  </a:lnSpc>
                  <a:spcBef>
                    <a:spcPts val="0"/>
                  </a:spcBef>
                </a:pPr>
                <a:r>
                  <a:rPr lang="en-US" sz="630" b="0" dirty="0"/>
                  <a:t>    Identify the function: Here</a:t>
                </a:r>
                <a:r>
                  <a:rPr lang="en-US" sz="630" b="0" dirty="0" smtClean="0"/>
                  <a:t>, </a:t>
                </a:r>
                <a14:m>
                  <m:oMath xmlns:m="http://schemas.openxmlformats.org/officeDocument/2006/math">
                    <m:r>
                      <a:rPr lang="en-US" sz="630" b="0" i="1" dirty="0">
                        <a:latin typeface="Cambria Math" panose="02040503050406030204" pitchFamily="18" charset="0"/>
                        <a:ea typeface="Cambria Math" panose="02040503050406030204" pitchFamily="18" charset="0"/>
                      </a:rPr>
                      <m:t>𝑓</m:t>
                    </m:r>
                    <m:d>
                      <m:dPr>
                        <m:ctrlPr>
                          <a:rPr lang="en-US" sz="630" b="0" i="1" dirty="0">
                            <a:latin typeface="Cambria Math" panose="02040503050406030204" pitchFamily="18" charset="0"/>
                            <a:ea typeface="Cambria Math" panose="02040503050406030204" pitchFamily="18" charset="0"/>
                          </a:rPr>
                        </m:ctrlPr>
                      </m:dPr>
                      <m:e>
                        <m:r>
                          <a:rPr lang="en-US" sz="630" b="0" i="1" dirty="0">
                            <a:latin typeface="Cambria Math" panose="02040503050406030204" pitchFamily="18" charset="0"/>
                            <a:ea typeface="Cambria Math" panose="02040503050406030204" pitchFamily="18" charset="0"/>
                          </a:rPr>
                          <m:t>𝑥</m:t>
                        </m:r>
                      </m:e>
                    </m:d>
                    <m:r>
                      <a:rPr lang="en-US" sz="630" b="0" i="1" dirty="0" smtClean="0">
                        <a:latin typeface="Cambria Math" panose="02040503050406030204" pitchFamily="18" charset="0"/>
                        <a:ea typeface="Cambria Math" panose="02040503050406030204" pitchFamily="18" charset="0"/>
                      </a:rPr>
                      <m:t>=</m:t>
                    </m:r>
                    <m:rad>
                      <m:radPr>
                        <m:degHide m:val="on"/>
                        <m:ctrlPr>
                          <a:rPr lang="en-US" sz="630" b="0" i="1" dirty="0">
                            <a:latin typeface="Cambria Math" panose="02040503050406030204" pitchFamily="18" charset="0"/>
                          </a:rPr>
                        </m:ctrlPr>
                      </m:radPr>
                      <m:deg/>
                      <m:e>
                        <m:r>
                          <a:rPr lang="en-US" sz="630" b="0" i="1" dirty="0">
                            <a:latin typeface="Cambria Math" panose="02040503050406030204" pitchFamily="18" charset="0"/>
                          </a:rPr>
                          <m:t>2</m:t>
                        </m:r>
                        <m:r>
                          <a:rPr lang="en-US" sz="630" b="0" i="1" dirty="0">
                            <a:latin typeface="Cambria Math" panose="02040503050406030204" pitchFamily="18" charset="0"/>
                          </a:rPr>
                          <m:t>𝑥</m:t>
                        </m:r>
                        <m:r>
                          <a:rPr lang="en-US" sz="630" b="0" i="1" dirty="0">
                            <a:latin typeface="Cambria Math" panose="02040503050406030204" pitchFamily="18" charset="0"/>
                          </a:rPr>
                          <m:t>−</m:t>
                        </m:r>
                        <m:sSup>
                          <m:sSupPr>
                            <m:ctrlPr>
                              <a:rPr lang="en-US" sz="630" b="0" i="1" dirty="0">
                                <a:latin typeface="Cambria Math" panose="02040503050406030204" pitchFamily="18" charset="0"/>
                              </a:rPr>
                            </m:ctrlPr>
                          </m:sSupPr>
                          <m:e>
                            <m:r>
                              <a:rPr lang="en-US" sz="630" b="0" i="1" dirty="0">
                                <a:latin typeface="Cambria Math" panose="02040503050406030204" pitchFamily="18" charset="0"/>
                              </a:rPr>
                              <m:t>𝑥</m:t>
                            </m:r>
                          </m:e>
                          <m:sup>
                            <m:r>
                              <a:rPr lang="en-US" sz="630" b="0" i="1" dirty="0">
                                <a:latin typeface="Cambria Math" panose="02040503050406030204" pitchFamily="18" charset="0"/>
                              </a:rPr>
                              <m:t>2</m:t>
                            </m:r>
                          </m:sup>
                        </m:sSup>
                      </m:e>
                    </m:rad>
                  </m:oMath>
                </a14:m>
                <a:endParaRPr lang="en-US" sz="630" b="0" dirty="0"/>
              </a:p>
              <a:p>
                <a:pPr>
                  <a:lnSpc>
                    <a:spcPct val="120000"/>
                  </a:lnSpc>
                  <a:spcBef>
                    <a:spcPts val="0"/>
                  </a:spcBef>
                </a:pPr>
                <a:r>
                  <a:rPr lang="en-US" sz="630" b="0" dirty="0"/>
                  <a:t>    Find the derivative: We need to compute </a:t>
                </a:r>
                <a14:m>
                  <m:oMath xmlns:m="http://schemas.openxmlformats.org/officeDocument/2006/math">
                    <m:f>
                      <m:fPr>
                        <m:ctrlPr>
                          <a:rPr lang="en-US" sz="630" b="0" i="1" dirty="0">
                            <a:latin typeface="Cambria Math" panose="02040503050406030204" pitchFamily="18" charset="0"/>
                          </a:rPr>
                        </m:ctrlPr>
                      </m:fPr>
                      <m:num>
                        <m:r>
                          <a:rPr lang="en-US" sz="630" b="0" i="1" dirty="0">
                            <a:latin typeface="Cambria Math" panose="02040503050406030204" pitchFamily="18" charset="0"/>
                          </a:rPr>
                          <m:t>𝑑𝑦</m:t>
                        </m:r>
                      </m:num>
                      <m:den>
                        <m:r>
                          <a:rPr lang="en-US" sz="630" b="0" i="1" dirty="0">
                            <a:latin typeface="Cambria Math" panose="02040503050406030204" pitchFamily="18" charset="0"/>
                          </a:rPr>
                          <m:t>𝑑𝑥</m:t>
                        </m:r>
                      </m:den>
                    </m:f>
                  </m:oMath>
                </a14:m>
                <a:r>
                  <a:rPr lang="en-US" sz="630" b="0" dirty="0" smtClean="0"/>
                  <a:t>.</a:t>
                </a:r>
                <a:endParaRPr lang="en-US" sz="630" b="0" dirty="0"/>
              </a:p>
              <a:p>
                <a:pPr>
                  <a:lnSpc>
                    <a:spcPct val="120000"/>
                  </a:lnSpc>
                  <a:spcBef>
                    <a:spcPts val="0"/>
                  </a:spcBef>
                </a:pPr>
                <a:r>
                  <a:rPr lang="en-US" sz="630" b="0" dirty="0"/>
                  <a:t>    Set up the integral: Substitute </a:t>
                </a:r>
                <a:r>
                  <a:rPr lang="en-US" sz="630" b="0" dirty="0" smtClean="0"/>
                  <a:t>f(</a:t>
                </a:r>
                <a:r>
                  <a:rPr lang="en-US" sz="630" b="0" dirty="0"/>
                  <a:t>𝑥</a:t>
                </a:r>
                <a:r>
                  <a:rPr lang="en-US" sz="630" b="0" dirty="0" smtClean="0"/>
                  <a:t>) </a:t>
                </a:r>
                <a:r>
                  <a:rPr lang="en-US" sz="630" b="0" dirty="0"/>
                  <a:t>and </a:t>
                </a:r>
                <a14:m>
                  <m:oMath xmlns:m="http://schemas.openxmlformats.org/officeDocument/2006/math">
                    <m:f>
                      <m:fPr>
                        <m:ctrlPr>
                          <a:rPr lang="en-US" sz="630" b="0" i="1" dirty="0">
                            <a:latin typeface="Cambria Math" panose="02040503050406030204" pitchFamily="18" charset="0"/>
                          </a:rPr>
                        </m:ctrlPr>
                      </m:fPr>
                      <m:num>
                        <m:r>
                          <a:rPr lang="en-US" sz="630" b="0" i="1" dirty="0">
                            <a:latin typeface="Cambria Math" panose="02040503050406030204" pitchFamily="18" charset="0"/>
                          </a:rPr>
                          <m:t>𝑑𝑦</m:t>
                        </m:r>
                      </m:num>
                      <m:den>
                        <m:r>
                          <a:rPr lang="en-US" sz="630" b="0" i="1" dirty="0">
                            <a:latin typeface="Cambria Math" panose="02040503050406030204" pitchFamily="18" charset="0"/>
                          </a:rPr>
                          <m:t>𝑑𝑥</m:t>
                        </m:r>
                      </m:den>
                    </m:f>
                  </m:oMath>
                </a14:m>
                <a:r>
                  <a:rPr lang="en-US" sz="630" b="0" dirty="0"/>
                  <a:t>​ into the surface area formula.</a:t>
                </a:r>
              </a:p>
              <a:p>
                <a:pPr>
                  <a:lnSpc>
                    <a:spcPct val="120000"/>
                  </a:lnSpc>
                  <a:spcBef>
                    <a:spcPts val="0"/>
                  </a:spcBef>
                </a:pPr>
                <a:r>
                  <a:rPr lang="en-US" sz="630" b="0" dirty="0"/>
                  <a:t>    Evaluate the integral: Compute the integral from </a:t>
                </a:r>
                <a:r>
                  <a:rPr lang="en-US" sz="630" b="0" dirty="0" smtClean="0"/>
                  <a:t>𝑥=1 </a:t>
                </a:r>
                <a:r>
                  <a:rPr lang="en-US" sz="630" b="0" dirty="0"/>
                  <a:t>to </a:t>
                </a:r>
                <a:r>
                  <a:rPr lang="en-US" sz="630" b="0" dirty="0" smtClean="0"/>
                  <a:t>𝑥=2. </a:t>
                </a:r>
                <a:endParaRPr lang="en-US" sz="630" b="0" dirty="0"/>
              </a:p>
              <a:p>
                <a:pPr lvl="0" eaLnBrk="0" fontAlgn="base" hangingPunct="0">
                  <a:lnSpc>
                    <a:spcPct val="100000"/>
                  </a:lnSpc>
                  <a:spcBef>
                    <a:spcPct val="0"/>
                  </a:spcBef>
                  <a:spcAft>
                    <a:spcPct val="0"/>
                  </a:spcAft>
                </a:pPr>
                <a:r>
                  <a:rPr lang="en-US" sz="630" b="0" dirty="0"/>
                  <a:t>Let's start by calculating the derivative </a:t>
                </a:r>
                <a14:m>
                  <m:oMath xmlns:m="http://schemas.openxmlformats.org/officeDocument/2006/math">
                    <m:f>
                      <m:fPr>
                        <m:ctrlPr>
                          <a:rPr lang="en-US" sz="630" b="0" i="1" dirty="0">
                            <a:latin typeface="Cambria Math" panose="02040503050406030204" pitchFamily="18" charset="0"/>
                          </a:rPr>
                        </m:ctrlPr>
                      </m:fPr>
                      <m:num>
                        <m:r>
                          <a:rPr lang="en-US" sz="630" b="0" i="1" dirty="0">
                            <a:latin typeface="Cambria Math" panose="02040503050406030204" pitchFamily="18" charset="0"/>
                          </a:rPr>
                          <m:t>𝑑𝑦</m:t>
                        </m:r>
                      </m:num>
                      <m:den>
                        <m:r>
                          <a:rPr lang="en-US" sz="630" b="0" i="1" dirty="0">
                            <a:latin typeface="Cambria Math" panose="02040503050406030204" pitchFamily="18" charset="0"/>
                          </a:rPr>
                          <m:t>𝑑𝑥</m:t>
                        </m:r>
                      </m:den>
                    </m:f>
                  </m:oMath>
                </a14:m>
                <a:r>
                  <a:rPr lang="en-US" sz="630" b="0" dirty="0" smtClean="0"/>
                  <a:t> and </a:t>
                </a:r>
                <a:r>
                  <a:rPr lang="en-US" sz="630" b="0" dirty="0"/>
                  <a:t>then set up the integral for the surface area</a:t>
                </a:r>
                <a:r>
                  <a:rPr lang="en-US" sz="630" b="0" dirty="0" smtClean="0"/>
                  <a:t>.</a:t>
                </a:r>
                <a:r>
                  <a:rPr lang="en-US" altLang="en-US" sz="630" b="0" dirty="0">
                    <a:latin typeface="Arial" panose="020B0604020202020204" pitchFamily="34" charset="0"/>
                  </a:rPr>
                  <a:t> </a:t>
                </a:r>
                <a:r>
                  <a:rPr lang="en-US" altLang="en-US" sz="630" b="0" dirty="0"/>
                  <a:t>The derivative </a:t>
                </a:r>
                <a14:m>
                  <m:oMath xmlns:m="http://schemas.openxmlformats.org/officeDocument/2006/math">
                    <m:f>
                      <m:fPr>
                        <m:ctrlPr>
                          <a:rPr lang="en-US" sz="630" b="0" i="1" dirty="0">
                            <a:latin typeface="Cambria Math" panose="02040503050406030204" pitchFamily="18" charset="0"/>
                          </a:rPr>
                        </m:ctrlPr>
                      </m:fPr>
                      <m:num>
                        <m:r>
                          <a:rPr lang="en-US" sz="630" b="0" i="1" dirty="0">
                            <a:latin typeface="Cambria Math" panose="02040503050406030204" pitchFamily="18" charset="0"/>
                          </a:rPr>
                          <m:t>𝑑𝑦</m:t>
                        </m:r>
                      </m:num>
                      <m:den>
                        <m:r>
                          <a:rPr lang="en-US" sz="630" b="0" i="1" dirty="0">
                            <a:latin typeface="Cambria Math" panose="02040503050406030204" pitchFamily="18" charset="0"/>
                          </a:rPr>
                          <m:t>𝑑𝑥</m:t>
                        </m:r>
                      </m:den>
                    </m:f>
                  </m:oMath>
                </a14:m>
                <a:r>
                  <a:rPr lang="en-US" altLang="en-US" sz="630" b="0" dirty="0" smtClean="0"/>
                  <a:t> has </a:t>
                </a:r>
                <a:r>
                  <a:rPr lang="en-US" altLang="en-US" sz="630" b="0" dirty="0"/>
                  <a:t>been calculated, and the integral for the surface area has been set up. The evaluated integral for the surface area of the lamp base is approximately </a:t>
                </a:r>
                <a:r>
                  <a:rPr lang="en-US" altLang="en-US" sz="630" b="0" dirty="0" smtClean="0"/>
                  <a:t>9.42.</a:t>
                </a:r>
                <a:endParaRPr lang="en-US" altLang="en-US" sz="630" b="0" dirty="0"/>
              </a:p>
              <a:p>
                <a:pPr lvl="0" eaLnBrk="0" fontAlgn="base" hangingPunct="0">
                  <a:lnSpc>
                    <a:spcPct val="100000"/>
                  </a:lnSpc>
                  <a:spcBef>
                    <a:spcPct val="0"/>
                  </a:spcBef>
                  <a:spcAft>
                    <a:spcPct val="0"/>
                  </a:spcAft>
                </a:pPr>
                <a:r>
                  <a:rPr lang="en-US" altLang="en-US" sz="630" b="0" dirty="0"/>
                  <a:t>Summary of Results:</a:t>
                </a:r>
              </a:p>
              <a:p>
                <a:pPr lvl="0" eaLnBrk="0" fontAlgn="base" hangingPunct="0">
                  <a:lnSpc>
                    <a:spcPct val="100000"/>
                  </a:lnSpc>
                  <a:spcBef>
                    <a:spcPct val="0"/>
                  </a:spcBef>
                  <a:spcAft>
                    <a:spcPct val="0"/>
                  </a:spcAft>
                </a:pPr>
                <a:r>
                  <a:rPr lang="en-US" altLang="en-US" sz="630" b="0" dirty="0"/>
                  <a:t>Derivative: </a:t>
                </a:r>
                <a14:m>
                  <m:oMath xmlns:m="http://schemas.openxmlformats.org/officeDocument/2006/math">
                    <m:f>
                      <m:fPr>
                        <m:ctrlPr>
                          <a:rPr lang="en-US" altLang="en-US" sz="630" b="0" i="1" dirty="0" smtClean="0">
                            <a:latin typeface="Cambria Math" panose="02040503050406030204" pitchFamily="18" charset="0"/>
                          </a:rPr>
                        </m:ctrlPr>
                      </m:fPr>
                      <m:num>
                        <m:r>
                          <a:rPr lang="en-US" altLang="en-US" sz="630" b="0" i="1" dirty="0" smtClean="0">
                            <a:latin typeface="Cambria Math" panose="02040503050406030204" pitchFamily="18" charset="0"/>
                          </a:rPr>
                          <m:t>𝑑𝑦</m:t>
                        </m:r>
                      </m:num>
                      <m:den>
                        <m:r>
                          <a:rPr lang="en-US" altLang="en-US" sz="630" b="0" i="1" dirty="0" smtClean="0">
                            <a:latin typeface="Cambria Math" panose="02040503050406030204" pitchFamily="18" charset="0"/>
                          </a:rPr>
                          <m:t>𝑑𝑥</m:t>
                        </m:r>
                      </m:den>
                    </m:f>
                    <m:r>
                      <a:rPr lang="en-US" altLang="en-US" sz="630" b="0" i="1" dirty="0">
                        <a:latin typeface="Cambria Math" panose="02040503050406030204" pitchFamily="18" charset="0"/>
                      </a:rPr>
                      <m:t>=</m:t>
                    </m:r>
                    <m:f>
                      <m:fPr>
                        <m:ctrlPr>
                          <a:rPr lang="en-US" altLang="en-US" sz="630" b="0" i="1" dirty="0" smtClean="0">
                            <a:latin typeface="Cambria Math" panose="02040503050406030204" pitchFamily="18" charset="0"/>
                          </a:rPr>
                        </m:ctrlPr>
                      </m:fPr>
                      <m:num>
                        <m:r>
                          <a:rPr lang="en-US" altLang="en-US" sz="630" b="0" i="1" dirty="0">
                            <a:latin typeface="Cambria Math" panose="02040503050406030204" pitchFamily="18" charset="0"/>
                          </a:rPr>
                          <m:t>1−</m:t>
                        </m:r>
                        <m:r>
                          <a:rPr lang="en-US" altLang="en-US" sz="630" b="0" i="1" dirty="0">
                            <a:latin typeface="Cambria Math" panose="02040503050406030204" pitchFamily="18" charset="0"/>
                          </a:rPr>
                          <m:t>𝑥</m:t>
                        </m:r>
                      </m:num>
                      <m:den>
                        <m:rad>
                          <m:radPr>
                            <m:degHide m:val="on"/>
                            <m:ctrlPr>
                              <a:rPr lang="en-US" sz="630" b="0" i="1" dirty="0">
                                <a:latin typeface="Cambria Math" panose="02040503050406030204" pitchFamily="18" charset="0"/>
                              </a:rPr>
                            </m:ctrlPr>
                          </m:radPr>
                          <m:deg/>
                          <m:e>
                            <m:r>
                              <a:rPr lang="en-US" sz="630" b="0" i="1" dirty="0">
                                <a:latin typeface="Cambria Math" panose="02040503050406030204" pitchFamily="18" charset="0"/>
                              </a:rPr>
                              <m:t>2</m:t>
                            </m:r>
                            <m:r>
                              <a:rPr lang="en-US" sz="630" b="0" i="1" dirty="0">
                                <a:latin typeface="Cambria Math" panose="02040503050406030204" pitchFamily="18" charset="0"/>
                              </a:rPr>
                              <m:t>𝑥</m:t>
                            </m:r>
                            <m:r>
                              <a:rPr lang="en-US" sz="630" b="0" i="1" dirty="0">
                                <a:latin typeface="Cambria Math" panose="02040503050406030204" pitchFamily="18" charset="0"/>
                              </a:rPr>
                              <m:t>−</m:t>
                            </m:r>
                            <m:sSup>
                              <m:sSupPr>
                                <m:ctrlPr>
                                  <a:rPr lang="en-US" sz="630" b="0" i="1" dirty="0">
                                    <a:latin typeface="Cambria Math" panose="02040503050406030204" pitchFamily="18" charset="0"/>
                                  </a:rPr>
                                </m:ctrlPr>
                              </m:sSupPr>
                              <m:e>
                                <m:r>
                                  <a:rPr lang="en-US" sz="630" b="0" i="1" dirty="0">
                                    <a:latin typeface="Cambria Math" panose="02040503050406030204" pitchFamily="18" charset="0"/>
                                  </a:rPr>
                                  <m:t>𝑥</m:t>
                                </m:r>
                              </m:e>
                              <m:sup>
                                <m:r>
                                  <a:rPr lang="en-US" sz="630" b="0" i="1" dirty="0">
                                    <a:latin typeface="Cambria Math" panose="02040503050406030204" pitchFamily="18" charset="0"/>
                                  </a:rPr>
                                  <m:t>2</m:t>
                                </m:r>
                              </m:sup>
                            </m:sSup>
                          </m:e>
                        </m:rad>
                      </m:den>
                    </m:f>
                    <m:r>
                      <m:rPr>
                        <m:nor/>
                      </m:rPr>
                      <a:rPr lang="en-US" sz="630" b="0" dirty="0"/>
                      <m:t>​</m:t>
                    </m:r>
                  </m:oMath>
                </a14:m>
                <a:endParaRPr lang="en-US" altLang="en-US" sz="630" b="0" dirty="0"/>
              </a:p>
              <a:p>
                <a:pPr lvl="0" eaLnBrk="0" fontAlgn="base" hangingPunct="0">
                  <a:lnSpc>
                    <a:spcPct val="100000"/>
                  </a:lnSpc>
                  <a:spcBef>
                    <a:spcPct val="0"/>
                  </a:spcBef>
                  <a:spcAft>
                    <a:spcPct val="0"/>
                  </a:spcAft>
                </a:pPr>
                <a:r>
                  <a:rPr lang="en-US" altLang="en-US" sz="630" b="0" dirty="0"/>
                  <a:t>Surface Area Integral: </a:t>
                </a:r>
                <a14:m>
                  <m:oMath xmlns:m="http://schemas.openxmlformats.org/officeDocument/2006/math">
                    <m:r>
                      <a:rPr lang="en-US" altLang="en-US" sz="630" b="0" i="1" dirty="0" smtClean="0">
                        <a:latin typeface="Cambria Math" panose="02040503050406030204" pitchFamily="18" charset="0"/>
                      </a:rPr>
                      <m:t>2</m:t>
                    </m:r>
                    <m:r>
                      <a:rPr lang="en-US" altLang="en-US" sz="630" b="0" i="1" dirty="0" smtClean="0">
                        <a:latin typeface="Cambria Math" panose="02040503050406030204" pitchFamily="18" charset="0"/>
                      </a:rPr>
                      <m:t>𝜋</m:t>
                    </m:r>
                    <m:nary>
                      <m:naryPr>
                        <m:ctrlPr>
                          <a:rPr lang="en-US" sz="630" b="0" i="1" dirty="0">
                            <a:latin typeface="Cambria Math" panose="02040503050406030204" pitchFamily="18" charset="0"/>
                          </a:rPr>
                        </m:ctrlPr>
                      </m:naryPr>
                      <m:sub>
                        <m:r>
                          <m:rPr>
                            <m:brk m:alnAt="23"/>
                          </m:rPr>
                          <a:rPr lang="en-US" sz="630" b="0" i="1" dirty="0">
                            <a:latin typeface="Cambria Math" panose="02040503050406030204" pitchFamily="18" charset="0"/>
                          </a:rPr>
                          <m:t>1</m:t>
                        </m:r>
                      </m:sub>
                      <m:sup>
                        <m:r>
                          <a:rPr lang="en-US" sz="630" b="0" i="1" dirty="0">
                            <a:latin typeface="Cambria Math" panose="02040503050406030204" pitchFamily="18" charset="0"/>
                          </a:rPr>
                          <m:t>2</m:t>
                        </m:r>
                      </m:sup>
                      <m:e>
                        <m:r>
                          <a:rPr lang="en-US" sz="630" b="0" i="1" dirty="0">
                            <a:latin typeface="Cambria Math" panose="02040503050406030204" pitchFamily="18" charset="0"/>
                          </a:rPr>
                          <m:t>𝑥</m:t>
                        </m:r>
                        <m:r>
                          <a:rPr lang="en-US" sz="630" b="0" i="1" dirty="0">
                            <a:latin typeface="Cambria Math" panose="02040503050406030204" pitchFamily="18" charset="0"/>
                          </a:rPr>
                          <m:t>∗</m:t>
                        </m:r>
                        <m:rad>
                          <m:radPr>
                            <m:degHide m:val="on"/>
                            <m:ctrlPr>
                              <a:rPr lang="en-US" sz="630" b="0" i="1" dirty="0">
                                <a:latin typeface="Cambria Math" panose="02040503050406030204" pitchFamily="18" charset="0"/>
                              </a:rPr>
                            </m:ctrlPr>
                          </m:radPr>
                          <m:deg/>
                          <m:e>
                            <m:f>
                              <m:fPr>
                                <m:ctrlPr>
                                  <a:rPr lang="en-US" sz="630" i="1" dirty="0">
                                    <a:latin typeface="Cambria Math" panose="02040503050406030204" pitchFamily="18" charset="0"/>
                                  </a:rPr>
                                </m:ctrlPr>
                              </m:fPr>
                              <m:num>
                                <m:r>
                                  <a:rPr lang="en-US" sz="630" i="1" dirty="0">
                                    <a:latin typeface="Cambria Math" panose="02040503050406030204" pitchFamily="18" charset="0"/>
                                  </a:rPr>
                                  <m:t>1</m:t>
                                </m:r>
                              </m:num>
                              <m:den>
                                <m:r>
                                  <a:rPr lang="en-US" sz="630" i="1" dirty="0">
                                    <a:latin typeface="Cambria Math" panose="02040503050406030204" pitchFamily="18" charset="0"/>
                                  </a:rPr>
                                  <m:t>2</m:t>
                                </m:r>
                                <m:r>
                                  <a:rPr lang="en-US" sz="630" i="1" dirty="0">
                                    <a:latin typeface="Cambria Math" panose="02040503050406030204" pitchFamily="18" charset="0"/>
                                  </a:rPr>
                                  <m:t>𝑥</m:t>
                                </m:r>
                                <m:r>
                                  <a:rPr lang="en-US" sz="630" i="1" dirty="0">
                                    <a:latin typeface="Cambria Math" panose="02040503050406030204" pitchFamily="18" charset="0"/>
                                  </a:rPr>
                                  <m:t> − </m:t>
                                </m:r>
                                <m:sSup>
                                  <m:sSupPr>
                                    <m:ctrlPr>
                                      <a:rPr lang="en-US" sz="630" i="1" dirty="0">
                                        <a:latin typeface="Cambria Math" panose="02040503050406030204" pitchFamily="18" charset="0"/>
                                      </a:rPr>
                                    </m:ctrlPr>
                                  </m:sSupPr>
                                  <m:e>
                                    <m:r>
                                      <a:rPr lang="en-US" sz="630" i="1" dirty="0">
                                        <a:latin typeface="Cambria Math" panose="02040503050406030204" pitchFamily="18" charset="0"/>
                                      </a:rPr>
                                      <m:t>𝑥</m:t>
                                    </m:r>
                                  </m:e>
                                  <m:sup>
                                    <m:r>
                                      <a:rPr lang="en-US" sz="630" i="1" dirty="0">
                                        <a:latin typeface="Cambria Math" panose="02040503050406030204" pitchFamily="18" charset="0"/>
                                      </a:rPr>
                                      <m:t>2</m:t>
                                    </m:r>
                                  </m:sup>
                                </m:sSup>
                              </m:den>
                            </m:f>
                          </m:e>
                        </m:rad>
                      </m:e>
                    </m:nary>
                    <m:r>
                      <a:rPr lang="en-US" sz="630" b="0" i="1" dirty="0">
                        <a:latin typeface="Cambria Math" panose="02040503050406030204" pitchFamily="18" charset="0"/>
                      </a:rPr>
                      <m:t>𝑑𝑥</m:t>
                    </m:r>
                  </m:oMath>
                </a14:m>
                <a:endParaRPr lang="en-US" altLang="en-US" sz="630" b="0" dirty="0" smtClean="0"/>
              </a:p>
              <a:p>
                <a:pPr lvl="0" eaLnBrk="0" fontAlgn="base" hangingPunct="0">
                  <a:lnSpc>
                    <a:spcPct val="100000"/>
                  </a:lnSpc>
                  <a:spcBef>
                    <a:spcPct val="0"/>
                  </a:spcBef>
                  <a:spcAft>
                    <a:spcPct val="0"/>
                  </a:spcAft>
                </a:pPr>
                <a:r>
                  <a:rPr lang="en-US" altLang="en-US" sz="630" b="0" dirty="0" smtClean="0"/>
                  <a:t>Evaluated </a:t>
                </a:r>
                <a:r>
                  <a:rPr lang="en-US" altLang="en-US" sz="630" b="0" dirty="0"/>
                  <a:t>Surface Area: </a:t>
                </a:r>
                <a:r>
                  <a:rPr lang="en-US" altLang="en-US" sz="630" b="0" dirty="0" smtClean="0"/>
                  <a:t>≈ 9.42</a:t>
                </a:r>
                <a:endParaRPr lang="en-US" altLang="en-US" sz="630" b="0" dirty="0"/>
              </a:p>
              <a:p>
                <a:pPr lvl="0" eaLnBrk="0" fontAlgn="base" hangingPunct="0">
                  <a:lnSpc>
                    <a:spcPct val="100000"/>
                  </a:lnSpc>
                  <a:spcBef>
                    <a:spcPct val="0"/>
                  </a:spcBef>
                  <a:spcAft>
                    <a:spcPct val="0"/>
                  </a:spcAft>
                </a:pPr>
                <a:r>
                  <a:rPr lang="en-US" altLang="en-US" sz="630" b="0" dirty="0"/>
                  <a:t>This means the surface area of the lamp base constructed by revolving the quarter circle around the y-axis is approximately </a:t>
                </a:r>
                <a:r>
                  <a:rPr lang="en-US" altLang="en-US" sz="630" b="0" dirty="0" smtClean="0"/>
                  <a:t>9.42 </a:t>
                </a:r>
                <a:r>
                  <a:rPr lang="en-US" altLang="en-US" sz="630" b="0" dirty="0"/>
                  <a:t>square units</a:t>
                </a:r>
                <a:r>
                  <a:rPr lang="en-US" altLang="en-US" sz="630" b="0" dirty="0" smtClean="0"/>
                  <a:t>.</a:t>
                </a:r>
                <a:endParaRPr lang="en-US" altLang="en-US" sz="630" b="0"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39788" y="1681162"/>
                <a:ext cx="5157787" cy="2446337"/>
              </a:xfr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839788" y="4127498"/>
                <a:ext cx="5157787" cy="2571751"/>
              </a:xfrm>
              <a:ln>
                <a:solidFill>
                  <a:schemeClr val="tx1"/>
                </a:solidFill>
              </a:ln>
            </p:spPr>
            <p:txBody>
              <a:bodyPr numCol="2">
                <a:noAutofit/>
              </a:bodyPr>
              <a:lstStyle/>
              <a:p>
                <a:pPr marL="0" indent="0">
                  <a:lnSpc>
                    <a:spcPct val="120000"/>
                  </a:lnSpc>
                  <a:spcBef>
                    <a:spcPts val="0"/>
                  </a:spcBef>
                  <a:buNone/>
                </a:pPr>
                <a:r>
                  <a:rPr lang="en-US" sz="400" dirty="0" smtClean="0"/>
                  <a:t>Here's how to set up the integral and calculate the surface area:</a:t>
                </a:r>
                <a:r>
                  <a:rPr lang="en-US" sz="400" dirty="0"/>
                  <a:t/>
                </a:r>
                <a:br>
                  <a:rPr lang="en-US" sz="400" dirty="0"/>
                </a:br>
                <a:r>
                  <a:rPr lang="en-US" sz="400" dirty="0"/>
                  <a:t>**1. Understanding the Setup</a:t>
                </a:r>
                <a:r>
                  <a:rPr lang="en-US" sz="400" dirty="0" smtClean="0"/>
                  <a:t>**</a:t>
                </a:r>
                <a:r>
                  <a:rPr lang="en-US" sz="400" dirty="0"/>
                  <a:t/>
                </a:r>
                <a:br>
                  <a:rPr lang="en-US" sz="400" dirty="0"/>
                </a:br>
                <a:r>
                  <a:rPr lang="en-US" sz="400" dirty="0"/>
                  <a:t>* **The Curve:** The curve </a:t>
                </a:r>
                <a14:m>
                  <m:oMath xmlns:m="http://schemas.openxmlformats.org/officeDocument/2006/math">
                    <m:r>
                      <a:rPr lang="en-US" sz="400" i="1" dirty="0" smtClean="0">
                        <a:latin typeface="Cambria Math" panose="02040503050406030204" pitchFamily="18" charset="0"/>
                      </a:rPr>
                      <m:t>𝑦</m:t>
                    </m:r>
                    <m:r>
                      <a:rPr lang="en-US" sz="400" i="1" dirty="0" smtClean="0">
                        <a:latin typeface="Cambria Math" panose="02040503050406030204" pitchFamily="18" charset="0"/>
                      </a:rPr>
                      <m:t> = </m:t>
                    </m:r>
                    <m:rad>
                      <m:radPr>
                        <m:degHide m:val="on"/>
                        <m:ctrlPr>
                          <a:rPr lang="en-US" sz="400" i="1" dirty="0" smtClean="0">
                            <a:latin typeface="Cambria Math" panose="02040503050406030204" pitchFamily="18" charset="0"/>
                          </a:rPr>
                        </m:ctrlPr>
                      </m:radPr>
                      <m:deg/>
                      <m:e>
                        <m:r>
                          <a:rPr lang="en-US" sz="400" i="1" dirty="0" smtClean="0">
                            <a:latin typeface="Cambria Math" panose="02040503050406030204" pitchFamily="18" charset="0"/>
                          </a:rPr>
                          <m:t>2</m:t>
                        </m:r>
                        <m:r>
                          <a:rPr lang="en-US" sz="400" i="1" dirty="0" smtClean="0">
                            <a:latin typeface="Cambria Math" panose="02040503050406030204" pitchFamily="18" charset="0"/>
                          </a:rPr>
                          <m:t>𝑥</m:t>
                        </m:r>
                        <m:r>
                          <a:rPr lang="en-US" sz="400" i="1" dirty="0" smtClean="0">
                            <a:latin typeface="Cambria Math" panose="02040503050406030204" pitchFamily="18" charset="0"/>
                          </a:rPr>
                          <m:t> − </m:t>
                        </m:r>
                        <m:sSup>
                          <m:sSupPr>
                            <m:ctrlPr>
                              <a:rPr lang="en-US" sz="400" i="1" dirty="0" smtClean="0">
                                <a:latin typeface="Cambria Math" panose="02040503050406030204" pitchFamily="18" charset="0"/>
                              </a:rPr>
                            </m:ctrlPr>
                          </m:sSupPr>
                          <m:e>
                            <m:r>
                              <a:rPr lang="en-US" sz="400" i="1" dirty="0" smtClean="0">
                                <a:latin typeface="Cambria Math" panose="02040503050406030204" pitchFamily="18" charset="0"/>
                              </a:rPr>
                              <m:t>𝑥</m:t>
                            </m:r>
                          </m:e>
                          <m:sup>
                            <m:r>
                              <a:rPr lang="en-US" sz="400" i="1" dirty="0" smtClean="0">
                                <a:latin typeface="Cambria Math" panose="02040503050406030204" pitchFamily="18" charset="0"/>
                              </a:rPr>
                              <m:t>2</m:t>
                            </m:r>
                          </m:sup>
                        </m:sSup>
                      </m:e>
                    </m:rad>
                    <m:r>
                      <a:rPr lang="en-US" sz="400" i="1" dirty="0" smtClean="0">
                        <a:latin typeface="Cambria Math" panose="02040503050406030204" pitchFamily="18" charset="0"/>
                      </a:rPr>
                      <m:t> </m:t>
                    </m:r>
                  </m:oMath>
                </a14:m>
                <a:r>
                  <a:rPr lang="en-US" sz="400" dirty="0"/>
                  <a:t>represents a semicircle with a radius of 1, centered at (1,0).  We're only using the quarter-circle portion from </a:t>
                </a:r>
                <a:r>
                  <a:rPr lang="en-US" sz="400" dirty="0" smtClean="0"/>
                  <a:t>= </a:t>
                </a:r>
                <a:r>
                  <a:rPr lang="en-US" sz="400" dirty="0"/>
                  <a:t>1 to 𝑥</a:t>
                </a:r>
                <a:r>
                  <a:rPr lang="en-US" sz="400" dirty="0" smtClean="0"/>
                  <a:t> </a:t>
                </a:r>
                <a:r>
                  <a:rPr lang="en-US" sz="400" dirty="0"/>
                  <a:t>= 2.</a:t>
                </a:r>
                <a:br>
                  <a:rPr lang="en-US" sz="400" dirty="0"/>
                </a:br>
                <a:r>
                  <a:rPr lang="en-US" sz="400" dirty="0"/>
                  <a:t>* **Rotation:** We're rotating this quarter-circle around the y-axis, which will create a "bowl" shape</a:t>
                </a:r>
                <a:r>
                  <a:rPr lang="en-US" sz="400" dirty="0" smtClean="0"/>
                  <a:t>.</a:t>
                </a:r>
                <a:r>
                  <a:rPr lang="en-US" sz="400" dirty="0"/>
                  <a:t/>
                </a:r>
                <a:br>
                  <a:rPr lang="en-US" sz="400" dirty="0"/>
                </a:br>
                <a:r>
                  <a:rPr lang="en-US" sz="400" dirty="0"/>
                  <a:t>**2. Formula for Surface Area of Revolution</a:t>
                </a:r>
                <a:r>
                  <a:rPr lang="en-US" sz="400" dirty="0" smtClean="0"/>
                  <a:t>**</a:t>
                </a:r>
                <a:r>
                  <a:rPr lang="en-US" sz="400" dirty="0"/>
                  <a:t/>
                </a:r>
                <a:br>
                  <a:rPr lang="en-US" sz="400" dirty="0"/>
                </a:br>
                <a:r>
                  <a:rPr lang="en-US" sz="400" dirty="0"/>
                  <a:t>The surface area of a curve </a:t>
                </a:r>
                <a14:m>
                  <m:oMath xmlns:m="http://schemas.openxmlformats.org/officeDocument/2006/math">
                    <m:r>
                      <a:rPr lang="en-US" sz="400" i="1" dirty="0" smtClean="0">
                        <a:latin typeface="Cambria Math" panose="02040503050406030204" pitchFamily="18" charset="0"/>
                      </a:rPr>
                      <m:t>𝑦</m:t>
                    </m:r>
                    <m:r>
                      <a:rPr lang="en-US" sz="400" i="1" dirty="0" smtClean="0">
                        <a:latin typeface="Cambria Math" panose="02040503050406030204" pitchFamily="18" charset="0"/>
                      </a:rPr>
                      <m:t> = </m:t>
                    </m:r>
                    <m:r>
                      <a:rPr lang="en-US" sz="400" i="1" dirty="0" smtClean="0">
                        <a:latin typeface="Cambria Math" panose="02040503050406030204" pitchFamily="18" charset="0"/>
                      </a:rPr>
                      <m:t>𝑓</m:t>
                    </m:r>
                    <m:r>
                      <a:rPr lang="en-US" sz="400" i="1" dirty="0" smtClean="0">
                        <a:latin typeface="Cambria Math" panose="02040503050406030204" pitchFamily="18" charset="0"/>
                      </a:rPr>
                      <m:t>(</m:t>
                    </m:r>
                    <m:r>
                      <a:rPr lang="en-US" sz="400" i="1" dirty="0" smtClean="0">
                        <a:latin typeface="Cambria Math" panose="02040503050406030204" pitchFamily="18" charset="0"/>
                      </a:rPr>
                      <m:t>𝑥</m:t>
                    </m:r>
                    <m:r>
                      <a:rPr lang="en-US" sz="400" i="1" dirty="0" smtClean="0">
                        <a:latin typeface="Cambria Math" panose="02040503050406030204" pitchFamily="18" charset="0"/>
                      </a:rPr>
                      <m:t>) </m:t>
                    </m:r>
                  </m:oMath>
                </a14:m>
                <a:r>
                  <a:rPr lang="en-US" sz="400" dirty="0"/>
                  <a:t>rotated around the y-axis from 𝑥</a:t>
                </a:r>
                <a:r>
                  <a:rPr lang="en-US" sz="400" dirty="0" smtClean="0"/>
                  <a:t> </a:t>
                </a:r>
                <a:r>
                  <a:rPr lang="en-US" sz="400" dirty="0"/>
                  <a:t>= a to 𝑥</a:t>
                </a:r>
                <a:r>
                  <a:rPr lang="en-US" sz="400" dirty="0" smtClean="0"/>
                  <a:t> </a:t>
                </a:r>
                <a:r>
                  <a:rPr lang="en-US" sz="400" dirty="0"/>
                  <a:t>= b is given by</a:t>
                </a:r>
                <a:r>
                  <a:rPr lang="en-US" sz="400" dirty="0" smtClean="0"/>
                  <a:t>:</a:t>
                </a:r>
                <a:r>
                  <a:rPr lang="en-US" sz="400" dirty="0"/>
                  <a:t/>
                </a:r>
                <a:br>
                  <a:rPr lang="en-US" sz="400" dirty="0"/>
                </a:br>
                <a:r>
                  <a:rPr lang="en-US" sz="400" dirty="0"/>
                  <a:t>Surface Area </a:t>
                </a:r>
                <a14:m>
                  <m:oMath xmlns:m="http://schemas.openxmlformats.org/officeDocument/2006/math">
                    <m:r>
                      <a:rPr lang="en-US" sz="400" i="1" dirty="0" smtClean="0">
                        <a:latin typeface="Cambria Math" panose="02040503050406030204" pitchFamily="18" charset="0"/>
                      </a:rPr>
                      <m:t>= 2</m:t>
                    </m:r>
                    <m:r>
                      <a:rPr lang="en-US" sz="400" i="1" dirty="0" smtClean="0">
                        <a:latin typeface="Cambria Math" panose="02040503050406030204" pitchFamily="18" charset="0"/>
                      </a:rPr>
                      <m:t>𝜋</m:t>
                    </m:r>
                    <m:r>
                      <a:rPr lang="en-US" sz="400" i="1" dirty="0" smtClean="0">
                        <a:latin typeface="Cambria Math" panose="02040503050406030204" pitchFamily="18" charset="0"/>
                      </a:rPr>
                      <m:t> </m:t>
                    </m:r>
                    <m:nary>
                      <m:naryPr>
                        <m:ctrlPr>
                          <a:rPr lang="en-US" sz="400" i="1" dirty="0" smtClean="0">
                            <a:latin typeface="Cambria Math" panose="02040503050406030204" pitchFamily="18" charset="0"/>
                          </a:rPr>
                        </m:ctrlPr>
                      </m:naryPr>
                      <m:sub>
                        <m:r>
                          <m:rPr>
                            <m:brk m:alnAt="23"/>
                          </m:rPr>
                          <a:rPr lang="en-US" sz="400" b="0" i="1" dirty="0" smtClean="0">
                            <a:latin typeface="Cambria Math" panose="02040503050406030204" pitchFamily="18" charset="0"/>
                          </a:rPr>
                          <m:t>𝑎</m:t>
                        </m:r>
                      </m:sub>
                      <m:sup>
                        <m:r>
                          <a:rPr lang="en-US" sz="400" b="0" i="1" dirty="0" smtClean="0">
                            <a:latin typeface="Cambria Math" panose="02040503050406030204" pitchFamily="18" charset="0"/>
                          </a:rPr>
                          <m:t>𝑏</m:t>
                        </m:r>
                      </m:sup>
                      <m:e>
                        <m:r>
                          <a:rPr lang="en-US" sz="400" b="0" i="1" dirty="0" smtClean="0">
                            <a:latin typeface="Cambria Math" panose="02040503050406030204" pitchFamily="18" charset="0"/>
                          </a:rPr>
                          <m:t>𝑥</m:t>
                        </m:r>
                        <m:r>
                          <a:rPr lang="en-US" sz="400" b="0" i="1" dirty="0" smtClean="0">
                            <a:latin typeface="Cambria Math" panose="02040503050406030204" pitchFamily="18" charset="0"/>
                          </a:rPr>
                          <m:t>∗</m:t>
                        </m:r>
                        <m:rad>
                          <m:radPr>
                            <m:degHide m:val="on"/>
                            <m:ctrlPr>
                              <a:rPr lang="en-US" sz="400" b="0" i="1" dirty="0" smtClean="0">
                                <a:latin typeface="Cambria Math" panose="02040503050406030204" pitchFamily="18" charset="0"/>
                              </a:rPr>
                            </m:ctrlPr>
                          </m:radPr>
                          <m:deg/>
                          <m:e>
                            <m:r>
                              <a:rPr lang="en-US" sz="400" b="0" i="1" dirty="0" smtClean="0">
                                <a:latin typeface="Cambria Math" panose="02040503050406030204" pitchFamily="18" charset="0"/>
                              </a:rPr>
                              <m:t>1+(</m:t>
                            </m:r>
                            <m:sSup>
                              <m:sSupPr>
                                <m:ctrlPr>
                                  <a:rPr lang="en-US" sz="400" b="0" i="1" dirty="0" smtClean="0">
                                    <a:latin typeface="Cambria Math" panose="02040503050406030204" pitchFamily="18" charset="0"/>
                                  </a:rPr>
                                </m:ctrlPr>
                              </m:sSupPr>
                              <m:e>
                                <m:r>
                                  <a:rPr lang="en-US" sz="400" b="0" i="1" dirty="0" smtClean="0">
                                    <a:latin typeface="Cambria Math" panose="02040503050406030204" pitchFamily="18" charset="0"/>
                                  </a:rPr>
                                  <m:t>𝑓</m:t>
                                </m:r>
                              </m:e>
                              <m:sup>
                                <m:r>
                                  <a:rPr lang="en-US" sz="400" b="0" i="1" dirty="0" smtClean="0">
                                    <a:latin typeface="Cambria Math" panose="02040503050406030204" pitchFamily="18" charset="0"/>
                                  </a:rPr>
                                  <m:t>′</m:t>
                                </m:r>
                              </m:sup>
                            </m:sSup>
                            <m:sSup>
                              <m:sSupPr>
                                <m:ctrlPr>
                                  <a:rPr lang="en-US" sz="400" b="0" i="1" dirty="0" smtClean="0">
                                    <a:latin typeface="Cambria Math" panose="02040503050406030204" pitchFamily="18" charset="0"/>
                                  </a:rPr>
                                </m:ctrlPr>
                              </m:sSupPr>
                              <m:e>
                                <m:d>
                                  <m:dPr>
                                    <m:ctrlPr>
                                      <a:rPr lang="en-US" sz="400" b="0" i="1" dirty="0" smtClean="0">
                                        <a:latin typeface="Cambria Math" panose="02040503050406030204" pitchFamily="18" charset="0"/>
                                      </a:rPr>
                                    </m:ctrlPr>
                                  </m:dPr>
                                  <m:e>
                                    <m:r>
                                      <a:rPr lang="en-US" sz="400" b="0" i="1" dirty="0" smtClean="0">
                                        <a:latin typeface="Cambria Math" panose="02040503050406030204" pitchFamily="18" charset="0"/>
                                      </a:rPr>
                                      <m:t>𝑥</m:t>
                                    </m:r>
                                  </m:e>
                                </m:d>
                              </m:e>
                              <m:sup>
                                <m:r>
                                  <a:rPr lang="en-US" sz="400" b="0" i="1" dirty="0" smtClean="0">
                                    <a:latin typeface="Cambria Math" panose="02040503050406030204" pitchFamily="18" charset="0"/>
                                  </a:rPr>
                                  <m:t>2</m:t>
                                </m:r>
                              </m:sup>
                            </m:sSup>
                            <m:r>
                              <a:rPr lang="en-US" sz="400" b="0" i="1" dirty="0" smtClean="0">
                                <a:latin typeface="Cambria Math" panose="02040503050406030204" pitchFamily="18" charset="0"/>
                              </a:rPr>
                              <m:t>)</m:t>
                            </m:r>
                          </m:e>
                        </m:rad>
                        <m:r>
                          <a:rPr lang="en-US" sz="400" b="0" i="1" dirty="0" smtClean="0">
                            <a:latin typeface="Cambria Math" panose="02040503050406030204" pitchFamily="18" charset="0"/>
                          </a:rPr>
                          <m:t>𝑑𝑥</m:t>
                        </m:r>
                      </m:e>
                    </m:nary>
                  </m:oMath>
                </a14:m>
                <a:endParaRPr lang="en-US" sz="400" dirty="0" smtClean="0"/>
              </a:p>
              <a:p>
                <a:pPr marL="0" indent="0">
                  <a:lnSpc>
                    <a:spcPct val="120000"/>
                  </a:lnSpc>
                  <a:spcBef>
                    <a:spcPts val="0"/>
                  </a:spcBef>
                  <a:buNone/>
                </a:pPr>
                <a:r>
                  <a:rPr lang="en-US" sz="400" dirty="0" smtClean="0"/>
                  <a:t>**</a:t>
                </a:r>
                <a:r>
                  <a:rPr lang="en-US" sz="400" dirty="0"/>
                  <a:t>3. Setting up the Integral</a:t>
                </a:r>
                <a:r>
                  <a:rPr lang="en-US" sz="400" dirty="0" smtClean="0"/>
                  <a:t>**</a:t>
                </a:r>
                <a:r>
                  <a:rPr lang="en-US" sz="400" dirty="0"/>
                  <a:t/>
                </a:r>
                <a:br>
                  <a:rPr lang="en-US" sz="400" dirty="0"/>
                </a:br>
                <a:r>
                  <a:rPr lang="en-US" sz="400" dirty="0"/>
                  <a:t>* **f(𝑥):** Our curve is </a:t>
                </a:r>
                <a14:m>
                  <m:oMath xmlns:m="http://schemas.openxmlformats.org/officeDocument/2006/math">
                    <m:r>
                      <a:rPr lang="en-US" sz="400" i="1" dirty="0" smtClean="0">
                        <a:latin typeface="Cambria Math" panose="02040503050406030204" pitchFamily="18" charset="0"/>
                      </a:rPr>
                      <m:t>𝑓</m:t>
                    </m:r>
                    <m:r>
                      <a:rPr lang="en-US" sz="400" i="1" dirty="0" smtClean="0">
                        <a:latin typeface="Cambria Math" panose="02040503050406030204" pitchFamily="18" charset="0"/>
                      </a:rPr>
                      <m:t>(</m:t>
                    </m:r>
                    <m:r>
                      <a:rPr lang="en-US" sz="400" i="1" dirty="0" smtClean="0">
                        <a:latin typeface="Cambria Math" panose="02040503050406030204" pitchFamily="18" charset="0"/>
                      </a:rPr>
                      <m:t>𝑥</m:t>
                    </m:r>
                    <m:r>
                      <a:rPr lang="en-US" sz="400" i="1" dirty="0" smtClean="0">
                        <a:latin typeface="Cambria Math" panose="02040503050406030204" pitchFamily="18" charset="0"/>
                      </a:rPr>
                      <m:t>) = </m:t>
                    </m:r>
                    <m:rad>
                      <m:radPr>
                        <m:degHide m:val="on"/>
                        <m:ctrlPr>
                          <a:rPr lang="en-US" sz="400" i="1" dirty="0" smtClean="0">
                            <a:latin typeface="Cambria Math" panose="02040503050406030204" pitchFamily="18" charset="0"/>
                          </a:rPr>
                        </m:ctrlPr>
                      </m:radPr>
                      <m:deg/>
                      <m:e>
                        <m:r>
                          <a:rPr lang="en-US" sz="400" i="1" dirty="0" smtClean="0">
                            <a:latin typeface="Cambria Math" panose="02040503050406030204" pitchFamily="18" charset="0"/>
                          </a:rPr>
                          <m:t>2</m:t>
                        </m:r>
                        <m:r>
                          <a:rPr lang="en-US" sz="400" i="1" dirty="0" smtClean="0">
                            <a:latin typeface="Cambria Math" panose="02040503050406030204" pitchFamily="18" charset="0"/>
                          </a:rPr>
                          <m:t>𝑥</m:t>
                        </m:r>
                        <m:r>
                          <a:rPr lang="en-US" sz="400" i="1" dirty="0" smtClean="0">
                            <a:latin typeface="Cambria Math" panose="02040503050406030204" pitchFamily="18" charset="0"/>
                          </a:rPr>
                          <m:t> − </m:t>
                        </m:r>
                        <m:sSup>
                          <m:sSupPr>
                            <m:ctrlPr>
                              <a:rPr lang="en-US" sz="400" i="1" dirty="0" smtClean="0">
                                <a:latin typeface="Cambria Math" panose="02040503050406030204" pitchFamily="18" charset="0"/>
                              </a:rPr>
                            </m:ctrlPr>
                          </m:sSupPr>
                          <m:e>
                            <m:r>
                              <a:rPr lang="en-US" sz="400" i="1" dirty="0" smtClean="0">
                                <a:latin typeface="Cambria Math" panose="02040503050406030204" pitchFamily="18" charset="0"/>
                              </a:rPr>
                              <m:t>𝑥</m:t>
                            </m:r>
                          </m:e>
                          <m:sup>
                            <m:r>
                              <a:rPr lang="en-US" sz="400" i="1" dirty="0" smtClean="0">
                                <a:latin typeface="Cambria Math" panose="02040503050406030204" pitchFamily="18" charset="0"/>
                              </a:rPr>
                              <m:t>2</m:t>
                            </m:r>
                          </m:sup>
                        </m:sSup>
                      </m:e>
                    </m:rad>
                  </m:oMath>
                </a14:m>
                <a:r>
                  <a:rPr lang="en-US" sz="400" dirty="0"/>
                  <a:t/>
                </a:r>
                <a:br>
                  <a:rPr lang="en-US" sz="400" dirty="0"/>
                </a:br>
                <a:r>
                  <a:rPr lang="en-US" sz="400" dirty="0"/>
                  <a:t>* **f'(𝑥):**  We need the derivative: </a:t>
                </a:r>
                <a:br>
                  <a:rPr lang="en-US" sz="400" dirty="0"/>
                </a:br>
                <a:r>
                  <a:rPr lang="en-US" sz="400" dirty="0"/>
                  <a:t>   </a:t>
                </a:r>
                <a14:m>
                  <m:oMath xmlns:m="http://schemas.openxmlformats.org/officeDocument/2006/math">
                    <m:sSup>
                      <m:sSupPr>
                        <m:ctrlPr>
                          <a:rPr lang="en-US" sz="400" i="1" dirty="0" smtClean="0">
                            <a:latin typeface="Cambria Math" panose="02040503050406030204" pitchFamily="18" charset="0"/>
                          </a:rPr>
                        </m:ctrlPr>
                      </m:sSupPr>
                      <m:e>
                        <m:r>
                          <a:rPr lang="en-US" sz="400" i="1" dirty="0" smtClean="0">
                            <a:latin typeface="Cambria Math" panose="02040503050406030204" pitchFamily="18" charset="0"/>
                          </a:rPr>
                          <m:t>𝑓</m:t>
                        </m:r>
                      </m:e>
                      <m:sup>
                        <m:r>
                          <a:rPr lang="en-US" sz="400" i="1" dirty="0" smtClean="0">
                            <a:latin typeface="Cambria Math" panose="02040503050406030204" pitchFamily="18" charset="0"/>
                          </a:rPr>
                          <m:t>′</m:t>
                        </m:r>
                      </m:sup>
                    </m:sSup>
                    <m:d>
                      <m:dPr>
                        <m:ctrlPr>
                          <a:rPr lang="en-US" sz="400" i="1" dirty="0" smtClean="0">
                            <a:latin typeface="Cambria Math" panose="02040503050406030204" pitchFamily="18" charset="0"/>
                          </a:rPr>
                        </m:ctrlPr>
                      </m:dPr>
                      <m:e>
                        <m:r>
                          <a:rPr lang="en-US" sz="400" i="1" dirty="0" smtClean="0">
                            <a:latin typeface="Cambria Math" panose="02040503050406030204" pitchFamily="18" charset="0"/>
                          </a:rPr>
                          <m:t>𝑥</m:t>
                        </m:r>
                      </m:e>
                    </m:d>
                    <m:r>
                      <a:rPr lang="en-US" sz="400" i="1" dirty="0" smtClean="0">
                        <a:latin typeface="Cambria Math" panose="02040503050406030204" pitchFamily="18" charset="0"/>
                      </a:rPr>
                      <m:t>=</m:t>
                    </m:r>
                    <m:f>
                      <m:fPr>
                        <m:ctrlPr>
                          <a:rPr lang="en-US" sz="400" i="1" dirty="0" smtClean="0">
                            <a:latin typeface="Cambria Math" panose="02040503050406030204" pitchFamily="18" charset="0"/>
                          </a:rPr>
                        </m:ctrlPr>
                      </m:fPr>
                      <m:num>
                        <m:d>
                          <m:dPr>
                            <m:ctrlPr>
                              <a:rPr lang="en-US" sz="400" i="1" dirty="0" smtClean="0">
                                <a:latin typeface="Cambria Math" panose="02040503050406030204" pitchFamily="18" charset="0"/>
                              </a:rPr>
                            </m:ctrlPr>
                          </m:dPr>
                          <m:e>
                            <m:r>
                              <a:rPr lang="en-US" sz="400" i="1" dirty="0" smtClean="0">
                                <a:latin typeface="Cambria Math" panose="02040503050406030204" pitchFamily="18" charset="0"/>
                              </a:rPr>
                              <m:t>1 − </m:t>
                            </m:r>
                            <m:r>
                              <a:rPr lang="en-US" sz="400" i="1" dirty="0" smtClean="0">
                                <a:latin typeface="Cambria Math" panose="02040503050406030204" pitchFamily="18" charset="0"/>
                              </a:rPr>
                              <m:t>𝑥</m:t>
                            </m:r>
                          </m:e>
                        </m:d>
                      </m:num>
                      <m:den>
                        <m:rad>
                          <m:radPr>
                            <m:degHide m:val="on"/>
                            <m:ctrlPr>
                              <a:rPr lang="en-US" sz="400" i="1" dirty="0" smtClean="0">
                                <a:latin typeface="Cambria Math" panose="02040503050406030204" pitchFamily="18" charset="0"/>
                              </a:rPr>
                            </m:ctrlPr>
                          </m:radPr>
                          <m:deg/>
                          <m:e>
                            <m:r>
                              <a:rPr lang="en-US" sz="400" i="1" dirty="0" smtClean="0">
                                <a:latin typeface="Cambria Math" panose="02040503050406030204" pitchFamily="18" charset="0"/>
                              </a:rPr>
                              <m:t>2</m:t>
                            </m:r>
                            <m:r>
                              <a:rPr lang="en-US" sz="400" i="1" dirty="0" smtClean="0">
                                <a:latin typeface="Cambria Math" panose="02040503050406030204" pitchFamily="18" charset="0"/>
                              </a:rPr>
                              <m:t>𝑥</m:t>
                            </m:r>
                            <m:r>
                              <a:rPr lang="en-US" sz="400" i="1" dirty="0" smtClean="0">
                                <a:latin typeface="Cambria Math" panose="02040503050406030204" pitchFamily="18" charset="0"/>
                              </a:rPr>
                              <m:t> − </m:t>
                            </m:r>
                            <m:sSup>
                              <m:sSupPr>
                                <m:ctrlPr>
                                  <a:rPr lang="en-US" sz="400" i="1" dirty="0" smtClean="0">
                                    <a:latin typeface="Cambria Math" panose="02040503050406030204" pitchFamily="18" charset="0"/>
                                  </a:rPr>
                                </m:ctrlPr>
                              </m:sSupPr>
                              <m:e>
                                <m:r>
                                  <a:rPr lang="en-US" sz="400" i="1" dirty="0" smtClean="0">
                                    <a:latin typeface="Cambria Math" panose="02040503050406030204" pitchFamily="18" charset="0"/>
                                  </a:rPr>
                                  <m:t>𝑥</m:t>
                                </m:r>
                              </m:e>
                              <m:sup>
                                <m:r>
                                  <a:rPr lang="en-US" sz="400" i="1" dirty="0" smtClean="0">
                                    <a:latin typeface="Cambria Math" panose="02040503050406030204" pitchFamily="18" charset="0"/>
                                  </a:rPr>
                                  <m:t>2</m:t>
                                </m:r>
                              </m:sup>
                            </m:sSup>
                          </m:e>
                        </m:rad>
                      </m:den>
                    </m:f>
                    <m:r>
                      <a:rPr lang="en-US" sz="400" i="1" dirty="0" smtClean="0">
                        <a:latin typeface="Cambria Math" panose="02040503050406030204" pitchFamily="18" charset="0"/>
                      </a:rPr>
                      <m:t> </m:t>
                    </m:r>
                  </m:oMath>
                </a14:m>
                <a:r>
                  <a:rPr lang="en-US" sz="400" dirty="0"/>
                  <a:t/>
                </a:r>
                <a:br>
                  <a:rPr lang="en-US" sz="400" dirty="0"/>
                </a:br>
                <a:r>
                  <a:rPr lang="en-US" sz="400" dirty="0"/>
                  <a:t>* **a and b:** Our limits of integration are a = 1 and b = 2</a:t>
                </a:r>
                <a:r>
                  <a:rPr lang="en-US" sz="400" dirty="0" smtClean="0"/>
                  <a:t>.</a:t>
                </a:r>
                <a:r>
                  <a:rPr lang="en-US" sz="400" dirty="0"/>
                  <a:t/>
                </a:r>
                <a:br>
                  <a:rPr lang="en-US" sz="400" dirty="0"/>
                </a:br>
                <a:r>
                  <a:rPr lang="en-US" sz="400" dirty="0"/>
                  <a:t>Substituting these into the formula, we get</a:t>
                </a:r>
                <a:r>
                  <a:rPr lang="en-US" sz="400" dirty="0" smtClean="0"/>
                  <a:t>:</a:t>
                </a:r>
                <a:r>
                  <a:rPr lang="en-US" sz="400" dirty="0"/>
                  <a:t/>
                </a:r>
                <a:br>
                  <a:rPr lang="en-US" sz="400" dirty="0"/>
                </a:br>
                <a:r>
                  <a:rPr lang="en-US" sz="400" dirty="0"/>
                  <a:t>Surface Area </a:t>
                </a:r>
                <a14:m>
                  <m:oMath xmlns:m="http://schemas.openxmlformats.org/officeDocument/2006/math">
                    <m:r>
                      <a:rPr lang="en-US" sz="400" i="1" dirty="0" smtClean="0">
                        <a:latin typeface="Cambria Math" panose="02040503050406030204" pitchFamily="18" charset="0"/>
                      </a:rPr>
                      <m:t>= 2</m:t>
                    </m:r>
                    <m:r>
                      <a:rPr lang="en-US" sz="400" i="1" dirty="0" smtClean="0">
                        <a:latin typeface="Cambria Math" panose="02040503050406030204" pitchFamily="18" charset="0"/>
                      </a:rPr>
                      <m:t>𝜋</m:t>
                    </m:r>
                    <m:r>
                      <a:rPr lang="en-US" sz="400" i="1" dirty="0" smtClean="0">
                        <a:latin typeface="Cambria Math" panose="02040503050406030204" pitchFamily="18" charset="0"/>
                      </a:rPr>
                      <m:t> </m:t>
                    </m:r>
                    <m:nary>
                      <m:naryPr>
                        <m:ctrlPr>
                          <a:rPr lang="en-US" sz="400" i="1" dirty="0" smtClean="0">
                            <a:latin typeface="Cambria Math" panose="02040503050406030204" pitchFamily="18" charset="0"/>
                          </a:rPr>
                        </m:ctrlPr>
                      </m:naryPr>
                      <m:sub>
                        <m:r>
                          <m:rPr>
                            <m:brk m:alnAt="23"/>
                          </m:rPr>
                          <a:rPr lang="en-US" sz="400" b="0" i="1" dirty="0" smtClean="0">
                            <a:latin typeface="Cambria Math" panose="02040503050406030204" pitchFamily="18" charset="0"/>
                          </a:rPr>
                          <m:t>1</m:t>
                        </m:r>
                      </m:sub>
                      <m:sup>
                        <m:r>
                          <a:rPr lang="en-US" sz="400" b="0" i="1" dirty="0" smtClean="0">
                            <a:latin typeface="Cambria Math" panose="02040503050406030204" pitchFamily="18" charset="0"/>
                          </a:rPr>
                          <m:t>2</m:t>
                        </m:r>
                      </m:sup>
                      <m:e>
                        <m:r>
                          <a:rPr lang="en-US" sz="400" b="0" i="1" dirty="0" smtClean="0">
                            <a:latin typeface="Cambria Math" panose="02040503050406030204" pitchFamily="18" charset="0"/>
                          </a:rPr>
                          <m:t>𝑥</m:t>
                        </m:r>
                        <m:r>
                          <a:rPr lang="en-US" sz="400" b="0" i="1" dirty="0" smtClean="0">
                            <a:latin typeface="Cambria Math" panose="02040503050406030204" pitchFamily="18" charset="0"/>
                          </a:rPr>
                          <m:t>∗</m:t>
                        </m:r>
                        <m:rad>
                          <m:radPr>
                            <m:degHide m:val="on"/>
                            <m:ctrlPr>
                              <a:rPr lang="en-US" sz="400" b="0" i="1" dirty="0" smtClean="0">
                                <a:latin typeface="Cambria Math" panose="02040503050406030204" pitchFamily="18" charset="0"/>
                              </a:rPr>
                            </m:ctrlPr>
                          </m:radPr>
                          <m:deg/>
                          <m:e>
                            <m:r>
                              <a:rPr lang="en-US" sz="400" b="0" i="1" dirty="0" smtClean="0">
                                <a:latin typeface="Cambria Math" panose="02040503050406030204" pitchFamily="18" charset="0"/>
                              </a:rPr>
                              <m:t>1+</m:t>
                            </m:r>
                            <m:sSup>
                              <m:sSupPr>
                                <m:ctrlPr>
                                  <a:rPr lang="en-US" sz="400" b="0" i="1" dirty="0" smtClean="0">
                                    <a:latin typeface="Cambria Math" panose="02040503050406030204" pitchFamily="18" charset="0"/>
                                  </a:rPr>
                                </m:ctrlPr>
                              </m:sSupPr>
                              <m:e>
                                <m:f>
                                  <m:fPr>
                                    <m:ctrlPr>
                                      <a:rPr lang="en-US" sz="400" i="1" dirty="0">
                                        <a:latin typeface="Cambria Math" panose="02040503050406030204" pitchFamily="18" charset="0"/>
                                      </a:rPr>
                                    </m:ctrlPr>
                                  </m:fPr>
                                  <m:num>
                                    <m:d>
                                      <m:dPr>
                                        <m:ctrlPr>
                                          <a:rPr lang="en-US" sz="400" i="1" dirty="0">
                                            <a:latin typeface="Cambria Math" panose="02040503050406030204" pitchFamily="18" charset="0"/>
                                          </a:rPr>
                                        </m:ctrlPr>
                                      </m:dPr>
                                      <m:e>
                                        <m:r>
                                          <a:rPr lang="en-US" sz="400" i="1" dirty="0">
                                            <a:latin typeface="Cambria Math" panose="02040503050406030204" pitchFamily="18" charset="0"/>
                                          </a:rPr>
                                          <m:t>1 − </m:t>
                                        </m:r>
                                        <m:r>
                                          <a:rPr lang="en-US" sz="400" i="1" dirty="0">
                                            <a:latin typeface="Cambria Math" panose="02040503050406030204" pitchFamily="18" charset="0"/>
                                          </a:rPr>
                                          <m:t>𝑥</m:t>
                                        </m:r>
                                      </m:e>
                                    </m:d>
                                  </m:num>
                                  <m:den>
                                    <m:rad>
                                      <m:radPr>
                                        <m:degHide m:val="on"/>
                                        <m:ctrlPr>
                                          <a:rPr lang="en-US" sz="400" i="1" dirty="0">
                                            <a:latin typeface="Cambria Math" panose="02040503050406030204" pitchFamily="18" charset="0"/>
                                          </a:rPr>
                                        </m:ctrlPr>
                                      </m:radPr>
                                      <m:deg/>
                                      <m:e>
                                        <m:r>
                                          <a:rPr lang="en-US" sz="400" i="1" dirty="0">
                                            <a:latin typeface="Cambria Math" panose="02040503050406030204" pitchFamily="18" charset="0"/>
                                          </a:rPr>
                                          <m:t>2</m:t>
                                        </m:r>
                                        <m:r>
                                          <a:rPr lang="en-US" sz="400" i="1" dirty="0">
                                            <a:latin typeface="Cambria Math" panose="02040503050406030204" pitchFamily="18" charset="0"/>
                                          </a:rPr>
                                          <m:t>𝑥</m:t>
                                        </m:r>
                                        <m:r>
                                          <a:rPr lang="en-US" sz="400" i="1" dirty="0">
                                            <a:latin typeface="Cambria Math" panose="02040503050406030204" pitchFamily="18" charset="0"/>
                                          </a:rPr>
                                          <m:t> − </m:t>
                                        </m:r>
                                        <m:sSup>
                                          <m:sSupPr>
                                            <m:ctrlPr>
                                              <a:rPr lang="en-US" sz="400" i="1" dirty="0">
                                                <a:latin typeface="Cambria Math" panose="02040503050406030204" pitchFamily="18" charset="0"/>
                                              </a:rPr>
                                            </m:ctrlPr>
                                          </m:sSupPr>
                                          <m:e>
                                            <m:r>
                                              <a:rPr lang="en-US" sz="400" i="1" dirty="0">
                                                <a:latin typeface="Cambria Math" panose="02040503050406030204" pitchFamily="18" charset="0"/>
                                              </a:rPr>
                                              <m:t>𝑥</m:t>
                                            </m:r>
                                          </m:e>
                                          <m:sup>
                                            <m:r>
                                              <a:rPr lang="en-US" sz="400" i="1" dirty="0">
                                                <a:latin typeface="Cambria Math" panose="02040503050406030204" pitchFamily="18" charset="0"/>
                                              </a:rPr>
                                              <m:t>2</m:t>
                                            </m:r>
                                          </m:sup>
                                        </m:sSup>
                                      </m:e>
                                    </m:rad>
                                  </m:den>
                                </m:f>
                              </m:e>
                              <m:sup>
                                <m:r>
                                  <a:rPr lang="en-US" sz="400" b="0" i="1" dirty="0" smtClean="0">
                                    <a:latin typeface="Cambria Math" panose="02040503050406030204" pitchFamily="18" charset="0"/>
                                  </a:rPr>
                                  <m:t>2</m:t>
                                </m:r>
                              </m:sup>
                            </m:sSup>
                          </m:e>
                        </m:rad>
                        <m:r>
                          <a:rPr lang="en-US" sz="400" b="0" i="1" dirty="0" smtClean="0">
                            <a:latin typeface="Cambria Math" panose="02040503050406030204" pitchFamily="18" charset="0"/>
                          </a:rPr>
                          <m:t>𝑑𝑥</m:t>
                        </m:r>
                      </m:e>
                    </m:nary>
                    <m:r>
                      <a:rPr lang="en-US" sz="400" i="1" dirty="0" smtClean="0">
                        <a:latin typeface="Cambria Math" panose="02040503050406030204" pitchFamily="18" charset="0"/>
                      </a:rPr>
                      <m:t> </m:t>
                    </m:r>
                  </m:oMath>
                </a14:m>
                <a:endParaRPr lang="en-US" sz="400" dirty="0" smtClean="0"/>
              </a:p>
              <a:p>
                <a:pPr marL="0" indent="0">
                  <a:lnSpc>
                    <a:spcPct val="120000"/>
                  </a:lnSpc>
                  <a:spcBef>
                    <a:spcPts val="0"/>
                  </a:spcBef>
                  <a:buNone/>
                </a:pPr>
                <a:r>
                  <a:rPr lang="en-US" sz="400" dirty="0" smtClean="0"/>
                  <a:t>**</a:t>
                </a:r>
                <a:r>
                  <a:rPr lang="en-US" sz="400" dirty="0"/>
                  <a:t>4. Simplifying the Integral</a:t>
                </a:r>
                <a:r>
                  <a:rPr lang="en-US" sz="400" dirty="0" smtClean="0"/>
                  <a:t>**</a:t>
                </a:r>
                <a:r>
                  <a:rPr lang="en-US" sz="400" dirty="0"/>
                  <a:t/>
                </a:r>
                <a:br>
                  <a:rPr lang="en-US" sz="400" dirty="0"/>
                </a:br>
                <a:r>
                  <a:rPr lang="en-US" sz="400" dirty="0"/>
                  <a:t>Let's simplify the expression inside the square root</a:t>
                </a:r>
                <a:r>
                  <a:rPr lang="en-US" sz="400" dirty="0" smtClean="0"/>
                  <a:t>:</a:t>
                </a:r>
                <a:endParaRPr lang="en-US" sz="400" dirty="0"/>
              </a:p>
              <a:p>
                <a:pPr marL="0" indent="0">
                  <a:lnSpc>
                    <a:spcPct val="120000"/>
                  </a:lnSpc>
                  <a:spcBef>
                    <a:spcPts val="0"/>
                  </a:spcBef>
                  <a:buNone/>
                </a:pPr>
                <a:r>
                  <a:rPr lang="en-US" sz="400" dirty="0" smtClean="0">
                    <a:solidFill>
                      <a:schemeClr val="bg1"/>
                    </a:solidFill>
                  </a:rPr>
                  <a:t>a</a:t>
                </a:r>
                <a14:m>
                  <m:oMath xmlns:m="http://schemas.openxmlformats.org/officeDocument/2006/math">
                    <m:r>
                      <a:rPr lang="en-US" sz="400" i="1" dirty="0" smtClean="0">
                        <a:latin typeface="Cambria Math" panose="02040503050406030204" pitchFamily="18" charset="0"/>
                      </a:rPr>
                      <m:t>1 + </m:t>
                    </m:r>
                    <m:sSup>
                      <m:sSupPr>
                        <m:ctrlPr>
                          <a:rPr lang="en-US" sz="400" i="1" dirty="0" smtClean="0">
                            <a:latin typeface="Cambria Math" panose="02040503050406030204" pitchFamily="18" charset="0"/>
                          </a:rPr>
                        </m:ctrlPr>
                      </m:sSupPr>
                      <m:e>
                        <m:d>
                          <m:dPr>
                            <m:ctrlPr>
                              <a:rPr lang="en-US" sz="400" i="1" dirty="0" smtClean="0">
                                <a:latin typeface="Cambria Math" panose="02040503050406030204" pitchFamily="18" charset="0"/>
                              </a:rPr>
                            </m:ctrlPr>
                          </m:dPr>
                          <m:e>
                            <m:f>
                              <m:fPr>
                                <m:ctrlPr>
                                  <a:rPr lang="en-US" sz="400" i="1" dirty="0" smtClean="0">
                                    <a:latin typeface="Cambria Math" panose="02040503050406030204" pitchFamily="18" charset="0"/>
                                  </a:rPr>
                                </m:ctrlPr>
                              </m:fPr>
                              <m:num>
                                <m:r>
                                  <a:rPr lang="en-US" sz="400" i="1" dirty="0" smtClean="0">
                                    <a:latin typeface="Cambria Math" panose="02040503050406030204" pitchFamily="18" charset="0"/>
                                  </a:rPr>
                                  <m:t>1 − </m:t>
                                </m:r>
                                <m:r>
                                  <a:rPr lang="en-US" sz="400" i="1" dirty="0" smtClean="0">
                                    <a:latin typeface="Cambria Math" panose="02040503050406030204" pitchFamily="18" charset="0"/>
                                  </a:rPr>
                                  <m:t>𝑥</m:t>
                                </m:r>
                              </m:num>
                              <m:den>
                                <m:rad>
                                  <m:radPr>
                                    <m:degHide m:val="on"/>
                                    <m:ctrlPr>
                                      <a:rPr lang="en-US" sz="400" i="1" dirty="0" smtClean="0">
                                        <a:latin typeface="Cambria Math" panose="02040503050406030204" pitchFamily="18" charset="0"/>
                                      </a:rPr>
                                    </m:ctrlPr>
                                  </m:radPr>
                                  <m:deg/>
                                  <m:e>
                                    <m:r>
                                      <a:rPr lang="en-US" sz="400" i="1" dirty="0" smtClean="0">
                                        <a:latin typeface="Cambria Math" panose="02040503050406030204" pitchFamily="18" charset="0"/>
                                      </a:rPr>
                                      <m:t>2</m:t>
                                    </m:r>
                                    <m:r>
                                      <a:rPr lang="en-US" sz="400" i="1" dirty="0" smtClean="0">
                                        <a:latin typeface="Cambria Math" panose="02040503050406030204" pitchFamily="18" charset="0"/>
                                      </a:rPr>
                                      <m:t>𝑥</m:t>
                                    </m:r>
                                    <m:r>
                                      <a:rPr lang="en-US" sz="400" i="1" dirty="0" smtClean="0">
                                        <a:latin typeface="Cambria Math" panose="02040503050406030204" pitchFamily="18" charset="0"/>
                                      </a:rPr>
                                      <m:t> − </m:t>
                                    </m:r>
                                    <m:sSup>
                                      <m:sSupPr>
                                        <m:ctrlPr>
                                          <a:rPr lang="en-US" sz="400" i="1" dirty="0" smtClean="0">
                                            <a:latin typeface="Cambria Math" panose="02040503050406030204" pitchFamily="18" charset="0"/>
                                          </a:rPr>
                                        </m:ctrlPr>
                                      </m:sSupPr>
                                      <m:e>
                                        <m:r>
                                          <a:rPr lang="en-US" sz="400" i="1" dirty="0" smtClean="0">
                                            <a:latin typeface="Cambria Math" panose="02040503050406030204" pitchFamily="18" charset="0"/>
                                          </a:rPr>
                                          <m:t>𝑥</m:t>
                                        </m:r>
                                      </m:e>
                                      <m:sup>
                                        <m:r>
                                          <a:rPr lang="en-US" sz="400" i="1" dirty="0" smtClean="0">
                                            <a:latin typeface="Cambria Math" panose="02040503050406030204" pitchFamily="18" charset="0"/>
                                          </a:rPr>
                                          <m:t>2</m:t>
                                        </m:r>
                                      </m:sup>
                                    </m:sSup>
                                  </m:e>
                                </m:rad>
                              </m:den>
                            </m:f>
                          </m:e>
                        </m:d>
                      </m:e>
                      <m:sup>
                        <m:r>
                          <a:rPr lang="en-US" sz="400" i="1" dirty="0" smtClean="0">
                            <a:latin typeface="Cambria Math" panose="02040503050406030204" pitchFamily="18" charset="0"/>
                          </a:rPr>
                          <m:t>2</m:t>
                        </m:r>
                      </m:sup>
                    </m:sSup>
                    <m:r>
                      <a:rPr lang="en-US" sz="400" i="1" dirty="0" smtClean="0">
                        <a:latin typeface="Cambria Math" panose="02040503050406030204" pitchFamily="18" charset="0"/>
                      </a:rPr>
                      <m:t> = 1 +</m:t>
                    </m:r>
                    <m:f>
                      <m:fPr>
                        <m:ctrlPr>
                          <a:rPr lang="en-US" sz="400" i="1" dirty="0" smtClean="0">
                            <a:latin typeface="Cambria Math" panose="02040503050406030204" pitchFamily="18" charset="0"/>
                          </a:rPr>
                        </m:ctrlPr>
                      </m:fPr>
                      <m:num>
                        <m:r>
                          <a:rPr lang="en-US" sz="400" i="1" dirty="0" smtClean="0">
                            <a:latin typeface="Cambria Math" panose="02040503050406030204" pitchFamily="18" charset="0"/>
                          </a:rPr>
                          <m:t>1 − 2</m:t>
                        </m:r>
                        <m:r>
                          <a:rPr lang="en-US" sz="400" i="1" dirty="0" smtClean="0">
                            <a:latin typeface="Cambria Math" panose="02040503050406030204" pitchFamily="18" charset="0"/>
                          </a:rPr>
                          <m:t>𝑥</m:t>
                        </m:r>
                        <m:r>
                          <a:rPr lang="en-US" sz="400" i="1" dirty="0" smtClean="0">
                            <a:latin typeface="Cambria Math" panose="02040503050406030204" pitchFamily="18" charset="0"/>
                          </a:rPr>
                          <m:t> + </m:t>
                        </m:r>
                        <m:sSup>
                          <m:sSupPr>
                            <m:ctrlPr>
                              <a:rPr lang="en-US" sz="400" i="1" dirty="0" smtClean="0">
                                <a:latin typeface="Cambria Math" panose="02040503050406030204" pitchFamily="18" charset="0"/>
                              </a:rPr>
                            </m:ctrlPr>
                          </m:sSupPr>
                          <m:e>
                            <m:r>
                              <a:rPr lang="en-US" sz="400" i="1" dirty="0" smtClean="0">
                                <a:latin typeface="Cambria Math" panose="02040503050406030204" pitchFamily="18" charset="0"/>
                              </a:rPr>
                              <m:t>𝑥</m:t>
                            </m:r>
                          </m:e>
                          <m:sup>
                            <m:r>
                              <a:rPr lang="en-US" sz="400" i="1" dirty="0" smtClean="0">
                                <a:latin typeface="Cambria Math" panose="02040503050406030204" pitchFamily="18" charset="0"/>
                              </a:rPr>
                              <m:t>2</m:t>
                            </m:r>
                          </m:sup>
                        </m:sSup>
                      </m:num>
                      <m:den>
                        <m:r>
                          <a:rPr lang="en-US" sz="400" i="1" dirty="0" smtClean="0">
                            <a:latin typeface="Cambria Math" panose="02040503050406030204" pitchFamily="18" charset="0"/>
                          </a:rPr>
                          <m:t>2</m:t>
                        </m:r>
                        <m:r>
                          <a:rPr lang="en-US" sz="400" i="1" dirty="0" smtClean="0">
                            <a:latin typeface="Cambria Math" panose="02040503050406030204" pitchFamily="18" charset="0"/>
                          </a:rPr>
                          <m:t>𝑥</m:t>
                        </m:r>
                        <m:r>
                          <a:rPr lang="en-US" sz="400" i="1" dirty="0" smtClean="0">
                            <a:latin typeface="Cambria Math" panose="02040503050406030204" pitchFamily="18" charset="0"/>
                          </a:rPr>
                          <m:t> − </m:t>
                        </m:r>
                        <m:sSup>
                          <m:sSupPr>
                            <m:ctrlPr>
                              <a:rPr lang="en-US" sz="400" i="1" dirty="0" smtClean="0">
                                <a:latin typeface="Cambria Math" panose="02040503050406030204" pitchFamily="18" charset="0"/>
                              </a:rPr>
                            </m:ctrlPr>
                          </m:sSupPr>
                          <m:e>
                            <m:r>
                              <a:rPr lang="en-US" sz="400" i="1" dirty="0" smtClean="0">
                                <a:latin typeface="Cambria Math" panose="02040503050406030204" pitchFamily="18" charset="0"/>
                              </a:rPr>
                              <m:t>𝑥</m:t>
                            </m:r>
                          </m:e>
                          <m:sup>
                            <m:r>
                              <a:rPr lang="en-US" sz="400" i="1" dirty="0" smtClean="0">
                                <a:latin typeface="Cambria Math" panose="02040503050406030204" pitchFamily="18" charset="0"/>
                              </a:rPr>
                              <m:t>2</m:t>
                            </m:r>
                          </m:sup>
                        </m:sSup>
                      </m:den>
                    </m:f>
                    <m:r>
                      <a:rPr lang="en-US" sz="400" i="1" dirty="0" smtClean="0">
                        <a:latin typeface="Cambria Math" panose="02040503050406030204" pitchFamily="18" charset="0"/>
                      </a:rPr>
                      <m:t> = 1 +</m:t>
                    </m:r>
                    <m:f>
                      <m:fPr>
                        <m:ctrlPr>
                          <a:rPr lang="en-US" sz="400" i="1" dirty="0" smtClean="0">
                            <a:latin typeface="Cambria Math" panose="02040503050406030204" pitchFamily="18" charset="0"/>
                          </a:rPr>
                        </m:ctrlPr>
                      </m:fPr>
                      <m:num>
                        <m:sSup>
                          <m:sSupPr>
                            <m:ctrlPr>
                              <a:rPr lang="en-US" sz="400" i="1" dirty="0" smtClean="0">
                                <a:latin typeface="Cambria Math" panose="02040503050406030204" pitchFamily="18" charset="0"/>
                              </a:rPr>
                            </m:ctrlPr>
                          </m:sSupPr>
                          <m:e>
                            <m:d>
                              <m:dPr>
                                <m:ctrlPr>
                                  <a:rPr lang="en-US" sz="400" i="1" dirty="0" smtClean="0">
                                    <a:latin typeface="Cambria Math" panose="02040503050406030204" pitchFamily="18" charset="0"/>
                                  </a:rPr>
                                </m:ctrlPr>
                              </m:dPr>
                              <m:e>
                                <m:r>
                                  <a:rPr lang="en-US" sz="400" i="1" dirty="0" smtClean="0">
                                    <a:latin typeface="Cambria Math" panose="02040503050406030204" pitchFamily="18" charset="0"/>
                                  </a:rPr>
                                  <m:t>1 − </m:t>
                                </m:r>
                                <m:r>
                                  <a:rPr lang="en-US" sz="400" i="1" dirty="0" smtClean="0">
                                    <a:latin typeface="Cambria Math" panose="02040503050406030204" pitchFamily="18" charset="0"/>
                                  </a:rPr>
                                  <m:t>𝑥</m:t>
                                </m:r>
                              </m:e>
                            </m:d>
                          </m:e>
                          <m:sup>
                            <m:r>
                              <a:rPr lang="en-US" sz="400" i="1" dirty="0" smtClean="0">
                                <a:latin typeface="Cambria Math" panose="02040503050406030204" pitchFamily="18" charset="0"/>
                              </a:rPr>
                              <m:t>2</m:t>
                            </m:r>
                          </m:sup>
                        </m:sSup>
                      </m:num>
                      <m:den>
                        <m:r>
                          <a:rPr lang="en-US" sz="400" i="1" dirty="0" smtClean="0">
                            <a:latin typeface="Cambria Math" panose="02040503050406030204" pitchFamily="18" charset="0"/>
                          </a:rPr>
                          <m:t>2</m:t>
                        </m:r>
                        <m:r>
                          <a:rPr lang="en-US" sz="400" i="1" dirty="0" smtClean="0">
                            <a:latin typeface="Cambria Math" panose="02040503050406030204" pitchFamily="18" charset="0"/>
                          </a:rPr>
                          <m:t>𝑥</m:t>
                        </m:r>
                        <m:r>
                          <a:rPr lang="en-US" sz="400" i="1" dirty="0" smtClean="0">
                            <a:latin typeface="Cambria Math" panose="02040503050406030204" pitchFamily="18" charset="0"/>
                          </a:rPr>
                          <m:t> − </m:t>
                        </m:r>
                        <m:sSup>
                          <m:sSupPr>
                            <m:ctrlPr>
                              <a:rPr lang="en-US" sz="400" i="1" dirty="0" smtClean="0">
                                <a:latin typeface="Cambria Math" panose="02040503050406030204" pitchFamily="18" charset="0"/>
                              </a:rPr>
                            </m:ctrlPr>
                          </m:sSupPr>
                          <m:e>
                            <m:r>
                              <a:rPr lang="en-US" sz="400" i="1" dirty="0" smtClean="0">
                                <a:latin typeface="Cambria Math" panose="02040503050406030204" pitchFamily="18" charset="0"/>
                              </a:rPr>
                              <m:t>𝑥</m:t>
                            </m:r>
                          </m:e>
                          <m:sup>
                            <m:r>
                              <a:rPr lang="en-US" sz="400" i="1" dirty="0" smtClean="0">
                                <a:latin typeface="Cambria Math" panose="02040503050406030204" pitchFamily="18" charset="0"/>
                              </a:rPr>
                              <m:t>2</m:t>
                            </m:r>
                          </m:sup>
                        </m:sSup>
                      </m:den>
                    </m:f>
                  </m:oMath>
                </a14:m>
                <a:r>
                  <a:rPr lang="en-US" sz="400" dirty="0"/>
                  <a:t/>
                </a:r>
                <a:br>
                  <a:rPr lang="en-US" sz="400" dirty="0"/>
                </a:br>
                <a:r>
                  <a:rPr lang="en-US" sz="400" dirty="0"/>
                  <a:t>Combining the fractions, we get</a:t>
                </a:r>
                <a:r>
                  <a:rPr lang="en-US" sz="400" dirty="0" smtClean="0"/>
                  <a:t>:</a:t>
                </a:r>
                <a:r>
                  <a:rPr lang="en-US" sz="400" dirty="0"/>
                  <a:t/>
                </a:r>
                <a:br>
                  <a:rPr lang="en-US" sz="400" dirty="0"/>
                </a:br>
                <a:r>
                  <a:rPr lang="en-US" sz="400" dirty="0" smtClean="0">
                    <a:solidFill>
                      <a:schemeClr val="bg1"/>
                    </a:solidFill>
                  </a:rPr>
                  <a:t>a</a:t>
                </a:r>
                <a14:m>
                  <m:oMath xmlns:m="http://schemas.openxmlformats.org/officeDocument/2006/math">
                    <m:r>
                      <a:rPr lang="en-US" sz="400" b="0" i="0" dirty="0" smtClean="0">
                        <a:latin typeface="Cambria Math" panose="02040503050406030204" pitchFamily="18" charset="0"/>
                      </a:rPr>
                      <m:t>1</m:t>
                    </m:r>
                    <m:r>
                      <a:rPr lang="en-US" sz="400" i="1" dirty="0" smtClean="0">
                        <a:latin typeface="Cambria Math" panose="02040503050406030204" pitchFamily="18" charset="0"/>
                      </a:rPr>
                      <m:t>+</m:t>
                    </m:r>
                    <m:f>
                      <m:fPr>
                        <m:ctrlPr>
                          <a:rPr lang="en-US" sz="400" i="1" dirty="0" smtClean="0">
                            <a:latin typeface="Cambria Math" panose="02040503050406030204" pitchFamily="18" charset="0"/>
                          </a:rPr>
                        </m:ctrlPr>
                      </m:fPr>
                      <m:num>
                        <m:sSup>
                          <m:sSupPr>
                            <m:ctrlPr>
                              <a:rPr lang="en-US" sz="400" i="1" dirty="0" smtClean="0">
                                <a:latin typeface="Cambria Math" panose="02040503050406030204" pitchFamily="18" charset="0"/>
                              </a:rPr>
                            </m:ctrlPr>
                          </m:sSupPr>
                          <m:e>
                            <m:d>
                              <m:dPr>
                                <m:ctrlPr>
                                  <a:rPr lang="en-US" sz="400" i="1" dirty="0" smtClean="0">
                                    <a:latin typeface="Cambria Math" panose="02040503050406030204" pitchFamily="18" charset="0"/>
                                  </a:rPr>
                                </m:ctrlPr>
                              </m:dPr>
                              <m:e>
                                <m:r>
                                  <a:rPr lang="en-US" sz="400" i="1" dirty="0" smtClean="0">
                                    <a:latin typeface="Cambria Math" panose="02040503050406030204" pitchFamily="18" charset="0"/>
                                  </a:rPr>
                                  <m:t>1 − </m:t>
                                </m:r>
                                <m:r>
                                  <a:rPr lang="en-US" sz="400" i="1" dirty="0" smtClean="0">
                                    <a:latin typeface="Cambria Math" panose="02040503050406030204" pitchFamily="18" charset="0"/>
                                  </a:rPr>
                                  <m:t>𝑥</m:t>
                                </m:r>
                              </m:e>
                            </m:d>
                          </m:e>
                          <m:sup>
                            <m:r>
                              <a:rPr lang="en-US" sz="400" i="1" dirty="0" smtClean="0">
                                <a:latin typeface="Cambria Math" panose="02040503050406030204" pitchFamily="18" charset="0"/>
                              </a:rPr>
                              <m:t>2</m:t>
                            </m:r>
                          </m:sup>
                        </m:sSup>
                      </m:num>
                      <m:den>
                        <m:r>
                          <a:rPr lang="en-US" sz="400" i="1" dirty="0" smtClean="0">
                            <a:latin typeface="Cambria Math" panose="02040503050406030204" pitchFamily="18" charset="0"/>
                          </a:rPr>
                          <m:t>2</m:t>
                        </m:r>
                        <m:r>
                          <a:rPr lang="en-US" sz="400" i="1" dirty="0" smtClean="0">
                            <a:latin typeface="Cambria Math" panose="02040503050406030204" pitchFamily="18" charset="0"/>
                          </a:rPr>
                          <m:t>𝑥</m:t>
                        </m:r>
                        <m:r>
                          <a:rPr lang="en-US" sz="400" i="1" dirty="0" smtClean="0">
                            <a:latin typeface="Cambria Math" panose="02040503050406030204" pitchFamily="18" charset="0"/>
                          </a:rPr>
                          <m:t> − </m:t>
                        </m:r>
                        <m:sSup>
                          <m:sSupPr>
                            <m:ctrlPr>
                              <a:rPr lang="en-US" sz="400" i="1" dirty="0" smtClean="0">
                                <a:latin typeface="Cambria Math" panose="02040503050406030204" pitchFamily="18" charset="0"/>
                              </a:rPr>
                            </m:ctrlPr>
                          </m:sSupPr>
                          <m:e>
                            <m:r>
                              <a:rPr lang="en-US" sz="400" i="1" dirty="0" smtClean="0">
                                <a:latin typeface="Cambria Math" panose="02040503050406030204" pitchFamily="18" charset="0"/>
                              </a:rPr>
                              <m:t>𝑥</m:t>
                            </m:r>
                          </m:e>
                          <m:sup>
                            <m:r>
                              <a:rPr lang="en-US" sz="400" i="1" dirty="0" smtClean="0">
                                <a:latin typeface="Cambria Math" panose="02040503050406030204" pitchFamily="18" charset="0"/>
                              </a:rPr>
                              <m:t>2</m:t>
                            </m:r>
                          </m:sup>
                        </m:sSup>
                      </m:den>
                    </m:f>
                    <m:r>
                      <a:rPr lang="en-US" sz="400" i="1" dirty="0" smtClean="0">
                        <a:latin typeface="Cambria Math" panose="02040503050406030204" pitchFamily="18" charset="0"/>
                      </a:rPr>
                      <m:t> =</m:t>
                    </m:r>
                    <m:f>
                      <m:fPr>
                        <m:ctrlPr>
                          <a:rPr lang="en-US" sz="400" i="1" dirty="0" smtClean="0">
                            <a:latin typeface="Cambria Math" panose="02040503050406030204" pitchFamily="18" charset="0"/>
                          </a:rPr>
                        </m:ctrlPr>
                      </m:fPr>
                      <m:num>
                        <m:r>
                          <a:rPr lang="en-US" sz="400" i="1" dirty="0" smtClean="0">
                            <a:latin typeface="Cambria Math" panose="02040503050406030204" pitchFamily="18" charset="0"/>
                          </a:rPr>
                          <m:t>2</m:t>
                        </m:r>
                        <m:r>
                          <a:rPr lang="en-US" sz="400" i="1" dirty="0" smtClean="0">
                            <a:latin typeface="Cambria Math" panose="02040503050406030204" pitchFamily="18" charset="0"/>
                          </a:rPr>
                          <m:t>𝑥</m:t>
                        </m:r>
                        <m:r>
                          <a:rPr lang="en-US" sz="400" i="1" dirty="0" smtClean="0">
                            <a:latin typeface="Cambria Math" panose="02040503050406030204" pitchFamily="18" charset="0"/>
                          </a:rPr>
                          <m:t> − </m:t>
                        </m:r>
                        <m:sSup>
                          <m:sSupPr>
                            <m:ctrlPr>
                              <a:rPr lang="en-US" sz="400" i="1" dirty="0" smtClean="0">
                                <a:latin typeface="Cambria Math" panose="02040503050406030204" pitchFamily="18" charset="0"/>
                              </a:rPr>
                            </m:ctrlPr>
                          </m:sSupPr>
                          <m:e>
                            <m:r>
                              <a:rPr lang="en-US" sz="400" i="1" dirty="0" smtClean="0">
                                <a:latin typeface="Cambria Math" panose="02040503050406030204" pitchFamily="18" charset="0"/>
                              </a:rPr>
                              <m:t>𝑥</m:t>
                            </m:r>
                          </m:e>
                          <m:sup>
                            <m:r>
                              <a:rPr lang="en-US" sz="400" i="1" dirty="0" smtClean="0">
                                <a:latin typeface="Cambria Math" panose="02040503050406030204" pitchFamily="18" charset="0"/>
                              </a:rPr>
                              <m:t>2</m:t>
                            </m:r>
                          </m:sup>
                        </m:sSup>
                        <m:r>
                          <a:rPr lang="en-US" sz="400" i="1" dirty="0" smtClean="0">
                            <a:latin typeface="Cambria Math" panose="02040503050406030204" pitchFamily="18" charset="0"/>
                          </a:rPr>
                          <m:t>+ 1 − 2</m:t>
                        </m:r>
                        <m:r>
                          <a:rPr lang="en-US" sz="400" i="1" dirty="0" smtClean="0">
                            <a:latin typeface="Cambria Math" panose="02040503050406030204" pitchFamily="18" charset="0"/>
                          </a:rPr>
                          <m:t>𝑥</m:t>
                        </m:r>
                        <m:r>
                          <a:rPr lang="en-US" sz="400" i="1" dirty="0" smtClean="0">
                            <a:latin typeface="Cambria Math" panose="02040503050406030204" pitchFamily="18" charset="0"/>
                          </a:rPr>
                          <m:t> + </m:t>
                        </m:r>
                        <m:sSup>
                          <m:sSupPr>
                            <m:ctrlPr>
                              <a:rPr lang="en-US" sz="400" i="1" dirty="0" smtClean="0">
                                <a:latin typeface="Cambria Math" panose="02040503050406030204" pitchFamily="18" charset="0"/>
                              </a:rPr>
                            </m:ctrlPr>
                          </m:sSupPr>
                          <m:e>
                            <m:r>
                              <a:rPr lang="en-US" sz="400" i="1" dirty="0" smtClean="0">
                                <a:latin typeface="Cambria Math" panose="02040503050406030204" pitchFamily="18" charset="0"/>
                              </a:rPr>
                              <m:t>𝑥</m:t>
                            </m:r>
                          </m:e>
                          <m:sup>
                            <m:r>
                              <a:rPr lang="en-US" sz="400" i="1" dirty="0" smtClean="0">
                                <a:latin typeface="Cambria Math" panose="02040503050406030204" pitchFamily="18" charset="0"/>
                              </a:rPr>
                              <m:t>2</m:t>
                            </m:r>
                          </m:sup>
                        </m:sSup>
                      </m:num>
                      <m:den>
                        <m:r>
                          <a:rPr lang="en-US" sz="400" i="1" dirty="0" smtClean="0">
                            <a:latin typeface="Cambria Math" panose="02040503050406030204" pitchFamily="18" charset="0"/>
                          </a:rPr>
                          <m:t>2</m:t>
                        </m:r>
                        <m:r>
                          <a:rPr lang="en-US" sz="400" i="1" dirty="0" smtClean="0">
                            <a:latin typeface="Cambria Math" panose="02040503050406030204" pitchFamily="18" charset="0"/>
                          </a:rPr>
                          <m:t>𝑥</m:t>
                        </m:r>
                        <m:r>
                          <a:rPr lang="en-US" sz="400" i="1" dirty="0" smtClean="0">
                            <a:latin typeface="Cambria Math" panose="02040503050406030204" pitchFamily="18" charset="0"/>
                          </a:rPr>
                          <m:t> − </m:t>
                        </m:r>
                        <m:sSup>
                          <m:sSupPr>
                            <m:ctrlPr>
                              <a:rPr lang="en-US" sz="400" i="1" dirty="0" smtClean="0">
                                <a:latin typeface="Cambria Math" panose="02040503050406030204" pitchFamily="18" charset="0"/>
                              </a:rPr>
                            </m:ctrlPr>
                          </m:sSupPr>
                          <m:e>
                            <m:r>
                              <a:rPr lang="en-US" sz="400" i="1" dirty="0" smtClean="0">
                                <a:latin typeface="Cambria Math" panose="02040503050406030204" pitchFamily="18" charset="0"/>
                              </a:rPr>
                              <m:t>𝑥</m:t>
                            </m:r>
                          </m:e>
                          <m:sup>
                            <m:r>
                              <a:rPr lang="en-US" sz="400" i="1" dirty="0" smtClean="0">
                                <a:latin typeface="Cambria Math" panose="02040503050406030204" pitchFamily="18" charset="0"/>
                              </a:rPr>
                              <m:t>2</m:t>
                            </m:r>
                          </m:sup>
                        </m:sSup>
                      </m:den>
                    </m:f>
                    <m:r>
                      <a:rPr lang="en-US" sz="400" i="1" dirty="0" smtClean="0">
                        <a:latin typeface="Cambria Math" panose="02040503050406030204" pitchFamily="18" charset="0"/>
                      </a:rPr>
                      <m:t> =</m:t>
                    </m:r>
                    <m:f>
                      <m:fPr>
                        <m:ctrlPr>
                          <a:rPr lang="en-US" sz="400" i="1" dirty="0" smtClean="0">
                            <a:latin typeface="Cambria Math" panose="02040503050406030204" pitchFamily="18" charset="0"/>
                          </a:rPr>
                        </m:ctrlPr>
                      </m:fPr>
                      <m:num>
                        <m:r>
                          <a:rPr lang="en-US" sz="400" i="1" dirty="0" smtClean="0">
                            <a:latin typeface="Cambria Math" panose="02040503050406030204" pitchFamily="18" charset="0"/>
                          </a:rPr>
                          <m:t>1</m:t>
                        </m:r>
                      </m:num>
                      <m:den>
                        <m:r>
                          <a:rPr lang="en-US" sz="400" i="1" dirty="0" smtClean="0">
                            <a:latin typeface="Cambria Math" panose="02040503050406030204" pitchFamily="18" charset="0"/>
                          </a:rPr>
                          <m:t>2</m:t>
                        </m:r>
                        <m:r>
                          <a:rPr lang="en-US" sz="400" i="1" dirty="0" smtClean="0">
                            <a:latin typeface="Cambria Math" panose="02040503050406030204" pitchFamily="18" charset="0"/>
                          </a:rPr>
                          <m:t>𝑥</m:t>
                        </m:r>
                        <m:r>
                          <a:rPr lang="en-US" sz="400" i="1" dirty="0" smtClean="0">
                            <a:latin typeface="Cambria Math" panose="02040503050406030204" pitchFamily="18" charset="0"/>
                          </a:rPr>
                          <m:t> − </m:t>
                        </m:r>
                        <m:sSup>
                          <m:sSupPr>
                            <m:ctrlPr>
                              <a:rPr lang="en-US" sz="400" i="1" dirty="0" smtClean="0">
                                <a:latin typeface="Cambria Math" panose="02040503050406030204" pitchFamily="18" charset="0"/>
                              </a:rPr>
                            </m:ctrlPr>
                          </m:sSupPr>
                          <m:e>
                            <m:r>
                              <a:rPr lang="en-US" sz="400" i="1" dirty="0" smtClean="0">
                                <a:latin typeface="Cambria Math" panose="02040503050406030204" pitchFamily="18" charset="0"/>
                              </a:rPr>
                              <m:t>𝑥</m:t>
                            </m:r>
                          </m:e>
                          <m:sup>
                            <m:r>
                              <a:rPr lang="en-US" sz="400" i="1" dirty="0" smtClean="0">
                                <a:latin typeface="Cambria Math" panose="02040503050406030204" pitchFamily="18" charset="0"/>
                              </a:rPr>
                              <m:t>2</m:t>
                            </m:r>
                          </m:sup>
                        </m:sSup>
                      </m:den>
                    </m:f>
                  </m:oMath>
                </a14:m>
                <a:r>
                  <a:rPr lang="en-US" sz="400" dirty="0" smtClean="0"/>
                  <a:t> </a:t>
                </a:r>
                <a:r>
                  <a:rPr lang="en-US" sz="400" dirty="0"/>
                  <a:t/>
                </a:r>
                <a:br>
                  <a:rPr lang="en-US" sz="400" dirty="0"/>
                </a:br>
                <a:r>
                  <a:rPr lang="en-US" sz="400" dirty="0"/>
                  <a:t>Now our integral becomes</a:t>
                </a:r>
                <a:r>
                  <a:rPr lang="en-US" sz="400" dirty="0" smtClean="0"/>
                  <a:t>:</a:t>
                </a:r>
                <a:r>
                  <a:rPr lang="en-US" sz="400" dirty="0"/>
                  <a:t/>
                </a:r>
                <a:br>
                  <a:rPr lang="en-US" sz="400" dirty="0"/>
                </a:br>
                <a:r>
                  <a:rPr lang="en-US" sz="400" dirty="0"/>
                  <a:t>Surface Area </a:t>
                </a:r>
                <a14:m>
                  <m:oMath xmlns:m="http://schemas.openxmlformats.org/officeDocument/2006/math">
                    <m:r>
                      <a:rPr lang="en-US" sz="400" i="1" dirty="0" smtClean="0">
                        <a:latin typeface="Cambria Math" panose="02040503050406030204" pitchFamily="18" charset="0"/>
                      </a:rPr>
                      <m:t>= 2</m:t>
                    </m:r>
                    <m:r>
                      <a:rPr lang="en-US" sz="400" i="1" dirty="0" smtClean="0">
                        <a:latin typeface="Cambria Math" panose="02040503050406030204" pitchFamily="18" charset="0"/>
                      </a:rPr>
                      <m:t>𝜋</m:t>
                    </m:r>
                    <m:r>
                      <a:rPr lang="en-US" sz="400" b="0" i="1" dirty="0" smtClean="0">
                        <a:latin typeface="Cambria Math" panose="02040503050406030204" pitchFamily="18" charset="0"/>
                      </a:rPr>
                      <m:t> </m:t>
                    </m:r>
                    <m:nary>
                      <m:naryPr>
                        <m:ctrlPr>
                          <a:rPr lang="en-US" sz="400" b="0" i="1" dirty="0" smtClean="0">
                            <a:latin typeface="Cambria Math" panose="02040503050406030204" pitchFamily="18" charset="0"/>
                          </a:rPr>
                        </m:ctrlPr>
                      </m:naryPr>
                      <m:sub>
                        <m:r>
                          <m:rPr>
                            <m:brk m:alnAt="23"/>
                          </m:rPr>
                          <a:rPr lang="en-US" sz="400" b="0" i="1" dirty="0" smtClean="0">
                            <a:latin typeface="Cambria Math" panose="02040503050406030204" pitchFamily="18" charset="0"/>
                          </a:rPr>
                          <m:t>1</m:t>
                        </m:r>
                      </m:sub>
                      <m:sup>
                        <m:r>
                          <a:rPr lang="en-US" sz="400" b="0" i="1" dirty="0" smtClean="0">
                            <a:latin typeface="Cambria Math" panose="02040503050406030204" pitchFamily="18" charset="0"/>
                          </a:rPr>
                          <m:t>2</m:t>
                        </m:r>
                      </m:sup>
                      <m:e>
                        <m:r>
                          <a:rPr lang="en-US" sz="400" b="0" i="1" dirty="0" smtClean="0">
                            <a:latin typeface="Cambria Math" panose="02040503050406030204" pitchFamily="18" charset="0"/>
                          </a:rPr>
                          <m:t>𝑥</m:t>
                        </m:r>
                        <m:r>
                          <a:rPr lang="en-US" sz="400" b="0" i="1" dirty="0" smtClean="0">
                            <a:latin typeface="Cambria Math" panose="02040503050406030204" pitchFamily="18" charset="0"/>
                          </a:rPr>
                          <m:t>∗</m:t>
                        </m:r>
                        <m:rad>
                          <m:radPr>
                            <m:degHide m:val="on"/>
                            <m:ctrlPr>
                              <a:rPr lang="en-US" sz="400" b="0" i="1" dirty="0" smtClean="0">
                                <a:latin typeface="Cambria Math" panose="02040503050406030204" pitchFamily="18" charset="0"/>
                              </a:rPr>
                            </m:ctrlPr>
                          </m:radPr>
                          <m:deg/>
                          <m:e>
                            <m:f>
                              <m:fPr>
                                <m:ctrlPr>
                                  <a:rPr lang="en-US" sz="400" i="1" dirty="0">
                                    <a:latin typeface="Cambria Math" panose="02040503050406030204" pitchFamily="18" charset="0"/>
                                  </a:rPr>
                                </m:ctrlPr>
                              </m:fPr>
                              <m:num>
                                <m:r>
                                  <a:rPr lang="en-US" sz="400" i="1" dirty="0">
                                    <a:latin typeface="Cambria Math" panose="02040503050406030204" pitchFamily="18" charset="0"/>
                                  </a:rPr>
                                  <m:t>1</m:t>
                                </m:r>
                              </m:num>
                              <m:den>
                                <m:r>
                                  <a:rPr lang="en-US" sz="400" i="1" dirty="0">
                                    <a:latin typeface="Cambria Math" panose="02040503050406030204" pitchFamily="18" charset="0"/>
                                  </a:rPr>
                                  <m:t>2</m:t>
                                </m:r>
                                <m:r>
                                  <a:rPr lang="en-US" sz="400" i="1" dirty="0">
                                    <a:latin typeface="Cambria Math" panose="02040503050406030204" pitchFamily="18" charset="0"/>
                                  </a:rPr>
                                  <m:t>𝑥</m:t>
                                </m:r>
                                <m:r>
                                  <a:rPr lang="en-US" sz="400" i="1" dirty="0">
                                    <a:latin typeface="Cambria Math" panose="02040503050406030204" pitchFamily="18" charset="0"/>
                                  </a:rPr>
                                  <m:t> − </m:t>
                                </m:r>
                                <m:sSup>
                                  <m:sSupPr>
                                    <m:ctrlPr>
                                      <a:rPr lang="en-US" sz="400" i="1" dirty="0">
                                        <a:latin typeface="Cambria Math" panose="02040503050406030204" pitchFamily="18" charset="0"/>
                                      </a:rPr>
                                    </m:ctrlPr>
                                  </m:sSupPr>
                                  <m:e>
                                    <m:r>
                                      <a:rPr lang="en-US" sz="400" i="1" dirty="0">
                                        <a:latin typeface="Cambria Math" panose="02040503050406030204" pitchFamily="18" charset="0"/>
                                      </a:rPr>
                                      <m:t>𝑥</m:t>
                                    </m:r>
                                  </m:e>
                                  <m:sup>
                                    <m:r>
                                      <a:rPr lang="en-US" sz="400" i="1" dirty="0">
                                        <a:latin typeface="Cambria Math" panose="02040503050406030204" pitchFamily="18" charset="0"/>
                                      </a:rPr>
                                      <m:t>2</m:t>
                                    </m:r>
                                  </m:sup>
                                </m:sSup>
                              </m:den>
                            </m:f>
                          </m:e>
                        </m:rad>
                      </m:e>
                    </m:nary>
                    <m:r>
                      <a:rPr lang="en-US" sz="400" b="0" i="1" dirty="0" smtClean="0">
                        <a:latin typeface="Cambria Math" panose="02040503050406030204" pitchFamily="18" charset="0"/>
                      </a:rPr>
                      <m:t>𝑑𝑥</m:t>
                    </m:r>
                    <m:r>
                      <a:rPr lang="en-US" sz="400" i="1" dirty="0" smtClean="0">
                        <a:latin typeface="Cambria Math" panose="02040503050406030204" pitchFamily="18" charset="0"/>
                      </a:rPr>
                      <m:t> </m:t>
                    </m:r>
                  </m:oMath>
                </a14:m>
                <a:r>
                  <a:rPr lang="en-US" sz="400" dirty="0"/>
                  <a:t/>
                </a:r>
                <a:br>
                  <a:rPr lang="en-US" sz="400" dirty="0"/>
                </a:br>
                <a:r>
                  <a:rPr lang="en-US" sz="400" dirty="0" smtClean="0">
                    <a:solidFill>
                      <a:schemeClr val="bg1"/>
                    </a:solidFill>
                  </a:rPr>
                  <a:t>a</a:t>
                </a:r>
                <a14:m>
                  <m:oMath xmlns:m="http://schemas.openxmlformats.org/officeDocument/2006/math">
                    <m:r>
                      <a:rPr lang="en-US" sz="400" i="1" dirty="0" smtClean="0">
                        <a:latin typeface="Cambria Math" panose="02040503050406030204" pitchFamily="18" charset="0"/>
                      </a:rPr>
                      <m:t>            =</m:t>
                    </m:r>
                    <m:r>
                      <a:rPr lang="en-US" sz="400" i="1" dirty="0">
                        <a:latin typeface="Cambria Math" panose="02040503050406030204" pitchFamily="18" charset="0"/>
                      </a:rPr>
                      <m:t>2</m:t>
                    </m:r>
                    <m:r>
                      <a:rPr lang="en-US" sz="400" i="1" dirty="0">
                        <a:latin typeface="Cambria Math" panose="02040503050406030204" pitchFamily="18" charset="0"/>
                      </a:rPr>
                      <m:t>𝜋</m:t>
                    </m:r>
                    <m:r>
                      <a:rPr lang="en-US" sz="400" i="1" dirty="0">
                        <a:latin typeface="Cambria Math" panose="02040503050406030204" pitchFamily="18" charset="0"/>
                      </a:rPr>
                      <m:t> </m:t>
                    </m:r>
                    <m:nary>
                      <m:naryPr>
                        <m:ctrlPr>
                          <a:rPr lang="en-US" sz="400" i="1" dirty="0">
                            <a:latin typeface="Cambria Math" panose="02040503050406030204" pitchFamily="18" charset="0"/>
                          </a:rPr>
                        </m:ctrlPr>
                      </m:naryPr>
                      <m:sub>
                        <m:r>
                          <m:rPr>
                            <m:brk m:alnAt="23"/>
                          </m:rPr>
                          <a:rPr lang="en-US" sz="400" i="1" dirty="0">
                            <a:latin typeface="Cambria Math" panose="02040503050406030204" pitchFamily="18" charset="0"/>
                          </a:rPr>
                          <m:t>1</m:t>
                        </m:r>
                      </m:sub>
                      <m:sup>
                        <m:r>
                          <a:rPr lang="en-US" sz="400" i="1" dirty="0">
                            <a:latin typeface="Cambria Math" panose="02040503050406030204" pitchFamily="18" charset="0"/>
                          </a:rPr>
                          <m:t>2</m:t>
                        </m:r>
                      </m:sup>
                      <m:e>
                        <m:f>
                          <m:fPr>
                            <m:ctrlPr>
                              <a:rPr lang="en-US" sz="400" b="0" i="1" dirty="0" smtClean="0">
                                <a:latin typeface="Cambria Math" panose="02040503050406030204" pitchFamily="18" charset="0"/>
                              </a:rPr>
                            </m:ctrlPr>
                          </m:fPr>
                          <m:num>
                            <m:r>
                              <a:rPr lang="en-US" sz="400" i="1" dirty="0">
                                <a:latin typeface="Cambria Math" panose="02040503050406030204" pitchFamily="18" charset="0"/>
                              </a:rPr>
                              <m:t>𝑥</m:t>
                            </m:r>
                          </m:num>
                          <m:den>
                            <m:rad>
                              <m:radPr>
                                <m:degHide m:val="on"/>
                                <m:ctrlPr>
                                  <a:rPr lang="en-US" sz="400" i="1" dirty="0">
                                    <a:latin typeface="Cambria Math" panose="02040503050406030204" pitchFamily="18" charset="0"/>
                                  </a:rPr>
                                </m:ctrlPr>
                              </m:radPr>
                              <m:deg/>
                              <m:e>
                                <m:r>
                                  <a:rPr lang="en-US" sz="400" i="1" dirty="0">
                                    <a:latin typeface="Cambria Math" panose="02040503050406030204" pitchFamily="18" charset="0"/>
                                  </a:rPr>
                                  <m:t>2</m:t>
                                </m:r>
                                <m:r>
                                  <a:rPr lang="en-US" sz="400" i="1" dirty="0">
                                    <a:latin typeface="Cambria Math" panose="02040503050406030204" pitchFamily="18" charset="0"/>
                                  </a:rPr>
                                  <m:t>𝑥</m:t>
                                </m:r>
                                <m:r>
                                  <a:rPr lang="en-US" sz="400" i="1" dirty="0">
                                    <a:latin typeface="Cambria Math" panose="02040503050406030204" pitchFamily="18" charset="0"/>
                                  </a:rPr>
                                  <m:t> − </m:t>
                                </m:r>
                                <m:sSup>
                                  <m:sSupPr>
                                    <m:ctrlPr>
                                      <a:rPr lang="en-US" sz="400" i="1" dirty="0">
                                        <a:latin typeface="Cambria Math" panose="02040503050406030204" pitchFamily="18" charset="0"/>
                                      </a:rPr>
                                    </m:ctrlPr>
                                  </m:sSupPr>
                                  <m:e>
                                    <m:r>
                                      <a:rPr lang="en-US" sz="400" i="1" dirty="0">
                                        <a:latin typeface="Cambria Math" panose="02040503050406030204" pitchFamily="18" charset="0"/>
                                      </a:rPr>
                                      <m:t>𝑥</m:t>
                                    </m:r>
                                  </m:e>
                                  <m:sup>
                                    <m:r>
                                      <a:rPr lang="en-US" sz="400" i="1" dirty="0">
                                        <a:latin typeface="Cambria Math" panose="02040503050406030204" pitchFamily="18" charset="0"/>
                                      </a:rPr>
                                      <m:t>2</m:t>
                                    </m:r>
                                  </m:sup>
                                </m:sSup>
                              </m:e>
                            </m:rad>
                          </m:den>
                        </m:f>
                      </m:e>
                    </m:nary>
                    <m:r>
                      <a:rPr lang="en-US" sz="400" i="1" dirty="0">
                        <a:latin typeface="Cambria Math" panose="02040503050406030204" pitchFamily="18" charset="0"/>
                      </a:rPr>
                      <m:t>𝑑𝑥</m:t>
                    </m:r>
                  </m:oMath>
                </a14:m>
                <a:r>
                  <a:rPr lang="en-US" sz="400" dirty="0"/>
                  <a:t/>
                </a:r>
                <a:br>
                  <a:rPr lang="en-US" sz="400" dirty="0"/>
                </a:br>
                <a:r>
                  <a:rPr lang="en-US" sz="400" dirty="0"/>
                  <a:t>**5. Evaluating the Integral</a:t>
                </a:r>
                <a:r>
                  <a:rPr lang="en-US" sz="400" dirty="0" smtClean="0"/>
                  <a:t>**</a:t>
                </a:r>
                <a:r>
                  <a:rPr lang="en-US" sz="400" dirty="0"/>
                  <a:t/>
                </a:r>
                <a:br>
                  <a:rPr lang="en-US" sz="400" dirty="0"/>
                </a:br>
                <a:r>
                  <a:rPr lang="en-US" sz="400" dirty="0"/>
                  <a:t>This integral can be solved using a substitution</a:t>
                </a:r>
                <a:r>
                  <a:rPr lang="en-US" sz="400" dirty="0" smtClean="0"/>
                  <a:t>:</a:t>
                </a:r>
                <a:r>
                  <a:rPr lang="en-US" sz="400" dirty="0"/>
                  <a:t/>
                </a:r>
                <a:br>
                  <a:rPr lang="en-US" sz="400" dirty="0"/>
                </a:br>
                <a:r>
                  <a:rPr lang="en-US" sz="400" dirty="0"/>
                  <a:t>* **Let </a:t>
                </a:r>
                <a14:m>
                  <m:oMath xmlns:m="http://schemas.openxmlformats.org/officeDocument/2006/math">
                    <m:r>
                      <a:rPr lang="en-US" sz="400" i="1" dirty="0" smtClean="0">
                        <a:latin typeface="Cambria Math" panose="02040503050406030204" pitchFamily="18" charset="0"/>
                      </a:rPr>
                      <m:t>𝑢</m:t>
                    </m:r>
                    <m:r>
                      <a:rPr lang="en-US" sz="400" i="1" dirty="0" smtClean="0">
                        <a:latin typeface="Cambria Math" panose="02040503050406030204" pitchFamily="18" charset="0"/>
                      </a:rPr>
                      <m:t> = 2</m:t>
                    </m:r>
                    <m:r>
                      <a:rPr lang="en-US" sz="400" i="1" dirty="0" smtClean="0">
                        <a:latin typeface="Cambria Math" panose="02040503050406030204" pitchFamily="18" charset="0"/>
                      </a:rPr>
                      <m:t>𝑥</m:t>
                    </m:r>
                    <m:r>
                      <a:rPr lang="en-US" sz="400" i="1" dirty="0" smtClean="0">
                        <a:latin typeface="Cambria Math" panose="02040503050406030204" pitchFamily="18" charset="0"/>
                      </a:rPr>
                      <m:t> − </m:t>
                    </m:r>
                    <m:r>
                      <a:rPr lang="en-US" sz="400" i="1" dirty="0" smtClean="0">
                        <a:latin typeface="Cambria Math" panose="02040503050406030204" pitchFamily="18" charset="0"/>
                      </a:rPr>
                      <m:t>𝑥</m:t>
                    </m:r>
                    <m:r>
                      <a:rPr lang="en-US" sz="400" i="1" dirty="0" smtClean="0">
                        <a:latin typeface="Cambria Math" panose="02040503050406030204" pitchFamily="18" charset="0"/>
                      </a:rPr>
                      <m:t>²</m:t>
                    </m:r>
                  </m:oMath>
                </a14:m>
                <a:r>
                  <a:rPr lang="en-US" sz="400" dirty="0"/>
                  <a:t>**</a:t>
                </a:r>
                <a:br>
                  <a:rPr lang="en-US" sz="400" dirty="0"/>
                </a:br>
                <a:r>
                  <a:rPr lang="en-US" sz="400" dirty="0"/>
                  <a:t>* **Then </a:t>
                </a:r>
                <a14:m>
                  <m:oMath xmlns:m="http://schemas.openxmlformats.org/officeDocument/2006/math">
                    <m:r>
                      <a:rPr lang="en-US" sz="400" i="1" dirty="0" smtClean="0">
                        <a:latin typeface="Cambria Math" panose="02040503050406030204" pitchFamily="18" charset="0"/>
                      </a:rPr>
                      <m:t>𝑑𝑢</m:t>
                    </m:r>
                    <m:r>
                      <a:rPr lang="en-US" sz="400" i="1" dirty="0" smtClean="0">
                        <a:latin typeface="Cambria Math" panose="02040503050406030204" pitchFamily="18" charset="0"/>
                      </a:rPr>
                      <m:t> = (2 − 2</m:t>
                    </m:r>
                    <m:r>
                      <a:rPr lang="en-US" sz="400" i="1" dirty="0" smtClean="0">
                        <a:latin typeface="Cambria Math" panose="02040503050406030204" pitchFamily="18" charset="0"/>
                      </a:rPr>
                      <m:t>𝑥</m:t>
                    </m:r>
                    <m:r>
                      <a:rPr lang="en-US" sz="400" i="1" dirty="0" smtClean="0">
                        <a:latin typeface="Cambria Math" panose="02040503050406030204" pitchFamily="18" charset="0"/>
                      </a:rPr>
                      <m:t>) </m:t>
                    </m:r>
                    <m:r>
                      <a:rPr lang="en-US" sz="400" i="1" dirty="0" smtClean="0">
                        <a:latin typeface="Cambria Math" panose="02040503050406030204" pitchFamily="18" charset="0"/>
                      </a:rPr>
                      <m:t>𝑑𝑥</m:t>
                    </m:r>
                    <m:r>
                      <a:rPr lang="en-US" sz="400" i="1" dirty="0" smtClean="0">
                        <a:latin typeface="Cambria Math" panose="02040503050406030204" pitchFamily="18" charset="0"/>
                      </a:rPr>
                      <m:t> = −2(</m:t>
                    </m:r>
                    <m:r>
                      <a:rPr lang="en-US" sz="400" i="1" dirty="0" smtClean="0">
                        <a:latin typeface="Cambria Math" panose="02040503050406030204" pitchFamily="18" charset="0"/>
                      </a:rPr>
                      <m:t>𝑥</m:t>
                    </m:r>
                    <m:r>
                      <a:rPr lang="en-US" sz="400" i="1" dirty="0" smtClean="0">
                        <a:latin typeface="Cambria Math" panose="02040503050406030204" pitchFamily="18" charset="0"/>
                      </a:rPr>
                      <m:t> − 1) </m:t>
                    </m:r>
                    <m:r>
                      <a:rPr lang="en-US" sz="400" i="1" dirty="0" smtClean="0">
                        <a:latin typeface="Cambria Math" panose="02040503050406030204" pitchFamily="18" charset="0"/>
                      </a:rPr>
                      <m:t>𝑑𝑥</m:t>
                    </m:r>
                  </m:oMath>
                </a14:m>
                <a:r>
                  <a:rPr lang="en-US" sz="400" dirty="0" smtClean="0"/>
                  <a:t>**</a:t>
                </a:r>
                <a:r>
                  <a:rPr lang="en-US" sz="400" dirty="0"/>
                  <a:t/>
                </a:r>
                <a:br>
                  <a:rPr lang="en-US" sz="400" dirty="0"/>
                </a:br>
                <a:r>
                  <a:rPr lang="en-US" sz="400" dirty="0"/>
                  <a:t>Solving for </a:t>
                </a:r>
                <a:r>
                  <a:rPr lang="en-US" sz="400" i="1" dirty="0">
                    <a:latin typeface="Cambria Math" panose="02040503050406030204" pitchFamily="18" charset="0"/>
                    <a:ea typeface="Cambria Math" panose="02040503050406030204" pitchFamily="18" charset="0"/>
                  </a:rPr>
                  <a:t>dx</a:t>
                </a:r>
                <a:r>
                  <a:rPr lang="en-US" sz="400" dirty="0"/>
                  <a:t>, we get: **</a:t>
                </a:r>
                <a14:m>
                  <m:oMath xmlns:m="http://schemas.openxmlformats.org/officeDocument/2006/math">
                    <m:r>
                      <a:rPr lang="en-US" sz="400" i="1" dirty="0" smtClean="0">
                        <a:latin typeface="Cambria Math" panose="02040503050406030204" pitchFamily="18" charset="0"/>
                      </a:rPr>
                      <m:t>𝑑𝑥</m:t>
                    </m:r>
                    <m:r>
                      <a:rPr lang="en-US" sz="400" i="1" dirty="0" smtClean="0">
                        <a:latin typeface="Cambria Math" panose="02040503050406030204" pitchFamily="18" charset="0"/>
                      </a:rPr>
                      <m:t> = −</m:t>
                    </m:r>
                    <m:r>
                      <a:rPr lang="en-US" sz="400" i="1" dirty="0" smtClean="0">
                        <a:latin typeface="Cambria Math" panose="02040503050406030204" pitchFamily="18" charset="0"/>
                      </a:rPr>
                      <m:t>𝑑𝑢</m:t>
                    </m:r>
                    <m:r>
                      <a:rPr lang="en-US" sz="400" i="1" dirty="0" smtClean="0">
                        <a:latin typeface="Cambria Math" panose="02040503050406030204" pitchFamily="18" charset="0"/>
                      </a:rPr>
                      <m:t> / (2(</m:t>
                    </m:r>
                    <m:r>
                      <a:rPr lang="en-US" sz="400" i="1" dirty="0" smtClean="0">
                        <a:latin typeface="Cambria Math" panose="02040503050406030204" pitchFamily="18" charset="0"/>
                      </a:rPr>
                      <m:t>𝑥</m:t>
                    </m:r>
                    <m:r>
                      <a:rPr lang="en-US" sz="400" i="1" dirty="0" smtClean="0">
                        <a:latin typeface="Cambria Math" panose="02040503050406030204" pitchFamily="18" charset="0"/>
                      </a:rPr>
                      <m:t> − 1))∗∗</m:t>
                    </m:r>
                  </m:oMath>
                </a14:m>
                <a:r>
                  <a:rPr lang="en-US" sz="400" dirty="0"/>
                  <a:t/>
                </a:r>
                <a:br>
                  <a:rPr lang="en-US" sz="400" dirty="0"/>
                </a:br>
                <a:r>
                  <a:rPr lang="en-US" sz="400" dirty="0"/>
                  <a:t>Changing the limits of integration</a:t>
                </a:r>
                <a:r>
                  <a:rPr lang="en-US" sz="400" dirty="0" smtClean="0"/>
                  <a:t>:</a:t>
                </a:r>
                <a:r>
                  <a:rPr lang="en-US" sz="400" dirty="0"/>
                  <a:t/>
                </a:r>
                <a:br>
                  <a:rPr lang="en-US" sz="400" dirty="0"/>
                </a:br>
                <a:r>
                  <a:rPr lang="en-US" sz="400" dirty="0"/>
                  <a:t>* **</a:t>
                </a:r>
                <a14:m>
                  <m:oMath xmlns:m="http://schemas.openxmlformats.org/officeDocument/2006/math">
                    <m:r>
                      <a:rPr lang="en-US" sz="400" i="1" dirty="0" smtClean="0">
                        <a:latin typeface="Cambria Math" panose="02040503050406030204" pitchFamily="18" charset="0"/>
                      </a:rPr>
                      <m:t>𝑥</m:t>
                    </m:r>
                    <m:r>
                      <a:rPr lang="en-US" sz="400" i="1" dirty="0" smtClean="0">
                        <a:latin typeface="Cambria Math" panose="02040503050406030204" pitchFamily="18" charset="0"/>
                      </a:rPr>
                      <m:t> = 1→ </m:t>
                    </m:r>
                    <m:r>
                      <a:rPr lang="en-US" sz="400" i="1" dirty="0" smtClean="0">
                        <a:latin typeface="Cambria Math" panose="02040503050406030204" pitchFamily="18" charset="0"/>
                      </a:rPr>
                      <m:t>𝑢</m:t>
                    </m:r>
                    <m:r>
                      <a:rPr lang="en-US" sz="400" i="1" dirty="0" smtClean="0">
                        <a:latin typeface="Cambria Math" panose="02040503050406030204" pitchFamily="18" charset="0"/>
                      </a:rPr>
                      <m:t> = 1</m:t>
                    </m:r>
                  </m:oMath>
                </a14:m>
                <a:r>
                  <a:rPr lang="en-US" sz="400" dirty="0"/>
                  <a:t>**</a:t>
                </a:r>
                <a:br>
                  <a:rPr lang="en-US" sz="400" dirty="0"/>
                </a:br>
                <a:r>
                  <a:rPr lang="en-US" sz="400" dirty="0"/>
                  <a:t>* **</a:t>
                </a:r>
                <a14:m>
                  <m:oMath xmlns:m="http://schemas.openxmlformats.org/officeDocument/2006/math">
                    <m:r>
                      <a:rPr lang="en-US" sz="400" i="1" dirty="0" smtClean="0">
                        <a:latin typeface="Cambria Math" panose="02040503050406030204" pitchFamily="18" charset="0"/>
                      </a:rPr>
                      <m:t>𝑥</m:t>
                    </m:r>
                    <m:r>
                      <a:rPr lang="en-US" sz="400" i="1" dirty="0" smtClean="0">
                        <a:latin typeface="Cambria Math" panose="02040503050406030204" pitchFamily="18" charset="0"/>
                      </a:rPr>
                      <m:t> = 2→ </m:t>
                    </m:r>
                    <m:r>
                      <a:rPr lang="en-US" sz="400" i="1" dirty="0" smtClean="0">
                        <a:latin typeface="Cambria Math" panose="02040503050406030204" pitchFamily="18" charset="0"/>
                      </a:rPr>
                      <m:t>𝑢</m:t>
                    </m:r>
                    <m:r>
                      <a:rPr lang="en-US" sz="400" i="1" dirty="0" smtClean="0">
                        <a:latin typeface="Cambria Math" panose="02040503050406030204" pitchFamily="18" charset="0"/>
                      </a:rPr>
                      <m:t> = 0</m:t>
                    </m:r>
                  </m:oMath>
                </a14:m>
                <a:r>
                  <a:rPr lang="en-US" sz="400" dirty="0" smtClean="0"/>
                  <a:t>**</a:t>
                </a:r>
                <a:r>
                  <a:rPr lang="en-US" sz="400" dirty="0"/>
                  <a:t/>
                </a:r>
                <a:br>
                  <a:rPr lang="en-US" sz="400" dirty="0"/>
                </a:br>
                <a:r>
                  <a:rPr lang="en-US" sz="400" dirty="0"/>
                  <a:t>Substituting into the integral</a:t>
                </a:r>
                <a:r>
                  <a:rPr lang="en-US" sz="400" dirty="0" smtClean="0"/>
                  <a:t>:</a:t>
                </a:r>
                <a:r>
                  <a:rPr lang="en-US" sz="400" dirty="0"/>
                  <a:t/>
                </a:r>
                <a:br>
                  <a:rPr lang="en-US" sz="400" dirty="0"/>
                </a:br>
                <a:r>
                  <a:rPr lang="en-US" sz="400" dirty="0"/>
                  <a:t>Surface Area = 2π ∫[1, 0] (x / √u) * (-du / (2(x - 1))) </a:t>
                </a:r>
                <a:br>
                  <a:rPr lang="en-US" sz="400" dirty="0"/>
                </a:br>
                <a:r>
                  <a:rPr lang="en-US" sz="400" dirty="0"/>
                  <a:t>            = -π ∫[1, 0] (x / (√u(x - 1))) du </a:t>
                </a:r>
                <a:br>
                  <a:rPr lang="en-US" sz="400" dirty="0"/>
                </a:br>
                <a:r>
                  <a:rPr lang="en-US" sz="400" dirty="0"/>
                  <a:t>Notice that we have 𝑥</a:t>
                </a:r>
                <a:r>
                  <a:rPr lang="en-US" sz="400" dirty="0" smtClean="0"/>
                  <a:t> </a:t>
                </a:r>
                <a:r>
                  <a:rPr lang="en-US" sz="400" dirty="0"/>
                  <a:t>in the numerator and 𝑥</a:t>
                </a:r>
                <a:r>
                  <a:rPr lang="en-US" sz="400" dirty="0" smtClean="0"/>
                  <a:t> </a:t>
                </a:r>
                <a:r>
                  <a:rPr lang="en-US" sz="400" dirty="0"/>
                  <a:t>- 1 in the denominator. We can rewrite 𝑥</a:t>
                </a:r>
                <a:r>
                  <a:rPr lang="en-US" sz="400" dirty="0" smtClean="0"/>
                  <a:t> </a:t>
                </a:r>
                <a:r>
                  <a:rPr lang="en-US" sz="400" dirty="0"/>
                  <a:t>as (x - 1) + 1</a:t>
                </a:r>
                <a:r>
                  <a:rPr lang="en-US" sz="400" dirty="0" smtClean="0"/>
                  <a:t>:</a:t>
                </a:r>
                <a:r>
                  <a:rPr lang="en-US" sz="400" dirty="0"/>
                  <a:t/>
                </a:r>
                <a:br>
                  <a:rPr lang="en-US" sz="400" dirty="0"/>
                </a:br>
                <a:r>
                  <a:rPr lang="en-US" sz="400" dirty="0"/>
                  <a:t>Surface Area = -π ∫[1, 0] ((x - 1 + 1) / (√u(x - 1))) du</a:t>
                </a:r>
                <a:br>
                  <a:rPr lang="en-US" sz="400" dirty="0"/>
                </a:br>
                <a:r>
                  <a:rPr lang="en-US" sz="400" dirty="0"/>
                  <a:t>            = -π ∫[1, 0] ((x - 1) / (√u(x - 1)) + 1 / (√u(x - 1))) du</a:t>
                </a:r>
                <a:br>
                  <a:rPr lang="en-US" sz="400" dirty="0"/>
                </a:br>
                <a:r>
                  <a:rPr lang="en-US" sz="400" dirty="0"/>
                  <a:t>            = -π ∫[1, 0] (1/√u + 1 / (√u(x - 1))) du </a:t>
                </a:r>
                <a:r>
                  <a:rPr lang="en-US" sz="400" dirty="0" smtClean="0"/>
                  <a:t> </a:t>
                </a:r>
                <a:r>
                  <a:rPr lang="en-US" sz="400" dirty="0"/>
                  <a:t/>
                </a:r>
                <a:br>
                  <a:rPr lang="en-US" sz="400" dirty="0"/>
                </a:br>
                <a:r>
                  <a:rPr lang="en-US" sz="400" dirty="0"/>
                  <a:t>Now we need to express 𝑥</a:t>
                </a:r>
                <a:r>
                  <a:rPr lang="en-US" sz="400" dirty="0" smtClean="0"/>
                  <a:t> </a:t>
                </a:r>
                <a:r>
                  <a:rPr lang="en-US" sz="400" dirty="0"/>
                  <a:t>- 1 in terms of u.  From our substitution, u = 2x - x², we can solve for 𝑥</a:t>
                </a:r>
                <a:r>
                  <a:rPr lang="en-US" sz="400" dirty="0" smtClean="0"/>
                  <a:t> </a:t>
                </a:r>
                <a:r>
                  <a:rPr lang="en-US" sz="400" dirty="0"/>
                  <a:t>- 1</a:t>
                </a:r>
                <a:r>
                  <a:rPr lang="en-US" sz="400" dirty="0" smtClean="0"/>
                  <a:t>:</a:t>
                </a:r>
                <a:r>
                  <a:rPr lang="en-US" sz="400" dirty="0"/>
                  <a:t/>
                </a:r>
                <a:br>
                  <a:rPr lang="en-US" sz="400" dirty="0"/>
                </a:br>
                <a:r>
                  <a:rPr lang="en-US" sz="400" dirty="0"/>
                  <a:t>x - 1 = (u - 1) / (2 - x</a:t>
                </a:r>
                <a:r>
                  <a:rPr lang="en-US" sz="400" dirty="0" smtClean="0"/>
                  <a:t>)</a:t>
                </a:r>
                <a:r>
                  <a:rPr lang="en-US" sz="400" dirty="0"/>
                  <a:t/>
                </a:r>
                <a:br>
                  <a:rPr lang="en-US" sz="400" dirty="0"/>
                </a:br>
                <a:r>
                  <a:rPr lang="en-US" sz="400" dirty="0"/>
                  <a:t>Substituting this back into the integral</a:t>
                </a:r>
                <a:r>
                  <a:rPr lang="en-US" sz="400" dirty="0" smtClean="0"/>
                  <a:t>:</a:t>
                </a:r>
                <a:r>
                  <a:rPr lang="en-US" sz="400" dirty="0"/>
                  <a:t/>
                </a:r>
                <a:br>
                  <a:rPr lang="en-US" sz="400" dirty="0"/>
                </a:br>
                <a:r>
                  <a:rPr lang="en-US" sz="400" dirty="0"/>
                  <a:t>Surface Area = -π ∫[1, 0] (1/√u + 1 / (√u * (u - 1) / (2 - x))) </a:t>
                </a:r>
                <a:r>
                  <a:rPr lang="en-US" sz="400" dirty="0" smtClean="0"/>
                  <a:t>du</a:t>
                </a:r>
                <a:r>
                  <a:rPr lang="en-US" sz="400" dirty="0"/>
                  <a:t/>
                </a:r>
                <a:br>
                  <a:rPr lang="en-US" sz="400" dirty="0"/>
                </a:br>
                <a:r>
                  <a:rPr lang="en-US" sz="400" dirty="0"/>
                  <a:t>To simplify further, we can multiply the second term by (2 - x) / (2 - x</a:t>
                </a:r>
                <a:r>
                  <a:rPr lang="en-US" sz="400" dirty="0" smtClean="0"/>
                  <a:t>):</a:t>
                </a:r>
                <a:r>
                  <a:rPr lang="en-US" sz="400" dirty="0"/>
                  <a:t/>
                </a:r>
                <a:br>
                  <a:rPr lang="en-US" sz="400" dirty="0"/>
                </a:br>
                <a:r>
                  <a:rPr lang="en-US" sz="400" dirty="0"/>
                  <a:t>Surface Area = -π ∫[1, 0] (1/√u + (2 - x) / (√u(u - 1))) </a:t>
                </a:r>
                <a:r>
                  <a:rPr lang="en-US" sz="400" dirty="0" smtClean="0"/>
                  <a:t>du</a:t>
                </a:r>
                <a:r>
                  <a:rPr lang="en-US" sz="400" dirty="0"/>
                  <a:t/>
                </a:r>
                <a:br>
                  <a:rPr lang="en-US" sz="400" dirty="0"/>
                </a:br>
                <a:r>
                  <a:rPr lang="en-US" sz="400" dirty="0"/>
                  <a:t>Since we are integrating with respect to u, we need to express (2 - 𝑥</a:t>
                </a:r>
                <a:r>
                  <a:rPr lang="en-US" sz="400" dirty="0" smtClean="0"/>
                  <a:t>) </a:t>
                </a:r>
                <a:r>
                  <a:rPr lang="en-US" sz="400" dirty="0"/>
                  <a:t>in terms of u.  From u = 2x - x², we can solve for 𝑥 </a:t>
                </a:r>
                <a:r>
                  <a:rPr lang="en-US" sz="400" dirty="0" smtClean="0"/>
                  <a:t>:</a:t>
                </a:r>
                <a:r>
                  <a:rPr lang="en-US" sz="400" dirty="0"/>
                  <a:t/>
                </a:r>
                <a:br>
                  <a:rPr lang="en-US" sz="400" dirty="0"/>
                </a:br>
                <a:r>
                  <a:rPr lang="en-US" sz="400" dirty="0"/>
                  <a:t>x = (2 - u) / (2 - x</a:t>
                </a:r>
                <a:r>
                  <a:rPr lang="en-US" sz="400" dirty="0" smtClean="0"/>
                  <a:t>)</a:t>
                </a:r>
                <a:r>
                  <a:rPr lang="en-US" sz="400" dirty="0"/>
                  <a:t/>
                </a:r>
                <a:br>
                  <a:rPr lang="en-US" sz="400" dirty="0"/>
                </a:br>
                <a:r>
                  <a:rPr lang="en-US" sz="400" dirty="0"/>
                  <a:t>Substituting this back into the integral</a:t>
                </a:r>
                <a:r>
                  <a:rPr lang="en-US" sz="400" dirty="0" smtClean="0"/>
                  <a:t>:</a:t>
                </a:r>
                <a:r>
                  <a:rPr lang="en-US" sz="400" dirty="0"/>
                  <a:t/>
                </a:r>
                <a:br>
                  <a:rPr lang="en-US" sz="400" dirty="0"/>
                </a:br>
                <a:r>
                  <a:rPr lang="en-US" sz="400" dirty="0"/>
                  <a:t>Surface Area = -π ∫[1, 0] (1/√u + ((2 - (2 - u) / (2 - x)) / (√u(u - 1)))) du</a:t>
                </a:r>
                <a:br>
                  <a:rPr lang="en-US" sz="400" dirty="0"/>
                </a:br>
                <a:r>
                  <a:rPr lang="en-US" sz="400" dirty="0"/>
                  <a:t>            = -π ∫[1, 0] (1/√u + (u / (√u(u - 1))) du</a:t>
                </a:r>
                <a:br>
                  <a:rPr lang="en-US" sz="400" dirty="0"/>
                </a:br>
                <a:r>
                  <a:rPr lang="en-US" sz="400" dirty="0"/>
                  <a:t>            = -π ∫[1, 0] (1/√u + √u / (u - 1)) </a:t>
                </a:r>
                <a:r>
                  <a:rPr lang="en-US" sz="400" dirty="0" smtClean="0"/>
                  <a:t>du</a:t>
                </a:r>
                <a:r>
                  <a:rPr lang="en-US" sz="400" dirty="0"/>
                  <a:t/>
                </a:r>
                <a:br>
                  <a:rPr lang="en-US" sz="400" dirty="0"/>
                </a:br>
                <a:r>
                  <a:rPr lang="en-US" sz="400" dirty="0"/>
                  <a:t>Finally, we can evaluate the integral</a:t>
                </a:r>
                <a:r>
                  <a:rPr lang="en-US" sz="400" dirty="0" smtClean="0"/>
                  <a:t>:</a:t>
                </a:r>
                <a:r>
                  <a:rPr lang="en-US" sz="400" dirty="0"/>
                  <a:t/>
                </a:r>
                <a:br>
                  <a:rPr lang="en-US" sz="400" dirty="0"/>
                </a:br>
                <a:r>
                  <a:rPr lang="en-US" sz="400" dirty="0"/>
                  <a:t>Surface Area = -π [2√u + 2√(u - 1)] |_[1, 0]</a:t>
                </a:r>
                <a:br>
                  <a:rPr lang="en-US" sz="400" dirty="0"/>
                </a:br>
                <a:r>
                  <a:rPr lang="en-US" sz="400" dirty="0"/>
                  <a:t>            = -π [(2√0 + 2√(-1)) - (2√1 + 2√0)]</a:t>
                </a:r>
                <a:br>
                  <a:rPr lang="en-US" sz="400" dirty="0"/>
                </a:br>
                <a:r>
                  <a:rPr lang="en-US" sz="400" dirty="0"/>
                  <a:t>            = -π [0 - 2] </a:t>
                </a:r>
                <a:br>
                  <a:rPr lang="en-US" sz="400" dirty="0"/>
                </a:br>
                <a:r>
                  <a:rPr lang="en-US" sz="400" dirty="0"/>
                  <a:t>            = 2π </a:t>
                </a:r>
                <a:br>
                  <a:rPr lang="en-US" sz="400" dirty="0"/>
                </a:br>
                <a:r>
                  <a:rPr lang="en-US" sz="400" dirty="0"/>
                  <a:t>**Therefore, the surface area of the lamp base is 2π square units.** </a:t>
                </a:r>
                <a:br>
                  <a:rPr lang="en-US" sz="400" dirty="0"/>
                </a:br>
                <a:endParaRPr lang="en-US" sz="10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839788" y="4127498"/>
                <a:ext cx="5157787" cy="2571751"/>
              </a:xfr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p:cNvSpPr>
                <a:spLocks noGrp="1"/>
              </p:cNvSpPr>
              <p:nvPr>
                <p:ph type="body" sz="quarter" idx="3"/>
              </p:nvPr>
            </p:nvSpPr>
            <p:spPr>
              <a:xfrm>
                <a:off x="6172200" y="1681163"/>
                <a:ext cx="5183188" cy="2446334"/>
              </a:xfrm>
              <a:ln>
                <a:solidFill>
                  <a:schemeClr val="tx1"/>
                </a:solidFill>
              </a:ln>
            </p:spPr>
            <p:txBody>
              <a:bodyPr anchor="t">
                <a:noAutofit/>
              </a:bodyPr>
              <a:lstStyle/>
              <a:p>
                <a:pPr>
                  <a:lnSpc>
                    <a:spcPct val="120000"/>
                  </a:lnSpc>
                  <a:spcBef>
                    <a:spcPts val="0"/>
                  </a:spcBef>
                </a:pPr>
                <a:r>
                  <a:rPr lang="en-US" sz="400" b="0" dirty="0" smtClean="0"/>
                  <a:t>To calculate the surface area of the curve, we'll use the formula for the surface area of a solid of revolution:</a:t>
                </a:r>
              </a:p>
              <a:p>
                <a:pPr algn="ctr">
                  <a:lnSpc>
                    <a:spcPct val="120000"/>
                  </a:lnSpc>
                  <a:spcBef>
                    <a:spcPts val="0"/>
                  </a:spcBef>
                </a:pPr>
                <a:r>
                  <a:rPr lang="en-US" sz="400" b="0" dirty="0"/>
                  <a:t>Surface Area </a:t>
                </a:r>
                <a14:m>
                  <m:oMath xmlns:m="http://schemas.openxmlformats.org/officeDocument/2006/math">
                    <m:r>
                      <a:rPr lang="en-US" sz="400" b="0" i="1" smtClean="0">
                        <a:latin typeface="Cambria Math" panose="02040503050406030204" pitchFamily="18" charset="0"/>
                      </a:rPr>
                      <m:t>= </m:t>
                    </m:r>
                    <m:nary>
                      <m:naryPr>
                        <m:ctrlPr>
                          <a:rPr lang="en-US" sz="400" b="0" i="1" smtClean="0">
                            <a:latin typeface="Cambria Math" panose="02040503050406030204" pitchFamily="18" charset="0"/>
                          </a:rPr>
                        </m:ctrlPr>
                      </m:naryPr>
                      <m:sub>
                        <m:r>
                          <m:rPr>
                            <m:brk m:alnAt="23"/>
                          </m:rPr>
                          <a:rPr lang="en-US" sz="400" b="0" i="1" smtClean="0">
                            <a:latin typeface="Cambria Math" panose="02040503050406030204" pitchFamily="18" charset="0"/>
                          </a:rPr>
                          <m:t>𝑎</m:t>
                        </m:r>
                      </m:sub>
                      <m:sup>
                        <m:r>
                          <a:rPr lang="en-US" sz="400" b="0" i="1" smtClean="0">
                            <a:latin typeface="Cambria Math" panose="02040503050406030204" pitchFamily="18" charset="0"/>
                          </a:rPr>
                          <m:t>𝑏</m:t>
                        </m:r>
                      </m:sup>
                      <m:e>
                        <m:r>
                          <a:rPr lang="en-US" sz="400" b="0" i="1" smtClean="0">
                            <a:latin typeface="Cambria Math" panose="02040503050406030204" pitchFamily="18" charset="0"/>
                          </a:rPr>
                          <m:t>2</m:t>
                        </m:r>
                        <m:r>
                          <a:rPr lang="en-US" sz="400" b="0" i="1" smtClean="0">
                            <a:latin typeface="Cambria Math" panose="02040503050406030204" pitchFamily="18" charset="0"/>
                            <a:ea typeface="Cambria Math" panose="02040503050406030204" pitchFamily="18" charset="0"/>
                          </a:rPr>
                          <m:t>𝜋</m:t>
                        </m:r>
                        <m:r>
                          <a:rPr lang="en-US" sz="400" b="0" i="1" smtClean="0">
                            <a:latin typeface="Cambria Math" panose="02040503050406030204" pitchFamily="18" charset="0"/>
                            <a:ea typeface="Cambria Math" panose="02040503050406030204" pitchFamily="18" charset="0"/>
                          </a:rPr>
                          <m:t>𝑥</m:t>
                        </m:r>
                        <m:rad>
                          <m:radPr>
                            <m:degHide m:val="on"/>
                            <m:ctrlPr>
                              <a:rPr lang="en-US" sz="400" b="0" i="1" smtClean="0">
                                <a:latin typeface="Cambria Math" panose="02040503050406030204" pitchFamily="18" charset="0"/>
                                <a:ea typeface="Cambria Math" panose="02040503050406030204" pitchFamily="18" charset="0"/>
                              </a:rPr>
                            </m:ctrlPr>
                          </m:radPr>
                          <m:deg/>
                          <m:e>
                            <m:r>
                              <a:rPr lang="en-US" sz="400" b="0" i="1" smtClean="0">
                                <a:latin typeface="Cambria Math" panose="02040503050406030204" pitchFamily="18" charset="0"/>
                                <a:ea typeface="Cambria Math" panose="02040503050406030204" pitchFamily="18" charset="0"/>
                              </a:rPr>
                              <m:t>1+</m:t>
                            </m:r>
                            <m:sSup>
                              <m:sSupPr>
                                <m:ctrlPr>
                                  <a:rPr lang="en-US" sz="400" b="0" i="1" smtClean="0">
                                    <a:latin typeface="Cambria Math" panose="02040503050406030204" pitchFamily="18" charset="0"/>
                                    <a:ea typeface="Cambria Math" panose="02040503050406030204" pitchFamily="18" charset="0"/>
                                  </a:rPr>
                                </m:ctrlPr>
                              </m:sSupPr>
                              <m:e>
                                <m:f>
                                  <m:fPr>
                                    <m:ctrlPr>
                                      <a:rPr lang="en-US" sz="400" b="0" i="1" smtClean="0">
                                        <a:latin typeface="Cambria Math" panose="02040503050406030204" pitchFamily="18" charset="0"/>
                                        <a:ea typeface="Cambria Math" panose="02040503050406030204" pitchFamily="18" charset="0"/>
                                      </a:rPr>
                                    </m:ctrlPr>
                                  </m:fPr>
                                  <m:num>
                                    <m:r>
                                      <a:rPr lang="en-US" sz="400" b="0" i="1" smtClean="0">
                                        <a:latin typeface="Cambria Math" panose="02040503050406030204" pitchFamily="18" charset="0"/>
                                        <a:ea typeface="Cambria Math" panose="02040503050406030204" pitchFamily="18" charset="0"/>
                                      </a:rPr>
                                      <m:t>𝑑𝑦</m:t>
                                    </m:r>
                                  </m:num>
                                  <m:den>
                                    <m:r>
                                      <a:rPr lang="en-US" sz="400" b="0" i="1" smtClean="0">
                                        <a:latin typeface="Cambria Math" panose="02040503050406030204" pitchFamily="18" charset="0"/>
                                        <a:ea typeface="Cambria Math" panose="02040503050406030204" pitchFamily="18" charset="0"/>
                                      </a:rPr>
                                      <m:t>𝑑𝑥</m:t>
                                    </m:r>
                                  </m:den>
                                </m:f>
                              </m:e>
                              <m:sup>
                                <m:r>
                                  <a:rPr lang="en-US" sz="400" b="0" i="1" smtClean="0">
                                    <a:latin typeface="Cambria Math" panose="02040503050406030204" pitchFamily="18" charset="0"/>
                                    <a:ea typeface="Cambria Math" panose="02040503050406030204" pitchFamily="18" charset="0"/>
                                  </a:rPr>
                                  <m:t>2</m:t>
                                </m:r>
                              </m:sup>
                            </m:sSup>
                          </m:e>
                        </m:rad>
                        <m:r>
                          <a:rPr lang="en-US" sz="400" b="0" i="1" smtClean="0">
                            <a:latin typeface="Cambria Math" panose="02040503050406030204" pitchFamily="18" charset="0"/>
                            <a:ea typeface="Cambria Math" panose="02040503050406030204" pitchFamily="18" charset="0"/>
                          </a:rPr>
                          <m:t>𝑑𝑥</m:t>
                        </m:r>
                      </m:e>
                    </m:nary>
                  </m:oMath>
                </a14:m>
                <a:endParaRPr lang="en-US" sz="400" b="0" dirty="0" smtClean="0"/>
              </a:p>
              <a:p>
                <a:pPr>
                  <a:lnSpc>
                    <a:spcPct val="120000"/>
                  </a:lnSpc>
                  <a:spcBef>
                    <a:spcPts val="0"/>
                  </a:spcBef>
                </a:pPr>
                <a:r>
                  <a:rPr lang="en-US" sz="400" b="0" dirty="0" smtClean="0"/>
                  <a:t>First</a:t>
                </a:r>
                <a:r>
                  <a:rPr lang="en-US" sz="400" b="0" dirty="0"/>
                  <a:t>, let's find </a:t>
                </a:r>
                <a14:m>
                  <m:oMath xmlns:m="http://schemas.openxmlformats.org/officeDocument/2006/math">
                    <m:f>
                      <m:fPr>
                        <m:ctrlPr>
                          <a:rPr lang="en-US" sz="400" b="0" i="1" smtClean="0">
                            <a:latin typeface="Cambria Math" panose="02040503050406030204" pitchFamily="18" charset="0"/>
                          </a:rPr>
                        </m:ctrlPr>
                      </m:fPr>
                      <m:num>
                        <m:r>
                          <a:rPr lang="en-US" sz="400" b="0" i="1" smtClean="0">
                            <a:latin typeface="Cambria Math" panose="02040503050406030204" pitchFamily="18" charset="0"/>
                          </a:rPr>
                          <m:t>𝑑𝑦</m:t>
                        </m:r>
                      </m:num>
                      <m:den>
                        <m:r>
                          <a:rPr lang="en-US" sz="400" b="0" i="1" smtClean="0">
                            <a:latin typeface="Cambria Math" panose="02040503050406030204" pitchFamily="18" charset="0"/>
                          </a:rPr>
                          <m:t>𝑑𝑥</m:t>
                        </m:r>
                      </m:den>
                    </m:f>
                  </m:oMath>
                </a14:m>
                <a:r>
                  <a:rPr lang="en-US" sz="400" b="0" dirty="0" smtClean="0"/>
                  <a:t>:</a:t>
                </a:r>
                <a:endParaRPr lang="en-US" sz="400" b="0" dirty="0"/>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400" b="0" i="1" dirty="0" smtClean="0">
                          <a:latin typeface="Cambria Math" panose="02040503050406030204" pitchFamily="18" charset="0"/>
                        </a:rPr>
                        <m:t>𝑦</m:t>
                      </m:r>
                      <m:r>
                        <a:rPr lang="en-US" sz="400" b="0" i="1" dirty="0" smtClean="0">
                          <a:latin typeface="Cambria Math" panose="02040503050406030204" pitchFamily="18" charset="0"/>
                        </a:rPr>
                        <m:t> = </m:t>
                      </m:r>
                      <m:rad>
                        <m:radPr>
                          <m:degHide m:val="on"/>
                          <m:ctrlPr>
                            <a:rPr lang="en-US" sz="400" b="0" i="1" dirty="0" smtClean="0">
                              <a:latin typeface="Cambria Math" panose="02040503050406030204" pitchFamily="18" charset="0"/>
                            </a:rPr>
                          </m:ctrlPr>
                        </m:radPr>
                        <m:deg/>
                        <m:e>
                          <m:r>
                            <a:rPr lang="en-US" sz="400" b="0" i="1" dirty="0" smtClean="0">
                              <a:latin typeface="Cambria Math" panose="02040503050406030204" pitchFamily="18" charset="0"/>
                            </a:rPr>
                            <m:t>(2</m:t>
                          </m:r>
                          <m:r>
                            <a:rPr lang="en-US" sz="400" b="0" i="1" dirty="0" smtClean="0">
                              <a:latin typeface="Cambria Math" panose="02040503050406030204" pitchFamily="18" charset="0"/>
                            </a:rPr>
                            <m:t>𝑥</m:t>
                          </m:r>
                          <m:r>
                            <a:rPr lang="en-US" sz="400" b="0" i="1" dirty="0" smtClean="0">
                              <a:latin typeface="Cambria Math" panose="02040503050406030204" pitchFamily="18" charset="0"/>
                            </a:rPr>
                            <m:t>−</m:t>
                          </m:r>
                          <m:sSup>
                            <m:sSupPr>
                              <m:ctrlPr>
                                <a:rPr lang="en-US" sz="400" b="0" i="1" dirty="0" smtClean="0">
                                  <a:latin typeface="Cambria Math" panose="02040503050406030204" pitchFamily="18" charset="0"/>
                                </a:rPr>
                              </m:ctrlPr>
                            </m:sSupPr>
                            <m:e>
                              <m:r>
                                <a:rPr lang="en-US" sz="400" b="0" i="1" dirty="0" smtClean="0">
                                  <a:latin typeface="Cambria Math" panose="02040503050406030204" pitchFamily="18" charset="0"/>
                                </a:rPr>
                                <m:t>𝑥</m:t>
                              </m:r>
                            </m:e>
                            <m:sup>
                              <m:r>
                                <a:rPr lang="en-US" sz="400" b="0" i="1" dirty="0" smtClean="0">
                                  <a:latin typeface="Cambria Math" panose="02040503050406030204" pitchFamily="18" charset="0"/>
                                </a:rPr>
                                <m:t>2</m:t>
                              </m:r>
                            </m:sup>
                          </m:sSup>
                        </m:e>
                      </m:rad>
                    </m:oMath>
                  </m:oMathPara>
                </a14:m>
                <a:endParaRPr lang="en-US" sz="400" b="0" i="1" dirty="0" smtClean="0">
                  <a:latin typeface="Cambria Math" panose="02040503050406030204" pitchFamily="18" charset="0"/>
                </a:endParaRPr>
              </a:p>
              <a:p>
                <a:pPr>
                  <a:lnSpc>
                    <a:spcPct val="120000"/>
                  </a:lnSpc>
                  <a:spcBef>
                    <a:spcPts val="0"/>
                  </a:spcBef>
                </a:pPr>
                <a14:m>
                  <m:oMathPara xmlns:m="http://schemas.openxmlformats.org/officeDocument/2006/math">
                    <m:oMathParaPr>
                      <m:jc m:val="centerGroup"/>
                    </m:oMathParaPr>
                    <m:oMath xmlns:m="http://schemas.openxmlformats.org/officeDocument/2006/math">
                      <m:f>
                        <m:fPr>
                          <m:ctrlPr>
                            <a:rPr lang="en-US" sz="400" b="0" i="1" dirty="0" smtClean="0">
                              <a:latin typeface="Cambria Math" panose="02040503050406030204" pitchFamily="18" charset="0"/>
                            </a:rPr>
                          </m:ctrlPr>
                        </m:fPr>
                        <m:num>
                          <m:r>
                            <a:rPr lang="en-US" sz="400" b="0" i="1" dirty="0" smtClean="0">
                              <a:latin typeface="Cambria Math" panose="02040503050406030204" pitchFamily="18" charset="0"/>
                            </a:rPr>
                            <m:t>𝑑𝑦</m:t>
                          </m:r>
                        </m:num>
                        <m:den>
                          <m:r>
                            <a:rPr lang="en-US" sz="400" b="0" i="1" dirty="0" smtClean="0">
                              <a:latin typeface="Cambria Math" panose="02040503050406030204" pitchFamily="18" charset="0"/>
                            </a:rPr>
                            <m:t>𝑑𝑥</m:t>
                          </m:r>
                        </m:den>
                      </m:f>
                      <m:r>
                        <a:rPr lang="en-US" sz="400" b="0" i="1" dirty="0">
                          <a:latin typeface="Cambria Math" panose="02040503050406030204" pitchFamily="18" charset="0"/>
                        </a:rPr>
                        <m:t> =</m:t>
                      </m:r>
                      <m:f>
                        <m:fPr>
                          <m:ctrlPr>
                            <a:rPr lang="en-US" sz="400" b="0" i="1" dirty="0" smtClean="0">
                              <a:latin typeface="Cambria Math" panose="02040503050406030204" pitchFamily="18" charset="0"/>
                            </a:rPr>
                          </m:ctrlPr>
                        </m:fPr>
                        <m:num>
                          <m:r>
                            <a:rPr lang="en-US" sz="400" b="0" i="1" dirty="0">
                              <a:latin typeface="Cambria Math" panose="02040503050406030204" pitchFamily="18" charset="0"/>
                            </a:rPr>
                            <m:t>𝑑</m:t>
                          </m:r>
                          <m:d>
                            <m:dPr>
                              <m:ctrlPr>
                                <a:rPr lang="en-US" sz="400" b="0" i="1" dirty="0">
                                  <a:latin typeface="Cambria Math" panose="02040503050406030204" pitchFamily="18" charset="0"/>
                                </a:rPr>
                              </m:ctrlPr>
                            </m:dPr>
                            <m:e>
                              <m:rad>
                                <m:radPr>
                                  <m:degHide m:val="on"/>
                                  <m:ctrlPr>
                                    <a:rPr lang="en-US" sz="400" b="0" i="1" dirty="0">
                                      <a:latin typeface="Cambria Math" panose="02040503050406030204" pitchFamily="18" charset="0"/>
                                    </a:rPr>
                                  </m:ctrlPr>
                                </m:radPr>
                                <m:deg/>
                                <m:e>
                                  <m:r>
                                    <a:rPr lang="en-US" sz="400" b="0" i="1" dirty="0" smtClean="0">
                                      <a:latin typeface="Cambria Math" panose="02040503050406030204" pitchFamily="18" charset="0"/>
                                    </a:rPr>
                                    <m:t>2</m:t>
                                  </m:r>
                                  <m:r>
                                    <a:rPr lang="en-US" sz="400" b="0" i="1" dirty="0" smtClean="0">
                                      <a:latin typeface="Cambria Math" panose="02040503050406030204" pitchFamily="18" charset="0"/>
                                    </a:rPr>
                                    <m:t>𝑥</m:t>
                                  </m:r>
                                  <m:r>
                                    <a:rPr lang="en-US" sz="400" b="0" i="1" dirty="0" smtClean="0">
                                      <a:latin typeface="Cambria Math" panose="02040503050406030204" pitchFamily="18" charset="0"/>
                                    </a:rPr>
                                    <m:t>−</m:t>
                                  </m:r>
                                  <m:sSup>
                                    <m:sSupPr>
                                      <m:ctrlPr>
                                        <a:rPr lang="en-US" sz="400" b="0" i="1" dirty="0" smtClean="0">
                                          <a:latin typeface="Cambria Math" panose="02040503050406030204" pitchFamily="18" charset="0"/>
                                        </a:rPr>
                                      </m:ctrlPr>
                                    </m:sSupPr>
                                    <m:e>
                                      <m:r>
                                        <a:rPr lang="en-US" sz="400" b="0" i="1" dirty="0" smtClean="0">
                                          <a:latin typeface="Cambria Math" panose="02040503050406030204" pitchFamily="18" charset="0"/>
                                        </a:rPr>
                                        <m:t>𝑥</m:t>
                                      </m:r>
                                    </m:e>
                                    <m:sup>
                                      <m:r>
                                        <a:rPr lang="en-US" sz="400" b="0" i="1" dirty="0" smtClean="0">
                                          <a:latin typeface="Cambria Math" panose="02040503050406030204" pitchFamily="18" charset="0"/>
                                        </a:rPr>
                                        <m:t>2</m:t>
                                      </m:r>
                                    </m:sup>
                                  </m:sSup>
                                </m:e>
                              </m:rad>
                            </m:e>
                          </m:d>
                        </m:num>
                        <m:den>
                          <m:r>
                            <a:rPr lang="en-US" sz="400" b="0" i="1" dirty="0" smtClean="0">
                              <a:latin typeface="Cambria Math" panose="02040503050406030204" pitchFamily="18" charset="0"/>
                            </a:rPr>
                            <m:t>𝑑𝑥</m:t>
                          </m:r>
                        </m:den>
                      </m:f>
                    </m:oMath>
                  </m:oMathPara>
                </a14:m>
                <a:endParaRPr lang="en-US" sz="400" b="0" dirty="0"/>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400" b="0" i="1" dirty="0" smtClean="0">
                          <a:latin typeface="Cambria Math" panose="02040503050406030204" pitchFamily="18" charset="0"/>
                        </a:rPr>
                        <m:t>= </m:t>
                      </m:r>
                      <m:d>
                        <m:dPr>
                          <m:ctrlPr>
                            <a:rPr lang="en-US" sz="400" b="0" i="1" dirty="0" smtClean="0">
                              <a:latin typeface="Cambria Math" panose="02040503050406030204" pitchFamily="18" charset="0"/>
                            </a:rPr>
                          </m:ctrlPr>
                        </m:dPr>
                        <m:e>
                          <m:f>
                            <m:fPr>
                              <m:ctrlPr>
                                <a:rPr lang="en-US" sz="400" b="0" i="1" dirty="0" smtClean="0">
                                  <a:latin typeface="Cambria Math" panose="02040503050406030204" pitchFamily="18" charset="0"/>
                                </a:rPr>
                              </m:ctrlPr>
                            </m:fPr>
                            <m:num>
                              <m:r>
                                <a:rPr lang="en-US" sz="400" b="0" i="1" dirty="0" smtClean="0">
                                  <a:latin typeface="Cambria Math" panose="02040503050406030204" pitchFamily="18" charset="0"/>
                                </a:rPr>
                                <m:t>1</m:t>
                              </m:r>
                            </m:num>
                            <m:den>
                              <m:r>
                                <a:rPr lang="en-US" sz="400" b="0" i="1" dirty="0" smtClean="0">
                                  <a:latin typeface="Cambria Math" panose="02040503050406030204" pitchFamily="18" charset="0"/>
                                </a:rPr>
                                <m:t>2</m:t>
                              </m:r>
                            </m:den>
                          </m:f>
                        </m:e>
                      </m:d>
                      <m:sSup>
                        <m:sSupPr>
                          <m:ctrlPr>
                            <a:rPr lang="en-US" sz="400" b="0" i="1" dirty="0" smtClean="0">
                              <a:latin typeface="Cambria Math" panose="02040503050406030204" pitchFamily="18" charset="0"/>
                            </a:rPr>
                          </m:ctrlPr>
                        </m:sSupPr>
                        <m:e>
                          <m:d>
                            <m:dPr>
                              <m:ctrlPr>
                                <a:rPr lang="en-US" sz="400" b="0" i="1" dirty="0" smtClean="0">
                                  <a:latin typeface="Cambria Math" panose="02040503050406030204" pitchFamily="18" charset="0"/>
                                </a:rPr>
                              </m:ctrlPr>
                            </m:dPr>
                            <m:e>
                              <m:r>
                                <a:rPr lang="en-US" sz="400" b="0" i="1" dirty="0" smtClean="0">
                                  <a:latin typeface="Cambria Math" panose="02040503050406030204" pitchFamily="18" charset="0"/>
                                </a:rPr>
                                <m:t>2</m:t>
                              </m:r>
                              <m:r>
                                <a:rPr lang="en-US" sz="400" b="0" i="1" dirty="0" smtClean="0">
                                  <a:latin typeface="Cambria Math" panose="02040503050406030204" pitchFamily="18" charset="0"/>
                                </a:rPr>
                                <m:t>𝑥</m:t>
                              </m:r>
                              <m:r>
                                <a:rPr lang="en-US" sz="400" b="0" i="1" dirty="0" smtClean="0">
                                  <a:latin typeface="Cambria Math" panose="02040503050406030204" pitchFamily="18" charset="0"/>
                                </a:rPr>
                                <m:t> − </m:t>
                              </m:r>
                              <m:sSup>
                                <m:sSupPr>
                                  <m:ctrlPr>
                                    <a:rPr lang="en-US" sz="400" b="0" i="1" dirty="0" smtClean="0">
                                      <a:latin typeface="Cambria Math" panose="02040503050406030204" pitchFamily="18" charset="0"/>
                                    </a:rPr>
                                  </m:ctrlPr>
                                </m:sSupPr>
                                <m:e>
                                  <m:r>
                                    <a:rPr lang="en-US" sz="400" b="0" i="1" dirty="0" smtClean="0">
                                      <a:latin typeface="Cambria Math" panose="02040503050406030204" pitchFamily="18" charset="0"/>
                                    </a:rPr>
                                    <m:t>𝑥</m:t>
                                  </m:r>
                                </m:e>
                                <m:sup>
                                  <m:r>
                                    <a:rPr lang="en-US" sz="400" b="0" i="1" dirty="0" smtClean="0">
                                      <a:latin typeface="Cambria Math" panose="02040503050406030204" pitchFamily="18" charset="0"/>
                                    </a:rPr>
                                    <m:t>2</m:t>
                                  </m:r>
                                </m:sup>
                              </m:sSup>
                            </m:e>
                          </m:d>
                        </m:e>
                        <m:sup>
                          <m:d>
                            <m:dPr>
                              <m:ctrlPr>
                                <a:rPr lang="en-US" sz="400" b="0" i="1" dirty="0" smtClean="0">
                                  <a:latin typeface="Cambria Math" panose="02040503050406030204" pitchFamily="18" charset="0"/>
                                </a:rPr>
                              </m:ctrlPr>
                            </m:dPr>
                            <m:e>
                              <m:r>
                                <a:rPr lang="en-US" sz="400" b="0" i="1" dirty="0" smtClean="0">
                                  <a:latin typeface="Cambria Math" panose="02040503050406030204" pitchFamily="18" charset="0"/>
                                </a:rPr>
                                <m:t>−</m:t>
                              </m:r>
                              <m:f>
                                <m:fPr>
                                  <m:ctrlPr>
                                    <a:rPr lang="en-US" sz="400" b="0" i="1" dirty="0" smtClean="0">
                                      <a:latin typeface="Cambria Math" panose="02040503050406030204" pitchFamily="18" charset="0"/>
                                    </a:rPr>
                                  </m:ctrlPr>
                                </m:fPr>
                                <m:num>
                                  <m:r>
                                    <a:rPr lang="en-US" sz="400" b="0" i="1" dirty="0" smtClean="0">
                                      <a:latin typeface="Cambria Math" panose="02040503050406030204" pitchFamily="18" charset="0"/>
                                    </a:rPr>
                                    <m:t>1</m:t>
                                  </m:r>
                                </m:num>
                                <m:den>
                                  <m:r>
                                    <a:rPr lang="en-US" sz="400" b="0" i="1" dirty="0" smtClean="0">
                                      <a:latin typeface="Cambria Math" panose="02040503050406030204" pitchFamily="18" charset="0"/>
                                    </a:rPr>
                                    <m:t>2</m:t>
                                  </m:r>
                                </m:den>
                              </m:f>
                            </m:e>
                          </m:d>
                        </m:sup>
                      </m:sSup>
                      <m:r>
                        <a:rPr lang="en-US" sz="400" b="0" i="1" dirty="0" smtClean="0">
                          <a:latin typeface="Cambria Math" panose="02040503050406030204" pitchFamily="18" charset="0"/>
                        </a:rPr>
                        <m:t>(2−2</m:t>
                      </m:r>
                      <m:r>
                        <a:rPr lang="en-US" sz="400" b="0" i="1" dirty="0" smtClean="0">
                          <a:latin typeface="Cambria Math" panose="02040503050406030204" pitchFamily="18" charset="0"/>
                        </a:rPr>
                        <m:t>𝑥</m:t>
                      </m:r>
                      <m:r>
                        <a:rPr lang="en-US" sz="400" b="0" i="1" dirty="0" smtClean="0">
                          <a:latin typeface="Cambria Math" panose="02040503050406030204" pitchFamily="18" charset="0"/>
                        </a:rPr>
                        <m:t>)</m:t>
                      </m:r>
                    </m:oMath>
                  </m:oMathPara>
                </a14:m>
                <a:endParaRPr lang="en-US" sz="400" b="0" dirty="0"/>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400" b="0" i="1" dirty="0" smtClean="0">
                          <a:latin typeface="Cambria Math" panose="02040503050406030204" pitchFamily="18" charset="0"/>
                        </a:rPr>
                        <m:t>=</m:t>
                      </m:r>
                      <m:f>
                        <m:fPr>
                          <m:ctrlPr>
                            <a:rPr lang="en-US" sz="400" b="0" i="1" dirty="0" smtClean="0">
                              <a:latin typeface="Cambria Math" panose="02040503050406030204" pitchFamily="18" charset="0"/>
                            </a:rPr>
                          </m:ctrlPr>
                        </m:fPr>
                        <m:num>
                          <m:d>
                            <m:dPr>
                              <m:ctrlPr>
                                <a:rPr lang="en-US" sz="400" b="0" i="1" dirty="0" smtClean="0">
                                  <a:latin typeface="Cambria Math" panose="02040503050406030204" pitchFamily="18" charset="0"/>
                                </a:rPr>
                              </m:ctrlPr>
                            </m:dPr>
                            <m:e>
                              <m:r>
                                <a:rPr lang="en-US" sz="400" b="0" i="1" dirty="0" smtClean="0">
                                  <a:latin typeface="Cambria Math" panose="02040503050406030204" pitchFamily="18" charset="0"/>
                                </a:rPr>
                                <m:t>1 − </m:t>
                              </m:r>
                              <m:r>
                                <a:rPr lang="en-US" sz="400" b="0" i="1" dirty="0" smtClean="0">
                                  <a:latin typeface="Cambria Math" panose="02040503050406030204" pitchFamily="18" charset="0"/>
                                </a:rPr>
                                <m:t>𝑥</m:t>
                              </m:r>
                            </m:e>
                          </m:d>
                        </m:num>
                        <m:den>
                          <m:rad>
                            <m:radPr>
                              <m:degHide m:val="on"/>
                              <m:ctrlPr>
                                <a:rPr lang="en-US" sz="400" b="0" i="1" dirty="0" smtClean="0">
                                  <a:latin typeface="Cambria Math" panose="02040503050406030204" pitchFamily="18" charset="0"/>
                                </a:rPr>
                              </m:ctrlPr>
                            </m:radPr>
                            <m:deg/>
                            <m:e>
                              <m:r>
                                <a:rPr lang="en-US" sz="400" b="0" i="1" dirty="0" smtClean="0">
                                  <a:latin typeface="Cambria Math" panose="02040503050406030204" pitchFamily="18" charset="0"/>
                                </a:rPr>
                                <m:t>2</m:t>
                              </m:r>
                              <m:r>
                                <a:rPr lang="en-US" sz="400" b="0" i="1" dirty="0" smtClean="0">
                                  <a:latin typeface="Cambria Math" panose="02040503050406030204" pitchFamily="18" charset="0"/>
                                </a:rPr>
                                <m:t>𝑥</m:t>
                              </m:r>
                              <m:r>
                                <a:rPr lang="en-US" sz="400" b="0" i="1" dirty="0" smtClean="0">
                                  <a:latin typeface="Cambria Math" panose="02040503050406030204" pitchFamily="18" charset="0"/>
                                </a:rPr>
                                <m:t>−</m:t>
                              </m:r>
                              <m:sSup>
                                <m:sSupPr>
                                  <m:ctrlPr>
                                    <a:rPr lang="en-US" sz="400" b="0" i="1" dirty="0" smtClean="0">
                                      <a:latin typeface="Cambria Math" panose="02040503050406030204" pitchFamily="18" charset="0"/>
                                    </a:rPr>
                                  </m:ctrlPr>
                                </m:sSupPr>
                                <m:e>
                                  <m:r>
                                    <a:rPr lang="en-US" sz="400" b="0" i="1" dirty="0" smtClean="0">
                                      <a:latin typeface="Cambria Math" panose="02040503050406030204" pitchFamily="18" charset="0"/>
                                    </a:rPr>
                                    <m:t>𝑥</m:t>
                                  </m:r>
                                </m:e>
                                <m:sup>
                                  <m:r>
                                    <a:rPr lang="en-US" sz="400" b="0" i="1" dirty="0" smtClean="0">
                                      <a:latin typeface="Cambria Math" panose="02040503050406030204" pitchFamily="18" charset="0"/>
                                    </a:rPr>
                                    <m:t>2</m:t>
                                  </m:r>
                                </m:sup>
                              </m:sSup>
                            </m:e>
                          </m:rad>
                        </m:den>
                      </m:f>
                      <m:r>
                        <a:rPr lang="en-US" sz="400" b="0" i="1" dirty="0" smtClean="0">
                          <a:latin typeface="Cambria Math" panose="02040503050406030204" pitchFamily="18" charset="0"/>
                        </a:rPr>
                        <m:t> </m:t>
                      </m:r>
                    </m:oMath>
                  </m:oMathPara>
                </a14:m>
                <a:endParaRPr lang="en-US" sz="400" b="0" dirty="0"/>
              </a:p>
              <a:p>
                <a:pPr>
                  <a:lnSpc>
                    <a:spcPct val="120000"/>
                  </a:lnSpc>
                  <a:spcBef>
                    <a:spcPts val="0"/>
                  </a:spcBef>
                </a:pPr>
                <a:r>
                  <a:rPr lang="en-US" sz="400" b="0" dirty="0"/>
                  <a:t>Now, plug this into the surface area formula:</a:t>
                </a:r>
              </a:p>
              <a:p>
                <a:pPr algn="ctr">
                  <a:lnSpc>
                    <a:spcPct val="120000"/>
                  </a:lnSpc>
                  <a:spcBef>
                    <a:spcPts val="0"/>
                  </a:spcBef>
                </a:pPr>
                <a:r>
                  <a:rPr lang="en-US" sz="400" b="0" dirty="0"/>
                  <a:t>Surface Area </a:t>
                </a:r>
                <a14:m>
                  <m:oMath xmlns:m="http://schemas.openxmlformats.org/officeDocument/2006/math">
                    <m:r>
                      <a:rPr lang="en-US" sz="400" b="0" i="1" dirty="0" smtClean="0">
                        <a:latin typeface="Cambria Math" panose="02040503050406030204" pitchFamily="18" charset="0"/>
                      </a:rPr>
                      <m:t>=</m:t>
                    </m:r>
                    <m:nary>
                      <m:naryPr>
                        <m:ctrlPr>
                          <a:rPr lang="en-US" sz="400" b="0" i="1">
                            <a:latin typeface="Cambria Math" panose="02040503050406030204" pitchFamily="18" charset="0"/>
                          </a:rPr>
                        </m:ctrlPr>
                      </m:naryPr>
                      <m:sub>
                        <m:r>
                          <a:rPr lang="en-US" sz="400" b="0" i="1" smtClean="0">
                            <a:latin typeface="Cambria Math" panose="02040503050406030204" pitchFamily="18" charset="0"/>
                          </a:rPr>
                          <m:t>1</m:t>
                        </m:r>
                      </m:sub>
                      <m:sup>
                        <m:r>
                          <a:rPr lang="en-US" sz="400" b="0" i="1" smtClean="0">
                            <a:latin typeface="Cambria Math" panose="02040503050406030204" pitchFamily="18" charset="0"/>
                          </a:rPr>
                          <m:t>2</m:t>
                        </m:r>
                      </m:sup>
                      <m:e>
                        <m:r>
                          <a:rPr lang="en-US" sz="400" b="0" i="1">
                            <a:latin typeface="Cambria Math" panose="02040503050406030204" pitchFamily="18" charset="0"/>
                          </a:rPr>
                          <m:t>2</m:t>
                        </m:r>
                        <m:r>
                          <a:rPr lang="en-US" sz="400" b="0" i="1">
                            <a:latin typeface="Cambria Math" panose="02040503050406030204" pitchFamily="18" charset="0"/>
                            <a:ea typeface="Cambria Math" panose="02040503050406030204" pitchFamily="18" charset="0"/>
                          </a:rPr>
                          <m:t>𝜋</m:t>
                        </m:r>
                        <m:r>
                          <a:rPr lang="en-US" sz="400" b="0" i="1">
                            <a:latin typeface="Cambria Math" panose="02040503050406030204" pitchFamily="18" charset="0"/>
                            <a:ea typeface="Cambria Math" panose="02040503050406030204" pitchFamily="18" charset="0"/>
                          </a:rPr>
                          <m:t>𝑥</m:t>
                        </m:r>
                        <m:rad>
                          <m:radPr>
                            <m:degHide m:val="on"/>
                            <m:ctrlPr>
                              <a:rPr lang="en-US" sz="400" b="0" i="1">
                                <a:latin typeface="Cambria Math" panose="02040503050406030204" pitchFamily="18" charset="0"/>
                                <a:ea typeface="Cambria Math" panose="02040503050406030204" pitchFamily="18" charset="0"/>
                              </a:rPr>
                            </m:ctrlPr>
                          </m:radPr>
                          <m:deg/>
                          <m:e>
                            <m:r>
                              <a:rPr lang="en-US" sz="400" b="0" i="1">
                                <a:latin typeface="Cambria Math" panose="02040503050406030204" pitchFamily="18" charset="0"/>
                                <a:ea typeface="Cambria Math" panose="02040503050406030204" pitchFamily="18" charset="0"/>
                              </a:rPr>
                              <m:t>1+</m:t>
                            </m:r>
                            <m:sSup>
                              <m:sSupPr>
                                <m:ctrlPr>
                                  <a:rPr lang="en-US" sz="400" b="0" i="1">
                                    <a:latin typeface="Cambria Math" panose="02040503050406030204" pitchFamily="18" charset="0"/>
                                    <a:ea typeface="Cambria Math" panose="02040503050406030204" pitchFamily="18" charset="0"/>
                                  </a:rPr>
                                </m:ctrlPr>
                              </m:sSupPr>
                              <m:e>
                                <m:r>
                                  <a:rPr lang="en-US" sz="400" b="0" i="1" smtClean="0">
                                    <a:latin typeface="Cambria Math" panose="02040503050406030204" pitchFamily="18" charset="0"/>
                                    <a:ea typeface="Cambria Math" panose="02040503050406030204" pitchFamily="18" charset="0"/>
                                  </a:rPr>
                                  <m:t>(</m:t>
                                </m:r>
                                <m:f>
                                  <m:fPr>
                                    <m:ctrlPr>
                                      <a:rPr lang="en-US" sz="400" b="0" i="1">
                                        <a:latin typeface="Cambria Math" panose="02040503050406030204" pitchFamily="18" charset="0"/>
                                        <a:ea typeface="Cambria Math" panose="02040503050406030204" pitchFamily="18" charset="0"/>
                                      </a:rPr>
                                    </m:ctrlPr>
                                  </m:fPr>
                                  <m:num>
                                    <m:r>
                                      <a:rPr lang="en-US" sz="400" b="0" i="1" smtClean="0">
                                        <a:latin typeface="Cambria Math" panose="02040503050406030204" pitchFamily="18" charset="0"/>
                                        <a:ea typeface="Cambria Math" panose="02040503050406030204" pitchFamily="18" charset="0"/>
                                      </a:rPr>
                                      <m:t>1−</m:t>
                                    </m:r>
                                    <m:r>
                                      <a:rPr lang="en-US" sz="400" b="0" i="1" smtClean="0">
                                        <a:latin typeface="Cambria Math" panose="02040503050406030204" pitchFamily="18" charset="0"/>
                                        <a:ea typeface="Cambria Math" panose="02040503050406030204" pitchFamily="18" charset="0"/>
                                      </a:rPr>
                                      <m:t>𝑥</m:t>
                                    </m:r>
                                  </m:num>
                                  <m:den>
                                    <m:rad>
                                      <m:radPr>
                                        <m:degHide m:val="on"/>
                                        <m:ctrlPr>
                                          <a:rPr lang="en-US" sz="400" b="0" i="1" dirty="0">
                                            <a:latin typeface="Cambria Math" panose="02040503050406030204" pitchFamily="18" charset="0"/>
                                          </a:rPr>
                                        </m:ctrlPr>
                                      </m:radPr>
                                      <m:deg/>
                                      <m:e>
                                        <m:r>
                                          <a:rPr lang="en-US" sz="400" b="0" i="1" dirty="0">
                                            <a:latin typeface="Cambria Math" panose="02040503050406030204" pitchFamily="18" charset="0"/>
                                          </a:rPr>
                                          <m:t>2</m:t>
                                        </m:r>
                                        <m:r>
                                          <a:rPr lang="en-US" sz="400" b="0" i="1" dirty="0">
                                            <a:latin typeface="Cambria Math" panose="02040503050406030204" pitchFamily="18" charset="0"/>
                                          </a:rPr>
                                          <m:t>𝑥</m:t>
                                        </m:r>
                                        <m:r>
                                          <a:rPr lang="en-US" sz="400" b="0" i="1" dirty="0">
                                            <a:latin typeface="Cambria Math" panose="02040503050406030204" pitchFamily="18" charset="0"/>
                                          </a:rPr>
                                          <m:t>−</m:t>
                                        </m:r>
                                        <m:sSup>
                                          <m:sSupPr>
                                            <m:ctrlPr>
                                              <a:rPr lang="en-US" sz="400" b="0" i="1" dirty="0">
                                                <a:latin typeface="Cambria Math" panose="02040503050406030204" pitchFamily="18" charset="0"/>
                                              </a:rPr>
                                            </m:ctrlPr>
                                          </m:sSupPr>
                                          <m:e>
                                            <m:r>
                                              <a:rPr lang="en-US" sz="400" b="0" i="1" dirty="0">
                                                <a:latin typeface="Cambria Math" panose="02040503050406030204" pitchFamily="18" charset="0"/>
                                              </a:rPr>
                                              <m:t>𝑥</m:t>
                                            </m:r>
                                          </m:e>
                                          <m:sup>
                                            <m:r>
                                              <a:rPr lang="en-US" sz="400" b="0" i="1" dirty="0">
                                                <a:latin typeface="Cambria Math" panose="02040503050406030204" pitchFamily="18" charset="0"/>
                                              </a:rPr>
                                              <m:t>2</m:t>
                                            </m:r>
                                          </m:sup>
                                        </m:sSup>
                                      </m:e>
                                    </m:rad>
                                  </m:den>
                                </m:f>
                                <m:r>
                                  <a:rPr lang="en-US" sz="400" b="0" i="1" smtClean="0">
                                    <a:latin typeface="Cambria Math" panose="02040503050406030204" pitchFamily="18" charset="0"/>
                                    <a:ea typeface="Cambria Math" panose="02040503050406030204" pitchFamily="18" charset="0"/>
                                  </a:rPr>
                                  <m:t>)</m:t>
                                </m:r>
                              </m:e>
                              <m:sup>
                                <m:r>
                                  <a:rPr lang="en-US" sz="400" b="0" i="1">
                                    <a:latin typeface="Cambria Math" panose="02040503050406030204" pitchFamily="18" charset="0"/>
                                    <a:ea typeface="Cambria Math" panose="02040503050406030204" pitchFamily="18" charset="0"/>
                                  </a:rPr>
                                  <m:t>2</m:t>
                                </m:r>
                              </m:sup>
                            </m:sSup>
                          </m:e>
                        </m:rad>
                        <m:r>
                          <a:rPr lang="en-US" sz="400" b="0" i="1">
                            <a:latin typeface="Cambria Math" panose="02040503050406030204" pitchFamily="18" charset="0"/>
                            <a:ea typeface="Cambria Math" panose="02040503050406030204" pitchFamily="18" charset="0"/>
                          </a:rPr>
                          <m:t>𝑑𝑥</m:t>
                        </m:r>
                      </m:e>
                    </m:nary>
                  </m:oMath>
                </a14:m>
                <a:endParaRPr lang="en-US" sz="400" b="0" dirty="0"/>
              </a:p>
              <a:p>
                <a:pPr>
                  <a:lnSpc>
                    <a:spcPct val="120000"/>
                  </a:lnSpc>
                  <a:spcBef>
                    <a:spcPts val="0"/>
                  </a:spcBef>
                </a:pPr>
                <a:r>
                  <a:rPr lang="en-US" sz="400" b="0" dirty="0"/>
                  <a:t>To simplify the integral, we can rationalize the denominator:</a:t>
                </a:r>
              </a:p>
              <a:p>
                <a:pPr algn="ctr">
                  <a:lnSpc>
                    <a:spcPct val="120000"/>
                  </a:lnSpc>
                  <a:spcBef>
                    <a:spcPts val="0"/>
                  </a:spcBef>
                </a:pPr>
                <a:r>
                  <a:rPr lang="en-US" sz="400" b="0" dirty="0" smtClean="0"/>
                  <a:t>Surface Area </a:t>
                </a:r>
                <a14:m>
                  <m:oMath xmlns:m="http://schemas.openxmlformats.org/officeDocument/2006/math">
                    <m:r>
                      <a:rPr lang="en-US" sz="400" b="0" i="1" dirty="0" smtClean="0">
                        <a:latin typeface="Cambria Math" panose="02040503050406030204" pitchFamily="18" charset="0"/>
                      </a:rPr>
                      <m:t>=</m:t>
                    </m:r>
                    <m:nary>
                      <m:naryPr>
                        <m:ctrlPr>
                          <a:rPr lang="en-US" sz="400" b="0" i="1">
                            <a:latin typeface="Cambria Math" panose="02040503050406030204" pitchFamily="18" charset="0"/>
                          </a:rPr>
                        </m:ctrlPr>
                      </m:naryPr>
                      <m:sub>
                        <m:r>
                          <a:rPr lang="en-US" sz="400" b="0" i="1" smtClean="0">
                            <a:latin typeface="Cambria Math" panose="02040503050406030204" pitchFamily="18" charset="0"/>
                          </a:rPr>
                          <m:t>1</m:t>
                        </m:r>
                      </m:sub>
                      <m:sup>
                        <m:r>
                          <a:rPr lang="en-US" sz="400" b="0" i="1" smtClean="0">
                            <a:latin typeface="Cambria Math" panose="02040503050406030204" pitchFamily="18" charset="0"/>
                          </a:rPr>
                          <m:t>2</m:t>
                        </m:r>
                      </m:sup>
                      <m:e>
                        <m:r>
                          <a:rPr lang="en-US" sz="400" b="0" i="1">
                            <a:latin typeface="Cambria Math" panose="02040503050406030204" pitchFamily="18" charset="0"/>
                          </a:rPr>
                          <m:t>2</m:t>
                        </m:r>
                        <m:r>
                          <a:rPr lang="en-US" sz="400" b="0" i="1">
                            <a:latin typeface="Cambria Math" panose="02040503050406030204" pitchFamily="18" charset="0"/>
                            <a:ea typeface="Cambria Math" panose="02040503050406030204" pitchFamily="18" charset="0"/>
                          </a:rPr>
                          <m:t>𝜋</m:t>
                        </m:r>
                        <m:r>
                          <a:rPr lang="en-US" sz="400" b="0" i="1">
                            <a:latin typeface="Cambria Math" panose="02040503050406030204" pitchFamily="18" charset="0"/>
                            <a:ea typeface="Cambria Math" panose="02040503050406030204" pitchFamily="18" charset="0"/>
                          </a:rPr>
                          <m:t>𝑥</m:t>
                        </m:r>
                        <m:rad>
                          <m:radPr>
                            <m:degHide m:val="on"/>
                            <m:ctrlPr>
                              <a:rPr lang="en-US" sz="400" b="0" i="1">
                                <a:latin typeface="Cambria Math" panose="02040503050406030204" pitchFamily="18" charset="0"/>
                                <a:ea typeface="Cambria Math" panose="02040503050406030204" pitchFamily="18" charset="0"/>
                              </a:rPr>
                            </m:ctrlPr>
                          </m:radPr>
                          <m:deg/>
                          <m:e>
                            <m:r>
                              <a:rPr lang="en-US" sz="400" b="0" i="1" smtClean="0">
                                <a:latin typeface="Cambria Math" panose="02040503050406030204" pitchFamily="18" charset="0"/>
                                <a:ea typeface="Cambria Math" panose="02040503050406030204" pitchFamily="18" charset="0"/>
                              </a:rPr>
                              <m:t>2</m:t>
                            </m:r>
                            <m:r>
                              <a:rPr lang="en-US" sz="400" b="0" i="1" smtClean="0">
                                <a:latin typeface="Cambria Math" panose="02040503050406030204" pitchFamily="18" charset="0"/>
                                <a:ea typeface="Cambria Math" panose="02040503050406030204" pitchFamily="18" charset="0"/>
                              </a:rPr>
                              <m:t>𝑥</m:t>
                            </m:r>
                            <m:r>
                              <a:rPr lang="en-US" sz="400" b="0" i="1" smtClean="0">
                                <a:latin typeface="Cambria Math" panose="02040503050406030204" pitchFamily="18" charset="0"/>
                                <a:ea typeface="Cambria Math" panose="02040503050406030204" pitchFamily="18" charset="0"/>
                              </a:rPr>
                              <m:t>−</m:t>
                            </m:r>
                            <m:sSup>
                              <m:sSupPr>
                                <m:ctrlPr>
                                  <a:rPr lang="en-US" sz="400" b="0" i="1" smtClean="0">
                                    <a:latin typeface="Cambria Math" panose="02040503050406030204" pitchFamily="18" charset="0"/>
                                    <a:ea typeface="Cambria Math" panose="02040503050406030204" pitchFamily="18" charset="0"/>
                                  </a:rPr>
                                </m:ctrlPr>
                              </m:sSupPr>
                              <m:e>
                                <m:r>
                                  <a:rPr lang="en-US" sz="400" b="0" i="1" smtClean="0">
                                    <a:latin typeface="Cambria Math" panose="02040503050406030204" pitchFamily="18" charset="0"/>
                                    <a:ea typeface="Cambria Math" panose="02040503050406030204" pitchFamily="18" charset="0"/>
                                  </a:rPr>
                                  <m:t>𝑥</m:t>
                                </m:r>
                              </m:e>
                              <m:sup>
                                <m:r>
                                  <a:rPr lang="en-US" sz="400" b="0" i="1" smtClean="0">
                                    <a:latin typeface="Cambria Math" panose="02040503050406030204" pitchFamily="18" charset="0"/>
                                    <a:ea typeface="Cambria Math" panose="02040503050406030204" pitchFamily="18" charset="0"/>
                                  </a:rPr>
                                  <m:t>2</m:t>
                                </m:r>
                              </m:sup>
                            </m:sSup>
                            <m:r>
                              <a:rPr lang="en-US" sz="400" b="0" i="1">
                                <a:latin typeface="Cambria Math" panose="02040503050406030204" pitchFamily="18" charset="0"/>
                                <a:ea typeface="Cambria Math" panose="02040503050406030204" pitchFamily="18" charset="0"/>
                              </a:rPr>
                              <m:t>+</m:t>
                            </m:r>
                            <m:f>
                              <m:fPr>
                                <m:ctrlPr>
                                  <a:rPr lang="en-US" sz="400" b="0" i="1">
                                    <a:latin typeface="Cambria Math" panose="02040503050406030204" pitchFamily="18" charset="0"/>
                                    <a:ea typeface="Cambria Math" panose="02040503050406030204" pitchFamily="18" charset="0"/>
                                  </a:rPr>
                                </m:ctrlPr>
                              </m:fPr>
                              <m:num>
                                <m:sSup>
                                  <m:sSupPr>
                                    <m:ctrlPr>
                                      <a:rPr lang="en-US" sz="400" b="0" i="1">
                                        <a:latin typeface="Cambria Math" panose="02040503050406030204" pitchFamily="18" charset="0"/>
                                        <a:ea typeface="Cambria Math" panose="02040503050406030204" pitchFamily="18" charset="0"/>
                                      </a:rPr>
                                    </m:ctrlPr>
                                  </m:sSupPr>
                                  <m:e>
                                    <m:d>
                                      <m:dPr>
                                        <m:ctrlPr>
                                          <a:rPr lang="en-US" sz="400" b="0" i="1">
                                            <a:latin typeface="Cambria Math" panose="02040503050406030204" pitchFamily="18" charset="0"/>
                                            <a:ea typeface="Cambria Math" panose="02040503050406030204" pitchFamily="18" charset="0"/>
                                          </a:rPr>
                                        </m:ctrlPr>
                                      </m:dPr>
                                      <m:e>
                                        <m:r>
                                          <a:rPr lang="en-US" sz="400" b="0" i="1">
                                            <a:latin typeface="Cambria Math" panose="02040503050406030204" pitchFamily="18" charset="0"/>
                                            <a:ea typeface="Cambria Math" panose="02040503050406030204" pitchFamily="18" charset="0"/>
                                          </a:rPr>
                                          <m:t>1−</m:t>
                                        </m:r>
                                        <m:r>
                                          <a:rPr lang="en-US" sz="400" b="0" i="1">
                                            <a:latin typeface="Cambria Math" panose="02040503050406030204" pitchFamily="18" charset="0"/>
                                            <a:ea typeface="Cambria Math" panose="02040503050406030204" pitchFamily="18" charset="0"/>
                                          </a:rPr>
                                          <m:t>𝑥</m:t>
                                        </m:r>
                                      </m:e>
                                    </m:d>
                                  </m:e>
                                  <m:sup>
                                    <m:r>
                                      <a:rPr lang="en-US" sz="400" b="0" i="1">
                                        <a:latin typeface="Cambria Math" panose="02040503050406030204" pitchFamily="18" charset="0"/>
                                        <a:ea typeface="Cambria Math" panose="02040503050406030204" pitchFamily="18" charset="0"/>
                                      </a:rPr>
                                      <m:t>2</m:t>
                                    </m:r>
                                  </m:sup>
                                </m:sSup>
                              </m:num>
                              <m:den>
                                <m:r>
                                  <a:rPr lang="en-US" sz="400" b="0" i="1">
                                    <a:latin typeface="Cambria Math" panose="02040503050406030204" pitchFamily="18" charset="0"/>
                                    <a:ea typeface="Cambria Math" panose="02040503050406030204" pitchFamily="18" charset="0"/>
                                  </a:rPr>
                                  <m:t>2</m:t>
                                </m:r>
                                <m:r>
                                  <a:rPr lang="en-US" sz="400" b="0" i="1">
                                    <a:latin typeface="Cambria Math" panose="02040503050406030204" pitchFamily="18" charset="0"/>
                                    <a:ea typeface="Cambria Math" panose="02040503050406030204" pitchFamily="18" charset="0"/>
                                  </a:rPr>
                                  <m:t>𝑥</m:t>
                                </m:r>
                                <m:r>
                                  <a:rPr lang="en-US" sz="400" b="0" i="1">
                                    <a:latin typeface="Cambria Math" panose="02040503050406030204" pitchFamily="18" charset="0"/>
                                    <a:ea typeface="Cambria Math" panose="02040503050406030204" pitchFamily="18" charset="0"/>
                                  </a:rPr>
                                  <m:t>−</m:t>
                                </m:r>
                                <m:sSup>
                                  <m:sSupPr>
                                    <m:ctrlPr>
                                      <a:rPr lang="en-US" sz="400" b="0" i="1">
                                        <a:latin typeface="Cambria Math" panose="02040503050406030204" pitchFamily="18" charset="0"/>
                                        <a:ea typeface="Cambria Math" panose="02040503050406030204" pitchFamily="18" charset="0"/>
                                      </a:rPr>
                                    </m:ctrlPr>
                                  </m:sSupPr>
                                  <m:e>
                                    <m:r>
                                      <a:rPr lang="en-US" sz="400" b="0" i="1">
                                        <a:latin typeface="Cambria Math" panose="02040503050406030204" pitchFamily="18" charset="0"/>
                                        <a:ea typeface="Cambria Math" panose="02040503050406030204" pitchFamily="18" charset="0"/>
                                      </a:rPr>
                                      <m:t>𝑥</m:t>
                                    </m:r>
                                  </m:e>
                                  <m:sup>
                                    <m:r>
                                      <a:rPr lang="en-US" sz="400" b="0" i="1">
                                        <a:latin typeface="Cambria Math" panose="02040503050406030204" pitchFamily="18" charset="0"/>
                                        <a:ea typeface="Cambria Math" panose="02040503050406030204" pitchFamily="18" charset="0"/>
                                      </a:rPr>
                                      <m:t>2</m:t>
                                    </m:r>
                                  </m:sup>
                                </m:sSup>
                              </m:den>
                            </m:f>
                          </m:e>
                        </m:rad>
                        <m:r>
                          <a:rPr lang="en-US" sz="400" b="0" i="1">
                            <a:latin typeface="Cambria Math" panose="02040503050406030204" pitchFamily="18" charset="0"/>
                            <a:ea typeface="Cambria Math" panose="02040503050406030204" pitchFamily="18" charset="0"/>
                          </a:rPr>
                          <m:t>𝑑𝑥</m:t>
                        </m:r>
                      </m:e>
                    </m:nary>
                  </m:oMath>
                </a14:m>
                <a:endParaRPr lang="en-US" sz="400" b="0" i="1" dirty="0" smtClean="0">
                  <a:latin typeface="Cambria Math" panose="02040503050406030204" pitchFamily="18" charset="0"/>
                  <a:ea typeface="Cambria Math" panose="02040503050406030204" pitchFamily="18" charset="0"/>
                </a:endParaRPr>
              </a:p>
              <a:p>
                <a:pPr algn="ctr">
                  <a:lnSpc>
                    <a:spcPct val="120000"/>
                  </a:lnSpc>
                  <a:spcBef>
                    <a:spcPts val="0"/>
                  </a:spcBef>
                </a:pPr>
                <a14:m>
                  <m:oMathPara xmlns:m="http://schemas.openxmlformats.org/officeDocument/2006/math">
                    <m:oMathParaPr>
                      <m:jc m:val="centerGroup"/>
                    </m:oMathParaPr>
                    <m:oMath xmlns:m="http://schemas.openxmlformats.org/officeDocument/2006/math">
                      <m:r>
                        <a:rPr lang="en-US" sz="400" b="0" i="1" dirty="0">
                          <a:latin typeface="Cambria Math" panose="02040503050406030204" pitchFamily="18" charset="0"/>
                        </a:rPr>
                        <m:t>=</m:t>
                      </m:r>
                      <m:nary>
                        <m:naryPr>
                          <m:ctrlPr>
                            <a:rPr lang="en-US" sz="400" b="0" i="1">
                              <a:latin typeface="Cambria Math" panose="02040503050406030204" pitchFamily="18" charset="0"/>
                            </a:rPr>
                          </m:ctrlPr>
                        </m:naryPr>
                        <m:sub>
                          <m:r>
                            <a:rPr lang="en-US" sz="400" b="0" i="1" smtClean="0">
                              <a:latin typeface="Cambria Math" panose="02040503050406030204" pitchFamily="18" charset="0"/>
                            </a:rPr>
                            <m:t>1</m:t>
                          </m:r>
                        </m:sub>
                        <m:sup>
                          <m:r>
                            <a:rPr lang="en-US" sz="400" b="0" i="1" smtClean="0">
                              <a:latin typeface="Cambria Math" panose="02040503050406030204" pitchFamily="18" charset="0"/>
                            </a:rPr>
                            <m:t>2</m:t>
                          </m:r>
                        </m:sup>
                        <m:e>
                          <m:r>
                            <a:rPr lang="en-US" sz="400" b="0" i="1">
                              <a:latin typeface="Cambria Math" panose="02040503050406030204" pitchFamily="18" charset="0"/>
                            </a:rPr>
                            <m:t>2</m:t>
                          </m:r>
                          <m:r>
                            <a:rPr lang="en-US" sz="400" b="0" i="1">
                              <a:latin typeface="Cambria Math" panose="02040503050406030204" pitchFamily="18" charset="0"/>
                              <a:ea typeface="Cambria Math" panose="02040503050406030204" pitchFamily="18" charset="0"/>
                            </a:rPr>
                            <m:t>𝜋</m:t>
                          </m:r>
                          <m:r>
                            <a:rPr lang="en-US" sz="400" b="0" i="1">
                              <a:latin typeface="Cambria Math" panose="02040503050406030204" pitchFamily="18" charset="0"/>
                              <a:ea typeface="Cambria Math" panose="02040503050406030204" pitchFamily="18" charset="0"/>
                            </a:rPr>
                            <m:t>𝑥</m:t>
                          </m:r>
                          <m:rad>
                            <m:radPr>
                              <m:degHide m:val="on"/>
                              <m:ctrlPr>
                                <a:rPr lang="en-US" sz="400" b="0" i="1">
                                  <a:latin typeface="Cambria Math" panose="02040503050406030204" pitchFamily="18" charset="0"/>
                                  <a:ea typeface="Cambria Math" panose="02040503050406030204" pitchFamily="18" charset="0"/>
                                </a:rPr>
                              </m:ctrlPr>
                            </m:radPr>
                            <m:deg/>
                            <m:e>
                              <m:f>
                                <m:fPr>
                                  <m:ctrlPr>
                                    <a:rPr lang="en-US" sz="400" b="0" i="1" smtClean="0">
                                      <a:latin typeface="Cambria Math" panose="02040503050406030204" pitchFamily="18" charset="0"/>
                                      <a:ea typeface="Cambria Math" panose="02040503050406030204" pitchFamily="18" charset="0"/>
                                    </a:rPr>
                                  </m:ctrlPr>
                                </m:fPr>
                                <m:num>
                                  <m:r>
                                    <a:rPr lang="en-US" sz="400" b="0" i="1">
                                      <a:latin typeface="Cambria Math" panose="02040503050406030204" pitchFamily="18" charset="0"/>
                                      <a:ea typeface="Cambria Math" panose="02040503050406030204" pitchFamily="18" charset="0"/>
                                    </a:rPr>
                                    <m:t>2</m:t>
                                  </m:r>
                                  <m:r>
                                    <a:rPr lang="en-US" sz="400" b="0" i="1">
                                      <a:latin typeface="Cambria Math" panose="02040503050406030204" pitchFamily="18" charset="0"/>
                                      <a:ea typeface="Cambria Math" panose="02040503050406030204" pitchFamily="18" charset="0"/>
                                    </a:rPr>
                                    <m:t>𝑥</m:t>
                                  </m:r>
                                  <m:r>
                                    <a:rPr lang="en-US" sz="400" b="0" i="1">
                                      <a:latin typeface="Cambria Math" panose="02040503050406030204" pitchFamily="18" charset="0"/>
                                      <a:ea typeface="Cambria Math" panose="02040503050406030204" pitchFamily="18" charset="0"/>
                                    </a:rPr>
                                    <m:t>−</m:t>
                                  </m:r>
                                  <m:sSup>
                                    <m:sSupPr>
                                      <m:ctrlPr>
                                        <a:rPr lang="en-US" sz="400" b="0" i="1">
                                          <a:latin typeface="Cambria Math" panose="02040503050406030204" pitchFamily="18" charset="0"/>
                                          <a:ea typeface="Cambria Math" panose="02040503050406030204" pitchFamily="18" charset="0"/>
                                        </a:rPr>
                                      </m:ctrlPr>
                                    </m:sSupPr>
                                    <m:e>
                                      <m:r>
                                        <a:rPr lang="en-US" sz="400" b="0" i="1">
                                          <a:latin typeface="Cambria Math" panose="02040503050406030204" pitchFamily="18" charset="0"/>
                                          <a:ea typeface="Cambria Math" panose="02040503050406030204" pitchFamily="18" charset="0"/>
                                        </a:rPr>
                                        <m:t>𝑥</m:t>
                                      </m:r>
                                    </m:e>
                                    <m:sup>
                                      <m:r>
                                        <a:rPr lang="en-US" sz="400" b="0" i="1">
                                          <a:latin typeface="Cambria Math" panose="02040503050406030204" pitchFamily="18" charset="0"/>
                                          <a:ea typeface="Cambria Math" panose="02040503050406030204" pitchFamily="18" charset="0"/>
                                        </a:rPr>
                                        <m:t>2</m:t>
                                      </m:r>
                                    </m:sup>
                                  </m:sSup>
                                  <m:r>
                                    <a:rPr lang="en-US" sz="400" b="0" i="1">
                                      <a:latin typeface="Cambria Math" panose="02040503050406030204" pitchFamily="18" charset="0"/>
                                      <a:ea typeface="Cambria Math" panose="02040503050406030204" pitchFamily="18" charset="0"/>
                                    </a:rPr>
                                    <m:t>+</m:t>
                                  </m:r>
                                  <m:r>
                                    <a:rPr lang="en-US" sz="400" b="0" i="1" smtClean="0">
                                      <a:latin typeface="Cambria Math" panose="02040503050406030204" pitchFamily="18" charset="0"/>
                                      <a:ea typeface="Cambria Math" panose="02040503050406030204" pitchFamily="18" charset="0"/>
                                    </a:rPr>
                                    <m:t>1−2</m:t>
                                  </m:r>
                                  <m:r>
                                    <a:rPr lang="en-US" sz="400" b="0" i="1" smtClean="0">
                                      <a:latin typeface="Cambria Math" panose="02040503050406030204" pitchFamily="18" charset="0"/>
                                      <a:ea typeface="Cambria Math" panose="02040503050406030204" pitchFamily="18" charset="0"/>
                                    </a:rPr>
                                    <m:t>𝑥</m:t>
                                  </m:r>
                                  <m:r>
                                    <a:rPr lang="en-US" sz="400" b="0" i="1" smtClean="0">
                                      <a:latin typeface="Cambria Math" panose="02040503050406030204" pitchFamily="18" charset="0"/>
                                      <a:ea typeface="Cambria Math" panose="02040503050406030204" pitchFamily="18" charset="0"/>
                                    </a:rPr>
                                    <m:t>+</m:t>
                                  </m:r>
                                  <m:sSup>
                                    <m:sSupPr>
                                      <m:ctrlPr>
                                        <a:rPr lang="en-US" sz="400" b="0" i="1" smtClean="0">
                                          <a:latin typeface="Cambria Math" panose="02040503050406030204" pitchFamily="18" charset="0"/>
                                          <a:ea typeface="Cambria Math" panose="02040503050406030204" pitchFamily="18" charset="0"/>
                                        </a:rPr>
                                      </m:ctrlPr>
                                    </m:sSupPr>
                                    <m:e>
                                      <m:r>
                                        <a:rPr lang="en-US" sz="400" b="0" i="1" smtClean="0">
                                          <a:latin typeface="Cambria Math" panose="02040503050406030204" pitchFamily="18" charset="0"/>
                                          <a:ea typeface="Cambria Math" panose="02040503050406030204" pitchFamily="18" charset="0"/>
                                        </a:rPr>
                                        <m:t>𝑥</m:t>
                                      </m:r>
                                    </m:e>
                                    <m:sup>
                                      <m:r>
                                        <a:rPr lang="en-US" sz="400" b="0" i="1" smtClean="0">
                                          <a:latin typeface="Cambria Math" panose="02040503050406030204" pitchFamily="18" charset="0"/>
                                          <a:ea typeface="Cambria Math" panose="02040503050406030204" pitchFamily="18" charset="0"/>
                                        </a:rPr>
                                        <m:t>2</m:t>
                                      </m:r>
                                    </m:sup>
                                  </m:sSup>
                                </m:num>
                                <m:den>
                                  <m:r>
                                    <a:rPr lang="en-US" sz="400" b="0" i="1" smtClean="0">
                                      <a:latin typeface="Cambria Math" panose="02040503050406030204" pitchFamily="18" charset="0"/>
                                      <a:ea typeface="Cambria Math" panose="02040503050406030204" pitchFamily="18" charset="0"/>
                                    </a:rPr>
                                    <m:t>2</m:t>
                                  </m:r>
                                  <m:r>
                                    <a:rPr lang="en-US" sz="400" b="0" i="1" smtClean="0">
                                      <a:latin typeface="Cambria Math" panose="02040503050406030204" pitchFamily="18" charset="0"/>
                                      <a:ea typeface="Cambria Math" panose="02040503050406030204" pitchFamily="18" charset="0"/>
                                    </a:rPr>
                                    <m:t>𝑥</m:t>
                                  </m:r>
                                  <m:r>
                                    <a:rPr lang="en-US" sz="400" b="0" i="1" smtClean="0">
                                      <a:latin typeface="Cambria Math" panose="02040503050406030204" pitchFamily="18" charset="0"/>
                                      <a:ea typeface="Cambria Math" panose="02040503050406030204" pitchFamily="18" charset="0"/>
                                    </a:rPr>
                                    <m:t>−</m:t>
                                  </m:r>
                                  <m:sSup>
                                    <m:sSupPr>
                                      <m:ctrlPr>
                                        <a:rPr lang="en-US" sz="400" b="0" i="1" smtClean="0">
                                          <a:latin typeface="Cambria Math" panose="02040503050406030204" pitchFamily="18" charset="0"/>
                                          <a:ea typeface="Cambria Math" panose="02040503050406030204" pitchFamily="18" charset="0"/>
                                        </a:rPr>
                                      </m:ctrlPr>
                                    </m:sSupPr>
                                    <m:e>
                                      <m:r>
                                        <a:rPr lang="en-US" sz="400" b="0" i="1" smtClean="0">
                                          <a:latin typeface="Cambria Math" panose="02040503050406030204" pitchFamily="18" charset="0"/>
                                          <a:ea typeface="Cambria Math" panose="02040503050406030204" pitchFamily="18" charset="0"/>
                                        </a:rPr>
                                        <m:t>𝑥</m:t>
                                      </m:r>
                                    </m:e>
                                    <m:sup>
                                      <m:r>
                                        <a:rPr lang="en-US" sz="400" b="0" i="1" smtClean="0">
                                          <a:latin typeface="Cambria Math" panose="02040503050406030204" pitchFamily="18" charset="0"/>
                                          <a:ea typeface="Cambria Math" panose="02040503050406030204" pitchFamily="18" charset="0"/>
                                        </a:rPr>
                                        <m:t>2</m:t>
                                      </m:r>
                                    </m:sup>
                                  </m:sSup>
                                </m:den>
                              </m:f>
                            </m:e>
                          </m:rad>
                          <m:r>
                            <a:rPr lang="en-US" sz="400" b="0" i="1">
                              <a:latin typeface="Cambria Math" panose="02040503050406030204" pitchFamily="18" charset="0"/>
                              <a:ea typeface="Cambria Math" panose="02040503050406030204" pitchFamily="18" charset="0"/>
                            </a:rPr>
                            <m:t>𝑑𝑥</m:t>
                          </m:r>
                        </m:e>
                      </m:nary>
                    </m:oMath>
                  </m:oMathPara>
                </a14:m>
                <a:endParaRPr lang="en-US" sz="400" b="0" dirty="0"/>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400" b="0" i="1" dirty="0" smtClean="0">
                          <a:latin typeface="Cambria Math" panose="02040503050406030204" pitchFamily="18" charset="0"/>
                        </a:rPr>
                        <m:t>=</m:t>
                      </m:r>
                      <m:nary>
                        <m:naryPr>
                          <m:ctrlPr>
                            <a:rPr lang="en-US" sz="400" b="0" i="1">
                              <a:latin typeface="Cambria Math" panose="02040503050406030204" pitchFamily="18" charset="0"/>
                            </a:rPr>
                          </m:ctrlPr>
                        </m:naryPr>
                        <m:sub>
                          <m:r>
                            <a:rPr lang="en-US" sz="400" b="0" i="1" smtClean="0">
                              <a:latin typeface="Cambria Math" panose="02040503050406030204" pitchFamily="18" charset="0"/>
                            </a:rPr>
                            <m:t>1</m:t>
                          </m:r>
                        </m:sub>
                        <m:sup>
                          <m:r>
                            <a:rPr lang="en-US" sz="400" b="0" i="1" smtClean="0">
                              <a:latin typeface="Cambria Math" panose="02040503050406030204" pitchFamily="18" charset="0"/>
                            </a:rPr>
                            <m:t>2</m:t>
                          </m:r>
                        </m:sup>
                        <m:e>
                          <m:r>
                            <a:rPr lang="en-US" sz="400" b="0" i="1">
                              <a:latin typeface="Cambria Math" panose="02040503050406030204" pitchFamily="18" charset="0"/>
                            </a:rPr>
                            <m:t>2</m:t>
                          </m:r>
                          <m:r>
                            <a:rPr lang="en-US" sz="400" b="0" i="1">
                              <a:latin typeface="Cambria Math" panose="02040503050406030204" pitchFamily="18" charset="0"/>
                              <a:ea typeface="Cambria Math" panose="02040503050406030204" pitchFamily="18" charset="0"/>
                            </a:rPr>
                            <m:t>𝜋</m:t>
                          </m:r>
                          <m:r>
                            <a:rPr lang="en-US" sz="400" b="0" i="1">
                              <a:latin typeface="Cambria Math" panose="02040503050406030204" pitchFamily="18" charset="0"/>
                              <a:ea typeface="Cambria Math" panose="02040503050406030204" pitchFamily="18" charset="0"/>
                            </a:rPr>
                            <m:t>𝑥</m:t>
                          </m:r>
                          <m:rad>
                            <m:radPr>
                              <m:degHide m:val="on"/>
                              <m:ctrlPr>
                                <a:rPr lang="en-US" sz="400" b="0" i="1">
                                  <a:latin typeface="Cambria Math" panose="02040503050406030204" pitchFamily="18" charset="0"/>
                                  <a:ea typeface="Cambria Math" panose="02040503050406030204" pitchFamily="18" charset="0"/>
                                </a:rPr>
                              </m:ctrlPr>
                            </m:radPr>
                            <m:deg/>
                            <m:e>
                              <m:f>
                                <m:fPr>
                                  <m:ctrlPr>
                                    <a:rPr lang="en-US" sz="400" b="0" i="1">
                                      <a:latin typeface="Cambria Math" panose="02040503050406030204" pitchFamily="18" charset="0"/>
                                      <a:ea typeface="Cambria Math" panose="02040503050406030204" pitchFamily="18" charset="0"/>
                                    </a:rPr>
                                  </m:ctrlPr>
                                </m:fPr>
                                <m:num>
                                  <m:r>
                                    <a:rPr lang="en-US" sz="400" b="0" i="1" smtClean="0">
                                      <a:latin typeface="Cambria Math" panose="02040503050406030204" pitchFamily="18" charset="0"/>
                                      <a:ea typeface="Cambria Math" panose="02040503050406030204" pitchFamily="18" charset="0"/>
                                    </a:rPr>
                                    <m:t>1</m:t>
                                  </m:r>
                                </m:num>
                                <m:den>
                                  <m:r>
                                    <a:rPr lang="en-US" sz="400" b="0" i="1">
                                      <a:latin typeface="Cambria Math" panose="02040503050406030204" pitchFamily="18" charset="0"/>
                                      <a:ea typeface="Cambria Math" panose="02040503050406030204" pitchFamily="18" charset="0"/>
                                    </a:rPr>
                                    <m:t>2</m:t>
                                  </m:r>
                                  <m:r>
                                    <a:rPr lang="en-US" sz="400" b="0" i="1">
                                      <a:latin typeface="Cambria Math" panose="02040503050406030204" pitchFamily="18" charset="0"/>
                                      <a:ea typeface="Cambria Math" panose="02040503050406030204" pitchFamily="18" charset="0"/>
                                    </a:rPr>
                                    <m:t>𝑥</m:t>
                                  </m:r>
                                  <m:r>
                                    <a:rPr lang="en-US" sz="400" b="0" i="1">
                                      <a:latin typeface="Cambria Math" panose="02040503050406030204" pitchFamily="18" charset="0"/>
                                      <a:ea typeface="Cambria Math" panose="02040503050406030204" pitchFamily="18" charset="0"/>
                                    </a:rPr>
                                    <m:t>−</m:t>
                                  </m:r>
                                  <m:sSup>
                                    <m:sSupPr>
                                      <m:ctrlPr>
                                        <a:rPr lang="en-US" sz="400" b="0" i="1">
                                          <a:latin typeface="Cambria Math" panose="02040503050406030204" pitchFamily="18" charset="0"/>
                                          <a:ea typeface="Cambria Math" panose="02040503050406030204" pitchFamily="18" charset="0"/>
                                        </a:rPr>
                                      </m:ctrlPr>
                                    </m:sSupPr>
                                    <m:e>
                                      <m:r>
                                        <a:rPr lang="en-US" sz="400" b="0" i="1">
                                          <a:latin typeface="Cambria Math" panose="02040503050406030204" pitchFamily="18" charset="0"/>
                                          <a:ea typeface="Cambria Math" panose="02040503050406030204" pitchFamily="18" charset="0"/>
                                        </a:rPr>
                                        <m:t>𝑥</m:t>
                                      </m:r>
                                    </m:e>
                                    <m:sup>
                                      <m:r>
                                        <a:rPr lang="en-US" sz="400" b="0" i="1">
                                          <a:latin typeface="Cambria Math" panose="02040503050406030204" pitchFamily="18" charset="0"/>
                                          <a:ea typeface="Cambria Math" panose="02040503050406030204" pitchFamily="18" charset="0"/>
                                        </a:rPr>
                                        <m:t>2</m:t>
                                      </m:r>
                                    </m:sup>
                                  </m:sSup>
                                </m:den>
                              </m:f>
                            </m:e>
                          </m:rad>
                          <m:r>
                            <a:rPr lang="en-US" sz="400" b="0" i="1">
                              <a:latin typeface="Cambria Math" panose="02040503050406030204" pitchFamily="18" charset="0"/>
                              <a:ea typeface="Cambria Math" panose="02040503050406030204" pitchFamily="18" charset="0"/>
                            </a:rPr>
                            <m:t>𝑑𝑥</m:t>
                          </m:r>
                        </m:e>
                      </m:nary>
                    </m:oMath>
                  </m:oMathPara>
                </a14:m>
                <a:endParaRPr lang="en-US" sz="400" b="0" dirty="0"/>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400" b="0" i="1" dirty="0" smtClean="0">
                          <a:latin typeface="Cambria Math" panose="02040503050406030204" pitchFamily="18" charset="0"/>
                        </a:rPr>
                        <m:t>=</m:t>
                      </m:r>
                      <m:nary>
                        <m:naryPr>
                          <m:ctrlPr>
                            <a:rPr lang="en-US" sz="400" b="0" i="1">
                              <a:latin typeface="Cambria Math" panose="02040503050406030204" pitchFamily="18" charset="0"/>
                            </a:rPr>
                          </m:ctrlPr>
                        </m:naryPr>
                        <m:sub>
                          <m:r>
                            <a:rPr lang="en-US" sz="400" b="0" i="1">
                              <a:latin typeface="Cambria Math" panose="02040503050406030204" pitchFamily="18" charset="0"/>
                            </a:rPr>
                            <m:t>1</m:t>
                          </m:r>
                        </m:sub>
                        <m:sup>
                          <m:r>
                            <a:rPr lang="en-US" sz="400" b="0" i="1">
                              <a:latin typeface="Cambria Math" panose="02040503050406030204" pitchFamily="18" charset="0"/>
                            </a:rPr>
                            <m:t>2</m:t>
                          </m:r>
                        </m:sup>
                        <m:e>
                          <m:f>
                            <m:fPr>
                              <m:ctrlPr>
                                <a:rPr lang="en-US" sz="400" b="0" i="1" smtClean="0">
                                  <a:latin typeface="Cambria Math" panose="02040503050406030204" pitchFamily="18" charset="0"/>
                                  <a:ea typeface="Cambria Math" panose="02040503050406030204" pitchFamily="18" charset="0"/>
                                </a:rPr>
                              </m:ctrlPr>
                            </m:fPr>
                            <m:num>
                              <m:r>
                                <a:rPr lang="en-US" sz="400" b="0" i="1">
                                  <a:latin typeface="Cambria Math" panose="02040503050406030204" pitchFamily="18" charset="0"/>
                                </a:rPr>
                                <m:t>2</m:t>
                              </m:r>
                              <m:r>
                                <a:rPr lang="en-US" sz="400" b="0" i="1">
                                  <a:latin typeface="Cambria Math" panose="02040503050406030204" pitchFamily="18" charset="0"/>
                                  <a:ea typeface="Cambria Math" panose="02040503050406030204" pitchFamily="18" charset="0"/>
                                </a:rPr>
                                <m:t>𝜋</m:t>
                              </m:r>
                              <m:r>
                                <a:rPr lang="en-US" sz="400" b="0" i="1">
                                  <a:latin typeface="Cambria Math" panose="02040503050406030204" pitchFamily="18" charset="0"/>
                                  <a:ea typeface="Cambria Math" panose="02040503050406030204" pitchFamily="18" charset="0"/>
                                </a:rPr>
                                <m:t>𝑥</m:t>
                              </m:r>
                            </m:num>
                            <m:den>
                              <m:rad>
                                <m:radPr>
                                  <m:degHide m:val="on"/>
                                  <m:ctrlPr>
                                    <a:rPr lang="en-US" sz="400" b="0" i="1" smtClean="0">
                                      <a:latin typeface="Cambria Math" panose="02040503050406030204" pitchFamily="18" charset="0"/>
                                      <a:ea typeface="Cambria Math" panose="02040503050406030204" pitchFamily="18" charset="0"/>
                                    </a:rPr>
                                  </m:ctrlPr>
                                </m:radPr>
                                <m:deg/>
                                <m:e>
                                  <m:r>
                                    <a:rPr lang="en-US" sz="400" b="0" i="1" smtClean="0">
                                      <a:latin typeface="Cambria Math" panose="02040503050406030204" pitchFamily="18" charset="0"/>
                                      <a:ea typeface="Cambria Math" panose="02040503050406030204" pitchFamily="18" charset="0"/>
                                    </a:rPr>
                                    <m:t>2</m:t>
                                  </m:r>
                                  <m:r>
                                    <a:rPr lang="en-US" sz="400" b="0" i="1" smtClean="0">
                                      <a:latin typeface="Cambria Math" panose="02040503050406030204" pitchFamily="18" charset="0"/>
                                      <a:ea typeface="Cambria Math" panose="02040503050406030204" pitchFamily="18" charset="0"/>
                                    </a:rPr>
                                    <m:t>𝑥</m:t>
                                  </m:r>
                                  <m:r>
                                    <a:rPr lang="en-US" sz="400" b="0" i="1" smtClean="0">
                                      <a:latin typeface="Cambria Math" panose="02040503050406030204" pitchFamily="18" charset="0"/>
                                      <a:ea typeface="Cambria Math" panose="02040503050406030204" pitchFamily="18" charset="0"/>
                                    </a:rPr>
                                    <m:t>−</m:t>
                                  </m:r>
                                  <m:sSup>
                                    <m:sSupPr>
                                      <m:ctrlPr>
                                        <a:rPr lang="en-US" sz="400" b="0" i="1" smtClean="0">
                                          <a:latin typeface="Cambria Math" panose="02040503050406030204" pitchFamily="18" charset="0"/>
                                          <a:ea typeface="Cambria Math" panose="02040503050406030204" pitchFamily="18" charset="0"/>
                                        </a:rPr>
                                      </m:ctrlPr>
                                    </m:sSupPr>
                                    <m:e>
                                      <m:r>
                                        <a:rPr lang="en-US" sz="400" b="0" i="1" smtClean="0">
                                          <a:latin typeface="Cambria Math" panose="02040503050406030204" pitchFamily="18" charset="0"/>
                                          <a:ea typeface="Cambria Math" panose="02040503050406030204" pitchFamily="18" charset="0"/>
                                        </a:rPr>
                                        <m:t>𝑥</m:t>
                                      </m:r>
                                    </m:e>
                                    <m:sup>
                                      <m:r>
                                        <a:rPr lang="en-US" sz="400" b="0" i="1" smtClean="0">
                                          <a:latin typeface="Cambria Math" panose="02040503050406030204" pitchFamily="18" charset="0"/>
                                          <a:ea typeface="Cambria Math" panose="02040503050406030204" pitchFamily="18" charset="0"/>
                                        </a:rPr>
                                        <m:t>2</m:t>
                                      </m:r>
                                    </m:sup>
                                  </m:sSup>
                                </m:e>
                              </m:rad>
                            </m:den>
                          </m:f>
                          <m:r>
                            <a:rPr lang="en-US" sz="400" b="0" i="1">
                              <a:latin typeface="Cambria Math" panose="02040503050406030204" pitchFamily="18" charset="0"/>
                              <a:ea typeface="Cambria Math" panose="02040503050406030204" pitchFamily="18" charset="0"/>
                            </a:rPr>
                            <m:t>𝑑𝑥</m:t>
                          </m:r>
                        </m:e>
                      </m:nary>
                    </m:oMath>
                  </m:oMathPara>
                </a14:m>
                <a:endParaRPr lang="en-US" sz="400" b="0" dirty="0"/>
              </a:p>
              <a:p>
                <a:pPr>
                  <a:lnSpc>
                    <a:spcPct val="120000"/>
                  </a:lnSpc>
                  <a:spcBef>
                    <a:spcPts val="0"/>
                  </a:spcBef>
                </a:pPr>
                <a:r>
                  <a:rPr lang="en-US" sz="400" b="0" dirty="0"/>
                  <a:t>This is an improper integral, as the integrand approaches infinity at </a:t>
                </a:r>
                <a14:m>
                  <m:oMath xmlns:m="http://schemas.openxmlformats.org/officeDocument/2006/math">
                    <m:r>
                      <a:rPr lang="en-US" sz="400" b="0" i="1" dirty="0" smtClean="0">
                        <a:latin typeface="Cambria Math" panose="02040503050406030204" pitchFamily="18" charset="0"/>
                      </a:rPr>
                      <m:t>𝑥</m:t>
                    </m:r>
                    <m:r>
                      <a:rPr lang="en-US" sz="400" b="0" i="1" dirty="0" smtClean="0">
                        <a:latin typeface="Cambria Math" panose="02040503050406030204" pitchFamily="18" charset="0"/>
                      </a:rPr>
                      <m:t> = 2</m:t>
                    </m:r>
                  </m:oMath>
                </a14:m>
                <a:r>
                  <a:rPr lang="en-US" sz="400" b="0" dirty="0"/>
                  <a:t>. To evaluate it, we can use a limit:</a:t>
                </a:r>
              </a:p>
              <a:p>
                <a:pPr algn="ctr">
                  <a:lnSpc>
                    <a:spcPct val="120000"/>
                  </a:lnSpc>
                  <a:spcBef>
                    <a:spcPts val="0"/>
                  </a:spcBef>
                </a:pPr>
                <a:r>
                  <a:rPr lang="en-US" sz="400" b="0" dirty="0"/>
                  <a:t>Surface Area </a:t>
                </a:r>
                <a14:m>
                  <m:oMath xmlns:m="http://schemas.openxmlformats.org/officeDocument/2006/math">
                    <m:r>
                      <a:rPr lang="en-US" sz="400" b="0" i="1" dirty="0" smtClean="0">
                        <a:latin typeface="Cambria Math" panose="02040503050406030204" pitchFamily="18" charset="0"/>
                      </a:rPr>
                      <m:t>=</m:t>
                    </m:r>
                    <m:func>
                      <m:funcPr>
                        <m:ctrlPr>
                          <a:rPr lang="en-US" sz="400" b="0" i="1" dirty="0" smtClean="0">
                            <a:latin typeface="Cambria Math" panose="02040503050406030204" pitchFamily="18" charset="0"/>
                          </a:rPr>
                        </m:ctrlPr>
                      </m:funcPr>
                      <m:fName>
                        <m:limLow>
                          <m:limLowPr>
                            <m:ctrlPr>
                              <a:rPr lang="en-US" sz="400" b="0" i="1" dirty="0" smtClean="0">
                                <a:latin typeface="Cambria Math" panose="02040503050406030204" pitchFamily="18" charset="0"/>
                              </a:rPr>
                            </m:ctrlPr>
                          </m:limLowPr>
                          <m:e>
                            <m:r>
                              <m:rPr>
                                <m:sty m:val="p"/>
                              </m:rPr>
                              <a:rPr lang="en-US" sz="400" b="0" i="0" dirty="0" smtClean="0">
                                <a:latin typeface="Cambria Math" panose="02040503050406030204" pitchFamily="18" charset="0"/>
                              </a:rPr>
                              <m:t>lim</m:t>
                            </m:r>
                          </m:e>
                          <m:lim>
                            <m:r>
                              <a:rPr lang="en-US" sz="400" b="0" i="1" dirty="0" smtClean="0">
                                <a:latin typeface="Cambria Math" panose="02040503050406030204" pitchFamily="18" charset="0"/>
                              </a:rPr>
                              <m:t>𝑏</m:t>
                            </m:r>
                            <m:r>
                              <a:rPr lang="en-US" sz="400" b="0" i="1" dirty="0" smtClean="0">
                                <a:latin typeface="Cambria Math" panose="02040503050406030204" pitchFamily="18" charset="0"/>
                              </a:rPr>
                              <m:t>→</m:t>
                            </m:r>
                            <m:sSup>
                              <m:sSupPr>
                                <m:ctrlPr>
                                  <a:rPr lang="en-US" sz="400" b="0" i="1" dirty="0" smtClean="0">
                                    <a:latin typeface="Cambria Math" panose="02040503050406030204" pitchFamily="18" charset="0"/>
                                  </a:rPr>
                                </m:ctrlPr>
                              </m:sSupPr>
                              <m:e>
                                <m:r>
                                  <a:rPr lang="en-US" sz="400" b="0" i="1" dirty="0" smtClean="0">
                                    <a:latin typeface="Cambria Math" panose="02040503050406030204" pitchFamily="18" charset="0"/>
                                  </a:rPr>
                                  <m:t>2</m:t>
                                </m:r>
                              </m:e>
                              <m:sup>
                                <m:r>
                                  <a:rPr lang="en-US" sz="400" b="0" i="1" dirty="0" smtClean="0">
                                    <a:latin typeface="Cambria Math" panose="02040503050406030204" pitchFamily="18" charset="0"/>
                                  </a:rPr>
                                  <m:t>−</m:t>
                                </m:r>
                              </m:sup>
                            </m:sSup>
                          </m:lim>
                        </m:limLow>
                      </m:fName>
                      <m:e>
                        <m:nary>
                          <m:naryPr>
                            <m:ctrlPr>
                              <a:rPr lang="en-US" sz="400" b="0" i="1">
                                <a:latin typeface="Cambria Math" panose="02040503050406030204" pitchFamily="18" charset="0"/>
                              </a:rPr>
                            </m:ctrlPr>
                          </m:naryPr>
                          <m:sub>
                            <m:r>
                              <a:rPr lang="en-US" sz="400" b="0" i="1">
                                <a:latin typeface="Cambria Math" panose="02040503050406030204" pitchFamily="18" charset="0"/>
                              </a:rPr>
                              <m:t>1</m:t>
                            </m:r>
                          </m:sub>
                          <m:sup>
                            <m:r>
                              <a:rPr lang="en-US" sz="400" b="0" i="1" smtClean="0">
                                <a:latin typeface="Cambria Math" panose="02040503050406030204" pitchFamily="18" charset="0"/>
                              </a:rPr>
                              <m:t>𝑏</m:t>
                            </m:r>
                          </m:sup>
                          <m:e>
                            <m:f>
                              <m:fPr>
                                <m:ctrlPr>
                                  <a:rPr lang="en-US" sz="400" b="0" i="1">
                                    <a:latin typeface="Cambria Math" panose="02040503050406030204" pitchFamily="18" charset="0"/>
                                    <a:ea typeface="Cambria Math" panose="02040503050406030204" pitchFamily="18" charset="0"/>
                                  </a:rPr>
                                </m:ctrlPr>
                              </m:fPr>
                              <m:num>
                                <m:r>
                                  <a:rPr lang="en-US" sz="400" b="0" i="1">
                                    <a:latin typeface="Cambria Math" panose="02040503050406030204" pitchFamily="18" charset="0"/>
                                  </a:rPr>
                                  <m:t>2</m:t>
                                </m:r>
                                <m:r>
                                  <a:rPr lang="en-US" sz="400" b="0" i="1">
                                    <a:latin typeface="Cambria Math" panose="02040503050406030204" pitchFamily="18" charset="0"/>
                                    <a:ea typeface="Cambria Math" panose="02040503050406030204" pitchFamily="18" charset="0"/>
                                  </a:rPr>
                                  <m:t>𝜋</m:t>
                                </m:r>
                                <m:r>
                                  <a:rPr lang="en-US" sz="400" b="0" i="1">
                                    <a:latin typeface="Cambria Math" panose="02040503050406030204" pitchFamily="18" charset="0"/>
                                    <a:ea typeface="Cambria Math" panose="02040503050406030204" pitchFamily="18" charset="0"/>
                                  </a:rPr>
                                  <m:t>𝑥</m:t>
                                </m:r>
                              </m:num>
                              <m:den>
                                <m:rad>
                                  <m:radPr>
                                    <m:degHide m:val="on"/>
                                    <m:ctrlPr>
                                      <a:rPr lang="en-US" sz="400" b="0" i="1">
                                        <a:latin typeface="Cambria Math" panose="02040503050406030204" pitchFamily="18" charset="0"/>
                                        <a:ea typeface="Cambria Math" panose="02040503050406030204" pitchFamily="18" charset="0"/>
                                      </a:rPr>
                                    </m:ctrlPr>
                                  </m:radPr>
                                  <m:deg/>
                                  <m:e>
                                    <m:r>
                                      <a:rPr lang="en-US" sz="400" b="0" i="1">
                                        <a:latin typeface="Cambria Math" panose="02040503050406030204" pitchFamily="18" charset="0"/>
                                        <a:ea typeface="Cambria Math" panose="02040503050406030204" pitchFamily="18" charset="0"/>
                                      </a:rPr>
                                      <m:t>2</m:t>
                                    </m:r>
                                    <m:r>
                                      <a:rPr lang="en-US" sz="400" b="0" i="1">
                                        <a:latin typeface="Cambria Math" panose="02040503050406030204" pitchFamily="18" charset="0"/>
                                        <a:ea typeface="Cambria Math" panose="02040503050406030204" pitchFamily="18" charset="0"/>
                                      </a:rPr>
                                      <m:t>𝑥</m:t>
                                    </m:r>
                                    <m:r>
                                      <a:rPr lang="en-US" sz="400" b="0" i="1">
                                        <a:latin typeface="Cambria Math" panose="02040503050406030204" pitchFamily="18" charset="0"/>
                                        <a:ea typeface="Cambria Math" panose="02040503050406030204" pitchFamily="18" charset="0"/>
                                      </a:rPr>
                                      <m:t>−</m:t>
                                    </m:r>
                                    <m:sSup>
                                      <m:sSupPr>
                                        <m:ctrlPr>
                                          <a:rPr lang="en-US" sz="400" b="0" i="1">
                                            <a:latin typeface="Cambria Math" panose="02040503050406030204" pitchFamily="18" charset="0"/>
                                            <a:ea typeface="Cambria Math" panose="02040503050406030204" pitchFamily="18" charset="0"/>
                                          </a:rPr>
                                        </m:ctrlPr>
                                      </m:sSupPr>
                                      <m:e>
                                        <m:r>
                                          <a:rPr lang="en-US" sz="400" b="0" i="1">
                                            <a:latin typeface="Cambria Math" panose="02040503050406030204" pitchFamily="18" charset="0"/>
                                            <a:ea typeface="Cambria Math" panose="02040503050406030204" pitchFamily="18" charset="0"/>
                                          </a:rPr>
                                          <m:t>𝑥</m:t>
                                        </m:r>
                                      </m:e>
                                      <m:sup>
                                        <m:r>
                                          <a:rPr lang="en-US" sz="400" b="0" i="1">
                                            <a:latin typeface="Cambria Math" panose="02040503050406030204" pitchFamily="18" charset="0"/>
                                            <a:ea typeface="Cambria Math" panose="02040503050406030204" pitchFamily="18" charset="0"/>
                                          </a:rPr>
                                          <m:t>2</m:t>
                                        </m:r>
                                      </m:sup>
                                    </m:sSup>
                                  </m:e>
                                </m:rad>
                              </m:den>
                            </m:f>
                            <m:r>
                              <a:rPr lang="en-US" sz="400" b="0" i="1">
                                <a:latin typeface="Cambria Math" panose="02040503050406030204" pitchFamily="18" charset="0"/>
                                <a:ea typeface="Cambria Math" panose="02040503050406030204" pitchFamily="18" charset="0"/>
                              </a:rPr>
                              <m:t>𝑑𝑥</m:t>
                            </m:r>
                          </m:e>
                        </m:nary>
                      </m:e>
                    </m:func>
                  </m:oMath>
                </a14:m>
                <a:endParaRPr lang="en-US" sz="400" b="0" dirty="0" smtClean="0"/>
              </a:p>
              <a:p>
                <a:pPr>
                  <a:lnSpc>
                    <a:spcPct val="120000"/>
                  </a:lnSpc>
                  <a:spcBef>
                    <a:spcPts val="0"/>
                  </a:spcBef>
                </a:pPr>
                <a:r>
                  <a:rPr lang="en-US" sz="400" b="0" dirty="0" smtClean="0"/>
                  <a:t>Evaluating </a:t>
                </a:r>
                <a:r>
                  <a:rPr lang="en-US" sz="400" b="0" dirty="0"/>
                  <a:t>this integral, we get:</a:t>
                </a:r>
              </a:p>
              <a:p>
                <a:pPr algn="ctr">
                  <a:lnSpc>
                    <a:spcPct val="120000"/>
                  </a:lnSpc>
                  <a:spcBef>
                    <a:spcPts val="0"/>
                  </a:spcBef>
                </a:pPr>
                <a:r>
                  <a:rPr lang="en-US" sz="400" b="0" dirty="0"/>
                  <a:t>Surface Area ≈ 21.2563</a:t>
                </a:r>
              </a:p>
              <a:p>
                <a:pPr>
                  <a:lnSpc>
                    <a:spcPct val="120000"/>
                  </a:lnSpc>
                  <a:spcBef>
                    <a:spcPts val="0"/>
                  </a:spcBef>
                </a:pPr>
                <a:r>
                  <a:rPr lang="en-US" sz="400" b="0" dirty="0"/>
                  <a:t>So, the surface area of the curve is approximately 21.26 square units.</a:t>
                </a:r>
              </a:p>
            </p:txBody>
          </p:sp>
        </mc:Choice>
        <mc:Fallback xmlns="">
          <p:sp>
            <p:nvSpPr>
              <p:cNvPr id="5" name="Text Placeholder 4"/>
              <p:cNvSpPr>
                <a:spLocks noGrp="1" noRot="1" noChangeAspect="1" noMove="1" noResize="1" noEditPoints="1" noAdjustHandles="1" noChangeArrowheads="1" noChangeShapeType="1" noTextEdit="1"/>
              </p:cNvSpPr>
              <p:nvPr>
                <p:ph type="body" sz="quarter" idx="3"/>
              </p:nvPr>
            </p:nvSpPr>
            <p:spPr>
              <a:xfrm>
                <a:off x="6172200" y="1681163"/>
                <a:ext cx="5183188" cy="2446334"/>
              </a:xfr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a:xfrm>
                <a:off x="6172200" y="4127497"/>
                <a:ext cx="5183188" cy="2571751"/>
              </a:xfrm>
              <a:ln>
                <a:solidFill>
                  <a:schemeClr val="tx1"/>
                </a:solidFill>
              </a:ln>
            </p:spPr>
            <p:txBody>
              <a:bodyPr>
                <a:noAutofit/>
              </a:bodyPr>
              <a:lstStyle/>
              <a:p>
                <a:pPr marL="0" indent="0">
                  <a:lnSpc>
                    <a:spcPct val="120000"/>
                  </a:lnSpc>
                  <a:spcBef>
                    <a:spcPts val="0"/>
                  </a:spcBef>
                  <a:buNone/>
                </a:pPr>
                <a:r>
                  <a:rPr lang="en-US" sz="450" dirty="0" smtClean="0"/>
                  <a:t>To calculate the surface area of the lamp base constructed by revolving the curve </a:t>
                </a:r>
                <a14:m>
                  <m:oMath xmlns:m="http://schemas.openxmlformats.org/officeDocument/2006/math">
                    <m:r>
                      <a:rPr lang="en-US" sz="450" i="1" dirty="0" smtClean="0">
                        <a:latin typeface="Cambria Math" panose="02040503050406030204" pitchFamily="18" charset="0"/>
                      </a:rPr>
                      <m:t>𝑦</m:t>
                    </m:r>
                    <m:r>
                      <a:rPr lang="en-US" sz="450" i="1" dirty="0" smtClean="0">
                        <a:latin typeface="Cambria Math" panose="02040503050406030204" pitchFamily="18" charset="0"/>
                      </a:rPr>
                      <m:t> = </m:t>
                    </m:r>
                    <m:rad>
                      <m:radPr>
                        <m:degHide m:val="on"/>
                        <m:ctrlPr>
                          <a:rPr lang="en-US" sz="450" i="1" dirty="0" smtClean="0">
                            <a:latin typeface="Cambria Math" panose="02040503050406030204" pitchFamily="18" charset="0"/>
                          </a:rPr>
                        </m:ctrlPr>
                      </m:radPr>
                      <m:deg/>
                      <m:e>
                        <m:r>
                          <a:rPr lang="en-US" sz="450" i="1" dirty="0">
                            <a:latin typeface="Cambria Math" panose="02040503050406030204" pitchFamily="18" charset="0"/>
                          </a:rPr>
                          <m:t>(2</m:t>
                        </m:r>
                        <m:r>
                          <a:rPr lang="en-US" sz="450" i="1" dirty="0">
                            <a:latin typeface="Cambria Math" panose="02040503050406030204" pitchFamily="18" charset="0"/>
                          </a:rPr>
                          <m:t>𝑥</m:t>
                        </m:r>
                        <m:r>
                          <a:rPr lang="en-US" sz="450" i="1" dirty="0">
                            <a:latin typeface="Cambria Math" panose="02040503050406030204" pitchFamily="18" charset="0"/>
                          </a:rPr>
                          <m:t> − </m:t>
                        </m:r>
                        <m:sSup>
                          <m:sSupPr>
                            <m:ctrlPr>
                              <a:rPr lang="en-US" sz="450" i="1" dirty="0">
                                <a:latin typeface="Cambria Math" panose="02040503050406030204" pitchFamily="18" charset="0"/>
                              </a:rPr>
                            </m:ctrlPr>
                          </m:sSupPr>
                          <m:e>
                            <m:r>
                              <a:rPr lang="en-US" sz="450" i="1" dirty="0">
                                <a:latin typeface="Cambria Math" panose="02040503050406030204" pitchFamily="18" charset="0"/>
                              </a:rPr>
                              <m:t>𝑥</m:t>
                            </m:r>
                          </m:e>
                          <m:sup>
                            <m:r>
                              <a:rPr lang="en-US" sz="450" i="1" dirty="0">
                                <a:latin typeface="Cambria Math" panose="02040503050406030204" pitchFamily="18" charset="0"/>
                              </a:rPr>
                              <m:t>2</m:t>
                            </m:r>
                          </m:sup>
                        </m:sSup>
                        <m:r>
                          <a:rPr lang="en-US" sz="450" dirty="0">
                            <a:latin typeface="Cambria Math" panose="02040503050406030204" pitchFamily="18" charset="0"/>
                          </a:rPr>
                          <m:t>)</m:t>
                        </m:r>
                      </m:e>
                    </m:rad>
                  </m:oMath>
                </a14:m>
                <a:r>
                  <a:rPr lang="en-US" sz="450" dirty="0" smtClean="0"/>
                  <a:t> around the y-axis from </a:t>
                </a:r>
                <a14:m>
                  <m:oMath xmlns:m="http://schemas.openxmlformats.org/officeDocument/2006/math">
                    <m:r>
                      <a:rPr lang="en-US" sz="450" i="1" dirty="0" smtClean="0">
                        <a:latin typeface="Cambria Math" panose="02040503050406030204" pitchFamily="18" charset="0"/>
                      </a:rPr>
                      <m:t>𝑥</m:t>
                    </m:r>
                    <m:r>
                      <a:rPr lang="en-US" sz="450" i="1" dirty="0" smtClean="0">
                        <a:latin typeface="Cambria Math" panose="02040503050406030204" pitchFamily="18" charset="0"/>
                      </a:rPr>
                      <m:t> = 1</m:t>
                    </m:r>
                  </m:oMath>
                </a14:m>
                <a:r>
                  <a:rPr lang="en-US" sz="450" dirty="0" smtClean="0"/>
                  <a:t> to </a:t>
                </a:r>
                <a14:m>
                  <m:oMath xmlns:m="http://schemas.openxmlformats.org/officeDocument/2006/math">
                    <m:r>
                      <a:rPr lang="en-US" sz="450" i="1" dirty="0" smtClean="0">
                        <a:latin typeface="Cambria Math" panose="02040503050406030204" pitchFamily="18" charset="0"/>
                      </a:rPr>
                      <m:t>𝑥</m:t>
                    </m:r>
                    <m:r>
                      <a:rPr lang="en-US" sz="450" i="1" dirty="0" smtClean="0">
                        <a:latin typeface="Cambria Math" panose="02040503050406030204" pitchFamily="18" charset="0"/>
                      </a:rPr>
                      <m:t> = 2</m:t>
                    </m:r>
                  </m:oMath>
                </a14:m>
                <a:r>
                  <a:rPr lang="en-US" sz="450" dirty="0" smtClean="0"/>
                  <a:t>, we can utilize the formula for the surface area of a surface of revolution:</a:t>
                </a:r>
                <a:br>
                  <a:rPr lang="en-US" sz="450" dirty="0" smtClean="0"/>
                </a:br>
                <a14:m>
                  <m:oMathPara xmlns:m="http://schemas.openxmlformats.org/officeDocument/2006/math">
                    <m:oMathParaPr>
                      <m:jc m:val="centerGroup"/>
                    </m:oMathParaPr>
                    <m:oMath xmlns:m="http://schemas.openxmlformats.org/officeDocument/2006/math">
                      <m:r>
                        <a:rPr lang="en-US" sz="450" i="1" dirty="0" smtClean="0">
                          <a:latin typeface="Cambria Math" panose="02040503050406030204" pitchFamily="18" charset="0"/>
                        </a:rPr>
                        <m:t>𝐴</m:t>
                      </m:r>
                      <m:r>
                        <a:rPr lang="en-US" sz="450" i="1" dirty="0" smtClean="0">
                          <a:latin typeface="Cambria Math" panose="02040503050406030204" pitchFamily="18" charset="0"/>
                        </a:rPr>
                        <m:t> = </m:t>
                      </m:r>
                      <m:nary>
                        <m:naryPr>
                          <m:ctrlPr>
                            <a:rPr lang="en-US" sz="450" b="0" i="1" dirty="0" smtClean="0">
                              <a:latin typeface="Cambria Math" panose="02040503050406030204" pitchFamily="18" charset="0"/>
                            </a:rPr>
                          </m:ctrlPr>
                        </m:naryPr>
                        <m:sub>
                          <m:r>
                            <m:rPr>
                              <m:brk m:alnAt="23"/>
                            </m:rPr>
                            <a:rPr lang="en-US" sz="450" b="0" i="1" dirty="0" smtClean="0">
                              <a:latin typeface="Cambria Math" panose="02040503050406030204" pitchFamily="18" charset="0"/>
                            </a:rPr>
                            <m:t>𝑎</m:t>
                          </m:r>
                        </m:sub>
                        <m:sup>
                          <m:r>
                            <a:rPr lang="en-US" sz="450" b="0" i="1" dirty="0" smtClean="0">
                              <a:latin typeface="Cambria Math" panose="02040503050406030204" pitchFamily="18" charset="0"/>
                            </a:rPr>
                            <m:t>𝑏</m:t>
                          </m:r>
                        </m:sup>
                        <m:e>
                          <m:r>
                            <a:rPr lang="en-US" sz="450" b="0" i="1" dirty="0" smtClean="0">
                              <a:latin typeface="Cambria Math" panose="02040503050406030204" pitchFamily="18" charset="0"/>
                            </a:rPr>
                            <m:t>2</m:t>
                          </m:r>
                          <m:r>
                            <a:rPr lang="en-US" sz="450" b="0" i="1" dirty="0" smtClean="0">
                              <a:latin typeface="Cambria Math" panose="02040503050406030204" pitchFamily="18" charset="0"/>
                              <a:ea typeface="Cambria Math" panose="02040503050406030204" pitchFamily="18" charset="0"/>
                            </a:rPr>
                            <m:t>𝜋</m:t>
                          </m:r>
                          <m:r>
                            <a:rPr lang="en-US" sz="450" b="0" i="1" dirty="0" smtClean="0">
                              <a:latin typeface="Cambria Math" panose="02040503050406030204" pitchFamily="18" charset="0"/>
                              <a:ea typeface="Cambria Math" panose="02040503050406030204" pitchFamily="18" charset="0"/>
                            </a:rPr>
                            <m:t>𝑦</m:t>
                          </m:r>
                        </m:e>
                      </m:nary>
                      <m:rad>
                        <m:radPr>
                          <m:degHide m:val="on"/>
                          <m:ctrlPr>
                            <a:rPr lang="en-US" sz="450" b="0" i="1" dirty="0" smtClean="0">
                              <a:latin typeface="Cambria Math" panose="02040503050406030204" pitchFamily="18" charset="0"/>
                            </a:rPr>
                          </m:ctrlPr>
                        </m:radPr>
                        <m:deg/>
                        <m:e>
                          <m:r>
                            <a:rPr lang="en-US" sz="450" b="0" i="1" dirty="0" smtClean="0">
                              <a:latin typeface="Cambria Math" panose="02040503050406030204" pitchFamily="18" charset="0"/>
                            </a:rPr>
                            <m:t>1+</m:t>
                          </m:r>
                          <m:sSup>
                            <m:sSupPr>
                              <m:ctrlPr>
                                <a:rPr lang="en-US" sz="450" b="0" i="1" dirty="0" smtClean="0">
                                  <a:latin typeface="Cambria Math" panose="02040503050406030204" pitchFamily="18" charset="0"/>
                                </a:rPr>
                              </m:ctrlPr>
                            </m:sSupPr>
                            <m:e>
                              <m:f>
                                <m:fPr>
                                  <m:ctrlPr>
                                    <a:rPr lang="en-US" sz="450" b="0" i="1" dirty="0" smtClean="0">
                                      <a:latin typeface="Cambria Math" panose="02040503050406030204" pitchFamily="18" charset="0"/>
                                    </a:rPr>
                                  </m:ctrlPr>
                                </m:fPr>
                                <m:num>
                                  <m:r>
                                    <a:rPr lang="en-US" sz="450" b="0" i="1" dirty="0" smtClean="0">
                                      <a:latin typeface="Cambria Math" panose="02040503050406030204" pitchFamily="18" charset="0"/>
                                    </a:rPr>
                                    <m:t>𝑑𝑦</m:t>
                                  </m:r>
                                </m:num>
                                <m:den>
                                  <m:r>
                                    <a:rPr lang="en-US" sz="450" b="0" i="1" dirty="0" smtClean="0">
                                      <a:latin typeface="Cambria Math" panose="02040503050406030204" pitchFamily="18" charset="0"/>
                                    </a:rPr>
                                    <m:t>𝑑𝑥</m:t>
                                  </m:r>
                                </m:den>
                              </m:f>
                            </m:e>
                            <m:sup>
                              <m:r>
                                <a:rPr lang="en-US" sz="450" b="0" i="1" dirty="0" smtClean="0">
                                  <a:latin typeface="Cambria Math" panose="02040503050406030204" pitchFamily="18" charset="0"/>
                                </a:rPr>
                                <m:t>2</m:t>
                              </m:r>
                            </m:sup>
                          </m:sSup>
                        </m:e>
                      </m:rad>
                      <m:r>
                        <a:rPr lang="en-US" sz="450" b="0" i="1" dirty="0" smtClean="0">
                          <a:latin typeface="Cambria Math" panose="02040503050406030204" pitchFamily="18" charset="0"/>
                        </a:rPr>
                        <m:t>𝑑𝑥</m:t>
                      </m:r>
                      <m:r>
                        <a:rPr lang="en-US" sz="450" i="1" dirty="0">
                          <a:latin typeface="Cambria Math" panose="02040503050406030204" pitchFamily="18" charset="0"/>
                        </a:rPr>
                        <m:t> </m:t>
                      </m:r>
                    </m:oMath>
                  </m:oMathPara>
                </a14:m>
                <a:r>
                  <a:rPr lang="en-US" sz="450" dirty="0"/>
                  <a:t/>
                </a:r>
                <a:br>
                  <a:rPr lang="en-US" sz="450" dirty="0"/>
                </a:br>
                <a:r>
                  <a:rPr lang="en-US" sz="450" dirty="0"/>
                  <a:t>Given that </a:t>
                </a:r>
                <a14:m>
                  <m:oMath xmlns:m="http://schemas.openxmlformats.org/officeDocument/2006/math">
                    <m:r>
                      <a:rPr lang="en-US" sz="450" i="1" dirty="0">
                        <a:latin typeface="Cambria Math" panose="02040503050406030204" pitchFamily="18" charset="0"/>
                      </a:rPr>
                      <m:t>𝑦</m:t>
                    </m:r>
                    <m:r>
                      <a:rPr lang="en-US" sz="450" i="1" dirty="0">
                        <a:latin typeface="Cambria Math" panose="02040503050406030204" pitchFamily="18" charset="0"/>
                      </a:rPr>
                      <m:t> = </m:t>
                    </m:r>
                    <m:rad>
                      <m:radPr>
                        <m:degHide m:val="on"/>
                        <m:ctrlPr>
                          <a:rPr lang="en-US" sz="450" i="1" dirty="0">
                            <a:latin typeface="Cambria Math" panose="02040503050406030204" pitchFamily="18" charset="0"/>
                          </a:rPr>
                        </m:ctrlPr>
                      </m:radPr>
                      <m:deg/>
                      <m:e>
                        <m:r>
                          <a:rPr lang="en-US" sz="450" i="1" dirty="0">
                            <a:latin typeface="Cambria Math" panose="02040503050406030204" pitchFamily="18" charset="0"/>
                          </a:rPr>
                          <m:t>(2</m:t>
                        </m:r>
                        <m:r>
                          <a:rPr lang="en-US" sz="450" i="1" dirty="0">
                            <a:latin typeface="Cambria Math" panose="02040503050406030204" pitchFamily="18" charset="0"/>
                          </a:rPr>
                          <m:t>𝑥</m:t>
                        </m:r>
                        <m:r>
                          <a:rPr lang="en-US" sz="450" i="1" dirty="0">
                            <a:latin typeface="Cambria Math" panose="02040503050406030204" pitchFamily="18" charset="0"/>
                          </a:rPr>
                          <m:t> − </m:t>
                        </m:r>
                        <m:sSup>
                          <m:sSupPr>
                            <m:ctrlPr>
                              <a:rPr lang="en-US" sz="450" i="1" dirty="0">
                                <a:latin typeface="Cambria Math" panose="02040503050406030204" pitchFamily="18" charset="0"/>
                              </a:rPr>
                            </m:ctrlPr>
                          </m:sSupPr>
                          <m:e>
                            <m:r>
                              <a:rPr lang="en-US" sz="450" i="1" dirty="0">
                                <a:latin typeface="Cambria Math" panose="02040503050406030204" pitchFamily="18" charset="0"/>
                              </a:rPr>
                              <m:t>𝑥</m:t>
                            </m:r>
                          </m:e>
                          <m:sup>
                            <m:r>
                              <a:rPr lang="en-US" sz="450" i="1" dirty="0">
                                <a:latin typeface="Cambria Math" panose="02040503050406030204" pitchFamily="18" charset="0"/>
                              </a:rPr>
                              <m:t>2</m:t>
                            </m:r>
                          </m:sup>
                        </m:sSup>
                        <m:r>
                          <a:rPr lang="en-US" sz="450" dirty="0">
                            <a:latin typeface="Cambria Math" panose="02040503050406030204" pitchFamily="18" charset="0"/>
                          </a:rPr>
                          <m:t>)</m:t>
                        </m:r>
                      </m:e>
                    </m:rad>
                  </m:oMath>
                </a14:m>
                <a:r>
                  <a:rPr lang="en-US" sz="450" dirty="0" smtClean="0"/>
                  <a:t>, we </a:t>
                </a:r>
                <a:r>
                  <a:rPr lang="en-US" sz="450" dirty="0"/>
                  <a:t>need to express </a:t>
                </a:r>
                <a14:m>
                  <m:oMath xmlns:m="http://schemas.openxmlformats.org/officeDocument/2006/math">
                    <m:f>
                      <m:fPr>
                        <m:ctrlPr>
                          <a:rPr lang="en-US" sz="450" i="1" smtClean="0">
                            <a:latin typeface="Cambria Math" panose="02040503050406030204" pitchFamily="18" charset="0"/>
                          </a:rPr>
                        </m:ctrlPr>
                      </m:fPr>
                      <m:num>
                        <m:r>
                          <a:rPr lang="en-US" sz="450" i="1" smtClean="0">
                            <a:latin typeface="Cambria Math" panose="02040503050406030204" pitchFamily="18" charset="0"/>
                          </a:rPr>
                          <m:t>𝑑𝑦</m:t>
                        </m:r>
                      </m:num>
                      <m:den>
                        <m:r>
                          <a:rPr lang="en-US" sz="450" i="1" smtClean="0">
                            <a:latin typeface="Cambria Math" panose="02040503050406030204" pitchFamily="18" charset="0"/>
                          </a:rPr>
                          <m:t>𝑑𝑥</m:t>
                        </m:r>
                      </m:den>
                    </m:f>
                  </m:oMath>
                </a14:m>
                <a:r>
                  <a:rPr lang="en-US" sz="450" dirty="0" smtClean="0"/>
                  <a:t> </a:t>
                </a:r>
                <a:r>
                  <a:rPr lang="en-US" sz="450" dirty="0"/>
                  <a:t>in terms of 𝑥 before we can integrate. First, rewrite </a:t>
                </a:r>
                <a:r>
                  <a:rPr lang="en-US" sz="450" i="1" dirty="0" smtClean="0">
                    <a:latin typeface="Cambria Math" panose="02040503050406030204" pitchFamily="18" charset="0"/>
                    <a:ea typeface="Cambria Math" panose="02040503050406030204" pitchFamily="18" charset="0"/>
                  </a:rPr>
                  <a:t>y</a:t>
                </a:r>
                <a:r>
                  <a:rPr lang="en-US" sz="450" dirty="0" smtClean="0"/>
                  <a:t> </a:t>
                </a:r>
                <a:r>
                  <a:rPr lang="en-US" sz="450" dirty="0"/>
                  <a:t>in terms of 𝑥</a:t>
                </a:r>
                <a:r>
                  <a:rPr lang="en-US" sz="450" dirty="0" smtClean="0"/>
                  <a:t> </a:t>
                </a:r>
                <a:r>
                  <a:rPr lang="en-US" sz="450" dirty="0"/>
                  <a:t>and find  </a:t>
                </a:r>
                <a14:m>
                  <m:oMath xmlns:m="http://schemas.openxmlformats.org/officeDocument/2006/math">
                    <m:f>
                      <m:fPr>
                        <m:ctrlPr>
                          <a:rPr lang="en-US" sz="450" i="1">
                            <a:latin typeface="Cambria Math" panose="02040503050406030204" pitchFamily="18" charset="0"/>
                          </a:rPr>
                        </m:ctrlPr>
                      </m:fPr>
                      <m:num>
                        <m:r>
                          <a:rPr lang="en-US" sz="450" i="1">
                            <a:latin typeface="Cambria Math" panose="02040503050406030204" pitchFamily="18" charset="0"/>
                          </a:rPr>
                          <m:t>𝑑𝑦</m:t>
                        </m:r>
                      </m:num>
                      <m:den>
                        <m:r>
                          <a:rPr lang="en-US" sz="450" i="1">
                            <a:latin typeface="Cambria Math" panose="02040503050406030204" pitchFamily="18" charset="0"/>
                          </a:rPr>
                          <m:t>𝑑𝑥</m:t>
                        </m:r>
                      </m:den>
                    </m:f>
                  </m:oMath>
                </a14:m>
                <a:r>
                  <a:rPr lang="en-US" sz="450" dirty="0" smtClean="0"/>
                  <a:t>:</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450" b="0" i="1" smtClean="0">
                          <a:latin typeface="Cambria Math" panose="02040503050406030204" pitchFamily="18" charset="0"/>
                        </a:rPr>
                        <m:t>𝑦</m:t>
                      </m:r>
                      <m:r>
                        <a:rPr lang="en-US" sz="450" b="0" i="1" smtClean="0">
                          <a:latin typeface="Cambria Math" panose="02040503050406030204" pitchFamily="18" charset="0"/>
                        </a:rPr>
                        <m:t>=</m:t>
                      </m:r>
                      <m:rad>
                        <m:radPr>
                          <m:degHide m:val="on"/>
                          <m:ctrlPr>
                            <a:rPr lang="en-US" sz="450" i="1" dirty="0">
                              <a:latin typeface="Cambria Math" panose="02040503050406030204" pitchFamily="18" charset="0"/>
                            </a:rPr>
                          </m:ctrlPr>
                        </m:radPr>
                        <m:deg/>
                        <m:e>
                          <m:r>
                            <a:rPr lang="en-US" sz="450" i="1" dirty="0">
                              <a:latin typeface="Cambria Math" panose="02040503050406030204" pitchFamily="18" charset="0"/>
                            </a:rPr>
                            <m:t>(2</m:t>
                          </m:r>
                          <m:r>
                            <a:rPr lang="en-US" sz="450" i="1" dirty="0">
                              <a:latin typeface="Cambria Math" panose="02040503050406030204" pitchFamily="18" charset="0"/>
                            </a:rPr>
                            <m:t>𝑥</m:t>
                          </m:r>
                          <m:r>
                            <a:rPr lang="en-US" sz="450" i="1" dirty="0">
                              <a:latin typeface="Cambria Math" panose="02040503050406030204" pitchFamily="18" charset="0"/>
                            </a:rPr>
                            <m:t> − </m:t>
                          </m:r>
                          <m:sSup>
                            <m:sSupPr>
                              <m:ctrlPr>
                                <a:rPr lang="en-US" sz="450" i="1" dirty="0">
                                  <a:latin typeface="Cambria Math" panose="02040503050406030204" pitchFamily="18" charset="0"/>
                                </a:rPr>
                              </m:ctrlPr>
                            </m:sSupPr>
                            <m:e>
                              <m:r>
                                <a:rPr lang="en-US" sz="450" i="1" dirty="0">
                                  <a:latin typeface="Cambria Math" panose="02040503050406030204" pitchFamily="18" charset="0"/>
                                </a:rPr>
                                <m:t>𝑥</m:t>
                              </m:r>
                            </m:e>
                            <m:sup>
                              <m:r>
                                <a:rPr lang="en-US" sz="450" i="1" dirty="0">
                                  <a:latin typeface="Cambria Math" panose="02040503050406030204" pitchFamily="18" charset="0"/>
                                </a:rPr>
                                <m:t>2</m:t>
                              </m:r>
                            </m:sup>
                          </m:sSup>
                          <m:r>
                            <a:rPr lang="en-US" sz="450" dirty="0">
                              <a:latin typeface="Cambria Math" panose="02040503050406030204" pitchFamily="18" charset="0"/>
                            </a:rPr>
                            <m:t>)</m:t>
                          </m:r>
                        </m:e>
                      </m:rad>
                      <m:r>
                        <a:rPr lang="en-US" sz="450" b="0" i="1" dirty="0" smtClean="0">
                          <a:latin typeface="Cambria Math" panose="02040503050406030204" pitchFamily="18" charset="0"/>
                        </a:rPr>
                        <m:t>=</m:t>
                      </m:r>
                      <m:rad>
                        <m:radPr>
                          <m:degHide m:val="on"/>
                          <m:ctrlPr>
                            <a:rPr lang="en-US" sz="450" b="0" i="1" dirty="0" smtClean="0">
                              <a:latin typeface="Cambria Math" panose="02040503050406030204" pitchFamily="18" charset="0"/>
                            </a:rPr>
                          </m:ctrlPr>
                        </m:radPr>
                        <m:deg/>
                        <m:e>
                          <m:r>
                            <a:rPr lang="en-US" sz="450" b="0" i="1" dirty="0" smtClean="0">
                              <a:latin typeface="Cambria Math" panose="02040503050406030204" pitchFamily="18" charset="0"/>
                            </a:rPr>
                            <m:t>𝑥</m:t>
                          </m:r>
                          <m:r>
                            <a:rPr lang="en-US" sz="450" b="0" i="1" dirty="0" smtClean="0">
                              <a:latin typeface="Cambria Math" panose="02040503050406030204" pitchFamily="18" charset="0"/>
                            </a:rPr>
                            <m:t>(2−</m:t>
                          </m:r>
                          <m:r>
                            <a:rPr lang="en-US" sz="450" b="0" i="1" dirty="0" smtClean="0">
                              <a:latin typeface="Cambria Math" panose="02040503050406030204" pitchFamily="18" charset="0"/>
                            </a:rPr>
                            <m:t>𝑥</m:t>
                          </m:r>
                          <m:r>
                            <a:rPr lang="en-US" sz="450" b="0" i="1" dirty="0" smtClean="0">
                              <a:latin typeface="Cambria Math" panose="02040503050406030204" pitchFamily="18" charset="0"/>
                            </a:rPr>
                            <m:t>)</m:t>
                          </m:r>
                        </m:e>
                      </m:rad>
                    </m:oMath>
                    <m:oMath xmlns:m="http://schemas.openxmlformats.org/officeDocument/2006/math">
                      <m:f>
                        <m:fPr>
                          <m:ctrlPr>
                            <a:rPr lang="en-US" sz="450" i="1" smtClean="0">
                              <a:latin typeface="Cambria Math" panose="02040503050406030204" pitchFamily="18" charset="0"/>
                            </a:rPr>
                          </m:ctrlPr>
                        </m:fPr>
                        <m:num>
                          <m:r>
                            <a:rPr lang="en-US" sz="450" i="1" smtClean="0">
                              <a:latin typeface="Cambria Math" panose="02040503050406030204" pitchFamily="18" charset="0"/>
                            </a:rPr>
                            <m:t>𝑑𝑦</m:t>
                          </m:r>
                        </m:num>
                        <m:den>
                          <m:r>
                            <a:rPr lang="en-US" sz="450" i="1" smtClean="0">
                              <a:latin typeface="Cambria Math" panose="02040503050406030204" pitchFamily="18" charset="0"/>
                            </a:rPr>
                            <m:t>𝑑𝑥</m:t>
                          </m:r>
                        </m:den>
                      </m:f>
                      <m:r>
                        <a:rPr lang="en-US" sz="450" b="0" i="1" smtClean="0">
                          <a:latin typeface="Cambria Math" panose="02040503050406030204" pitchFamily="18" charset="0"/>
                        </a:rPr>
                        <m:t>=</m:t>
                      </m:r>
                      <m:f>
                        <m:fPr>
                          <m:ctrlPr>
                            <a:rPr lang="en-US" sz="450" b="0" i="1" smtClean="0">
                              <a:latin typeface="Cambria Math" panose="02040503050406030204" pitchFamily="18" charset="0"/>
                            </a:rPr>
                          </m:ctrlPr>
                        </m:fPr>
                        <m:num>
                          <m:r>
                            <a:rPr lang="en-US" sz="450" b="0" i="1" smtClean="0">
                              <a:latin typeface="Cambria Math" panose="02040503050406030204" pitchFamily="18" charset="0"/>
                            </a:rPr>
                            <m:t>𝑑</m:t>
                          </m:r>
                        </m:num>
                        <m:den>
                          <m:r>
                            <a:rPr lang="en-US" sz="450" b="0" i="1" smtClean="0">
                              <a:latin typeface="Cambria Math" panose="02040503050406030204" pitchFamily="18" charset="0"/>
                            </a:rPr>
                            <m:t>𝑑𝑥</m:t>
                          </m:r>
                        </m:den>
                      </m:f>
                      <m:rad>
                        <m:radPr>
                          <m:degHide m:val="on"/>
                          <m:ctrlPr>
                            <a:rPr lang="en-US" sz="450" i="1">
                              <a:latin typeface="Cambria Math" panose="02040503050406030204" pitchFamily="18" charset="0"/>
                            </a:rPr>
                          </m:ctrlPr>
                        </m:radPr>
                        <m:deg/>
                        <m:e>
                          <m:r>
                            <a:rPr lang="en-US" sz="450" i="1">
                              <a:latin typeface="Cambria Math" panose="02040503050406030204" pitchFamily="18" charset="0"/>
                            </a:rPr>
                            <m:t>𝑥</m:t>
                          </m:r>
                          <m:d>
                            <m:dPr>
                              <m:ctrlPr>
                                <a:rPr lang="en-US" sz="450" i="1">
                                  <a:latin typeface="Cambria Math" panose="02040503050406030204" pitchFamily="18" charset="0"/>
                                </a:rPr>
                              </m:ctrlPr>
                            </m:dPr>
                            <m:e>
                              <m:r>
                                <a:rPr lang="en-US" sz="450" i="1">
                                  <a:latin typeface="Cambria Math" panose="02040503050406030204" pitchFamily="18" charset="0"/>
                                </a:rPr>
                                <m:t>2−</m:t>
                              </m:r>
                              <m:r>
                                <a:rPr lang="en-US" sz="450" i="1">
                                  <a:latin typeface="Cambria Math" panose="02040503050406030204" pitchFamily="18" charset="0"/>
                                </a:rPr>
                                <m:t>𝑥</m:t>
                              </m:r>
                            </m:e>
                          </m:d>
                        </m:e>
                      </m:rad>
                      <m:r>
                        <a:rPr lang="en-US" sz="450" b="0" i="1" smtClean="0">
                          <a:latin typeface="Cambria Math" panose="02040503050406030204" pitchFamily="18" charset="0"/>
                        </a:rPr>
                        <m:t>=</m:t>
                      </m:r>
                      <m:f>
                        <m:fPr>
                          <m:ctrlPr>
                            <a:rPr lang="en-US" sz="450" b="0" i="1" smtClean="0">
                              <a:latin typeface="Cambria Math" panose="02040503050406030204" pitchFamily="18" charset="0"/>
                            </a:rPr>
                          </m:ctrlPr>
                        </m:fPr>
                        <m:num>
                          <m:r>
                            <a:rPr lang="en-US" sz="450" b="0" i="1" smtClean="0">
                              <a:latin typeface="Cambria Math" panose="02040503050406030204" pitchFamily="18" charset="0"/>
                            </a:rPr>
                            <m:t>1</m:t>
                          </m:r>
                        </m:num>
                        <m:den>
                          <m:r>
                            <a:rPr lang="en-US" sz="450" b="0" i="1" smtClean="0">
                              <a:latin typeface="Cambria Math" panose="02040503050406030204" pitchFamily="18" charset="0"/>
                            </a:rPr>
                            <m:t>2</m:t>
                          </m:r>
                          <m:rad>
                            <m:radPr>
                              <m:degHide m:val="on"/>
                              <m:ctrlPr>
                                <a:rPr lang="en-US" sz="450" i="1">
                                  <a:latin typeface="Cambria Math" panose="02040503050406030204" pitchFamily="18" charset="0"/>
                                </a:rPr>
                              </m:ctrlPr>
                            </m:radPr>
                            <m:deg/>
                            <m:e>
                              <m:r>
                                <a:rPr lang="en-US" sz="450" i="1">
                                  <a:latin typeface="Cambria Math" panose="02040503050406030204" pitchFamily="18" charset="0"/>
                                </a:rPr>
                                <m:t>𝑥</m:t>
                              </m:r>
                              <m:d>
                                <m:dPr>
                                  <m:ctrlPr>
                                    <a:rPr lang="en-US" sz="450" i="1">
                                      <a:latin typeface="Cambria Math" panose="02040503050406030204" pitchFamily="18" charset="0"/>
                                    </a:rPr>
                                  </m:ctrlPr>
                                </m:dPr>
                                <m:e>
                                  <m:r>
                                    <a:rPr lang="en-US" sz="450" i="1">
                                      <a:latin typeface="Cambria Math" panose="02040503050406030204" pitchFamily="18" charset="0"/>
                                    </a:rPr>
                                    <m:t>2−</m:t>
                                  </m:r>
                                  <m:r>
                                    <a:rPr lang="en-US" sz="450" i="1">
                                      <a:latin typeface="Cambria Math" panose="02040503050406030204" pitchFamily="18" charset="0"/>
                                    </a:rPr>
                                    <m:t>𝑥</m:t>
                                  </m:r>
                                </m:e>
                              </m:d>
                            </m:e>
                          </m:rad>
                        </m:den>
                      </m:f>
                      <m:r>
                        <a:rPr lang="en-US" sz="450" b="0" i="1" smtClean="0">
                          <a:latin typeface="Cambria Math" panose="02040503050406030204" pitchFamily="18" charset="0"/>
                        </a:rPr>
                        <m:t>(2−2</m:t>
                      </m:r>
                      <m:r>
                        <a:rPr lang="en-US" sz="450" b="0" i="1" smtClean="0">
                          <a:latin typeface="Cambria Math" panose="02040503050406030204" pitchFamily="18" charset="0"/>
                        </a:rPr>
                        <m:t>𝑥</m:t>
                      </m:r>
                      <m:r>
                        <a:rPr lang="en-US" sz="450" b="0" i="1" smtClean="0">
                          <a:latin typeface="Cambria Math" panose="02040503050406030204" pitchFamily="18" charset="0"/>
                        </a:rPr>
                        <m:t>)</m:t>
                      </m:r>
                    </m:oMath>
                    <m:oMath xmlns:m="http://schemas.openxmlformats.org/officeDocument/2006/math">
                      <m:f>
                        <m:fPr>
                          <m:ctrlPr>
                            <a:rPr lang="en-US" sz="450" i="1" smtClean="0">
                              <a:latin typeface="Cambria Math" panose="02040503050406030204" pitchFamily="18" charset="0"/>
                            </a:rPr>
                          </m:ctrlPr>
                        </m:fPr>
                        <m:num>
                          <m:r>
                            <a:rPr lang="en-US" sz="450" i="1" smtClean="0">
                              <a:latin typeface="Cambria Math" panose="02040503050406030204" pitchFamily="18" charset="0"/>
                            </a:rPr>
                            <m:t>𝑑𝑦</m:t>
                          </m:r>
                        </m:num>
                        <m:den>
                          <m:r>
                            <a:rPr lang="en-US" sz="450" i="1" smtClean="0">
                              <a:latin typeface="Cambria Math" panose="02040503050406030204" pitchFamily="18" charset="0"/>
                            </a:rPr>
                            <m:t>𝑑𝑥</m:t>
                          </m:r>
                        </m:den>
                      </m:f>
                      <m:r>
                        <a:rPr lang="en-US" sz="450" b="0" i="1" smtClean="0">
                          <a:latin typeface="Cambria Math" panose="02040503050406030204" pitchFamily="18" charset="0"/>
                        </a:rPr>
                        <m:t>=</m:t>
                      </m:r>
                      <m:f>
                        <m:fPr>
                          <m:ctrlPr>
                            <a:rPr lang="en-US" sz="450" b="0" i="1" smtClean="0">
                              <a:latin typeface="Cambria Math" panose="02040503050406030204" pitchFamily="18" charset="0"/>
                            </a:rPr>
                          </m:ctrlPr>
                        </m:fPr>
                        <m:num>
                          <m:r>
                            <a:rPr lang="en-US" sz="450" b="0" i="1" smtClean="0">
                              <a:latin typeface="Cambria Math" panose="02040503050406030204" pitchFamily="18" charset="0"/>
                            </a:rPr>
                            <m:t>(1−</m:t>
                          </m:r>
                          <m:r>
                            <a:rPr lang="en-US" sz="450" b="0" i="1" smtClean="0">
                              <a:latin typeface="Cambria Math" panose="02040503050406030204" pitchFamily="18" charset="0"/>
                            </a:rPr>
                            <m:t>𝑥</m:t>
                          </m:r>
                          <m:r>
                            <a:rPr lang="en-US" sz="450" b="0" i="1" smtClean="0">
                              <a:latin typeface="Cambria Math" panose="02040503050406030204" pitchFamily="18" charset="0"/>
                            </a:rPr>
                            <m:t>)</m:t>
                          </m:r>
                        </m:num>
                        <m:den>
                          <m:rad>
                            <m:radPr>
                              <m:degHide m:val="on"/>
                              <m:ctrlPr>
                                <a:rPr lang="en-US" sz="450" b="0" i="1" smtClean="0">
                                  <a:latin typeface="Cambria Math" panose="02040503050406030204" pitchFamily="18" charset="0"/>
                                </a:rPr>
                              </m:ctrlPr>
                            </m:radPr>
                            <m:deg/>
                            <m:e>
                              <m:r>
                                <a:rPr lang="en-US" sz="450" b="0" i="1" smtClean="0">
                                  <a:latin typeface="Cambria Math" panose="02040503050406030204" pitchFamily="18" charset="0"/>
                                </a:rPr>
                                <m:t>𝑥</m:t>
                              </m:r>
                              <m:r>
                                <a:rPr lang="en-US" sz="450" b="0" i="1" smtClean="0">
                                  <a:latin typeface="Cambria Math" panose="02040503050406030204" pitchFamily="18" charset="0"/>
                                </a:rPr>
                                <m:t>(2−</m:t>
                              </m:r>
                              <m:r>
                                <a:rPr lang="en-US" sz="450" b="0" i="1" smtClean="0">
                                  <a:latin typeface="Cambria Math" panose="02040503050406030204" pitchFamily="18" charset="0"/>
                                </a:rPr>
                                <m:t>𝑥</m:t>
                              </m:r>
                              <m:r>
                                <a:rPr lang="en-US" sz="450" b="0" i="1" smtClean="0">
                                  <a:latin typeface="Cambria Math" panose="02040503050406030204" pitchFamily="18" charset="0"/>
                                </a:rPr>
                                <m:t>)</m:t>
                              </m:r>
                            </m:e>
                          </m:rad>
                        </m:den>
                      </m:f>
                    </m:oMath>
                  </m:oMathPara>
                </a14:m>
                <a:r>
                  <a:rPr lang="en-US" sz="450" dirty="0"/>
                  <a:t/>
                </a:r>
                <a:br>
                  <a:rPr lang="en-US" sz="450" dirty="0"/>
                </a:br>
                <a:r>
                  <a:rPr lang="en-US" sz="450" dirty="0"/>
                  <a:t>Now, </a:t>
                </a:r>
                <a:r>
                  <a:rPr lang="en-US" sz="450" dirty="0" smtClean="0"/>
                  <a:t>substitute</a:t>
                </a:r>
                <a:r>
                  <a:rPr lang="en-US" sz="450" i="1" dirty="0">
                    <a:latin typeface="Cambria Math" panose="02040503050406030204" pitchFamily="18" charset="0"/>
                    <a:ea typeface="Cambria Math" panose="02040503050406030204" pitchFamily="18" charset="0"/>
                  </a:rPr>
                  <a:t> y </a:t>
                </a:r>
                <a:r>
                  <a:rPr lang="en-US" sz="450" i="1" dirty="0" smtClean="0">
                    <a:latin typeface="Cambria Math" panose="02040503050406030204" pitchFamily="18" charset="0"/>
                    <a:ea typeface="Cambria Math" panose="02040503050406030204" pitchFamily="18" charset="0"/>
                  </a:rPr>
                  <a:t> </a:t>
                </a:r>
                <a:r>
                  <a:rPr lang="en-US" sz="450" dirty="0" smtClean="0"/>
                  <a:t>and  </a:t>
                </a:r>
                <a14:m>
                  <m:oMath xmlns:m="http://schemas.openxmlformats.org/officeDocument/2006/math">
                    <m:f>
                      <m:fPr>
                        <m:ctrlPr>
                          <a:rPr lang="en-US" sz="450" i="1">
                            <a:latin typeface="Cambria Math" panose="02040503050406030204" pitchFamily="18" charset="0"/>
                          </a:rPr>
                        </m:ctrlPr>
                      </m:fPr>
                      <m:num>
                        <m:r>
                          <a:rPr lang="en-US" sz="450" i="1">
                            <a:latin typeface="Cambria Math" panose="02040503050406030204" pitchFamily="18" charset="0"/>
                          </a:rPr>
                          <m:t>𝑑𝑦</m:t>
                        </m:r>
                      </m:num>
                      <m:den>
                        <m:r>
                          <a:rPr lang="en-US" sz="450" i="1">
                            <a:latin typeface="Cambria Math" panose="02040503050406030204" pitchFamily="18" charset="0"/>
                          </a:rPr>
                          <m:t>𝑑𝑥</m:t>
                        </m:r>
                      </m:den>
                    </m:f>
                  </m:oMath>
                </a14:m>
                <a:r>
                  <a:rPr lang="en-US" sz="450" dirty="0" smtClean="0"/>
                  <a:t> </a:t>
                </a:r>
                <a:r>
                  <a:rPr lang="en-US" sz="450" dirty="0"/>
                  <a:t>back into the surface area formula</a:t>
                </a:r>
                <a:r>
                  <a:rPr lang="en-US" sz="450" dirty="0" smtClean="0"/>
                  <a:t>:</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450" b="0" i="1" smtClean="0">
                          <a:latin typeface="Cambria Math" panose="02040503050406030204" pitchFamily="18" charset="0"/>
                        </a:rPr>
                        <m:t>𝐴</m:t>
                      </m:r>
                      <m:r>
                        <a:rPr lang="en-US" sz="450" b="0" i="1" smtClean="0">
                          <a:latin typeface="Cambria Math" panose="02040503050406030204" pitchFamily="18" charset="0"/>
                        </a:rPr>
                        <m:t>=</m:t>
                      </m:r>
                      <m:nary>
                        <m:naryPr>
                          <m:ctrlPr>
                            <a:rPr lang="en-US" sz="450" b="0" i="1" smtClean="0">
                              <a:latin typeface="Cambria Math" panose="02040503050406030204" pitchFamily="18" charset="0"/>
                            </a:rPr>
                          </m:ctrlPr>
                        </m:naryPr>
                        <m:sub>
                          <m:r>
                            <m:rPr>
                              <m:brk m:alnAt="23"/>
                            </m:rPr>
                            <a:rPr lang="en-US" sz="450" b="0" i="1" smtClean="0">
                              <a:latin typeface="Cambria Math" panose="02040503050406030204" pitchFamily="18" charset="0"/>
                            </a:rPr>
                            <m:t>1</m:t>
                          </m:r>
                        </m:sub>
                        <m:sup>
                          <m:r>
                            <a:rPr lang="en-US" sz="450" b="0" i="1" smtClean="0">
                              <a:latin typeface="Cambria Math" panose="02040503050406030204" pitchFamily="18" charset="0"/>
                            </a:rPr>
                            <m:t>2</m:t>
                          </m:r>
                        </m:sup>
                        <m:e>
                          <m:r>
                            <a:rPr lang="en-US" sz="450" b="0" i="1" smtClean="0">
                              <a:latin typeface="Cambria Math" panose="02040503050406030204" pitchFamily="18" charset="0"/>
                            </a:rPr>
                            <m:t>2</m:t>
                          </m:r>
                          <m:r>
                            <a:rPr lang="en-US" sz="450" b="0" i="1" smtClean="0">
                              <a:latin typeface="Cambria Math" panose="02040503050406030204" pitchFamily="18" charset="0"/>
                              <a:ea typeface="Cambria Math" panose="02040503050406030204" pitchFamily="18" charset="0"/>
                            </a:rPr>
                            <m:t>𝜋</m:t>
                          </m:r>
                          <m:rad>
                            <m:radPr>
                              <m:degHide m:val="on"/>
                              <m:ctrlPr>
                                <a:rPr lang="en-US" sz="450" i="1" dirty="0">
                                  <a:latin typeface="Cambria Math" panose="02040503050406030204" pitchFamily="18" charset="0"/>
                                </a:rPr>
                              </m:ctrlPr>
                            </m:radPr>
                            <m:deg/>
                            <m:e>
                              <m:r>
                                <a:rPr lang="en-US" sz="450" i="1" dirty="0">
                                  <a:latin typeface="Cambria Math" panose="02040503050406030204" pitchFamily="18" charset="0"/>
                                </a:rPr>
                                <m:t>(2</m:t>
                              </m:r>
                              <m:r>
                                <a:rPr lang="en-US" sz="450" i="1" dirty="0">
                                  <a:latin typeface="Cambria Math" panose="02040503050406030204" pitchFamily="18" charset="0"/>
                                </a:rPr>
                                <m:t>𝑥</m:t>
                              </m:r>
                              <m:r>
                                <a:rPr lang="en-US" sz="450" i="1" dirty="0">
                                  <a:latin typeface="Cambria Math" panose="02040503050406030204" pitchFamily="18" charset="0"/>
                                </a:rPr>
                                <m:t> − </m:t>
                              </m:r>
                              <m:sSup>
                                <m:sSupPr>
                                  <m:ctrlPr>
                                    <a:rPr lang="en-US" sz="450" i="1" dirty="0">
                                      <a:latin typeface="Cambria Math" panose="02040503050406030204" pitchFamily="18" charset="0"/>
                                    </a:rPr>
                                  </m:ctrlPr>
                                </m:sSupPr>
                                <m:e>
                                  <m:r>
                                    <a:rPr lang="en-US" sz="450" i="1" dirty="0">
                                      <a:latin typeface="Cambria Math" panose="02040503050406030204" pitchFamily="18" charset="0"/>
                                    </a:rPr>
                                    <m:t>𝑥</m:t>
                                  </m:r>
                                </m:e>
                                <m:sup>
                                  <m:r>
                                    <a:rPr lang="en-US" sz="450" i="1" dirty="0">
                                      <a:latin typeface="Cambria Math" panose="02040503050406030204" pitchFamily="18" charset="0"/>
                                    </a:rPr>
                                    <m:t>2</m:t>
                                  </m:r>
                                </m:sup>
                              </m:sSup>
                              <m:r>
                                <a:rPr lang="en-US" sz="450" dirty="0">
                                  <a:latin typeface="Cambria Math" panose="02040503050406030204" pitchFamily="18" charset="0"/>
                                </a:rPr>
                                <m:t>)</m:t>
                              </m:r>
                            </m:e>
                          </m:rad>
                        </m:e>
                      </m:nary>
                      <m:rad>
                        <m:radPr>
                          <m:degHide m:val="on"/>
                          <m:ctrlPr>
                            <a:rPr lang="en-US" sz="450" b="0" i="1" smtClean="0">
                              <a:latin typeface="Cambria Math" panose="02040503050406030204" pitchFamily="18" charset="0"/>
                            </a:rPr>
                          </m:ctrlPr>
                        </m:radPr>
                        <m:deg/>
                        <m:e>
                          <m:r>
                            <a:rPr lang="en-US" sz="450" b="0" i="1" smtClean="0">
                              <a:latin typeface="Cambria Math" panose="02040503050406030204" pitchFamily="18" charset="0"/>
                            </a:rPr>
                            <m:t>1+</m:t>
                          </m:r>
                          <m:sSup>
                            <m:sSupPr>
                              <m:ctrlPr>
                                <a:rPr lang="en-US" sz="450" b="0" i="1" smtClean="0">
                                  <a:latin typeface="Cambria Math" panose="02040503050406030204" pitchFamily="18" charset="0"/>
                                </a:rPr>
                              </m:ctrlPr>
                            </m:sSupPr>
                            <m:e>
                              <m:f>
                                <m:fPr>
                                  <m:ctrlPr>
                                    <a:rPr lang="en-US" sz="450" i="1">
                                      <a:latin typeface="Cambria Math" panose="02040503050406030204" pitchFamily="18" charset="0"/>
                                    </a:rPr>
                                  </m:ctrlPr>
                                </m:fPr>
                                <m:num>
                                  <m:d>
                                    <m:dPr>
                                      <m:ctrlPr>
                                        <a:rPr lang="en-US" sz="450" i="1">
                                          <a:latin typeface="Cambria Math" panose="02040503050406030204" pitchFamily="18" charset="0"/>
                                        </a:rPr>
                                      </m:ctrlPr>
                                    </m:dPr>
                                    <m:e>
                                      <m:r>
                                        <a:rPr lang="en-US" sz="450" i="1">
                                          <a:latin typeface="Cambria Math" panose="02040503050406030204" pitchFamily="18" charset="0"/>
                                        </a:rPr>
                                        <m:t>1−</m:t>
                                      </m:r>
                                      <m:r>
                                        <a:rPr lang="en-US" sz="450" i="1">
                                          <a:latin typeface="Cambria Math" panose="02040503050406030204" pitchFamily="18" charset="0"/>
                                        </a:rPr>
                                        <m:t>𝑥</m:t>
                                      </m:r>
                                    </m:e>
                                  </m:d>
                                </m:num>
                                <m:den>
                                  <m:rad>
                                    <m:radPr>
                                      <m:degHide m:val="on"/>
                                      <m:ctrlPr>
                                        <a:rPr lang="en-US" sz="450" i="1">
                                          <a:latin typeface="Cambria Math" panose="02040503050406030204" pitchFamily="18" charset="0"/>
                                        </a:rPr>
                                      </m:ctrlPr>
                                    </m:radPr>
                                    <m:deg/>
                                    <m:e>
                                      <m:r>
                                        <a:rPr lang="en-US" sz="450" i="1">
                                          <a:latin typeface="Cambria Math" panose="02040503050406030204" pitchFamily="18" charset="0"/>
                                        </a:rPr>
                                        <m:t>𝑥</m:t>
                                      </m:r>
                                      <m:d>
                                        <m:dPr>
                                          <m:ctrlPr>
                                            <a:rPr lang="en-US" sz="450" i="1">
                                              <a:latin typeface="Cambria Math" panose="02040503050406030204" pitchFamily="18" charset="0"/>
                                            </a:rPr>
                                          </m:ctrlPr>
                                        </m:dPr>
                                        <m:e>
                                          <m:r>
                                            <a:rPr lang="en-US" sz="450" i="1">
                                              <a:latin typeface="Cambria Math" panose="02040503050406030204" pitchFamily="18" charset="0"/>
                                            </a:rPr>
                                            <m:t>2−</m:t>
                                          </m:r>
                                          <m:r>
                                            <a:rPr lang="en-US" sz="450" i="1">
                                              <a:latin typeface="Cambria Math" panose="02040503050406030204" pitchFamily="18" charset="0"/>
                                            </a:rPr>
                                            <m:t>𝑥</m:t>
                                          </m:r>
                                        </m:e>
                                      </m:d>
                                    </m:e>
                                  </m:rad>
                                </m:den>
                              </m:f>
                            </m:e>
                            <m:sup>
                              <m:r>
                                <a:rPr lang="en-US" sz="450" b="0" i="1" smtClean="0">
                                  <a:latin typeface="Cambria Math" panose="02040503050406030204" pitchFamily="18" charset="0"/>
                                </a:rPr>
                                <m:t>2</m:t>
                              </m:r>
                            </m:sup>
                          </m:sSup>
                        </m:e>
                      </m:rad>
                      <m:r>
                        <a:rPr lang="en-US" sz="450" b="0" i="1" smtClean="0">
                          <a:latin typeface="Cambria Math" panose="02040503050406030204" pitchFamily="18" charset="0"/>
                        </a:rPr>
                        <m:t>𝑑𝑥</m:t>
                      </m:r>
                    </m:oMath>
                  </m:oMathPara>
                </a14:m>
                <a:r>
                  <a:rPr lang="en-US" sz="450" dirty="0"/>
                  <a:t/>
                </a:r>
                <a:br>
                  <a:rPr lang="en-US" sz="450" dirty="0"/>
                </a:br>
                <a:r>
                  <a:rPr lang="en-US" sz="450" dirty="0"/>
                  <a:t>Simplify the integrand</a:t>
                </a:r>
                <a:r>
                  <a:rPr lang="en-US" sz="450" dirty="0" smtClean="0"/>
                  <a:t>:</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450" b="0" i="1" smtClean="0">
                          <a:latin typeface="Cambria Math" panose="02040503050406030204" pitchFamily="18" charset="0"/>
                        </a:rPr>
                        <m:t>𝐴</m:t>
                      </m:r>
                      <m:r>
                        <a:rPr lang="en-US" sz="450" b="0" i="1" smtClean="0">
                          <a:latin typeface="Cambria Math" panose="02040503050406030204" pitchFamily="18" charset="0"/>
                        </a:rPr>
                        <m:t>=2</m:t>
                      </m:r>
                      <m:r>
                        <a:rPr lang="en-US" sz="450" b="0" i="1" smtClean="0">
                          <a:latin typeface="Cambria Math" panose="02040503050406030204" pitchFamily="18" charset="0"/>
                          <a:ea typeface="Cambria Math" panose="02040503050406030204" pitchFamily="18" charset="0"/>
                        </a:rPr>
                        <m:t>𝜋</m:t>
                      </m:r>
                      <m:nary>
                        <m:naryPr>
                          <m:ctrlPr>
                            <a:rPr lang="en-US" sz="450" b="0" i="1" smtClean="0">
                              <a:latin typeface="Cambria Math" panose="02040503050406030204" pitchFamily="18" charset="0"/>
                              <a:ea typeface="Cambria Math" panose="02040503050406030204" pitchFamily="18" charset="0"/>
                            </a:rPr>
                          </m:ctrlPr>
                        </m:naryPr>
                        <m:sub>
                          <m:r>
                            <m:rPr>
                              <m:brk m:alnAt="23"/>
                            </m:rPr>
                            <a:rPr lang="en-US" sz="450" b="0" i="1" smtClean="0">
                              <a:latin typeface="Cambria Math" panose="02040503050406030204" pitchFamily="18" charset="0"/>
                              <a:ea typeface="Cambria Math" panose="02040503050406030204" pitchFamily="18" charset="0"/>
                            </a:rPr>
                            <m:t>1</m:t>
                          </m:r>
                        </m:sub>
                        <m:sup>
                          <m:r>
                            <a:rPr lang="en-US" sz="450" b="0" i="1" smtClean="0">
                              <a:latin typeface="Cambria Math" panose="02040503050406030204" pitchFamily="18" charset="0"/>
                              <a:ea typeface="Cambria Math" panose="02040503050406030204" pitchFamily="18" charset="0"/>
                            </a:rPr>
                            <m:t>2</m:t>
                          </m:r>
                        </m:sup>
                        <m:e>
                          <m:rad>
                            <m:radPr>
                              <m:degHide m:val="on"/>
                              <m:ctrlPr>
                                <a:rPr lang="en-US" sz="450" i="1" dirty="0">
                                  <a:latin typeface="Cambria Math" panose="02040503050406030204" pitchFamily="18" charset="0"/>
                                </a:rPr>
                              </m:ctrlPr>
                            </m:radPr>
                            <m:deg/>
                            <m:e>
                              <m:r>
                                <a:rPr lang="en-US" sz="450" i="1" dirty="0">
                                  <a:latin typeface="Cambria Math" panose="02040503050406030204" pitchFamily="18" charset="0"/>
                                </a:rPr>
                                <m:t>(2</m:t>
                              </m:r>
                              <m:r>
                                <a:rPr lang="en-US" sz="450" i="1" dirty="0">
                                  <a:latin typeface="Cambria Math" panose="02040503050406030204" pitchFamily="18" charset="0"/>
                                </a:rPr>
                                <m:t>𝑥</m:t>
                              </m:r>
                              <m:r>
                                <a:rPr lang="en-US" sz="450" i="1" dirty="0">
                                  <a:latin typeface="Cambria Math" panose="02040503050406030204" pitchFamily="18" charset="0"/>
                                </a:rPr>
                                <m:t> − </m:t>
                              </m:r>
                              <m:sSup>
                                <m:sSupPr>
                                  <m:ctrlPr>
                                    <a:rPr lang="en-US" sz="450" i="1" dirty="0">
                                      <a:latin typeface="Cambria Math" panose="02040503050406030204" pitchFamily="18" charset="0"/>
                                    </a:rPr>
                                  </m:ctrlPr>
                                </m:sSupPr>
                                <m:e>
                                  <m:r>
                                    <a:rPr lang="en-US" sz="450" i="1" dirty="0">
                                      <a:latin typeface="Cambria Math" panose="02040503050406030204" pitchFamily="18" charset="0"/>
                                    </a:rPr>
                                    <m:t>𝑥</m:t>
                                  </m:r>
                                </m:e>
                                <m:sup>
                                  <m:r>
                                    <a:rPr lang="en-US" sz="450" i="1" dirty="0">
                                      <a:latin typeface="Cambria Math" panose="02040503050406030204" pitchFamily="18" charset="0"/>
                                    </a:rPr>
                                    <m:t>2</m:t>
                                  </m:r>
                                </m:sup>
                              </m:sSup>
                              <m:r>
                                <a:rPr lang="en-US" sz="450" dirty="0">
                                  <a:latin typeface="Cambria Math" panose="02040503050406030204" pitchFamily="18" charset="0"/>
                                </a:rPr>
                                <m:t>)</m:t>
                              </m:r>
                            </m:e>
                          </m:rad>
                          <m:rad>
                            <m:radPr>
                              <m:degHide m:val="on"/>
                              <m:ctrlPr>
                                <a:rPr lang="en-US" sz="450" i="1">
                                  <a:latin typeface="Cambria Math" panose="02040503050406030204" pitchFamily="18" charset="0"/>
                                </a:rPr>
                              </m:ctrlPr>
                            </m:radPr>
                            <m:deg/>
                            <m:e>
                              <m:r>
                                <a:rPr lang="en-US" sz="450" i="1">
                                  <a:latin typeface="Cambria Math" panose="02040503050406030204" pitchFamily="18" charset="0"/>
                                </a:rPr>
                                <m:t>1+</m:t>
                              </m:r>
                              <m:f>
                                <m:fPr>
                                  <m:ctrlPr>
                                    <a:rPr lang="en-US" sz="450" i="1">
                                      <a:latin typeface="Cambria Math" panose="02040503050406030204" pitchFamily="18" charset="0"/>
                                    </a:rPr>
                                  </m:ctrlPr>
                                </m:fPr>
                                <m:num>
                                  <m:sSup>
                                    <m:sSupPr>
                                      <m:ctrlPr>
                                        <a:rPr lang="en-US" sz="450" i="1">
                                          <a:latin typeface="Cambria Math" panose="02040503050406030204" pitchFamily="18" charset="0"/>
                                        </a:rPr>
                                      </m:ctrlPr>
                                    </m:sSupPr>
                                    <m:e>
                                      <m:d>
                                        <m:dPr>
                                          <m:ctrlPr>
                                            <a:rPr lang="en-US" sz="450" i="1">
                                              <a:latin typeface="Cambria Math" panose="02040503050406030204" pitchFamily="18" charset="0"/>
                                            </a:rPr>
                                          </m:ctrlPr>
                                        </m:dPr>
                                        <m:e>
                                          <m:r>
                                            <a:rPr lang="en-US" sz="450" i="1">
                                              <a:latin typeface="Cambria Math" panose="02040503050406030204" pitchFamily="18" charset="0"/>
                                            </a:rPr>
                                            <m:t>1−</m:t>
                                          </m:r>
                                          <m:r>
                                            <a:rPr lang="en-US" sz="450" i="1">
                                              <a:latin typeface="Cambria Math" panose="02040503050406030204" pitchFamily="18" charset="0"/>
                                            </a:rPr>
                                            <m:t>𝑥</m:t>
                                          </m:r>
                                        </m:e>
                                      </m:d>
                                    </m:e>
                                    <m:sup>
                                      <m:r>
                                        <a:rPr lang="en-US" sz="450" i="1">
                                          <a:latin typeface="Cambria Math" panose="02040503050406030204" pitchFamily="18" charset="0"/>
                                        </a:rPr>
                                        <m:t>2</m:t>
                                      </m:r>
                                    </m:sup>
                                  </m:sSup>
                                </m:num>
                                <m:den>
                                  <m:r>
                                    <a:rPr lang="en-US" sz="450" i="1">
                                      <a:latin typeface="Cambria Math" panose="02040503050406030204" pitchFamily="18" charset="0"/>
                                    </a:rPr>
                                    <m:t>𝑥</m:t>
                                  </m:r>
                                  <m:r>
                                    <a:rPr lang="en-US" sz="450" i="1">
                                      <a:latin typeface="Cambria Math" panose="02040503050406030204" pitchFamily="18" charset="0"/>
                                    </a:rPr>
                                    <m:t>(2−</m:t>
                                  </m:r>
                                  <m:r>
                                    <a:rPr lang="en-US" sz="450" i="1">
                                      <a:latin typeface="Cambria Math" panose="02040503050406030204" pitchFamily="18" charset="0"/>
                                    </a:rPr>
                                    <m:t>𝑥</m:t>
                                  </m:r>
                                  <m:r>
                                    <a:rPr lang="en-US" sz="450" i="1">
                                      <a:latin typeface="Cambria Math" panose="02040503050406030204" pitchFamily="18" charset="0"/>
                                    </a:rPr>
                                    <m:t>)</m:t>
                                  </m:r>
                                </m:den>
                              </m:f>
                            </m:e>
                          </m:rad>
                          <m:r>
                            <a:rPr lang="en-US" sz="450" b="0" i="1" smtClean="0">
                              <a:latin typeface="Cambria Math" panose="02040503050406030204" pitchFamily="18" charset="0"/>
                            </a:rPr>
                            <m:t>𝑑𝑥</m:t>
                          </m:r>
                        </m:e>
                      </m:nary>
                    </m:oMath>
                  </m:oMathPara>
                </a14:m>
                <a:r>
                  <a:rPr lang="en-US" sz="450" dirty="0"/>
                  <a:t/>
                </a:r>
                <a:br>
                  <a:rPr lang="en-US" sz="450" dirty="0"/>
                </a:br>
                <a:r>
                  <a:rPr lang="en-US" sz="450" dirty="0"/>
                  <a:t>Now, compute this integral to determine the surface area of the lamp base</a:t>
                </a:r>
                <a:r>
                  <a:rPr lang="en-US" sz="450" dirty="0" smtClean="0"/>
                  <a:t>.</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450" b="0" i="1" dirty="0" smtClean="0">
                          <a:latin typeface="Cambria Math" panose="02040503050406030204" pitchFamily="18" charset="0"/>
                        </a:rPr>
                        <m:t>𝐴</m:t>
                      </m:r>
                      <m:r>
                        <a:rPr lang="en-US" sz="450" b="0" i="1" dirty="0" smtClean="0">
                          <a:latin typeface="Cambria Math" panose="02040503050406030204" pitchFamily="18" charset="0"/>
                        </a:rPr>
                        <m:t>=2</m:t>
                      </m:r>
                      <m:r>
                        <a:rPr lang="en-US" sz="450" b="0" i="1" dirty="0" smtClean="0">
                          <a:latin typeface="Cambria Math" panose="02040503050406030204" pitchFamily="18" charset="0"/>
                          <a:ea typeface="Cambria Math" panose="02040503050406030204" pitchFamily="18" charset="0"/>
                        </a:rPr>
                        <m:t>𝜋</m:t>
                      </m:r>
                      <m:nary>
                        <m:naryPr>
                          <m:ctrlPr>
                            <a:rPr lang="en-US" sz="450" i="1">
                              <a:latin typeface="Cambria Math" panose="02040503050406030204" pitchFamily="18" charset="0"/>
                              <a:ea typeface="Cambria Math" panose="02040503050406030204" pitchFamily="18" charset="0"/>
                            </a:rPr>
                          </m:ctrlPr>
                        </m:naryPr>
                        <m:sub>
                          <m:r>
                            <m:rPr>
                              <m:brk m:alnAt="23"/>
                            </m:rPr>
                            <a:rPr lang="en-US" sz="450" i="1">
                              <a:latin typeface="Cambria Math" panose="02040503050406030204" pitchFamily="18" charset="0"/>
                              <a:ea typeface="Cambria Math" panose="02040503050406030204" pitchFamily="18" charset="0"/>
                            </a:rPr>
                            <m:t>1</m:t>
                          </m:r>
                        </m:sub>
                        <m:sup>
                          <m:r>
                            <a:rPr lang="en-US" sz="450" i="1">
                              <a:latin typeface="Cambria Math" panose="02040503050406030204" pitchFamily="18" charset="0"/>
                              <a:ea typeface="Cambria Math" panose="02040503050406030204" pitchFamily="18" charset="0"/>
                            </a:rPr>
                            <m:t>2</m:t>
                          </m:r>
                        </m:sup>
                        <m:e>
                          <m:rad>
                            <m:radPr>
                              <m:degHide m:val="on"/>
                              <m:ctrlPr>
                                <a:rPr lang="en-US" sz="450" i="1" dirty="0">
                                  <a:latin typeface="Cambria Math" panose="02040503050406030204" pitchFamily="18" charset="0"/>
                                </a:rPr>
                              </m:ctrlPr>
                            </m:radPr>
                            <m:deg/>
                            <m:e>
                              <m:r>
                                <a:rPr lang="en-US" sz="450" i="1" dirty="0">
                                  <a:latin typeface="Cambria Math" panose="02040503050406030204" pitchFamily="18" charset="0"/>
                                </a:rPr>
                                <m:t>(2</m:t>
                              </m:r>
                              <m:r>
                                <a:rPr lang="en-US" sz="450" i="1" dirty="0">
                                  <a:latin typeface="Cambria Math" panose="02040503050406030204" pitchFamily="18" charset="0"/>
                                </a:rPr>
                                <m:t>𝑥</m:t>
                              </m:r>
                              <m:r>
                                <a:rPr lang="en-US" sz="450" i="1" dirty="0">
                                  <a:latin typeface="Cambria Math" panose="02040503050406030204" pitchFamily="18" charset="0"/>
                                </a:rPr>
                                <m:t> − </m:t>
                              </m:r>
                              <m:sSup>
                                <m:sSupPr>
                                  <m:ctrlPr>
                                    <a:rPr lang="en-US" sz="450" i="1" dirty="0">
                                      <a:latin typeface="Cambria Math" panose="02040503050406030204" pitchFamily="18" charset="0"/>
                                    </a:rPr>
                                  </m:ctrlPr>
                                </m:sSupPr>
                                <m:e>
                                  <m:r>
                                    <a:rPr lang="en-US" sz="450" i="1" dirty="0">
                                      <a:latin typeface="Cambria Math" panose="02040503050406030204" pitchFamily="18" charset="0"/>
                                    </a:rPr>
                                    <m:t>𝑥</m:t>
                                  </m:r>
                                </m:e>
                                <m:sup>
                                  <m:r>
                                    <a:rPr lang="en-US" sz="450" i="1" dirty="0">
                                      <a:latin typeface="Cambria Math" panose="02040503050406030204" pitchFamily="18" charset="0"/>
                                    </a:rPr>
                                    <m:t>2</m:t>
                                  </m:r>
                                </m:sup>
                              </m:sSup>
                              <m:r>
                                <a:rPr lang="en-US" sz="450" dirty="0">
                                  <a:latin typeface="Cambria Math" panose="02040503050406030204" pitchFamily="18" charset="0"/>
                                </a:rPr>
                                <m:t>)</m:t>
                              </m:r>
                            </m:e>
                          </m:rad>
                          <m:f>
                            <m:fPr>
                              <m:ctrlPr>
                                <a:rPr lang="en-US" sz="450" i="1" dirty="0" smtClean="0">
                                  <a:latin typeface="Cambria Math" panose="02040503050406030204" pitchFamily="18" charset="0"/>
                                </a:rPr>
                              </m:ctrlPr>
                            </m:fPr>
                            <m:num>
                              <m:r>
                                <a:rPr lang="en-US" sz="450" b="0" i="1" dirty="0" smtClean="0">
                                  <a:latin typeface="Cambria Math" panose="02040503050406030204" pitchFamily="18" charset="0"/>
                                </a:rPr>
                                <m:t>1</m:t>
                              </m:r>
                            </m:num>
                            <m:den>
                              <m:rad>
                                <m:radPr>
                                  <m:degHide m:val="on"/>
                                  <m:ctrlPr>
                                    <a:rPr lang="en-US" sz="450" i="1" dirty="0" smtClean="0">
                                      <a:latin typeface="Cambria Math" panose="02040503050406030204" pitchFamily="18" charset="0"/>
                                    </a:rPr>
                                  </m:ctrlPr>
                                </m:radPr>
                                <m:deg/>
                                <m:e>
                                  <m:r>
                                    <a:rPr lang="en-US" sz="450" b="0" i="1" dirty="0" smtClean="0">
                                      <a:latin typeface="Cambria Math" panose="02040503050406030204" pitchFamily="18" charset="0"/>
                                    </a:rPr>
                                    <m:t>(</m:t>
                                  </m:r>
                                  <m:r>
                                    <a:rPr lang="en-US" sz="450" b="0" i="1" dirty="0" smtClean="0">
                                      <a:latin typeface="Cambria Math" panose="02040503050406030204" pitchFamily="18" charset="0"/>
                                    </a:rPr>
                                    <m:t>𝑥</m:t>
                                  </m:r>
                                  <m:r>
                                    <a:rPr lang="en-US" sz="450" b="0" i="1" dirty="0" smtClean="0">
                                      <a:latin typeface="Cambria Math" panose="02040503050406030204" pitchFamily="18" charset="0"/>
                                    </a:rPr>
                                    <m:t>(2−</m:t>
                                  </m:r>
                                  <m:r>
                                    <a:rPr lang="en-US" sz="450" b="0" i="1" dirty="0" smtClean="0">
                                      <a:latin typeface="Cambria Math" panose="02040503050406030204" pitchFamily="18" charset="0"/>
                                    </a:rPr>
                                    <m:t>𝑥</m:t>
                                  </m:r>
                                  <m:r>
                                    <a:rPr lang="en-US" sz="450" b="0" i="1" dirty="0" smtClean="0">
                                      <a:latin typeface="Cambria Math" panose="02040503050406030204" pitchFamily="18" charset="0"/>
                                    </a:rPr>
                                    <m:t>)</m:t>
                                  </m:r>
                                </m:e>
                              </m:rad>
                            </m:den>
                          </m:f>
                          <m:r>
                            <a:rPr lang="en-US" sz="450" i="1">
                              <a:latin typeface="Cambria Math" panose="02040503050406030204" pitchFamily="18" charset="0"/>
                            </a:rPr>
                            <m:t>𝑑𝑥</m:t>
                          </m:r>
                        </m:e>
                      </m:nary>
                    </m:oMath>
                  </m:oMathPara>
                </a14:m>
                <a:endParaRPr lang="en-US" sz="450" dirty="0" smtClean="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450" b="0" i="1" smtClean="0">
                          <a:latin typeface="Cambria Math" panose="02040503050406030204" pitchFamily="18" charset="0"/>
                        </a:rPr>
                        <m:t>=</m:t>
                      </m:r>
                      <m:r>
                        <a:rPr lang="en-US" sz="450" i="1" dirty="0">
                          <a:latin typeface="Cambria Math" panose="02040503050406030204" pitchFamily="18" charset="0"/>
                        </a:rPr>
                        <m:t>2</m:t>
                      </m:r>
                      <m:r>
                        <a:rPr lang="en-US" sz="450" i="1" dirty="0">
                          <a:latin typeface="Cambria Math" panose="02040503050406030204" pitchFamily="18" charset="0"/>
                          <a:ea typeface="Cambria Math" panose="02040503050406030204" pitchFamily="18" charset="0"/>
                        </a:rPr>
                        <m:t>𝜋</m:t>
                      </m:r>
                      <m:nary>
                        <m:naryPr>
                          <m:ctrlPr>
                            <a:rPr lang="en-US" sz="450" i="1">
                              <a:latin typeface="Cambria Math" panose="02040503050406030204" pitchFamily="18" charset="0"/>
                              <a:ea typeface="Cambria Math" panose="02040503050406030204" pitchFamily="18" charset="0"/>
                            </a:rPr>
                          </m:ctrlPr>
                        </m:naryPr>
                        <m:sub>
                          <m:r>
                            <m:rPr>
                              <m:brk m:alnAt="23"/>
                            </m:rPr>
                            <a:rPr lang="en-US" sz="450" i="1">
                              <a:latin typeface="Cambria Math" panose="02040503050406030204" pitchFamily="18" charset="0"/>
                              <a:ea typeface="Cambria Math" panose="02040503050406030204" pitchFamily="18" charset="0"/>
                            </a:rPr>
                            <m:t>1</m:t>
                          </m:r>
                        </m:sub>
                        <m:sup>
                          <m:r>
                            <a:rPr lang="en-US" sz="450" i="1">
                              <a:latin typeface="Cambria Math" panose="02040503050406030204" pitchFamily="18" charset="0"/>
                              <a:ea typeface="Cambria Math" panose="02040503050406030204" pitchFamily="18" charset="0"/>
                            </a:rPr>
                            <m:t>2</m:t>
                          </m:r>
                        </m:sup>
                        <m:e>
                          <m:r>
                            <a:rPr lang="en-US" sz="450" b="0" i="1" smtClean="0">
                              <a:latin typeface="Cambria Math" panose="02040503050406030204" pitchFamily="18" charset="0"/>
                              <a:ea typeface="Cambria Math" panose="02040503050406030204" pitchFamily="18" charset="0"/>
                            </a:rPr>
                            <m:t>1 </m:t>
                          </m:r>
                          <m:r>
                            <a:rPr lang="en-US" sz="450" i="1">
                              <a:latin typeface="Cambria Math" panose="02040503050406030204" pitchFamily="18" charset="0"/>
                            </a:rPr>
                            <m:t>𝑑𝑥</m:t>
                          </m:r>
                        </m:e>
                      </m:nary>
                    </m:oMath>
                  </m:oMathPara>
                </a14:m>
                <a:endParaRPr lang="en-US" sz="450" dirty="0" smtClean="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450" b="0" i="1" smtClean="0">
                          <a:latin typeface="Cambria Math" panose="02040503050406030204" pitchFamily="18" charset="0"/>
                        </a:rPr>
                        <m:t>=2</m:t>
                      </m:r>
                      <m:r>
                        <a:rPr lang="en-US" sz="450" b="0" i="1" smtClean="0">
                          <a:latin typeface="Cambria Math" panose="02040503050406030204" pitchFamily="18" charset="0"/>
                          <a:ea typeface="Cambria Math" panose="02040503050406030204" pitchFamily="18" charset="0"/>
                        </a:rPr>
                        <m:t>𝜋</m:t>
                      </m:r>
                      <m:r>
                        <a:rPr lang="en-US" sz="450" b="0" i="1" smtClean="0">
                          <a:latin typeface="Cambria Math" panose="02040503050406030204" pitchFamily="18" charset="0"/>
                          <a:ea typeface="Cambria Math" panose="02040503050406030204" pitchFamily="18" charset="0"/>
                        </a:rPr>
                        <m:t>𝑥</m:t>
                      </m:r>
                      <m:r>
                        <a:rPr lang="en-US" sz="450" b="0" i="1" smtClean="0">
                          <a:latin typeface="Cambria Math" panose="02040503050406030204" pitchFamily="18" charset="0"/>
                          <a:ea typeface="Cambria Math" panose="02040503050406030204" pitchFamily="18" charset="0"/>
                        </a:rPr>
                        <m:t>|</m:t>
                      </m:r>
                      <m:f>
                        <m:fPr>
                          <m:type m:val="noBar"/>
                          <m:ctrlPr>
                            <a:rPr lang="en-US" sz="450" b="0" i="1" smtClean="0">
                              <a:latin typeface="Cambria Math" panose="02040503050406030204" pitchFamily="18" charset="0"/>
                              <a:ea typeface="Cambria Math" panose="02040503050406030204" pitchFamily="18" charset="0"/>
                            </a:rPr>
                          </m:ctrlPr>
                        </m:fPr>
                        <m:num>
                          <m:r>
                            <a:rPr lang="en-US" sz="450" b="0" i="1" smtClean="0">
                              <a:latin typeface="Cambria Math" panose="02040503050406030204" pitchFamily="18" charset="0"/>
                              <a:ea typeface="Cambria Math" panose="02040503050406030204" pitchFamily="18" charset="0"/>
                            </a:rPr>
                            <m:t>2</m:t>
                          </m:r>
                        </m:num>
                        <m:den>
                          <m:r>
                            <a:rPr lang="en-US" sz="450" b="0" i="1" smtClean="0">
                              <a:latin typeface="Cambria Math" panose="02040503050406030204" pitchFamily="18" charset="0"/>
                              <a:ea typeface="Cambria Math" panose="02040503050406030204" pitchFamily="18" charset="0"/>
                            </a:rPr>
                            <m:t>1</m:t>
                          </m:r>
                        </m:den>
                      </m:f>
                    </m:oMath>
                  </m:oMathPara>
                </a14:m>
                <a:endParaRPr lang="en-US" sz="450" dirty="0" smtClean="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450" b="0" i="1" smtClean="0">
                          <a:latin typeface="Cambria Math" panose="02040503050406030204" pitchFamily="18" charset="0"/>
                        </a:rPr>
                        <m:t>=2</m:t>
                      </m:r>
                      <m:r>
                        <a:rPr lang="en-US" sz="450" b="0" i="1" smtClean="0">
                          <a:latin typeface="Cambria Math" panose="02040503050406030204" pitchFamily="18" charset="0"/>
                          <a:ea typeface="Cambria Math" panose="02040503050406030204" pitchFamily="18" charset="0"/>
                        </a:rPr>
                        <m:t>𝜋</m:t>
                      </m:r>
                    </m:oMath>
                  </m:oMathPara>
                </a14:m>
                <a:endParaRPr lang="en-US" sz="450" dirty="0" smtClean="0"/>
              </a:p>
              <a:p>
                <a:pPr marL="0" indent="0">
                  <a:lnSpc>
                    <a:spcPct val="120000"/>
                  </a:lnSpc>
                  <a:spcBef>
                    <a:spcPts val="0"/>
                  </a:spcBef>
                  <a:buNone/>
                </a:pPr>
                <a:r>
                  <a:rPr lang="en-US" sz="450" dirty="0"/>
                  <a:t>The surface area of the lamp base </a:t>
                </a:r>
                <a:r>
                  <a:rPr lang="en-US" sz="450" dirty="0" smtClean="0"/>
                  <a:t>is: 2π</a:t>
                </a:r>
                <a:r>
                  <a:rPr lang="en-US" sz="450" dirty="0"/>
                  <a:t> square units</a:t>
                </a:r>
                <a:r>
                  <a:rPr lang="en-US" sz="450" dirty="0" smtClean="0"/>
                  <a:t>.</a:t>
                </a:r>
                <a:endParaRPr lang="en-US" sz="450" dirty="0"/>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xfrm>
                <a:off x="6172200" y="4127497"/>
                <a:ext cx="5183188" cy="2571751"/>
              </a:xfrm>
              <a:blipFill>
                <a:blip r:embed="rId7"/>
                <a:stretch>
                  <a:fillRect t="-1179"/>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9871928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9788" y="365125"/>
                <a:ext cx="10515600" cy="1325563"/>
              </a:xfrm>
              <a:ln>
                <a:solidFill>
                  <a:schemeClr val="tx1"/>
                </a:solidFill>
              </a:ln>
            </p:spPr>
            <p:txBody>
              <a:bodyPr>
                <a:normAutofit fontScale="90000"/>
              </a:bodyPr>
              <a:lstStyle/>
              <a:p>
                <a:r>
                  <a:rPr lang="en-US" sz="1800" dirty="0" smtClean="0"/>
                  <a:t>Q: The number of cell phones produced when </a:t>
                </a:r>
                <a:r>
                  <a:rPr lang="en-US" sz="1800" dirty="0"/>
                  <a:t>𝑥 dollars </a:t>
                </a:r>
                <a:r>
                  <a:rPr lang="en-US" sz="1800" dirty="0" smtClean="0"/>
                  <a:t>is spent on labor and </a:t>
                </a:r>
                <a:r>
                  <a:rPr lang="en-US" sz="1800" i="1" dirty="0">
                    <a:latin typeface="Cambria Math" panose="02040503050406030204" pitchFamily="18" charset="0"/>
                    <a:ea typeface="Cambria Math" panose="02040503050406030204" pitchFamily="18" charset="0"/>
                  </a:rPr>
                  <a:t>y</a:t>
                </a:r>
                <a:r>
                  <a:rPr lang="en-US" sz="1800" dirty="0" smtClean="0"/>
                  <a:t> </a:t>
                </a:r>
                <a:r>
                  <a:rPr lang="en-US" sz="1800" dirty="0"/>
                  <a:t>dollars </a:t>
                </a:r>
                <a:r>
                  <a:rPr lang="en-US" sz="1800" dirty="0" smtClean="0"/>
                  <a:t>is spent on capital invested by a manufacturer can be modeled by the equation </a:t>
                </a:r>
                <a14:m>
                  <m:oMath xmlns:m="http://schemas.openxmlformats.org/officeDocument/2006/math">
                    <m:r>
                      <a:rPr lang="en-US" sz="1800" b="0" i="1" smtClean="0">
                        <a:latin typeface="Cambria Math" panose="02040503050406030204" pitchFamily="18" charset="0"/>
                      </a:rPr>
                      <m:t>60</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3</m:t>
                            </m:r>
                          </m:num>
                          <m:den>
                            <m:r>
                              <a:rPr lang="en-US" sz="1800" b="0" i="1" smtClean="0">
                                <a:latin typeface="Cambria Math" panose="02040503050406030204" pitchFamily="18" charset="0"/>
                              </a:rPr>
                              <m:t>4</m:t>
                            </m:r>
                          </m:den>
                        </m:f>
                      </m:sup>
                    </m:sSup>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𝑦</m:t>
                        </m:r>
                      </m:e>
                      <m:sup>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4</m:t>
                            </m:r>
                          </m:den>
                        </m:f>
                      </m:sup>
                    </m:sSup>
                    <m:r>
                      <a:rPr lang="en-US" sz="1800" b="0" i="1" smtClean="0">
                        <a:latin typeface="Cambria Math" panose="02040503050406030204" pitchFamily="18" charset="0"/>
                      </a:rPr>
                      <m:t>=3240</m:t>
                    </m:r>
                  </m:oMath>
                </a14:m>
                <a:r>
                  <a:rPr lang="en-US" sz="1800" dirty="0" smtClean="0"/>
                  <a:t>. a) Find </a:t>
                </a:r>
                <a14:m>
                  <m:oMath xmlns:m="http://schemas.openxmlformats.org/officeDocument/2006/math">
                    <m:f>
                      <m:fPr>
                        <m:ctrlPr>
                          <a:rPr lang="en-US" sz="1800" i="1" dirty="0" smtClean="0">
                            <a:latin typeface="Cambria Math" panose="02040503050406030204" pitchFamily="18" charset="0"/>
                          </a:rPr>
                        </m:ctrlPr>
                      </m:fPr>
                      <m:num>
                        <m:r>
                          <a:rPr lang="en-US" sz="1800" i="1" dirty="0" smtClean="0">
                            <a:latin typeface="Cambria Math" panose="02040503050406030204" pitchFamily="18" charset="0"/>
                          </a:rPr>
                          <m:t>𝑑𝑦</m:t>
                        </m:r>
                      </m:num>
                      <m:den>
                        <m:r>
                          <a:rPr lang="en-US" sz="1800" i="1" dirty="0" smtClean="0">
                            <a:latin typeface="Cambria Math" panose="02040503050406030204" pitchFamily="18" charset="0"/>
                          </a:rPr>
                          <m:t>𝑑𝑥</m:t>
                        </m:r>
                      </m:den>
                    </m:f>
                  </m:oMath>
                </a14:m>
                <a:r>
                  <a:rPr lang="en-US" sz="1800" dirty="0" smtClean="0"/>
                  <a:t> and evaluate at the point </a:t>
                </a:r>
                <a14:m>
                  <m:oMath xmlns:m="http://schemas.openxmlformats.org/officeDocument/2006/math">
                    <m:r>
                      <a:rPr lang="en-US" sz="1800" b="0" i="1" smtClean="0">
                        <a:latin typeface="Cambria Math" panose="02040503050406030204" pitchFamily="18" charset="0"/>
                      </a:rPr>
                      <m:t>(81,16)</m:t>
                    </m:r>
                  </m:oMath>
                </a14:m>
                <a:r>
                  <a:rPr lang="en-US" sz="1800" dirty="0" smtClean="0"/>
                  <a:t>. b) Interpret the result of a.</a:t>
                </a:r>
                <a:br>
                  <a:rPr lang="en-US" sz="1800" dirty="0" smtClean="0"/>
                </a:br>
                <a:r>
                  <a:rPr lang="en-US" sz="1800" dirty="0"/>
                  <a:t>A: a) −</a:t>
                </a:r>
                <a:r>
                  <a:rPr lang="en-US" sz="1800" dirty="0" smtClean="0"/>
                  <a:t>0.5926 </a:t>
                </a:r>
                <a:r>
                  <a:rPr lang="en-US" sz="1800" dirty="0"/>
                  <a:t>or −16/27  b) When $81 is spent on labor and $16 is spent on capital, the amount spent on capital is decreasing by $0.5926 per $1 spent on labor.</a:t>
                </a:r>
                <a:endParaRPr lang="en-US" sz="1800" dirty="0" smtClean="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9788" y="365125"/>
                <a:ext cx="10515600" cy="1325563"/>
              </a:xfrm>
              <a:blipFill>
                <a:blip r:embed="rId3"/>
                <a:stretch>
                  <a:fillRect l="-290" t="-2283" b="-411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39788" y="1681162"/>
                <a:ext cx="5157787" cy="2446337"/>
              </a:xfrm>
              <a:ln>
                <a:solidFill>
                  <a:schemeClr val="tx1"/>
                </a:solidFill>
              </a:ln>
            </p:spPr>
            <p:txBody>
              <a:bodyPr anchor="t">
                <a:noAutofit/>
              </a:bodyPr>
              <a:lstStyle/>
              <a:p>
                <a:pPr>
                  <a:lnSpc>
                    <a:spcPct val="120000"/>
                  </a:lnSpc>
                  <a:spcBef>
                    <a:spcPts val="0"/>
                  </a:spcBef>
                </a:pPr>
                <a:r>
                  <a:rPr lang="en-US" sz="500" b="0" dirty="0" smtClean="0"/>
                  <a:t>Given the equation </a:t>
                </a:r>
                <a14:m>
                  <m:oMath xmlns:m="http://schemas.openxmlformats.org/officeDocument/2006/math">
                    <m:r>
                      <a:rPr lang="en-US" sz="500" b="0" i="1" dirty="0" smtClean="0">
                        <a:latin typeface="Cambria Math" panose="02040503050406030204" pitchFamily="18" charset="0"/>
                      </a:rPr>
                      <m:t>60 ∗ </m:t>
                    </m:r>
                    <m:sSup>
                      <m:sSupPr>
                        <m:ctrlPr>
                          <a:rPr lang="en-US" sz="500" b="0" i="1" dirty="0" smtClean="0">
                            <a:latin typeface="Cambria Math" panose="02040503050406030204" pitchFamily="18" charset="0"/>
                          </a:rPr>
                        </m:ctrlPr>
                      </m:sSupPr>
                      <m:e>
                        <m:r>
                          <a:rPr lang="en-US" sz="500" b="0" i="1" dirty="0" smtClean="0">
                            <a:latin typeface="Cambria Math" panose="02040503050406030204" pitchFamily="18" charset="0"/>
                          </a:rPr>
                          <m:t>𝑥</m:t>
                        </m:r>
                      </m:e>
                      <m:sup>
                        <m:f>
                          <m:fPr>
                            <m:ctrlPr>
                              <a:rPr lang="en-US" sz="500" b="0" i="1" dirty="0" smtClean="0">
                                <a:latin typeface="Cambria Math" panose="02040503050406030204" pitchFamily="18" charset="0"/>
                              </a:rPr>
                            </m:ctrlPr>
                          </m:fPr>
                          <m:num>
                            <m:r>
                              <a:rPr lang="en-US" sz="500" b="0" i="1" dirty="0" smtClean="0">
                                <a:latin typeface="Cambria Math" panose="02040503050406030204" pitchFamily="18" charset="0"/>
                              </a:rPr>
                              <m:t>3</m:t>
                            </m:r>
                          </m:num>
                          <m:den>
                            <m:r>
                              <a:rPr lang="en-US" sz="500" b="0" i="1" dirty="0" smtClean="0">
                                <a:latin typeface="Cambria Math" panose="02040503050406030204" pitchFamily="18" charset="0"/>
                              </a:rPr>
                              <m:t>4</m:t>
                            </m:r>
                          </m:den>
                        </m:f>
                      </m:sup>
                    </m:sSup>
                    <m:r>
                      <a:rPr lang="en-US" sz="500" b="0" i="1" dirty="0" smtClean="0">
                        <a:latin typeface="Cambria Math" panose="02040503050406030204" pitchFamily="18" charset="0"/>
                      </a:rPr>
                      <m:t> ∗ </m:t>
                    </m:r>
                    <m:sSup>
                      <m:sSupPr>
                        <m:ctrlPr>
                          <a:rPr lang="en-US" sz="500" b="0" i="1" dirty="0" smtClean="0">
                            <a:latin typeface="Cambria Math" panose="02040503050406030204" pitchFamily="18" charset="0"/>
                          </a:rPr>
                        </m:ctrlPr>
                      </m:sSupPr>
                      <m:e>
                        <m:r>
                          <a:rPr lang="en-US" sz="500" b="0" i="1" dirty="0" smtClean="0">
                            <a:latin typeface="Cambria Math" panose="02040503050406030204" pitchFamily="18" charset="0"/>
                          </a:rPr>
                          <m:t>𝑦</m:t>
                        </m:r>
                      </m:e>
                      <m:sup>
                        <m:f>
                          <m:fPr>
                            <m:ctrlPr>
                              <a:rPr lang="en-US" sz="500" b="0" i="1" dirty="0" smtClean="0">
                                <a:latin typeface="Cambria Math" panose="02040503050406030204" pitchFamily="18" charset="0"/>
                              </a:rPr>
                            </m:ctrlPr>
                          </m:fPr>
                          <m:num>
                            <m:r>
                              <a:rPr lang="en-US" sz="500" b="0" i="1" dirty="0" smtClean="0">
                                <a:latin typeface="Cambria Math" panose="02040503050406030204" pitchFamily="18" charset="0"/>
                              </a:rPr>
                              <m:t>1</m:t>
                            </m:r>
                          </m:num>
                          <m:den>
                            <m:r>
                              <a:rPr lang="en-US" sz="500" b="0" i="1" dirty="0" smtClean="0">
                                <a:latin typeface="Cambria Math" panose="02040503050406030204" pitchFamily="18" charset="0"/>
                              </a:rPr>
                              <m:t>4</m:t>
                            </m:r>
                          </m:den>
                        </m:f>
                      </m:sup>
                    </m:sSup>
                    <m:r>
                      <a:rPr lang="en-US" sz="500" b="0" i="1" dirty="0" smtClean="0">
                        <a:latin typeface="Cambria Math" panose="02040503050406030204" pitchFamily="18" charset="0"/>
                      </a:rPr>
                      <m:t> = 3240</m:t>
                    </m:r>
                  </m:oMath>
                </a14:m>
                <a:r>
                  <a:rPr lang="en-US" sz="500" b="0" dirty="0"/>
                  <a:t>, we want to find </a:t>
                </a:r>
                <a14:m>
                  <m:oMath xmlns:m="http://schemas.openxmlformats.org/officeDocument/2006/math">
                    <m:f>
                      <m:fPr>
                        <m:ctrlPr>
                          <a:rPr lang="en-US" sz="500" b="0" i="1" dirty="0" smtClean="0">
                            <a:latin typeface="Cambria Math" panose="02040503050406030204" pitchFamily="18" charset="0"/>
                          </a:rPr>
                        </m:ctrlPr>
                      </m:fPr>
                      <m:num>
                        <m:r>
                          <a:rPr lang="en-US" sz="500" b="0" i="1" dirty="0" smtClean="0">
                            <a:latin typeface="Cambria Math" panose="02040503050406030204" pitchFamily="18" charset="0"/>
                          </a:rPr>
                          <m:t>𝑑𝑦</m:t>
                        </m:r>
                      </m:num>
                      <m:den>
                        <m:r>
                          <a:rPr lang="en-US" sz="500" b="0" i="1" dirty="0" smtClean="0">
                            <a:latin typeface="Cambria Math" panose="02040503050406030204" pitchFamily="18" charset="0"/>
                          </a:rPr>
                          <m:t>𝑑𝑥</m:t>
                        </m:r>
                      </m:den>
                    </m:f>
                  </m:oMath>
                </a14:m>
                <a:r>
                  <a:rPr lang="en-US" sz="500" b="0" dirty="0"/>
                  <a:t> and evaluate it at the point (81, 16</a:t>
                </a:r>
                <a:r>
                  <a:rPr lang="en-US" sz="500" b="0" dirty="0" smtClean="0"/>
                  <a:t>).</a:t>
                </a:r>
                <a:r>
                  <a:rPr lang="en-US" sz="500" b="0" dirty="0"/>
                  <a:t/>
                </a:r>
                <a:br>
                  <a:rPr lang="en-US" sz="500" b="0" dirty="0"/>
                </a:br>
                <a:r>
                  <a:rPr lang="en-US" sz="500" b="0" dirty="0"/>
                  <a:t>a) To find </a:t>
                </a:r>
                <a14:m>
                  <m:oMath xmlns:m="http://schemas.openxmlformats.org/officeDocument/2006/math">
                    <m:f>
                      <m:fPr>
                        <m:ctrlPr>
                          <a:rPr lang="en-US" sz="500" b="0" i="1" dirty="0">
                            <a:latin typeface="Cambria Math" panose="02040503050406030204" pitchFamily="18" charset="0"/>
                          </a:rPr>
                        </m:ctrlPr>
                      </m:fPr>
                      <m:num>
                        <m:r>
                          <a:rPr lang="en-US" sz="500" b="0" i="1" dirty="0" smtClean="0">
                            <a:latin typeface="Cambria Math" panose="02040503050406030204" pitchFamily="18" charset="0"/>
                          </a:rPr>
                          <m:t>𝑑𝑦</m:t>
                        </m:r>
                      </m:num>
                      <m:den>
                        <m:r>
                          <a:rPr lang="en-US" sz="500" b="0" i="1" dirty="0">
                            <a:latin typeface="Cambria Math" panose="02040503050406030204" pitchFamily="18" charset="0"/>
                          </a:rPr>
                          <m:t>𝑑𝑥</m:t>
                        </m:r>
                      </m:den>
                    </m:f>
                  </m:oMath>
                </a14:m>
                <a:r>
                  <a:rPr lang="en-US" sz="500" b="0" dirty="0"/>
                  <a:t>, we differentiate the equation implicitly with respect to </a:t>
                </a:r>
                <a:r>
                  <a:rPr lang="en-US" sz="500" b="0" dirty="0" smtClean="0"/>
                  <a:t>𝑥:</a:t>
                </a:r>
                <a:r>
                  <a:rPr lang="en-US" sz="500" b="0" dirty="0"/>
                  <a:t/>
                </a:r>
                <a:br>
                  <a:rPr lang="en-US" sz="500" b="0" dirty="0"/>
                </a:br>
                <a14:m>
                  <m:oMathPara xmlns:m="http://schemas.openxmlformats.org/officeDocument/2006/math">
                    <m:oMathParaPr>
                      <m:jc m:val="centerGroup"/>
                    </m:oMathParaPr>
                    <m:oMath xmlns:m="http://schemas.openxmlformats.org/officeDocument/2006/math">
                      <m:f>
                        <m:fPr>
                          <m:ctrlPr>
                            <a:rPr lang="en-US" sz="500" b="0" i="1" dirty="0" smtClean="0">
                              <a:latin typeface="Cambria Math" panose="02040503050406030204" pitchFamily="18" charset="0"/>
                            </a:rPr>
                          </m:ctrlPr>
                        </m:fPr>
                        <m:num>
                          <m:r>
                            <a:rPr lang="en-US" sz="500" b="0" i="1" dirty="0" smtClean="0">
                              <a:latin typeface="Cambria Math" panose="02040503050406030204" pitchFamily="18" charset="0"/>
                            </a:rPr>
                            <m:t>𝑑</m:t>
                          </m:r>
                        </m:num>
                        <m:den>
                          <m:r>
                            <a:rPr lang="en-US" sz="500" b="0" i="1" dirty="0" smtClean="0">
                              <a:latin typeface="Cambria Math" panose="02040503050406030204" pitchFamily="18" charset="0"/>
                            </a:rPr>
                            <m:t>𝑑𝑥</m:t>
                          </m:r>
                        </m:den>
                      </m:f>
                      <m:r>
                        <a:rPr lang="en-US" sz="500" b="0" i="1" dirty="0" smtClean="0">
                          <a:latin typeface="Cambria Math" panose="02040503050406030204" pitchFamily="18" charset="0"/>
                        </a:rPr>
                        <m:t> [</m:t>
                      </m:r>
                      <m:r>
                        <a:rPr lang="en-US" sz="500" b="0" i="1" dirty="0">
                          <a:latin typeface="Cambria Math" panose="02040503050406030204" pitchFamily="18" charset="0"/>
                        </a:rPr>
                        <m:t>60 ∗ </m:t>
                      </m:r>
                      <m:sSup>
                        <m:sSupPr>
                          <m:ctrlPr>
                            <a:rPr lang="en-US" sz="500" b="0" i="1" dirty="0">
                              <a:latin typeface="Cambria Math" panose="02040503050406030204" pitchFamily="18" charset="0"/>
                            </a:rPr>
                          </m:ctrlPr>
                        </m:sSupPr>
                        <m:e>
                          <m:r>
                            <a:rPr lang="en-US" sz="500" b="0" i="1" dirty="0">
                              <a:latin typeface="Cambria Math" panose="02040503050406030204" pitchFamily="18" charset="0"/>
                            </a:rPr>
                            <m:t>𝑥</m:t>
                          </m:r>
                        </m:e>
                        <m:sup>
                          <m:f>
                            <m:fPr>
                              <m:ctrlPr>
                                <a:rPr lang="en-US" sz="500" b="0" i="1" dirty="0">
                                  <a:latin typeface="Cambria Math" panose="02040503050406030204" pitchFamily="18" charset="0"/>
                                </a:rPr>
                              </m:ctrlPr>
                            </m:fPr>
                            <m:num>
                              <m:r>
                                <a:rPr lang="en-US" sz="500" b="0" i="1" dirty="0">
                                  <a:latin typeface="Cambria Math" panose="02040503050406030204" pitchFamily="18" charset="0"/>
                                </a:rPr>
                                <m:t>3</m:t>
                              </m:r>
                            </m:num>
                            <m:den>
                              <m:r>
                                <a:rPr lang="en-US" sz="500" b="0" i="1" dirty="0">
                                  <a:latin typeface="Cambria Math" panose="02040503050406030204" pitchFamily="18" charset="0"/>
                                </a:rPr>
                                <m:t>4</m:t>
                              </m:r>
                            </m:den>
                          </m:f>
                        </m:sup>
                      </m:sSup>
                      <m:r>
                        <a:rPr lang="en-US" sz="500" b="0" i="1" dirty="0">
                          <a:latin typeface="Cambria Math" panose="02040503050406030204" pitchFamily="18" charset="0"/>
                        </a:rPr>
                        <m:t> ∗ </m:t>
                      </m:r>
                      <m:sSup>
                        <m:sSupPr>
                          <m:ctrlPr>
                            <a:rPr lang="en-US" sz="500" b="0" i="1" dirty="0">
                              <a:latin typeface="Cambria Math" panose="02040503050406030204" pitchFamily="18" charset="0"/>
                            </a:rPr>
                          </m:ctrlPr>
                        </m:sSupPr>
                        <m:e>
                          <m:r>
                            <a:rPr lang="en-US" sz="500" b="0" i="1" dirty="0">
                              <a:latin typeface="Cambria Math" panose="02040503050406030204" pitchFamily="18" charset="0"/>
                            </a:rPr>
                            <m:t>𝑦</m:t>
                          </m:r>
                        </m:e>
                        <m:sup>
                          <m:f>
                            <m:fPr>
                              <m:ctrlPr>
                                <a:rPr lang="en-US" sz="500" b="0" i="1" dirty="0">
                                  <a:latin typeface="Cambria Math" panose="02040503050406030204" pitchFamily="18" charset="0"/>
                                </a:rPr>
                              </m:ctrlPr>
                            </m:fPr>
                            <m:num>
                              <m:r>
                                <a:rPr lang="en-US" sz="500" b="0" i="1" dirty="0">
                                  <a:latin typeface="Cambria Math" panose="02040503050406030204" pitchFamily="18" charset="0"/>
                                </a:rPr>
                                <m:t>1</m:t>
                              </m:r>
                            </m:num>
                            <m:den>
                              <m:r>
                                <a:rPr lang="en-US" sz="500" b="0" i="1" dirty="0">
                                  <a:latin typeface="Cambria Math" panose="02040503050406030204" pitchFamily="18" charset="0"/>
                                </a:rPr>
                                <m:t>4</m:t>
                              </m:r>
                            </m:den>
                          </m:f>
                        </m:sup>
                      </m:sSup>
                      <m:r>
                        <a:rPr lang="en-US" sz="500" b="0" i="1" dirty="0" smtClean="0">
                          <a:latin typeface="Cambria Math" panose="02040503050406030204" pitchFamily="18" charset="0"/>
                        </a:rPr>
                        <m:t>] = </m:t>
                      </m:r>
                      <m:f>
                        <m:fPr>
                          <m:ctrlPr>
                            <a:rPr lang="en-US" sz="500" b="0" i="1" dirty="0" smtClean="0">
                              <a:latin typeface="Cambria Math" panose="02040503050406030204" pitchFamily="18" charset="0"/>
                            </a:rPr>
                          </m:ctrlPr>
                        </m:fPr>
                        <m:num>
                          <m:r>
                            <a:rPr lang="en-US" sz="500" b="0" i="1" dirty="0" smtClean="0">
                              <a:latin typeface="Cambria Math" panose="02040503050406030204" pitchFamily="18" charset="0"/>
                            </a:rPr>
                            <m:t>𝑑</m:t>
                          </m:r>
                        </m:num>
                        <m:den>
                          <m:r>
                            <a:rPr lang="en-US" sz="500" b="0" i="1" dirty="0" smtClean="0">
                              <a:latin typeface="Cambria Math" panose="02040503050406030204" pitchFamily="18" charset="0"/>
                            </a:rPr>
                            <m:t>𝑑𝑥</m:t>
                          </m:r>
                        </m:den>
                      </m:f>
                      <m:r>
                        <a:rPr lang="en-US" sz="500" b="0" i="1" dirty="0" smtClean="0">
                          <a:latin typeface="Cambria Math" panose="02040503050406030204" pitchFamily="18" charset="0"/>
                        </a:rPr>
                        <m:t> 3240</m:t>
                      </m:r>
                    </m:oMath>
                  </m:oMathPara>
                </a14:m>
                <a:endParaRPr lang="en-US" sz="500" b="0" dirty="0" smtClean="0"/>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500" b="0" i="1" dirty="0" smtClean="0">
                          <a:latin typeface="Cambria Math" panose="02040503050406030204" pitchFamily="18" charset="0"/>
                        </a:rPr>
                        <m:t>60 ∗ </m:t>
                      </m:r>
                      <m:d>
                        <m:dPr>
                          <m:ctrlPr>
                            <a:rPr lang="en-US" sz="500" b="0" i="1" dirty="0" smtClean="0">
                              <a:latin typeface="Cambria Math" panose="02040503050406030204" pitchFamily="18" charset="0"/>
                            </a:rPr>
                          </m:ctrlPr>
                        </m:dPr>
                        <m:e>
                          <m:f>
                            <m:fPr>
                              <m:ctrlPr>
                                <a:rPr lang="en-US" sz="500" b="0" i="1" dirty="0" smtClean="0">
                                  <a:latin typeface="Cambria Math" panose="02040503050406030204" pitchFamily="18" charset="0"/>
                                </a:rPr>
                              </m:ctrlPr>
                            </m:fPr>
                            <m:num>
                              <m:r>
                                <a:rPr lang="en-US" sz="500" b="0" i="1" dirty="0" smtClean="0">
                                  <a:latin typeface="Cambria Math" panose="02040503050406030204" pitchFamily="18" charset="0"/>
                                </a:rPr>
                                <m:t>3</m:t>
                              </m:r>
                            </m:num>
                            <m:den>
                              <m:r>
                                <a:rPr lang="en-US" sz="500" b="0" i="1" dirty="0" smtClean="0">
                                  <a:latin typeface="Cambria Math" panose="02040503050406030204" pitchFamily="18" charset="0"/>
                                </a:rPr>
                                <m:t>4</m:t>
                              </m:r>
                            </m:den>
                          </m:f>
                        </m:e>
                      </m:d>
                      <m:r>
                        <a:rPr lang="en-US" sz="500" b="0" i="1" dirty="0" smtClean="0">
                          <a:latin typeface="Cambria Math" panose="02040503050406030204" pitchFamily="18" charset="0"/>
                        </a:rPr>
                        <m:t>∗ </m:t>
                      </m:r>
                      <m:sSup>
                        <m:sSupPr>
                          <m:ctrlPr>
                            <a:rPr lang="en-US" sz="500" b="0" i="1" dirty="0" smtClean="0">
                              <a:latin typeface="Cambria Math" panose="02040503050406030204" pitchFamily="18" charset="0"/>
                            </a:rPr>
                          </m:ctrlPr>
                        </m:sSupPr>
                        <m:e>
                          <m:r>
                            <a:rPr lang="en-US" sz="500" b="0" i="1" dirty="0" smtClean="0">
                              <a:latin typeface="Cambria Math" panose="02040503050406030204" pitchFamily="18" charset="0"/>
                            </a:rPr>
                            <m:t>𝑥</m:t>
                          </m:r>
                        </m:e>
                        <m:sup>
                          <m:r>
                            <a:rPr lang="en-US" sz="500" b="0" i="1" dirty="0" smtClean="0">
                              <a:latin typeface="Cambria Math" panose="02040503050406030204" pitchFamily="18" charset="0"/>
                            </a:rPr>
                            <m:t>−</m:t>
                          </m:r>
                          <m:f>
                            <m:fPr>
                              <m:ctrlPr>
                                <a:rPr lang="en-US" sz="500" b="0" i="1" dirty="0" smtClean="0">
                                  <a:latin typeface="Cambria Math" panose="02040503050406030204" pitchFamily="18" charset="0"/>
                                </a:rPr>
                              </m:ctrlPr>
                            </m:fPr>
                            <m:num>
                              <m:r>
                                <a:rPr lang="en-US" sz="500" b="0" i="1" dirty="0" smtClean="0">
                                  <a:latin typeface="Cambria Math" panose="02040503050406030204" pitchFamily="18" charset="0"/>
                                </a:rPr>
                                <m:t>1</m:t>
                              </m:r>
                            </m:num>
                            <m:den>
                              <m:r>
                                <a:rPr lang="en-US" sz="500" b="0" i="1" dirty="0" smtClean="0">
                                  <a:latin typeface="Cambria Math" panose="02040503050406030204" pitchFamily="18" charset="0"/>
                                </a:rPr>
                                <m:t>4</m:t>
                              </m:r>
                            </m:den>
                          </m:f>
                        </m:sup>
                      </m:sSup>
                      <m:r>
                        <a:rPr lang="en-US" sz="500" b="0" i="1" dirty="0" smtClean="0">
                          <a:latin typeface="Cambria Math" panose="02040503050406030204" pitchFamily="18" charset="0"/>
                        </a:rPr>
                        <m:t> ∗ </m:t>
                      </m:r>
                      <m:sSup>
                        <m:sSupPr>
                          <m:ctrlPr>
                            <a:rPr lang="en-US" sz="500" b="0" i="1" dirty="0" smtClean="0">
                              <a:latin typeface="Cambria Math" panose="02040503050406030204" pitchFamily="18" charset="0"/>
                            </a:rPr>
                          </m:ctrlPr>
                        </m:sSupPr>
                        <m:e>
                          <m:r>
                            <a:rPr lang="en-US" sz="500" b="0" i="1" dirty="0" smtClean="0">
                              <a:latin typeface="Cambria Math" panose="02040503050406030204" pitchFamily="18" charset="0"/>
                            </a:rPr>
                            <m:t>𝑦</m:t>
                          </m:r>
                        </m:e>
                        <m:sup>
                          <m:f>
                            <m:fPr>
                              <m:ctrlPr>
                                <a:rPr lang="en-US" sz="500" b="0" i="1" dirty="0" smtClean="0">
                                  <a:latin typeface="Cambria Math" panose="02040503050406030204" pitchFamily="18" charset="0"/>
                                </a:rPr>
                              </m:ctrlPr>
                            </m:fPr>
                            <m:num>
                              <m:r>
                                <a:rPr lang="en-US" sz="500" b="0" i="1" dirty="0" smtClean="0">
                                  <a:latin typeface="Cambria Math" panose="02040503050406030204" pitchFamily="18" charset="0"/>
                                </a:rPr>
                                <m:t>1</m:t>
                              </m:r>
                            </m:num>
                            <m:den>
                              <m:r>
                                <a:rPr lang="en-US" sz="500" b="0" i="1" dirty="0" smtClean="0">
                                  <a:latin typeface="Cambria Math" panose="02040503050406030204" pitchFamily="18" charset="0"/>
                                </a:rPr>
                                <m:t>4</m:t>
                              </m:r>
                            </m:den>
                          </m:f>
                        </m:sup>
                      </m:sSup>
                      <m:r>
                        <a:rPr lang="en-US" sz="500" b="0" i="1" dirty="0" smtClean="0">
                          <a:latin typeface="Cambria Math" panose="02040503050406030204" pitchFamily="18" charset="0"/>
                        </a:rPr>
                        <m:t>∗</m:t>
                      </m:r>
                      <m:f>
                        <m:fPr>
                          <m:ctrlPr>
                            <a:rPr lang="en-US" sz="500" b="0" i="1" dirty="0" smtClean="0">
                              <a:latin typeface="Cambria Math" panose="02040503050406030204" pitchFamily="18" charset="0"/>
                            </a:rPr>
                          </m:ctrlPr>
                        </m:fPr>
                        <m:num>
                          <m:r>
                            <a:rPr lang="en-US" sz="500" b="0" i="1" dirty="0" smtClean="0">
                              <a:latin typeface="Cambria Math" panose="02040503050406030204" pitchFamily="18" charset="0"/>
                            </a:rPr>
                            <m:t>𝑑𝑥</m:t>
                          </m:r>
                        </m:num>
                        <m:den>
                          <m:r>
                            <a:rPr lang="en-US" sz="500" b="0" i="1" dirty="0" smtClean="0">
                              <a:latin typeface="Cambria Math" panose="02040503050406030204" pitchFamily="18" charset="0"/>
                            </a:rPr>
                            <m:t>𝑑𝑥</m:t>
                          </m:r>
                        </m:den>
                      </m:f>
                      <m:r>
                        <a:rPr lang="en-US" sz="500" b="0" i="1" dirty="0" smtClean="0">
                          <a:latin typeface="Cambria Math" panose="02040503050406030204" pitchFamily="18" charset="0"/>
                        </a:rPr>
                        <m:t> + 60 ∗ </m:t>
                      </m:r>
                      <m:sSup>
                        <m:sSupPr>
                          <m:ctrlPr>
                            <a:rPr lang="en-US" sz="500" b="0" i="1" dirty="0" smtClean="0">
                              <a:latin typeface="Cambria Math" panose="02040503050406030204" pitchFamily="18" charset="0"/>
                            </a:rPr>
                          </m:ctrlPr>
                        </m:sSupPr>
                        <m:e>
                          <m:r>
                            <a:rPr lang="en-US" sz="500" b="0" i="1" dirty="0" smtClean="0">
                              <a:latin typeface="Cambria Math" panose="02040503050406030204" pitchFamily="18" charset="0"/>
                            </a:rPr>
                            <m:t>𝑥</m:t>
                          </m:r>
                        </m:e>
                        <m:sup>
                          <m:f>
                            <m:fPr>
                              <m:ctrlPr>
                                <a:rPr lang="en-US" sz="500" b="0" i="1" dirty="0" smtClean="0">
                                  <a:latin typeface="Cambria Math" panose="02040503050406030204" pitchFamily="18" charset="0"/>
                                </a:rPr>
                              </m:ctrlPr>
                            </m:fPr>
                            <m:num>
                              <m:r>
                                <a:rPr lang="en-US" sz="500" b="0" i="1" dirty="0" smtClean="0">
                                  <a:latin typeface="Cambria Math" panose="02040503050406030204" pitchFamily="18" charset="0"/>
                                </a:rPr>
                                <m:t>3</m:t>
                              </m:r>
                            </m:num>
                            <m:den>
                              <m:r>
                                <a:rPr lang="en-US" sz="500" b="0" i="1" dirty="0" smtClean="0">
                                  <a:latin typeface="Cambria Math" panose="02040503050406030204" pitchFamily="18" charset="0"/>
                                </a:rPr>
                                <m:t>4</m:t>
                              </m:r>
                            </m:den>
                          </m:f>
                        </m:sup>
                      </m:sSup>
                      <m:r>
                        <a:rPr lang="en-US" sz="500" b="0" i="1" dirty="0" smtClean="0">
                          <a:latin typeface="Cambria Math" panose="02040503050406030204" pitchFamily="18" charset="0"/>
                        </a:rPr>
                        <m:t> ∗ </m:t>
                      </m:r>
                      <m:d>
                        <m:dPr>
                          <m:ctrlPr>
                            <a:rPr lang="en-US" sz="500" b="0" i="1" dirty="0" smtClean="0">
                              <a:latin typeface="Cambria Math" panose="02040503050406030204" pitchFamily="18" charset="0"/>
                            </a:rPr>
                          </m:ctrlPr>
                        </m:dPr>
                        <m:e>
                          <m:f>
                            <m:fPr>
                              <m:ctrlPr>
                                <a:rPr lang="en-US" sz="500" b="0" i="1" dirty="0" smtClean="0">
                                  <a:latin typeface="Cambria Math" panose="02040503050406030204" pitchFamily="18" charset="0"/>
                                </a:rPr>
                              </m:ctrlPr>
                            </m:fPr>
                            <m:num>
                              <m:r>
                                <a:rPr lang="en-US" sz="500" b="0" i="1" dirty="0" smtClean="0">
                                  <a:latin typeface="Cambria Math" panose="02040503050406030204" pitchFamily="18" charset="0"/>
                                </a:rPr>
                                <m:t>1</m:t>
                              </m:r>
                            </m:num>
                            <m:den>
                              <m:r>
                                <a:rPr lang="en-US" sz="500" b="0" i="1" dirty="0" smtClean="0">
                                  <a:latin typeface="Cambria Math" panose="02040503050406030204" pitchFamily="18" charset="0"/>
                                </a:rPr>
                                <m:t>4</m:t>
                              </m:r>
                            </m:den>
                          </m:f>
                        </m:e>
                      </m:d>
                      <m:r>
                        <a:rPr lang="en-US" sz="500" b="0" i="1" dirty="0" smtClean="0">
                          <a:latin typeface="Cambria Math" panose="02040503050406030204" pitchFamily="18" charset="0"/>
                        </a:rPr>
                        <m:t> ∗ </m:t>
                      </m:r>
                      <m:sSup>
                        <m:sSupPr>
                          <m:ctrlPr>
                            <a:rPr lang="en-US" sz="500" b="0" i="1" dirty="0" smtClean="0">
                              <a:latin typeface="Cambria Math" panose="02040503050406030204" pitchFamily="18" charset="0"/>
                            </a:rPr>
                          </m:ctrlPr>
                        </m:sSupPr>
                        <m:e>
                          <m:r>
                            <a:rPr lang="en-US" sz="500" b="0" i="1" dirty="0" smtClean="0">
                              <a:latin typeface="Cambria Math" panose="02040503050406030204" pitchFamily="18" charset="0"/>
                            </a:rPr>
                            <m:t>𝑦</m:t>
                          </m:r>
                        </m:e>
                        <m:sup>
                          <m:r>
                            <a:rPr lang="en-US" sz="500" b="0" i="1" dirty="0" smtClean="0">
                              <a:latin typeface="Cambria Math" panose="02040503050406030204" pitchFamily="18" charset="0"/>
                            </a:rPr>
                            <m:t>−</m:t>
                          </m:r>
                          <m:f>
                            <m:fPr>
                              <m:ctrlPr>
                                <a:rPr lang="en-US" sz="500" b="0" i="1" dirty="0" smtClean="0">
                                  <a:latin typeface="Cambria Math" panose="02040503050406030204" pitchFamily="18" charset="0"/>
                                </a:rPr>
                              </m:ctrlPr>
                            </m:fPr>
                            <m:num>
                              <m:r>
                                <a:rPr lang="en-US" sz="500" b="0" i="1" dirty="0" smtClean="0">
                                  <a:latin typeface="Cambria Math" panose="02040503050406030204" pitchFamily="18" charset="0"/>
                                </a:rPr>
                                <m:t>3</m:t>
                              </m:r>
                            </m:num>
                            <m:den>
                              <m:r>
                                <a:rPr lang="en-US" sz="500" b="0" i="1" dirty="0" smtClean="0">
                                  <a:latin typeface="Cambria Math" panose="02040503050406030204" pitchFamily="18" charset="0"/>
                                </a:rPr>
                                <m:t>4</m:t>
                              </m:r>
                            </m:den>
                          </m:f>
                        </m:sup>
                      </m:sSup>
                      <m:r>
                        <a:rPr lang="en-US" sz="500" b="0" i="1" dirty="0" smtClean="0">
                          <a:latin typeface="Cambria Math" panose="02040503050406030204" pitchFamily="18" charset="0"/>
                        </a:rPr>
                        <m:t> ∗</m:t>
                      </m:r>
                      <m:f>
                        <m:fPr>
                          <m:ctrlPr>
                            <a:rPr lang="en-US" sz="500" b="0" i="1" dirty="0">
                              <a:latin typeface="Cambria Math" panose="02040503050406030204" pitchFamily="18" charset="0"/>
                            </a:rPr>
                          </m:ctrlPr>
                        </m:fPr>
                        <m:num>
                          <m:r>
                            <a:rPr lang="en-US" sz="500" b="0" i="1" dirty="0" smtClean="0">
                              <a:latin typeface="Cambria Math" panose="02040503050406030204" pitchFamily="18" charset="0"/>
                            </a:rPr>
                            <m:t>𝑑𝑦</m:t>
                          </m:r>
                        </m:num>
                        <m:den>
                          <m:r>
                            <a:rPr lang="en-US" sz="500" b="0" i="1" dirty="0" smtClean="0">
                              <a:latin typeface="Cambria Math" panose="02040503050406030204" pitchFamily="18" charset="0"/>
                            </a:rPr>
                            <m:t>𝑑𝑥</m:t>
                          </m:r>
                        </m:den>
                      </m:f>
                      <m:r>
                        <a:rPr lang="en-US" sz="500" b="0" i="1" dirty="0">
                          <a:latin typeface="Cambria Math" panose="02040503050406030204" pitchFamily="18" charset="0"/>
                        </a:rPr>
                        <m:t> = 0</m:t>
                      </m:r>
                    </m:oMath>
                    <m:oMath xmlns:m="http://schemas.openxmlformats.org/officeDocument/2006/math">
                      <m:f>
                        <m:fPr>
                          <m:ctrlPr>
                            <a:rPr lang="en-US" sz="500" b="0" i="1" dirty="0" smtClean="0">
                              <a:latin typeface="Cambria Math" panose="02040503050406030204" pitchFamily="18" charset="0"/>
                            </a:rPr>
                          </m:ctrlPr>
                        </m:fPr>
                        <m:num>
                          <m:f>
                            <m:fPr>
                              <m:ctrlPr>
                                <a:rPr lang="en-US" sz="500" b="0" i="1" dirty="0" smtClean="0">
                                  <a:latin typeface="Cambria Math" panose="02040503050406030204" pitchFamily="18" charset="0"/>
                                </a:rPr>
                              </m:ctrlPr>
                            </m:fPr>
                            <m:num>
                              <m:r>
                                <a:rPr lang="en-US" sz="500" b="0" i="1" dirty="0" smtClean="0">
                                  <a:latin typeface="Cambria Math" panose="02040503050406030204" pitchFamily="18" charset="0"/>
                                </a:rPr>
                                <m:t>45</m:t>
                              </m:r>
                            </m:num>
                            <m:den>
                              <m:r>
                                <a:rPr lang="en-US" sz="500" b="0" i="1" dirty="0" smtClean="0">
                                  <a:latin typeface="Cambria Math" panose="02040503050406030204" pitchFamily="18" charset="0"/>
                                </a:rPr>
                                <m:t>𝑥</m:t>
                              </m:r>
                            </m:den>
                          </m:f>
                          <m:r>
                            <a:rPr lang="en-US" sz="500" b="0" i="1" dirty="0" smtClean="0">
                              <a:latin typeface="Cambria Math" panose="02040503050406030204" pitchFamily="18" charset="0"/>
                            </a:rPr>
                            <m:t> ∗ </m:t>
                          </m:r>
                          <m:sSup>
                            <m:sSupPr>
                              <m:ctrlPr>
                                <a:rPr lang="en-US" sz="500" b="0" i="1" dirty="0" smtClean="0">
                                  <a:latin typeface="Cambria Math" panose="02040503050406030204" pitchFamily="18" charset="0"/>
                                </a:rPr>
                              </m:ctrlPr>
                            </m:sSupPr>
                            <m:e>
                              <m:r>
                                <a:rPr lang="en-US" sz="500" b="0" i="1" dirty="0" smtClean="0">
                                  <a:latin typeface="Cambria Math" panose="02040503050406030204" pitchFamily="18" charset="0"/>
                                </a:rPr>
                                <m:t>𝑦</m:t>
                              </m:r>
                            </m:e>
                            <m:sup>
                              <m:f>
                                <m:fPr>
                                  <m:ctrlPr>
                                    <a:rPr lang="en-US" sz="500" b="0" i="1" dirty="0" smtClean="0">
                                      <a:latin typeface="Cambria Math" panose="02040503050406030204" pitchFamily="18" charset="0"/>
                                    </a:rPr>
                                  </m:ctrlPr>
                                </m:fPr>
                                <m:num>
                                  <m:r>
                                    <a:rPr lang="en-US" sz="500" b="0" i="1" dirty="0" smtClean="0">
                                      <a:latin typeface="Cambria Math" panose="02040503050406030204" pitchFamily="18" charset="0"/>
                                    </a:rPr>
                                    <m:t>1</m:t>
                                  </m:r>
                                </m:num>
                                <m:den>
                                  <m:r>
                                    <a:rPr lang="en-US" sz="500" b="0" i="1" dirty="0" smtClean="0">
                                      <a:latin typeface="Cambria Math" panose="02040503050406030204" pitchFamily="18" charset="0"/>
                                    </a:rPr>
                                    <m:t>4</m:t>
                                  </m:r>
                                </m:den>
                              </m:f>
                            </m:sup>
                          </m:sSup>
                          <m:r>
                            <a:rPr lang="en-US" sz="500" b="0" i="1" dirty="0" smtClean="0">
                              <a:latin typeface="Cambria Math" panose="02040503050406030204" pitchFamily="18" charset="0"/>
                            </a:rPr>
                            <m:t> + 15</m:t>
                          </m:r>
                          <m:sSup>
                            <m:sSupPr>
                              <m:ctrlPr>
                                <a:rPr lang="en-US" sz="500" b="0" i="1" dirty="0" smtClean="0">
                                  <a:latin typeface="Cambria Math" panose="02040503050406030204" pitchFamily="18" charset="0"/>
                                </a:rPr>
                              </m:ctrlPr>
                            </m:sSupPr>
                            <m:e>
                              <m:r>
                                <a:rPr lang="en-US" sz="500" b="0" i="1" dirty="0" smtClean="0">
                                  <a:latin typeface="Cambria Math" panose="02040503050406030204" pitchFamily="18" charset="0"/>
                                </a:rPr>
                                <m:t>𝑥</m:t>
                              </m:r>
                            </m:e>
                            <m:sup>
                              <m:f>
                                <m:fPr>
                                  <m:ctrlPr>
                                    <a:rPr lang="en-US" sz="500" b="0" i="1" dirty="0" smtClean="0">
                                      <a:latin typeface="Cambria Math" panose="02040503050406030204" pitchFamily="18" charset="0"/>
                                    </a:rPr>
                                  </m:ctrlPr>
                                </m:fPr>
                                <m:num>
                                  <m:r>
                                    <a:rPr lang="en-US" sz="500" b="0" i="1" dirty="0" smtClean="0">
                                      <a:latin typeface="Cambria Math" panose="02040503050406030204" pitchFamily="18" charset="0"/>
                                    </a:rPr>
                                    <m:t>3</m:t>
                                  </m:r>
                                </m:num>
                                <m:den>
                                  <m:r>
                                    <a:rPr lang="en-US" sz="500" b="0" i="1" dirty="0" smtClean="0">
                                      <a:latin typeface="Cambria Math" panose="02040503050406030204" pitchFamily="18" charset="0"/>
                                    </a:rPr>
                                    <m:t>4</m:t>
                                  </m:r>
                                </m:den>
                              </m:f>
                            </m:sup>
                          </m:sSup>
                        </m:num>
                        <m:den>
                          <m:sSup>
                            <m:sSupPr>
                              <m:ctrlPr>
                                <a:rPr lang="en-US" sz="500" b="0" i="1" dirty="0" smtClean="0">
                                  <a:latin typeface="Cambria Math" panose="02040503050406030204" pitchFamily="18" charset="0"/>
                                </a:rPr>
                              </m:ctrlPr>
                            </m:sSupPr>
                            <m:e>
                              <m:r>
                                <a:rPr lang="en-US" sz="500" b="0" i="1" dirty="0" smtClean="0">
                                  <a:latin typeface="Cambria Math" panose="02040503050406030204" pitchFamily="18" charset="0"/>
                                </a:rPr>
                                <m:t>𝑦</m:t>
                              </m:r>
                            </m:e>
                            <m:sup>
                              <m:f>
                                <m:fPr>
                                  <m:ctrlPr>
                                    <a:rPr lang="en-US" sz="500" b="0" i="1" dirty="0" smtClean="0">
                                      <a:latin typeface="Cambria Math" panose="02040503050406030204" pitchFamily="18" charset="0"/>
                                    </a:rPr>
                                  </m:ctrlPr>
                                </m:fPr>
                                <m:num>
                                  <m:r>
                                    <a:rPr lang="en-US" sz="500" b="0" i="1" dirty="0" smtClean="0">
                                      <a:latin typeface="Cambria Math" panose="02040503050406030204" pitchFamily="18" charset="0"/>
                                    </a:rPr>
                                    <m:t>3</m:t>
                                  </m:r>
                                </m:num>
                                <m:den>
                                  <m:r>
                                    <a:rPr lang="en-US" sz="500" b="0" i="1" dirty="0" smtClean="0">
                                      <a:latin typeface="Cambria Math" panose="02040503050406030204" pitchFamily="18" charset="0"/>
                                    </a:rPr>
                                    <m:t>4</m:t>
                                  </m:r>
                                </m:den>
                              </m:f>
                            </m:sup>
                          </m:sSup>
                        </m:den>
                      </m:f>
                      <m:r>
                        <a:rPr lang="en-US" sz="500" b="0" i="1" dirty="0" smtClean="0">
                          <a:latin typeface="Cambria Math" panose="02040503050406030204" pitchFamily="18" charset="0"/>
                        </a:rPr>
                        <m:t>∗</m:t>
                      </m:r>
                      <m:f>
                        <m:fPr>
                          <m:ctrlPr>
                            <a:rPr lang="en-US" sz="500" b="0" i="1" dirty="0" smtClean="0">
                              <a:latin typeface="Cambria Math" panose="02040503050406030204" pitchFamily="18" charset="0"/>
                            </a:rPr>
                          </m:ctrlPr>
                        </m:fPr>
                        <m:num>
                          <m:r>
                            <a:rPr lang="en-US" sz="500" b="0" i="1" dirty="0" smtClean="0">
                              <a:latin typeface="Cambria Math" panose="02040503050406030204" pitchFamily="18" charset="0"/>
                            </a:rPr>
                            <m:t>𝑑𝑦</m:t>
                          </m:r>
                        </m:num>
                        <m:den>
                          <m:r>
                            <a:rPr lang="en-US" sz="500" b="0" i="1" dirty="0" smtClean="0">
                              <a:latin typeface="Cambria Math" panose="02040503050406030204" pitchFamily="18" charset="0"/>
                            </a:rPr>
                            <m:t>𝑑𝑥</m:t>
                          </m:r>
                        </m:den>
                      </m:f>
                      <m:r>
                        <a:rPr lang="en-US" sz="500" b="0" i="1" dirty="0">
                          <a:latin typeface="Cambria Math" panose="02040503050406030204" pitchFamily="18" charset="0"/>
                        </a:rPr>
                        <m:t> = 0</m:t>
                      </m:r>
                    </m:oMath>
                    <m:oMath xmlns:m="http://schemas.openxmlformats.org/officeDocument/2006/math">
                      <m:f>
                        <m:fPr>
                          <m:ctrlPr>
                            <a:rPr lang="en-US" sz="500" b="0" i="1" dirty="0" smtClean="0">
                              <a:latin typeface="Cambria Math" panose="02040503050406030204" pitchFamily="18" charset="0"/>
                            </a:rPr>
                          </m:ctrlPr>
                        </m:fPr>
                        <m:num>
                          <m:r>
                            <a:rPr lang="en-US" sz="500" b="0" i="1" dirty="0" smtClean="0">
                              <a:latin typeface="Cambria Math" panose="02040503050406030204" pitchFamily="18" charset="0"/>
                            </a:rPr>
                            <m:t>𝑑𝑦</m:t>
                          </m:r>
                        </m:num>
                        <m:den>
                          <m:r>
                            <a:rPr lang="en-US" sz="500" b="0" i="1" dirty="0" smtClean="0">
                              <a:latin typeface="Cambria Math" panose="02040503050406030204" pitchFamily="18" charset="0"/>
                            </a:rPr>
                            <m:t>𝑑𝑥</m:t>
                          </m:r>
                        </m:den>
                      </m:f>
                      <m:r>
                        <a:rPr lang="en-US" sz="500" b="0" i="1" dirty="0">
                          <a:latin typeface="Cambria Math" panose="02040503050406030204" pitchFamily="18" charset="0"/>
                        </a:rPr>
                        <m:t> = −</m:t>
                      </m:r>
                      <m:f>
                        <m:fPr>
                          <m:ctrlPr>
                            <a:rPr lang="en-US" sz="500" b="0" i="1" dirty="0">
                              <a:latin typeface="Cambria Math" panose="02040503050406030204" pitchFamily="18" charset="0"/>
                            </a:rPr>
                          </m:ctrlPr>
                        </m:fPr>
                        <m:num>
                          <m:f>
                            <m:fPr>
                              <m:ctrlPr>
                                <a:rPr lang="en-US" sz="500" b="0" i="1" dirty="0">
                                  <a:latin typeface="Cambria Math" panose="02040503050406030204" pitchFamily="18" charset="0"/>
                                </a:rPr>
                              </m:ctrlPr>
                            </m:fPr>
                            <m:num>
                              <m:r>
                                <a:rPr lang="en-US" sz="500" b="0" i="1" dirty="0">
                                  <a:latin typeface="Cambria Math" panose="02040503050406030204" pitchFamily="18" charset="0"/>
                                </a:rPr>
                                <m:t>45</m:t>
                              </m:r>
                            </m:num>
                            <m:den>
                              <m:r>
                                <a:rPr lang="en-US" sz="500" b="0" i="1" dirty="0">
                                  <a:latin typeface="Cambria Math" panose="02040503050406030204" pitchFamily="18" charset="0"/>
                                </a:rPr>
                                <m:t>𝑥</m:t>
                              </m:r>
                            </m:den>
                          </m:f>
                          <m:r>
                            <a:rPr lang="en-US" sz="500" b="0" i="1" dirty="0">
                              <a:latin typeface="Cambria Math" panose="02040503050406030204" pitchFamily="18" charset="0"/>
                            </a:rPr>
                            <m:t>∗ </m:t>
                          </m:r>
                          <m:sSup>
                            <m:sSupPr>
                              <m:ctrlPr>
                                <a:rPr lang="en-US" sz="500" b="0" i="1" dirty="0">
                                  <a:latin typeface="Cambria Math" panose="02040503050406030204" pitchFamily="18" charset="0"/>
                                </a:rPr>
                              </m:ctrlPr>
                            </m:sSupPr>
                            <m:e>
                              <m:r>
                                <a:rPr lang="en-US" sz="500" b="0" i="1" dirty="0">
                                  <a:latin typeface="Cambria Math" panose="02040503050406030204" pitchFamily="18" charset="0"/>
                                </a:rPr>
                                <m:t>𝑦</m:t>
                              </m:r>
                            </m:e>
                            <m:sup>
                              <m:f>
                                <m:fPr>
                                  <m:ctrlPr>
                                    <a:rPr lang="en-US" sz="500" b="0" i="1" dirty="0">
                                      <a:latin typeface="Cambria Math" panose="02040503050406030204" pitchFamily="18" charset="0"/>
                                    </a:rPr>
                                  </m:ctrlPr>
                                </m:fPr>
                                <m:num>
                                  <m:r>
                                    <a:rPr lang="en-US" sz="500" b="0" i="1" dirty="0">
                                      <a:latin typeface="Cambria Math" panose="02040503050406030204" pitchFamily="18" charset="0"/>
                                    </a:rPr>
                                    <m:t>1</m:t>
                                  </m:r>
                                </m:num>
                                <m:den>
                                  <m:r>
                                    <a:rPr lang="en-US" sz="500" b="0" i="1" dirty="0">
                                      <a:latin typeface="Cambria Math" panose="02040503050406030204" pitchFamily="18" charset="0"/>
                                    </a:rPr>
                                    <m:t>4</m:t>
                                  </m:r>
                                </m:den>
                              </m:f>
                            </m:sup>
                          </m:sSup>
                        </m:num>
                        <m:den>
                          <m:d>
                            <m:dPr>
                              <m:ctrlPr>
                                <a:rPr lang="en-US" sz="500" b="0" i="1" dirty="0">
                                  <a:latin typeface="Cambria Math" panose="02040503050406030204" pitchFamily="18" charset="0"/>
                                </a:rPr>
                              </m:ctrlPr>
                            </m:dPr>
                            <m:e>
                              <m:f>
                                <m:fPr>
                                  <m:ctrlPr>
                                    <a:rPr lang="en-US" sz="500" b="0" i="1" dirty="0">
                                      <a:latin typeface="Cambria Math" panose="02040503050406030204" pitchFamily="18" charset="0"/>
                                    </a:rPr>
                                  </m:ctrlPr>
                                </m:fPr>
                                <m:num>
                                  <m:r>
                                    <a:rPr lang="en-US" sz="500" b="0" i="1" dirty="0">
                                      <a:latin typeface="Cambria Math" panose="02040503050406030204" pitchFamily="18" charset="0"/>
                                    </a:rPr>
                                    <m:t>15</m:t>
                                  </m:r>
                                  <m:sSup>
                                    <m:sSupPr>
                                      <m:ctrlPr>
                                        <a:rPr lang="en-US" sz="500" b="0" i="1" dirty="0">
                                          <a:latin typeface="Cambria Math" panose="02040503050406030204" pitchFamily="18" charset="0"/>
                                        </a:rPr>
                                      </m:ctrlPr>
                                    </m:sSupPr>
                                    <m:e>
                                      <m:r>
                                        <a:rPr lang="en-US" sz="500" b="0" i="1" dirty="0">
                                          <a:latin typeface="Cambria Math" panose="02040503050406030204" pitchFamily="18" charset="0"/>
                                        </a:rPr>
                                        <m:t>𝑥</m:t>
                                      </m:r>
                                    </m:e>
                                    <m:sup>
                                      <m:f>
                                        <m:fPr>
                                          <m:ctrlPr>
                                            <a:rPr lang="en-US" sz="500" b="0" i="1" dirty="0">
                                              <a:latin typeface="Cambria Math" panose="02040503050406030204" pitchFamily="18" charset="0"/>
                                            </a:rPr>
                                          </m:ctrlPr>
                                        </m:fPr>
                                        <m:num>
                                          <m:r>
                                            <a:rPr lang="en-US" sz="500" b="0" i="1" dirty="0">
                                              <a:latin typeface="Cambria Math" panose="02040503050406030204" pitchFamily="18" charset="0"/>
                                            </a:rPr>
                                            <m:t>3</m:t>
                                          </m:r>
                                        </m:num>
                                        <m:den>
                                          <m:r>
                                            <a:rPr lang="en-US" sz="500" b="0" i="1" dirty="0">
                                              <a:latin typeface="Cambria Math" panose="02040503050406030204" pitchFamily="18" charset="0"/>
                                            </a:rPr>
                                            <m:t>4</m:t>
                                          </m:r>
                                        </m:den>
                                      </m:f>
                                    </m:sup>
                                  </m:sSup>
                                </m:num>
                                <m:den>
                                  <m:sSup>
                                    <m:sSupPr>
                                      <m:ctrlPr>
                                        <a:rPr lang="en-US" sz="500" b="0" i="1" dirty="0" smtClean="0">
                                          <a:latin typeface="Cambria Math" panose="02040503050406030204" pitchFamily="18" charset="0"/>
                                        </a:rPr>
                                      </m:ctrlPr>
                                    </m:sSupPr>
                                    <m:e>
                                      <m:r>
                                        <a:rPr lang="en-US" sz="500" b="0" i="1" dirty="0" smtClean="0">
                                          <a:latin typeface="Cambria Math" panose="02040503050406030204" pitchFamily="18" charset="0"/>
                                        </a:rPr>
                                        <m:t>𝑦</m:t>
                                      </m:r>
                                    </m:e>
                                    <m:sup>
                                      <m:f>
                                        <m:fPr>
                                          <m:ctrlPr>
                                            <a:rPr lang="en-US" sz="500" b="0" i="1" dirty="0" smtClean="0">
                                              <a:latin typeface="Cambria Math" panose="02040503050406030204" pitchFamily="18" charset="0"/>
                                            </a:rPr>
                                          </m:ctrlPr>
                                        </m:fPr>
                                        <m:num>
                                          <m:r>
                                            <a:rPr lang="en-US" sz="500" b="0" i="1" dirty="0" smtClean="0">
                                              <a:latin typeface="Cambria Math" panose="02040503050406030204" pitchFamily="18" charset="0"/>
                                            </a:rPr>
                                            <m:t>3</m:t>
                                          </m:r>
                                        </m:num>
                                        <m:den>
                                          <m:r>
                                            <a:rPr lang="en-US" sz="500" b="0" i="1" dirty="0" smtClean="0">
                                              <a:latin typeface="Cambria Math" panose="02040503050406030204" pitchFamily="18" charset="0"/>
                                            </a:rPr>
                                            <m:t>4</m:t>
                                          </m:r>
                                        </m:den>
                                      </m:f>
                                    </m:sup>
                                  </m:sSup>
                                </m:den>
                              </m:f>
                            </m:e>
                          </m:d>
                        </m:den>
                      </m:f>
                    </m:oMath>
                    <m:oMath xmlns:m="http://schemas.openxmlformats.org/officeDocument/2006/math">
                      <m:f>
                        <m:fPr>
                          <m:ctrlPr>
                            <a:rPr lang="en-US" sz="500" b="0" i="1" dirty="0">
                              <a:latin typeface="Cambria Math" panose="02040503050406030204" pitchFamily="18" charset="0"/>
                            </a:rPr>
                          </m:ctrlPr>
                        </m:fPr>
                        <m:num>
                          <m:r>
                            <a:rPr lang="en-US" sz="500" b="0" i="1" dirty="0" smtClean="0">
                              <a:latin typeface="Cambria Math" panose="02040503050406030204" pitchFamily="18" charset="0"/>
                            </a:rPr>
                            <m:t>𝑑𝑦</m:t>
                          </m:r>
                        </m:num>
                        <m:den>
                          <m:r>
                            <a:rPr lang="en-US" sz="500" b="0" i="1" dirty="0">
                              <a:latin typeface="Cambria Math" panose="02040503050406030204" pitchFamily="18" charset="0"/>
                            </a:rPr>
                            <m:t>𝑑𝑥</m:t>
                          </m:r>
                        </m:den>
                      </m:f>
                      <m:r>
                        <a:rPr lang="en-US" sz="500" b="0" i="1" dirty="0">
                          <a:latin typeface="Cambria Math" panose="02040503050406030204" pitchFamily="18" charset="0"/>
                        </a:rPr>
                        <m:t> = −</m:t>
                      </m:r>
                      <m:f>
                        <m:fPr>
                          <m:ctrlPr>
                            <a:rPr lang="en-US" sz="500" b="0" i="1" dirty="0">
                              <a:latin typeface="Cambria Math" panose="02040503050406030204" pitchFamily="18" charset="0"/>
                            </a:rPr>
                          </m:ctrlPr>
                        </m:fPr>
                        <m:num>
                          <m:r>
                            <a:rPr lang="en-US" sz="500" b="0" i="1" dirty="0">
                              <a:latin typeface="Cambria Math" panose="02040503050406030204" pitchFamily="18" charset="0"/>
                            </a:rPr>
                            <m:t>3</m:t>
                          </m:r>
                        </m:num>
                        <m:den>
                          <m:r>
                            <a:rPr lang="en-US" sz="500" b="0" i="1" dirty="0" smtClean="0">
                              <a:latin typeface="Cambria Math" panose="02040503050406030204" pitchFamily="18" charset="0"/>
                            </a:rPr>
                            <m:t>𝑦</m:t>
                          </m:r>
                        </m:den>
                      </m:f>
                      <m:r>
                        <a:rPr lang="en-US" sz="500" b="0" i="1" dirty="0">
                          <a:latin typeface="Cambria Math" panose="02040503050406030204" pitchFamily="18" charset="0"/>
                        </a:rPr>
                        <m:t> ∗ </m:t>
                      </m:r>
                      <m:r>
                        <a:rPr lang="en-US" sz="500" b="0" i="1" dirty="0">
                          <a:latin typeface="Cambria Math" panose="02040503050406030204" pitchFamily="18" charset="0"/>
                        </a:rPr>
                        <m:t>𝑥</m:t>
                      </m:r>
                    </m:oMath>
                  </m:oMathPara>
                </a14:m>
                <a:r>
                  <a:rPr lang="en-US" sz="500" b="0" dirty="0"/>
                  <a:t/>
                </a:r>
                <a:br>
                  <a:rPr lang="en-US" sz="500" b="0" dirty="0"/>
                </a:br>
                <a:r>
                  <a:rPr lang="en-US" sz="500" b="0" dirty="0"/>
                  <a:t>Plugging in the point (81, 16</a:t>
                </a:r>
                <a:r>
                  <a:rPr lang="en-US" sz="500" b="0" dirty="0" smtClean="0"/>
                  <a:t>):</a:t>
                </a:r>
              </a:p>
              <a:p>
                <a:pPr>
                  <a:lnSpc>
                    <a:spcPct val="120000"/>
                  </a:lnSpc>
                  <a:spcBef>
                    <a:spcPts val="0"/>
                  </a:spcBef>
                </a:pPr>
                <a14:m>
                  <m:oMathPara xmlns:m="http://schemas.openxmlformats.org/officeDocument/2006/math">
                    <m:oMathParaPr>
                      <m:jc m:val="centerGroup"/>
                    </m:oMathParaPr>
                    <m:oMath xmlns:m="http://schemas.openxmlformats.org/officeDocument/2006/math">
                      <m:f>
                        <m:fPr>
                          <m:ctrlPr>
                            <a:rPr lang="en-US" sz="500" b="0" i="1" dirty="0">
                              <a:latin typeface="Cambria Math" panose="02040503050406030204" pitchFamily="18" charset="0"/>
                            </a:rPr>
                          </m:ctrlPr>
                        </m:fPr>
                        <m:num>
                          <m:r>
                            <a:rPr lang="en-US" sz="500" b="0" i="1" dirty="0" smtClean="0">
                              <a:latin typeface="Cambria Math" panose="02040503050406030204" pitchFamily="18" charset="0"/>
                            </a:rPr>
                            <m:t>𝑑𝑦</m:t>
                          </m:r>
                        </m:num>
                        <m:den>
                          <m:r>
                            <a:rPr lang="en-US" sz="500" b="0" i="1" dirty="0">
                              <a:latin typeface="Cambria Math" panose="02040503050406030204" pitchFamily="18" charset="0"/>
                            </a:rPr>
                            <m:t>𝑑𝑥</m:t>
                          </m:r>
                        </m:den>
                      </m:f>
                      <m:r>
                        <a:rPr lang="en-US" sz="500" b="0" i="1" dirty="0">
                          <a:latin typeface="Cambria Math" panose="02040503050406030204" pitchFamily="18" charset="0"/>
                        </a:rPr>
                        <m:t> = −</m:t>
                      </m:r>
                      <m:f>
                        <m:fPr>
                          <m:ctrlPr>
                            <a:rPr lang="en-US" sz="500" b="0" i="1" dirty="0">
                              <a:latin typeface="Cambria Math" panose="02040503050406030204" pitchFamily="18" charset="0"/>
                            </a:rPr>
                          </m:ctrlPr>
                        </m:fPr>
                        <m:num>
                          <m:r>
                            <a:rPr lang="en-US" sz="500" b="0" i="1" dirty="0">
                              <a:latin typeface="Cambria Math" panose="02040503050406030204" pitchFamily="18" charset="0"/>
                            </a:rPr>
                            <m:t>3</m:t>
                          </m:r>
                        </m:num>
                        <m:den>
                          <m:r>
                            <a:rPr lang="en-US" sz="500" b="0" i="1" dirty="0">
                              <a:latin typeface="Cambria Math" panose="02040503050406030204" pitchFamily="18" charset="0"/>
                            </a:rPr>
                            <m:t>16</m:t>
                          </m:r>
                        </m:den>
                      </m:f>
                      <m:r>
                        <a:rPr lang="en-US" sz="500" b="0" i="1" dirty="0">
                          <a:latin typeface="Cambria Math" panose="02040503050406030204" pitchFamily="18" charset="0"/>
                        </a:rPr>
                        <m:t> ∗ 81</m:t>
                      </m:r>
                    </m:oMath>
                    <m:oMath xmlns:m="http://schemas.openxmlformats.org/officeDocument/2006/math">
                      <m:f>
                        <m:fPr>
                          <m:ctrlPr>
                            <a:rPr lang="en-US" sz="500" b="0" i="1" dirty="0">
                              <a:latin typeface="Cambria Math" panose="02040503050406030204" pitchFamily="18" charset="0"/>
                            </a:rPr>
                          </m:ctrlPr>
                        </m:fPr>
                        <m:num>
                          <m:r>
                            <a:rPr lang="en-US" sz="500" b="0" i="1" dirty="0" smtClean="0">
                              <a:latin typeface="Cambria Math" panose="02040503050406030204" pitchFamily="18" charset="0"/>
                            </a:rPr>
                            <m:t>𝑑𝑦</m:t>
                          </m:r>
                        </m:num>
                        <m:den>
                          <m:r>
                            <a:rPr lang="en-US" sz="500" b="0" i="1" dirty="0">
                              <a:latin typeface="Cambria Math" panose="02040503050406030204" pitchFamily="18" charset="0"/>
                            </a:rPr>
                            <m:t>𝑑𝑥</m:t>
                          </m:r>
                        </m:den>
                      </m:f>
                      <m:r>
                        <a:rPr lang="en-US" sz="500" b="0" i="1" dirty="0">
                          <a:latin typeface="Cambria Math" panose="02040503050406030204" pitchFamily="18" charset="0"/>
                        </a:rPr>
                        <m:t> = −</m:t>
                      </m:r>
                      <m:f>
                        <m:fPr>
                          <m:ctrlPr>
                            <a:rPr lang="en-US" sz="500" b="0" i="1" dirty="0">
                              <a:latin typeface="Cambria Math" panose="02040503050406030204" pitchFamily="18" charset="0"/>
                            </a:rPr>
                          </m:ctrlPr>
                        </m:fPr>
                        <m:num>
                          <m:r>
                            <a:rPr lang="en-US" sz="500" b="0" i="1" dirty="0">
                              <a:latin typeface="Cambria Math" panose="02040503050406030204" pitchFamily="18" charset="0"/>
                            </a:rPr>
                            <m:t>243</m:t>
                          </m:r>
                        </m:num>
                        <m:den>
                          <m:r>
                            <a:rPr lang="en-US" sz="500" b="0" i="1" dirty="0">
                              <a:latin typeface="Cambria Math" panose="02040503050406030204" pitchFamily="18" charset="0"/>
                            </a:rPr>
                            <m:t>16</m:t>
                          </m:r>
                        </m:den>
                      </m:f>
                    </m:oMath>
                  </m:oMathPara>
                </a14:m>
                <a:r>
                  <a:rPr lang="en-US" sz="500" b="0" dirty="0"/>
                  <a:t/>
                </a:r>
                <a:br>
                  <a:rPr lang="en-US" sz="500" b="0" dirty="0"/>
                </a:br>
                <a:r>
                  <a:rPr lang="en-US" sz="500" b="0" dirty="0"/>
                  <a:t>b) The result of </a:t>
                </a:r>
                <a14:m>
                  <m:oMath xmlns:m="http://schemas.openxmlformats.org/officeDocument/2006/math">
                    <m:f>
                      <m:fPr>
                        <m:ctrlPr>
                          <a:rPr lang="en-US" sz="500" b="0" i="1" dirty="0">
                            <a:latin typeface="Cambria Math" panose="02040503050406030204" pitchFamily="18" charset="0"/>
                          </a:rPr>
                        </m:ctrlPr>
                      </m:fPr>
                      <m:num>
                        <m:r>
                          <a:rPr lang="en-US" sz="500" b="0" i="1" dirty="0" smtClean="0">
                            <a:latin typeface="Cambria Math" panose="02040503050406030204" pitchFamily="18" charset="0"/>
                          </a:rPr>
                          <m:t>𝑑𝑦</m:t>
                        </m:r>
                      </m:num>
                      <m:den>
                        <m:r>
                          <a:rPr lang="en-US" sz="500" b="0" i="1" dirty="0">
                            <a:latin typeface="Cambria Math" panose="02040503050406030204" pitchFamily="18" charset="0"/>
                          </a:rPr>
                          <m:t>𝑑𝑥</m:t>
                        </m:r>
                      </m:den>
                    </m:f>
                    <m:r>
                      <a:rPr lang="en-US" sz="500" b="0" i="1" dirty="0">
                        <a:latin typeface="Cambria Math" panose="02040503050406030204" pitchFamily="18" charset="0"/>
                      </a:rPr>
                      <m:t> = −</m:t>
                    </m:r>
                    <m:f>
                      <m:fPr>
                        <m:ctrlPr>
                          <a:rPr lang="en-US" sz="500" b="0" i="1" dirty="0">
                            <a:latin typeface="Cambria Math" panose="02040503050406030204" pitchFamily="18" charset="0"/>
                          </a:rPr>
                        </m:ctrlPr>
                      </m:fPr>
                      <m:num>
                        <m:r>
                          <a:rPr lang="en-US" sz="500" b="0" i="1" dirty="0">
                            <a:latin typeface="Cambria Math" panose="02040503050406030204" pitchFamily="18" charset="0"/>
                          </a:rPr>
                          <m:t>243</m:t>
                        </m:r>
                      </m:num>
                      <m:den>
                        <m:r>
                          <a:rPr lang="en-US" sz="500" b="0" i="1" dirty="0">
                            <a:latin typeface="Cambria Math" panose="02040503050406030204" pitchFamily="18" charset="0"/>
                          </a:rPr>
                          <m:t>16</m:t>
                        </m:r>
                      </m:den>
                    </m:f>
                    <m:r>
                      <a:rPr lang="en-US" sz="500" b="0" i="1" dirty="0">
                        <a:latin typeface="Cambria Math" panose="02040503050406030204" pitchFamily="18" charset="0"/>
                      </a:rPr>
                      <m:t> </m:t>
                    </m:r>
                  </m:oMath>
                </a14:m>
                <a:r>
                  <a:rPr lang="en-US" sz="500" b="0" dirty="0"/>
                  <a:t>at the point (81, 16) means that the rate of change of capital with respect to labor at that point is</a:t>
                </a:r>
                <a14:m>
                  <m:oMath xmlns:m="http://schemas.openxmlformats.org/officeDocument/2006/math">
                    <m:r>
                      <a:rPr lang="en-US" sz="500" b="0" i="1" dirty="0" smtClean="0">
                        <a:latin typeface="Cambria Math" panose="02040503050406030204" pitchFamily="18" charset="0"/>
                      </a:rPr>
                      <m:t> −</m:t>
                    </m:r>
                    <m:f>
                      <m:fPr>
                        <m:ctrlPr>
                          <a:rPr lang="en-US" sz="500" b="0" i="1" dirty="0" smtClean="0">
                            <a:latin typeface="Cambria Math" panose="02040503050406030204" pitchFamily="18" charset="0"/>
                          </a:rPr>
                        </m:ctrlPr>
                      </m:fPr>
                      <m:num>
                        <m:r>
                          <a:rPr lang="en-US" sz="500" b="0" i="1" dirty="0" smtClean="0">
                            <a:latin typeface="Cambria Math" panose="02040503050406030204" pitchFamily="18" charset="0"/>
                          </a:rPr>
                          <m:t>243</m:t>
                        </m:r>
                      </m:num>
                      <m:den>
                        <m:r>
                          <a:rPr lang="en-US" sz="500" b="0" i="1" dirty="0" smtClean="0">
                            <a:latin typeface="Cambria Math" panose="02040503050406030204" pitchFamily="18" charset="0"/>
                          </a:rPr>
                          <m:t>16</m:t>
                        </m:r>
                      </m:den>
                    </m:f>
                  </m:oMath>
                </a14:m>
                <a:r>
                  <a:rPr lang="en-US" sz="500" b="0" dirty="0"/>
                  <a:t>. This implies that for every $1 spent on labor, the number of cell phones produced will decrease by </a:t>
                </a:r>
                <a14:m>
                  <m:oMath xmlns:m="http://schemas.openxmlformats.org/officeDocument/2006/math">
                    <m:f>
                      <m:fPr>
                        <m:ctrlPr>
                          <a:rPr lang="en-US" sz="500" b="0" i="1" dirty="0" smtClean="0">
                            <a:latin typeface="Cambria Math" panose="02040503050406030204" pitchFamily="18" charset="0"/>
                          </a:rPr>
                        </m:ctrlPr>
                      </m:fPr>
                      <m:num>
                        <m:r>
                          <a:rPr lang="en-US" sz="500" b="0" i="1" dirty="0" smtClean="0">
                            <a:latin typeface="Cambria Math" panose="02040503050406030204" pitchFamily="18" charset="0"/>
                          </a:rPr>
                          <m:t>243</m:t>
                        </m:r>
                      </m:num>
                      <m:den>
                        <m:r>
                          <a:rPr lang="en-US" sz="500" b="0" i="1" dirty="0" smtClean="0">
                            <a:latin typeface="Cambria Math" panose="02040503050406030204" pitchFamily="18" charset="0"/>
                          </a:rPr>
                          <m:t>16</m:t>
                        </m:r>
                      </m:den>
                    </m:f>
                  </m:oMath>
                </a14:m>
                <a:r>
                  <a:rPr lang="en-US" sz="500" b="0" dirty="0"/>
                  <a:t> units for every dollar spent on capital</a:t>
                </a:r>
                <a:r>
                  <a:rPr lang="en-US" sz="500" b="0" dirty="0" smtClean="0"/>
                  <a:t>.</a:t>
                </a:r>
                <a:r>
                  <a:rPr lang="en-US" sz="500" b="0" dirty="0"/>
                  <a:t/>
                </a:r>
                <a:br>
                  <a:rPr lang="en-US" sz="500" b="0" dirty="0"/>
                </a:br>
                <a:r>
                  <a:rPr lang="en-US" sz="500" b="0" dirty="0"/>
                  <a:t>This interpretation provides insight into the relationship between labor and capital investments in cell phone production and their impact on the overall output of cell phones.</a:t>
                </a:r>
                <a:r>
                  <a:rPr lang="en-US" sz="500" dirty="0"/>
                  <a:t> </a:t>
                </a:r>
                <a:endParaRPr lang="en-US" sz="500" b="0"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39788" y="1681162"/>
                <a:ext cx="5157787" cy="2446337"/>
              </a:xfrm>
              <a:blipFill>
                <a:blip r:embed="rId4"/>
                <a:stretch>
                  <a:fillRect b="-74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839788" y="4127498"/>
                <a:ext cx="5157787" cy="2571751"/>
              </a:xfrm>
              <a:ln>
                <a:solidFill>
                  <a:schemeClr val="tx1"/>
                </a:solidFill>
              </a:ln>
            </p:spPr>
            <p:txBody>
              <a:bodyPr numCol="2">
                <a:noAutofit/>
              </a:bodyPr>
              <a:lstStyle/>
              <a:p>
                <a:pPr marL="0" indent="0">
                  <a:lnSpc>
                    <a:spcPct val="120000"/>
                  </a:lnSpc>
                  <a:spcBef>
                    <a:spcPts val="0"/>
                  </a:spcBef>
                  <a:buNone/>
                </a:pPr>
                <a:r>
                  <a:rPr lang="en-US" sz="600" dirty="0" smtClean="0"/>
                  <a:t>Here's how to solve the problem:</a:t>
                </a:r>
                <a:r>
                  <a:rPr lang="en-US" sz="600" dirty="0"/>
                  <a:t/>
                </a:r>
                <a:br>
                  <a:rPr lang="en-US" sz="600" dirty="0"/>
                </a:br>
                <a:r>
                  <a:rPr lang="en-US" sz="600" dirty="0"/>
                  <a:t>**a) Find </a:t>
                </a:r>
                <a14:m>
                  <m:oMath xmlns:m="http://schemas.openxmlformats.org/officeDocument/2006/math">
                    <m:f>
                      <m:fPr>
                        <m:ctrlPr>
                          <a:rPr lang="en-US" sz="600" i="1" dirty="0">
                            <a:latin typeface="Cambria Math" panose="02040503050406030204" pitchFamily="18" charset="0"/>
                          </a:rPr>
                        </m:ctrlPr>
                      </m:fPr>
                      <m:num>
                        <m:r>
                          <a:rPr lang="en-US" sz="600" i="1" dirty="0">
                            <a:latin typeface="Cambria Math" panose="02040503050406030204" pitchFamily="18" charset="0"/>
                          </a:rPr>
                          <m:t>𝑑𝑦</m:t>
                        </m:r>
                      </m:num>
                      <m:den>
                        <m:r>
                          <a:rPr lang="en-US" sz="600" i="1" dirty="0">
                            <a:latin typeface="Cambria Math" panose="02040503050406030204" pitchFamily="18" charset="0"/>
                          </a:rPr>
                          <m:t>𝑑𝑥</m:t>
                        </m:r>
                      </m:den>
                    </m:f>
                  </m:oMath>
                </a14:m>
                <a:r>
                  <a:rPr lang="en-US" sz="600" dirty="0" smtClean="0"/>
                  <a:t> </a:t>
                </a:r>
                <a:r>
                  <a:rPr lang="en-US" sz="600" dirty="0"/>
                  <a:t>and evaluate at the point (81,16</a:t>
                </a:r>
                <a:r>
                  <a:rPr lang="en-US" sz="600" dirty="0" smtClean="0"/>
                  <a:t>).**</a:t>
                </a:r>
                <a:r>
                  <a:rPr lang="en-US" sz="600" dirty="0"/>
                  <a:t/>
                </a:r>
                <a:br>
                  <a:rPr lang="en-US" sz="600" dirty="0"/>
                </a:br>
                <a:r>
                  <a:rPr lang="en-US" sz="600" dirty="0"/>
                  <a:t>1. **Implicit Differentiation:**  We'll differentiate both sides of the equation with respect to 𝑥, </a:t>
                </a:r>
                <a:r>
                  <a:rPr lang="en-US" sz="600" dirty="0" smtClean="0"/>
                  <a:t>treating </a:t>
                </a:r>
                <a:r>
                  <a:rPr lang="en-US" sz="600" i="1" dirty="0" smtClean="0">
                    <a:latin typeface="Cambria Math" panose="02040503050406030204" pitchFamily="18" charset="0"/>
                    <a:ea typeface="Cambria Math" panose="02040503050406030204" pitchFamily="18" charset="0"/>
                  </a:rPr>
                  <a:t>y</a:t>
                </a:r>
                <a:r>
                  <a:rPr lang="en-US" sz="600" dirty="0" smtClean="0"/>
                  <a:t> as a function of 𝑥.</a:t>
                </a:r>
                <a:br>
                  <a:rPr lang="en-US" sz="600" dirty="0" smtClean="0"/>
                </a:br>
                <a:r>
                  <a:rPr lang="en-US" sz="600" dirty="0" smtClean="0"/>
                  <a:t>   *  Start with the equation:  </a:t>
                </a:r>
                <a14:m>
                  <m:oMath xmlns:m="http://schemas.openxmlformats.org/officeDocument/2006/math">
                    <m:r>
                      <a:rPr lang="en-US" sz="600" i="1" dirty="0" smtClean="0">
                        <a:latin typeface="Cambria Math" panose="02040503050406030204" pitchFamily="18" charset="0"/>
                      </a:rPr>
                      <m:t>60 ∗ (</m:t>
                    </m:r>
                    <m:sSup>
                      <m:sSupPr>
                        <m:ctrlPr>
                          <a:rPr lang="en-US" sz="600" i="1" dirty="0" smtClean="0">
                            <a:latin typeface="Cambria Math" panose="02040503050406030204" pitchFamily="18" charset="0"/>
                          </a:rPr>
                        </m:ctrlPr>
                      </m:sSupPr>
                      <m:e>
                        <m:r>
                          <a:rPr lang="en-US" sz="600" i="1" dirty="0" smtClean="0">
                            <a:latin typeface="Cambria Math" panose="02040503050406030204" pitchFamily="18" charset="0"/>
                          </a:rPr>
                          <m:t>𝑥</m:t>
                        </m:r>
                      </m:e>
                      <m:sup>
                        <m:f>
                          <m:fPr>
                            <m:ctrlPr>
                              <a:rPr lang="en-US" sz="600" i="1" dirty="0" smtClean="0">
                                <a:latin typeface="Cambria Math" panose="02040503050406030204" pitchFamily="18" charset="0"/>
                              </a:rPr>
                            </m:ctrlPr>
                          </m:fPr>
                          <m:num>
                            <m:r>
                              <a:rPr lang="en-US" sz="600" i="1" dirty="0" smtClean="0">
                                <a:latin typeface="Cambria Math" panose="02040503050406030204" pitchFamily="18" charset="0"/>
                              </a:rPr>
                              <m:t>3</m:t>
                            </m:r>
                          </m:num>
                          <m:den>
                            <m:r>
                              <a:rPr lang="en-US" sz="600" i="1" dirty="0" smtClean="0">
                                <a:latin typeface="Cambria Math" panose="02040503050406030204" pitchFamily="18" charset="0"/>
                              </a:rPr>
                              <m:t>4</m:t>
                            </m:r>
                          </m:den>
                        </m:f>
                      </m:sup>
                    </m:sSup>
                    <m:r>
                      <a:rPr lang="en-US" sz="600" i="1" dirty="0" smtClean="0">
                        <a:latin typeface="Cambria Math" panose="02040503050406030204" pitchFamily="18" charset="0"/>
                      </a:rPr>
                      <m:t>) ∗ (</m:t>
                    </m:r>
                    <m:sSup>
                      <m:sSupPr>
                        <m:ctrlPr>
                          <a:rPr lang="en-US" sz="600" i="1" dirty="0" smtClean="0">
                            <a:latin typeface="Cambria Math" panose="02040503050406030204" pitchFamily="18" charset="0"/>
                          </a:rPr>
                        </m:ctrlPr>
                      </m:sSupPr>
                      <m:e>
                        <m:r>
                          <a:rPr lang="en-US" sz="600" i="1" dirty="0" smtClean="0">
                            <a:latin typeface="Cambria Math" panose="02040503050406030204" pitchFamily="18" charset="0"/>
                          </a:rPr>
                          <m:t>𝑦</m:t>
                        </m:r>
                      </m:e>
                      <m:sup>
                        <m:f>
                          <m:fPr>
                            <m:ctrlPr>
                              <a:rPr lang="en-US" sz="600" i="1" dirty="0" smtClean="0">
                                <a:latin typeface="Cambria Math" panose="02040503050406030204" pitchFamily="18" charset="0"/>
                              </a:rPr>
                            </m:ctrlPr>
                          </m:fPr>
                          <m:num>
                            <m:r>
                              <a:rPr lang="en-US" sz="600" i="1" dirty="0" smtClean="0">
                                <a:latin typeface="Cambria Math" panose="02040503050406030204" pitchFamily="18" charset="0"/>
                              </a:rPr>
                              <m:t>1</m:t>
                            </m:r>
                          </m:num>
                          <m:den>
                            <m:r>
                              <a:rPr lang="en-US" sz="600" i="1" dirty="0" smtClean="0">
                                <a:latin typeface="Cambria Math" panose="02040503050406030204" pitchFamily="18" charset="0"/>
                              </a:rPr>
                              <m:t>4</m:t>
                            </m:r>
                          </m:den>
                        </m:f>
                      </m:sup>
                    </m:sSup>
                    <m:r>
                      <a:rPr lang="en-US" sz="600" i="1" dirty="0" smtClean="0">
                        <a:latin typeface="Cambria Math" panose="02040503050406030204" pitchFamily="18" charset="0"/>
                      </a:rPr>
                      <m:t>) = 3240</m:t>
                    </m:r>
                  </m:oMath>
                </a14:m>
                <a:r>
                  <a:rPr lang="en-US" sz="600" dirty="0"/>
                  <a:t/>
                </a:r>
                <a:br>
                  <a:rPr lang="en-US" sz="600" dirty="0"/>
                </a:br>
                <a:r>
                  <a:rPr lang="en-US" sz="600" dirty="0"/>
                  <a:t>   *  Differentiate both sides:</a:t>
                </a:r>
                <a:br>
                  <a:rPr lang="en-US" sz="600" dirty="0"/>
                </a:br>
                <a:r>
                  <a:rPr lang="en-US" sz="600" dirty="0"/>
                  <a:t>      *  </a:t>
                </a:r>
                <a14:m>
                  <m:oMath xmlns:m="http://schemas.openxmlformats.org/officeDocument/2006/math">
                    <m:r>
                      <a:rPr lang="en-US" sz="600" i="1" dirty="0" smtClean="0">
                        <a:latin typeface="Cambria Math" panose="02040503050406030204" pitchFamily="18" charset="0"/>
                      </a:rPr>
                      <m:t>60 ∗ </m:t>
                    </m:r>
                    <m:d>
                      <m:dPr>
                        <m:ctrlPr>
                          <a:rPr lang="en-US" sz="600" i="1" dirty="0" smtClean="0">
                            <a:latin typeface="Cambria Math" panose="02040503050406030204" pitchFamily="18" charset="0"/>
                          </a:rPr>
                        </m:ctrlPr>
                      </m:dPr>
                      <m:e>
                        <m:f>
                          <m:fPr>
                            <m:ctrlPr>
                              <a:rPr lang="en-US" sz="600" i="1" dirty="0" smtClean="0">
                                <a:latin typeface="Cambria Math" panose="02040503050406030204" pitchFamily="18" charset="0"/>
                              </a:rPr>
                            </m:ctrlPr>
                          </m:fPr>
                          <m:num>
                            <m:r>
                              <a:rPr lang="en-US" sz="600" i="1" dirty="0" smtClean="0">
                                <a:latin typeface="Cambria Math" panose="02040503050406030204" pitchFamily="18" charset="0"/>
                              </a:rPr>
                              <m:t>3</m:t>
                            </m:r>
                          </m:num>
                          <m:den>
                            <m:r>
                              <a:rPr lang="en-US" sz="600" i="1" dirty="0" smtClean="0">
                                <a:latin typeface="Cambria Math" panose="02040503050406030204" pitchFamily="18" charset="0"/>
                              </a:rPr>
                              <m:t>4</m:t>
                            </m:r>
                          </m:den>
                        </m:f>
                      </m:e>
                    </m:d>
                    <m:r>
                      <a:rPr lang="en-US" sz="600" i="1" dirty="0" smtClean="0">
                        <a:latin typeface="Cambria Math" panose="02040503050406030204" pitchFamily="18" charset="0"/>
                      </a:rPr>
                      <m:t>∗ </m:t>
                    </m:r>
                    <m:d>
                      <m:dPr>
                        <m:ctrlPr>
                          <a:rPr lang="en-US" sz="600" i="1" dirty="0" smtClean="0">
                            <a:latin typeface="Cambria Math" panose="02040503050406030204" pitchFamily="18" charset="0"/>
                          </a:rPr>
                        </m:ctrlPr>
                      </m:dPr>
                      <m:e>
                        <m:sSup>
                          <m:sSupPr>
                            <m:ctrlPr>
                              <a:rPr lang="en-US" sz="600" i="1" dirty="0" smtClean="0">
                                <a:latin typeface="Cambria Math" panose="02040503050406030204" pitchFamily="18" charset="0"/>
                              </a:rPr>
                            </m:ctrlPr>
                          </m:sSupPr>
                          <m:e>
                            <m:r>
                              <a:rPr lang="en-US" sz="600" i="1" dirty="0" smtClean="0">
                                <a:latin typeface="Cambria Math" panose="02040503050406030204" pitchFamily="18" charset="0"/>
                              </a:rPr>
                              <m:t>𝑥</m:t>
                            </m:r>
                          </m:e>
                          <m:sup>
                            <m:r>
                              <a:rPr lang="en-US" sz="600" i="1" dirty="0" smtClean="0">
                                <a:latin typeface="Cambria Math" panose="02040503050406030204" pitchFamily="18" charset="0"/>
                              </a:rPr>
                              <m:t>−</m:t>
                            </m:r>
                            <m:f>
                              <m:fPr>
                                <m:ctrlPr>
                                  <a:rPr lang="en-US" sz="600" i="1" dirty="0" smtClean="0">
                                    <a:latin typeface="Cambria Math" panose="02040503050406030204" pitchFamily="18" charset="0"/>
                                  </a:rPr>
                                </m:ctrlPr>
                              </m:fPr>
                              <m:num>
                                <m:r>
                                  <a:rPr lang="en-US" sz="600" i="1" dirty="0" smtClean="0">
                                    <a:latin typeface="Cambria Math" panose="02040503050406030204" pitchFamily="18" charset="0"/>
                                  </a:rPr>
                                  <m:t>1</m:t>
                                </m:r>
                              </m:num>
                              <m:den>
                                <m:r>
                                  <a:rPr lang="en-US" sz="600" i="1" dirty="0" smtClean="0">
                                    <a:latin typeface="Cambria Math" panose="02040503050406030204" pitchFamily="18" charset="0"/>
                                  </a:rPr>
                                  <m:t>4</m:t>
                                </m:r>
                              </m:den>
                            </m:f>
                          </m:sup>
                        </m:sSup>
                      </m:e>
                    </m:d>
                    <m:r>
                      <a:rPr lang="en-US" sz="600" i="1" dirty="0" smtClean="0">
                        <a:latin typeface="Cambria Math" panose="02040503050406030204" pitchFamily="18" charset="0"/>
                      </a:rPr>
                      <m:t>∗ </m:t>
                    </m:r>
                    <m:sSup>
                      <m:sSupPr>
                        <m:ctrlPr>
                          <a:rPr lang="en-US" sz="600" i="1" dirty="0" smtClean="0">
                            <a:latin typeface="Cambria Math" panose="02040503050406030204" pitchFamily="18" charset="0"/>
                          </a:rPr>
                        </m:ctrlPr>
                      </m:sSupPr>
                      <m:e>
                        <m:r>
                          <a:rPr lang="en-US" sz="600" i="1" dirty="0" smtClean="0">
                            <a:latin typeface="Cambria Math" panose="02040503050406030204" pitchFamily="18" charset="0"/>
                          </a:rPr>
                          <m:t>𝑦</m:t>
                        </m:r>
                      </m:e>
                      <m:sup>
                        <m:f>
                          <m:fPr>
                            <m:ctrlPr>
                              <a:rPr lang="en-US" sz="600" i="1" dirty="0" smtClean="0">
                                <a:latin typeface="Cambria Math" panose="02040503050406030204" pitchFamily="18" charset="0"/>
                              </a:rPr>
                            </m:ctrlPr>
                          </m:fPr>
                          <m:num>
                            <m:r>
                              <a:rPr lang="en-US" sz="600" i="1" dirty="0" smtClean="0">
                                <a:latin typeface="Cambria Math" panose="02040503050406030204" pitchFamily="18" charset="0"/>
                              </a:rPr>
                              <m:t>1</m:t>
                            </m:r>
                          </m:num>
                          <m:den>
                            <m:r>
                              <a:rPr lang="en-US" sz="600" i="1" dirty="0" smtClean="0">
                                <a:latin typeface="Cambria Math" panose="02040503050406030204" pitchFamily="18" charset="0"/>
                              </a:rPr>
                              <m:t>4</m:t>
                            </m:r>
                          </m:den>
                        </m:f>
                      </m:sup>
                    </m:sSup>
                    <m:r>
                      <a:rPr lang="en-US" sz="600" i="1" dirty="0" smtClean="0">
                        <a:latin typeface="Cambria Math" panose="02040503050406030204" pitchFamily="18" charset="0"/>
                      </a:rPr>
                      <m:t> + 60 ∗ </m:t>
                    </m:r>
                    <m:d>
                      <m:dPr>
                        <m:ctrlPr>
                          <a:rPr lang="en-US" sz="600" i="1" dirty="0" smtClean="0">
                            <a:latin typeface="Cambria Math" panose="02040503050406030204" pitchFamily="18" charset="0"/>
                          </a:rPr>
                        </m:ctrlPr>
                      </m:dPr>
                      <m:e>
                        <m:sSup>
                          <m:sSupPr>
                            <m:ctrlPr>
                              <a:rPr lang="en-US" sz="600" i="1" dirty="0" smtClean="0">
                                <a:latin typeface="Cambria Math" panose="02040503050406030204" pitchFamily="18" charset="0"/>
                              </a:rPr>
                            </m:ctrlPr>
                          </m:sSupPr>
                          <m:e>
                            <m:r>
                              <a:rPr lang="en-US" sz="600" i="1" dirty="0" smtClean="0">
                                <a:latin typeface="Cambria Math" panose="02040503050406030204" pitchFamily="18" charset="0"/>
                              </a:rPr>
                              <m:t>𝑥</m:t>
                            </m:r>
                          </m:e>
                          <m:sup>
                            <m:f>
                              <m:fPr>
                                <m:ctrlPr>
                                  <a:rPr lang="en-US" sz="600" i="1" dirty="0" smtClean="0">
                                    <a:latin typeface="Cambria Math" panose="02040503050406030204" pitchFamily="18" charset="0"/>
                                  </a:rPr>
                                </m:ctrlPr>
                              </m:fPr>
                              <m:num>
                                <m:r>
                                  <a:rPr lang="en-US" sz="600" i="1" dirty="0" smtClean="0">
                                    <a:latin typeface="Cambria Math" panose="02040503050406030204" pitchFamily="18" charset="0"/>
                                  </a:rPr>
                                  <m:t>3</m:t>
                                </m:r>
                              </m:num>
                              <m:den>
                                <m:r>
                                  <a:rPr lang="en-US" sz="600" i="1" dirty="0" smtClean="0">
                                    <a:latin typeface="Cambria Math" panose="02040503050406030204" pitchFamily="18" charset="0"/>
                                  </a:rPr>
                                  <m:t>4</m:t>
                                </m:r>
                              </m:den>
                            </m:f>
                          </m:sup>
                        </m:sSup>
                      </m:e>
                    </m:d>
                    <m:r>
                      <a:rPr lang="en-US" sz="600" i="1" dirty="0" smtClean="0">
                        <a:latin typeface="Cambria Math" panose="02040503050406030204" pitchFamily="18" charset="0"/>
                      </a:rPr>
                      <m:t>∗ </m:t>
                    </m:r>
                    <m:d>
                      <m:dPr>
                        <m:ctrlPr>
                          <a:rPr lang="en-US" sz="600" i="1" dirty="0" smtClean="0">
                            <a:latin typeface="Cambria Math" panose="02040503050406030204" pitchFamily="18" charset="0"/>
                          </a:rPr>
                        </m:ctrlPr>
                      </m:dPr>
                      <m:e>
                        <m:f>
                          <m:fPr>
                            <m:ctrlPr>
                              <a:rPr lang="en-US" sz="600" i="1" dirty="0" smtClean="0">
                                <a:latin typeface="Cambria Math" panose="02040503050406030204" pitchFamily="18" charset="0"/>
                              </a:rPr>
                            </m:ctrlPr>
                          </m:fPr>
                          <m:num>
                            <m:r>
                              <a:rPr lang="en-US" sz="600" i="1" dirty="0" smtClean="0">
                                <a:latin typeface="Cambria Math" panose="02040503050406030204" pitchFamily="18" charset="0"/>
                              </a:rPr>
                              <m:t>1</m:t>
                            </m:r>
                          </m:num>
                          <m:den>
                            <m:r>
                              <a:rPr lang="en-US" sz="600" i="1" dirty="0" smtClean="0">
                                <a:latin typeface="Cambria Math" panose="02040503050406030204" pitchFamily="18" charset="0"/>
                              </a:rPr>
                              <m:t>4</m:t>
                            </m:r>
                          </m:den>
                        </m:f>
                      </m:e>
                    </m:d>
                    <m:r>
                      <a:rPr lang="en-US" sz="600" i="1" dirty="0" smtClean="0">
                        <a:latin typeface="Cambria Math" panose="02040503050406030204" pitchFamily="18" charset="0"/>
                      </a:rPr>
                      <m:t>∗ </m:t>
                    </m:r>
                    <m:sSup>
                      <m:sSupPr>
                        <m:ctrlPr>
                          <a:rPr lang="en-US" sz="600" i="1" dirty="0" smtClean="0">
                            <a:latin typeface="Cambria Math" panose="02040503050406030204" pitchFamily="18" charset="0"/>
                          </a:rPr>
                        </m:ctrlPr>
                      </m:sSupPr>
                      <m:e>
                        <m:r>
                          <a:rPr lang="en-US" sz="600" i="1" dirty="0" smtClean="0">
                            <a:latin typeface="Cambria Math" panose="02040503050406030204" pitchFamily="18" charset="0"/>
                          </a:rPr>
                          <m:t>𝑦</m:t>
                        </m:r>
                      </m:e>
                      <m:sup>
                        <m:r>
                          <a:rPr lang="en-US" sz="600" i="1" dirty="0" smtClean="0">
                            <a:latin typeface="Cambria Math" panose="02040503050406030204" pitchFamily="18" charset="0"/>
                          </a:rPr>
                          <m:t>−</m:t>
                        </m:r>
                        <m:f>
                          <m:fPr>
                            <m:ctrlPr>
                              <a:rPr lang="en-US" sz="600" i="1" dirty="0" smtClean="0">
                                <a:latin typeface="Cambria Math" panose="02040503050406030204" pitchFamily="18" charset="0"/>
                              </a:rPr>
                            </m:ctrlPr>
                          </m:fPr>
                          <m:num>
                            <m:r>
                              <a:rPr lang="en-US" sz="600" i="1" dirty="0" smtClean="0">
                                <a:latin typeface="Cambria Math" panose="02040503050406030204" pitchFamily="18" charset="0"/>
                              </a:rPr>
                              <m:t>3</m:t>
                            </m:r>
                          </m:num>
                          <m:den>
                            <m:r>
                              <a:rPr lang="en-US" sz="600" i="1" dirty="0" smtClean="0">
                                <a:latin typeface="Cambria Math" panose="02040503050406030204" pitchFamily="18" charset="0"/>
                              </a:rPr>
                              <m:t>4</m:t>
                            </m:r>
                          </m:den>
                        </m:f>
                      </m:sup>
                    </m:sSup>
                    <m:r>
                      <a:rPr lang="en-US" sz="600" i="1" dirty="0" smtClean="0">
                        <a:latin typeface="Cambria Math" panose="02040503050406030204" pitchFamily="18" charset="0"/>
                      </a:rPr>
                      <m:t> ∗</m:t>
                    </m:r>
                    <m:f>
                      <m:fPr>
                        <m:ctrlPr>
                          <a:rPr lang="en-US" sz="600" i="1" dirty="0">
                            <a:latin typeface="Cambria Math" panose="02040503050406030204" pitchFamily="18" charset="0"/>
                          </a:rPr>
                        </m:ctrlPr>
                      </m:fPr>
                      <m:num>
                        <m:r>
                          <a:rPr lang="en-US" sz="600" b="0" i="1" dirty="0" smtClean="0">
                            <a:latin typeface="Cambria Math" panose="02040503050406030204" pitchFamily="18" charset="0"/>
                          </a:rPr>
                          <m:t>𝑑𝑦</m:t>
                        </m:r>
                      </m:num>
                      <m:den>
                        <m:r>
                          <a:rPr lang="en-US" sz="600" i="1" dirty="0">
                            <a:latin typeface="Cambria Math" panose="02040503050406030204" pitchFamily="18" charset="0"/>
                          </a:rPr>
                          <m:t>𝑑𝑥</m:t>
                        </m:r>
                      </m:den>
                    </m:f>
                    <m:r>
                      <a:rPr lang="en-US" sz="600" i="1" dirty="0">
                        <a:latin typeface="Cambria Math" panose="02040503050406030204" pitchFamily="18" charset="0"/>
                      </a:rPr>
                      <m:t> = 0 </m:t>
                    </m:r>
                  </m:oMath>
                </a14:m>
                <a:r>
                  <a:rPr lang="en-US" sz="600" dirty="0"/>
                  <a:t/>
                </a:r>
                <a:br>
                  <a:rPr lang="en-US" sz="600" dirty="0"/>
                </a:br>
                <a:r>
                  <a:rPr lang="en-US" sz="600" dirty="0"/>
                  <a:t>   *  Simplify: </a:t>
                </a:r>
                <a:br>
                  <a:rPr lang="en-US" sz="600" dirty="0"/>
                </a:br>
                <a:r>
                  <a:rPr lang="en-US" sz="600" dirty="0"/>
                  <a:t>      * </a:t>
                </a:r>
                <a14:m>
                  <m:oMath xmlns:m="http://schemas.openxmlformats.org/officeDocument/2006/math">
                    <m:r>
                      <a:rPr lang="en-US" sz="600" i="1" dirty="0" smtClean="0">
                        <a:latin typeface="Cambria Math" panose="02040503050406030204" pitchFamily="18" charset="0"/>
                      </a:rPr>
                      <m:t>45 ∗ </m:t>
                    </m:r>
                    <m:d>
                      <m:dPr>
                        <m:ctrlPr>
                          <a:rPr lang="en-US" sz="600" i="1" dirty="0" smtClean="0">
                            <a:latin typeface="Cambria Math" panose="02040503050406030204" pitchFamily="18" charset="0"/>
                          </a:rPr>
                        </m:ctrlPr>
                      </m:dPr>
                      <m:e>
                        <m:sSup>
                          <m:sSupPr>
                            <m:ctrlPr>
                              <a:rPr lang="en-US" sz="600" i="1" dirty="0" smtClean="0">
                                <a:latin typeface="Cambria Math" panose="02040503050406030204" pitchFamily="18" charset="0"/>
                              </a:rPr>
                            </m:ctrlPr>
                          </m:sSupPr>
                          <m:e>
                            <m:r>
                              <a:rPr lang="en-US" sz="600" i="1" dirty="0" smtClean="0">
                                <a:latin typeface="Cambria Math" panose="02040503050406030204" pitchFamily="18" charset="0"/>
                              </a:rPr>
                              <m:t>𝑥</m:t>
                            </m:r>
                          </m:e>
                          <m:sup>
                            <m:r>
                              <a:rPr lang="en-US" sz="600" i="1" dirty="0" smtClean="0">
                                <a:latin typeface="Cambria Math" panose="02040503050406030204" pitchFamily="18" charset="0"/>
                              </a:rPr>
                              <m:t>−</m:t>
                            </m:r>
                            <m:f>
                              <m:fPr>
                                <m:ctrlPr>
                                  <a:rPr lang="en-US" sz="600" i="1" dirty="0" smtClean="0">
                                    <a:latin typeface="Cambria Math" panose="02040503050406030204" pitchFamily="18" charset="0"/>
                                  </a:rPr>
                                </m:ctrlPr>
                              </m:fPr>
                              <m:num>
                                <m:r>
                                  <a:rPr lang="en-US" sz="600" i="1" dirty="0" smtClean="0">
                                    <a:latin typeface="Cambria Math" panose="02040503050406030204" pitchFamily="18" charset="0"/>
                                  </a:rPr>
                                  <m:t>1</m:t>
                                </m:r>
                              </m:num>
                              <m:den>
                                <m:r>
                                  <a:rPr lang="en-US" sz="600" i="1" dirty="0" smtClean="0">
                                    <a:latin typeface="Cambria Math" panose="02040503050406030204" pitchFamily="18" charset="0"/>
                                  </a:rPr>
                                  <m:t>4</m:t>
                                </m:r>
                              </m:den>
                            </m:f>
                          </m:sup>
                        </m:sSup>
                      </m:e>
                    </m:d>
                    <m:r>
                      <a:rPr lang="en-US" sz="600" i="1" dirty="0" smtClean="0">
                        <a:latin typeface="Cambria Math" panose="02040503050406030204" pitchFamily="18" charset="0"/>
                      </a:rPr>
                      <m:t>∗ </m:t>
                    </m:r>
                    <m:sSup>
                      <m:sSupPr>
                        <m:ctrlPr>
                          <a:rPr lang="en-US" sz="600" i="1" dirty="0" smtClean="0">
                            <a:latin typeface="Cambria Math" panose="02040503050406030204" pitchFamily="18" charset="0"/>
                          </a:rPr>
                        </m:ctrlPr>
                      </m:sSupPr>
                      <m:e>
                        <m:r>
                          <a:rPr lang="en-US" sz="600" i="1" dirty="0" smtClean="0">
                            <a:latin typeface="Cambria Math" panose="02040503050406030204" pitchFamily="18" charset="0"/>
                          </a:rPr>
                          <m:t>𝑦</m:t>
                        </m:r>
                      </m:e>
                      <m:sup>
                        <m:f>
                          <m:fPr>
                            <m:ctrlPr>
                              <a:rPr lang="en-US" sz="600" i="1" dirty="0" smtClean="0">
                                <a:latin typeface="Cambria Math" panose="02040503050406030204" pitchFamily="18" charset="0"/>
                              </a:rPr>
                            </m:ctrlPr>
                          </m:fPr>
                          <m:num>
                            <m:r>
                              <a:rPr lang="en-US" sz="600" i="1" dirty="0" smtClean="0">
                                <a:latin typeface="Cambria Math" panose="02040503050406030204" pitchFamily="18" charset="0"/>
                              </a:rPr>
                              <m:t>1</m:t>
                            </m:r>
                          </m:num>
                          <m:den>
                            <m:r>
                              <a:rPr lang="en-US" sz="600" i="1" dirty="0" smtClean="0">
                                <a:latin typeface="Cambria Math" panose="02040503050406030204" pitchFamily="18" charset="0"/>
                              </a:rPr>
                              <m:t>4</m:t>
                            </m:r>
                          </m:den>
                        </m:f>
                      </m:sup>
                    </m:sSup>
                    <m:r>
                      <a:rPr lang="en-US" sz="600" i="1" dirty="0" smtClean="0">
                        <a:latin typeface="Cambria Math" panose="02040503050406030204" pitchFamily="18" charset="0"/>
                      </a:rPr>
                      <m:t> + 15 ∗ </m:t>
                    </m:r>
                    <m:d>
                      <m:dPr>
                        <m:ctrlPr>
                          <a:rPr lang="en-US" sz="600" i="1" dirty="0" smtClean="0">
                            <a:latin typeface="Cambria Math" panose="02040503050406030204" pitchFamily="18" charset="0"/>
                          </a:rPr>
                        </m:ctrlPr>
                      </m:dPr>
                      <m:e>
                        <m:sSup>
                          <m:sSupPr>
                            <m:ctrlPr>
                              <a:rPr lang="en-US" sz="600" i="1" dirty="0" smtClean="0">
                                <a:latin typeface="Cambria Math" panose="02040503050406030204" pitchFamily="18" charset="0"/>
                              </a:rPr>
                            </m:ctrlPr>
                          </m:sSupPr>
                          <m:e>
                            <m:r>
                              <a:rPr lang="en-US" sz="600" i="1" dirty="0" smtClean="0">
                                <a:latin typeface="Cambria Math" panose="02040503050406030204" pitchFamily="18" charset="0"/>
                              </a:rPr>
                              <m:t>𝑥</m:t>
                            </m:r>
                          </m:e>
                          <m:sup>
                            <m:f>
                              <m:fPr>
                                <m:ctrlPr>
                                  <a:rPr lang="en-US" sz="600" i="1" dirty="0" smtClean="0">
                                    <a:latin typeface="Cambria Math" panose="02040503050406030204" pitchFamily="18" charset="0"/>
                                  </a:rPr>
                                </m:ctrlPr>
                              </m:fPr>
                              <m:num>
                                <m:r>
                                  <a:rPr lang="en-US" sz="600" i="1" dirty="0" smtClean="0">
                                    <a:latin typeface="Cambria Math" panose="02040503050406030204" pitchFamily="18" charset="0"/>
                                  </a:rPr>
                                  <m:t>3</m:t>
                                </m:r>
                              </m:num>
                              <m:den>
                                <m:r>
                                  <a:rPr lang="en-US" sz="600" i="1" dirty="0" smtClean="0">
                                    <a:latin typeface="Cambria Math" panose="02040503050406030204" pitchFamily="18" charset="0"/>
                                  </a:rPr>
                                  <m:t>4</m:t>
                                </m:r>
                              </m:den>
                            </m:f>
                          </m:sup>
                        </m:sSup>
                      </m:e>
                    </m:d>
                    <m:r>
                      <a:rPr lang="en-US" sz="600" i="1" dirty="0" smtClean="0">
                        <a:latin typeface="Cambria Math" panose="02040503050406030204" pitchFamily="18" charset="0"/>
                      </a:rPr>
                      <m:t>∗ </m:t>
                    </m:r>
                    <m:sSup>
                      <m:sSupPr>
                        <m:ctrlPr>
                          <a:rPr lang="en-US" sz="600" i="1" dirty="0" smtClean="0">
                            <a:latin typeface="Cambria Math" panose="02040503050406030204" pitchFamily="18" charset="0"/>
                          </a:rPr>
                        </m:ctrlPr>
                      </m:sSupPr>
                      <m:e>
                        <m:r>
                          <a:rPr lang="en-US" sz="600" i="1" dirty="0" smtClean="0">
                            <a:latin typeface="Cambria Math" panose="02040503050406030204" pitchFamily="18" charset="0"/>
                          </a:rPr>
                          <m:t>𝑦</m:t>
                        </m:r>
                      </m:e>
                      <m:sup>
                        <m:r>
                          <a:rPr lang="en-US" sz="600" i="1" dirty="0" smtClean="0">
                            <a:latin typeface="Cambria Math" panose="02040503050406030204" pitchFamily="18" charset="0"/>
                          </a:rPr>
                          <m:t>−</m:t>
                        </m:r>
                        <m:f>
                          <m:fPr>
                            <m:ctrlPr>
                              <a:rPr lang="en-US" sz="600" i="1" dirty="0" smtClean="0">
                                <a:latin typeface="Cambria Math" panose="02040503050406030204" pitchFamily="18" charset="0"/>
                              </a:rPr>
                            </m:ctrlPr>
                          </m:fPr>
                          <m:num>
                            <m:r>
                              <a:rPr lang="en-US" sz="600" i="1" dirty="0" smtClean="0">
                                <a:latin typeface="Cambria Math" panose="02040503050406030204" pitchFamily="18" charset="0"/>
                              </a:rPr>
                              <m:t>3</m:t>
                            </m:r>
                          </m:num>
                          <m:den>
                            <m:r>
                              <a:rPr lang="en-US" sz="600" i="1" dirty="0" smtClean="0">
                                <a:latin typeface="Cambria Math" panose="02040503050406030204" pitchFamily="18" charset="0"/>
                              </a:rPr>
                              <m:t>4</m:t>
                            </m:r>
                          </m:den>
                        </m:f>
                      </m:sup>
                    </m:sSup>
                    <m:r>
                      <a:rPr lang="en-US" sz="600" i="1" dirty="0" smtClean="0">
                        <a:latin typeface="Cambria Math" panose="02040503050406030204" pitchFamily="18" charset="0"/>
                      </a:rPr>
                      <m:t> ∗</m:t>
                    </m:r>
                    <m:f>
                      <m:fPr>
                        <m:ctrlPr>
                          <a:rPr lang="en-US" sz="600" i="1" dirty="0">
                            <a:latin typeface="Cambria Math" panose="02040503050406030204" pitchFamily="18" charset="0"/>
                          </a:rPr>
                        </m:ctrlPr>
                      </m:fPr>
                      <m:num>
                        <m:r>
                          <a:rPr lang="en-US" sz="600" b="0" i="1" dirty="0" smtClean="0">
                            <a:latin typeface="Cambria Math" panose="02040503050406030204" pitchFamily="18" charset="0"/>
                          </a:rPr>
                          <m:t>𝑑𝑦</m:t>
                        </m:r>
                      </m:num>
                      <m:den>
                        <m:r>
                          <a:rPr lang="en-US" sz="600" i="1" dirty="0">
                            <a:latin typeface="Cambria Math" panose="02040503050406030204" pitchFamily="18" charset="0"/>
                          </a:rPr>
                          <m:t>𝑑𝑥</m:t>
                        </m:r>
                      </m:den>
                    </m:f>
                    <m:r>
                      <a:rPr lang="en-US" sz="600" i="1" dirty="0">
                        <a:latin typeface="Cambria Math" panose="02040503050406030204" pitchFamily="18" charset="0"/>
                      </a:rPr>
                      <m:t> = </m:t>
                    </m:r>
                    <m:r>
                      <a:rPr lang="en-US" sz="600" i="1" dirty="0" smtClean="0">
                        <a:latin typeface="Cambria Math" panose="02040503050406030204" pitchFamily="18" charset="0"/>
                      </a:rPr>
                      <m:t>0</m:t>
                    </m:r>
                  </m:oMath>
                </a14:m>
                <a:r>
                  <a:rPr lang="en-US" sz="600" dirty="0"/>
                  <a:t/>
                </a:r>
                <a:br>
                  <a:rPr lang="en-US" sz="600" dirty="0"/>
                </a:br>
                <a:r>
                  <a:rPr lang="en-US" sz="600" dirty="0"/>
                  <a:t>2. **Isolate </a:t>
                </a:r>
                <a14:m>
                  <m:oMath xmlns:m="http://schemas.openxmlformats.org/officeDocument/2006/math">
                    <m:f>
                      <m:fPr>
                        <m:ctrlPr>
                          <a:rPr lang="en-US" sz="600" i="1" dirty="0">
                            <a:latin typeface="Cambria Math" panose="02040503050406030204" pitchFamily="18" charset="0"/>
                          </a:rPr>
                        </m:ctrlPr>
                      </m:fPr>
                      <m:num>
                        <m:r>
                          <a:rPr lang="en-US" sz="600" i="1" dirty="0">
                            <a:latin typeface="Cambria Math" panose="02040503050406030204" pitchFamily="18" charset="0"/>
                          </a:rPr>
                          <m:t>𝑑𝑦</m:t>
                        </m:r>
                      </m:num>
                      <m:den>
                        <m:r>
                          <a:rPr lang="en-US" sz="600" i="1" dirty="0">
                            <a:latin typeface="Cambria Math" panose="02040503050406030204" pitchFamily="18" charset="0"/>
                          </a:rPr>
                          <m:t>𝑑𝑥</m:t>
                        </m:r>
                      </m:den>
                    </m:f>
                  </m:oMath>
                </a14:m>
                <a:r>
                  <a:rPr lang="en-US" sz="600" dirty="0" smtClean="0"/>
                  <a:t>:**</a:t>
                </a:r>
                <a:r>
                  <a:rPr lang="en-US" sz="600" dirty="0"/>
                  <a:t/>
                </a:r>
                <a:br>
                  <a:rPr lang="en-US" sz="600" dirty="0"/>
                </a:br>
                <a:r>
                  <a:rPr lang="en-US" sz="600" dirty="0"/>
                  <a:t>   *  Subtract the first term from both sides:</a:t>
                </a:r>
                <a:br>
                  <a:rPr lang="en-US" sz="600" dirty="0"/>
                </a:br>
                <a:r>
                  <a:rPr lang="en-US" sz="600" dirty="0"/>
                  <a:t>      * </a:t>
                </a:r>
                <a14:m>
                  <m:oMath xmlns:m="http://schemas.openxmlformats.org/officeDocument/2006/math">
                    <m:r>
                      <a:rPr lang="en-US" sz="600" i="1" dirty="0" smtClean="0">
                        <a:latin typeface="Cambria Math" panose="02040503050406030204" pitchFamily="18" charset="0"/>
                      </a:rPr>
                      <m:t>15 ∗ </m:t>
                    </m:r>
                    <m:d>
                      <m:dPr>
                        <m:ctrlPr>
                          <a:rPr lang="en-US" sz="600" i="1" dirty="0" smtClean="0">
                            <a:latin typeface="Cambria Math" panose="02040503050406030204" pitchFamily="18" charset="0"/>
                          </a:rPr>
                        </m:ctrlPr>
                      </m:dPr>
                      <m:e>
                        <m:sSup>
                          <m:sSupPr>
                            <m:ctrlPr>
                              <a:rPr lang="en-US" sz="600" i="1" dirty="0" smtClean="0">
                                <a:latin typeface="Cambria Math" panose="02040503050406030204" pitchFamily="18" charset="0"/>
                              </a:rPr>
                            </m:ctrlPr>
                          </m:sSupPr>
                          <m:e>
                            <m:r>
                              <a:rPr lang="en-US" sz="600" i="1" dirty="0" smtClean="0">
                                <a:latin typeface="Cambria Math" panose="02040503050406030204" pitchFamily="18" charset="0"/>
                              </a:rPr>
                              <m:t>𝑥</m:t>
                            </m:r>
                          </m:e>
                          <m:sup>
                            <m:f>
                              <m:fPr>
                                <m:ctrlPr>
                                  <a:rPr lang="en-US" sz="600" i="1" dirty="0" smtClean="0">
                                    <a:latin typeface="Cambria Math" panose="02040503050406030204" pitchFamily="18" charset="0"/>
                                  </a:rPr>
                                </m:ctrlPr>
                              </m:fPr>
                              <m:num>
                                <m:r>
                                  <a:rPr lang="en-US" sz="600" i="1" dirty="0" smtClean="0">
                                    <a:latin typeface="Cambria Math" panose="02040503050406030204" pitchFamily="18" charset="0"/>
                                  </a:rPr>
                                  <m:t>3</m:t>
                                </m:r>
                              </m:num>
                              <m:den>
                                <m:r>
                                  <a:rPr lang="en-US" sz="600" i="1" dirty="0" smtClean="0">
                                    <a:latin typeface="Cambria Math" panose="02040503050406030204" pitchFamily="18" charset="0"/>
                                  </a:rPr>
                                  <m:t>4</m:t>
                                </m:r>
                              </m:den>
                            </m:f>
                          </m:sup>
                        </m:sSup>
                      </m:e>
                    </m:d>
                    <m:r>
                      <a:rPr lang="en-US" sz="600" i="1" dirty="0" smtClean="0">
                        <a:latin typeface="Cambria Math" panose="02040503050406030204" pitchFamily="18" charset="0"/>
                      </a:rPr>
                      <m:t>∗ </m:t>
                    </m:r>
                    <m:sSup>
                      <m:sSupPr>
                        <m:ctrlPr>
                          <a:rPr lang="en-US" sz="600" i="1" dirty="0" smtClean="0">
                            <a:latin typeface="Cambria Math" panose="02040503050406030204" pitchFamily="18" charset="0"/>
                          </a:rPr>
                        </m:ctrlPr>
                      </m:sSupPr>
                      <m:e>
                        <m:r>
                          <a:rPr lang="en-US" sz="600" i="1" dirty="0" smtClean="0">
                            <a:latin typeface="Cambria Math" panose="02040503050406030204" pitchFamily="18" charset="0"/>
                          </a:rPr>
                          <m:t>𝑦</m:t>
                        </m:r>
                      </m:e>
                      <m:sup>
                        <m:r>
                          <a:rPr lang="en-US" sz="600" i="1" dirty="0" smtClean="0">
                            <a:latin typeface="Cambria Math" panose="02040503050406030204" pitchFamily="18" charset="0"/>
                          </a:rPr>
                          <m:t>−</m:t>
                        </m:r>
                        <m:f>
                          <m:fPr>
                            <m:ctrlPr>
                              <a:rPr lang="en-US" sz="600" i="1" dirty="0" smtClean="0">
                                <a:latin typeface="Cambria Math" panose="02040503050406030204" pitchFamily="18" charset="0"/>
                              </a:rPr>
                            </m:ctrlPr>
                          </m:fPr>
                          <m:num>
                            <m:r>
                              <a:rPr lang="en-US" sz="600" i="1" dirty="0" smtClean="0">
                                <a:latin typeface="Cambria Math" panose="02040503050406030204" pitchFamily="18" charset="0"/>
                              </a:rPr>
                              <m:t>3</m:t>
                            </m:r>
                          </m:num>
                          <m:den>
                            <m:r>
                              <a:rPr lang="en-US" sz="600" i="1" dirty="0" smtClean="0">
                                <a:latin typeface="Cambria Math" panose="02040503050406030204" pitchFamily="18" charset="0"/>
                              </a:rPr>
                              <m:t>4</m:t>
                            </m:r>
                          </m:den>
                        </m:f>
                      </m:sup>
                    </m:sSup>
                    <m:r>
                      <a:rPr lang="en-US" sz="600" i="1" dirty="0" smtClean="0">
                        <a:latin typeface="Cambria Math" panose="02040503050406030204" pitchFamily="18" charset="0"/>
                      </a:rPr>
                      <m:t> ∗</m:t>
                    </m:r>
                    <m:f>
                      <m:fPr>
                        <m:ctrlPr>
                          <a:rPr lang="en-US" sz="600" i="1" dirty="0">
                            <a:latin typeface="Cambria Math" panose="02040503050406030204" pitchFamily="18" charset="0"/>
                          </a:rPr>
                        </m:ctrlPr>
                      </m:fPr>
                      <m:num>
                        <m:r>
                          <a:rPr lang="en-US" sz="600" b="0" i="1" dirty="0" smtClean="0">
                            <a:latin typeface="Cambria Math" panose="02040503050406030204" pitchFamily="18" charset="0"/>
                          </a:rPr>
                          <m:t>𝑑𝑦</m:t>
                        </m:r>
                      </m:num>
                      <m:den>
                        <m:r>
                          <a:rPr lang="en-US" sz="600" i="1" dirty="0">
                            <a:latin typeface="Cambria Math" panose="02040503050406030204" pitchFamily="18" charset="0"/>
                          </a:rPr>
                          <m:t>𝑑𝑥</m:t>
                        </m:r>
                      </m:den>
                    </m:f>
                    <m:r>
                      <a:rPr lang="en-US" sz="600" i="1" dirty="0">
                        <a:latin typeface="Cambria Math" panose="02040503050406030204" pitchFamily="18" charset="0"/>
                      </a:rPr>
                      <m:t> = −45 ∗ (</m:t>
                    </m:r>
                    <m:sSup>
                      <m:sSupPr>
                        <m:ctrlPr>
                          <a:rPr lang="en-US" sz="600" i="1" dirty="0">
                            <a:latin typeface="Cambria Math" panose="02040503050406030204" pitchFamily="18" charset="0"/>
                          </a:rPr>
                        </m:ctrlPr>
                      </m:sSupPr>
                      <m:e>
                        <m:r>
                          <a:rPr lang="en-US" sz="600" i="1" dirty="0">
                            <a:latin typeface="Cambria Math" panose="02040503050406030204" pitchFamily="18" charset="0"/>
                          </a:rPr>
                          <m:t>𝑥</m:t>
                        </m:r>
                      </m:e>
                      <m:sup>
                        <m:r>
                          <a:rPr lang="en-US" sz="600" i="1" dirty="0">
                            <a:latin typeface="Cambria Math" panose="02040503050406030204" pitchFamily="18" charset="0"/>
                          </a:rPr>
                          <m:t>−</m:t>
                        </m:r>
                        <m:f>
                          <m:fPr>
                            <m:ctrlPr>
                              <a:rPr lang="en-US" sz="600" i="1" dirty="0">
                                <a:latin typeface="Cambria Math" panose="02040503050406030204" pitchFamily="18" charset="0"/>
                              </a:rPr>
                            </m:ctrlPr>
                          </m:fPr>
                          <m:num>
                            <m:r>
                              <a:rPr lang="en-US" sz="600" i="1" dirty="0">
                                <a:latin typeface="Cambria Math" panose="02040503050406030204" pitchFamily="18" charset="0"/>
                              </a:rPr>
                              <m:t>1</m:t>
                            </m:r>
                          </m:num>
                          <m:den>
                            <m:r>
                              <a:rPr lang="en-US" sz="600" i="1" dirty="0">
                                <a:latin typeface="Cambria Math" panose="02040503050406030204" pitchFamily="18" charset="0"/>
                              </a:rPr>
                              <m:t>4</m:t>
                            </m:r>
                          </m:den>
                        </m:f>
                      </m:sup>
                    </m:sSup>
                    <m:r>
                      <a:rPr lang="en-US" sz="600" i="1" dirty="0">
                        <a:latin typeface="Cambria Math" panose="02040503050406030204" pitchFamily="18" charset="0"/>
                      </a:rPr>
                      <m:t>) ∗ </m:t>
                    </m:r>
                    <m:sSup>
                      <m:sSupPr>
                        <m:ctrlPr>
                          <a:rPr lang="en-US" sz="600" i="1" dirty="0">
                            <a:latin typeface="Cambria Math" panose="02040503050406030204" pitchFamily="18" charset="0"/>
                          </a:rPr>
                        </m:ctrlPr>
                      </m:sSupPr>
                      <m:e>
                        <m:r>
                          <a:rPr lang="en-US" sz="600" i="1" dirty="0">
                            <a:latin typeface="Cambria Math" panose="02040503050406030204" pitchFamily="18" charset="0"/>
                          </a:rPr>
                          <m:t>𝑦</m:t>
                        </m:r>
                      </m:e>
                      <m:sup>
                        <m:f>
                          <m:fPr>
                            <m:ctrlPr>
                              <a:rPr lang="en-US" sz="600" i="1" dirty="0">
                                <a:latin typeface="Cambria Math" panose="02040503050406030204" pitchFamily="18" charset="0"/>
                              </a:rPr>
                            </m:ctrlPr>
                          </m:fPr>
                          <m:num>
                            <m:r>
                              <a:rPr lang="en-US" sz="600" i="1" dirty="0">
                                <a:latin typeface="Cambria Math" panose="02040503050406030204" pitchFamily="18" charset="0"/>
                              </a:rPr>
                              <m:t>1</m:t>
                            </m:r>
                          </m:num>
                          <m:den>
                            <m:r>
                              <a:rPr lang="en-US" sz="600" i="1" dirty="0">
                                <a:latin typeface="Cambria Math" panose="02040503050406030204" pitchFamily="18" charset="0"/>
                              </a:rPr>
                              <m:t>4</m:t>
                            </m:r>
                          </m:den>
                        </m:f>
                      </m:sup>
                    </m:sSup>
                  </m:oMath>
                </a14:m>
                <a:r>
                  <a:rPr lang="en-US" sz="600" dirty="0"/>
                  <a:t/>
                </a:r>
                <a:br>
                  <a:rPr lang="en-US" sz="600" dirty="0"/>
                </a:br>
                <a:r>
                  <a:rPr lang="en-US" sz="600" dirty="0"/>
                  <a:t>   *  Divide both sides by </a:t>
                </a:r>
                <a14:m>
                  <m:oMath xmlns:m="http://schemas.openxmlformats.org/officeDocument/2006/math">
                    <m:r>
                      <a:rPr lang="en-US" sz="600" i="1" dirty="0" smtClean="0">
                        <a:latin typeface="Cambria Math" panose="02040503050406030204" pitchFamily="18" charset="0"/>
                      </a:rPr>
                      <m:t>15 ∗ (</m:t>
                    </m:r>
                    <m:sSup>
                      <m:sSupPr>
                        <m:ctrlPr>
                          <a:rPr lang="en-US" sz="600" i="1" dirty="0" smtClean="0">
                            <a:latin typeface="Cambria Math" panose="02040503050406030204" pitchFamily="18" charset="0"/>
                          </a:rPr>
                        </m:ctrlPr>
                      </m:sSupPr>
                      <m:e>
                        <m:r>
                          <a:rPr lang="en-US" sz="600" i="1" dirty="0" smtClean="0">
                            <a:latin typeface="Cambria Math" panose="02040503050406030204" pitchFamily="18" charset="0"/>
                          </a:rPr>
                          <m:t>𝑥</m:t>
                        </m:r>
                      </m:e>
                      <m:sup>
                        <m:f>
                          <m:fPr>
                            <m:ctrlPr>
                              <a:rPr lang="en-US" sz="600" i="1" dirty="0" smtClean="0">
                                <a:latin typeface="Cambria Math" panose="02040503050406030204" pitchFamily="18" charset="0"/>
                              </a:rPr>
                            </m:ctrlPr>
                          </m:fPr>
                          <m:num>
                            <m:r>
                              <a:rPr lang="en-US" sz="600" i="1" dirty="0" smtClean="0">
                                <a:latin typeface="Cambria Math" panose="02040503050406030204" pitchFamily="18" charset="0"/>
                              </a:rPr>
                              <m:t>3</m:t>
                            </m:r>
                          </m:num>
                          <m:den>
                            <m:r>
                              <a:rPr lang="en-US" sz="600" i="1" dirty="0" smtClean="0">
                                <a:latin typeface="Cambria Math" panose="02040503050406030204" pitchFamily="18" charset="0"/>
                              </a:rPr>
                              <m:t>4</m:t>
                            </m:r>
                          </m:den>
                        </m:f>
                      </m:sup>
                    </m:sSup>
                    <m:r>
                      <a:rPr lang="en-US" sz="600" i="1" dirty="0" smtClean="0">
                        <a:latin typeface="Cambria Math" panose="02040503050406030204" pitchFamily="18" charset="0"/>
                      </a:rPr>
                      <m:t>) ∗ </m:t>
                    </m:r>
                    <m:sSup>
                      <m:sSupPr>
                        <m:ctrlPr>
                          <a:rPr lang="en-US" sz="600" i="1" dirty="0" smtClean="0">
                            <a:latin typeface="Cambria Math" panose="02040503050406030204" pitchFamily="18" charset="0"/>
                          </a:rPr>
                        </m:ctrlPr>
                      </m:sSupPr>
                      <m:e>
                        <m:r>
                          <a:rPr lang="en-US" sz="600" i="1" dirty="0" smtClean="0">
                            <a:latin typeface="Cambria Math" panose="02040503050406030204" pitchFamily="18" charset="0"/>
                          </a:rPr>
                          <m:t>𝑦</m:t>
                        </m:r>
                      </m:e>
                      <m:sup>
                        <m:r>
                          <a:rPr lang="en-US" sz="600" i="1" dirty="0" smtClean="0">
                            <a:latin typeface="Cambria Math" panose="02040503050406030204" pitchFamily="18" charset="0"/>
                          </a:rPr>
                          <m:t>−</m:t>
                        </m:r>
                        <m:f>
                          <m:fPr>
                            <m:ctrlPr>
                              <a:rPr lang="en-US" sz="600" i="1" dirty="0" smtClean="0">
                                <a:latin typeface="Cambria Math" panose="02040503050406030204" pitchFamily="18" charset="0"/>
                              </a:rPr>
                            </m:ctrlPr>
                          </m:fPr>
                          <m:num>
                            <m:r>
                              <a:rPr lang="en-US" sz="600" i="1" dirty="0" smtClean="0">
                                <a:latin typeface="Cambria Math" panose="02040503050406030204" pitchFamily="18" charset="0"/>
                              </a:rPr>
                              <m:t>3</m:t>
                            </m:r>
                          </m:num>
                          <m:den>
                            <m:r>
                              <a:rPr lang="en-US" sz="600" i="1" dirty="0" smtClean="0">
                                <a:latin typeface="Cambria Math" panose="02040503050406030204" pitchFamily="18" charset="0"/>
                              </a:rPr>
                              <m:t>4</m:t>
                            </m:r>
                          </m:den>
                        </m:f>
                      </m:sup>
                    </m:sSup>
                    <m:r>
                      <a:rPr lang="en-US" sz="600" i="1" dirty="0" smtClean="0">
                        <a:latin typeface="Cambria Math" panose="02040503050406030204" pitchFamily="18" charset="0"/>
                      </a:rPr>
                      <m:t>:</m:t>
                    </m:r>
                  </m:oMath>
                </a14:m>
                <a:r>
                  <a:rPr lang="en-US" sz="600" dirty="0"/>
                  <a:t/>
                </a:r>
                <a:br>
                  <a:rPr lang="en-US" sz="600" dirty="0"/>
                </a:br>
                <a:r>
                  <a:rPr lang="en-US" sz="600" dirty="0"/>
                  <a:t>      * </a:t>
                </a:r>
                <a14:m>
                  <m:oMath xmlns:m="http://schemas.openxmlformats.org/officeDocument/2006/math">
                    <m:f>
                      <m:fPr>
                        <m:ctrlPr>
                          <a:rPr lang="en-US" sz="600" i="1" dirty="0" smtClean="0">
                            <a:latin typeface="Cambria Math" panose="02040503050406030204" pitchFamily="18" charset="0"/>
                          </a:rPr>
                        </m:ctrlPr>
                      </m:fPr>
                      <m:num>
                        <m:r>
                          <a:rPr lang="en-US" sz="600" i="1" dirty="0" smtClean="0">
                            <a:latin typeface="Cambria Math" panose="02040503050406030204" pitchFamily="18" charset="0"/>
                          </a:rPr>
                          <m:t>𝑑𝑦</m:t>
                        </m:r>
                      </m:num>
                      <m:den>
                        <m:r>
                          <a:rPr lang="en-US" sz="600" i="1" dirty="0" smtClean="0">
                            <a:latin typeface="Cambria Math" panose="02040503050406030204" pitchFamily="18" charset="0"/>
                          </a:rPr>
                          <m:t>𝑑𝑥</m:t>
                        </m:r>
                      </m:den>
                    </m:f>
                    <m:r>
                      <a:rPr lang="en-US" sz="600" i="1" dirty="0" smtClean="0">
                        <a:latin typeface="Cambria Math" panose="02040503050406030204" pitchFamily="18" charset="0"/>
                      </a:rPr>
                      <m:t> </m:t>
                    </m:r>
                    <m:r>
                      <a:rPr lang="en-US" sz="600" i="1" dirty="0">
                        <a:latin typeface="Cambria Math" panose="02040503050406030204" pitchFamily="18" charset="0"/>
                      </a:rPr>
                      <m:t>=</m:t>
                    </m:r>
                    <m:f>
                      <m:fPr>
                        <m:ctrlPr>
                          <a:rPr lang="en-US" sz="600" i="1" dirty="0">
                            <a:latin typeface="Cambria Math" panose="02040503050406030204" pitchFamily="18" charset="0"/>
                          </a:rPr>
                        </m:ctrlPr>
                      </m:fPr>
                      <m:num>
                        <m:r>
                          <a:rPr lang="en-US" sz="600" i="1" dirty="0">
                            <a:latin typeface="Cambria Math" panose="02040503050406030204" pitchFamily="18" charset="0"/>
                          </a:rPr>
                          <m:t>−45 ∗ </m:t>
                        </m:r>
                        <m:d>
                          <m:dPr>
                            <m:ctrlPr>
                              <a:rPr lang="en-US" sz="600" i="1" dirty="0">
                                <a:latin typeface="Cambria Math" panose="02040503050406030204" pitchFamily="18" charset="0"/>
                              </a:rPr>
                            </m:ctrlPr>
                          </m:dPr>
                          <m:e>
                            <m:sSup>
                              <m:sSupPr>
                                <m:ctrlPr>
                                  <a:rPr lang="en-US" sz="600" i="1" dirty="0">
                                    <a:latin typeface="Cambria Math" panose="02040503050406030204" pitchFamily="18" charset="0"/>
                                  </a:rPr>
                                </m:ctrlPr>
                              </m:sSupPr>
                              <m:e>
                                <m:r>
                                  <a:rPr lang="en-US" sz="600" i="1" dirty="0">
                                    <a:latin typeface="Cambria Math" panose="02040503050406030204" pitchFamily="18" charset="0"/>
                                  </a:rPr>
                                  <m:t>𝑥</m:t>
                                </m:r>
                              </m:e>
                              <m:sup>
                                <m:r>
                                  <a:rPr lang="en-US" sz="600" i="1" dirty="0">
                                    <a:latin typeface="Cambria Math" panose="02040503050406030204" pitchFamily="18" charset="0"/>
                                  </a:rPr>
                                  <m:t>−</m:t>
                                </m:r>
                                <m:f>
                                  <m:fPr>
                                    <m:ctrlPr>
                                      <a:rPr lang="en-US" sz="600" i="1" dirty="0">
                                        <a:latin typeface="Cambria Math" panose="02040503050406030204" pitchFamily="18" charset="0"/>
                                      </a:rPr>
                                    </m:ctrlPr>
                                  </m:fPr>
                                  <m:num>
                                    <m:r>
                                      <a:rPr lang="en-US" sz="600" i="1" dirty="0">
                                        <a:latin typeface="Cambria Math" panose="02040503050406030204" pitchFamily="18" charset="0"/>
                                      </a:rPr>
                                      <m:t>1</m:t>
                                    </m:r>
                                  </m:num>
                                  <m:den>
                                    <m:r>
                                      <a:rPr lang="en-US" sz="600" i="1" dirty="0">
                                        <a:latin typeface="Cambria Math" panose="02040503050406030204" pitchFamily="18" charset="0"/>
                                      </a:rPr>
                                      <m:t>4</m:t>
                                    </m:r>
                                  </m:den>
                                </m:f>
                              </m:sup>
                            </m:sSup>
                          </m:e>
                        </m:d>
                        <m:r>
                          <a:rPr lang="en-US" sz="600" i="1" dirty="0">
                            <a:latin typeface="Cambria Math" panose="02040503050406030204" pitchFamily="18" charset="0"/>
                          </a:rPr>
                          <m:t> ∗ </m:t>
                        </m:r>
                        <m:sSup>
                          <m:sSupPr>
                            <m:ctrlPr>
                              <a:rPr lang="en-US" sz="600" i="1" dirty="0">
                                <a:latin typeface="Cambria Math" panose="02040503050406030204" pitchFamily="18" charset="0"/>
                              </a:rPr>
                            </m:ctrlPr>
                          </m:sSupPr>
                          <m:e>
                            <m:r>
                              <a:rPr lang="en-US" sz="600" i="1" dirty="0">
                                <a:latin typeface="Cambria Math" panose="02040503050406030204" pitchFamily="18" charset="0"/>
                              </a:rPr>
                              <m:t>𝑦</m:t>
                            </m:r>
                          </m:e>
                          <m:sup>
                            <m:f>
                              <m:fPr>
                                <m:ctrlPr>
                                  <a:rPr lang="en-US" sz="600" i="1" dirty="0">
                                    <a:latin typeface="Cambria Math" panose="02040503050406030204" pitchFamily="18" charset="0"/>
                                  </a:rPr>
                                </m:ctrlPr>
                              </m:fPr>
                              <m:num>
                                <m:r>
                                  <a:rPr lang="en-US" sz="600" i="1" dirty="0">
                                    <a:latin typeface="Cambria Math" panose="02040503050406030204" pitchFamily="18" charset="0"/>
                                  </a:rPr>
                                  <m:t>1</m:t>
                                </m:r>
                              </m:num>
                              <m:den>
                                <m:r>
                                  <a:rPr lang="en-US" sz="600" i="1" dirty="0">
                                    <a:latin typeface="Cambria Math" panose="02040503050406030204" pitchFamily="18" charset="0"/>
                                  </a:rPr>
                                  <m:t>4</m:t>
                                </m:r>
                              </m:den>
                            </m:f>
                          </m:sup>
                        </m:sSup>
                      </m:num>
                      <m:den>
                        <m:r>
                          <a:rPr lang="en-US" sz="600" i="1" dirty="0">
                            <a:latin typeface="Cambria Math" panose="02040503050406030204" pitchFamily="18" charset="0"/>
                          </a:rPr>
                          <m:t>15 ∗ </m:t>
                        </m:r>
                        <m:d>
                          <m:dPr>
                            <m:ctrlPr>
                              <a:rPr lang="en-US" sz="600" i="1" dirty="0">
                                <a:latin typeface="Cambria Math" panose="02040503050406030204" pitchFamily="18" charset="0"/>
                              </a:rPr>
                            </m:ctrlPr>
                          </m:dPr>
                          <m:e>
                            <m:sSup>
                              <m:sSupPr>
                                <m:ctrlPr>
                                  <a:rPr lang="en-US" sz="600" i="1" dirty="0">
                                    <a:latin typeface="Cambria Math" panose="02040503050406030204" pitchFamily="18" charset="0"/>
                                  </a:rPr>
                                </m:ctrlPr>
                              </m:sSupPr>
                              <m:e>
                                <m:r>
                                  <a:rPr lang="en-US" sz="600" i="1" dirty="0">
                                    <a:latin typeface="Cambria Math" panose="02040503050406030204" pitchFamily="18" charset="0"/>
                                  </a:rPr>
                                  <m:t>𝑥</m:t>
                                </m:r>
                              </m:e>
                              <m:sup>
                                <m:f>
                                  <m:fPr>
                                    <m:ctrlPr>
                                      <a:rPr lang="en-US" sz="600" i="1" dirty="0">
                                        <a:latin typeface="Cambria Math" panose="02040503050406030204" pitchFamily="18" charset="0"/>
                                      </a:rPr>
                                    </m:ctrlPr>
                                  </m:fPr>
                                  <m:num>
                                    <m:r>
                                      <a:rPr lang="en-US" sz="600" i="1" dirty="0">
                                        <a:latin typeface="Cambria Math" panose="02040503050406030204" pitchFamily="18" charset="0"/>
                                      </a:rPr>
                                      <m:t>3</m:t>
                                    </m:r>
                                  </m:num>
                                  <m:den>
                                    <m:r>
                                      <a:rPr lang="en-US" sz="600" i="1" dirty="0">
                                        <a:latin typeface="Cambria Math" panose="02040503050406030204" pitchFamily="18" charset="0"/>
                                      </a:rPr>
                                      <m:t>4</m:t>
                                    </m:r>
                                  </m:den>
                                </m:f>
                              </m:sup>
                            </m:sSup>
                          </m:e>
                        </m:d>
                        <m:r>
                          <a:rPr lang="en-US" sz="600" i="1" dirty="0">
                            <a:latin typeface="Cambria Math" panose="02040503050406030204" pitchFamily="18" charset="0"/>
                          </a:rPr>
                          <m:t>∗ </m:t>
                        </m:r>
                        <m:sSup>
                          <m:sSupPr>
                            <m:ctrlPr>
                              <a:rPr lang="en-US" sz="600" i="1" dirty="0">
                                <a:latin typeface="Cambria Math" panose="02040503050406030204" pitchFamily="18" charset="0"/>
                              </a:rPr>
                            </m:ctrlPr>
                          </m:sSupPr>
                          <m:e>
                            <m:r>
                              <a:rPr lang="en-US" sz="600" i="1" dirty="0">
                                <a:latin typeface="Cambria Math" panose="02040503050406030204" pitchFamily="18" charset="0"/>
                              </a:rPr>
                              <m:t>𝑦</m:t>
                            </m:r>
                          </m:e>
                          <m:sup>
                            <m:r>
                              <a:rPr lang="en-US" sz="600" i="1" dirty="0">
                                <a:latin typeface="Cambria Math" panose="02040503050406030204" pitchFamily="18" charset="0"/>
                              </a:rPr>
                              <m:t>−</m:t>
                            </m:r>
                            <m:f>
                              <m:fPr>
                                <m:ctrlPr>
                                  <a:rPr lang="en-US" sz="600" i="1" dirty="0">
                                    <a:latin typeface="Cambria Math" panose="02040503050406030204" pitchFamily="18" charset="0"/>
                                  </a:rPr>
                                </m:ctrlPr>
                              </m:fPr>
                              <m:num>
                                <m:r>
                                  <a:rPr lang="en-US" sz="600" i="1" dirty="0">
                                    <a:latin typeface="Cambria Math" panose="02040503050406030204" pitchFamily="18" charset="0"/>
                                  </a:rPr>
                                  <m:t>3</m:t>
                                </m:r>
                              </m:num>
                              <m:den>
                                <m:r>
                                  <a:rPr lang="en-US" sz="600" i="1" dirty="0">
                                    <a:latin typeface="Cambria Math" panose="02040503050406030204" pitchFamily="18" charset="0"/>
                                  </a:rPr>
                                  <m:t>4</m:t>
                                </m:r>
                              </m:den>
                            </m:f>
                          </m:sup>
                        </m:sSup>
                      </m:den>
                    </m:f>
                  </m:oMath>
                </a14:m>
                <a:r>
                  <a:rPr lang="en-US" sz="600" dirty="0"/>
                  <a:t/>
                </a:r>
                <a:br>
                  <a:rPr lang="en-US" sz="600" dirty="0"/>
                </a:br>
                <a:r>
                  <a:rPr lang="en-US" sz="600" dirty="0"/>
                  <a:t>3. **Simplify </a:t>
                </a:r>
                <a14:m>
                  <m:oMath xmlns:m="http://schemas.openxmlformats.org/officeDocument/2006/math">
                    <m:f>
                      <m:fPr>
                        <m:ctrlPr>
                          <a:rPr lang="en-US" sz="600" i="1" dirty="0">
                            <a:latin typeface="Cambria Math" panose="02040503050406030204" pitchFamily="18" charset="0"/>
                          </a:rPr>
                        </m:ctrlPr>
                      </m:fPr>
                      <m:num>
                        <m:r>
                          <a:rPr lang="en-US" sz="600" i="1" dirty="0">
                            <a:latin typeface="Cambria Math" panose="02040503050406030204" pitchFamily="18" charset="0"/>
                          </a:rPr>
                          <m:t>𝑑𝑦</m:t>
                        </m:r>
                      </m:num>
                      <m:den>
                        <m:r>
                          <a:rPr lang="en-US" sz="600" i="1" dirty="0">
                            <a:latin typeface="Cambria Math" panose="02040503050406030204" pitchFamily="18" charset="0"/>
                          </a:rPr>
                          <m:t>𝑑𝑥</m:t>
                        </m:r>
                      </m:den>
                    </m:f>
                  </m:oMath>
                </a14:m>
                <a:r>
                  <a:rPr lang="en-US" sz="600" dirty="0" smtClean="0"/>
                  <a:t>:**</a:t>
                </a:r>
                <a:r>
                  <a:rPr lang="en-US" sz="600" dirty="0"/>
                  <a:t/>
                </a:r>
                <a:br>
                  <a:rPr lang="en-US" sz="600" dirty="0"/>
                </a:br>
                <a:r>
                  <a:rPr lang="en-US" sz="600" dirty="0"/>
                  <a:t>   *  </a:t>
                </a:r>
                <a14:m>
                  <m:oMath xmlns:m="http://schemas.openxmlformats.org/officeDocument/2006/math">
                    <m:f>
                      <m:fPr>
                        <m:ctrlPr>
                          <a:rPr lang="en-US" sz="600" i="1" dirty="0">
                            <a:latin typeface="Cambria Math" panose="02040503050406030204" pitchFamily="18" charset="0"/>
                          </a:rPr>
                        </m:ctrlPr>
                      </m:fPr>
                      <m:num>
                        <m:r>
                          <a:rPr lang="en-US" sz="600" i="1" dirty="0" smtClean="0">
                            <a:latin typeface="Cambria Math" panose="02040503050406030204" pitchFamily="18" charset="0"/>
                          </a:rPr>
                          <m:t>𝑑𝑦</m:t>
                        </m:r>
                      </m:num>
                      <m:den>
                        <m:r>
                          <a:rPr lang="en-US" sz="600" i="1" dirty="0">
                            <a:latin typeface="Cambria Math" panose="02040503050406030204" pitchFamily="18" charset="0"/>
                          </a:rPr>
                          <m:t>𝑑𝑥</m:t>
                        </m:r>
                      </m:den>
                    </m:f>
                    <m:r>
                      <a:rPr lang="en-US" sz="600" i="1" dirty="0">
                        <a:latin typeface="Cambria Math" panose="02040503050406030204" pitchFamily="18" charset="0"/>
                      </a:rPr>
                      <m:t> = −3 ∗ (</m:t>
                    </m:r>
                    <m:f>
                      <m:fPr>
                        <m:ctrlPr>
                          <a:rPr lang="en-US" sz="600" i="1" dirty="0">
                            <a:latin typeface="Cambria Math" panose="02040503050406030204" pitchFamily="18" charset="0"/>
                          </a:rPr>
                        </m:ctrlPr>
                      </m:fPr>
                      <m:num>
                        <m:r>
                          <a:rPr lang="en-US" sz="600" i="1" dirty="0">
                            <a:latin typeface="Cambria Math" panose="02040503050406030204" pitchFamily="18" charset="0"/>
                          </a:rPr>
                          <m:t>𝑦</m:t>
                        </m:r>
                      </m:num>
                      <m:den>
                        <m:r>
                          <a:rPr lang="en-US" sz="600" i="1" dirty="0">
                            <a:latin typeface="Cambria Math" panose="02040503050406030204" pitchFamily="18" charset="0"/>
                          </a:rPr>
                          <m:t>𝑥</m:t>
                        </m:r>
                      </m:den>
                    </m:f>
                    <m:r>
                      <a:rPr lang="en-US" sz="600" i="1" dirty="0">
                        <a:latin typeface="Cambria Math" panose="02040503050406030204" pitchFamily="18" charset="0"/>
                      </a:rPr>
                      <m:t>) </m:t>
                    </m:r>
                  </m:oMath>
                </a14:m>
                <a:r>
                  <a:rPr lang="en-US" sz="600" dirty="0"/>
                  <a:t/>
                </a:r>
                <a:br>
                  <a:rPr lang="en-US" sz="600" dirty="0"/>
                </a:br>
                <a:r>
                  <a:rPr lang="en-US" sz="600" dirty="0"/>
                  <a:t>4. **Evaluate at the point (81, 16):**</a:t>
                </a:r>
                <a:br>
                  <a:rPr lang="en-US" sz="600" dirty="0"/>
                </a:br>
                <a:r>
                  <a:rPr lang="en-US" sz="600" dirty="0"/>
                  <a:t>   *  Substitute 𝑥</a:t>
                </a:r>
                <a:r>
                  <a:rPr lang="en-US" sz="600" dirty="0" smtClean="0"/>
                  <a:t> </a:t>
                </a:r>
                <a:r>
                  <a:rPr lang="en-US" sz="600" dirty="0"/>
                  <a:t>= 81 and </a:t>
                </a:r>
                <a:r>
                  <a:rPr lang="en-US" sz="600" i="1" dirty="0">
                    <a:latin typeface="Cambria Math" panose="02040503050406030204" pitchFamily="18" charset="0"/>
                    <a:ea typeface="Cambria Math" panose="02040503050406030204" pitchFamily="18" charset="0"/>
                  </a:rPr>
                  <a:t>y</a:t>
                </a:r>
                <a:r>
                  <a:rPr lang="en-US" sz="600" dirty="0" smtClean="0"/>
                  <a:t> </a:t>
                </a:r>
                <a:r>
                  <a:rPr lang="en-US" sz="600" dirty="0"/>
                  <a:t>= 16 into the expression for </a:t>
                </a:r>
                <a14:m>
                  <m:oMath xmlns:m="http://schemas.openxmlformats.org/officeDocument/2006/math">
                    <m:f>
                      <m:fPr>
                        <m:ctrlPr>
                          <a:rPr lang="en-US" sz="600" i="1" dirty="0">
                            <a:latin typeface="Cambria Math" panose="02040503050406030204" pitchFamily="18" charset="0"/>
                          </a:rPr>
                        </m:ctrlPr>
                      </m:fPr>
                      <m:num>
                        <m:r>
                          <a:rPr lang="en-US" sz="600" i="1" dirty="0">
                            <a:latin typeface="Cambria Math" panose="02040503050406030204" pitchFamily="18" charset="0"/>
                          </a:rPr>
                          <m:t>𝑑𝑦</m:t>
                        </m:r>
                      </m:num>
                      <m:den>
                        <m:r>
                          <a:rPr lang="en-US" sz="600" i="1" dirty="0">
                            <a:latin typeface="Cambria Math" panose="02040503050406030204" pitchFamily="18" charset="0"/>
                          </a:rPr>
                          <m:t>𝑑𝑥</m:t>
                        </m:r>
                      </m:den>
                    </m:f>
                  </m:oMath>
                </a14:m>
                <a:r>
                  <a:rPr lang="en-US" sz="600" dirty="0" smtClean="0"/>
                  <a:t>:</a:t>
                </a:r>
                <a:r>
                  <a:rPr lang="en-US" sz="600" dirty="0"/>
                  <a:t/>
                </a:r>
                <a:br>
                  <a:rPr lang="en-US" sz="600" dirty="0"/>
                </a:br>
                <a:r>
                  <a:rPr lang="en-US" sz="600" dirty="0"/>
                  <a:t>      * </a:t>
                </a:r>
                <a14:m>
                  <m:oMath xmlns:m="http://schemas.openxmlformats.org/officeDocument/2006/math">
                    <m:f>
                      <m:fPr>
                        <m:ctrlPr>
                          <a:rPr lang="en-US" sz="600" i="1" dirty="0">
                            <a:latin typeface="Cambria Math" panose="02040503050406030204" pitchFamily="18" charset="0"/>
                          </a:rPr>
                        </m:ctrlPr>
                      </m:fPr>
                      <m:num>
                        <m:r>
                          <a:rPr lang="en-US" sz="600" i="1" dirty="0" smtClean="0">
                            <a:latin typeface="Cambria Math" panose="02040503050406030204" pitchFamily="18" charset="0"/>
                          </a:rPr>
                          <m:t>𝑑𝑦</m:t>
                        </m:r>
                      </m:num>
                      <m:den>
                        <m:r>
                          <a:rPr lang="en-US" sz="600" i="1" dirty="0">
                            <a:latin typeface="Cambria Math" panose="02040503050406030204" pitchFamily="18" charset="0"/>
                          </a:rPr>
                          <m:t>𝑑𝑥</m:t>
                        </m:r>
                      </m:den>
                    </m:f>
                    <m:r>
                      <a:rPr lang="en-US" sz="600" i="1" dirty="0">
                        <a:latin typeface="Cambria Math" panose="02040503050406030204" pitchFamily="18" charset="0"/>
                      </a:rPr>
                      <m:t> = −3 ∗ (</m:t>
                    </m:r>
                    <m:f>
                      <m:fPr>
                        <m:ctrlPr>
                          <a:rPr lang="en-US" sz="600" i="1" dirty="0">
                            <a:latin typeface="Cambria Math" panose="02040503050406030204" pitchFamily="18" charset="0"/>
                          </a:rPr>
                        </m:ctrlPr>
                      </m:fPr>
                      <m:num>
                        <m:r>
                          <a:rPr lang="en-US" sz="600" i="1" dirty="0">
                            <a:latin typeface="Cambria Math" panose="02040503050406030204" pitchFamily="18" charset="0"/>
                          </a:rPr>
                          <m:t>16</m:t>
                        </m:r>
                      </m:num>
                      <m:den>
                        <m:r>
                          <a:rPr lang="en-US" sz="600" i="1" dirty="0">
                            <a:latin typeface="Cambria Math" panose="02040503050406030204" pitchFamily="18" charset="0"/>
                          </a:rPr>
                          <m:t>81</m:t>
                        </m:r>
                      </m:den>
                    </m:f>
                    <m:r>
                      <a:rPr lang="en-US" sz="600" i="1" dirty="0">
                        <a:latin typeface="Cambria Math" panose="02040503050406030204" pitchFamily="18" charset="0"/>
                      </a:rPr>
                      <m:t>) =</m:t>
                    </m:r>
                    <m:r>
                      <a:rPr lang="en-US" sz="600" i="1" dirty="0" smtClean="0">
                        <a:latin typeface="Cambria Math" panose="02040503050406030204" pitchFamily="18" charset="0"/>
                      </a:rPr>
                      <m:t> −</m:t>
                    </m:r>
                    <m:f>
                      <m:fPr>
                        <m:ctrlPr>
                          <a:rPr lang="en-US" sz="600" i="1" dirty="0">
                            <a:latin typeface="Cambria Math" panose="02040503050406030204" pitchFamily="18" charset="0"/>
                          </a:rPr>
                        </m:ctrlPr>
                      </m:fPr>
                      <m:num>
                        <m:r>
                          <a:rPr lang="en-US" sz="600" i="1" dirty="0">
                            <a:latin typeface="Cambria Math" panose="02040503050406030204" pitchFamily="18" charset="0"/>
                          </a:rPr>
                          <m:t>16</m:t>
                        </m:r>
                      </m:num>
                      <m:den>
                        <m:r>
                          <a:rPr lang="en-US" sz="600" i="1" dirty="0">
                            <a:latin typeface="Cambria Math" panose="02040503050406030204" pitchFamily="18" charset="0"/>
                          </a:rPr>
                          <m:t>27</m:t>
                        </m:r>
                      </m:den>
                    </m:f>
                    <m:r>
                      <a:rPr lang="en-US" sz="600" i="1" dirty="0">
                        <a:latin typeface="Cambria Math" panose="02040503050406030204" pitchFamily="18" charset="0"/>
                      </a:rPr>
                      <m:t> </m:t>
                    </m:r>
                  </m:oMath>
                </a14:m>
                <a:r>
                  <a:rPr lang="en-US" sz="600" dirty="0"/>
                  <a:t/>
                </a:r>
                <a:br>
                  <a:rPr lang="en-US" sz="600" dirty="0"/>
                </a:br>
                <a:r>
                  <a:rPr lang="en-US" sz="600" dirty="0"/>
                  <a:t/>
                </a:r>
                <a:br>
                  <a:rPr lang="en-US" sz="600" dirty="0"/>
                </a:br>
                <a:r>
                  <a:rPr lang="en-US" sz="600" dirty="0"/>
                  <a:t>**b) Interpret the result of a</a:t>
                </a:r>
                <a:r>
                  <a:rPr lang="en-US" sz="600" dirty="0" smtClean="0"/>
                  <a:t>).**</a:t>
                </a:r>
                <a:r>
                  <a:rPr lang="en-US" sz="600" dirty="0"/>
                  <a:t/>
                </a:r>
                <a:br>
                  <a:rPr lang="en-US" sz="600" dirty="0"/>
                </a:br>
                <a:r>
                  <a:rPr lang="en-US" sz="600" dirty="0"/>
                  <a:t>* </a:t>
                </a:r>
                <a:r>
                  <a:rPr lang="en-US" sz="600" dirty="0" smtClean="0"/>
                  <a:t>**</a:t>
                </a:r>
                <a14:m>
                  <m:oMath xmlns:m="http://schemas.openxmlformats.org/officeDocument/2006/math">
                    <m:f>
                      <m:fPr>
                        <m:ctrlPr>
                          <a:rPr lang="en-US" sz="600" i="1" dirty="0">
                            <a:latin typeface="Cambria Math" panose="02040503050406030204" pitchFamily="18" charset="0"/>
                          </a:rPr>
                        </m:ctrlPr>
                      </m:fPr>
                      <m:num>
                        <m:r>
                          <a:rPr lang="en-US" sz="600" i="1" dirty="0">
                            <a:latin typeface="Cambria Math" panose="02040503050406030204" pitchFamily="18" charset="0"/>
                          </a:rPr>
                          <m:t>𝑑𝑦</m:t>
                        </m:r>
                      </m:num>
                      <m:den>
                        <m:r>
                          <a:rPr lang="en-US" sz="600" i="1" dirty="0">
                            <a:latin typeface="Cambria Math" panose="02040503050406030204" pitchFamily="18" charset="0"/>
                          </a:rPr>
                          <m:t>𝑑𝑥</m:t>
                        </m:r>
                      </m:den>
                    </m:f>
                  </m:oMath>
                </a14:m>
                <a:r>
                  <a:rPr lang="en-US" sz="600" dirty="0" smtClean="0"/>
                  <a:t> </a:t>
                </a:r>
                <a:r>
                  <a:rPr lang="en-US" sz="600" dirty="0"/>
                  <a:t>represents the rate of change of capital </a:t>
                </a:r>
                <a:r>
                  <a:rPr lang="en-US" sz="600" dirty="0" smtClean="0"/>
                  <a:t>(</a:t>
                </a:r>
                <a:r>
                  <a:rPr lang="en-US" sz="600" i="1" dirty="0">
                    <a:latin typeface="Cambria Math" panose="02040503050406030204" pitchFamily="18" charset="0"/>
                    <a:ea typeface="Cambria Math" panose="02040503050406030204" pitchFamily="18" charset="0"/>
                  </a:rPr>
                  <a:t>y</a:t>
                </a:r>
                <a:r>
                  <a:rPr lang="en-US" sz="600" dirty="0" smtClean="0"/>
                  <a:t>) </a:t>
                </a:r>
                <a:r>
                  <a:rPr lang="en-US" sz="600" dirty="0"/>
                  <a:t>with respect to labor </a:t>
                </a:r>
                <a:r>
                  <a:rPr lang="en-US" sz="600" dirty="0" smtClean="0"/>
                  <a:t>(</a:t>
                </a:r>
                <a:r>
                  <a:rPr lang="en-US" sz="600" dirty="0"/>
                  <a:t>𝑥</a:t>
                </a:r>
                <a:r>
                  <a:rPr lang="en-US" sz="600" dirty="0" smtClean="0"/>
                  <a:t>).**  </a:t>
                </a:r>
                <a:r>
                  <a:rPr lang="en-US" sz="600" dirty="0"/>
                  <a:t>In other words, it tells us how much the manufacturer needs to increase their capital investment for every dollar increase in labor spending, while keeping the production level constant. </a:t>
                </a:r>
                <a:br>
                  <a:rPr lang="en-US" sz="600" dirty="0"/>
                </a:br>
                <a:r>
                  <a:rPr lang="en-US" sz="600" dirty="0"/>
                  <a:t>* **A negative value for </a:t>
                </a:r>
                <a14:m>
                  <m:oMath xmlns:m="http://schemas.openxmlformats.org/officeDocument/2006/math">
                    <m:f>
                      <m:fPr>
                        <m:ctrlPr>
                          <a:rPr lang="en-US" sz="600" i="1" dirty="0">
                            <a:latin typeface="Cambria Math" panose="02040503050406030204" pitchFamily="18" charset="0"/>
                          </a:rPr>
                        </m:ctrlPr>
                      </m:fPr>
                      <m:num>
                        <m:r>
                          <a:rPr lang="en-US" sz="600" i="1" dirty="0">
                            <a:latin typeface="Cambria Math" panose="02040503050406030204" pitchFamily="18" charset="0"/>
                          </a:rPr>
                          <m:t>𝑑𝑦</m:t>
                        </m:r>
                      </m:num>
                      <m:den>
                        <m:r>
                          <a:rPr lang="en-US" sz="600" i="1" dirty="0">
                            <a:latin typeface="Cambria Math" panose="02040503050406030204" pitchFamily="18" charset="0"/>
                          </a:rPr>
                          <m:t>𝑑𝑥</m:t>
                        </m:r>
                      </m:den>
                    </m:f>
                  </m:oMath>
                </a14:m>
                <a:r>
                  <a:rPr lang="en-US" sz="600" dirty="0" smtClean="0"/>
                  <a:t> </a:t>
                </a:r>
                <a:r>
                  <a:rPr lang="en-US" sz="600" dirty="0"/>
                  <a:t>means that capital and labor are substitutes in production.**  This implies that if you increase labor spending, you can actually reduce capital investment and still maintain the same production level. </a:t>
                </a:r>
                <a:br>
                  <a:rPr lang="en-US" sz="600" dirty="0"/>
                </a:br>
                <a:r>
                  <a:rPr lang="en-US" sz="600" dirty="0"/>
                  <a:t>* **The value </a:t>
                </a:r>
                <a14:m>
                  <m:oMath xmlns:m="http://schemas.openxmlformats.org/officeDocument/2006/math">
                    <m:r>
                      <a:rPr lang="en-US" sz="600" i="1" dirty="0" smtClean="0">
                        <a:latin typeface="Cambria Math" panose="02040503050406030204" pitchFamily="18" charset="0"/>
                      </a:rPr>
                      <m:t>−</m:t>
                    </m:r>
                    <m:f>
                      <m:fPr>
                        <m:ctrlPr>
                          <a:rPr lang="en-US" sz="600" i="1" dirty="0" smtClean="0">
                            <a:latin typeface="Cambria Math" panose="02040503050406030204" pitchFamily="18" charset="0"/>
                          </a:rPr>
                        </m:ctrlPr>
                      </m:fPr>
                      <m:num>
                        <m:r>
                          <a:rPr lang="en-US" sz="600" i="1" dirty="0" smtClean="0">
                            <a:latin typeface="Cambria Math" panose="02040503050406030204" pitchFamily="18" charset="0"/>
                          </a:rPr>
                          <m:t>16</m:t>
                        </m:r>
                      </m:num>
                      <m:den>
                        <m:r>
                          <a:rPr lang="en-US" sz="600" i="1" dirty="0" smtClean="0">
                            <a:latin typeface="Cambria Math" panose="02040503050406030204" pitchFamily="18" charset="0"/>
                          </a:rPr>
                          <m:t>27</m:t>
                        </m:r>
                      </m:den>
                    </m:f>
                    <m:r>
                      <a:rPr lang="en-US" sz="600" i="1" dirty="0" smtClean="0">
                        <a:latin typeface="Cambria Math" panose="02040503050406030204" pitchFamily="18" charset="0"/>
                      </a:rPr>
                      <m:t> </m:t>
                    </m:r>
                  </m:oMath>
                </a14:m>
                <a:r>
                  <a:rPr lang="en-US" sz="600" dirty="0" smtClean="0"/>
                  <a:t> indicates </a:t>
                </a:r>
                <a:r>
                  <a:rPr lang="en-US" sz="600" dirty="0"/>
                  <a:t>that for every $27 increase in labor spending, the manufacturer needs to decrease their capital investment by $16 to keep production at 3240 cell phones</a:t>
                </a:r>
                <a:r>
                  <a:rPr lang="en-US" sz="600" dirty="0" smtClean="0"/>
                  <a:t>.**</a:t>
                </a:r>
                <a:r>
                  <a:rPr lang="en-US" sz="600" dirty="0"/>
                  <a:t/>
                </a:r>
                <a:br>
                  <a:rPr lang="en-US" sz="600" dirty="0"/>
                </a:br>
                <a:r>
                  <a:rPr lang="en-US" sz="600" dirty="0"/>
                  <a:t>**In essence, the result suggests that at the point (81, 16), the manufacturer can achieve a certain level of production by shifting some of their spending from capital investment to labor, as these two inputs are substitutes in production.** </a:t>
                </a:r>
                <a:br>
                  <a:rPr lang="en-US" sz="600" dirty="0"/>
                </a:br>
                <a:endParaRPr lang="en-US" sz="30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839788" y="4127498"/>
                <a:ext cx="5157787" cy="2571751"/>
              </a:xfr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p:cNvSpPr>
                <a:spLocks noGrp="1"/>
              </p:cNvSpPr>
              <p:nvPr>
                <p:ph type="body" sz="quarter" idx="3"/>
              </p:nvPr>
            </p:nvSpPr>
            <p:spPr>
              <a:xfrm>
                <a:off x="6172200" y="1681163"/>
                <a:ext cx="5183188" cy="2446334"/>
              </a:xfrm>
              <a:ln>
                <a:solidFill>
                  <a:schemeClr val="tx1"/>
                </a:solidFill>
              </a:ln>
            </p:spPr>
            <p:txBody>
              <a:bodyPr anchor="t">
                <a:noAutofit/>
              </a:bodyPr>
              <a:lstStyle/>
              <a:p>
                <a:pPr>
                  <a:lnSpc>
                    <a:spcPct val="120000"/>
                  </a:lnSpc>
                  <a:spcBef>
                    <a:spcPts val="0"/>
                  </a:spcBef>
                </a:pPr>
                <a:r>
                  <a:rPr lang="en-US" sz="370" b="0" dirty="0" smtClean="0"/>
                  <a:t>To find </a:t>
                </a:r>
                <a14:m>
                  <m:oMath xmlns:m="http://schemas.openxmlformats.org/officeDocument/2006/math">
                    <m:f>
                      <m:fPr>
                        <m:ctrlPr>
                          <a:rPr lang="en-US" sz="370" b="0" i="1" dirty="0">
                            <a:latin typeface="Cambria Math" panose="02040503050406030204" pitchFamily="18" charset="0"/>
                          </a:rPr>
                        </m:ctrlPr>
                      </m:fPr>
                      <m:num>
                        <m:r>
                          <a:rPr lang="en-US" sz="370" b="0" i="1" dirty="0">
                            <a:latin typeface="Cambria Math" panose="02040503050406030204" pitchFamily="18" charset="0"/>
                          </a:rPr>
                          <m:t>𝑑𝑦</m:t>
                        </m:r>
                      </m:num>
                      <m:den>
                        <m:r>
                          <a:rPr lang="en-US" sz="370" b="0" i="1" dirty="0">
                            <a:latin typeface="Cambria Math" panose="02040503050406030204" pitchFamily="18" charset="0"/>
                          </a:rPr>
                          <m:t>𝑑𝑥</m:t>
                        </m:r>
                      </m:den>
                    </m:f>
                  </m:oMath>
                </a14:m>
                <a:r>
                  <a:rPr lang="en-US" sz="370" b="0" dirty="0" smtClean="0"/>
                  <a:t>​</a:t>
                </a:r>
                <a:r>
                  <a:rPr lang="en-US" sz="370" b="0" dirty="0"/>
                  <a:t>, we'll first need to isolate </a:t>
                </a:r>
                <a:r>
                  <a:rPr lang="en-US" sz="370" b="0" i="1" dirty="0">
                    <a:latin typeface="Cambria Math" panose="02040503050406030204" pitchFamily="18" charset="0"/>
                    <a:ea typeface="Cambria Math" panose="02040503050406030204" pitchFamily="18" charset="0"/>
                  </a:rPr>
                  <a:t>y</a:t>
                </a:r>
                <a:r>
                  <a:rPr lang="en-US" sz="370" b="0" dirty="0"/>
                  <a:t> in the given equation. We'll begin by raising both sides of the equation to the power of 4.</a:t>
                </a:r>
              </a:p>
              <a:p>
                <a:pPr>
                  <a:lnSpc>
                    <a:spcPct val="120000"/>
                  </a:lnSpc>
                  <a:spcBef>
                    <a:spcPts val="0"/>
                  </a:spcBef>
                </a:pPr>
                <a:r>
                  <a:rPr lang="en-US" sz="370" b="0" dirty="0"/>
                  <a:t>Step 1: Raise both sides to the power of 4</a:t>
                </a:r>
              </a:p>
              <a:p>
                <a:pPr>
                  <a:lnSpc>
                    <a:spcPct val="120000"/>
                  </a:lnSpc>
                  <a:spcBef>
                    <a:spcPts val="0"/>
                  </a:spcBef>
                </a:pPr>
                <a14:m>
                  <m:oMathPara xmlns:m="http://schemas.openxmlformats.org/officeDocument/2006/math">
                    <m:oMathParaPr>
                      <m:jc m:val="centerGroup"/>
                    </m:oMathParaPr>
                    <m:oMath xmlns:m="http://schemas.openxmlformats.org/officeDocument/2006/math">
                      <m:sSup>
                        <m:sSupPr>
                          <m:ctrlPr>
                            <a:rPr lang="en-US" sz="370" b="0" i="1" dirty="0" smtClean="0">
                              <a:latin typeface="Cambria Math" panose="02040503050406030204" pitchFamily="18" charset="0"/>
                            </a:rPr>
                          </m:ctrlPr>
                        </m:sSupPr>
                        <m:e>
                          <m:d>
                            <m:dPr>
                              <m:ctrlPr>
                                <a:rPr lang="en-US" sz="370" b="0" i="1" dirty="0" smtClean="0">
                                  <a:latin typeface="Cambria Math" panose="02040503050406030204" pitchFamily="18" charset="0"/>
                                </a:rPr>
                              </m:ctrlPr>
                            </m:dPr>
                            <m:e>
                              <m:r>
                                <a:rPr lang="en-US" sz="370" b="0" i="1" dirty="0" smtClean="0">
                                  <a:latin typeface="Cambria Math" panose="02040503050406030204" pitchFamily="18" charset="0"/>
                                </a:rPr>
                                <m:t>60</m:t>
                              </m:r>
                              <m:sSup>
                                <m:sSupPr>
                                  <m:ctrlPr>
                                    <a:rPr lang="en-US" sz="370" b="0" i="1" dirty="0" smtClean="0">
                                      <a:latin typeface="Cambria Math" panose="02040503050406030204" pitchFamily="18" charset="0"/>
                                    </a:rPr>
                                  </m:ctrlPr>
                                </m:sSupPr>
                                <m:e>
                                  <m:r>
                                    <a:rPr lang="en-US" sz="370" b="0" i="1" dirty="0" smtClean="0">
                                      <a:latin typeface="Cambria Math" panose="02040503050406030204" pitchFamily="18" charset="0"/>
                                    </a:rPr>
                                    <m:t>𝑥</m:t>
                                  </m:r>
                                </m:e>
                                <m:sup>
                                  <m:f>
                                    <m:fPr>
                                      <m:ctrlPr>
                                        <a:rPr lang="en-US" sz="370" b="0" i="1" dirty="0" smtClean="0">
                                          <a:latin typeface="Cambria Math" panose="02040503050406030204" pitchFamily="18" charset="0"/>
                                        </a:rPr>
                                      </m:ctrlPr>
                                    </m:fPr>
                                    <m:num>
                                      <m:r>
                                        <a:rPr lang="en-US" sz="370" b="0" i="1" dirty="0" smtClean="0">
                                          <a:latin typeface="Cambria Math" panose="02040503050406030204" pitchFamily="18" charset="0"/>
                                        </a:rPr>
                                        <m:t>3</m:t>
                                      </m:r>
                                    </m:num>
                                    <m:den>
                                      <m:r>
                                        <a:rPr lang="en-US" sz="370" b="0" i="1" dirty="0" smtClean="0">
                                          <a:latin typeface="Cambria Math" panose="02040503050406030204" pitchFamily="18" charset="0"/>
                                        </a:rPr>
                                        <m:t>4</m:t>
                                      </m:r>
                                    </m:den>
                                  </m:f>
                                </m:sup>
                              </m:sSup>
                              <m:sSup>
                                <m:sSupPr>
                                  <m:ctrlPr>
                                    <a:rPr lang="en-US" sz="370" b="0" i="1" dirty="0" smtClean="0">
                                      <a:latin typeface="Cambria Math" panose="02040503050406030204" pitchFamily="18" charset="0"/>
                                    </a:rPr>
                                  </m:ctrlPr>
                                </m:sSupPr>
                                <m:e>
                                  <m:r>
                                    <a:rPr lang="en-US" sz="370" b="0" i="1" dirty="0" smtClean="0">
                                      <a:latin typeface="Cambria Math" panose="02040503050406030204" pitchFamily="18" charset="0"/>
                                    </a:rPr>
                                    <m:t>𝑦</m:t>
                                  </m:r>
                                </m:e>
                                <m:sup>
                                  <m:f>
                                    <m:fPr>
                                      <m:ctrlPr>
                                        <a:rPr lang="en-US" sz="370" b="0" i="1" dirty="0" smtClean="0">
                                          <a:latin typeface="Cambria Math" panose="02040503050406030204" pitchFamily="18" charset="0"/>
                                        </a:rPr>
                                      </m:ctrlPr>
                                    </m:fPr>
                                    <m:num>
                                      <m:r>
                                        <a:rPr lang="en-US" sz="370" b="0" i="1" dirty="0" smtClean="0">
                                          <a:latin typeface="Cambria Math" panose="02040503050406030204" pitchFamily="18" charset="0"/>
                                        </a:rPr>
                                        <m:t>1</m:t>
                                      </m:r>
                                    </m:num>
                                    <m:den>
                                      <m:r>
                                        <a:rPr lang="en-US" sz="370" b="0" i="1" dirty="0" smtClean="0">
                                          <a:latin typeface="Cambria Math" panose="02040503050406030204" pitchFamily="18" charset="0"/>
                                        </a:rPr>
                                        <m:t>4</m:t>
                                      </m:r>
                                    </m:den>
                                  </m:f>
                                </m:sup>
                              </m:sSup>
                            </m:e>
                          </m:d>
                        </m:e>
                        <m:sup>
                          <m:r>
                            <a:rPr lang="en-US" sz="370" b="0" i="1" dirty="0" smtClean="0">
                              <a:latin typeface="Cambria Math" panose="02040503050406030204" pitchFamily="18" charset="0"/>
                            </a:rPr>
                            <m:t>4</m:t>
                          </m:r>
                        </m:sup>
                      </m:sSup>
                      <m:r>
                        <a:rPr lang="en-US" sz="370" b="0" i="1" dirty="0" smtClean="0">
                          <a:latin typeface="Cambria Math" panose="02040503050406030204" pitchFamily="18" charset="0"/>
                        </a:rPr>
                        <m:t>=</m:t>
                      </m:r>
                      <m:sSup>
                        <m:sSupPr>
                          <m:ctrlPr>
                            <a:rPr lang="en-US" sz="370" b="0" i="1" dirty="0" smtClean="0">
                              <a:latin typeface="Cambria Math" panose="02040503050406030204" pitchFamily="18" charset="0"/>
                            </a:rPr>
                          </m:ctrlPr>
                        </m:sSupPr>
                        <m:e>
                          <m:r>
                            <a:rPr lang="en-US" sz="370" b="0" i="1" dirty="0" smtClean="0">
                              <a:latin typeface="Cambria Math" panose="02040503050406030204" pitchFamily="18" charset="0"/>
                            </a:rPr>
                            <m:t>3240</m:t>
                          </m:r>
                        </m:e>
                        <m:sup>
                          <m:r>
                            <a:rPr lang="en-US" sz="370" b="0" i="1" dirty="0" smtClean="0">
                              <a:latin typeface="Cambria Math" panose="02040503050406030204" pitchFamily="18" charset="0"/>
                            </a:rPr>
                            <m:t>4</m:t>
                          </m:r>
                        </m:sup>
                      </m:sSup>
                    </m:oMath>
                  </m:oMathPara>
                </a14:m>
                <a:r>
                  <a:rPr lang="en-US" sz="370" b="0" dirty="0"/>
                  <a:t/>
                </a:r>
                <a:br>
                  <a:rPr lang="en-US" sz="370" b="0" dirty="0"/>
                </a:br>
                <a:r>
                  <a:rPr lang="en-US" sz="370" b="0" dirty="0"/>
                  <a:t>Simplifying both sides gives</a:t>
                </a:r>
                <a:r>
                  <a:rPr lang="en-US" sz="370" b="0" dirty="0" smtClean="0"/>
                  <a:t>:</a:t>
                </a:r>
              </a:p>
              <a:p>
                <a:pPr>
                  <a:lnSpc>
                    <a:spcPct val="120000"/>
                  </a:lnSpc>
                  <a:spcBef>
                    <a:spcPts val="0"/>
                  </a:spcBef>
                </a:pPr>
                <a:r>
                  <a:rPr lang="en-US" sz="370" b="0" dirty="0"/>
                  <a:t/>
                </a:r>
                <a:br>
                  <a:rPr lang="en-US" sz="370" b="0" dirty="0"/>
                </a:br>
                <a14:m>
                  <m:oMathPara xmlns:m="http://schemas.openxmlformats.org/officeDocument/2006/math">
                    <m:oMathParaPr>
                      <m:jc m:val="centerGroup"/>
                    </m:oMathParaPr>
                    <m:oMath xmlns:m="http://schemas.openxmlformats.org/officeDocument/2006/math">
                      <m:sSup>
                        <m:sSupPr>
                          <m:ctrlPr>
                            <a:rPr lang="en-US" sz="370" b="0" i="1" dirty="0" smtClean="0">
                              <a:latin typeface="Cambria Math" panose="02040503050406030204" pitchFamily="18" charset="0"/>
                            </a:rPr>
                          </m:ctrlPr>
                        </m:sSupPr>
                        <m:e>
                          <m:r>
                            <a:rPr lang="en-US" sz="370" b="0" i="1" dirty="0" smtClean="0">
                              <a:latin typeface="Cambria Math" panose="02040503050406030204" pitchFamily="18" charset="0"/>
                            </a:rPr>
                            <m:t>60</m:t>
                          </m:r>
                        </m:e>
                        <m:sup>
                          <m:r>
                            <a:rPr lang="en-US" sz="370" b="0" i="1" dirty="0" smtClean="0">
                              <a:latin typeface="Cambria Math" panose="02040503050406030204" pitchFamily="18" charset="0"/>
                            </a:rPr>
                            <m:t>4</m:t>
                          </m:r>
                        </m:sup>
                      </m:sSup>
                      <m:sSup>
                        <m:sSupPr>
                          <m:ctrlPr>
                            <a:rPr lang="en-US" sz="370" b="0" i="1" dirty="0" smtClean="0">
                              <a:latin typeface="Cambria Math" panose="02040503050406030204" pitchFamily="18" charset="0"/>
                            </a:rPr>
                          </m:ctrlPr>
                        </m:sSupPr>
                        <m:e>
                          <m:r>
                            <a:rPr lang="en-US" sz="370" b="0" i="1" dirty="0" smtClean="0">
                              <a:latin typeface="Cambria Math" panose="02040503050406030204" pitchFamily="18" charset="0"/>
                            </a:rPr>
                            <m:t>𝑥</m:t>
                          </m:r>
                        </m:e>
                        <m:sup>
                          <m:r>
                            <a:rPr lang="en-US" sz="370" b="0" i="1" dirty="0" smtClean="0">
                              <a:latin typeface="Cambria Math" panose="02040503050406030204" pitchFamily="18" charset="0"/>
                            </a:rPr>
                            <m:t>3</m:t>
                          </m:r>
                        </m:sup>
                      </m:sSup>
                      <m:r>
                        <a:rPr lang="en-US" sz="370" b="0" i="1" dirty="0" smtClean="0">
                          <a:latin typeface="Cambria Math" panose="02040503050406030204" pitchFamily="18" charset="0"/>
                        </a:rPr>
                        <m:t>𝑦</m:t>
                      </m:r>
                      <m:r>
                        <a:rPr lang="en-US" sz="370" b="0" i="1" dirty="0" smtClean="0">
                          <a:latin typeface="Cambria Math" panose="02040503050406030204" pitchFamily="18" charset="0"/>
                        </a:rPr>
                        <m:t>=</m:t>
                      </m:r>
                      <m:sSup>
                        <m:sSupPr>
                          <m:ctrlPr>
                            <a:rPr lang="en-US" sz="370" b="0" i="1" dirty="0" smtClean="0">
                              <a:latin typeface="Cambria Math" panose="02040503050406030204" pitchFamily="18" charset="0"/>
                            </a:rPr>
                          </m:ctrlPr>
                        </m:sSupPr>
                        <m:e>
                          <m:r>
                            <a:rPr lang="en-US" sz="370" b="0" i="1" dirty="0" smtClean="0">
                              <a:latin typeface="Cambria Math" panose="02040503050406030204" pitchFamily="18" charset="0"/>
                            </a:rPr>
                            <m:t>3240</m:t>
                          </m:r>
                        </m:e>
                        <m:sup>
                          <m:r>
                            <a:rPr lang="en-US" sz="370" b="0" i="1" dirty="0" smtClean="0">
                              <a:latin typeface="Cambria Math" panose="02040503050406030204" pitchFamily="18" charset="0"/>
                            </a:rPr>
                            <m:t>4</m:t>
                          </m:r>
                        </m:sup>
                      </m:sSup>
                    </m:oMath>
                  </m:oMathPara>
                </a14:m>
                <a:endParaRPr lang="en-US" sz="370" b="0" dirty="0"/>
              </a:p>
              <a:p>
                <a:pPr>
                  <a:lnSpc>
                    <a:spcPct val="120000"/>
                  </a:lnSpc>
                  <a:spcBef>
                    <a:spcPts val="0"/>
                  </a:spcBef>
                </a:pPr>
                <a:r>
                  <a:rPr lang="en-US" sz="370" b="0" dirty="0" smtClean="0"/>
                  <a:t>Step </a:t>
                </a:r>
                <a:r>
                  <a:rPr lang="en-US" sz="370" b="0" dirty="0"/>
                  <a:t>2: Simplify and isolate </a:t>
                </a:r>
                <a:r>
                  <a:rPr lang="en-US" sz="370" b="0" i="1" dirty="0">
                    <a:latin typeface="Cambria Math" panose="02040503050406030204" pitchFamily="18" charset="0"/>
                    <a:ea typeface="Cambria Math" panose="02040503050406030204" pitchFamily="18" charset="0"/>
                  </a:rPr>
                  <a:t>y</a:t>
                </a:r>
                <a:endParaRPr lang="en-US" sz="370" b="0" dirty="0"/>
              </a:p>
              <a:p>
                <a:pPr>
                  <a:lnSpc>
                    <a:spcPct val="120000"/>
                  </a:lnSpc>
                  <a:spcBef>
                    <a:spcPts val="0"/>
                  </a:spcBef>
                </a:pPr>
                <a:r>
                  <a:rPr lang="en-US" sz="370" b="0" dirty="0"/>
                  <a:t>Divide both sides by </a:t>
                </a:r>
                <a14:m>
                  <m:oMath xmlns:m="http://schemas.openxmlformats.org/officeDocument/2006/math">
                    <m:sSup>
                      <m:sSupPr>
                        <m:ctrlPr>
                          <a:rPr lang="en-US" sz="370" b="0" i="1" dirty="0" smtClean="0">
                            <a:latin typeface="Cambria Math" panose="02040503050406030204" pitchFamily="18" charset="0"/>
                          </a:rPr>
                        </m:ctrlPr>
                      </m:sSupPr>
                      <m:e>
                        <m:r>
                          <a:rPr lang="en-US" sz="370" b="0" i="1" dirty="0" smtClean="0">
                            <a:latin typeface="Cambria Math" panose="02040503050406030204" pitchFamily="18" charset="0"/>
                          </a:rPr>
                          <m:t>60</m:t>
                        </m:r>
                      </m:e>
                      <m:sup>
                        <m:r>
                          <a:rPr lang="en-US" sz="370" b="0" i="1" dirty="0" smtClean="0">
                            <a:latin typeface="Cambria Math" panose="02040503050406030204" pitchFamily="18" charset="0"/>
                          </a:rPr>
                          <m:t>4</m:t>
                        </m:r>
                      </m:sup>
                    </m:sSup>
                    <m:sSup>
                      <m:sSupPr>
                        <m:ctrlPr>
                          <a:rPr lang="en-US" sz="370" b="0" i="1" dirty="0" smtClean="0">
                            <a:latin typeface="Cambria Math" panose="02040503050406030204" pitchFamily="18" charset="0"/>
                          </a:rPr>
                        </m:ctrlPr>
                      </m:sSupPr>
                      <m:e>
                        <m:r>
                          <a:rPr lang="en-US" sz="370" b="0" i="1" dirty="0" smtClean="0">
                            <a:latin typeface="Cambria Math" panose="02040503050406030204" pitchFamily="18" charset="0"/>
                          </a:rPr>
                          <m:t>𝑥</m:t>
                        </m:r>
                      </m:e>
                      <m:sup>
                        <m:r>
                          <a:rPr lang="en-US" sz="370" b="0" i="1" dirty="0" smtClean="0">
                            <a:latin typeface="Cambria Math" panose="02040503050406030204" pitchFamily="18" charset="0"/>
                          </a:rPr>
                          <m:t>3</m:t>
                        </m:r>
                      </m:sup>
                    </m:sSup>
                  </m:oMath>
                </a14:m>
                <a:r>
                  <a:rPr lang="en-US" sz="370" b="0" dirty="0"/>
                  <a:t>:</a:t>
                </a:r>
                <a:br>
                  <a:rPr lang="en-US" sz="370" b="0" dirty="0"/>
                </a:br>
                <a14:m>
                  <m:oMathPara xmlns:m="http://schemas.openxmlformats.org/officeDocument/2006/math">
                    <m:oMathParaPr>
                      <m:jc m:val="centerGroup"/>
                    </m:oMathParaPr>
                    <m:oMath xmlns:m="http://schemas.openxmlformats.org/officeDocument/2006/math">
                      <m:r>
                        <a:rPr lang="en-US" sz="370" b="0" i="1" dirty="0" smtClean="0">
                          <a:latin typeface="Cambria Math" panose="02040503050406030204" pitchFamily="18" charset="0"/>
                        </a:rPr>
                        <m:t>𝑦</m:t>
                      </m:r>
                      <m:r>
                        <a:rPr lang="en-US" sz="370" b="0" i="1" dirty="0" smtClean="0">
                          <a:latin typeface="Cambria Math" panose="02040503050406030204" pitchFamily="18" charset="0"/>
                        </a:rPr>
                        <m:t>=</m:t>
                      </m:r>
                      <m:f>
                        <m:fPr>
                          <m:ctrlPr>
                            <a:rPr lang="en-US" sz="370" b="0" i="1" dirty="0" smtClean="0">
                              <a:latin typeface="Cambria Math" panose="02040503050406030204" pitchFamily="18" charset="0"/>
                            </a:rPr>
                          </m:ctrlPr>
                        </m:fPr>
                        <m:num>
                          <m:sSup>
                            <m:sSupPr>
                              <m:ctrlPr>
                                <a:rPr lang="en-US" sz="370" b="0" i="1" dirty="0" smtClean="0">
                                  <a:latin typeface="Cambria Math" panose="02040503050406030204" pitchFamily="18" charset="0"/>
                                </a:rPr>
                              </m:ctrlPr>
                            </m:sSupPr>
                            <m:e>
                              <m:r>
                                <a:rPr lang="en-US" sz="370" b="0" i="1" dirty="0" smtClean="0">
                                  <a:latin typeface="Cambria Math" panose="02040503050406030204" pitchFamily="18" charset="0"/>
                                </a:rPr>
                                <m:t>3240</m:t>
                              </m:r>
                            </m:e>
                            <m:sup>
                              <m:r>
                                <a:rPr lang="en-US" sz="370" b="0" i="1" dirty="0" smtClean="0">
                                  <a:latin typeface="Cambria Math" panose="02040503050406030204" pitchFamily="18" charset="0"/>
                                </a:rPr>
                                <m:t>4</m:t>
                              </m:r>
                            </m:sup>
                          </m:sSup>
                        </m:num>
                        <m:den>
                          <m:sSup>
                            <m:sSupPr>
                              <m:ctrlPr>
                                <a:rPr lang="en-US" sz="370" b="0" i="1" dirty="0" smtClean="0">
                                  <a:latin typeface="Cambria Math" panose="02040503050406030204" pitchFamily="18" charset="0"/>
                                </a:rPr>
                              </m:ctrlPr>
                            </m:sSupPr>
                            <m:e>
                              <m:r>
                                <a:rPr lang="en-US" sz="370" b="0" i="1" dirty="0" smtClean="0">
                                  <a:latin typeface="Cambria Math" panose="02040503050406030204" pitchFamily="18" charset="0"/>
                                </a:rPr>
                                <m:t>60</m:t>
                              </m:r>
                            </m:e>
                            <m:sup>
                              <m:r>
                                <a:rPr lang="en-US" sz="370" b="0" i="1" dirty="0" smtClean="0">
                                  <a:latin typeface="Cambria Math" panose="02040503050406030204" pitchFamily="18" charset="0"/>
                                </a:rPr>
                                <m:t>4</m:t>
                              </m:r>
                            </m:sup>
                          </m:sSup>
                          <m:sSup>
                            <m:sSupPr>
                              <m:ctrlPr>
                                <a:rPr lang="en-US" sz="370" b="0" i="1" dirty="0" smtClean="0">
                                  <a:latin typeface="Cambria Math" panose="02040503050406030204" pitchFamily="18" charset="0"/>
                                </a:rPr>
                              </m:ctrlPr>
                            </m:sSupPr>
                            <m:e>
                              <m:r>
                                <a:rPr lang="en-US" sz="370" b="0" i="1" dirty="0" smtClean="0">
                                  <a:latin typeface="Cambria Math" panose="02040503050406030204" pitchFamily="18" charset="0"/>
                                </a:rPr>
                                <m:t>𝑥</m:t>
                              </m:r>
                            </m:e>
                            <m:sup>
                              <m:r>
                                <a:rPr lang="en-US" sz="370" b="0" i="1" dirty="0" smtClean="0">
                                  <a:latin typeface="Cambria Math" panose="02040503050406030204" pitchFamily="18" charset="0"/>
                                </a:rPr>
                                <m:t>4</m:t>
                              </m:r>
                            </m:sup>
                          </m:sSup>
                        </m:den>
                      </m:f>
                      <m:r>
                        <a:rPr lang="en-US" sz="370" b="0" i="1" dirty="0" smtClean="0">
                          <a:latin typeface="Cambria Math" panose="02040503050406030204" pitchFamily="18" charset="0"/>
                        </a:rPr>
                        <m:t>​</m:t>
                      </m:r>
                    </m:oMath>
                  </m:oMathPara>
                </a14:m>
                <a:endParaRPr lang="en-US" sz="370" b="0" dirty="0"/>
              </a:p>
              <a:p>
                <a:pPr>
                  <a:lnSpc>
                    <a:spcPct val="120000"/>
                  </a:lnSpc>
                  <a:spcBef>
                    <a:spcPts val="0"/>
                  </a:spcBef>
                </a:pPr>
                <a:r>
                  <a:rPr lang="en-US" sz="370" b="0" dirty="0"/>
                  <a:t>Step 3: Differentiate </a:t>
                </a:r>
                <a:r>
                  <a:rPr lang="en-US" sz="370" b="0" i="1" dirty="0">
                    <a:latin typeface="Cambria Math" panose="02040503050406030204" pitchFamily="18" charset="0"/>
                    <a:ea typeface="Cambria Math" panose="02040503050406030204" pitchFamily="18" charset="0"/>
                  </a:rPr>
                  <a:t>y</a:t>
                </a:r>
                <a:r>
                  <a:rPr lang="en-US" sz="370" b="0" dirty="0" smtClean="0"/>
                  <a:t> </a:t>
                </a:r>
                <a:r>
                  <a:rPr lang="en-US" sz="370" b="0" dirty="0"/>
                  <a:t>with respect to 𝑥 using the quotient rule</a:t>
                </a:r>
              </a:p>
              <a:p>
                <a:pPr>
                  <a:lnSpc>
                    <a:spcPct val="120000"/>
                  </a:lnSpc>
                  <a:spcBef>
                    <a:spcPts val="0"/>
                  </a:spcBef>
                </a:pPr>
                <a14:m>
                  <m:oMathPara xmlns:m="http://schemas.openxmlformats.org/officeDocument/2006/math">
                    <m:oMathParaPr>
                      <m:jc m:val="centerGroup"/>
                    </m:oMathParaPr>
                    <m:oMath xmlns:m="http://schemas.openxmlformats.org/officeDocument/2006/math">
                      <m:f>
                        <m:fPr>
                          <m:ctrlPr>
                            <a:rPr lang="en-US" sz="370" b="0" i="1" dirty="0" smtClean="0">
                              <a:latin typeface="Cambria Math" panose="02040503050406030204" pitchFamily="18" charset="0"/>
                            </a:rPr>
                          </m:ctrlPr>
                        </m:fPr>
                        <m:num>
                          <m:r>
                            <a:rPr lang="en-US" sz="370" b="0" i="1" dirty="0" smtClean="0">
                              <a:latin typeface="Cambria Math" panose="02040503050406030204" pitchFamily="18" charset="0"/>
                            </a:rPr>
                            <m:t>𝑑𝑦</m:t>
                          </m:r>
                        </m:num>
                        <m:den>
                          <m:r>
                            <a:rPr lang="en-US" sz="370" b="0" i="1" dirty="0" smtClean="0">
                              <a:latin typeface="Cambria Math" panose="02040503050406030204" pitchFamily="18" charset="0"/>
                            </a:rPr>
                            <m:t>𝑑𝑥</m:t>
                          </m:r>
                        </m:den>
                      </m:f>
                      <m:r>
                        <a:rPr lang="en-US" sz="370" b="0" i="1" dirty="0">
                          <a:latin typeface="Cambria Math" panose="02040503050406030204" pitchFamily="18" charset="0"/>
                        </a:rPr>
                        <m:t>​=</m:t>
                      </m:r>
                      <m:f>
                        <m:fPr>
                          <m:ctrlPr>
                            <a:rPr lang="en-US" sz="370" b="0" i="1" dirty="0" smtClean="0">
                              <a:latin typeface="Cambria Math" panose="02040503050406030204" pitchFamily="18" charset="0"/>
                            </a:rPr>
                          </m:ctrlPr>
                        </m:fPr>
                        <m:num>
                          <m:r>
                            <a:rPr lang="en-US" sz="370" b="0" i="1" dirty="0" smtClean="0">
                              <a:latin typeface="Cambria Math" panose="02040503050406030204" pitchFamily="18" charset="0"/>
                            </a:rPr>
                            <m:t>𝑑</m:t>
                          </m:r>
                        </m:num>
                        <m:den>
                          <m:r>
                            <a:rPr lang="en-US" sz="370" b="0" i="1" dirty="0" smtClean="0">
                              <a:latin typeface="Cambria Math" panose="02040503050406030204" pitchFamily="18" charset="0"/>
                            </a:rPr>
                            <m:t>𝑑𝑥</m:t>
                          </m:r>
                        </m:den>
                      </m:f>
                      <m:r>
                        <a:rPr lang="en-US" sz="370" b="0" i="1" dirty="0">
                          <a:latin typeface="Cambria Math" panose="02040503050406030204" pitchFamily="18" charset="0"/>
                        </a:rPr>
                        <m:t>​(</m:t>
                      </m:r>
                      <m:f>
                        <m:fPr>
                          <m:ctrlPr>
                            <a:rPr lang="en-US" sz="370" b="0" i="1" dirty="0">
                              <a:latin typeface="Cambria Math" panose="02040503050406030204" pitchFamily="18" charset="0"/>
                            </a:rPr>
                          </m:ctrlPr>
                        </m:fPr>
                        <m:num>
                          <m:sSup>
                            <m:sSupPr>
                              <m:ctrlPr>
                                <a:rPr lang="en-US" sz="370" b="0" i="1" dirty="0">
                                  <a:latin typeface="Cambria Math" panose="02040503050406030204" pitchFamily="18" charset="0"/>
                                </a:rPr>
                              </m:ctrlPr>
                            </m:sSupPr>
                            <m:e>
                              <m:r>
                                <a:rPr lang="en-US" sz="370" b="0" i="1" dirty="0">
                                  <a:latin typeface="Cambria Math" panose="02040503050406030204" pitchFamily="18" charset="0"/>
                                </a:rPr>
                                <m:t>3240</m:t>
                              </m:r>
                            </m:e>
                            <m:sup>
                              <m:r>
                                <a:rPr lang="en-US" sz="370" b="0" i="1" dirty="0">
                                  <a:latin typeface="Cambria Math" panose="02040503050406030204" pitchFamily="18" charset="0"/>
                                </a:rPr>
                                <m:t>4</m:t>
                              </m:r>
                            </m:sup>
                          </m:sSup>
                        </m:num>
                        <m:den>
                          <m:sSup>
                            <m:sSupPr>
                              <m:ctrlPr>
                                <a:rPr lang="en-US" sz="370" b="0" i="1" dirty="0">
                                  <a:latin typeface="Cambria Math" panose="02040503050406030204" pitchFamily="18" charset="0"/>
                                </a:rPr>
                              </m:ctrlPr>
                            </m:sSupPr>
                            <m:e>
                              <m:r>
                                <a:rPr lang="en-US" sz="370" b="0" i="1" dirty="0">
                                  <a:latin typeface="Cambria Math" panose="02040503050406030204" pitchFamily="18" charset="0"/>
                                </a:rPr>
                                <m:t>60</m:t>
                              </m:r>
                            </m:e>
                            <m:sup>
                              <m:r>
                                <a:rPr lang="en-US" sz="370" b="0" i="1" dirty="0">
                                  <a:latin typeface="Cambria Math" panose="02040503050406030204" pitchFamily="18" charset="0"/>
                                </a:rPr>
                                <m:t>4</m:t>
                              </m:r>
                            </m:sup>
                          </m:sSup>
                          <m:sSup>
                            <m:sSupPr>
                              <m:ctrlPr>
                                <a:rPr lang="en-US" sz="370" b="0" i="1" dirty="0">
                                  <a:latin typeface="Cambria Math" panose="02040503050406030204" pitchFamily="18" charset="0"/>
                                </a:rPr>
                              </m:ctrlPr>
                            </m:sSupPr>
                            <m:e>
                              <m:r>
                                <a:rPr lang="en-US" sz="370" b="0" i="1" dirty="0">
                                  <a:latin typeface="Cambria Math" panose="02040503050406030204" pitchFamily="18" charset="0"/>
                                </a:rPr>
                                <m:t>𝑥</m:t>
                              </m:r>
                            </m:e>
                            <m:sup>
                              <m:r>
                                <a:rPr lang="en-US" sz="370" b="0" i="1" dirty="0">
                                  <a:latin typeface="Cambria Math" panose="02040503050406030204" pitchFamily="18" charset="0"/>
                                </a:rPr>
                                <m:t>4</m:t>
                              </m:r>
                            </m:sup>
                          </m:sSup>
                        </m:den>
                      </m:f>
                      <m:r>
                        <a:rPr lang="en-US" sz="370" b="0" i="1" dirty="0">
                          <a:latin typeface="Cambria Math" panose="02040503050406030204" pitchFamily="18" charset="0"/>
                        </a:rPr>
                        <m:t>​)</m:t>
                      </m:r>
                    </m:oMath>
                  </m:oMathPara>
                </a14:m>
                <a:r>
                  <a:rPr lang="en-US" sz="370" b="0" dirty="0"/>
                  <a:t/>
                </a:r>
                <a:br>
                  <a:rPr lang="en-US" sz="370" b="0" dirty="0"/>
                </a:br>
                <a:r>
                  <a:rPr lang="en-US" sz="370" b="0" dirty="0"/>
                  <a:t>Since the numerator is a constant, we can apply the power rule to the denominator</a:t>
                </a:r>
                <a:r>
                  <a:rPr lang="en-US" sz="370" b="0" dirty="0" smtClean="0"/>
                  <a:t>:</a:t>
                </a:r>
              </a:p>
              <a:p>
                <a:pPr>
                  <a:lnSpc>
                    <a:spcPct val="120000"/>
                  </a:lnSpc>
                  <a:spcBef>
                    <a:spcPts val="0"/>
                  </a:spcBef>
                </a:pPr>
                <a14:m>
                  <m:oMathPara xmlns:m="http://schemas.openxmlformats.org/officeDocument/2006/math">
                    <m:oMathParaPr>
                      <m:jc m:val="centerGroup"/>
                    </m:oMathParaPr>
                    <m:oMath xmlns:m="http://schemas.openxmlformats.org/officeDocument/2006/math">
                      <m:f>
                        <m:fPr>
                          <m:ctrlPr>
                            <a:rPr lang="en-US" sz="370" b="0" i="1" dirty="0" smtClean="0">
                              <a:latin typeface="Cambria Math" panose="02040503050406030204" pitchFamily="18" charset="0"/>
                            </a:rPr>
                          </m:ctrlPr>
                        </m:fPr>
                        <m:num>
                          <m:r>
                            <a:rPr lang="en-US" sz="370" b="0" i="1" dirty="0" smtClean="0">
                              <a:latin typeface="Cambria Math" panose="02040503050406030204" pitchFamily="18" charset="0"/>
                            </a:rPr>
                            <m:t>𝑑𝑦</m:t>
                          </m:r>
                        </m:num>
                        <m:den>
                          <m:r>
                            <a:rPr lang="en-US" sz="370" b="0" i="1" dirty="0" smtClean="0">
                              <a:latin typeface="Cambria Math" panose="02040503050406030204" pitchFamily="18" charset="0"/>
                            </a:rPr>
                            <m:t>𝑑𝑥</m:t>
                          </m:r>
                        </m:den>
                      </m:f>
                      <m:r>
                        <a:rPr lang="en-US" sz="370" b="0" i="1" dirty="0">
                          <a:latin typeface="Cambria Math" panose="02040503050406030204" pitchFamily="18" charset="0"/>
                        </a:rPr>
                        <m:t>​=</m:t>
                      </m:r>
                      <m:sSup>
                        <m:sSupPr>
                          <m:ctrlPr>
                            <a:rPr lang="en-US" sz="370" b="0" i="1" dirty="0" smtClean="0">
                              <a:latin typeface="Cambria Math" panose="02040503050406030204" pitchFamily="18" charset="0"/>
                            </a:rPr>
                          </m:ctrlPr>
                        </m:sSupPr>
                        <m:e>
                          <m:r>
                            <a:rPr lang="en-US" sz="370" b="0" i="1" dirty="0">
                              <a:latin typeface="Cambria Math" panose="02040503050406030204" pitchFamily="18" charset="0"/>
                            </a:rPr>
                            <m:t>3240</m:t>
                          </m:r>
                        </m:e>
                        <m:sup>
                          <m:r>
                            <a:rPr lang="en-US" sz="370" b="0" i="1" dirty="0">
                              <a:latin typeface="Cambria Math" panose="02040503050406030204" pitchFamily="18" charset="0"/>
                            </a:rPr>
                            <m:t>4</m:t>
                          </m:r>
                        </m:sup>
                      </m:sSup>
                      <m:r>
                        <a:rPr lang="en-US" sz="370" b="0" i="1" dirty="0">
                          <a:latin typeface="Cambria Math" panose="02040503050406030204" pitchFamily="18" charset="0"/>
                        </a:rPr>
                        <m:t>⋅</m:t>
                      </m:r>
                      <m:f>
                        <m:fPr>
                          <m:ctrlPr>
                            <a:rPr lang="en-US" sz="370" b="0" i="1" dirty="0" smtClean="0">
                              <a:latin typeface="Cambria Math" panose="02040503050406030204" pitchFamily="18" charset="0"/>
                            </a:rPr>
                          </m:ctrlPr>
                        </m:fPr>
                        <m:num>
                          <m:r>
                            <a:rPr lang="en-US" sz="370" b="0" i="1" dirty="0">
                              <a:latin typeface="Cambria Math" panose="02040503050406030204" pitchFamily="18" charset="0"/>
                            </a:rPr>
                            <m:t>𝑑</m:t>
                          </m:r>
                        </m:num>
                        <m:den>
                          <m:r>
                            <a:rPr lang="en-US" sz="370" b="0" i="1" dirty="0">
                              <a:latin typeface="Cambria Math" panose="02040503050406030204" pitchFamily="18" charset="0"/>
                            </a:rPr>
                            <m:t>𝑑</m:t>
                          </m:r>
                          <m:r>
                            <a:rPr lang="en-US" sz="370" b="0" i="1" dirty="0" smtClean="0">
                              <a:latin typeface="Cambria Math" panose="02040503050406030204" pitchFamily="18" charset="0"/>
                            </a:rPr>
                            <m:t>𝑥</m:t>
                          </m:r>
                        </m:den>
                      </m:f>
                      <m:r>
                        <a:rPr lang="en-US" sz="370" b="0" i="1" dirty="0">
                          <a:latin typeface="Cambria Math" panose="02040503050406030204" pitchFamily="18" charset="0"/>
                        </a:rPr>
                        <m:t>​(</m:t>
                      </m:r>
                      <m:sSup>
                        <m:sSupPr>
                          <m:ctrlPr>
                            <a:rPr lang="en-US" sz="370" b="0" i="1" dirty="0" smtClean="0">
                              <a:latin typeface="Cambria Math" panose="02040503050406030204" pitchFamily="18" charset="0"/>
                            </a:rPr>
                          </m:ctrlPr>
                        </m:sSupPr>
                        <m:e>
                          <m:r>
                            <a:rPr lang="en-US" sz="370" b="0" i="1" dirty="0">
                              <a:latin typeface="Cambria Math" panose="02040503050406030204" pitchFamily="18" charset="0"/>
                            </a:rPr>
                            <m:t>60</m:t>
                          </m:r>
                        </m:e>
                        <m:sup>
                          <m:r>
                            <a:rPr lang="en-US" sz="370" b="0" i="1" dirty="0">
                              <a:latin typeface="Cambria Math" panose="02040503050406030204" pitchFamily="18" charset="0"/>
                            </a:rPr>
                            <m:t>−4</m:t>
                          </m:r>
                        </m:sup>
                      </m:sSup>
                      <m:sSup>
                        <m:sSupPr>
                          <m:ctrlPr>
                            <a:rPr lang="en-US" sz="370" b="0" i="1" dirty="0" smtClean="0">
                              <a:latin typeface="Cambria Math" panose="02040503050406030204" pitchFamily="18" charset="0"/>
                            </a:rPr>
                          </m:ctrlPr>
                        </m:sSupPr>
                        <m:e>
                          <m:r>
                            <a:rPr lang="en-US" sz="370" b="0" i="1" dirty="0">
                              <a:latin typeface="Cambria Math" panose="02040503050406030204" pitchFamily="18" charset="0"/>
                            </a:rPr>
                            <m:t>𝑥</m:t>
                          </m:r>
                        </m:e>
                        <m:sup>
                          <m:r>
                            <a:rPr lang="en-US" sz="370" b="0" i="1" dirty="0">
                              <a:latin typeface="Cambria Math" panose="02040503050406030204" pitchFamily="18" charset="0"/>
                            </a:rPr>
                            <m:t>−3</m:t>
                          </m:r>
                        </m:sup>
                      </m:sSup>
                      <m:r>
                        <a:rPr lang="en-US" sz="370" b="0" i="1" dirty="0">
                          <a:latin typeface="Cambria Math" panose="02040503050406030204" pitchFamily="18" charset="0"/>
                        </a:rPr>
                        <m:t>)</m:t>
                      </m:r>
                    </m:oMath>
                    <m:oMath xmlns:m="http://schemas.openxmlformats.org/officeDocument/2006/math">
                      <m:f>
                        <m:fPr>
                          <m:ctrlPr>
                            <a:rPr lang="en-US" sz="370" b="0" i="1" dirty="0" smtClean="0">
                              <a:latin typeface="Cambria Math" panose="02040503050406030204" pitchFamily="18" charset="0"/>
                            </a:rPr>
                          </m:ctrlPr>
                        </m:fPr>
                        <m:num>
                          <m:r>
                            <a:rPr lang="en-US" sz="370" b="0" i="1" dirty="0" smtClean="0">
                              <a:latin typeface="Cambria Math" panose="02040503050406030204" pitchFamily="18" charset="0"/>
                            </a:rPr>
                            <m:t>𝑑𝑦</m:t>
                          </m:r>
                        </m:num>
                        <m:den>
                          <m:r>
                            <a:rPr lang="en-US" sz="370" b="0" i="1" dirty="0" smtClean="0">
                              <a:latin typeface="Cambria Math" panose="02040503050406030204" pitchFamily="18" charset="0"/>
                            </a:rPr>
                            <m:t>𝑑𝑥</m:t>
                          </m:r>
                        </m:den>
                      </m:f>
                      <m:r>
                        <a:rPr lang="en-US" sz="370" b="0" i="1" dirty="0">
                          <a:latin typeface="Cambria Math" panose="02040503050406030204" pitchFamily="18" charset="0"/>
                        </a:rPr>
                        <m:t>​=</m:t>
                      </m:r>
                      <m:sSup>
                        <m:sSupPr>
                          <m:ctrlPr>
                            <a:rPr lang="en-US" sz="370" b="0" i="1" dirty="0" smtClean="0">
                              <a:latin typeface="Cambria Math" panose="02040503050406030204" pitchFamily="18" charset="0"/>
                            </a:rPr>
                          </m:ctrlPr>
                        </m:sSupPr>
                        <m:e>
                          <m:r>
                            <a:rPr lang="en-US" sz="370" b="0" i="1" dirty="0">
                              <a:latin typeface="Cambria Math" panose="02040503050406030204" pitchFamily="18" charset="0"/>
                            </a:rPr>
                            <m:t>3240</m:t>
                          </m:r>
                        </m:e>
                        <m:sup>
                          <m:r>
                            <a:rPr lang="en-US" sz="370" b="0" i="1" dirty="0">
                              <a:latin typeface="Cambria Math" panose="02040503050406030204" pitchFamily="18" charset="0"/>
                            </a:rPr>
                            <m:t>4</m:t>
                          </m:r>
                        </m:sup>
                      </m:sSup>
                      <m:r>
                        <a:rPr lang="en-US" sz="370" b="0" i="1" dirty="0">
                          <a:latin typeface="Cambria Math" panose="02040503050406030204" pitchFamily="18" charset="0"/>
                        </a:rPr>
                        <m:t>⋅</m:t>
                      </m:r>
                      <m:sSup>
                        <m:sSupPr>
                          <m:ctrlPr>
                            <a:rPr lang="en-US" sz="370" b="0" i="1" dirty="0" smtClean="0">
                              <a:latin typeface="Cambria Math" panose="02040503050406030204" pitchFamily="18" charset="0"/>
                            </a:rPr>
                          </m:ctrlPr>
                        </m:sSupPr>
                        <m:e>
                          <m:r>
                            <a:rPr lang="en-US" sz="370" b="0" i="1" dirty="0">
                              <a:latin typeface="Cambria Math" panose="02040503050406030204" pitchFamily="18" charset="0"/>
                            </a:rPr>
                            <m:t>60</m:t>
                          </m:r>
                        </m:e>
                        <m:sup>
                          <m:r>
                            <a:rPr lang="en-US" sz="370" b="0" i="1" dirty="0">
                              <a:latin typeface="Cambria Math" panose="02040503050406030204" pitchFamily="18" charset="0"/>
                            </a:rPr>
                            <m:t>−4</m:t>
                          </m:r>
                        </m:sup>
                      </m:sSup>
                      <m:r>
                        <a:rPr lang="en-US" sz="370" b="0" i="1" dirty="0">
                          <a:latin typeface="Cambria Math" panose="02040503050406030204" pitchFamily="18" charset="0"/>
                        </a:rPr>
                        <m:t>⋅(−3</m:t>
                      </m:r>
                      <m:sSup>
                        <m:sSupPr>
                          <m:ctrlPr>
                            <a:rPr lang="en-US" sz="370" b="0" i="1" dirty="0" smtClean="0">
                              <a:latin typeface="Cambria Math" panose="02040503050406030204" pitchFamily="18" charset="0"/>
                            </a:rPr>
                          </m:ctrlPr>
                        </m:sSupPr>
                        <m:e>
                          <m:r>
                            <a:rPr lang="en-US" sz="370" b="0" i="1" dirty="0">
                              <a:latin typeface="Cambria Math" panose="02040503050406030204" pitchFamily="18" charset="0"/>
                            </a:rPr>
                            <m:t>𝑥</m:t>
                          </m:r>
                        </m:e>
                        <m:sup>
                          <m:r>
                            <a:rPr lang="en-US" sz="370" b="0" i="1" dirty="0">
                              <a:latin typeface="Cambria Math" panose="02040503050406030204" pitchFamily="18" charset="0"/>
                            </a:rPr>
                            <m:t>−4</m:t>
                          </m:r>
                        </m:sup>
                      </m:sSup>
                      <m:r>
                        <a:rPr lang="en-US" sz="370" b="0" i="1" dirty="0">
                          <a:latin typeface="Cambria Math" panose="02040503050406030204" pitchFamily="18" charset="0"/>
                        </a:rPr>
                        <m:t>)</m:t>
                      </m:r>
                    </m:oMath>
                  </m:oMathPara>
                </a14:m>
                <a:endParaRPr lang="en-US" sz="370" b="0" dirty="0"/>
              </a:p>
              <a:p>
                <a:pPr>
                  <a:lnSpc>
                    <a:spcPct val="120000"/>
                  </a:lnSpc>
                  <a:spcBef>
                    <a:spcPts val="0"/>
                  </a:spcBef>
                </a:pPr>
                <a:r>
                  <a:rPr lang="en-US" sz="370" b="0" dirty="0"/>
                  <a:t>Step 4: Evaluate </a:t>
                </a:r>
                <a14:m>
                  <m:oMath xmlns:m="http://schemas.openxmlformats.org/officeDocument/2006/math">
                    <m:f>
                      <m:fPr>
                        <m:ctrlPr>
                          <a:rPr lang="en-US" sz="370" b="0" i="1" dirty="0">
                            <a:latin typeface="Cambria Math" panose="02040503050406030204" pitchFamily="18" charset="0"/>
                          </a:rPr>
                        </m:ctrlPr>
                      </m:fPr>
                      <m:num>
                        <m:r>
                          <a:rPr lang="en-US" sz="370" b="0" i="1" dirty="0">
                            <a:latin typeface="Cambria Math" panose="02040503050406030204" pitchFamily="18" charset="0"/>
                          </a:rPr>
                          <m:t>𝑑𝑦</m:t>
                        </m:r>
                      </m:num>
                      <m:den>
                        <m:r>
                          <a:rPr lang="en-US" sz="370" b="0" i="1" dirty="0">
                            <a:latin typeface="Cambria Math" panose="02040503050406030204" pitchFamily="18" charset="0"/>
                          </a:rPr>
                          <m:t>𝑑𝑥</m:t>
                        </m:r>
                      </m:den>
                    </m:f>
                  </m:oMath>
                </a14:m>
                <a:r>
                  <a:rPr lang="en-US" sz="370" b="0" dirty="0" smtClean="0"/>
                  <a:t> </a:t>
                </a:r>
                <a:r>
                  <a:rPr lang="en-US" sz="370" b="0" dirty="0"/>
                  <a:t>at the point (81,16)</a:t>
                </a:r>
              </a:p>
              <a:p>
                <a:pPr>
                  <a:lnSpc>
                    <a:spcPct val="120000"/>
                  </a:lnSpc>
                  <a:spcBef>
                    <a:spcPts val="0"/>
                  </a:spcBef>
                </a:pPr>
                <a:r>
                  <a:rPr lang="en-US" sz="370" b="0" dirty="0"/>
                  <a:t>Substitute 𝑥 = 81 into the derivative:</a:t>
                </a:r>
                <a:br>
                  <a:rPr lang="en-US" sz="370" b="0" dirty="0"/>
                </a:br>
                <a14:m>
                  <m:oMathPara xmlns:m="http://schemas.openxmlformats.org/officeDocument/2006/math">
                    <m:oMathParaPr>
                      <m:jc m:val="centerGroup"/>
                    </m:oMathParaPr>
                    <m:oMath xmlns:m="http://schemas.openxmlformats.org/officeDocument/2006/math">
                      <m:f>
                        <m:fPr>
                          <m:ctrlPr>
                            <a:rPr lang="en-US" sz="370" b="0" i="1" dirty="0" smtClean="0">
                              <a:latin typeface="Cambria Math" panose="02040503050406030204" pitchFamily="18" charset="0"/>
                            </a:rPr>
                          </m:ctrlPr>
                        </m:fPr>
                        <m:num>
                          <m:r>
                            <a:rPr lang="en-US" sz="370" b="0" i="1" dirty="0" smtClean="0">
                              <a:latin typeface="Cambria Math" panose="02040503050406030204" pitchFamily="18" charset="0"/>
                            </a:rPr>
                            <m:t>𝑑𝑦</m:t>
                          </m:r>
                        </m:num>
                        <m:den>
                          <m:r>
                            <a:rPr lang="en-US" sz="370" b="0" i="1" dirty="0" smtClean="0">
                              <a:latin typeface="Cambria Math" panose="02040503050406030204" pitchFamily="18" charset="0"/>
                            </a:rPr>
                            <m:t>𝑑𝑥</m:t>
                          </m:r>
                        </m:den>
                      </m:f>
                      <m:r>
                        <a:rPr lang="en-US" sz="370" b="0" i="1" dirty="0">
                          <a:latin typeface="Cambria Math" panose="02040503050406030204" pitchFamily="18" charset="0"/>
                        </a:rPr>
                        <m:t>​=</m:t>
                      </m:r>
                      <m:sSup>
                        <m:sSupPr>
                          <m:ctrlPr>
                            <a:rPr lang="en-US" sz="370" b="0" i="1" dirty="0" smtClean="0">
                              <a:latin typeface="Cambria Math" panose="02040503050406030204" pitchFamily="18" charset="0"/>
                            </a:rPr>
                          </m:ctrlPr>
                        </m:sSupPr>
                        <m:e>
                          <m:r>
                            <a:rPr lang="en-US" sz="370" b="0" i="1" dirty="0">
                              <a:latin typeface="Cambria Math" panose="02040503050406030204" pitchFamily="18" charset="0"/>
                            </a:rPr>
                            <m:t>3240</m:t>
                          </m:r>
                        </m:e>
                        <m:sup>
                          <m:r>
                            <a:rPr lang="en-US" sz="370" b="0" i="1" dirty="0">
                              <a:latin typeface="Cambria Math" panose="02040503050406030204" pitchFamily="18" charset="0"/>
                            </a:rPr>
                            <m:t>4</m:t>
                          </m:r>
                        </m:sup>
                      </m:sSup>
                      <m:r>
                        <a:rPr lang="en-US" sz="370" b="0" i="1" dirty="0">
                          <a:latin typeface="Cambria Math" panose="02040503050406030204" pitchFamily="18" charset="0"/>
                        </a:rPr>
                        <m:t>⋅</m:t>
                      </m:r>
                      <m:sSup>
                        <m:sSupPr>
                          <m:ctrlPr>
                            <a:rPr lang="en-US" sz="370" b="0" i="1" dirty="0" smtClean="0">
                              <a:latin typeface="Cambria Math" panose="02040503050406030204" pitchFamily="18" charset="0"/>
                            </a:rPr>
                          </m:ctrlPr>
                        </m:sSupPr>
                        <m:e>
                          <m:r>
                            <a:rPr lang="en-US" sz="370" b="0" i="1" dirty="0">
                              <a:latin typeface="Cambria Math" panose="02040503050406030204" pitchFamily="18" charset="0"/>
                            </a:rPr>
                            <m:t>60</m:t>
                          </m:r>
                        </m:e>
                        <m:sup>
                          <m:r>
                            <a:rPr lang="en-US" sz="370" b="0" i="1" dirty="0">
                              <a:latin typeface="Cambria Math" panose="02040503050406030204" pitchFamily="18" charset="0"/>
                            </a:rPr>
                            <m:t>−4</m:t>
                          </m:r>
                        </m:sup>
                      </m:sSup>
                      <m:r>
                        <a:rPr lang="en-US" sz="370" b="0" i="1" dirty="0">
                          <a:latin typeface="Cambria Math" panose="02040503050406030204" pitchFamily="18" charset="0"/>
                        </a:rPr>
                        <m:t>⋅(−3⋅</m:t>
                      </m:r>
                      <m:sSup>
                        <m:sSupPr>
                          <m:ctrlPr>
                            <a:rPr lang="en-US" sz="370" b="0" i="1" dirty="0" smtClean="0">
                              <a:latin typeface="Cambria Math" panose="02040503050406030204" pitchFamily="18" charset="0"/>
                            </a:rPr>
                          </m:ctrlPr>
                        </m:sSupPr>
                        <m:e>
                          <m:r>
                            <a:rPr lang="en-US" sz="370" b="0" i="1" dirty="0">
                              <a:latin typeface="Cambria Math" panose="02040503050406030204" pitchFamily="18" charset="0"/>
                            </a:rPr>
                            <m:t>81</m:t>
                          </m:r>
                        </m:e>
                        <m:sup>
                          <m:r>
                            <a:rPr lang="en-US" sz="370" b="0" i="1" dirty="0">
                              <a:latin typeface="Cambria Math" panose="02040503050406030204" pitchFamily="18" charset="0"/>
                            </a:rPr>
                            <m:t>−4</m:t>
                          </m:r>
                        </m:sup>
                      </m:sSup>
                      <m:r>
                        <a:rPr lang="en-US" sz="370" b="0" i="1" dirty="0">
                          <a:latin typeface="Cambria Math" panose="02040503050406030204" pitchFamily="18" charset="0"/>
                        </a:rPr>
                        <m:t>)</m:t>
                      </m:r>
                    </m:oMath>
                  </m:oMathPara>
                </a14:m>
                <a:r>
                  <a:rPr lang="en-US" sz="370" b="0" dirty="0"/>
                  <a:t/>
                </a:r>
                <a:br>
                  <a:rPr lang="en-US" sz="370" b="0" dirty="0"/>
                </a:br>
                <a:r>
                  <a:rPr lang="en-US" sz="370" b="0" dirty="0"/>
                  <a:t>Simplifying further</a:t>
                </a:r>
                <a:r>
                  <a:rPr lang="en-US" sz="370" b="0" dirty="0" smtClean="0"/>
                  <a:t>:</a:t>
                </a:r>
              </a:p>
              <a:p>
                <a:pPr>
                  <a:lnSpc>
                    <a:spcPct val="120000"/>
                  </a:lnSpc>
                  <a:spcBef>
                    <a:spcPts val="0"/>
                  </a:spcBef>
                </a:pPr>
                <a14:m>
                  <m:oMathPara xmlns:m="http://schemas.openxmlformats.org/officeDocument/2006/math">
                    <m:oMathParaPr>
                      <m:jc m:val="centerGroup"/>
                    </m:oMathParaPr>
                    <m:oMath xmlns:m="http://schemas.openxmlformats.org/officeDocument/2006/math">
                      <m:f>
                        <m:fPr>
                          <m:ctrlPr>
                            <a:rPr lang="en-US" sz="370" b="0" i="1" dirty="0" smtClean="0">
                              <a:latin typeface="Cambria Math" panose="02040503050406030204" pitchFamily="18" charset="0"/>
                            </a:rPr>
                          </m:ctrlPr>
                        </m:fPr>
                        <m:num>
                          <m:r>
                            <a:rPr lang="en-US" sz="370" b="0" i="1" dirty="0" smtClean="0">
                              <a:latin typeface="Cambria Math" panose="02040503050406030204" pitchFamily="18" charset="0"/>
                            </a:rPr>
                            <m:t>𝑑𝑦</m:t>
                          </m:r>
                        </m:num>
                        <m:den>
                          <m:r>
                            <a:rPr lang="en-US" sz="370" b="0" i="1" dirty="0" smtClean="0">
                              <a:latin typeface="Cambria Math" panose="02040503050406030204" pitchFamily="18" charset="0"/>
                            </a:rPr>
                            <m:t>𝑑𝑥</m:t>
                          </m:r>
                          <m:r>
                            <a:rPr lang="en-US" sz="370" b="0" i="1" dirty="0">
                              <a:latin typeface="Cambria Math" panose="02040503050406030204" pitchFamily="18" charset="0"/>
                            </a:rPr>
                            <m:t>​</m:t>
                          </m:r>
                        </m:den>
                      </m:f>
                      <m:r>
                        <a:rPr lang="en-US" sz="370" b="0" i="1" dirty="0">
                          <a:latin typeface="Cambria Math" panose="02040503050406030204" pitchFamily="18" charset="0"/>
                        </a:rPr>
                        <m:t>=−</m:t>
                      </m:r>
                      <m:f>
                        <m:fPr>
                          <m:ctrlPr>
                            <a:rPr lang="en-US" sz="370" b="0" i="1" dirty="0">
                              <a:latin typeface="Cambria Math" panose="02040503050406030204" pitchFamily="18" charset="0"/>
                            </a:rPr>
                          </m:ctrlPr>
                        </m:fPr>
                        <m:num>
                          <m:r>
                            <a:rPr lang="en-US" sz="370" b="0" i="1" dirty="0">
                              <a:latin typeface="Cambria Math" panose="02040503050406030204" pitchFamily="18" charset="0"/>
                            </a:rPr>
                            <m:t>3</m:t>
                          </m:r>
                          <m:r>
                            <a:rPr lang="en-US" sz="370" b="0" i="1" dirty="0">
                              <a:latin typeface="Cambria Math" panose="02040503050406030204" pitchFamily="18" charset="0"/>
                              <a:ea typeface="Cambria Math" panose="02040503050406030204" pitchFamily="18" charset="0"/>
                            </a:rPr>
                            <m:t>∙</m:t>
                          </m:r>
                          <m:sSup>
                            <m:sSupPr>
                              <m:ctrlPr>
                                <a:rPr lang="en-US" sz="370" b="0" i="1" dirty="0">
                                  <a:latin typeface="Cambria Math" panose="02040503050406030204" pitchFamily="18" charset="0"/>
                                  <a:ea typeface="Cambria Math" panose="02040503050406030204" pitchFamily="18" charset="0"/>
                                </a:rPr>
                              </m:ctrlPr>
                            </m:sSupPr>
                            <m:e>
                              <m:r>
                                <a:rPr lang="en-US" sz="370" b="0" i="1" dirty="0">
                                  <a:latin typeface="Cambria Math" panose="02040503050406030204" pitchFamily="18" charset="0"/>
                                  <a:ea typeface="Cambria Math" panose="02040503050406030204" pitchFamily="18" charset="0"/>
                                </a:rPr>
                                <m:t>3204</m:t>
                              </m:r>
                            </m:e>
                            <m:sup>
                              <m:r>
                                <a:rPr lang="en-US" sz="370" b="0" i="1" dirty="0">
                                  <a:latin typeface="Cambria Math" panose="02040503050406030204" pitchFamily="18" charset="0"/>
                                  <a:ea typeface="Cambria Math" panose="02040503050406030204" pitchFamily="18" charset="0"/>
                                </a:rPr>
                                <m:t>4</m:t>
                              </m:r>
                            </m:sup>
                          </m:sSup>
                        </m:num>
                        <m:den>
                          <m:sSup>
                            <m:sSupPr>
                              <m:ctrlPr>
                                <a:rPr lang="en-US" sz="370" b="0" i="1" dirty="0">
                                  <a:latin typeface="Cambria Math" panose="02040503050406030204" pitchFamily="18" charset="0"/>
                                </a:rPr>
                              </m:ctrlPr>
                            </m:sSupPr>
                            <m:e>
                              <m:r>
                                <a:rPr lang="en-US" sz="370" b="0" i="1" dirty="0">
                                  <a:latin typeface="Cambria Math" panose="02040503050406030204" pitchFamily="18" charset="0"/>
                                </a:rPr>
                                <m:t>60</m:t>
                              </m:r>
                            </m:e>
                            <m:sup>
                              <m:r>
                                <a:rPr lang="en-US" sz="370" b="0" i="1" dirty="0">
                                  <a:latin typeface="Cambria Math" panose="02040503050406030204" pitchFamily="18" charset="0"/>
                                </a:rPr>
                                <m:t>4</m:t>
                              </m:r>
                            </m:sup>
                          </m:sSup>
                          <m:r>
                            <a:rPr lang="en-US" sz="370" b="0" i="1" dirty="0">
                              <a:latin typeface="Cambria Math" panose="02040503050406030204" pitchFamily="18" charset="0"/>
                              <a:ea typeface="Cambria Math" panose="02040503050406030204" pitchFamily="18" charset="0"/>
                            </a:rPr>
                            <m:t>∙</m:t>
                          </m:r>
                          <m:sSup>
                            <m:sSupPr>
                              <m:ctrlPr>
                                <a:rPr lang="en-US" sz="370" b="0" i="1" dirty="0">
                                  <a:latin typeface="Cambria Math" panose="02040503050406030204" pitchFamily="18" charset="0"/>
                                  <a:ea typeface="Cambria Math" panose="02040503050406030204" pitchFamily="18" charset="0"/>
                                </a:rPr>
                              </m:ctrlPr>
                            </m:sSupPr>
                            <m:e>
                              <m:r>
                                <a:rPr lang="en-US" sz="370" b="0" i="1" dirty="0">
                                  <a:latin typeface="Cambria Math" panose="02040503050406030204" pitchFamily="18" charset="0"/>
                                  <a:ea typeface="Cambria Math" panose="02040503050406030204" pitchFamily="18" charset="0"/>
                                </a:rPr>
                                <m:t>81</m:t>
                              </m:r>
                            </m:e>
                            <m:sup>
                              <m:r>
                                <a:rPr lang="en-US" sz="370" b="0" i="1" dirty="0">
                                  <a:latin typeface="Cambria Math" panose="02040503050406030204" pitchFamily="18" charset="0"/>
                                  <a:ea typeface="Cambria Math" panose="02040503050406030204" pitchFamily="18" charset="0"/>
                                </a:rPr>
                                <m:t>4</m:t>
                              </m:r>
                            </m:sup>
                          </m:sSup>
                        </m:den>
                      </m:f>
                      <m:r>
                        <a:rPr lang="en-US" sz="370" b="0" i="1" dirty="0">
                          <a:latin typeface="Cambria Math" panose="02040503050406030204" pitchFamily="18" charset="0"/>
                        </a:rPr>
                        <m:t>​</m:t>
                      </m:r>
                    </m:oMath>
                  </m:oMathPara>
                </a14:m>
                <a:r>
                  <a:rPr lang="en-US" sz="370" b="0" dirty="0"/>
                  <a:t/>
                </a:r>
                <a:br>
                  <a:rPr lang="en-US" sz="370" b="0" dirty="0"/>
                </a:br>
                <a:r>
                  <a:rPr lang="en-US" sz="370" b="0" dirty="0"/>
                  <a:t>Calculating the numerical value:</a:t>
                </a:r>
                <a:endParaRPr lang="en-US" sz="370" b="0" i="1" dirty="0" smtClean="0">
                  <a:latin typeface="Cambria Math" panose="02040503050406030204" pitchFamily="18" charset="0"/>
                </a:endParaRPr>
              </a:p>
              <a:p>
                <a:pPr>
                  <a:lnSpc>
                    <a:spcPct val="120000"/>
                  </a:lnSpc>
                  <a:spcBef>
                    <a:spcPts val="0"/>
                  </a:spcBef>
                </a:pPr>
                <a14:m>
                  <m:oMathPara xmlns:m="http://schemas.openxmlformats.org/officeDocument/2006/math">
                    <m:oMathParaPr>
                      <m:jc m:val="centerGroup"/>
                    </m:oMathParaPr>
                    <m:oMath xmlns:m="http://schemas.openxmlformats.org/officeDocument/2006/math">
                      <m:f>
                        <m:fPr>
                          <m:ctrlPr>
                            <a:rPr lang="en-US" sz="370" b="0" i="1" dirty="0" smtClean="0">
                              <a:latin typeface="Cambria Math" panose="02040503050406030204" pitchFamily="18" charset="0"/>
                            </a:rPr>
                          </m:ctrlPr>
                        </m:fPr>
                        <m:num>
                          <m:r>
                            <a:rPr lang="en-US" sz="370" b="0" i="1" dirty="0">
                              <a:latin typeface="Cambria Math" panose="02040503050406030204" pitchFamily="18" charset="0"/>
                            </a:rPr>
                            <m:t>𝑑</m:t>
                          </m:r>
                          <m:r>
                            <a:rPr lang="en-US" sz="370" b="0" i="1" dirty="0" smtClean="0">
                              <a:latin typeface="Cambria Math" panose="02040503050406030204" pitchFamily="18" charset="0"/>
                            </a:rPr>
                            <m:t>𝑦</m:t>
                          </m:r>
                        </m:num>
                        <m:den>
                          <m:r>
                            <a:rPr lang="en-US" sz="370" b="0" i="1" dirty="0" smtClean="0">
                              <a:latin typeface="Cambria Math" panose="02040503050406030204" pitchFamily="18" charset="0"/>
                            </a:rPr>
                            <m:t>𝑑𝑥</m:t>
                          </m:r>
                        </m:den>
                      </m:f>
                      <m:r>
                        <a:rPr lang="en-US" sz="370" b="0" i="1" dirty="0">
                          <a:latin typeface="Cambria Math" panose="02040503050406030204" pitchFamily="18" charset="0"/>
                        </a:rPr>
                        <m:t>​=−</m:t>
                      </m:r>
                      <m:f>
                        <m:fPr>
                          <m:ctrlPr>
                            <a:rPr lang="en-US" sz="370" b="0" i="1" dirty="0">
                              <a:latin typeface="Cambria Math" panose="02040503050406030204" pitchFamily="18" charset="0"/>
                            </a:rPr>
                          </m:ctrlPr>
                        </m:fPr>
                        <m:num>
                          <m:r>
                            <a:rPr lang="en-US" sz="370" b="0" i="1" dirty="0">
                              <a:latin typeface="Cambria Math" panose="02040503050406030204" pitchFamily="18" charset="0"/>
                            </a:rPr>
                            <m:t>3</m:t>
                          </m:r>
                          <m:r>
                            <a:rPr lang="en-US" sz="370" b="0" i="1" dirty="0">
                              <a:latin typeface="Cambria Math" panose="02040503050406030204" pitchFamily="18" charset="0"/>
                              <a:ea typeface="Cambria Math" panose="02040503050406030204" pitchFamily="18" charset="0"/>
                            </a:rPr>
                            <m:t>∙</m:t>
                          </m:r>
                          <m:sSup>
                            <m:sSupPr>
                              <m:ctrlPr>
                                <a:rPr lang="en-US" sz="370" b="0" i="1" dirty="0">
                                  <a:latin typeface="Cambria Math" panose="02040503050406030204" pitchFamily="18" charset="0"/>
                                  <a:ea typeface="Cambria Math" panose="02040503050406030204" pitchFamily="18" charset="0"/>
                                </a:rPr>
                              </m:ctrlPr>
                            </m:sSupPr>
                            <m:e>
                              <m:r>
                                <a:rPr lang="en-US" sz="370" b="0" i="1" dirty="0">
                                  <a:latin typeface="Cambria Math" panose="02040503050406030204" pitchFamily="18" charset="0"/>
                                  <a:ea typeface="Cambria Math" panose="02040503050406030204" pitchFamily="18" charset="0"/>
                                </a:rPr>
                                <m:t>3204</m:t>
                              </m:r>
                            </m:e>
                            <m:sup>
                              <m:r>
                                <a:rPr lang="en-US" sz="370" b="0" i="1" dirty="0">
                                  <a:latin typeface="Cambria Math" panose="02040503050406030204" pitchFamily="18" charset="0"/>
                                  <a:ea typeface="Cambria Math" panose="02040503050406030204" pitchFamily="18" charset="0"/>
                                </a:rPr>
                                <m:t>4</m:t>
                              </m:r>
                            </m:sup>
                          </m:sSup>
                        </m:num>
                        <m:den>
                          <m:sSup>
                            <m:sSupPr>
                              <m:ctrlPr>
                                <a:rPr lang="en-US" sz="370" b="0" i="1" dirty="0">
                                  <a:latin typeface="Cambria Math" panose="02040503050406030204" pitchFamily="18" charset="0"/>
                                </a:rPr>
                              </m:ctrlPr>
                            </m:sSupPr>
                            <m:e>
                              <m:r>
                                <a:rPr lang="en-US" sz="370" b="0" i="1" dirty="0">
                                  <a:latin typeface="Cambria Math" panose="02040503050406030204" pitchFamily="18" charset="0"/>
                                </a:rPr>
                                <m:t>60</m:t>
                              </m:r>
                            </m:e>
                            <m:sup>
                              <m:r>
                                <a:rPr lang="en-US" sz="370" b="0" i="1" dirty="0">
                                  <a:latin typeface="Cambria Math" panose="02040503050406030204" pitchFamily="18" charset="0"/>
                                </a:rPr>
                                <m:t>4</m:t>
                              </m:r>
                            </m:sup>
                          </m:sSup>
                          <m:r>
                            <a:rPr lang="en-US" sz="370" b="0" i="1" dirty="0">
                              <a:latin typeface="Cambria Math" panose="02040503050406030204" pitchFamily="18" charset="0"/>
                              <a:ea typeface="Cambria Math" panose="02040503050406030204" pitchFamily="18" charset="0"/>
                            </a:rPr>
                            <m:t>∙</m:t>
                          </m:r>
                          <m:sSup>
                            <m:sSupPr>
                              <m:ctrlPr>
                                <a:rPr lang="en-US" sz="370" b="0" i="1" dirty="0">
                                  <a:latin typeface="Cambria Math" panose="02040503050406030204" pitchFamily="18" charset="0"/>
                                  <a:ea typeface="Cambria Math" panose="02040503050406030204" pitchFamily="18" charset="0"/>
                                </a:rPr>
                              </m:ctrlPr>
                            </m:sSupPr>
                            <m:e>
                              <m:r>
                                <a:rPr lang="en-US" sz="370" b="0" i="1" dirty="0">
                                  <a:latin typeface="Cambria Math" panose="02040503050406030204" pitchFamily="18" charset="0"/>
                                  <a:ea typeface="Cambria Math" panose="02040503050406030204" pitchFamily="18" charset="0"/>
                                </a:rPr>
                                <m:t>81</m:t>
                              </m:r>
                            </m:e>
                            <m:sup>
                              <m:r>
                                <a:rPr lang="en-US" sz="370" b="0" i="1" dirty="0">
                                  <a:latin typeface="Cambria Math" panose="02040503050406030204" pitchFamily="18" charset="0"/>
                                  <a:ea typeface="Cambria Math" panose="02040503050406030204" pitchFamily="18" charset="0"/>
                                </a:rPr>
                                <m:t>4</m:t>
                              </m:r>
                            </m:sup>
                          </m:sSup>
                        </m:den>
                      </m:f>
                      <m:r>
                        <a:rPr lang="en-US" sz="370" b="0" i="1" dirty="0">
                          <a:latin typeface="Cambria Math" panose="02040503050406030204" pitchFamily="18" charset="0"/>
                        </a:rPr>
                        <m:t>​≈−0.0017</m:t>
                      </m:r>
                    </m:oMath>
                  </m:oMathPara>
                </a14:m>
                <a:r>
                  <a:rPr lang="en-US" sz="370" b="0" dirty="0"/>
                  <a:t/>
                </a:r>
                <a:br>
                  <a:rPr lang="en-US" sz="370" b="0" dirty="0"/>
                </a:br>
                <a:endParaRPr lang="en-US" sz="370" b="0" dirty="0"/>
              </a:p>
              <a:p>
                <a:pPr>
                  <a:lnSpc>
                    <a:spcPct val="120000"/>
                  </a:lnSpc>
                  <a:spcBef>
                    <a:spcPts val="0"/>
                  </a:spcBef>
                </a:pPr>
                <a:r>
                  <a:rPr lang="en-US" sz="370" b="0" dirty="0"/>
                  <a:t>The result indicates that, at the point (81,16), the rate of change of </a:t>
                </a:r>
                <a:r>
                  <a:rPr lang="en-US" sz="370" b="0" i="1" dirty="0">
                    <a:latin typeface="Cambria Math" panose="02040503050406030204" pitchFamily="18" charset="0"/>
                    <a:ea typeface="Cambria Math" panose="02040503050406030204" pitchFamily="18" charset="0"/>
                  </a:rPr>
                  <a:t>y</a:t>
                </a:r>
                <a:r>
                  <a:rPr lang="en-US" sz="370" b="0" dirty="0" smtClean="0"/>
                  <a:t> </a:t>
                </a:r>
                <a:r>
                  <a:rPr lang="en-US" sz="370" b="0" dirty="0"/>
                  <a:t>(capital invested) with respect to 𝑥 (labor spent) is approximately -0.0017. This means that, when labor spent is $81, increasing labor spent by $1 will decrease the capital invested by approximately $0.0017.</a:t>
                </a:r>
              </a:p>
              <a:p>
                <a:pPr>
                  <a:lnSpc>
                    <a:spcPct val="120000"/>
                  </a:lnSpc>
                  <a:spcBef>
                    <a:spcPts val="0"/>
                  </a:spcBef>
                </a:pPr>
                <a:r>
                  <a:rPr lang="en-US" sz="370" b="0" dirty="0"/>
                  <a:t>Interpretation</a:t>
                </a:r>
                <a:r>
                  <a:rPr lang="en-US" sz="370" b="0" dirty="0" smtClean="0"/>
                  <a:t>: </a:t>
                </a:r>
                <a:r>
                  <a:rPr lang="en-US" sz="370" b="0" dirty="0"/>
                  <a:t/>
                </a:r>
                <a:br>
                  <a:rPr lang="en-US" sz="370" b="0" dirty="0"/>
                </a:br>
                <a:r>
                  <a:rPr lang="en-US" sz="370" b="0" dirty="0"/>
                  <a:t>The negative value of </a:t>
                </a:r>
                <a14:m>
                  <m:oMath xmlns:m="http://schemas.openxmlformats.org/officeDocument/2006/math">
                    <m:f>
                      <m:fPr>
                        <m:ctrlPr>
                          <a:rPr lang="en-US" sz="370" b="0" i="1" dirty="0">
                            <a:latin typeface="Cambria Math" panose="02040503050406030204" pitchFamily="18" charset="0"/>
                          </a:rPr>
                        </m:ctrlPr>
                      </m:fPr>
                      <m:num>
                        <m:r>
                          <a:rPr lang="en-US" sz="370" b="0" i="1" dirty="0">
                            <a:latin typeface="Cambria Math" panose="02040503050406030204" pitchFamily="18" charset="0"/>
                          </a:rPr>
                          <m:t>𝑑𝑦</m:t>
                        </m:r>
                      </m:num>
                      <m:den>
                        <m:r>
                          <a:rPr lang="en-US" sz="370" b="0" i="1" dirty="0">
                            <a:latin typeface="Cambria Math" panose="02040503050406030204" pitchFamily="18" charset="0"/>
                          </a:rPr>
                          <m:t>𝑑𝑥</m:t>
                        </m:r>
                      </m:den>
                    </m:f>
                  </m:oMath>
                </a14:m>
                <a:r>
                  <a:rPr lang="en-US" sz="370" b="0" dirty="0" smtClean="0"/>
                  <a:t>​ </a:t>
                </a:r>
                <a:r>
                  <a:rPr lang="en-US" sz="370" b="0" dirty="0"/>
                  <a:t>indicates an inverse relationship between labor spent and capital invested. As labor spent increases, capital invested decreases, and vice versa. This makes sense in the context of manufacturing, where increasing labor costs might lead to a decrease in capital investment</a:t>
                </a:r>
                <a:r>
                  <a:rPr lang="en-US" sz="370" b="0" dirty="0" smtClean="0"/>
                  <a:t>.</a:t>
                </a:r>
                <a:endParaRPr lang="en-US" sz="370" b="0" dirty="0"/>
              </a:p>
            </p:txBody>
          </p:sp>
        </mc:Choice>
        <mc:Fallback xmlns="">
          <p:sp>
            <p:nvSpPr>
              <p:cNvPr id="5" name="Text Placeholder 4"/>
              <p:cNvSpPr>
                <a:spLocks noGrp="1" noRot="1" noChangeAspect="1" noMove="1" noResize="1" noEditPoints="1" noAdjustHandles="1" noChangeArrowheads="1" noChangeShapeType="1" noTextEdit="1"/>
              </p:cNvSpPr>
              <p:nvPr>
                <p:ph type="body" sz="quarter" idx="3"/>
              </p:nvPr>
            </p:nvSpPr>
            <p:spPr>
              <a:xfrm>
                <a:off x="6172200" y="1681163"/>
                <a:ext cx="5183188" cy="2446334"/>
              </a:xfr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a:xfrm>
                <a:off x="6172200" y="4127497"/>
                <a:ext cx="5183188" cy="2571751"/>
              </a:xfrm>
              <a:ln>
                <a:solidFill>
                  <a:schemeClr val="tx1"/>
                </a:solidFill>
              </a:ln>
            </p:spPr>
            <p:txBody>
              <a:bodyPr numCol="2" spcCol="0">
                <a:noAutofit/>
              </a:bodyPr>
              <a:lstStyle/>
              <a:p>
                <a:pPr marL="0" indent="0">
                  <a:lnSpc>
                    <a:spcPct val="120000"/>
                  </a:lnSpc>
                  <a:spcBef>
                    <a:spcPts val="0"/>
                  </a:spcBef>
                  <a:buNone/>
                </a:pPr>
                <a:r>
                  <a:rPr lang="en-US" sz="675" dirty="0" smtClean="0"/>
                  <a:t>Let me solve this step by step.</a:t>
                </a:r>
              </a:p>
              <a:p>
                <a:pPr marL="0" indent="0">
                  <a:lnSpc>
                    <a:spcPct val="120000"/>
                  </a:lnSpc>
                  <a:spcBef>
                    <a:spcPts val="0"/>
                  </a:spcBef>
                  <a:buNone/>
                </a:pPr>
                <a:r>
                  <a:rPr lang="en-US" sz="675" dirty="0"/>
                  <a:t>a) First, let's find </a:t>
                </a:r>
                <a:r>
                  <a:rPr lang="en-US" sz="675" dirty="0" smtClean="0"/>
                  <a:t>​</a:t>
                </a:r>
                <a14:m>
                  <m:oMath xmlns:m="http://schemas.openxmlformats.org/officeDocument/2006/math">
                    <m:f>
                      <m:fPr>
                        <m:ctrlPr>
                          <a:rPr lang="en-US" sz="675" i="1" dirty="0">
                            <a:latin typeface="Cambria Math" panose="02040503050406030204" pitchFamily="18" charset="0"/>
                          </a:rPr>
                        </m:ctrlPr>
                      </m:fPr>
                      <m:num>
                        <m:r>
                          <a:rPr lang="en-US" sz="675" i="1" dirty="0">
                            <a:latin typeface="Cambria Math" panose="02040503050406030204" pitchFamily="18" charset="0"/>
                          </a:rPr>
                          <m:t>𝑑𝑦</m:t>
                        </m:r>
                      </m:num>
                      <m:den>
                        <m:r>
                          <a:rPr lang="en-US" sz="675" i="1" dirty="0">
                            <a:latin typeface="Cambria Math" panose="02040503050406030204" pitchFamily="18" charset="0"/>
                          </a:rPr>
                          <m:t>𝑑𝑥</m:t>
                        </m:r>
                      </m:den>
                    </m:f>
                  </m:oMath>
                </a14:m>
                <a:r>
                  <a:rPr lang="en-US" sz="675" dirty="0" smtClean="0"/>
                  <a:t> </a:t>
                </a:r>
                <a:r>
                  <a:rPr lang="en-US" sz="675" dirty="0"/>
                  <a:t>using implicit differentiation:</a:t>
                </a:r>
              </a:p>
              <a:p>
                <a:pPr marL="0" indent="0">
                  <a:lnSpc>
                    <a:spcPct val="120000"/>
                  </a:lnSpc>
                  <a:spcBef>
                    <a:spcPts val="0"/>
                  </a:spcBef>
                  <a:buNone/>
                </a:pPr>
                <a:r>
                  <a:rPr lang="en-US" sz="675" dirty="0"/>
                  <a:t>Starting with the equation: </a:t>
                </a:r>
                <a14:m>
                  <m:oMath xmlns:m="http://schemas.openxmlformats.org/officeDocument/2006/math">
                    <m:r>
                      <a:rPr lang="en-US" sz="675" i="1">
                        <a:latin typeface="Cambria Math" panose="02040503050406030204" pitchFamily="18" charset="0"/>
                      </a:rPr>
                      <m:t>60</m:t>
                    </m:r>
                    <m:sSup>
                      <m:sSupPr>
                        <m:ctrlPr>
                          <a:rPr lang="en-US" sz="675" i="1">
                            <a:latin typeface="Cambria Math" panose="02040503050406030204" pitchFamily="18" charset="0"/>
                          </a:rPr>
                        </m:ctrlPr>
                      </m:sSupPr>
                      <m:e>
                        <m:r>
                          <a:rPr lang="en-US" sz="675" i="1">
                            <a:latin typeface="Cambria Math" panose="02040503050406030204" pitchFamily="18" charset="0"/>
                          </a:rPr>
                          <m:t>𝑥</m:t>
                        </m:r>
                      </m:e>
                      <m:sup>
                        <m:f>
                          <m:fPr>
                            <m:ctrlPr>
                              <a:rPr lang="en-US" sz="675" i="1">
                                <a:latin typeface="Cambria Math" panose="02040503050406030204" pitchFamily="18" charset="0"/>
                              </a:rPr>
                            </m:ctrlPr>
                          </m:fPr>
                          <m:num>
                            <m:r>
                              <a:rPr lang="en-US" sz="675" i="1">
                                <a:latin typeface="Cambria Math" panose="02040503050406030204" pitchFamily="18" charset="0"/>
                              </a:rPr>
                              <m:t>3</m:t>
                            </m:r>
                          </m:num>
                          <m:den>
                            <m:r>
                              <a:rPr lang="en-US" sz="675" i="1">
                                <a:latin typeface="Cambria Math" panose="02040503050406030204" pitchFamily="18" charset="0"/>
                              </a:rPr>
                              <m:t>4</m:t>
                            </m:r>
                          </m:den>
                        </m:f>
                      </m:sup>
                    </m:sSup>
                    <m:sSup>
                      <m:sSupPr>
                        <m:ctrlPr>
                          <a:rPr lang="en-US" sz="675" i="1">
                            <a:latin typeface="Cambria Math" panose="02040503050406030204" pitchFamily="18" charset="0"/>
                          </a:rPr>
                        </m:ctrlPr>
                      </m:sSupPr>
                      <m:e>
                        <m:r>
                          <a:rPr lang="en-US" sz="675" i="1">
                            <a:latin typeface="Cambria Math" panose="02040503050406030204" pitchFamily="18" charset="0"/>
                          </a:rPr>
                          <m:t>𝑦</m:t>
                        </m:r>
                      </m:e>
                      <m:sup>
                        <m:f>
                          <m:fPr>
                            <m:ctrlPr>
                              <a:rPr lang="en-US" sz="675" i="1">
                                <a:latin typeface="Cambria Math" panose="02040503050406030204" pitchFamily="18" charset="0"/>
                              </a:rPr>
                            </m:ctrlPr>
                          </m:fPr>
                          <m:num>
                            <m:r>
                              <a:rPr lang="en-US" sz="675" i="1">
                                <a:latin typeface="Cambria Math" panose="02040503050406030204" pitchFamily="18" charset="0"/>
                              </a:rPr>
                              <m:t>1</m:t>
                            </m:r>
                          </m:num>
                          <m:den>
                            <m:r>
                              <a:rPr lang="en-US" sz="675" i="1">
                                <a:latin typeface="Cambria Math" panose="02040503050406030204" pitchFamily="18" charset="0"/>
                              </a:rPr>
                              <m:t>4</m:t>
                            </m:r>
                          </m:den>
                        </m:f>
                      </m:sup>
                    </m:sSup>
                    <m:r>
                      <a:rPr lang="en-US" sz="675" i="1">
                        <a:latin typeface="Cambria Math" panose="02040503050406030204" pitchFamily="18" charset="0"/>
                      </a:rPr>
                      <m:t>=3240 </m:t>
                    </m:r>
                  </m:oMath>
                </a14:m>
                <a:endParaRPr lang="en-US" sz="675" dirty="0" smtClean="0"/>
              </a:p>
              <a:p>
                <a:pPr marL="0" indent="0">
                  <a:lnSpc>
                    <a:spcPct val="120000"/>
                  </a:lnSpc>
                  <a:spcBef>
                    <a:spcPts val="0"/>
                  </a:spcBef>
                  <a:buNone/>
                </a:pPr>
                <a:r>
                  <a:rPr lang="en-US" sz="675" dirty="0" smtClean="0"/>
                  <a:t>To </a:t>
                </a:r>
                <a:r>
                  <a:rPr lang="en-US" sz="675" dirty="0"/>
                  <a:t>find </a:t>
                </a:r>
                <a14:m>
                  <m:oMath xmlns:m="http://schemas.openxmlformats.org/officeDocument/2006/math">
                    <m:f>
                      <m:fPr>
                        <m:ctrlPr>
                          <a:rPr lang="en-US" sz="675" i="1" dirty="0">
                            <a:latin typeface="Cambria Math" panose="02040503050406030204" pitchFamily="18" charset="0"/>
                          </a:rPr>
                        </m:ctrlPr>
                      </m:fPr>
                      <m:num>
                        <m:r>
                          <a:rPr lang="en-US" sz="675" i="1" dirty="0">
                            <a:latin typeface="Cambria Math" panose="02040503050406030204" pitchFamily="18" charset="0"/>
                          </a:rPr>
                          <m:t>𝑑𝑦</m:t>
                        </m:r>
                      </m:num>
                      <m:den>
                        <m:r>
                          <a:rPr lang="en-US" sz="675" i="1" dirty="0">
                            <a:latin typeface="Cambria Math" panose="02040503050406030204" pitchFamily="18" charset="0"/>
                          </a:rPr>
                          <m:t>𝑑𝑥</m:t>
                        </m:r>
                      </m:den>
                    </m:f>
                  </m:oMath>
                </a14:m>
                <a:r>
                  <a:rPr lang="en-US" sz="675" dirty="0"/>
                  <a:t>​, we'll differentiate both sides with respect to </a:t>
                </a:r>
                <a:r>
                  <a:rPr lang="en-US" sz="600" dirty="0" smtClean="0"/>
                  <a:t>𝑥</a:t>
                </a:r>
                <a:r>
                  <a:rPr lang="en-US" sz="675" dirty="0" smtClean="0"/>
                  <a:t>:</a:t>
                </a:r>
                <a:endParaRPr lang="en-US" sz="675" dirty="0"/>
              </a:p>
              <a:p>
                <a:pPr marL="0" indent="0">
                  <a:lnSpc>
                    <a:spcPct val="120000"/>
                  </a:lnSpc>
                  <a:spcBef>
                    <a:spcPts val="0"/>
                  </a:spcBef>
                  <a:buNone/>
                </a:pPr>
                <a14:m>
                  <m:oMathPara xmlns:m="http://schemas.openxmlformats.org/officeDocument/2006/math">
                    <m:oMathParaPr>
                      <m:jc m:val="left"/>
                    </m:oMathParaPr>
                    <m:oMath xmlns:m="http://schemas.openxmlformats.org/officeDocument/2006/math">
                      <m:r>
                        <a:rPr lang="en-US" sz="675" i="1">
                          <a:latin typeface="Cambria Math" panose="02040503050406030204" pitchFamily="18" charset="0"/>
                        </a:rPr>
                        <m:t>60</m:t>
                      </m:r>
                      <m:r>
                        <a:rPr lang="en-US" sz="675" b="0" i="1" smtClean="0">
                          <a:latin typeface="Cambria Math" panose="02040503050406030204" pitchFamily="18" charset="0"/>
                        </a:rPr>
                        <m:t>(</m:t>
                      </m:r>
                      <m:f>
                        <m:fPr>
                          <m:ctrlPr>
                            <a:rPr lang="en-US" sz="675" b="0" i="1" smtClean="0">
                              <a:latin typeface="Cambria Math" panose="02040503050406030204" pitchFamily="18" charset="0"/>
                            </a:rPr>
                          </m:ctrlPr>
                        </m:fPr>
                        <m:num>
                          <m:r>
                            <a:rPr lang="en-US" sz="675" b="0" i="1" smtClean="0">
                              <a:latin typeface="Cambria Math" panose="02040503050406030204" pitchFamily="18" charset="0"/>
                            </a:rPr>
                            <m:t>3</m:t>
                          </m:r>
                        </m:num>
                        <m:den>
                          <m:r>
                            <a:rPr lang="en-US" sz="675" b="0" i="1" smtClean="0">
                              <a:latin typeface="Cambria Math" panose="02040503050406030204" pitchFamily="18" charset="0"/>
                            </a:rPr>
                            <m:t>4</m:t>
                          </m:r>
                        </m:den>
                      </m:f>
                      <m:sSup>
                        <m:sSupPr>
                          <m:ctrlPr>
                            <a:rPr lang="en-US" sz="675" i="1">
                              <a:latin typeface="Cambria Math" panose="02040503050406030204" pitchFamily="18" charset="0"/>
                            </a:rPr>
                          </m:ctrlPr>
                        </m:sSupPr>
                        <m:e>
                          <m:r>
                            <a:rPr lang="en-US" sz="675" i="1">
                              <a:latin typeface="Cambria Math" panose="02040503050406030204" pitchFamily="18" charset="0"/>
                            </a:rPr>
                            <m:t>𝑥</m:t>
                          </m:r>
                        </m:e>
                        <m:sup>
                          <m:r>
                            <a:rPr lang="en-US" sz="675" b="0" i="1" smtClean="0">
                              <a:latin typeface="Cambria Math" panose="02040503050406030204" pitchFamily="18" charset="0"/>
                            </a:rPr>
                            <m:t>−</m:t>
                          </m:r>
                          <m:f>
                            <m:fPr>
                              <m:ctrlPr>
                                <a:rPr lang="en-US" sz="675" i="1">
                                  <a:latin typeface="Cambria Math" panose="02040503050406030204" pitchFamily="18" charset="0"/>
                                </a:rPr>
                              </m:ctrlPr>
                            </m:fPr>
                            <m:num>
                              <m:r>
                                <a:rPr lang="en-US" sz="675" b="0" i="1" smtClean="0">
                                  <a:latin typeface="Cambria Math" panose="02040503050406030204" pitchFamily="18" charset="0"/>
                                </a:rPr>
                                <m:t>1</m:t>
                              </m:r>
                            </m:num>
                            <m:den>
                              <m:r>
                                <a:rPr lang="en-US" sz="675" i="1">
                                  <a:latin typeface="Cambria Math" panose="02040503050406030204" pitchFamily="18" charset="0"/>
                                </a:rPr>
                                <m:t>4</m:t>
                              </m:r>
                            </m:den>
                          </m:f>
                        </m:sup>
                      </m:sSup>
                      <m:sSup>
                        <m:sSupPr>
                          <m:ctrlPr>
                            <a:rPr lang="en-US" sz="675" i="1">
                              <a:latin typeface="Cambria Math" panose="02040503050406030204" pitchFamily="18" charset="0"/>
                            </a:rPr>
                          </m:ctrlPr>
                        </m:sSupPr>
                        <m:e>
                          <m:r>
                            <a:rPr lang="en-US" sz="675" i="1">
                              <a:latin typeface="Cambria Math" panose="02040503050406030204" pitchFamily="18" charset="0"/>
                            </a:rPr>
                            <m:t>𝑦</m:t>
                          </m:r>
                        </m:e>
                        <m:sup>
                          <m:f>
                            <m:fPr>
                              <m:ctrlPr>
                                <a:rPr lang="en-US" sz="675" i="1">
                                  <a:latin typeface="Cambria Math" panose="02040503050406030204" pitchFamily="18" charset="0"/>
                                </a:rPr>
                              </m:ctrlPr>
                            </m:fPr>
                            <m:num>
                              <m:r>
                                <a:rPr lang="en-US" sz="675" i="1">
                                  <a:latin typeface="Cambria Math" panose="02040503050406030204" pitchFamily="18" charset="0"/>
                                </a:rPr>
                                <m:t>1</m:t>
                              </m:r>
                            </m:num>
                            <m:den>
                              <m:r>
                                <a:rPr lang="en-US" sz="675" i="1">
                                  <a:latin typeface="Cambria Math" panose="02040503050406030204" pitchFamily="18" charset="0"/>
                                </a:rPr>
                                <m:t>4</m:t>
                              </m:r>
                            </m:den>
                          </m:f>
                        </m:sup>
                      </m:sSup>
                      <m:r>
                        <a:rPr lang="en-US" sz="675" b="0" i="1" smtClean="0">
                          <a:latin typeface="Cambria Math" panose="02040503050406030204" pitchFamily="18" charset="0"/>
                        </a:rPr>
                        <m:t>+</m:t>
                      </m:r>
                      <m:sSup>
                        <m:sSupPr>
                          <m:ctrlPr>
                            <a:rPr lang="en-US" sz="675" b="0" i="1" smtClean="0">
                              <a:latin typeface="Cambria Math" panose="02040503050406030204" pitchFamily="18" charset="0"/>
                            </a:rPr>
                          </m:ctrlPr>
                        </m:sSupPr>
                        <m:e>
                          <m:r>
                            <a:rPr lang="en-US" sz="675" b="0" i="1" smtClean="0">
                              <a:latin typeface="Cambria Math" panose="02040503050406030204" pitchFamily="18" charset="0"/>
                            </a:rPr>
                            <m:t>𝑥</m:t>
                          </m:r>
                        </m:e>
                        <m:sup>
                          <m:f>
                            <m:fPr>
                              <m:ctrlPr>
                                <a:rPr lang="en-US" sz="675" b="0" i="1" smtClean="0">
                                  <a:latin typeface="Cambria Math" panose="02040503050406030204" pitchFamily="18" charset="0"/>
                                </a:rPr>
                              </m:ctrlPr>
                            </m:fPr>
                            <m:num>
                              <m:r>
                                <a:rPr lang="en-US" sz="675" b="0" i="1" smtClean="0">
                                  <a:latin typeface="Cambria Math" panose="02040503050406030204" pitchFamily="18" charset="0"/>
                                </a:rPr>
                                <m:t>3</m:t>
                              </m:r>
                            </m:num>
                            <m:den>
                              <m:r>
                                <a:rPr lang="en-US" sz="675" b="0" i="1" smtClean="0">
                                  <a:latin typeface="Cambria Math" panose="02040503050406030204" pitchFamily="18" charset="0"/>
                                </a:rPr>
                                <m:t>4</m:t>
                              </m:r>
                            </m:den>
                          </m:f>
                        </m:sup>
                      </m:sSup>
                      <m:f>
                        <m:fPr>
                          <m:ctrlPr>
                            <a:rPr lang="en-US" sz="675" b="0" i="1" smtClean="0">
                              <a:latin typeface="Cambria Math" panose="02040503050406030204" pitchFamily="18" charset="0"/>
                            </a:rPr>
                          </m:ctrlPr>
                        </m:fPr>
                        <m:num>
                          <m:r>
                            <a:rPr lang="en-US" sz="675" b="0" i="1" smtClean="0">
                              <a:latin typeface="Cambria Math" panose="02040503050406030204" pitchFamily="18" charset="0"/>
                            </a:rPr>
                            <m:t>1</m:t>
                          </m:r>
                        </m:num>
                        <m:den>
                          <m:r>
                            <a:rPr lang="en-US" sz="675" b="0" i="1" smtClean="0">
                              <a:latin typeface="Cambria Math" panose="02040503050406030204" pitchFamily="18" charset="0"/>
                            </a:rPr>
                            <m:t>4</m:t>
                          </m:r>
                        </m:den>
                      </m:f>
                      <m:sSup>
                        <m:sSupPr>
                          <m:ctrlPr>
                            <a:rPr lang="en-US" sz="675" b="0" i="1" smtClean="0">
                              <a:latin typeface="Cambria Math" panose="02040503050406030204" pitchFamily="18" charset="0"/>
                            </a:rPr>
                          </m:ctrlPr>
                        </m:sSupPr>
                        <m:e>
                          <m:r>
                            <a:rPr lang="en-US" sz="675" b="0" i="1" smtClean="0">
                              <a:latin typeface="Cambria Math" panose="02040503050406030204" pitchFamily="18" charset="0"/>
                            </a:rPr>
                            <m:t>𝑦</m:t>
                          </m:r>
                        </m:e>
                        <m:sup>
                          <m:r>
                            <a:rPr lang="en-US" sz="675" b="0" i="1" smtClean="0">
                              <a:latin typeface="Cambria Math" panose="02040503050406030204" pitchFamily="18" charset="0"/>
                            </a:rPr>
                            <m:t>−</m:t>
                          </m:r>
                          <m:f>
                            <m:fPr>
                              <m:ctrlPr>
                                <a:rPr lang="en-US" sz="675" b="0" i="1" smtClean="0">
                                  <a:latin typeface="Cambria Math" panose="02040503050406030204" pitchFamily="18" charset="0"/>
                                </a:rPr>
                              </m:ctrlPr>
                            </m:fPr>
                            <m:num>
                              <m:r>
                                <a:rPr lang="en-US" sz="675" b="0" i="1" smtClean="0">
                                  <a:latin typeface="Cambria Math" panose="02040503050406030204" pitchFamily="18" charset="0"/>
                                </a:rPr>
                                <m:t>3</m:t>
                              </m:r>
                            </m:num>
                            <m:den>
                              <m:r>
                                <a:rPr lang="en-US" sz="675" b="0" i="1" smtClean="0">
                                  <a:latin typeface="Cambria Math" panose="02040503050406030204" pitchFamily="18" charset="0"/>
                                </a:rPr>
                                <m:t>4</m:t>
                              </m:r>
                            </m:den>
                          </m:f>
                        </m:sup>
                      </m:sSup>
                      <m:f>
                        <m:fPr>
                          <m:ctrlPr>
                            <a:rPr lang="en-US" sz="675" b="0" i="1" smtClean="0">
                              <a:latin typeface="Cambria Math" panose="02040503050406030204" pitchFamily="18" charset="0"/>
                            </a:rPr>
                          </m:ctrlPr>
                        </m:fPr>
                        <m:num>
                          <m:r>
                            <a:rPr lang="en-US" sz="675" b="0" i="1" smtClean="0">
                              <a:latin typeface="Cambria Math" panose="02040503050406030204" pitchFamily="18" charset="0"/>
                            </a:rPr>
                            <m:t>𝑑𝑦</m:t>
                          </m:r>
                        </m:num>
                        <m:den>
                          <m:r>
                            <a:rPr lang="en-US" sz="675" b="0" i="1" smtClean="0">
                              <a:latin typeface="Cambria Math" panose="02040503050406030204" pitchFamily="18" charset="0"/>
                            </a:rPr>
                            <m:t>𝑑𝑥</m:t>
                          </m:r>
                        </m:den>
                      </m:f>
                      <m:r>
                        <a:rPr lang="en-US" sz="675" b="0" i="1" smtClean="0">
                          <a:latin typeface="Cambria Math" panose="02040503050406030204" pitchFamily="18" charset="0"/>
                        </a:rPr>
                        <m:t>)</m:t>
                      </m:r>
                      <m:r>
                        <a:rPr lang="en-US" sz="675" i="1">
                          <a:latin typeface="Cambria Math" panose="02040503050406030204" pitchFamily="18" charset="0"/>
                        </a:rPr>
                        <m:t>=0 </m:t>
                      </m:r>
                    </m:oMath>
                  </m:oMathPara>
                </a14:m>
                <a:endParaRPr lang="en-US" sz="675" dirty="0" smtClean="0"/>
              </a:p>
              <a:p>
                <a:pPr marL="0" indent="0">
                  <a:lnSpc>
                    <a:spcPct val="120000"/>
                  </a:lnSpc>
                  <a:spcBef>
                    <a:spcPts val="0"/>
                  </a:spcBef>
                  <a:buNone/>
                </a:pPr>
                <a:r>
                  <a:rPr lang="en-US" sz="675" dirty="0" smtClean="0"/>
                  <a:t>Solve </a:t>
                </a:r>
                <a:r>
                  <a:rPr lang="en-US" sz="675" dirty="0"/>
                  <a:t>for </a:t>
                </a:r>
                <a14:m>
                  <m:oMath xmlns:m="http://schemas.openxmlformats.org/officeDocument/2006/math">
                    <m:f>
                      <m:fPr>
                        <m:ctrlPr>
                          <a:rPr lang="en-US" sz="675" i="1" dirty="0">
                            <a:latin typeface="Cambria Math" panose="02040503050406030204" pitchFamily="18" charset="0"/>
                          </a:rPr>
                        </m:ctrlPr>
                      </m:fPr>
                      <m:num>
                        <m:r>
                          <a:rPr lang="en-US" sz="675" i="1" dirty="0">
                            <a:latin typeface="Cambria Math" panose="02040503050406030204" pitchFamily="18" charset="0"/>
                          </a:rPr>
                          <m:t>𝑑𝑦</m:t>
                        </m:r>
                      </m:num>
                      <m:den>
                        <m:r>
                          <a:rPr lang="en-US" sz="675" i="1" dirty="0">
                            <a:latin typeface="Cambria Math" panose="02040503050406030204" pitchFamily="18" charset="0"/>
                          </a:rPr>
                          <m:t>𝑑𝑥</m:t>
                        </m:r>
                      </m:den>
                    </m:f>
                  </m:oMath>
                </a14:m>
                <a:r>
                  <a:rPr lang="en-US" sz="675" dirty="0"/>
                  <a:t>​</a:t>
                </a:r>
                <a:r>
                  <a:rPr lang="en-US" sz="675" dirty="0" smtClean="0"/>
                  <a:t>:</a:t>
                </a:r>
              </a:p>
              <a:p>
                <a:pPr marL="0" indent="0">
                  <a:lnSpc>
                    <a:spcPct val="120000"/>
                  </a:lnSpc>
                  <a:spcBef>
                    <a:spcPts val="0"/>
                  </a:spcBef>
                  <a:buNone/>
                </a:pPr>
                <a14:m>
                  <m:oMathPara xmlns:m="http://schemas.openxmlformats.org/officeDocument/2006/math">
                    <m:oMathParaPr>
                      <m:jc m:val="left"/>
                    </m:oMathParaPr>
                    <m:oMath xmlns:m="http://schemas.openxmlformats.org/officeDocument/2006/math">
                      <m:r>
                        <a:rPr lang="en-US" sz="675" i="1">
                          <a:latin typeface="Cambria Math" panose="02040503050406030204" pitchFamily="18" charset="0"/>
                        </a:rPr>
                        <m:t>60</m:t>
                      </m:r>
                      <m:d>
                        <m:dPr>
                          <m:ctrlPr>
                            <a:rPr lang="en-US" sz="675" i="1">
                              <a:latin typeface="Cambria Math" panose="02040503050406030204" pitchFamily="18" charset="0"/>
                            </a:rPr>
                          </m:ctrlPr>
                        </m:dPr>
                        <m:e>
                          <m:f>
                            <m:fPr>
                              <m:ctrlPr>
                                <a:rPr lang="en-US" sz="675" i="1">
                                  <a:latin typeface="Cambria Math" panose="02040503050406030204" pitchFamily="18" charset="0"/>
                                </a:rPr>
                              </m:ctrlPr>
                            </m:fPr>
                            <m:num>
                              <m:r>
                                <a:rPr lang="en-US" sz="675" i="1">
                                  <a:latin typeface="Cambria Math" panose="02040503050406030204" pitchFamily="18" charset="0"/>
                                </a:rPr>
                                <m:t>3</m:t>
                              </m:r>
                            </m:num>
                            <m:den>
                              <m:r>
                                <a:rPr lang="en-US" sz="675" i="1">
                                  <a:latin typeface="Cambria Math" panose="02040503050406030204" pitchFamily="18" charset="0"/>
                                </a:rPr>
                                <m:t>4</m:t>
                              </m:r>
                            </m:den>
                          </m:f>
                          <m:sSup>
                            <m:sSupPr>
                              <m:ctrlPr>
                                <a:rPr lang="en-US" sz="675" i="1">
                                  <a:latin typeface="Cambria Math" panose="02040503050406030204" pitchFamily="18" charset="0"/>
                                </a:rPr>
                              </m:ctrlPr>
                            </m:sSupPr>
                            <m:e>
                              <m:r>
                                <a:rPr lang="en-US" sz="675" i="1">
                                  <a:latin typeface="Cambria Math" panose="02040503050406030204" pitchFamily="18" charset="0"/>
                                </a:rPr>
                                <m:t>𝑥</m:t>
                              </m:r>
                            </m:e>
                            <m:sup>
                              <m:r>
                                <a:rPr lang="en-US" sz="675" i="1">
                                  <a:latin typeface="Cambria Math" panose="02040503050406030204" pitchFamily="18" charset="0"/>
                                </a:rPr>
                                <m:t>−</m:t>
                              </m:r>
                              <m:f>
                                <m:fPr>
                                  <m:ctrlPr>
                                    <a:rPr lang="en-US" sz="675" i="1">
                                      <a:latin typeface="Cambria Math" panose="02040503050406030204" pitchFamily="18" charset="0"/>
                                    </a:rPr>
                                  </m:ctrlPr>
                                </m:fPr>
                                <m:num>
                                  <m:r>
                                    <a:rPr lang="en-US" sz="675" i="1">
                                      <a:latin typeface="Cambria Math" panose="02040503050406030204" pitchFamily="18" charset="0"/>
                                    </a:rPr>
                                    <m:t>1</m:t>
                                  </m:r>
                                </m:num>
                                <m:den>
                                  <m:r>
                                    <a:rPr lang="en-US" sz="675" i="1">
                                      <a:latin typeface="Cambria Math" panose="02040503050406030204" pitchFamily="18" charset="0"/>
                                    </a:rPr>
                                    <m:t>4</m:t>
                                  </m:r>
                                </m:den>
                              </m:f>
                            </m:sup>
                          </m:sSup>
                          <m:sSup>
                            <m:sSupPr>
                              <m:ctrlPr>
                                <a:rPr lang="en-US" sz="675" i="1">
                                  <a:latin typeface="Cambria Math" panose="02040503050406030204" pitchFamily="18" charset="0"/>
                                </a:rPr>
                              </m:ctrlPr>
                            </m:sSupPr>
                            <m:e>
                              <m:r>
                                <a:rPr lang="en-US" sz="675" i="1">
                                  <a:latin typeface="Cambria Math" panose="02040503050406030204" pitchFamily="18" charset="0"/>
                                </a:rPr>
                                <m:t>𝑦</m:t>
                              </m:r>
                            </m:e>
                            <m:sup>
                              <m:f>
                                <m:fPr>
                                  <m:ctrlPr>
                                    <a:rPr lang="en-US" sz="675" i="1">
                                      <a:latin typeface="Cambria Math" panose="02040503050406030204" pitchFamily="18" charset="0"/>
                                    </a:rPr>
                                  </m:ctrlPr>
                                </m:fPr>
                                <m:num>
                                  <m:r>
                                    <a:rPr lang="en-US" sz="675" i="1">
                                      <a:latin typeface="Cambria Math" panose="02040503050406030204" pitchFamily="18" charset="0"/>
                                    </a:rPr>
                                    <m:t>1</m:t>
                                  </m:r>
                                </m:num>
                                <m:den>
                                  <m:r>
                                    <a:rPr lang="en-US" sz="675" i="1">
                                      <a:latin typeface="Cambria Math" panose="02040503050406030204" pitchFamily="18" charset="0"/>
                                    </a:rPr>
                                    <m:t>4</m:t>
                                  </m:r>
                                </m:den>
                              </m:f>
                            </m:sup>
                          </m:sSup>
                          <m:r>
                            <a:rPr lang="en-US" sz="675" i="1">
                              <a:latin typeface="Cambria Math" panose="02040503050406030204" pitchFamily="18" charset="0"/>
                            </a:rPr>
                            <m:t>+</m:t>
                          </m:r>
                          <m:sSup>
                            <m:sSupPr>
                              <m:ctrlPr>
                                <a:rPr lang="en-US" sz="675" i="1">
                                  <a:latin typeface="Cambria Math" panose="02040503050406030204" pitchFamily="18" charset="0"/>
                                </a:rPr>
                              </m:ctrlPr>
                            </m:sSupPr>
                            <m:e>
                              <m:r>
                                <a:rPr lang="en-US" sz="675" i="1">
                                  <a:latin typeface="Cambria Math" panose="02040503050406030204" pitchFamily="18" charset="0"/>
                                </a:rPr>
                                <m:t>𝑥</m:t>
                              </m:r>
                            </m:e>
                            <m:sup>
                              <m:f>
                                <m:fPr>
                                  <m:ctrlPr>
                                    <a:rPr lang="en-US" sz="675" i="1">
                                      <a:latin typeface="Cambria Math" panose="02040503050406030204" pitchFamily="18" charset="0"/>
                                    </a:rPr>
                                  </m:ctrlPr>
                                </m:fPr>
                                <m:num>
                                  <m:r>
                                    <a:rPr lang="en-US" sz="675" i="1">
                                      <a:latin typeface="Cambria Math" panose="02040503050406030204" pitchFamily="18" charset="0"/>
                                    </a:rPr>
                                    <m:t>3</m:t>
                                  </m:r>
                                </m:num>
                                <m:den>
                                  <m:r>
                                    <a:rPr lang="en-US" sz="675" i="1">
                                      <a:latin typeface="Cambria Math" panose="02040503050406030204" pitchFamily="18" charset="0"/>
                                    </a:rPr>
                                    <m:t>4</m:t>
                                  </m:r>
                                </m:den>
                              </m:f>
                            </m:sup>
                          </m:sSup>
                          <m:f>
                            <m:fPr>
                              <m:ctrlPr>
                                <a:rPr lang="en-US" sz="675" i="1">
                                  <a:latin typeface="Cambria Math" panose="02040503050406030204" pitchFamily="18" charset="0"/>
                                </a:rPr>
                              </m:ctrlPr>
                            </m:fPr>
                            <m:num>
                              <m:r>
                                <a:rPr lang="en-US" sz="675" i="1">
                                  <a:latin typeface="Cambria Math" panose="02040503050406030204" pitchFamily="18" charset="0"/>
                                </a:rPr>
                                <m:t>1</m:t>
                              </m:r>
                            </m:num>
                            <m:den>
                              <m:r>
                                <a:rPr lang="en-US" sz="675" i="1">
                                  <a:latin typeface="Cambria Math" panose="02040503050406030204" pitchFamily="18" charset="0"/>
                                </a:rPr>
                                <m:t>4</m:t>
                              </m:r>
                            </m:den>
                          </m:f>
                          <m:sSup>
                            <m:sSupPr>
                              <m:ctrlPr>
                                <a:rPr lang="en-US" sz="675" i="1">
                                  <a:latin typeface="Cambria Math" panose="02040503050406030204" pitchFamily="18" charset="0"/>
                                </a:rPr>
                              </m:ctrlPr>
                            </m:sSupPr>
                            <m:e>
                              <m:r>
                                <a:rPr lang="en-US" sz="675" i="1">
                                  <a:latin typeface="Cambria Math" panose="02040503050406030204" pitchFamily="18" charset="0"/>
                                </a:rPr>
                                <m:t>𝑦</m:t>
                              </m:r>
                            </m:e>
                            <m:sup>
                              <m:r>
                                <a:rPr lang="en-US" sz="675" i="1">
                                  <a:latin typeface="Cambria Math" panose="02040503050406030204" pitchFamily="18" charset="0"/>
                                </a:rPr>
                                <m:t>−</m:t>
                              </m:r>
                              <m:f>
                                <m:fPr>
                                  <m:ctrlPr>
                                    <a:rPr lang="en-US" sz="675" i="1">
                                      <a:latin typeface="Cambria Math" panose="02040503050406030204" pitchFamily="18" charset="0"/>
                                    </a:rPr>
                                  </m:ctrlPr>
                                </m:fPr>
                                <m:num>
                                  <m:r>
                                    <a:rPr lang="en-US" sz="675" i="1">
                                      <a:latin typeface="Cambria Math" panose="02040503050406030204" pitchFamily="18" charset="0"/>
                                    </a:rPr>
                                    <m:t>3</m:t>
                                  </m:r>
                                </m:num>
                                <m:den>
                                  <m:r>
                                    <a:rPr lang="en-US" sz="675" i="1">
                                      <a:latin typeface="Cambria Math" panose="02040503050406030204" pitchFamily="18" charset="0"/>
                                    </a:rPr>
                                    <m:t>4</m:t>
                                  </m:r>
                                </m:den>
                              </m:f>
                            </m:sup>
                          </m:sSup>
                          <m:f>
                            <m:fPr>
                              <m:ctrlPr>
                                <a:rPr lang="en-US" sz="675" i="1">
                                  <a:latin typeface="Cambria Math" panose="02040503050406030204" pitchFamily="18" charset="0"/>
                                </a:rPr>
                              </m:ctrlPr>
                            </m:fPr>
                            <m:num>
                              <m:r>
                                <a:rPr lang="en-US" sz="675" i="1">
                                  <a:latin typeface="Cambria Math" panose="02040503050406030204" pitchFamily="18" charset="0"/>
                                </a:rPr>
                                <m:t>𝑑𝑦</m:t>
                              </m:r>
                            </m:num>
                            <m:den>
                              <m:r>
                                <a:rPr lang="en-US" sz="675" i="1">
                                  <a:latin typeface="Cambria Math" panose="02040503050406030204" pitchFamily="18" charset="0"/>
                                </a:rPr>
                                <m:t>𝑑𝑥</m:t>
                              </m:r>
                            </m:den>
                          </m:f>
                        </m:e>
                      </m:d>
                      <m:r>
                        <a:rPr lang="en-US" sz="675" i="1">
                          <a:latin typeface="Cambria Math" panose="02040503050406030204" pitchFamily="18" charset="0"/>
                        </a:rPr>
                        <m:t>=0 </m:t>
                      </m:r>
                    </m:oMath>
                  </m:oMathPara>
                </a14:m>
                <a:endParaRPr lang="en-US" sz="675" dirty="0" smtClean="0"/>
              </a:p>
              <a:p>
                <a:pPr marL="0" indent="0">
                  <a:lnSpc>
                    <a:spcPct val="120000"/>
                  </a:lnSpc>
                  <a:spcBef>
                    <a:spcPts val="0"/>
                  </a:spcBef>
                  <a:buNone/>
                </a:pPr>
                <a14:m>
                  <m:oMathPara xmlns:m="http://schemas.openxmlformats.org/officeDocument/2006/math">
                    <m:oMathParaPr>
                      <m:jc m:val="left"/>
                    </m:oMathParaPr>
                    <m:oMath xmlns:m="http://schemas.openxmlformats.org/officeDocument/2006/math">
                      <m:f>
                        <m:fPr>
                          <m:ctrlPr>
                            <a:rPr lang="en-US" sz="675" i="1">
                              <a:latin typeface="Cambria Math" panose="02040503050406030204" pitchFamily="18" charset="0"/>
                            </a:rPr>
                          </m:ctrlPr>
                        </m:fPr>
                        <m:num>
                          <m:r>
                            <a:rPr lang="en-US" sz="675" i="1">
                              <a:latin typeface="Cambria Math" panose="02040503050406030204" pitchFamily="18" charset="0"/>
                            </a:rPr>
                            <m:t>3</m:t>
                          </m:r>
                        </m:num>
                        <m:den>
                          <m:r>
                            <a:rPr lang="en-US" sz="675" i="1">
                              <a:latin typeface="Cambria Math" panose="02040503050406030204" pitchFamily="18" charset="0"/>
                            </a:rPr>
                            <m:t>4</m:t>
                          </m:r>
                        </m:den>
                      </m:f>
                      <m:sSup>
                        <m:sSupPr>
                          <m:ctrlPr>
                            <a:rPr lang="en-US" sz="675" i="1">
                              <a:latin typeface="Cambria Math" panose="02040503050406030204" pitchFamily="18" charset="0"/>
                            </a:rPr>
                          </m:ctrlPr>
                        </m:sSupPr>
                        <m:e>
                          <m:r>
                            <a:rPr lang="en-US" sz="675" i="1">
                              <a:latin typeface="Cambria Math" panose="02040503050406030204" pitchFamily="18" charset="0"/>
                            </a:rPr>
                            <m:t>𝑥</m:t>
                          </m:r>
                        </m:e>
                        <m:sup>
                          <m:r>
                            <a:rPr lang="en-US" sz="675" i="1">
                              <a:latin typeface="Cambria Math" panose="02040503050406030204" pitchFamily="18" charset="0"/>
                            </a:rPr>
                            <m:t>−</m:t>
                          </m:r>
                          <m:f>
                            <m:fPr>
                              <m:ctrlPr>
                                <a:rPr lang="en-US" sz="675" i="1">
                                  <a:latin typeface="Cambria Math" panose="02040503050406030204" pitchFamily="18" charset="0"/>
                                </a:rPr>
                              </m:ctrlPr>
                            </m:fPr>
                            <m:num>
                              <m:r>
                                <a:rPr lang="en-US" sz="675" i="1">
                                  <a:latin typeface="Cambria Math" panose="02040503050406030204" pitchFamily="18" charset="0"/>
                                </a:rPr>
                                <m:t>1</m:t>
                              </m:r>
                            </m:num>
                            <m:den>
                              <m:r>
                                <a:rPr lang="en-US" sz="675" i="1">
                                  <a:latin typeface="Cambria Math" panose="02040503050406030204" pitchFamily="18" charset="0"/>
                                </a:rPr>
                                <m:t>4</m:t>
                              </m:r>
                            </m:den>
                          </m:f>
                        </m:sup>
                      </m:sSup>
                      <m:sSup>
                        <m:sSupPr>
                          <m:ctrlPr>
                            <a:rPr lang="en-US" sz="675" i="1">
                              <a:latin typeface="Cambria Math" panose="02040503050406030204" pitchFamily="18" charset="0"/>
                            </a:rPr>
                          </m:ctrlPr>
                        </m:sSupPr>
                        <m:e>
                          <m:r>
                            <a:rPr lang="en-US" sz="675" i="1">
                              <a:latin typeface="Cambria Math" panose="02040503050406030204" pitchFamily="18" charset="0"/>
                            </a:rPr>
                            <m:t>𝑦</m:t>
                          </m:r>
                        </m:e>
                        <m:sup>
                          <m:f>
                            <m:fPr>
                              <m:ctrlPr>
                                <a:rPr lang="en-US" sz="675" i="1">
                                  <a:latin typeface="Cambria Math" panose="02040503050406030204" pitchFamily="18" charset="0"/>
                                </a:rPr>
                              </m:ctrlPr>
                            </m:fPr>
                            <m:num>
                              <m:r>
                                <a:rPr lang="en-US" sz="675" i="1">
                                  <a:latin typeface="Cambria Math" panose="02040503050406030204" pitchFamily="18" charset="0"/>
                                </a:rPr>
                                <m:t>1</m:t>
                              </m:r>
                            </m:num>
                            <m:den>
                              <m:r>
                                <a:rPr lang="en-US" sz="675" i="1">
                                  <a:latin typeface="Cambria Math" panose="02040503050406030204" pitchFamily="18" charset="0"/>
                                </a:rPr>
                                <m:t>4</m:t>
                              </m:r>
                            </m:den>
                          </m:f>
                        </m:sup>
                      </m:sSup>
                      <m:r>
                        <a:rPr lang="en-US" sz="675" i="1">
                          <a:latin typeface="Cambria Math" panose="02040503050406030204" pitchFamily="18" charset="0"/>
                        </a:rPr>
                        <m:t>+</m:t>
                      </m:r>
                      <m:sSup>
                        <m:sSupPr>
                          <m:ctrlPr>
                            <a:rPr lang="en-US" sz="675" i="1">
                              <a:latin typeface="Cambria Math" panose="02040503050406030204" pitchFamily="18" charset="0"/>
                            </a:rPr>
                          </m:ctrlPr>
                        </m:sSupPr>
                        <m:e>
                          <m:r>
                            <a:rPr lang="en-US" sz="675" i="1">
                              <a:latin typeface="Cambria Math" panose="02040503050406030204" pitchFamily="18" charset="0"/>
                            </a:rPr>
                            <m:t>𝑥</m:t>
                          </m:r>
                        </m:e>
                        <m:sup>
                          <m:f>
                            <m:fPr>
                              <m:ctrlPr>
                                <a:rPr lang="en-US" sz="675" i="1">
                                  <a:latin typeface="Cambria Math" panose="02040503050406030204" pitchFamily="18" charset="0"/>
                                </a:rPr>
                              </m:ctrlPr>
                            </m:fPr>
                            <m:num>
                              <m:r>
                                <a:rPr lang="en-US" sz="675" i="1">
                                  <a:latin typeface="Cambria Math" panose="02040503050406030204" pitchFamily="18" charset="0"/>
                                </a:rPr>
                                <m:t>3</m:t>
                              </m:r>
                            </m:num>
                            <m:den>
                              <m:r>
                                <a:rPr lang="en-US" sz="675" i="1">
                                  <a:latin typeface="Cambria Math" panose="02040503050406030204" pitchFamily="18" charset="0"/>
                                </a:rPr>
                                <m:t>4</m:t>
                              </m:r>
                            </m:den>
                          </m:f>
                        </m:sup>
                      </m:sSup>
                      <m:f>
                        <m:fPr>
                          <m:ctrlPr>
                            <a:rPr lang="en-US" sz="675" i="1">
                              <a:latin typeface="Cambria Math" panose="02040503050406030204" pitchFamily="18" charset="0"/>
                            </a:rPr>
                          </m:ctrlPr>
                        </m:fPr>
                        <m:num>
                          <m:r>
                            <a:rPr lang="en-US" sz="675" i="1">
                              <a:latin typeface="Cambria Math" panose="02040503050406030204" pitchFamily="18" charset="0"/>
                            </a:rPr>
                            <m:t>1</m:t>
                          </m:r>
                        </m:num>
                        <m:den>
                          <m:r>
                            <a:rPr lang="en-US" sz="675" i="1">
                              <a:latin typeface="Cambria Math" panose="02040503050406030204" pitchFamily="18" charset="0"/>
                            </a:rPr>
                            <m:t>4</m:t>
                          </m:r>
                        </m:den>
                      </m:f>
                      <m:sSup>
                        <m:sSupPr>
                          <m:ctrlPr>
                            <a:rPr lang="en-US" sz="675" i="1">
                              <a:latin typeface="Cambria Math" panose="02040503050406030204" pitchFamily="18" charset="0"/>
                            </a:rPr>
                          </m:ctrlPr>
                        </m:sSupPr>
                        <m:e>
                          <m:r>
                            <a:rPr lang="en-US" sz="675" i="1">
                              <a:latin typeface="Cambria Math" panose="02040503050406030204" pitchFamily="18" charset="0"/>
                            </a:rPr>
                            <m:t>𝑦</m:t>
                          </m:r>
                        </m:e>
                        <m:sup>
                          <m:r>
                            <a:rPr lang="en-US" sz="675" i="1">
                              <a:latin typeface="Cambria Math" panose="02040503050406030204" pitchFamily="18" charset="0"/>
                            </a:rPr>
                            <m:t>−</m:t>
                          </m:r>
                          <m:f>
                            <m:fPr>
                              <m:ctrlPr>
                                <a:rPr lang="en-US" sz="675" i="1">
                                  <a:latin typeface="Cambria Math" panose="02040503050406030204" pitchFamily="18" charset="0"/>
                                </a:rPr>
                              </m:ctrlPr>
                            </m:fPr>
                            <m:num>
                              <m:r>
                                <a:rPr lang="en-US" sz="675" i="1">
                                  <a:latin typeface="Cambria Math" panose="02040503050406030204" pitchFamily="18" charset="0"/>
                                </a:rPr>
                                <m:t>3</m:t>
                              </m:r>
                            </m:num>
                            <m:den>
                              <m:r>
                                <a:rPr lang="en-US" sz="675" i="1">
                                  <a:latin typeface="Cambria Math" panose="02040503050406030204" pitchFamily="18" charset="0"/>
                                </a:rPr>
                                <m:t>4</m:t>
                              </m:r>
                            </m:den>
                          </m:f>
                        </m:sup>
                      </m:sSup>
                      <m:f>
                        <m:fPr>
                          <m:ctrlPr>
                            <a:rPr lang="en-US" sz="675" i="1">
                              <a:latin typeface="Cambria Math" panose="02040503050406030204" pitchFamily="18" charset="0"/>
                            </a:rPr>
                          </m:ctrlPr>
                        </m:fPr>
                        <m:num>
                          <m:r>
                            <a:rPr lang="en-US" sz="675" i="1">
                              <a:latin typeface="Cambria Math" panose="02040503050406030204" pitchFamily="18" charset="0"/>
                            </a:rPr>
                            <m:t>𝑑𝑦</m:t>
                          </m:r>
                        </m:num>
                        <m:den>
                          <m:r>
                            <a:rPr lang="en-US" sz="675" i="1">
                              <a:latin typeface="Cambria Math" panose="02040503050406030204" pitchFamily="18" charset="0"/>
                            </a:rPr>
                            <m:t>𝑑𝑥</m:t>
                          </m:r>
                        </m:den>
                      </m:f>
                      <m:r>
                        <a:rPr lang="en-US" sz="675" i="1">
                          <a:latin typeface="Cambria Math" panose="02040503050406030204" pitchFamily="18" charset="0"/>
                        </a:rPr>
                        <m:t>=0</m:t>
                      </m:r>
                    </m:oMath>
                  </m:oMathPara>
                </a14:m>
                <a:endParaRPr lang="en-US" sz="675" i="1" dirty="0" smtClean="0"/>
              </a:p>
              <a:p>
                <a:pPr marL="0" indent="0">
                  <a:lnSpc>
                    <a:spcPct val="120000"/>
                  </a:lnSpc>
                  <a:spcBef>
                    <a:spcPts val="0"/>
                  </a:spcBef>
                  <a:buNone/>
                </a:pPr>
                <a14:m>
                  <m:oMathPara xmlns:m="http://schemas.openxmlformats.org/officeDocument/2006/math">
                    <m:oMathParaPr>
                      <m:jc m:val="left"/>
                    </m:oMathParaPr>
                    <m:oMath xmlns:m="http://schemas.openxmlformats.org/officeDocument/2006/math">
                      <m:sSup>
                        <m:sSupPr>
                          <m:ctrlPr>
                            <a:rPr lang="en-US" sz="675" i="1" smtClean="0">
                              <a:latin typeface="Cambria Math" panose="02040503050406030204" pitchFamily="18" charset="0"/>
                            </a:rPr>
                          </m:ctrlPr>
                        </m:sSupPr>
                        <m:e>
                          <m:r>
                            <a:rPr lang="en-US" sz="675" i="1">
                              <a:latin typeface="Cambria Math" panose="02040503050406030204" pitchFamily="18" charset="0"/>
                            </a:rPr>
                            <m:t>𝑥</m:t>
                          </m:r>
                        </m:e>
                        <m:sup>
                          <m:f>
                            <m:fPr>
                              <m:ctrlPr>
                                <a:rPr lang="en-US" sz="675" i="1">
                                  <a:latin typeface="Cambria Math" panose="02040503050406030204" pitchFamily="18" charset="0"/>
                                </a:rPr>
                              </m:ctrlPr>
                            </m:fPr>
                            <m:num>
                              <m:r>
                                <a:rPr lang="en-US" sz="675" i="1">
                                  <a:latin typeface="Cambria Math" panose="02040503050406030204" pitchFamily="18" charset="0"/>
                                </a:rPr>
                                <m:t>3</m:t>
                              </m:r>
                            </m:num>
                            <m:den>
                              <m:r>
                                <a:rPr lang="en-US" sz="675" i="1">
                                  <a:latin typeface="Cambria Math" panose="02040503050406030204" pitchFamily="18" charset="0"/>
                                </a:rPr>
                                <m:t>4</m:t>
                              </m:r>
                            </m:den>
                          </m:f>
                        </m:sup>
                      </m:sSup>
                      <m:f>
                        <m:fPr>
                          <m:ctrlPr>
                            <a:rPr lang="en-US" sz="675" i="1">
                              <a:latin typeface="Cambria Math" panose="02040503050406030204" pitchFamily="18" charset="0"/>
                            </a:rPr>
                          </m:ctrlPr>
                        </m:fPr>
                        <m:num>
                          <m:r>
                            <a:rPr lang="en-US" sz="675" i="1">
                              <a:latin typeface="Cambria Math" panose="02040503050406030204" pitchFamily="18" charset="0"/>
                            </a:rPr>
                            <m:t>1</m:t>
                          </m:r>
                        </m:num>
                        <m:den>
                          <m:r>
                            <a:rPr lang="en-US" sz="675" i="1">
                              <a:latin typeface="Cambria Math" panose="02040503050406030204" pitchFamily="18" charset="0"/>
                            </a:rPr>
                            <m:t>4</m:t>
                          </m:r>
                        </m:den>
                      </m:f>
                      <m:sSup>
                        <m:sSupPr>
                          <m:ctrlPr>
                            <a:rPr lang="en-US" sz="675" i="1">
                              <a:latin typeface="Cambria Math" panose="02040503050406030204" pitchFamily="18" charset="0"/>
                            </a:rPr>
                          </m:ctrlPr>
                        </m:sSupPr>
                        <m:e>
                          <m:r>
                            <a:rPr lang="en-US" sz="675" i="1">
                              <a:latin typeface="Cambria Math" panose="02040503050406030204" pitchFamily="18" charset="0"/>
                            </a:rPr>
                            <m:t>𝑦</m:t>
                          </m:r>
                        </m:e>
                        <m:sup>
                          <m:r>
                            <a:rPr lang="en-US" sz="675" i="1">
                              <a:latin typeface="Cambria Math" panose="02040503050406030204" pitchFamily="18" charset="0"/>
                            </a:rPr>
                            <m:t>−</m:t>
                          </m:r>
                          <m:f>
                            <m:fPr>
                              <m:ctrlPr>
                                <a:rPr lang="en-US" sz="675" i="1">
                                  <a:latin typeface="Cambria Math" panose="02040503050406030204" pitchFamily="18" charset="0"/>
                                </a:rPr>
                              </m:ctrlPr>
                            </m:fPr>
                            <m:num>
                              <m:r>
                                <a:rPr lang="en-US" sz="675" i="1">
                                  <a:latin typeface="Cambria Math" panose="02040503050406030204" pitchFamily="18" charset="0"/>
                                </a:rPr>
                                <m:t>3</m:t>
                              </m:r>
                            </m:num>
                            <m:den>
                              <m:r>
                                <a:rPr lang="en-US" sz="675" i="1">
                                  <a:latin typeface="Cambria Math" panose="02040503050406030204" pitchFamily="18" charset="0"/>
                                </a:rPr>
                                <m:t>4</m:t>
                              </m:r>
                            </m:den>
                          </m:f>
                        </m:sup>
                      </m:sSup>
                      <m:f>
                        <m:fPr>
                          <m:ctrlPr>
                            <a:rPr lang="en-US" sz="675" i="1">
                              <a:latin typeface="Cambria Math" panose="02040503050406030204" pitchFamily="18" charset="0"/>
                            </a:rPr>
                          </m:ctrlPr>
                        </m:fPr>
                        <m:num>
                          <m:r>
                            <a:rPr lang="en-US" sz="675" i="1">
                              <a:latin typeface="Cambria Math" panose="02040503050406030204" pitchFamily="18" charset="0"/>
                            </a:rPr>
                            <m:t>𝑑𝑦</m:t>
                          </m:r>
                        </m:num>
                        <m:den>
                          <m:r>
                            <a:rPr lang="en-US" sz="675" i="1">
                              <a:latin typeface="Cambria Math" panose="02040503050406030204" pitchFamily="18" charset="0"/>
                            </a:rPr>
                            <m:t>𝑑𝑥</m:t>
                          </m:r>
                        </m:den>
                      </m:f>
                      <m:r>
                        <a:rPr lang="en-US" sz="675" i="1">
                          <a:latin typeface="Cambria Math" panose="02040503050406030204" pitchFamily="18" charset="0"/>
                        </a:rPr>
                        <m:t>=</m:t>
                      </m:r>
                      <m:r>
                        <a:rPr lang="en-US" sz="675" b="0" i="1" smtClean="0">
                          <a:latin typeface="Cambria Math" panose="02040503050406030204" pitchFamily="18" charset="0"/>
                        </a:rPr>
                        <m:t>−</m:t>
                      </m:r>
                      <m:f>
                        <m:fPr>
                          <m:ctrlPr>
                            <a:rPr lang="en-US" sz="675" i="1">
                              <a:latin typeface="Cambria Math" panose="02040503050406030204" pitchFamily="18" charset="0"/>
                            </a:rPr>
                          </m:ctrlPr>
                        </m:fPr>
                        <m:num>
                          <m:r>
                            <a:rPr lang="en-US" sz="675" i="1">
                              <a:latin typeface="Cambria Math" panose="02040503050406030204" pitchFamily="18" charset="0"/>
                            </a:rPr>
                            <m:t>3</m:t>
                          </m:r>
                        </m:num>
                        <m:den>
                          <m:r>
                            <a:rPr lang="en-US" sz="675" i="1">
                              <a:latin typeface="Cambria Math" panose="02040503050406030204" pitchFamily="18" charset="0"/>
                            </a:rPr>
                            <m:t>4</m:t>
                          </m:r>
                        </m:den>
                      </m:f>
                      <m:sSup>
                        <m:sSupPr>
                          <m:ctrlPr>
                            <a:rPr lang="en-US" sz="675" i="1">
                              <a:latin typeface="Cambria Math" panose="02040503050406030204" pitchFamily="18" charset="0"/>
                            </a:rPr>
                          </m:ctrlPr>
                        </m:sSupPr>
                        <m:e>
                          <m:r>
                            <a:rPr lang="en-US" sz="675" i="1">
                              <a:latin typeface="Cambria Math" panose="02040503050406030204" pitchFamily="18" charset="0"/>
                            </a:rPr>
                            <m:t>𝑥</m:t>
                          </m:r>
                        </m:e>
                        <m:sup>
                          <m:r>
                            <a:rPr lang="en-US" sz="675" i="1">
                              <a:latin typeface="Cambria Math" panose="02040503050406030204" pitchFamily="18" charset="0"/>
                            </a:rPr>
                            <m:t>−</m:t>
                          </m:r>
                          <m:f>
                            <m:fPr>
                              <m:ctrlPr>
                                <a:rPr lang="en-US" sz="675" i="1">
                                  <a:latin typeface="Cambria Math" panose="02040503050406030204" pitchFamily="18" charset="0"/>
                                </a:rPr>
                              </m:ctrlPr>
                            </m:fPr>
                            <m:num>
                              <m:r>
                                <a:rPr lang="en-US" sz="675" i="1">
                                  <a:latin typeface="Cambria Math" panose="02040503050406030204" pitchFamily="18" charset="0"/>
                                </a:rPr>
                                <m:t>1</m:t>
                              </m:r>
                            </m:num>
                            <m:den>
                              <m:r>
                                <a:rPr lang="en-US" sz="675" i="1">
                                  <a:latin typeface="Cambria Math" panose="02040503050406030204" pitchFamily="18" charset="0"/>
                                </a:rPr>
                                <m:t>4</m:t>
                              </m:r>
                            </m:den>
                          </m:f>
                        </m:sup>
                      </m:sSup>
                      <m:sSup>
                        <m:sSupPr>
                          <m:ctrlPr>
                            <a:rPr lang="en-US" sz="675" i="1">
                              <a:latin typeface="Cambria Math" panose="02040503050406030204" pitchFamily="18" charset="0"/>
                            </a:rPr>
                          </m:ctrlPr>
                        </m:sSupPr>
                        <m:e>
                          <m:r>
                            <a:rPr lang="en-US" sz="675" i="1">
                              <a:latin typeface="Cambria Math" panose="02040503050406030204" pitchFamily="18" charset="0"/>
                            </a:rPr>
                            <m:t>𝑦</m:t>
                          </m:r>
                        </m:e>
                        <m:sup>
                          <m:f>
                            <m:fPr>
                              <m:ctrlPr>
                                <a:rPr lang="en-US" sz="675" i="1">
                                  <a:latin typeface="Cambria Math" panose="02040503050406030204" pitchFamily="18" charset="0"/>
                                </a:rPr>
                              </m:ctrlPr>
                            </m:fPr>
                            <m:num>
                              <m:r>
                                <a:rPr lang="en-US" sz="675" i="1">
                                  <a:latin typeface="Cambria Math" panose="02040503050406030204" pitchFamily="18" charset="0"/>
                                </a:rPr>
                                <m:t>1</m:t>
                              </m:r>
                            </m:num>
                            <m:den>
                              <m:r>
                                <a:rPr lang="en-US" sz="675" i="1">
                                  <a:latin typeface="Cambria Math" panose="02040503050406030204" pitchFamily="18" charset="0"/>
                                </a:rPr>
                                <m:t>4</m:t>
                              </m:r>
                            </m:den>
                          </m:f>
                        </m:sup>
                      </m:sSup>
                    </m:oMath>
                  </m:oMathPara>
                </a14:m>
                <a:endParaRPr lang="en-US" sz="675" dirty="0" smtClean="0"/>
              </a:p>
              <a:p>
                <a:pPr marL="0" indent="0">
                  <a:lnSpc>
                    <a:spcPct val="120000"/>
                  </a:lnSpc>
                  <a:spcBef>
                    <a:spcPts val="0"/>
                  </a:spcBef>
                  <a:buNone/>
                </a:pPr>
                <a14:m>
                  <m:oMathPara xmlns:m="http://schemas.openxmlformats.org/officeDocument/2006/math">
                    <m:oMathParaPr>
                      <m:jc m:val="left"/>
                    </m:oMathParaPr>
                    <m:oMath xmlns:m="http://schemas.openxmlformats.org/officeDocument/2006/math">
                      <m:f>
                        <m:fPr>
                          <m:ctrlPr>
                            <a:rPr lang="en-US" sz="675" i="1" smtClean="0">
                              <a:latin typeface="Cambria Math" panose="02040503050406030204" pitchFamily="18" charset="0"/>
                            </a:rPr>
                          </m:ctrlPr>
                        </m:fPr>
                        <m:num>
                          <m:r>
                            <a:rPr lang="en-US" sz="675" i="1" smtClean="0">
                              <a:latin typeface="Cambria Math" panose="02040503050406030204" pitchFamily="18" charset="0"/>
                            </a:rPr>
                            <m:t>𝑑𝑦</m:t>
                          </m:r>
                        </m:num>
                        <m:den>
                          <m:r>
                            <a:rPr lang="en-US" sz="675" i="1" smtClean="0">
                              <a:latin typeface="Cambria Math" panose="02040503050406030204" pitchFamily="18" charset="0"/>
                            </a:rPr>
                            <m:t>𝑑𝑥</m:t>
                          </m:r>
                        </m:den>
                      </m:f>
                      <m:r>
                        <a:rPr lang="en-US" sz="675" b="0" i="1" smtClean="0">
                          <a:latin typeface="Cambria Math" panose="02040503050406030204" pitchFamily="18" charset="0"/>
                        </a:rPr>
                        <m:t>=−3</m:t>
                      </m:r>
                      <m:f>
                        <m:fPr>
                          <m:ctrlPr>
                            <a:rPr lang="en-US" sz="675" i="1">
                              <a:latin typeface="Cambria Math" panose="02040503050406030204" pitchFamily="18" charset="0"/>
                            </a:rPr>
                          </m:ctrlPr>
                        </m:fPr>
                        <m:num>
                          <m:r>
                            <a:rPr lang="en-US" sz="675" b="0" i="1" smtClean="0">
                              <a:latin typeface="Cambria Math" panose="02040503050406030204" pitchFamily="18" charset="0"/>
                            </a:rPr>
                            <m:t>𝑦</m:t>
                          </m:r>
                        </m:num>
                        <m:den>
                          <m:r>
                            <a:rPr lang="en-US" sz="675" b="0" i="1" smtClean="0">
                              <a:latin typeface="Cambria Math" panose="02040503050406030204" pitchFamily="18" charset="0"/>
                            </a:rPr>
                            <m:t>𝑥</m:t>
                          </m:r>
                        </m:den>
                      </m:f>
                    </m:oMath>
                  </m:oMathPara>
                </a14:m>
                <a:endParaRPr lang="en-US" sz="675" dirty="0"/>
              </a:p>
              <a:p>
                <a:pPr marL="0" indent="0">
                  <a:lnSpc>
                    <a:spcPct val="120000"/>
                  </a:lnSpc>
                  <a:spcBef>
                    <a:spcPts val="0"/>
                  </a:spcBef>
                  <a:buNone/>
                </a:pPr>
                <a:r>
                  <a:rPr lang="en-US" sz="675" dirty="0" smtClean="0"/>
                  <a:t>Evaluate </a:t>
                </a:r>
                <a:r>
                  <a:rPr lang="en-US" sz="675" dirty="0"/>
                  <a:t>at the point </a:t>
                </a:r>
                <a14:m>
                  <m:oMath xmlns:m="http://schemas.openxmlformats.org/officeDocument/2006/math">
                    <m:r>
                      <a:rPr lang="en-US" sz="675" i="1" dirty="0" smtClean="0">
                        <a:latin typeface="Cambria Math" panose="02040503050406030204" pitchFamily="18" charset="0"/>
                      </a:rPr>
                      <m:t>(81,16</m:t>
                    </m:r>
                    <m:r>
                      <a:rPr lang="en-US" sz="675" b="0" i="1" dirty="0" smtClean="0">
                        <a:latin typeface="Cambria Math" panose="02040503050406030204" pitchFamily="18" charset="0"/>
                      </a:rPr>
                      <m:t>)</m:t>
                    </m:r>
                  </m:oMath>
                </a14:m>
                <a:r>
                  <a:rPr lang="en-US" sz="675" dirty="0" smtClean="0"/>
                  <a:t>:</a:t>
                </a:r>
                <a:endParaRPr lang="en-US" sz="675" dirty="0"/>
              </a:p>
              <a:p>
                <a:pPr marL="0" indent="0">
                  <a:lnSpc>
                    <a:spcPct val="120000"/>
                  </a:lnSpc>
                  <a:spcBef>
                    <a:spcPts val="0"/>
                  </a:spcBef>
                  <a:buNone/>
                </a:pPr>
                <a14:m>
                  <m:oMathPara xmlns:m="http://schemas.openxmlformats.org/officeDocument/2006/math">
                    <m:oMathParaPr>
                      <m:jc m:val="left"/>
                    </m:oMathParaPr>
                    <m:oMath xmlns:m="http://schemas.openxmlformats.org/officeDocument/2006/math">
                      <m:sSub>
                        <m:sSubPr>
                          <m:ctrlPr>
                            <a:rPr lang="en-US" sz="675" i="1" dirty="0" smtClean="0">
                              <a:latin typeface="Cambria Math" panose="02040503050406030204" pitchFamily="18" charset="0"/>
                            </a:rPr>
                          </m:ctrlPr>
                        </m:sSubPr>
                        <m:e>
                          <m:d>
                            <m:dPr>
                              <m:begChr m:val=""/>
                              <m:endChr m:val="|"/>
                              <m:ctrlPr>
                                <a:rPr lang="en-US" sz="675" i="1" dirty="0">
                                  <a:latin typeface="Cambria Math" panose="02040503050406030204" pitchFamily="18" charset="0"/>
                                </a:rPr>
                              </m:ctrlPr>
                            </m:dPr>
                            <m:e>
                              <m:f>
                                <m:fPr>
                                  <m:ctrlPr>
                                    <a:rPr lang="en-US" sz="675" i="1" dirty="0">
                                      <a:latin typeface="Cambria Math" panose="02040503050406030204" pitchFamily="18" charset="0"/>
                                    </a:rPr>
                                  </m:ctrlPr>
                                </m:fPr>
                                <m:num>
                                  <m:r>
                                    <a:rPr lang="en-US" sz="675" i="1" dirty="0">
                                      <a:latin typeface="Cambria Math" panose="02040503050406030204" pitchFamily="18" charset="0"/>
                                    </a:rPr>
                                    <m:t>ⅆ</m:t>
                                  </m:r>
                                  <m:r>
                                    <a:rPr lang="en-US" sz="675" i="1" dirty="0">
                                      <a:latin typeface="Cambria Math" panose="02040503050406030204" pitchFamily="18" charset="0"/>
                                    </a:rPr>
                                    <m:t>𝑦</m:t>
                                  </m:r>
                                </m:num>
                                <m:den>
                                  <m:r>
                                    <a:rPr lang="en-US" sz="675" i="1" dirty="0">
                                      <a:latin typeface="Cambria Math" panose="02040503050406030204" pitchFamily="18" charset="0"/>
                                    </a:rPr>
                                    <m:t>ⅆ</m:t>
                                  </m:r>
                                  <m:r>
                                    <a:rPr lang="en-US" sz="675" i="1" dirty="0">
                                      <a:latin typeface="Cambria Math" panose="02040503050406030204" pitchFamily="18" charset="0"/>
                                    </a:rPr>
                                    <m:t>𝑥</m:t>
                                  </m:r>
                                </m:den>
                              </m:f>
                            </m:e>
                          </m:d>
                        </m:e>
                        <m:sub>
                          <m:d>
                            <m:dPr>
                              <m:ctrlPr>
                                <a:rPr lang="en-US" sz="675" i="1" dirty="0">
                                  <a:latin typeface="Cambria Math" panose="02040503050406030204" pitchFamily="18" charset="0"/>
                                </a:rPr>
                              </m:ctrlPr>
                            </m:dPr>
                            <m:e>
                              <m:r>
                                <a:rPr lang="en-US" sz="675" i="1" dirty="0">
                                  <a:latin typeface="Cambria Math" panose="02040503050406030204" pitchFamily="18" charset="0"/>
                                </a:rPr>
                                <m:t>81,16</m:t>
                              </m:r>
                            </m:e>
                          </m:d>
                        </m:sub>
                      </m:sSub>
                      <m:r>
                        <a:rPr lang="en-US" sz="675" i="1" dirty="0">
                          <a:latin typeface="Cambria Math" panose="02040503050406030204" pitchFamily="18" charset="0"/>
                        </a:rPr>
                        <m:t>=</m:t>
                      </m:r>
                      <m:r>
                        <a:rPr lang="en-US" sz="675" i="1" dirty="0" smtClean="0">
                          <a:latin typeface="Cambria Math" panose="02040503050406030204" pitchFamily="18" charset="0"/>
                        </a:rPr>
                        <m:t>−</m:t>
                      </m:r>
                      <m:r>
                        <a:rPr lang="en-US" sz="675" b="0" i="1" dirty="0" smtClean="0">
                          <a:latin typeface="Cambria Math" panose="02040503050406030204" pitchFamily="18" charset="0"/>
                        </a:rPr>
                        <m:t>3</m:t>
                      </m:r>
                      <m:f>
                        <m:fPr>
                          <m:ctrlPr>
                            <a:rPr lang="en-US" sz="675" b="0" i="1" dirty="0" smtClean="0">
                              <a:latin typeface="Cambria Math" panose="02040503050406030204" pitchFamily="18" charset="0"/>
                            </a:rPr>
                          </m:ctrlPr>
                        </m:fPr>
                        <m:num>
                          <m:r>
                            <a:rPr lang="en-US" sz="675" b="0" i="1" dirty="0" smtClean="0">
                              <a:latin typeface="Cambria Math" panose="02040503050406030204" pitchFamily="18" charset="0"/>
                            </a:rPr>
                            <m:t>16</m:t>
                          </m:r>
                        </m:num>
                        <m:den>
                          <m:r>
                            <a:rPr lang="en-US" sz="675" b="0" i="1" dirty="0" smtClean="0">
                              <a:latin typeface="Cambria Math" panose="02040503050406030204" pitchFamily="18" charset="0"/>
                            </a:rPr>
                            <m:t>81</m:t>
                          </m:r>
                        </m:den>
                      </m:f>
                      <m:r>
                        <a:rPr lang="en-US" sz="675" b="0" i="1" dirty="0" smtClean="0">
                          <a:latin typeface="Cambria Math" panose="02040503050406030204" pitchFamily="18" charset="0"/>
                        </a:rPr>
                        <m:t>=−</m:t>
                      </m:r>
                      <m:f>
                        <m:fPr>
                          <m:ctrlPr>
                            <a:rPr lang="en-US" sz="675" b="0" i="1" dirty="0" smtClean="0">
                              <a:latin typeface="Cambria Math" panose="02040503050406030204" pitchFamily="18" charset="0"/>
                            </a:rPr>
                          </m:ctrlPr>
                        </m:fPr>
                        <m:num>
                          <m:r>
                            <a:rPr lang="en-US" sz="675" b="0" i="1" dirty="0" smtClean="0">
                              <a:latin typeface="Cambria Math" panose="02040503050406030204" pitchFamily="18" charset="0"/>
                            </a:rPr>
                            <m:t>16</m:t>
                          </m:r>
                        </m:num>
                        <m:den>
                          <m:r>
                            <a:rPr lang="en-US" sz="675" b="0" i="1" dirty="0" smtClean="0">
                              <a:latin typeface="Cambria Math" panose="02040503050406030204" pitchFamily="18" charset="0"/>
                            </a:rPr>
                            <m:t>27</m:t>
                          </m:r>
                        </m:den>
                      </m:f>
                      <m:r>
                        <a:rPr lang="en-US" sz="675" b="0" i="1" dirty="0" smtClean="0">
                          <a:latin typeface="Cambria Math" panose="02040503050406030204" pitchFamily="18" charset="0"/>
                          <a:ea typeface="Cambria Math" panose="02040503050406030204" pitchFamily="18" charset="0"/>
                        </a:rPr>
                        <m:t>≈−0.593</m:t>
                      </m:r>
                    </m:oMath>
                  </m:oMathPara>
                </a14:m>
                <a:endParaRPr lang="en-US" sz="675" dirty="0" smtClean="0"/>
              </a:p>
              <a:p>
                <a:pPr marL="0" indent="0">
                  <a:lnSpc>
                    <a:spcPct val="120000"/>
                  </a:lnSpc>
                  <a:spcBef>
                    <a:spcPts val="0"/>
                  </a:spcBef>
                  <a:buNone/>
                </a:pPr>
                <a:endParaRPr lang="en-US" sz="675" dirty="0" smtClean="0"/>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xfrm>
                <a:off x="6172200" y="4127497"/>
                <a:ext cx="5183188" cy="2571751"/>
              </a:xfrm>
              <a:blipFill>
                <a:blip r:embed="rId7"/>
                <a:stretch>
                  <a:fillRect l="-4695" b="-26179"/>
                </a:stretch>
              </a:blipFill>
              <a:ln>
                <a:solidFill>
                  <a:schemeClr val="tx1"/>
                </a:solidFill>
              </a:ln>
            </p:spPr>
            <p:txBody>
              <a:bodyPr/>
              <a:lstStyle/>
              <a:p>
                <a:r>
                  <a:rPr lang="en-US">
                    <a:noFill/>
                  </a:rPr>
                  <a:t> </a:t>
                </a:r>
              </a:p>
            </p:txBody>
          </p:sp>
        </mc:Fallback>
      </mc:AlternateContent>
      <p:sp>
        <p:nvSpPr>
          <p:cNvPr id="7" name="TextBox 6"/>
          <p:cNvSpPr txBox="1"/>
          <p:nvPr/>
        </p:nvSpPr>
        <p:spPr>
          <a:xfrm>
            <a:off x="8407400" y="4127496"/>
            <a:ext cx="2947988" cy="2246769"/>
          </a:xfrm>
          <a:prstGeom prst="rect">
            <a:avLst/>
          </a:prstGeom>
          <a:noFill/>
        </p:spPr>
        <p:txBody>
          <a:bodyPr wrap="square" rtlCol="0">
            <a:spAutoFit/>
          </a:bodyPr>
          <a:lstStyle/>
          <a:p>
            <a:r>
              <a:rPr lang="en-US" sz="1000" dirty="0"/>
              <a:t>b) Interpretation: When the manufacturer is spending 81 dollars on labor and 16 dollars on capital, if they increase their labor spending by 1 dollar, they can decrease their capital spending by approximately 0.593 dollars while maintaining the same level of production (3240 cell phones). This represents the tradeoff between labor and capital spending at this specific point of production.</a:t>
            </a:r>
          </a:p>
          <a:p>
            <a:endParaRPr lang="en-US" sz="1000" dirty="0" smtClean="0"/>
          </a:p>
          <a:p>
            <a:r>
              <a:rPr lang="en-US" sz="1000" dirty="0" smtClean="0"/>
              <a:t>The </a:t>
            </a:r>
            <a:r>
              <a:rPr lang="en-US" sz="1000" dirty="0"/>
              <a:t>negative slope indicates that there is an inverse relationship between labor and capital spending - as one increases, the other can decrease while maintaining the same production level.</a:t>
            </a:r>
          </a:p>
          <a:p>
            <a:endParaRPr lang="en-US" sz="1000" dirty="0"/>
          </a:p>
        </p:txBody>
      </p:sp>
    </p:spTree>
    <p:extLst>
      <p:ext uri="{BB962C8B-B14F-4D97-AF65-F5344CB8AC3E}">
        <p14:creationId xmlns:p14="http://schemas.microsoft.com/office/powerpoint/2010/main" val="22784743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9788" y="365125"/>
                <a:ext cx="10515600" cy="1325563"/>
              </a:xfrm>
              <a:ln>
                <a:solidFill>
                  <a:schemeClr val="tx1"/>
                </a:solidFill>
              </a:ln>
            </p:spPr>
            <p:txBody>
              <a:bodyPr>
                <a:normAutofit/>
              </a:bodyPr>
              <a:lstStyle/>
              <a:p>
                <a:r>
                  <a:rPr lang="en-US" sz="1800" dirty="0" smtClean="0"/>
                  <a:t>Q: An engineer is using a machine to cut a flat square of Aerogel of area </a:t>
                </a:r>
                <a14:m>
                  <m:oMath xmlns:m="http://schemas.openxmlformats.org/officeDocument/2006/math">
                    <m:r>
                      <a:rPr lang="en-US" sz="1800" b="0" i="1" smtClean="0">
                        <a:latin typeface="Cambria Math" panose="02040503050406030204" pitchFamily="18" charset="0"/>
                      </a:rPr>
                      <m:t>144</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𝑐𝑚</m:t>
                        </m:r>
                      </m:e>
                      <m:sup>
                        <m:r>
                          <a:rPr lang="en-US" sz="1800" b="0" i="1" smtClean="0">
                            <a:latin typeface="Cambria Math" panose="02040503050406030204" pitchFamily="18" charset="0"/>
                          </a:rPr>
                          <m:t>2</m:t>
                        </m:r>
                      </m:sup>
                    </m:sSup>
                  </m:oMath>
                </a14:m>
                <a:r>
                  <a:rPr lang="en-US" sz="1800" dirty="0" smtClean="0"/>
                  <a:t>. a) If there is a maximum error tolerance in the area of </a:t>
                </a:r>
                <a14:m>
                  <m:oMath xmlns:m="http://schemas.openxmlformats.org/officeDocument/2006/math">
                    <m:r>
                      <a:rPr lang="en-US" sz="1800" b="0" i="1" smtClean="0">
                        <a:latin typeface="Cambria Math" panose="02040503050406030204" pitchFamily="18" charset="0"/>
                      </a:rPr>
                      <m:t>8</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𝑐𝑚</m:t>
                        </m:r>
                      </m:e>
                      <m:sup>
                        <m:r>
                          <a:rPr lang="en-US" sz="1800" b="0" i="1" smtClean="0">
                            <a:latin typeface="Cambria Math" panose="02040503050406030204" pitchFamily="18" charset="0"/>
                          </a:rPr>
                          <m:t>2</m:t>
                        </m:r>
                      </m:sup>
                    </m:sSup>
                  </m:oMath>
                </a14:m>
                <a:r>
                  <a:rPr lang="en-US" sz="1800" dirty="0" smtClean="0"/>
                  <a:t>, how accurately must the engineer cut on the side, assuming all sides have the same length? b) How do these numbers relate to </a:t>
                </a:r>
                <a14:m>
                  <m:oMath xmlns:m="http://schemas.openxmlformats.org/officeDocument/2006/math">
                    <m:r>
                      <a:rPr lang="en-US" sz="1800" i="1" smtClean="0">
                        <a:latin typeface="Cambria Math" panose="02040503050406030204" pitchFamily="18" charset="0"/>
                        <a:ea typeface="Cambria Math" panose="02040503050406030204" pitchFamily="18" charset="0"/>
                      </a:rPr>
                      <m:t>𝛿</m:t>
                    </m:r>
                  </m:oMath>
                </a14:m>
                <a:r>
                  <a:rPr lang="en-US" sz="1800" dirty="0" smtClean="0"/>
                  <a:t>, </a:t>
                </a:r>
                <a14:m>
                  <m:oMath xmlns:m="http://schemas.openxmlformats.org/officeDocument/2006/math">
                    <m:r>
                      <a:rPr lang="en-US" sz="1800" i="1" smtClean="0">
                        <a:latin typeface="Cambria Math" panose="02040503050406030204" pitchFamily="18" charset="0"/>
                        <a:ea typeface="Cambria Math" panose="02040503050406030204" pitchFamily="18" charset="0"/>
                      </a:rPr>
                      <m:t>𝜀</m:t>
                    </m:r>
                  </m:oMath>
                </a14:m>
                <a:r>
                  <a:rPr lang="en-US" sz="1800" dirty="0" smtClean="0"/>
                  <a:t>, </a:t>
                </a:r>
                <a14:m>
                  <m:oMath xmlns:m="http://schemas.openxmlformats.org/officeDocument/2006/math">
                    <m:r>
                      <a:rPr lang="en-US" sz="1800" b="0" i="1" smtClean="0">
                        <a:latin typeface="Cambria Math" panose="02040503050406030204" pitchFamily="18" charset="0"/>
                      </a:rPr>
                      <m:t>𝑎</m:t>
                    </m:r>
                  </m:oMath>
                </a14:m>
                <a:r>
                  <a:rPr lang="en-US" sz="1800" dirty="0" smtClean="0"/>
                  <a:t>, and </a:t>
                </a:r>
                <a14:m>
                  <m:oMath xmlns:m="http://schemas.openxmlformats.org/officeDocument/2006/math">
                    <m:r>
                      <a:rPr lang="en-US" sz="1800" b="0" i="1" smtClean="0">
                        <a:latin typeface="Cambria Math" panose="02040503050406030204" pitchFamily="18" charset="0"/>
                      </a:rPr>
                      <m:t>𝐿</m:t>
                    </m:r>
                  </m:oMath>
                </a14:m>
                <a:r>
                  <a:rPr lang="en-US" sz="1800" dirty="0" smtClean="0"/>
                  <a:t>?</a:t>
                </a:r>
                <a:br>
                  <a:rPr lang="en-US" sz="1800" dirty="0" smtClean="0"/>
                </a:br>
                <a:r>
                  <a:rPr lang="en-US" sz="1800" dirty="0" smtClean="0"/>
                  <a:t>A: a) </a:t>
                </a:r>
                <a:r>
                  <a:rPr lang="pt-BR" sz="1800" dirty="0" smtClean="0"/>
                  <a:t>0.328 </a:t>
                </a:r>
                <a:r>
                  <a:rPr lang="pt-BR" sz="1800" dirty="0"/>
                  <a:t>cm, </a:t>
                </a:r>
                <a:r>
                  <a:rPr lang="pt-BR" sz="1800" dirty="0" smtClean="0"/>
                  <a:t>b) ε=8</a:t>
                </a:r>
                <a:r>
                  <a:rPr lang="pt-BR" sz="1800" dirty="0"/>
                  <a:t>, δ=0.33, a=12, L=144</a:t>
                </a:r>
                <a:endParaRPr lang="en-US" sz="1800" dirty="0" smtClean="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9788" y="365125"/>
                <a:ext cx="10515600" cy="1325563"/>
              </a:xfrm>
              <a:blipFill>
                <a:blip r:embed="rId3"/>
                <a:stretch>
                  <a:fillRect l="-463" r="-23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39788" y="1681162"/>
                <a:ext cx="5157787" cy="2446337"/>
              </a:xfrm>
              <a:ln>
                <a:solidFill>
                  <a:schemeClr val="tx1"/>
                </a:solidFill>
              </a:ln>
            </p:spPr>
            <p:txBody>
              <a:bodyPr anchor="ctr">
                <a:noAutofit/>
              </a:bodyPr>
              <a:lstStyle/>
              <a:p>
                <a:pPr>
                  <a:lnSpc>
                    <a:spcPct val="120000"/>
                  </a:lnSpc>
                  <a:spcBef>
                    <a:spcPts val="0"/>
                  </a:spcBef>
                </a:pPr>
                <a:r>
                  <a:rPr lang="en-US" sz="630" b="0" dirty="0" smtClean="0"/>
                  <a:t>To solve this problem, we'll use the concept of error propagation. Given that the area of the square Aerogel is </a:t>
                </a:r>
                <a14:m>
                  <m:oMath xmlns:m="http://schemas.openxmlformats.org/officeDocument/2006/math">
                    <m:r>
                      <a:rPr lang="en-US" sz="630" b="0" i="1">
                        <a:latin typeface="Cambria Math" panose="02040503050406030204" pitchFamily="18" charset="0"/>
                      </a:rPr>
                      <m:t>144</m:t>
                    </m:r>
                    <m:sSup>
                      <m:sSupPr>
                        <m:ctrlPr>
                          <a:rPr lang="en-US" sz="630" b="0" i="1">
                            <a:latin typeface="Cambria Math" panose="02040503050406030204" pitchFamily="18" charset="0"/>
                          </a:rPr>
                        </m:ctrlPr>
                      </m:sSupPr>
                      <m:e>
                        <m:r>
                          <a:rPr lang="en-US" sz="630" b="0" i="1">
                            <a:latin typeface="Cambria Math" panose="02040503050406030204" pitchFamily="18" charset="0"/>
                          </a:rPr>
                          <m:t>𝑐𝑚</m:t>
                        </m:r>
                      </m:e>
                      <m:sup>
                        <m:r>
                          <a:rPr lang="en-US" sz="630" b="0" i="1">
                            <a:latin typeface="Cambria Math" panose="02040503050406030204" pitchFamily="18" charset="0"/>
                          </a:rPr>
                          <m:t>2</m:t>
                        </m:r>
                      </m:sup>
                    </m:sSup>
                  </m:oMath>
                </a14:m>
                <a:r>
                  <a:rPr lang="en-US" sz="630" b="0" dirty="0" smtClean="0"/>
                  <a:t>, </a:t>
                </a:r>
                <a:r>
                  <a:rPr lang="en-US" sz="630" b="0" dirty="0"/>
                  <a:t>we can find the length of each side:</a:t>
                </a:r>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630" b="0" i="1" dirty="0" smtClean="0">
                          <a:latin typeface="Cambria Math" panose="02040503050406030204" pitchFamily="18" charset="0"/>
                        </a:rPr>
                        <m:t>𝐴𝑟𝑒𝑎</m:t>
                      </m:r>
                      <m:r>
                        <a:rPr lang="en-US" sz="630" b="0" i="1" dirty="0" smtClean="0">
                          <a:latin typeface="Cambria Math" panose="02040503050406030204" pitchFamily="18" charset="0"/>
                        </a:rPr>
                        <m:t> = </m:t>
                      </m:r>
                      <m:r>
                        <a:rPr lang="en-US" sz="630" b="0" i="1" dirty="0" smtClean="0">
                          <a:latin typeface="Cambria Math" panose="02040503050406030204" pitchFamily="18" charset="0"/>
                        </a:rPr>
                        <m:t>𝑠𝑖𝑑</m:t>
                      </m:r>
                      <m:sSup>
                        <m:sSupPr>
                          <m:ctrlPr>
                            <a:rPr lang="en-US" sz="630" b="0" i="1" dirty="0" smtClean="0">
                              <a:latin typeface="Cambria Math" panose="02040503050406030204" pitchFamily="18" charset="0"/>
                            </a:rPr>
                          </m:ctrlPr>
                        </m:sSupPr>
                        <m:e>
                          <m:r>
                            <a:rPr lang="en-US" sz="630" b="0" i="1" dirty="0" smtClean="0">
                              <a:latin typeface="Cambria Math" panose="02040503050406030204" pitchFamily="18" charset="0"/>
                            </a:rPr>
                            <m:t>𝑒</m:t>
                          </m:r>
                        </m:e>
                        <m:sup>
                          <m:r>
                            <a:rPr lang="en-US" sz="630" b="0" i="1" dirty="0" smtClean="0">
                              <a:latin typeface="Cambria Math" panose="02040503050406030204" pitchFamily="18" charset="0"/>
                            </a:rPr>
                            <m:t>2</m:t>
                          </m:r>
                        </m:sup>
                      </m:sSup>
                    </m:oMath>
                    <m:oMath xmlns:m="http://schemas.openxmlformats.org/officeDocument/2006/math">
                      <m:r>
                        <a:rPr lang="en-US" sz="630" b="0" i="1" dirty="0" smtClean="0">
                          <a:latin typeface="Cambria Math" panose="02040503050406030204" pitchFamily="18" charset="0"/>
                        </a:rPr>
                        <m:t>144</m:t>
                      </m:r>
                      <m:r>
                        <a:rPr lang="en-US" sz="630" b="0" i="1" dirty="0" smtClean="0">
                          <a:latin typeface="Cambria Math" panose="02040503050406030204" pitchFamily="18" charset="0"/>
                        </a:rPr>
                        <m:t> = </m:t>
                      </m:r>
                      <m:r>
                        <a:rPr lang="en-US" sz="630" b="0" i="1" dirty="0" smtClean="0">
                          <a:latin typeface="Cambria Math" panose="02040503050406030204" pitchFamily="18" charset="0"/>
                        </a:rPr>
                        <m:t>𝑠𝑖𝑑</m:t>
                      </m:r>
                      <m:sSup>
                        <m:sSupPr>
                          <m:ctrlPr>
                            <a:rPr lang="en-US" sz="630" b="0" i="1" dirty="0" smtClean="0">
                              <a:latin typeface="Cambria Math" panose="02040503050406030204" pitchFamily="18" charset="0"/>
                            </a:rPr>
                          </m:ctrlPr>
                        </m:sSupPr>
                        <m:e>
                          <m:r>
                            <a:rPr lang="en-US" sz="630" b="0" i="1" dirty="0" smtClean="0">
                              <a:latin typeface="Cambria Math" panose="02040503050406030204" pitchFamily="18" charset="0"/>
                            </a:rPr>
                            <m:t>𝑒</m:t>
                          </m:r>
                        </m:e>
                        <m:sup>
                          <m:r>
                            <a:rPr lang="en-US" sz="630" b="0" i="1" dirty="0" smtClean="0">
                              <a:latin typeface="Cambria Math" panose="02040503050406030204" pitchFamily="18" charset="0"/>
                            </a:rPr>
                            <m:t>2</m:t>
                          </m:r>
                        </m:sup>
                      </m:sSup>
                    </m:oMath>
                    <m:oMath xmlns:m="http://schemas.openxmlformats.org/officeDocument/2006/math">
                      <m:r>
                        <a:rPr lang="en-US" sz="630" b="0" i="1" dirty="0" smtClean="0">
                          <a:latin typeface="Cambria Math" panose="02040503050406030204" pitchFamily="18" charset="0"/>
                        </a:rPr>
                        <m:t>𝑠𝑖𝑑𝑒</m:t>
                      </m:r>
                      <m:r>
                        <a:rPr lang="en-US" sz="630" b="0" i="1" dirty="0" smtClean="0">
                          <a:latin typeface="Cambria Math" panose="02040503050406030204" pitchFamily="18" charset="0"/>
                        </a:rPr>
                        <m:t> = </m:t>
                      </m:r>
                      <m:rad>
                        <m:radPr>
                          <m:degHide m:val="on"/>
                          <m:ctrlPr>
                            <a:rPr lang="en-US" sz="630" b="0" i="1" dirty="0" smtClean="0">
                              <a:latin typeface="Cambria Math" panose="02040503050406030204" pitchFamily="18" charset="0"/>
                            </a:rPr>
                          </m:ctrlPr>
                        </m:radPr>
                        <m:deg/>
                        <m:e>
                          <m:r>
                            <a:rPr lang="en-US" sz="630" b="0" i="1" dirty="0" smtClean="0">
                              <a:latin typeface="Cambria Math" panose="02040503050406030204" pitchFamily="18" charset="0"/>
                            </a:rPr>
                            <m:t>144</m:t>
                          </m:r>
                        </m:e>
                      </m:rad>
                      <m:r>
                        <a:rPr lang="en-US" sz="630" b="0" i="1" dirty="0" smtClean="0">
                          <a:latin typeface="Cambria Math" panose="02040503050406030204" pitchFamily="18" charset="0"/>
                        </a:rPr>
                        <m:t> = </m:t>
                      </m:r>
                      <m:r>
                        <a:rPr lang="en-US" sz="630" b="0" i="1" dirty="0" smtClean="0">
                          <a:latin typeface="Cambria Math" panose="02040503050406030204" pitchFamily="18" charset="0"/>
                        </a:rPr>
                        <m:t>12</m:t>
                      </m:r>
                      <m:r>
                        <a:rPr lang="en-US" sz="630" b="0" i="1" dirty="0" smtClean="0">
                          <a:latin typeface="Cambria Math" panose="02040503050406030204" pitchFamily="18" charset="0"/>
                        </a:rPr>
                        <m:t> </m:t>
                      </m:r>
                      <m:r>
                        <a:rPr lang="en-US" sz="630" b="0" i="1" dirty="0" smtClean="0">
                          <a:latin typeface="Cambria Math" panose="02040503050406030204" pitchFamily="18" charset="0"/>
                        </a:rPr>
                        <m:t>𝑐𝑚</m:t>
                      </m:r>
                    </m:oMath>
                  </m:oMathPara>
                </a14:m>
                <a:endParaRPr lang="en-US" sz="630" b="0" dirty="0"/>
              </a:p>
              <a:p>
                <a:pPr>
                  <a:lnSpc>
                    <a:spcPct val="120000"/>
                  </a:lnSpc>
                  <a:spcBef>
                    <a:spcPts val="0"/>
                  </a:spcBef>
                </a:pPr>
                <a:r>
                  <a:rPr lang="en-US" sz="630" b="0" dirty="0"/>
                  <a:t>Now, let's address the questions:</a:t>
                </a:r>
              </a:p>
              <a:p>
                <a:pPr>
                  <a:lnSpc>
                    <a:spcPct val="120000"/>
                  </a:lnSpc>
                  <a:spcBef>
                    <a:spcPts val="0"/>
                  </a:spcBef>
                </a:pPr>
                <a:r>
                  <a:rPr lang="en-US" sz="630" b="0" dirty="0"/>
                  <a:t>a) If there is a maximum error tolerance in the area of </a:t>
                </a:r>
                <a14:m>
                  <m:oMath xmlns:m="http://schemas.openxmlformats.org/officeDocument/2006/math">
                    <m:r>
                      <a:rPr lang="en-US" sz="630" b="0" i="0" smtClean="0">
                        <a:latin typeface="Cambria Math" panose="02040503050406030204" pitchFamily="18" charset="0"/>
                      </a:rPr>
                      <m:t>8</m:t>
                    </m:r>
                    <m:sSup>
                      <m:sSupPr>
                        <m:ctrlPr>
                          <a:rPr lang="en-US" sz="630" b="0" i="1" smtClean="0">
                            <a:latin typeface="Cambria Math" panose="02040503050406030204" pitchFamily="18" charset="0"/>
                          </a:rPr>
                        </m:ctrlPr>
                      </m:sSupPr>
                      <m:e>
                        <m:r>
                          <a:rPr lang="en-US" sz="630" b="0" i="1">
                            <a:latin typeface="Cambria Math" panose="02040503050406030204" pitchFamily="18" charset="0"/>
                          </a:rPr>
                          <m:t>𝑐𝑚</m:t>
                        </m:r>
                      </m:e>
                      <m:sup>
                        <m:r>
                          <a:rPr lang="en-US" sz="630" b="0" i="1">
                            <a:latin typeface="Cambria Math" panose="02040503050406030204" pitchFamily="18" charset="0"/>
                          </a:rPr>
                          <m:t>2</m:t>
                        </m:r>
                      </m:sup>
                    </m:sSup>
                  </m:oMath>
                </a14:m>
                <a:r>
                  <a:rPr lang="en-US" sz="630" b="0" dirty="0"/>
                  <a:t>, we need to find the corresponding error tolerance in the side length.</a:t>
                </a:r>
              </a:p>
              <a:p>
                <a:pPr algn="ctr">
                  <a:lnSpc>
                    <a:spcPct val="120000"/>
                  </a:lnSpc>
                  <a:spcBef>
                    <a:spcPts val="0"/>
                  </a:spcBef>
                </a:pPr>
                <a14:m>
                  <m:oMathPara xmlns:m="http://schemas.openxmlformats.org/officeDocument/2006/math">
                    <m:oMathParaPr>
                      <m:jc m:val="centerGroup"/>
                    </m:oMathParaPr>
                    <m:oMath xmlns:m="http://schemas.openxmlformats.org/officeDocument/2006/math">
                      <m:r>
                        <m:rPr>
                          <m:sty m:val="p"/>
                        </m:rPr>
                        <a:rPr lang="en-US" sz="630" b="0" i="0" dirty="0" smtClean="0">
                          <a:latin typeface="Cambria Math" panose="02040503050406030204" pitchFamily="18" charset="0"/>
                        </a:rPr>
                        <m:t>Δ</m:t>
                      </m:r>
                      <m:r>
                        <a:rPr lang="en-US" sz="630" b="0" i="1" dirty="0" smtClean="0">
                          <a:latin typeface="Cambria Math" panose="02040503050406030204" pitchFamily="18" charset="0"/>
                        </a:rPr>
                        <m:t>𝐴𝑟𝑒𝑎</m:t>
                      </m:r>
                      <m:r>
                        <a:rPr lang="en-US" sz="630" b="0" i="1" dirty="0">
                          <a:latin typeface="Cambria Math" panose="02040503050406030204" pitchFamily="18" charset="0"/>
                        </a:rPr>
                        <m:t> = </m:t>
                      </m:r>
                      <m:r>
                        <a:rPr lang="en-US" sz="630" b="0" i="1" dirty="0">
                          <a:latin typeface="Cambria Math" panose="02040503050406030204" pitchFamily="18" charset="0"/>
                        </a:rPr>
                        <m:t>8</m:t>
                      </m:r>
                      <m:r>
                        <a:rPr lang="en-US" sz="630" b="0" i="1" dirty="0">
                          <a:latin typeface="Cambria Math" panose="02040503050406030204" pitchFamily="18" charset="0"/>
                        </a:rPr>
                        <m:t> </m:t>
                      </m:r>
                      <m:r>
                        <a:rPr lang="en-US" sz="630" b="0" i="1" dirty="0">
                          <a:latin typeface="Cambria Math" panose="02040503050406030204" pitchFamily="18" charset="0"/>
                        </a:rPr>
                        <m:t>𝑐</m:t>
                      </m:r>
                      <m:sSup>
                        <m:sSupPr>
                          <m:ctrlPr>
                            <a:rPr lang="en-US" sz="630" b="0" i="1" dirty="0">
                              <a:latin typeface="Cambria Math" panose="02040503050406030204" pitchFamily="18" charset="0"/>
                            </a:rPr>
                          </m:ctrlPr>
                        </m:sSupPr>
                        <m:e>
                          <m:r>
                            <a:rPr lang="en-US" sz="630" b="0" i="1" dirty="0">
                              <a:latin typeface="Cambria Math" panose="02040503050406030204" pitchFamily="18" charset="0"/>
                            </a:rPr>
                            <m:t>𝑚</m:t>
                          </m:r>
                        </m:e>
                        <m:sup>
                          <m:r>
                            <a:rPr lang="en-US" sz="630" b="0" i="1" dirty="0">
                              <a:latin typeface="Cambria Math" panose="02040503050406030204" pitchFamily="18" charset="0"/>
                            </a:rPr>
                            <m:t>2</m:t>
                          </m:r>
                        </m:sup>
                      </m:sSup>
                    </m:oMath>
                  </m:oMathPara>
                </a14:m>
                <a:r>
                  <a:rPr lang="en-US" sz="630" b="0" dirty="0"/>
                  <a:t/>
                </a:r>
                <a:br>
                  <a:rPr lang="en-US" sz="630" b="0" dirty="0"/>
                </a:br>
                <a14:m>
                  <m:oMath xmlns:m="http://schemas.openxmlformats.org/officeDocument/2006/math">
                    <m:r>
                      <m:rPr>
                        <m:sty m:val="p"/>
                      </m:rPr>
                      <a:rPr lang="en-US" sz="630" b="0" i="0" dirty="0" smtClean="0">
                        <a:latin typeface="Cambria Math" panose="02040503050406030204" pitchFamily="18" charset="0"/>
                      </a:rPr>
                      <m:t>Δ</m:t>
                    </m:r>
                    <m:r>
                      <a:rPr lang="en-US" sz="630" b="0" i="1" dirty="0" smtClean="0">
                        <a:latin typeface="Cambria Math" panose="02040503050406030204" pitchFamily="18" charset="0"/>
                      </a:rPr>
                      <m:t>𝐴𝑟𝑒𝑎</m:t>
                    </m:r>
                    <m:r>
                      <a:rPr lang="en-US" sz="630" b="0" i="1" dirty="0">
                        <a:latin typeface="Cambria Math" panose="02040503050406030204" pitchFamily="18" charset="0"/>
                      </a:rPr>
                      <m:t> = </m:t>
                    </m:r>
                    <m:r>
                      <a:rPr lang="en-US" sz="630" b="0" i="1" dirty="0">
                        <a:latin typeface="Cambria Math" panose="02040503050406030204" pitchFamily="18" charset="0"/>
                      </a:rPr>
                      <m:t>2</m:t>
                    </m:r>
                    <m:r>
                      <a:rPr lang="en-US" sz="630" b="0" i="1" dirty="0">
                        <a:latin typeface="Cambria Math" panose="02040503050406030204" pitchFamily="18" charset="0"/>
                      </a:rPr>
                      <m:t> ∗ </m:t>
                    </m:r>
                    <m:r>
                      <a:rPr lang="en-US" sz="630" b="0" i="1" dirty="0">
                        <a:latin typeface="Cambria Math" panose="02040503050406030204" pitchFamily="18" charset="0"/>
                      </a:rPr>
                      <m:t>𝑠𝑖𝑑𝑒</m:t>
                    </m:r>
                    <m:r>
                      <a:rPr lang="en-US" sz="630" b="0" i="1" dirty="0">
                        <a:latin typeface="Cambria Math" panose="02040503050406030204" pitchFamily="18" charset="0"/>
                      </a:rPr>
                      <m:t> ∗ </m:t>
                    </m:r>
                    <m:r>
                      <a:rPr lang="en-US" sz="630" b="0" dirty="0" err="1">
                        <a:latin typeface="Cambria Math" panose="02040503050406030204" pitchFamily="18" charset="0"/>
                        <a:ea typeface="Cambria Math" panose="02040503050406030204" pitchFamily="18" charset="0"/>
                      </a:rPr>
                      <m:t>∆</m:t>
                    </m:r>
                    <m:r>
                      <a:rPr lang="en-US" sz="630" b="0" i="1" dirty="0" smtClean="0">
                        <a:latin typeface="Cambria Math" panose="02040503050406030204" pitchFamily="18" charset="0"/>
                        <a:ea typeface="Cambria Math" panose="02040503050406030204" pitchFamily="18" charset="0"/>
                      </a:rPr>
                      <m:t>𝑠𝑖𝑑𝑒</m:t>
                    </m:r>
                    <m:r>
                      <a:rPr lang="en-US" sz="630" b="0" i="1" dirty="0">
                        <a:latin typeface="Cambria Math" panose="02040503050406030204" pitchFamily="18" charset="0"/>
                      </a:rPr>
                      <m:t> </m:t>
                    </m:r>
                  </m:oMath>
                </a14:m>
                <a:r>
                  <a:rPr lang="en-US" sz="630" b="0" dirty="0"/>
                  <a:t>(approximation using differential</a:t>
                </a:r>
                <a:r>
                  <a:rPr lang="en-US" sz="630" b="0" dirty="0" smtClean="0"/>
                  <a:t>)</a:t>
                </a:r>
              </a:p>
              <a:p>
                <a:pPr algn="ctr">
                  <a:lnSpc>
                    <a:spcPct val="120000"/>
                  </a:lnSpc>
                  <a:spcBef>
                    <a:spcPts val="0"/>
                  </a:spcBef>
                </a:pPr>
                <a14:m>
                  <m:oMathPara xmlns:m="http://schemas.openxmlformats.org/officeDocument/2006/math">
                    <m:oMathParaPr>
                      <m:jc m:val="centerGroup"/>
                    </m:oMathParaPr>
                    <m:oMath xmlns:m="http://schemas.openxmlformats.org/officeDocument/2006/math">
                      <m:r>
                        <a:rPr lang="en-US" sz="630" b="0" i="1" dirty="0" smtClean="0">
                          <a:latin typeface="Cambria Math" panose="02040503050406030204" pitchFamily="18" charset="0"/>
                        </a:rPr>
                        <m:t>8</m:t>
                      </m:r>
                      <m:r>
                        <a:rPr lang="en-US" sz="630" b="0" i="1" dirty="0" smtClean="0">
                          <a:latin typeface="Cambria Math" panose="02040503050406030204" pitchFamily="18" charset="0"/>
                        </a:rPr>
                        <m:t> = </m:t>
                      </m:r>
                      <m:r>
                        <a:rPr lang="en-US" sz="630" b="0" i="1" dirty="0" smtClean="0">
                          <a:latin typeface="Cambria Math" panose="02040503050406030204" pitchFamily="18" charset="0"/>
                        </a:rPr>
                        <m:t>2</m:t>
                      </m:r>
                      <m:r>
                        <a:rPr lang="en-US" sz="630" b="0" i="1" dirty="0" smtClean="0">
                          <a:latin typeface="Cambria Math" panose="02040503050406030204" pitchFamily="18" charset="0"/>
                        </a:rPr>
                        <m:t> ∗ </m:t>
                      </m:r>
                      <m:r>
                        <a:rPr lang="en-US" sz="630" b="0" i="1" dirty="0" smtClean="0">
                          <a:latin typeface="Cambria Math" panose="02040503050406030204" pitchFamily="18" charset="0"/>
                        </a:rPr>
                        <m:t>12</m:t>
                      </m:r>
                      <m:r>
                        <a:rPr lang="en-US" sz="630" b="0" i="1" dirty="0" smtClean="0">
                          <a:latin typeface="Cambria Math" panose="02040503050406030204" pitchFamily="18" charset="0"/>
                        </a:rPr>
                        <m:t> ∗ </m:t>
                      </m:r>
                      <m:r>
                        <m:rPr>
                          <m:sty m:val="p"/>
                        </m:rPr>
                        <a:rPr lang="en-US" sz="630" b="0" i="0" dirty="0" err="1">
                          <a:latin typeface="Cambria Math" panose="02040503050406030204" pitchFamily="18" charset="0"/>
                        </a:rPr>
                        <m:t>Δ</m:t>
                      </m:r>
                      <m:r>
                        <a:rPr lang="en-US" sz="630" b="0" i="1" dirty="0" smtClean="0">
                          <a:latin typeface="Cambria Math" panose="02040503050406030204" pitchFamily="18" charset="0"/>
                        </a:rPr>
                        <m:t>𝑠𝑖𝑑𝑒</m:t>
                      </m:r>
                    </m:oMath>
                    <m:oMath xmlns:m="http://schemas.openxmlformats.org/officeDocument/2006/math">
                      <m:r>
                        <m:rPr>
                          <m:sty m:val="p"/>
                        </m:rPr>
                        <a:rPr lang="en-US" sz="630" b="0" i="0" dirty="0" smtClean="0">
                          <a:latin typeface="Cambria Math" panose="02040503050406030204" pitchFamily="18" charset="0"/>
                        </a:rPr>
                        <m:t>Δ</m:t>
                      </m:r>
                      <m:r>
                        <a:rPr lang="en-US" sz="630" b="0" i="1" dirty="0" err="1">
                          <a:latin typeface="Cambria Math" panose="02040503050406030204" pitchFamily="18" charset="0"/>
                        </a:rPr>
                        <m:t>𝑠𝑖𝑑𝑒</m:t>
                      </m:r>
                      <m:r>
                        <a:rPr lang="en-US" sz="630" b="0" i="1" dirty="0">
                          <a:latin typeface="Cambria Math" panose="02040503050406030204" pitchFamily="18" charset="0"/>
                        </a:rPr>
                        <m:t> ≈</m:t>
                      </m:r>
                      <m:f>
                        <m:fPr>
                          <m:ctrlPr>
                            <a:rPr lang="en-US" sz="630" b="0" i="1" dirty="0">
                              <a:latin typeface="Cambria Math" panose="02040503050406030204" pitchFamily="18" charset="0"/>
                            </a:rPr>
                          </m:ctrlPr>
                        </m:fPr>
                        <m:num>
                          <m:r>
                            <a:rPr lang="en-US" sz="630" b="0" i="1" dirty="0">
                              <a:latin typeface="Cambria Math" panose="02040503050406030204" pitchFamily="18" charset="0"/>
                            </a:rPr>
                            <m:t>8</m:t>
                          </m:r>
                        </m:num>
                        <m:den>
                          <m:r>
                            <a:rPr lang="en-US" sz="630" b="0" i="1" dirty="0">
                              <a:latin typeface="Cambria Math" panose="02040503050406030204" pitchFamily="18" charset="0"/>
                            </a:rPr>
                            <m:t>2</m:t>
                          </m:r>
                          <m:r>
                            <a:rPr lang="en-US" sz="630" b="0" i="1" dirty="0">
                              <a:latin typeface="Cambria Math" panose="02040503050406030204" pitchFamily="18" charset="0"/>
                            </a:rPr>
                            <m:t> ∗ </m:t>
                          </m:r>
                          <m:r>
                            <a:rPr lang="en-US" sz="630" b="0" i="1" dirty="0">
                              <a:latin typeface="Cambria Math" panose="02040503050406030204" pitchFamily="18" charset="0"/>
                            </a:rPr>
                            <m:t>12</m:t>
                          </m:r>
                        </m:den>
                      </m:f>
                      <m:r>
                        <a:rPr lang="en-US" sz="630" b="0" i="1" dirty="0">
                          <a:latin typeface="Cambria Math" panose="02040503050406030204" pitchFamily="18" charset="0"/>
                        </a:rPr>
                        <m:t> ≈ </m:t>
                      </m:r>
                      <m:r>
                        <a:rPr lang="en-US" sz="630" b="0" i="1" dirty="0">
                          <a:latin typeface="Cambria Math" panose="02040503050406030204" pitchFamily="18" charset="0"/>
                        </a:rPr>
                        <m:t>0</m:t>
                      </m:r>
                      <m:r>
                        <a:rPr lang="en-US" sz="630" b="0" i="1" dirty="0">
                          <a:latin typeface="Cambria Math" panose="02040503050406030204" pitchFamily="18" charset="0"/>
                        </a:rPr>
                        <m:t>.</m:t>
                      </m:r>
                      <m:r>
                        <a:rPr lang="en-US" sz="630" b="0" i="1" dirty="0">
                          <a:latin typeface="Cambria Math" panose="02040503050406030204" pitchFamily="18" charset="0"/>
                        </a:rPr>
                        <m:t>33</m:t>
                      </m:r>
                      <m:r>
                        <a:rPr lang="en-US" sz="630" b="0" i="1" dirty="0">
                          <a:latin typeface="Cambria Math" panose="02040503050406030204" pitchFamily="18" charset="0"/>
                        </a:rPr>
                        <m:t> </m:t>
                      </m:r>
                      <m:r>
                        <a:rPr lang="en-US" sz="630" b="0" i="1" dirty="0">
                          <a:latin typeface="Cambria Math" panose="02040503050406030204" pitchFamily="18" charset="0"/>
                        </a:rPr>
                        <m:t>𝑐𝑚</m:t>
                      </m:r>
                    </m:oMath>
                  </m:oMathPara>
                </a14:m>
                <a:endParaRPr lang="en-US" sz="630" b="0" dirty="0"/>
              </a:p>
              <a:p>
                <a:pPr>
                  <a:lnSpc>
                    <a:spcPct val="120000"/>
                  </a:lnSpc>
                  <a:spcBef>
                    <a:spcPts val="0"/>
                  </a:spcBef>
                </a:pPr>
                <a:r>
                  <a:rPr lang="en-US" sz="630" b="0" dirty="0"/>
                  <a:t>So, the engineer must cut the side with an accuracy of approximately ±0.33 cm.</a:t>
                </a:r>
              </a:p>
              <a:p>
                <a:pPr>
                  <a:lnSpc>
                    <a:spcPct val="120000"/>
                  </a:lnSpc>
                  <a:spcBef>
                    <a:spcPts val="0"/>
                  </a:spcBef>
                </a:pPr>
                <a:r>
                  <a:rPr lang="en-US" sz="630" b="0" dirty="0"/>
                  <a:t>b) Here's how the numbers relate to δ (error tolerance in area), ε (error tolerance in side length), a (side length), and L (area):</a:t>
                </a:r>
              </a:p>
              <a:p>
                <a:pPr>
                  <a:lnSpc>
                    <a:spcPct val="120000"/>
                  </a:lnSpc>
                  <a:spcBef>
                    <a:spcPts val="0"/>
                  </a:spcBef>
                </a:pPr>
                <a14:m>
                  <m:oMath xmlns:m="http://schemas.openxmlformats.org/officeDocument/2006/math">
                    <m:r>
                      <a:rPr lang="en-US" sz="630" b="0" i="1" dirty="0" smtClean="0">
                        <a:latin typeface="Cambria Math" panose="02040503050406030204" pitchFamily="18" charset="0"/>
                      </a:rPr>
                      <m:t>𝛿</m:t>
                    </m:r>
                    <m:r>
                      <a:rPr lang="en-US" sz="630" b="0" i="1" dirty="0" smtClean="0">
                        <a:latin typeface="Cambria Math" panose="02040503050406030204" pitchFamily="18" charset="0"/>
                      </a:rPr>
                      <m:t> = </m:t>
                    </m:r>
                    <m:r>
                      <m:rPr>
                        <m:sty m:val="p"/>
                      </m:rPr>
                      <a:rPr lang="en-US" sz="630" b="0" i="0" dirty="0">
                        <a:latin typeface="Cambria Math" panose="02040503050406030204" pitchFamily="18" charset="0"/>
                      </a:rPr>
                      <m:t>Δ</m:t>
                    </m:r>
                    <m:r>
                      <a:rPr lang="en-US" sz="630" b="0" i="1" dirty="0">
                        <a:latin typeface="Cambria Math" panose="02040503050406030204" pitchFamily="18" charset="0"/>
                      </a:rPr>
                      <m:t>𝐴𝑟𝑒𝑎</m:t>
                    </m:r>
                    <m:r>
                      <a:rPr lang="en-US" sz="630" b="0" i="1" dirty="0">
                        <a:latin typeface="Cambria Math" panose="02040503050406030204" pitchFamily="18" charset="0"/>
                      </a:rPr>
                      <m:t> = </m:t>
                    </m:r>
                    <m:r>
                      <a:rPr lang="en-US" sz="630" b="0" i="1" dirty="0">
                        <a:latin typeface="Cambria Math" panose="02040503050406030204" pitchFamily="18" charset="0"/>
                      </a:rPr>
                      <m:t>8</m:t>
                    </m:r>
                    <m:r>
                      <a:rPr lang="en-US" sz="630" b="0" i="1" dirty="0">
                        <a:latin typeface="Cambria Math" panose="02040503050406030204" pitchFamily="18" charset="0"/>
                      </a:rPr>
                      <m:t> </m:t>
                    </m:r>
                    <m:r>
                      <a:rPr lang="en-US" sz="630" b="0" i="1" dirty="0">
                        <a:latin typeface="Cambria Math" panose="02040503050406030204" pitchFamily="18" charset="0"/>
                      </a:rPr>
                      <m:t>𝑐</m:t>
                    </m:r>
                    <m:sSup>
                      <m:sSupPr>
                        <m:ctrlPr>
                          <a:rPr lang="en-US" sz="630" b="0" i="1" dirty="0" smtClean="0">
                            <a:latin typeface="Cambria Math" panose="02040503050406030204" pitchFamily="18" charset="0"/>
                          </a:rPr>
                        </m:ctrlPr>
                      </m:sSupPr>
                      <m:e>
                        <m:r>
                          <a:rPr lang="en-US" sz="630" b="0" i="1" dirty="0">
                            <a:latin typeface="Cambria Math" panose="02040503050406030204" pitchFamily="18" charset="0"/>
                          </a:rPr>
                          <m:t>𝑚</m:t>
                        </m:r>
                      </m:e>
                      <m:sup>
                        <m:r>
                          <a:rPr lang="en-US" sz="630" b="0" i="1" dirty="0">
                            <a:latin typeface="Cambria Math" panose="02040503050406030204" pitchFamily="18" charset="0"/>
                          </a:rPr>
                          <m:t>2</m:t>
                        </m:r>
                      </m:sup>
                    </m:sSup>
                    <m:r>
                      <a:rPr lang="en-US" sz="630" b="0" i="1" dirty="0">
                        <a:latin typeface="Cambria Math" panose="02040503050406030204" pitchFamily="18" charset="0"/>
                      </a:rPr>
                      <m:t> </m:t>
                    </m:r>
                  </m:oMath>
                </a14:m>
                <a:r>
                  <a:rPr lang="en-US" sz="630" b="0" dirty="0"/>
                  <a:t>(maximum error tolerance in area)</a:t>
                </a:r>
                <a:br>
                  <a:rPr lang="en-US" sz="630" b="0" dirty="0"/>
                </a:br>
                <a14:m>
                  <m:oMath xmlns:m="http://schemas.openxmlformats.org/officeDocument/2006/math">
                    <m:r>
                      <a:rPr lang="en-US" sz="630" b="0" i="1" dirty="0" smtClean="0">
                        <a:latin typeface="Cambria Math" panose="02040503050406030204" pitchFamily="18" charset="0"/>
                      </a:rPr>
                      <m:t>𝜀</m:t>
                    </m:r>
                    <m:r>
                      <a:rPr lang="en-US" sz="630" b="0" i="1" dirty="0" smtClean="0">
                        <a:latin typeface="Cambria Math" panose="02040503050406030204" pitchFamily="18" charset="0"/>
                      </a:rPr>
                      <m:t> = </m:t>
                    </m:r>
                    <m:r>
                      <m:rPr>
                        <m:sty m:val="p"/>
                      </m:rPr>
                      <a:rPr lang="en-US" sz="630" b="0" i="0" dirty="0" err="1">
                        <a:latin typeface="Cambria Math" panose="02040503050406030204" pitchFamily="18" charset="0"/>
                      </a:rPr>
                      <m:t>Δ</m:t>
                    </m:r>
                    <m:r>
                      <a:rPr lang="en-US" sz="630" b="0" i="1" dirty="0" err="1">
                        <a:latin typeface="Cambria Math" panose="02040503050406030204" pitchFamily="18" charset="0"/>
                      </a:rPr>
                      <m:t>𝑠𝑖𝑑𝑒</m:t>
                    </m:r>
                    <m:r>
                      <a:rPr lang="en-US" sz="630" b="0" i="1" dirty="0">
                        <a:latin typeface="Cambria Math" panose="02040503050406030204" pitchFamily="18" charset="0"/>
                      </a:rPr>
                      <m:t> ≈ </m:t>
                    </m:r>
                    <m:r>
                      <a:rPr lang="en-US" sz="630" b="0" i="1" dirty="0">
                        <a:latin typeface="Cambria Math" panose="02040503050406030204" pitchFamily="18" charset="0"/>
                      </a:rPr>
                      <m:t>0</m:t>
                    </m:r>
                    <m:r>
                      <a:rPr lang="en-US" sz="630" b="0" i="1" dirty="0">
                        <a:latin typeface="Cambria Math" panose="02040503050406030204" pitchFamily="18" charset="0"/>
                      </a:rPr>
                      <m:t>.</m:t>
                    </m:r>
                    <m:r>
                      <a:rPr lang="en-US" sz="630" b="0" i="1" dirty="0">
                        <a:latin typeface="Cambria Math" panose="02040503050406030204" pitchFamily="18" charset="0"/>
                      </a:rPr>
                      <m:t>33</m:t>
                    </m:r>
                    <m:r>
                      <a:rPr lang="en-US" sz="630" b="0" i="1" dirty="0">
                        <a:latin typeface="Cambria Math" panose="02040503050406030204" pitchFamily="18" charset="0"/>
                      </a:rPr>
                      <m:t> </m:t>
                    </m:r>
                    <m:r>
                      <a:rPr lang="en-US" sz="630" b="0" i="1" dirty="0">
                        <a:latin typeface="Cambria Math" panose="02040503050406030204" pitchFamily="18" charset="0"/>
                      </a:rPr>
                      <m:t>𝑐𝑚</m:t>
                    </m:r>
                    <m:r>
                      <a:rPr lang="en-US" sz="630" b="0" i="1" dirty="0">
                        <a:latin typeface="Cambria Math" panose="02040503050406030204" pitchFamily="18" charset="0"/>
                      </a:rPr>
                      <m:t> </m:t>
                    </m:r>
                  </m:oMath>
                </a14:m>
                <a:r>
                  <a:rPr lang="en-US" sz="630" b="0" dirty="0"/>
                  <a:t>(error tolerance in side length)</a:t>
                </a:r>
                <a:br>
                  <a:rPr lang="en-US" sz="630" b="0" dirty="0"/>
                </a:br>
                <a14:m>
                  <m:oMath xmlns:m="http://schemas.openxmlformats.org/officeDocument/2006/math">
                    <m:r>
                      <a:rPr lang="en-US" sz="630" b="0" i="1" dirty="0" smtClean="0">
                        <a:latin typeface="Cambria Math" panose="02040503050406030204" pitchFamily="18" charset="0"/>
                      </a:rPr>
                      <m:t>𝑎</m:t>
                    </m:r>
                    <m:r>
                      <a:rPr lang="en-US" sz="630" b="0" i="1" dirty="0" smtClean="0">
                        <a:latin typeface="Cambria Math" panose="02040503050406030204" pitchFamily="18" charset="0"/>
                      </a:rPr>
                      <m:t> = </m:t>
                    </m:r>
                    <m:r>
                      <a:rPr lang="en-US" sz="630" b="0" i="1" dirty="0" smtClean="0">
                        <a:latin typeface="Cambria Math" panose="02040503050406030204" pitchFamily="18" charset="0"/>
                      </a:rPr>
                      <m:t>𝑠𝑖𝑑𝑒</m:t>
                    </m:r>
                    <m:r>
                      <a:rPr lang="en-US" sz="630" b="0" i="1" dirty="0" smtClean="0">
                        <a:latin typeface="Cambria Math" panose="02040503050406030204" pitchFamily="18" charset="0"/>
                      </a:rPr>
                      <m:t> = </m:t>
                    </m:r>
                    <m:r>
                      <a:rPr lang="en-US" sz="630" b="0" i="1" dirty="0" smtClean="0">
                        <a:latin typeface="Cambria Math" panose="02040503050406030204" pitchFamily="18" charset="0"/>
                      </a:rPr>
                      <m:t>12</m:t>
                    </m:r>
                    <m:r>
                      <a:rPr lang="en-US" sz="630" b="0" i="1" dirty="0" smtClean="0">
                        <a:latin typeface="Cambria Math" panose="02040503050406030204" pitchFamily="18" charset="0"/>
                      </a:rPr>
                      <m:t> </m:t>
                    </m:r>
                    <m:r>
                      <a:rPr lang="en-US" sz="630" b="0" i="1" dirty="0" smtClean="0">
                        <a:latin typeface="Cambria Math" panose="02040503050406030204" pitchFamily="18" charset="0"/>
                      </a:rPr>
                      <m:t>𝑐𝑚</m:t>
                    </m:r>
                    <m:r>
                      <a:rPr lang="en-US" sz="630" b="0" i="1" dirty="0" smtClean="0">
                        <a:latin typeface="Cambria Math" panose="02040503050406030204" pitchFamily="18" charset="0"/>
                      </a:rPr>
                      <m:t> </m:t>
                    </m:r>
                  </m:oMath>
                </a14:m>
                <a:r>
                  <a:rPr lang="en-US" sz="630" b="0" dirty="0"/>
                  <a:t>(side length)</a:t>
                </a:r>
                <a:br>
                  <a:rPr lang="en-US" sz="630" b="0" dirty="0"/>
                </a:br>
                <a14:m>
                  <m:oMath xmlns:m="http://schemas.openxmlformats.org/officeDocument/2006/math">
                    <m:r>
                      <a:rPr lang="en-US" sz="630" b="0" i="1" dirty="0" smtClean="0">
                        <a:latin typeface="Cambria Math" panose="02040503050406030204" pitchFamily="18" charset="0"/>
                      </a:rPr>
                      <m:t>𝐿</m:t>
                    </m:r>
                    <m:r>
                      <a:rPr lang="en-US" sz="630" b="0" i="1" dirty="0" smtClean="0">
                        <a:latin typeface="Cambria Math" panose="02040503050406030204" pitchFamily="18" charset="0"/>
                      </a:rPr>
                      <m:t> = </m:t>
                    </m:r>
                    <m:r>
                      <a:rPr lang="en-US" sz="630" b="0" i="1" dirty="0" smtClean="0">
                        <a:latin typeface="Cambria Math" panose="02040503050406030204" pitchFamily="18" charset="0"/>
                      </a:rPr>
                      <m:t>𝐴𝑟𝑒𝑎</m:t>
                    </m:r>
                    <m:r>
                      <a:rPr lang="en-US" sz="630" b="0" i="1" dirty="0" smtClean="0">
                        <a:latin typeface="Cambria Math" panose="02040503050406030204" pitchFamily="18" charset="0"/>
                      </a:rPr>
                      <m:t> = </m:t>
                    </m:r>
                    <m:r>
                      <a:rPr lang="en-US" sz="630" b="0" i="1" dirty="0" smtClean="0">
                        <a:latin typeface="Cambria Math" panose="02040503050406030204" pitchFamily="18" charset="0"/>
                      </a:rPr>
                      <m:t>144</m:t>
                    </m:r>
                    <m:r>
                      <a:rPr lang="en-US" sz="630" b="0" i="1" dirty="0" smtClean="0">
                        <a:latin typeface="Cambria Math" panose="02040503050406030204" pitchFamily="18" charset="0"/>
                      </a:rPr>
                      <m:t> </m:t>
                    </m:r>
                    <m:r>
                      <a:rPr lang="en-US" sz="630" b="0" i="1" dirty="0" smtClean="0">
                        <a:latin typeface="Cambria Math" panose="02040503050406030204" pitchFamily="18" charset="0"/>
                      </a:rPr>
                      <m:t>𝑐</m:t>
                    </m:r>
                    <m:sSup>
                      <m:sSupPr>
                        <m:ctrlPr>
                          <a:rPr lang="en-US" sz="630" b="0" i="1" dirty="0" smtClean="0">
                            <a:latin typeface="Cambria Math" panose="02040503050406030204" pitchFamily="18" charset="0"/>
                          </a:rPr>
                        </m:ctrlPr>
                      </m:sSupPr>
                      <m:e>
                        <m:r>
                          <a:rPr lang="en-US" sz="630" b="0" i="1" dirty="0" smtClean="0">
                            <a:latin typeface="Cambria Math" panose="02040503050406030204" pitchFamily="18" charset="0"/>
                          </a:rPr>
                          <m:t>𝑚</m:t>
                        </m:r>
                      </m:e>
                      <m:sup>
                        <m:r>
                          <a:rPr lang="en-US" sz="630" b="0" i="1" dirty="0" smtClean="0">
                            <a:latin typeface="Cambria Math" panose="02040503050406030204" pitchFamily="18" charset="0"/>
                          </a:rPr>
                          <m:t>2</m:t>
                        </m:r>
                      </m:sup>
                    </m:sSup>
                    <m:r>
                      <a:rPr lang="en-US" sz="630" b="0" i="1" dirty="0" smtClean="0">
                        <a:latin typeface="Cambria Math" panose="02040503050406030204" pitchFamily="18" charset="0"/>
                      </a:rPr>
                      <m:t> </m:t>
                    </m:r>
                  </m:oMath>
                </a14:m>
                <a:r>
                  <a:rPr lang="en-US" sz="630" b="0" dirty="0"/>
                  <a:t>(area of the square)</a:t>
                </a:r>
              </a:p>
              <a:p>
                <a:pPr>
                  <a:lnSpc>
                    <a:spcPct val="120000"/>
                  </a:lnSpc>
                  <a:spcBef>
                    <a:spcPts val="0"/>
                  </a:spcBef>
                </a:pPr>
                <a:r>
                  <a:rPr lang="en-US" sz="630" b="0" dirty="0"/>
                  <a:t>The relationship between these values can be seen in the approximation:</a:t>
                </a:r>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630" b="0" i="1" dirty="0" smtClean="0">
                          <a:latin typeface="Cambria Math" panose="02040503050406030204" pitchFamily="18" charset="0"/>
                        </a:rPr>
                        <m:t>𝛿</m:t>
                      </m:r>
                      <m:r>
                        <a:rPr lang="en-US" sz="630" b="0" i="1" dirty="0" smtClean="0">
                          <a:latin typeface="Cambria Math" panose="02040503050406030204" pitchFamily="18" charset="0"/>
                        </a:rPr>
                        <m:t> ≈ </m:t>
                      </m:r>
                      <m:r>
                        <a:rPr lang="en-US" sz="630" b="0" i="1" dirty="0" smtClean="0">
                          <a:latin typeface="Cambria Math" panose="02040503050406030204" pitchFamily="18" charset="0"/>
                        </a:rPr>
                        <m:t>2</m:t>
                      </m:r>
                      <m:r>
                        <a:rPr lang="en-US" sz="630" b="0" i="1" dirty="0" smtClean="0">
                          <a:latin typeface="Cambria Math" panose="02040503050406030204" pitchFamily="18" charset="0"/>
                        </a:rPr>
                        <m:t> ∗ </m:t>
                      </m:r>
                      <m:r>
                        <a:rPr lang="en-US" sz="630" b="0" i="1" dirty="0" smtClean="0">
                          <a:latin typeface="Cambria Math" panose="02040503050406030204" pitchFamily="18" charset="0"/>
                        </a:rPr>
                        <m:t>𝑎</m:t>
                      </m:r>
                      <m:r>
                        <a:rPr lang="en-US" sz="630" b="0" i="1" dirty="0" smtClean="0">
                          <a:latin typeface="Cambria Math" panose="02040503050406030204" pitchFamily="18" charset="0"/>
                        </a:rPr>
                        <m:t> ∗ </m:t>
                      </m:r>
                      <m:r>
                        <a:rPr lang="en-US" sz="630" b="0" i="1" dirty="0" smtClean="0">
                          <a:latin typeface="Cambria Math" panose="02040503050406030204" pitchFamily="18" charset="0"/>
                        </a:rPr>
                        <m:t>𝜀</m:t>
                      </m:r>
                    </m:oMath>
                  </m:oMathPara>
                </a14:m>
                <a:endParaRPr lang="en-US" sz="630" b="0" dirty="0"/>
              </a:p>
              <a:p>
                <a:pPr>
                  <a:lnSpc>
                    <a:spcPct val="120000"/>
                  </a:lnSpc>
                  <a:spcBef>
                    <a:spcPts val="0"/>
                  </a:spcBef>
                </a:pPr>
                <a:r>
                  <a:rPr lang="en-US" sz="630" b="0" dirty="0"/>
                  <a:t>This shows how the error tolerance in the area (δ) is related to the error tolerance in the side length (ε) and the side length itself (a</a:t>
                </a:r>
                <a:r>
                  <a:rPr lang="en-US" sz="630" b="0" dirty="0" smtClean="0"/>
                  <a:t>).</a:t>
                </a:r>
                <a:endParaRPr lang="en-US" sz="630" b="0"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39788" y="1681162"/>
                <a:ext cx="5157787" cy="2446337"/>
              </a:xfrm>
              <a:blipFill>
                <a:blip r:embed="rId4"/>
                <a:stretch>
                  <a:fillRect b="-99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839788" y="4127498"/>
                <a:ext cx="5157787" cy="2571751"/>
              </a:xfrm>
              <a:ln>
                <a:solidFill>
                  <a:schemeClr val="tx1"/>
                </a:solidFill>
              </a:ln>
            </p:spPr>
            <p:txBody>
              <a:bodyPr anchor="ctr">
                <a:noAutofit/>
              </a:bodyPr>
              <a:lstStyle/>
              <a:p>
                <a:pPr marL="0" indent="0">
                  <a:lnSpc>
                    <a:spcPct val="100000"/>
                  </a:lnSpc>
                  <a:spcBef>
                    <a:spcPts val="0"/>
                  </a:spcBef>
                  <a:buNone/>
                </a:pPr>
                <a:r>
                  <a:rPr lang="en-US" sz="540" dirty="0" smtClean="0"/>
                  <a:t>Here's how to solve this problem and relate the concepts:</a:t>
                </a:r>
                <a:r>
                  <a:rPr lang="en-US" sz="540" dirty="0"/>
                  <a:t/>
                </a:r>
                <a:br>
                  <a:rPr lang="en-US" sz="540" dirty="0"/>
                </a:br>
                <a:r>
                  <a:rPr lang="en-US" sz="540" dirty="0"/>
                  <a:t>**1. Finding the Side Length</a:t>
                </a:r>
                <a:r>
                  <a:rPr lang="en-US" sz="540" dirty="0" smtClean="0"/>
                  <a:t>:**</a:t>
                </a:r>
                <a:r>
                  <a:rPr lang="en-US" sz="540" dirty="0"/>
                  <a:t/>
                </a:r>
                <a:br>
                  <a:rPr lang="en-US" sz="540" dirty="0"/>
                </a:br>
                <a:r>
                  <a:rPr lang="en-US" sz="540" dirty="0"/>
                  <a:t>* The area of a square is side * side (s²)</a:t>
                </a:r>
                <a:br>
                  <a:rPr lang="en-US" sz="540" dirty="0"/>
                </a:br>
                <a:r>
                  <a:rPr lang="en-US" sz="540" dirty="0"/>
                  <a:t>* We know the area is 144 cm², so s² = 144 cm²</a:t>
                </a:r>
                <a:br>
                  <a:rPr lang="en-US" sz="540" dirty="0"/>
                </a:br>
                <a:r>
                  <a:rPr lang="en-US" sz="540" dirty="0"/>
                  <a:t>* Taking the square root of both sides, we get s = 12 </a:t>
                </a:r>
                <a:r>
                  <a:rPr lang="en-US" sz="540" dirty="0" smtClean="0"/>
                  <a:t>cm</a:t>
                </a:r>
                <a:r>
                  <a:rPr lang="en-US" sz="540" dirty="0"/>
                  <a:t/>
                </a:r>
                <a:br>
                  <a:rPr lang="en-US" sz="540" dirty="0"/>
                </a:br>
                <a:r>
                  <a:rPr lang="en-US" sz="540" dirty="0"/>
                  <a:t>**2. Determining the Error Tolerance in Side Length</a:t>
                </a:r>
                <a:r>
                  <a:rPr lang="en-US" sz="540" dirty="0" smtClean="0"/>
                  <a:t>:**</a:t>
                </a:r>
                <a:r>
                  <a:rPr lang="en-US" sz="540" dirty="0"/>
                  <a:t/>
                </a:r>
                <a:br>
                  <a:rPr lang="en-US" sz="540" dirty="0"/>
                </a:br>
                <a:r>
                  <a:rPr lang="en-US" sz="540" dirty="0"/>
                  <a:t>* Let the error tolerance in the side length be 'δ' (delta).</a:t>
                </a:r>
                <a:br>
                  <a:rPr lang="en-US" sz="540" dirty="0"/>
                </a:br>
                <a:r>
                  <a:rPr lang="en-US" sz="540" dirty="0"/>
                  <a:t>* This means the side length could be anywhere between (12 - δ) cm and (12 + δ) cm.</a:t>
                </a:r>
                <a:br>
                  <a:rPr lang="en-US" sz="540" dirty="0"/>
                </a:br>
                <a:r>
                  <a:rPr lang="en-US" sz="540" dirty="0"/>
                  <a:t>* The maximum error in the area occurs when the side length is either (12 + δ) or (12 - δ). </a:t>
                </a:r>
                <a:br>
                  <a:rPr lang="en-US" sz="540" dirty="0"/>
                </a:br>
                <a:r>
                  <a:rPr lang="en-US" sz="540" dirty="0"/>
                  <a:t>* Let's consider the case of (12 + δ):</a:t>
                </a:r>
                <a:br>
                  <a:rPr lang="en-US" sz="540" dirty="0"/>
                </a:br>
                <a:r>
                  <a:rPr lang="en-US" sz="540" dirty="0"/>
                  <a:t>    * Area </a:t>
                </a:r>
                <a14:m>
                  <m:oMath xmlns:m="http://schemas.openxmlformats.org/officeDocument/2006/math">
                    <m:r>
                      <a:rPr lang="en-US" sz="540" i="1" dirty="0" smtClean="0">
                        <a:latin typeface="Cambria Math" panose="02040503050406030204" pitchFamily="18" charset="0"/>
                      </a:rPr>
                      <m:t>= (</m:t>
                    </m:r>
                    <m:r>
                      <a:rPr lang="en-US" sz="540" i="1" dirty="0" smtClean="0">
                        <a:latin typeface="Cambria Math" panose="02040503050406030204" pitchFamily="18" charset="0"/>
                      </a:rPr>
                      <m:t>12</m:t>
                    </m:r>
                    <m:r>
                      <a:rPr lang="en-US" sz="540" i="1" dirty="0" smtClean="0">
                        <a:latin typeface="Cambria Math" panose="02040503050406030204" pitchFamily="18" charset="0"/>
                      </a:rPr>
                      <m:t> + </m:t>
                    </m:r>
                    <m:r>
                      <a:rPr lang="en-US" sz="540" i="1" dirty="0" smtClean="0">
                        <a:latin typeface="Cambria Math" panose="02040503050406030204" pitchFamily="18" charset="0"/>
                      </a:rPr>
                      <m:t>𝛿</m:t>
                    </m:r>
                    <m:r>
                      <a:rPr lang="en-US" sz="540" i="1" dirty="0" smtClean="0">
                        <a:latin typeface="Cambria Math" panose="02040503050406030204" pitchFamily="18" charset="0"/>
                      </a:rPr>
                      <m:t>)</m:t>
                    </m:r>
                    <m:r>
                      <a:rPr lang="en-US" sz="540" i="1" dirty="0" smtClean="0">
                        <a:latin typeface="Cambria Math" panose="02040503050406030204" pitchFamily="18" charset="0"/>
                      </a:rPr>
                      <m:t>²</m:t>
                    </m:r>
                    <m:r>
                      <a:rPr lang="en-US" sz="540" i="1" dirty="0" smtClean="0">
                        <a:latin typeface="Cambria Math" panose="02040503050406030204" pitchFamily="18" charset="0"/>
                      </a:rPr>
                      <m:t> = </m:t>
                    </m:r>
                    <m:r>
                      <a:rPr lang="en-US" sz="540" i="1" dirty="0" smtClean="0">
                        <a:latin typeface="Cambria Math" panose="02040503050406030204" pitchFamily="18" charset="0"/>
                      </a:rPr>
                      <m:t>144</m:t>
                    </m:r>
                    <m:r>
                      <a:rPr lang="en-US" sz="540" i="1" dirty="0" smtClean="0">
                        <a:latin typeface="Cambria Math" panose="02040503050406030204" pitchFamily="18" charset="0"/>
                      </a:rPr>
                      <m:t> + </m:t>
                    </m:r>
                    <m:r>
                      <a:rPr lang="en-US" sz="540" i="1" dirty="0" smtClean="0">
                        <a:latin typeface="Cambria Math" panose="02040503050406030204" pitchFamily="18" charset="0"/>
                      </a:rPr>
                      <m:t>24</m:t>
                    </m:r>
                    <m:r>
                      <a:rPr lang="en-US" sz="540" i="1" dirty="0" smtClean="0">
                        <a:latin typeface="Cambria Math" panose="02040503050406030204" pitchFamily="18" charset="0"/>
                      </a:rPr>
                      <m:t>𝛿</m:t>
                    </m:r>
                    <m:r>
                      <a:rPr lang="en-US" sz="540" i="1" dirty="0" smtClean="0">
                        <a:latin typeface="Cambria Math" panose="02040503050406030204" pitchFamily="18" charset="0"/>
                      </a:rPr>
                      <m:t> + </m:t>
                    </m:r>
                    <m:r>
                      <a:rPr lang="en-US" sz="540" i="1" dirty="0" smtClean="0">
                        <a:latin typeface="Cambria Math" panose="02040503050406030204" pitchFamily="18" charset="0"/>
                      </a:rPr>
                      <m:t>𝛿</m:t>
                    </m:r>
                    <m:r>
                      <a:rPr lang="en-US" sz="540" i="1" dirty="0" smtClean="0">
                        <a:latin typeface="Cambria Math" panose="02040503050406030204" pitchFamily="18" charset="0"/>
                      </a:rPr>
                      <m:t>²</m:t>
                    </m:r>
                  </m:oMath>
                </a14:m>
                <a:r>
                  <a:rPr lang="en-US" sz="540" dirty="0"/>
                  <a:t/>
                </a:r>
                <a:br>
                  <a:rPr lang="en-US" sz="540" dirty="0"/>
                </a:br>
                <a:r>
                  <a:rPr lang="en-US" sz="540" dirty="0"/>
                  <a:t>    * The maximum error in the area is 8 cm², so: </a:t>
                </a:r>
                <a14:m>
                  <m:oMath xmlns:m="http://schemas.openxmlformats.org/officeDocument/2006/math">
                    <m:r>
                      <a:rPr lang="en-US" sz="540" i="1" dirty="0" smtClean="0">
                        <a:latin typeface="Cambria Math" panose="02040503050406030204" pitchFamily="18" charset="0"/>
                      </a:rPr>
                      <m:t>144</m:t>
                    </m:r>
                    <m:r>
                      <a:rPr lang="en-US" sz="540" i="1" dirty="0" smtClean="0">
                        <a:latin typeface="Cambria Math" panose="02040503050406030204" pitchFamily="18" charset="0"/>
                      </a:rPr>
                      <m:t> + </m:t>
                    </m:r>
                    <m:r>
                      <a:rPr lang="en-US" sz="540" i="1" dirty="0" smtClean="0">
                        <a:latin typeface="Cambria Math" panose="02040503050406030204" pitchFamily="18" charset="0"/>
                      </a:rPr>
                      <m:t>24</m:t>
                    </m:r>
                    <m:r>
                      <a:rPr lang="en-US" sz="540" i="1" dirty="0" smtClean="0">
                        <a:latin typeface="Cambria Math" panose="02040503050406030204" pitchFamily="18" charset="0"/>
                      </a:rPr>
                      <m:t>𝛿</m:t>
                    </m:r>
                    <m:r>
                      <a:rPr lang="en-US" sz="540" i="1" dirty="0" smtClean="0">
                        <a:latin typeface="Cambria Math" panose="02040503050406030204" pitchFamily="18" charset="0"/>
                      </a:rPr>
                      <m:t> + </m:t>
                    </m:r>
                    <m:r>
                      <a:rPr lang="en-US" sz="540" i="1" dirty="0" smtClean="0">
                        <a:latin typeface="Cambria Math" panose="02040503050406030204" pitchFamily="18" charset="0"/>
                      </a:rPr>
                      <m:t>𝛿</m:t>
                    </m:r>
                    <m:r>
                      <a:rPr lang="en-US" sz="540" i="1" dirty="0" smtClean="0">
                        <a:latin typeface="Cambria Math" panose="02040503050406030204" pitchFamily="18" charset="0"/>
                      </a:rPr>
                      <m:t>²</m:t>
                    </m:r>
                    <m:r>
                      <a:rPr lang="en-US" sz="540" i="1" dirty="0" smtClean="0">
                        <a:latin typeface="Cambria Math" panose="02040503050406030204" pitchFamily="18" charset="0"/>
                      </a:rPr>
                      <m:t> − </m:t>
                    </m:r>
                    <m:r>
                      <a:rPr lang="en-US" sz="540" i="1" dirty="0" smtClean="0">
                        <a:latin typeface="Cambria Math" panose="02040503050406030204" pitchFamily="18" charset="0"/>
                      </a:rPr>
                      <m:t>144</m:t>
                    </m:r>
                    <m:r>
                      <a:rPr lang="en-US" sz="540" i="1" dirty="0" smtClean="0">
                        <a:latin typeface="Cambria Math" panose="02040503050406030204" pitchFamily="18" charset="0"/>
                      </a:rPr>
                      <m:t> = </m:t>
                    </m:r>
                    <m:r>
                      <a:rPr lang="en-US" sz="540" i="1" dirty="0" smtClean="0">
                        <a:latin typeface="Cambria Math" panose="02040503050406030204" pitchFamily="18" charset="0"/>
                      </a:rPr>
                      <m:t>8</m:t>
                    </m:r>
                  </m:oMath>
                </a14:m>
                <a:r>
                  <a:rPr lang="en-US" sz="540" dirty="0"/>
                  <a:t/>
                </a:r>
                <a:br>
                  <a:rPr lang="en-US" sz="540" dirty="0"/>
                </a:br>
                <a:r>
                  <a:rPr lang="en-US" sz="540" dirty="0"/>
                  <a:t>    * This simplifies to </a:t>
                </a:r>
                <a14:m>
                  <m:oMath xmlns:m="http://schemas.openxmlformats.org/officeDocument/2006/math">
                    <m:r>
                      <a:rPr lang="en-US" sz="540" i="1" dirty="0" smtClean="0">
                        <a:latin typeface="Cambria Math" panose="02040503050406030204" pitchFamily="18" charset="0"/>
                      </a:rPr>
                      <m:t>𝛿</m:t>
                    </m:r>
                    <m:r>
                      <a:rPr lang="en-US" sz="540" i="1" dirty="0" smtClean="0">
                        <a:latin typeface="Cambria Math" panose="02040503050406030204" pitchFamily="18" charset="0"/>
                      </a:rPr>
                      <m:t>²</m:t>
                    </m:r>
                    <m:r>
                      <a:rPr lang="en-US" sz="540" i="1" dirty="0" smtClean="0">
                        <a:latin typeface="Cambria Math" panose="02040503050406030204" pitchFamily="18" charset="0"/>
                      </a:rPr>
                      <m:t> + </m:t>
                    </m:r>
                    <m:r>
                      <a:rPr lang="en-US" sz="540" i="1" dirty="0" smtClean="0">
                        <a:latin typeface="Cambria Math" panose="02040503050406030204" pitchFamily="18" charset="0"/>
                      </a:rPr>
                      <m:t>24</m:t>
                    </m:r>
                    <m:r>
                      <a:rPr lang="en-US" sz="540" i="1" dirty="0" smtClean="0">
                        <a:latin typeface="Cambria Math" panose="02040503050406030204" pitchFamily="18" charset="0"/>
                      </a:rPr>
                      <m:t>𝛿</m:t>
                    </m:r>
                    <m:r>
                      <a:rPr lang="en-US" sz="540" i="1" dirty="0" smtClean="0">
                        <a:latin typeface="Cambria Math" panose="02040503050406030204" pitchFamily="18" charset="0"/>
                      </a:rPr>
                      <m:t> − </m:t>
                    </m:r>
                    <m:r>
                      <a:rPr lang="en-US" sz="540" i="1" dirty="0" smtClean="0">
                        <a:latin typeface="Cambria Math" panose="02040503050406030204" pitchFamily="18" charset="0"/>
                      </a:rPr>
                      <m:t>8</m:t>
                    </m:r>
                    <m:r>
                      <a:rPr lang="en-US" sz="540" i="1" dirty="0" smtClean="0">
                        <a:latin typeface="Cambria Math" panose="02040503050406030204" pitchFamily="18" charset="0"/>
                      </a:rPr>
                      <m:t> = </m:t>
                    </m:r>
                    <m:r>
                      <a:rPr lang="en-US" sz="540" i="1" dirty="0" smtClean="0">
                        <a:latin typeface="Cambria Math" panose="02040503050406030204" pitchFamily="18" charset="0"/>
                      </a:rPr>
                      <m:t>0</m:t>
                    </m:r>
                  </m:oMath>
                </a14:m>
                <a:r>
                  <a:rPr lang="en-US" sz="540" dirty="0"/>
                  <a:t/>
                </a:r>
                <a:br>
                  <a:rPr lang="en-US" sz="540" dirty="0"/>
                </a:br>
                <a:r>
                  <a:rPr lang="en-US" sz="540" dirty="0"/>
                  <a:t>**3. Solving the Quadratic Equation</a:t>
                </a:r>
                <a:r>
                  <a:rPr lang="en-US" sz="540" dirty="0" smtClean="0"/>
                  <a:t>:**</a:t>
                </a:r>
                <a:r>
                  <a:rPr lang="en-US" sz="540" dirty="0"/>
                  <a:t/>
                </a:r>
                <a:br>
                  <a:rPr lang="en-US" sz="540" dirty="0"/>
                </a:br>
                <a:r>
                  <a:rPr lang="en-US" sz="540" dirty="0"/>
                  <a:t>* We can solve this quadratic equation using the quadratic formula:</a:t>
                </a:r>
                <a:br>
                  <a:rPr lang="en-US" sz="540" dirty="0"/>
                </a:br>
                <a:r>
                  <a:rPr lang="en-US" sz="540" dirty="0"/>
                  <a:t>    * </a:t>
                </a:r>
                <a14:m>
                  <m:oMath xmlns:m="http://schemas.openxmlformats.org/officeDocument/2006/math">
                    <m:r>
                      <a:rPr lang="en-US" sz="540" i="1" dirty="0" smtClean="0">
                        <a:latin typeface="Cambria Math" panose="02040503050406030204" pitchFamily="18" charset="0"/>
                      </a:rPr>
                      <m:t>𝛿</m:t>
                    </m:r>
                    <m:r>
                      <a:rPr lang="en-US" sz="540" i="1" dirty="0" smtClean="0">
                        <a:latin typeface="Cambria Math" panose="02040503050406030204" pitchFamily="18" charset="0"/>
                      </a:rPr>
                      <m:t> =</m:t>
                    </m:r>
                    <m:f>
                      <m:fPr>
                        <m:ctrlPr>
                          <a:rPr lang="en-US" sz="540" i="1" dirty="0" smtClean="0">
                            <a:latin typeface="Cambria Math" panose="02040503050406030204" pitchFamily="18" charset="0"/>
                          </a:rPr>
                        </m:ctrlPr>
                      </m:fPr>
                      <m:num>
                        <m:r>
                          <a:rPr lang="en-US" sz="540" i="1" dirty="0" smtClean="0">
                            <a:latin typeface="Cambria Math" panose="02040503050406030204" pitchFamily="18" charset="0"/>
                          </a:rPr>
                          <m:t>−</m:t>
                        </m:r>
                        <m:r>
                          <a:rPr lang="en-US" sz="540" i="1" dirty="0" smtClean="0">
                            <a:latin typeface="Cambria Math" panose="02040503050406030204" pitchFamily="18" charset="0"/>
                          </a:rPr>
                          <m:t>𝑏</m:t>
                        </m:r>
                        <m:r>
                          <a:rPr lang="en-US" sz="540" i="1" dirty="0" smtClean="0">
                            <a:latin typeface="Cambria Math" panose="02040503050406030204" pitchFamily="18" charset="0"/>
                          </a:rPr>
                          <m:t> ± </m:t>
                        </m:r>
                        <m:rad>
                          <m:radPr>
                            <m:degHide m:val="on"/>
                            <m:ctrlPr>
                              <a:rPr lang="en-US" sz="540" i="1" dirty="0" smtClean="0">
                                <a:latin typeface="Cambria Math" panose="02040503050406030204" pitchFamily="18" charset="0"/>
                              </a:rPr>
                            </m:ctrlPr>
                          </m:radPr>
                          <m:deg/>
                          <m:e>
                            <m:sSup>
                              <m:sSupPr>
                                <m:ctrlPr>
                                  <a:rPr lang="en-US" sz="540" i="1" dirty="0" smtClean="0">
                                    <a:latin typeface="Cambria Math" panose="02040503050406030204" pitchFamily="18" charset="0"/>
                                  </a:rPr>
                                </m:ctrlPr>
                              </m:sSupPr>
                              <m:e>
                                <m:r>
                                  <a:rPr lang="en-US" sz="540" i="1" dirty="0" smtClean="0">
                                    <a:latin typeface="Cambria Math" panose="02040503050406030204" pitchFamily="18" charset="0"/>
                                  </a:rPr>
                                  <m:t>𝑏</m:t>
                                </m:r>
                              </m:e>
                              <m:sup>
                                <m:r>
                                  <a:rPr lang="en-US" sz="540" i="1" dirty="0" smtClean="0">
                                    <a:latin typeface="Cambria Math" panose="02040503050406030204" pitchFamily="18" charset="0"/>
                                  </a:rPr>
                                  <m:t>2</m:t>
                                </m:r>
                              </m:sup>
                            </m:sSup>
                            <m:r>
                              <a:rPr lang="en-US" sz="540" i="1" dirty="0" smtClean="0">
                                <a:latin typeface="Cambria Math" panose="02040503050406030204" pitchFamily="18" charset="0"/>
                              </a:rPr>
                              <m:t>− </m:t>
                            </m:r>
                            <m:r>
                              <a:rPr lang="en-US" sz="540" i="1" dirty="0" smtClean="0">
                                <a:latin typeface="Cambria Math" panose="02040503050406030204" pitchFamily="18" charset="0"/>
                              </a:rPr>
                              <m:t>4</m:t>
                            </m:r>
                            <m:r>
                              <a:rPr lang="en-US" sz="540" i="1" dirty="0" smtClean="0">
                                <a:latin typeface="Cambria Math" panose="02040503050406030204" pitchFamily="18" charset="0"/>
                              </a:rPr>
                              <m:t>𝑎𝑐</m:t>
                            </m:r>
                          </m:e>
                        </m:rad>
                      </m:num>
                      <m:den>
                        <m:r>
                          <a:rPr lang="en-US" sz="540" i="1" dirty="0" smtClean="0">
                            <a:latin typeface="Cambria Math" panose="02040503050406030204" pitchFamily="18" charset="0"/>
                          </a:rPr>
                          <m:t>2</m:t>
                        </m:r>
                        <m:r>
                          <a:rPr lang="en-US" sz="540" i="1" dirty="0" smtClean="0">
                            <a:latin typeface="Cambria Math" panose="02040503050406030204" pitchFamily="18" charset="0"/>
                          </a:rPr>
                          <m:t>𝑎</m:t>
                        </m:r>
                      </m:den>
                    </m:f>
                  </m:oMath>
                </a14:m>
                <a:r>
                  <a:rPr lang="en-US" sz="540" dirty="0"/>
                  <a:t/>
                </a:r>
                <a:br>
                  <a:rPr lang="en-US" sz="540" dirty="0"/>
                </a:br>
                <a:r>
                  <a:rPr lang="en-US" sz="540" dirty="0"/>
                  <a:t>    * Where a = 1, b = 24, and c = -8</a:t>
                </a:r>
                <a:br>
                  <a:rPr lang="en-US" sz="540" dirty="0"/>
                </a:br>
                <a:r>
                  <a:rPr lang="en-US" sz="540" dirty="0"/>
                  <a:t>* Solving, we get two possible values for δ:</a:t>
                </a:r>
                <a:br>
                  <a:rPr lang="en-US" sz="540" dirty="0"/>
                </a:br>
                <a:r>
                  <a:rPr lang="en-US" sz="540" dirty="0"/>
                  <a:t>    * δ ≈ 0.32 cm (We discard the negative solution since length cannot be negative)</a:t>
                </a:r>
                <a:br>
                  <a:rPr lang="en-US" sz="540" dirty="0"/>
                </a:br>
                <a:r>
                  <a:rPr lang="en-US" sz="540" dirty="0"/>
                  <a:t/>
                </a:r>
                <a:br>
                  <a:rPr lang="en-US" sz="540" dirty="0"/>
                </a:br>
                <a:r>
                  <a:rPr lang="en-US" sz="540" dirty="0"/>
                  <a:t>**4. Relating to δ, ε, a, and L</a:t>
                </a:r>
                <a:r>
                  <a:rPr lang="en-US" sz="540" dirty="0" smtClean="0"/>
                  <a:t>:**</a:t>
                </a:r>
                <a:r>
                  <a:rPr lang="en-US" sz="540" dirty="0"/>
                  <a:t/>
                </a:r>
                <a:br>
                  <a:rPr lang="en-US" sz="540" dirty="0"/>
                </a:br>
                <a:r>
                  <a:rPr lang="en-US" sz="540" dirty="0"/>
                  <a:t>* **δ (delta):** Represents the maximum allowable error in the side length of the square. We found δ ≈ 0.32 cm.</a:t>
                </a:r>
                <a:br>
                  <a:rPr lang="en-US" sz="540" dirty="0"/>
                </a:br>
                <a:r>
                  <a:rPr lang="en-US" sz="540" dirty="0"/>
                  <a:t>* **ε (epsilon):** Represents the maximum allowable error in the area.  We are given ε = 8 cm².</a:t>
                </a:r>
                <a:br>
                  <a:rPr lang="en-US" sz="540" dirty="0"/>
                </a:br>
                <a:r>
                  <a:rPr lang="en-US" sz="540" dirty="0"/>
                  <a:t>* **a (a):** This typically represents a constant value. In this case, it doesn't have a specific meaning related to the problem.</a:t>
                </a:r>
                <a:br>
                  <a:rPr lang="en-US" sz="540" dirty="0"/>
                </a:br>
                <a:r>
                  <a:rPr lang="en-US" sz="540" dirty="0"/>
                  <a:t>* **L (L):** Represents the desired length of the side of the square. We found L = 12 cm.</a:t>
                </a:r>
                <a:br>
                  <a:rPr lang="en-US" sz="540" dirty="0"/>
                </a:br>
                <a:r>
                  <a:rPr lang="en-US" sz="540" dirty="0"/>
                  <a:t/>
                </a:r>
                <a:br>
                  <a:rPr lang="en-US" sz="540" dirty="0"/>
                </a:br>
                <a:r>
                  <a:rPr lang="en-US" sz="540" dirty="0"/>
                  <a:t>**Conclusion</a:t>
                </a:r>
                <a:r>
                  <a:rPr lang="en-US" sz="540" dirty="0" smtClean="0"/>
                  <a:t>:**</a:t>
                </a:r>
                <a:r>
                  <a:rPr lang="en-US" sz="540" dirty="0"/>
                  <a:t/>
                </a:r>
                <a:br>
                  <a:rPr lang="en-US" sz="540" dirty="0"/>
                </a:br>
                <a:r>
                  <a:rPr lang="en-US" sz="540" dirty="0"/>
                  <a:t>The engineer must cut the sides of the Aerogel square with an accuracy of approximately 0.32 cm to ensure the maximum error in the area remains within the 8 cm² tolerance. </a:t>
                </a:r>
                <a:br>
                  <a:rPr lang="en-US" sz="540" dirty="0"/>
                </a:br>
                <a:r>
                  <a:rPr lang="en-US" sz="540" dirty="0"/>
                  <a:t>**Important Note:** In this problem, the relationship between the error in the side length (δ) and the error in the area (ε) is non-linear due to the squaring involved in calculating the area of a square. This means that a small error in the side length can lead to a larger error in the area. </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839788" y="4127498"/>
                <a:ext cx="5157787" cy="2571751"/>
              </a:xfrm>
              <a:blipFill>
                <a:blip r:embed="rId5"/>
                <a:stretch>
                  <a:fillRect b="-47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p:cNvSpPr>
                <a:spLocks noGrp="1"/>
              </p:cNvSpPr>
              <p:nvPr>
                <p:ph type="body" sz="quarter" idx="3"/>
              </p:nvPr>
            </p:nvSpPr>
            <p:spPr>
              <a:xfrm>
                <a:off x="6172200" y="1681163"/>
                <a:ext cx="5183188" cy="2446334"/>
              </a:xfrm>
              <a:ln>
                <a:solidFill>
                  <a:schemeClr val="tx1"/>
                </a:solidFill>
              </a:ln>
            </p:spPr>
            <p:txBody>
              <a:bodyPr numCol="2" anchor="t">
                <a:noAutofit/>
              </a:bodyPr>
              <a:lstStyle/>
              <a:p>
                <a:pPr>
                  <a:lnSpc>
                    <a:spcPct val="120000"/>
                  </a:lnSpc>
                  <a:spcBef>
                    <a:spcPts val="0"/>
                  </a:spcBef>
                </a:pPr>
                <a:r>
                  <a:rPr lang="en-US" sz="800" b="0" dirty="0" smtClean="0"/>
                  <a:t>Let me solve this step by step.</a:t>
                </a:r>
                <a:endParaRPr lang="en-US" sz="800" b="0" dirty="0"/>
              </a:p>
              <a:p>
                <a:pPr>
                  <a:lnSpc>
                    <a:spcPct val="120000"/>
                  </a:lnSpc>
                  <a:spcBef>
                    <a:spcPts val="0"/>
                  </a:spcBef>
                </a:pPr>
                <a:r>
                  <a:rPr lang="en-US" sz="800" b="0" dirty="0"/>
                  <a:t>a) Let's first establish what we know</a:t>
                </a:r>
                <a:r>
                  <a:rPr lang="en-US" sz="800" b="0" dirty="0" smtClean="0"/>
                  <a:t>:</a:t>
                </a:r>
                <a:endParaRPr lang="en-US" sz="800" b="0" dirty="0"/>
              </a:p>
              <a:p>
                <a:pPr>
                  <a:lnSpc>
                    <a:spcPct val="120000"/>
                  </a:lnSpc>
                  <a:spcBef>
                    <a:spcPts val="0"/>
                  </a:spcBef>
                </a:pPr>
                <a:r>
                  <a:rPr lang="en-US" sz="800" b="0" dirty="0"/>
                  <a:t>    The area of the square is </a:t>
                </a:r>
                <a14:m>
                  <m:oMath xmlns:m="http://schemas.openxmlformats.org/officeDocument/2006/math">
                    <m:r>
                      <a:rPr lang="en-US" sz="800" b="0" i="1" smtClean="0">
                        <a:latin typeface="Cambria Math" panose="02040503050406030204" pitchFamily="18" charset="0"/>
                      </a:rPr>
                      <m:t>144</m:t>
                    </m:r>
                    <m:sSup>
                      <m:sSupPr>
                        <m:ctrlPr>
                          <a:rPr lang="en-US" sz="800" b="0" i="1" smtClean="0">
                            <a:latin typeface="Cambria Math" panose="02040503050406030204" pitchFamily="18" charset="0"/>
                          </a:rPr>
                        </m:ctrlPr>
                      </m:sSupPr>
                      <m:e>
                        <m:r>
                          <a:rPr lang="en-US" sz="800" b="0" i="1" smtClean="0">
                            <a:latin typeface="Cambria Math" panose="02040503050406030204" pitchFamily="18" charset="0"/>
                          </a:rPr>
                          <m:t>𝑐𝑚</m:t>
                        </m:r>
                      </m:e>
                      <m:sup>
                        <m:r>
                          <a:rPr lang="en-US" sz="800" b="0" i="1" smtClean="0">
                            <a:latin typeface="Cambria Math" panose="02040503050406030204" pitchFamily="18" charset="0"/>
                          </a:rPr>
                          <m:t>2</m:t>
                        </m:r>
                      </m:sup>
                    </m:sSup>
                  </m:oMath>
                </a14:m>
                <a:endParaRPr lang="en-US" sz="800" b="0" dirty="0"/>
              </a:p>
              <a:p>
                <a:pPr>
                  <a:lnSpc>
                    <a:spcPct val="120000"/>
                  </a:lnSpc>
                  <a:spcBef>
                    <a:spcPts val="0"/>
                  </a:spcBef>
                </a:pPr>
                <a:r>
                  <a:rPr lang="en-US" sz="800" b="0" dirty="0"/>
                  <a:t>    Maximum error in area is </a:t>
                </a:r>
                <a14:m>
                  <m:oMath xmlns:m="http://schemas.openxmlformats.org/officeDocument/2006/math">
                    <m:r>
                      <a:rPr lang="en-US" sz="800" b="0" i="1" smtClean="0">
                        <a:latin typeface="Cambria Math" panose="02040503050406030204" pitchFamily="18" charset="0"/>
                      </a:rPr>
                      <m:t>8</m:t>
                    </m:r>
                    <m:sSup>
                      <m:sSupPr>
                        <m:ctrlPr>
                          <a:rPr lang="en-US" sz="800" b="0" i="1">
                            <a:latin typeface="Cambria Math" panose="02040503050406030204" pitchFamily="18" charset="0"/>
                          </a:rPr>
                        </m:ctrlPr>
                      </m:sSupPr>
                      <m:e>
                        <m:r>
                          <a:rPr lang="en-US" sz="800" b="0" i="1">
                            <a:latin typeface="Cambria Math" panose="02040503050406030204" pitchFamily="18" charset="0"/>
                          </a:rPr>
                          <m:t>𝑐𝑚</m:t>
                        </m:r>
                      </m:e>
                      <m:sup>
                        <m:r>
                          <a:rPr lang="en-US" sz="800" b="0" i="1">
                            <a:latin typeface="Cambria Math" panose="02040503050406030204" pitchFamily="18" charset="0"/>
                          </a:rPr>
                          <m:t>2</m:t>
                        </m:r>
                      </m:sup>
                    </m:sSup>
                  </m:oMath>
                </a14:m>
                <a:endParaRPr lang="en-US" sz="800" b="0" dirty="0"/>
              </a:p>
              <a:p>
                <a:pPr>
                  <a:lnSpc>
                    <a:spcPct val="120000"/>
                  </a:lnSpc>
                  <a:spcBef>
                    <a:spcPts val="0"/>
                  </a:spcBef>
                </a:pPr>
                <a:r>
                  <a:rPr lang="en-US" sz="800" b="0" dirty="0"/>
                  <a:t>    Let's call the side length </a:t>
                </a:r>
                <a14:m>
                  <m:oMath xmlns:m="http://schemas.openxmlformats.org/officeDocument/2006/math">
                    <m:r>
                      <a:rPr lang="en-US" sz="800" b="0" i="1" smtClean="0">
                        <a:latin typeface="Cambria Math" panose="02040503050406030204" pitchFamily="18" charset="0"/>
                      </a:rPr>
                      <m:t>𝐿</m:t>
                    </m:r>
                  </m:oMath>
                </a14:m>
                <a:endParaRPr lang="en-US" sz="800" b="0" dirty="0"/>
              </a:p>
              <a:p>
                <a:pPr>
                  <a:lnSpc>
                    <a:spcPct val="120000"/>
                  </a:lnSpc>
                  <a:spcBef>
                    <a:spcPts val="0"/>
                  </a:spcBef>
                </a:pPr>
                <a:r>
                  <a:rPr lang="en-US" sz="800" b="0" dirty="0" smtClean="0"/>
                  <a:t>    For a square, area </a:t>
                </a:r>
                <a14:m>
                  <m:oMath xmlns:m="http://schemas.openxmlformats.org/officeDocument/2006/math">
                    <m:r>
                      <a:rPr lang="en-US" sz="800" b="0" i="1" dirty="0" smtClean="0">
                        <a:latin typeface="Cambria Math" panose="02040503050406030204" pitchFamily="18" charset="0"/>
                      </a:rPr>
                      <m:t>𝐴</m:t>
                    </m:r>
                    <m:r>
                      <a:rPr lang="en-US" sz="800" b="0" i="1" dirty="0" smtClean="0">
                        <a:latin typeface="Cambria Math" panose="02040503050406030204" pitchFamily="18" charset="0"/>
                      </a:rPr>
                      <m:t>=</m:t>
                    </m:r>
                    <m:sSup>
                      <m:sSupPr>
                        <m:ctrlPr>
                          <a:rPr lang="en-US" sz="800" b="0" i="1" dirty="0" smtClean="0">
                            <a:latin typeface="Cambria Math" panose="02040503050406030204" pitchFamily="18" charset="0"/>
                          </a:rPr>
                        </m:ctrlPr>
                      </m:sSupPr>
                      <m:e>
                        <m:r>
                          <a:rPr lang="en-US" sz="800" b="0" i="1" dirty="0" smtClean="0">
                            <a:latin typeface="Cambria Math" panose="02040503050406030204" pitchFamily="18" charset="0"/>
                          </a:rPr>
                          <m:t>𝐿</m:t>
                        </m:r>
                      </m:e>
                      <m:sup>
                        <m:r>
                          <a:rPr lang="en-US" sz="800" b="0" i="1" dirty="0" smtClean="0">
                            <a:latin typeface="Cambria Math" panose="02040503050406030204" pitchFamily="18" charset="0"/>
                          </a:rPr>
                          <m:t>2</m:t>
                        </m:r>
                      </m:sup>
                    </m:sSup>
                  </m:oMath>
                </a14:m>
                <a:endParaRPr lang="en-US" sz="800" b="0" dirty="0"/>
              </a:p>
              <a:p>
                <a:pPr>
                  <a:lnSpc>
                    <a:spcPct val="120000"/>
                  </a:lnSpc>
                  <a:spcBef>
                    <a:spcPts val="0"/>
                  </a:spcBef>
                </a:pPr>
                <a:r>
                  <a:rPr lang="en-US" sz="800" b="0" dirty="0"/>
                  <a:t>    </a:t>
                </a:r>
                <a:r>
                  <a:rPr lang="en-US" sz="800" b="0" dirty="0" smtClean="0"/>
                  <a:t>So </a:t>
                </a:r>
                <a14:m>
                  <m:oMath xmlns:m="http://schemas.openxmlformats.org/officeDocument/2006/math">
                    <m:r>
                      <a:rPr lang="en-US" sz="800" b="0" i="1" smtClean="0">
                        <a:latin typeface="Cambria Math" panose="02040503050406030204" pitchFamily="18" charset="0"/>
                      </a:rPr>
                      <m:t>𝐿</m:t>
                    </m:r>
                    <m:r>
                      <a:rPr lang="en-US" sz="800" b="0" i="1" smtClean="0">
                        <a:latin typeface="Cambria Math" panose="02040503050406030204" pitchFamily="18" charset="0"/>
                      </a:rPr>
                      <m:t>= </m:t>
                    </m:r>
                    <m:rad>
                      <m:radPr>
                        <m:degHide m:val="on"/>
                        <m:ctrlPr>
                          <a:rPr lang="en-US" sz="800" b="0" i="1" smtClean="0">
                            <a:latin typeface="Cambria Math" panose="02040503050406030204" pitchFamily="18" charset="0"/>
                          </a:rPr>
                        </m:ctrlPr>
                      </m:radPr>
                      <m:deg/>
                      <m:e>
                        <m:r>
                          <a:rPr lang="en-US" sz="800" b="0" i="1" smtClean="0">
                            <a:latin typeface="Cambria Math" panose="02040503050406030204" pitchFamily="18" charset="0"/>
                          </a:rPr>
                          <m:t>144</m:t>
                        </m:r>
                      </m:e>
                    </m:rad>
                    <m:r>
                      <a:rPr lang="en-US" sz="800" b="0" i="1" smtClean="0">
                        <a:latin typeface="Cambria Math" panose="02040503050406030204" pitchFamily="18" charset="0"/>
                      </a:rPr>
                      <m:t>=</m:t>
                    </m:r>
                    <m:r>
                      <a:rPr lang="en-US" sz="800" b="0" i="1" smtClean="0">
                        <a:latin typeface="Cambria Math" panose="02040503050406030204" pitchFamily="18" charset="0"/>
                      </a:rPr>
                      <m:t>12</m:t>
                    </m:r>
                    <m:r>
                      <a:rPr lang="en-US" sz="800" b="0" i="1" smtClean="0">
                        <a:latin typeface="Cambria Math" panose="02040503050406030204" pitchFamily="18" charset="0"/>
                      </a:rPr>
                      <m:t>𝑐𝑚</m:t>
                    </m:r>
                  </m:oMath>
                </a14:m>
                <a:endParaRPr lang="en-US" sz="800" b="0" dirty="0"/>
              </a:p>
              <a:p>
                <a:pPr>
                  <a:lnSpc>
                    <a:spcPct val="120000"/>
                  </a:lnSpc>
                  <a:spcBef>
                    <a:spcPts val="0"/>
                  </a:spcBef>
                </a:pPr>
                <a:r>
                  <a:rPr lang="en-US" sz="800" b="0" dirty="0"/>
                  <a:t>    For error analysis, we use the differential:</a:t>
                </a:r>
              </a:p>
              <a:p>
                <a:pPr>
                  <a:lnSpc>
                    <a:spcPct val="120000"/>
                  </a:lnSpc>
                  <a:spcBef>
                    <a:spcPts val="0"/>
                  </a:spcBef>
                </a:pPr>
                <a:r>
                  <a:rPr lang="en-US" sz="800" b="0" dirty="0"/>
                  <a:t>    </a:t>
                </a:r>
                <a14:m>
                  <m:oMath xmlns:m="http://schemas.openxmlformats.org/officeDocument/2006/math">
                    <m:r>
                      <a:rPr lang="en-US" sz="800" b="0" i="1" smtClean="0">
                        <a:latin typeface="Cambria Math" panose="02040503050406030204" pitchFamily="18" charset="0"/>
                      </a:rPr>
                      <m:t>𝑑𝐴</m:t>
                    </m:r>
                    <m:r>
                      <a:rPr lang="en-US" sz="800" b="0" i="1" smtClean="0">
                        <a:latin typeface="Cambria Math" panose="02040503050406030204" pitchFamily="18" charset="0"/>
                      </a:rPr>
                      <m:t>=</m:t>
                    </m:r>
                    <m:r>
                      <a:rPr lang="en-US" sz="800" b="0" i="1" smtClean="0">
                        <a:latin typeface="Cambria Math" panose="02040503050406030204" pitchFamily="18" charset="0"/>
                      </a:rPr>
                      <m:t>2</m:t>
                    </m:r>
                    <m:r>
                      <a:rPr lang="en-US" sz="800" b="0" i="1" smtClean="0">
                        <a:latin typeface="Cambria Math" panose="02040503050406030204" pitchFamily="18" charset="0"/>
                      </a:rPr>
                      <m:t>𝐿</m:t>
                    </m:r>
                    <m:r>
                      <a:rPr lang="en-US" sz="800" b="0" i="1" smtClean="0">
                        <a:latin typeface="Cambria Math" panose="02040503050406030204" pitchFamily="18" charset="0"/>
                        <a:ea typeface="Cambria Math" panose="02040503050406030204" pitchFamily="18" charset="0"/>
                      </a:rPr>
                      <m:t>∙</m:t>
                    </m:r>
                    <m:r>
                      <a:rPr lang="en-US" sz="800" b="0" i="1" smtClean="0">
                        <a:latin typeface="Cambria Math" panose="02040503050406030204" pitchFamily="18" charset="0"/>
                        <a:ea typeface="Cambria Math" panose="02040503050406030204" pitchFamily="18" charset="0"/>
                      </a:rPr>
                      <m:t>𝑑𝐿</m:t>
                    </m:r>
                  </m:oMath>
                </a14:m>
                <a:endParaRPr lang="en-US" sz="800" b="0" dirty="0"/>
              </a:p>
              <a:p>
                <a:pPr>
                  <a:lnSpc>
                    <a:spcPct val="120000"/>
                  </a:lnSpc>
                  <a:spcBef>
                    <a:spcPts val="0"/>
                  </a:spcBef>
                </a:pPr>
                <a:r>
                  <a:rPr lang="en-US" sz="800" b="0" dirty="0"/>
                  <a:t>    where </a:t>
                </a:r>
                <a14:m>
                  <m:oMath xmlns:m="http://schemas.openxmlformats.org/officeDocument/2006/math">
                    <m:r>
                      <a:rPr lang="en-US" sz="800" b="0" i="1" smtClean="0">
                        <a:latin typeface="Cambria Math" panose="02040503050406030204" pitchFamily="18" charset="0"/>
                      </a:rPr>
                      <m:t>𝑑𝐿</m:t>
                    </m:r>
                  </m:oMath>
                </a14:m>
                <a:r>
                  <a:rPr lang="en-US" sz="800" b="0" dirty="0" smtClean="0"/>
                  <a:t> </a:t>
                </a:r>
                <a:r>
                  <a:rPr lang="en-US" sz="800" b="0" dirty="0"/>
                  <a:t>is the error in length and </a:t>
                </a:r>
                <a14:m>
                  <m:oMath xmlns:m="http://schemas.openxmlformats.org/officeDocument/2006/math">
                    <m:r>
                      <a:rPr lang="en-US" sz="800" b="0" i="1" smtClean="0">
                        <a:latin typeface="Cambria Math" panose="02040503050406030204" pitchFamily="18" charset="0"/>
                      </a:rPr>
                      <m:t>𝑑𝐴</m:t>
                    </m:r>
                  </m:oMath>
                </a14:m>
                <a:r>
                  <a:rPr lang="en-US" sz="800" b="0" dirty="0" smtClean="0"/>
                  <a:t> </a:t>
                </a:r>
                <a:r>
                  <a:rPr lang="en-US" sz="800" b="0" dirty="0"/>
                  <a:t>is the error in </a:t>
                </a:r>
                <a:r>
                  <a:rPr lang="en-US" sz="800" b="0" dirty="0" smtClean="0"/>
                  <a:t>area</a:t>
                </a:r>
                <a:endParaRPr lang="en-US" sz="800" b="0" dirty="0"/>
              </a:p>
              <a:p>
                <a:pPr>
                  <a:lnSpc>
                    <a:spcPct val="120000"/>
                  </a:lnSpc>
                  <a:spcBef>
                    <a:spcPts val="0"/>
                  </a:spcBef>
                </a:pPr>
                <a:r>
                  <a:rPr lang="en-US" sz="800" b="0" dirty="0"/>
                  <a:t>    Substituting the known values:</a:t>
                </a:r>
              </a:p>
              <a:p>
                <a:pPr>
                  <a:lnSpc>
                    <a:spcPct val="120000"/>
                  </a:lnSpc>
                  <a:spcBef>
                    <a:spcPts val="0"/>
                  </a:spcBef>
                </a:pPr>
                <a:r>
                  <a:rPr lang="en-US" sz="800" b="0" dirty="0"/>
                  <a:t>    </a:t>
                </a:r>
                <a14:m>
                  <m:oMath xmlns:m="http://schemas.openxmlformats.org/officeDocument/2006/math">
                    <m:r>
                      <a:rPr lang="en-US" sz="800" b="0" i="1" smtClean="0">
                        <a:latin typeface="Cambria Math" panose="02040503050406030204" pitchFamily="18" charset="0"/>
                      </a:rPr>
                      <m:t>8</m:t>
                    </m:r>
                    <m:r>
                      <a:rPr lang="en-US" sz="800" b="0" i="1" smtClean="0">
                        <a:latin typeface="Cambria Math" panose="02040503050406030204" pitchFamily="18" charset="0"/>
                      </a:rPr>
                      <m:t>=</m:t>
                    </m:r>
                    <m:r>
                      <a:rPr lang="en-US" sz="800" b="0" i="1" smtClean="0">
                        <a:latin typeface="Cambria Math" panose="02040503050406030204" pitchFamily="18" charset="0"/>
                      </a:rPr>
                      <m:t>2</m:t>
                    </m:r>
                    <m:d>
                      <m:dPr>
                        <m:ctrlPr>
                          <a:rPr lang="en-US" sz="800" b="0" i="1" smtClean="0">
                            <a:latin typeface="Cambria Math" panose="02040503050406030204" pitchFamily="18" charset="0"/>
                          </a:rPr>
                        </m:ctrlPr>
                      </m:dPr>
                      <m:e>
                        <m:r>
                          <a:rPr lang="en-US" sz="800" b="0" i="1" smtClean="0">
                            <a:latin typeface="Cambria Math" panose="02040503050406030204" pitchFamily="18" charset="0"/>
                          </a:rPr>
                          <m:t>12</m:t>
                        </m:r>
                      </m:e>
                    </m:d>
                    <m:r>
                      <a:rPr lang="en-US" sz="800" b="0" i="1" smtClean="0">
                        <a:latin typeface="Cambria Math" panose="02040503050406030204" pitchFamily="18" charset="0"/>
                      </a:rPr>
                      <m:t>𝑑𝐿</m:t>
                    </m:r>
                  </m:oMath>
                </a14:m>
                <a:endParaRPr lang="en-US" sz="800" b="0" dirty="0"/>
              </a:p>
              <a:p>
                <a:pPr>
                  <a:lnSpc>
                    <a:spcPct val="120000"/>
                  </a:lnSpc>
                  <a:spcBef>
                    <a:spcPts val="0"/>
                  </a:spcBef>
                </a:pPr>
                <a:r>
                  <a:rPr lang="en-US" sz="800" b="0" dirty="0" smtClean="0"/>
                  <a:t>    </a:t>
                </a:r>
                <a14:m>
                  <m:oMath xmlns:m="http://schemas.openxmlformats.org/officeDocument/2006/math">
                    <m:r>
                      <a:rPr lang="en-US" sz="800" b="0" i="1" smtClean="0">
                        <a:latin typeface="Cambria Math" panose="02040503050406030204" pitchFamily="18" charset="0"/>
                      </a:rPr>
                      <m:t>𝑑𝐿</m:t>
                    </m:r>
                    <m:r>
                      <a:rPr lang="en-US" sz="800" b="0" i="1" smtClean="0">
                        <a:latin typeface="Cambria Math" panose="02040503050406030204" pitchFamily="18" charset="0"/>
                      </a:rPr>
                      <m:t>=</m:t>
                    </m:r>
                    <m:f>
                      <m:fPr>
                        <m:ctrlPr>
                          <a:rPr lang="en-US" sz="800" b="0" i="1" smtClean="0">
                            <a:latin typeface="Cambria Math" panose="02040503050406030204" pitchFamily="18" charset="0"/>
                          </a:rPr>
                        </m:ctrlPr>
                      </m:fPr>
                      <m:num>
                        <m:r>
                          <a:rPr lang="en-US" sz="800" b="0" i="1" smtClean="0">
                            <a:latin typeface="Cambria Math" panose="02040503050406030204" pitchFamily="18" charset="0"/>
                          </a:rPr>
                          <m:t>8</m:t>
                        </m:r>
                      </m:num>
                      <m:den>
                        <m:r>
                          <a:rPr lang="en-US" sz="800" b="0" i="1" smtClean="0">
                            <a:latin typeface="Cambria Math" panose="02040503050406030204" pitchFamily="18" charset="0"/>
                          </a:rPr>
                          <m:t>24</m:t>
                        </m:r>
                      </m:den>
                    </m:f>
                    <m:r>
                      <a:rPr lang="en-US" sz="800" b="0" i="1" smtClean="0">
                        <a:latin typeface="Cambria Math" panose="02040503050406030204" pitchFamily="18" charset="0"/>
                      </a:rPr>
                      <m:t>=</m:t>
                    </m:r>
                    <m:f>
                      <m:fPr>
                        <m:ctrlPr>
                          <a:rPr lang="en-US" sz="800" b="0" i="1" smtClean="0">
                            <a:latin typeface="Cambria Math" panose="02040503050406030204" pitchFamily="18" charset="0"/>
                          </a:rPr>
                        </m:ctrlPr>
                      </m:fPr>
                      <m:num>
                        <m:r>
                          <a:rPr lang="en-US" sz="800" b="0" i="1" smtClean="0">
                            <a:latin typeface="Cambria Math" panose="02040503050406030204" pitchFamily="18" charset="0"/>
                          </a:rPr>
                          <m:t>1</m:t>
                        </m:r>
                      </m:num>
                      <m:den>
                        <m:r>
                          <a:rPr lang="en-US" sz="800" b="0" i="1" smtClean="0">
                            <a:latin typeface="Cambria Math" panose="02040503050406030204" pitchFamily="18" charset="0"/>
                          </a:rPr>
                          <m:t>3</m:t>
                        </m:r>
                      </m:den>
                    </m:f>
                    <m:r>
                      <a:rPr lang="en-US" sz="800" b="0" i="1" smtClean="0">
                        <a:latin typeface="Cambria Math" panose="02040503050406030204" pitchFamily="18" charset="0"/>
                      </a:rPr>
                      <m:t>𝑐𝑚</m:t>
                    </m:r>
                  </m:oMath>
                </a14:m>
                <a:endParaRPr lang="en-US" sz="800" b="0" dirty="0"/>
              </a:p>
              <a:p>
                <a:pPr>
                  <a:lnSpc>
                    <a:spcPct val="120000"/>
                  </a:lnSpc>
                  <a:spcBef>
                    <a:spcPts val="0"/>
                  </a:spcBef>
                </a:pPr>
                <a:r>
                  <a:rPr lang="en-US" sz="800" b="0" dirty="0"/>
                  <a:t>Therefore, the engineer must cut each side with an accuracy of </a:t>
                </a:r>
                <a14:m>
                  <m:oMath xmlns:m="http://schemas.openxmlformats.org/officeDocument/2006/math">
                    <m:r>
                      <a:rPr lang="en-US" sz="800" b="0" i="0" smtClean="0">
                        <a:latin typeface="Cambria Math" panose="02040503050406030204" pitchFamily="18" charset="0"/>
                      </a:rPr>
                      <m:t>±</m:t>
                    </m:r>
                    <m:f>
                      <m:fPr>
                        <m:ctrlPr>
                          <a:rPr lang="en-US" sz="800" b="0" i="1" smtClean="0">
                            <a:latin typeface="Cambria Math" panose="02040503050406030204" pitchFamily="18" charset="0"/>
                          </a:rPr>
                        </m:ctrlPr>
                      </m:fPr>
                      <m:num>
                        <m:r>
                          <a:rPr lang="en-US" sz="800" b="0" i="1" smtClean="0">
                            <a:latin typeface="Cambria Math" panose="02040503050406030204" pitchFamily="18" charset="0"/>
                          </a:rPr>
                          <m:t>1</m:t>
                        </m:r>
                      </m:num>
                      <m:den>
                        <m:r>
                          <a:rPr lang="en-US" sz="800" b="0" i="1" smtClean="0">
                            <a:latin typeface="Cambria Math" panose="02040503050406030204" pitchFamily="18" charset="0"/>
                          </a:rPr>
                          <m:t>3</m:t>
                        </m:r>
                      </m:den>
                    </m:f>
                    <m:r>
                      <a:rPr lang="en-US" sz="800" b="0" i="1" smtClean="0">
                        <a:latin typeface="Cambria Math" panose="02040503050406030204" pitchFamily="18" charset="0"/>
                      </a:rPr>
                      <m:t>𝑐𝑚</m:t>
                    </m:r>
                  </m:oMath>
                </a14:m>
                <a:r>
                  <a:rPr lang="en-US" sz="800" b="0" dirty="0" smtClean="0"/>
                  <a:t> (</a:t>
                </a:r>
                <a:r>
                  <a:rPr lang="en-US" sz="800" b="0" dirty="0"/>
                  <a:t>or approximately </a:t>
                </a:r>
                <a14:m>
                  <m:oMath xmlns:m="http://schemas.openxmlformats.org/officeDocument/2006/math">
                    <m:r>
                      <a:rPr lang="en-US" sz="800" b="0" i="1" dirty="0" smtClean="0">
                        <a:latin typeface="Cambria Math" panose="02040503050406030204" pitchFamily="18" charset="0"/>
                      </a:rPr>
                      <m:t>±</m:t>
                    </m:r>
                    <m:r>
                      <a:rPr lang="en-US" sz="800" b="0" i="1" dirty="0" smtClean="0">
                        <a:latin typeface="Cambria Math" panose="02040503050406030204" pitchFamily="18" charset="0"/>
                      </a:rPr>
                      <m:t>0</m:t>
                    </m:r>
                    <m:r>
                      <a:rPr lang="en-US" sz="800" b="0" i="1" dirty="0" smtClean="0">
                        <a:latin typeface="Cambria Math" panose="02040503050406030204" pitchFamily="18" charset="0"/>
                      </a:rPr>
                      <m:t>.</m:t>
                    </m:r>
                    <m:r>
                      <a:rPr lang="en-US" sz="800" b="0" i="1" dirty="0" smtClean="0">
                        <a:latin typeface="Cambria Math" panose="02040503050406030204" pitchFamily="18" charset="0"/>
                      </a:rPr>
                      <m:t>33</m:t>
                    </m:r>
                    <m:r>
                      <a:rPr lang="en-US" sz="800" b="0" i="1" dirty="0" smtClean="0">
                        <a:latin typeface="Cambria Math" panose="02040503050406030204" pitchFamily="18" charset="0"/>
                      </a:rPr>
                      <m:t> </m:t>
                    </m:r>
                    <m:r>
                      <a:rPr lang="en-US" sz="800" b="0" i="1" dirty="0" smtClean="0">
                        <a:latin typeface="Cambria Math" panose="02040503050406030204" pitchFamily="18" charset="0"/>
                      </a:rPr>
                      <m:t>𝑐𝑚</m:t>
                    </m:r>
                  </m:oMath>
                </a14:m>
                <a:r>
                  <a:rPr lang="en-US" sz="800" b="0" dirty="0" smtClean="0"/>
                  <a:t>).</a:t>
                </a:r>
                <a:endParaRPr lang="en-US" sz="800" b="0" dirty="0"/>
              </a:p>
              <a:p>
                <a:pPr>
                  <a:lnSpc>
                    <a:spcPct val="120000"/>
                  </a:lnSpc>
                  <a:spcBef>
                    <a:spcPts val="0"/>
                  </a:spcBef>
                </a:pPr>
                <a:r>
                  <a:rPr lang="en-US" sz="800" b="0" dirty="0" smtClean="0"/>
                  <a:t>b</a:t>
                </a:r>
                <a:r>
                  <a:rPr lang="en-US" sz="800" b="0" dirty="0"/>
                  <a:t>) In terms of relative error notation:</a:t>
                </a:r>
              </a:p>
              <a:p>
                <a:pPr>
                  <a:lnSpc>
                    <a:spcPct val="120000"/>
                  </a:lnSpc>
                  <a:spcBef>
                    <a:spcPts val="0"/>
                  </a:spcBef>
                </a:pPr>
                <a:endParaRPr lang="en-US" sz="800" b="0" dirty="0"/>
              </a:p>
              <a:p>
                <a:pPr>
                  <a:lnSpc>
                    <a:spcPct val="120000"/>
                  </a:lnSpc>
                  <a:spcBef>
                    <a:spcPts val="0"/>
                  </a:spcBef>
                </a:pPr>
                <a:r>
                  <a:rPr lang="en-US" sz="800" b="0" dirty="0"/>
                  <a:t>    </a:t>
                </a:r>
                <a14:m>
                  <m:oMath xmlns:m="http://schemas.openxmlformats.org/officeDocument/2006/math">
                    <m:sSub>
                      <m:sSubPr>
                        <m:ctrlPr>
                          <a:rPr lang="en-US" sz="800" b="0" i="1" dirty="0" smtClean="0">
                            <a:latin typeface="Cambria Math" panose="02040503050406030204" pitchFamily="18" charset="0"/>
                          </a:rPr>
                        </m:ctrlPr>
                      </m:sSubPr>
                      <m:e>
                        <m:r>
                          <a:rPr lang="en-US" sz="800" b="0" i="1" dirty="0" smtClean="0">
                            <a:latin typeface="Cambria Math" panose="02040503050406030204" pitchFamily="18" charset="0"/>
                            <a:ea typeface="Cambria Math" panose="02040503050406030204" pitchFamily="18" charset="0"/>
                          </a:rPr>
                          <m:t>𝛿</m:t>
                        </m:r>
                      </m:e>
                      <m:sub>
                        <m:r>
                          <a:rPr lang="en-US" sz="800" b="0" i="1" dirty="0" smtClean="0">
                            <a:latin typeface="Cambria Math" panose="02040503050406030204" pitchFamily="18" charset="0"/>
                          </a:rPr>
                          <m:t>𝐿</m:t>
                        </m:r>
                      </m:sub>
                    </m:sSub>
                    <m:r>
                      <a:rPr lang="en-US" sz="800" b="0" i="1" dirty="0">
                        <a:latin typeface="Cambria Math" panose="02040503050406030204" pitchFamily="18" charset="0"/>
                      </a:rPr>
                      <m:t>=</m:t>
                    </m:r>
                    <m:r>
                      <a:rPr lang="en-US" sz="800" b="0" i="1" dirty="0" err="1">
                        <a:latin typeface="Cambria Math" panose="02040503050406030204" pitchFamily="18" charset="0"/>
                      </a:rPr>
                      <m:t>𝑑𝐿</m:t>
                    </m:r>
                    <m:r>
                      <a:rPr lang="en-US" sz="800" b="0" i="1" dirty="0">
                        <a:latin typeface="Cambria Math" panose="02040503050406030204" pitchFamily="18" charset="0"/>
                      </a:rPr>
                      <m:t>=</m:t>
                    </m:r>
                    <m:r>
                      <a:rPr lang="en-US" sz="800" b="0" i="1" dirty="0">
                        <a:latin typeface="Cambria Math" panose="02040503050406030204" pitchFamily="18" charset="0"/>
                      </a:rPr>
                      <m:t>13</m:t>
                    </m:r>
                    <m:r>
                      <a:rPr lang="en-US" sz="800" b="0" i="1" dirty="0">
                        <a:latin typeface="Cambria Math" panose="02040503050406030204" pitchFamily="18" charset="0"/>
                      </a:rPr>
                      <m:t> </m:t>
                    </m:r>
                    <m:r>
                      <a:rPr lang="en-US" sz="800" b="0" i="1" dirty="0" smtClean="0">
                        <a:latin typeface="Cambria Math" panose="02040503050406030204" pitchFamily="18" charset="0"/>
                      </a:rPr>
                      <m:t>𝑐𝑚</m:t>
                    </m:r>
                    <m:r>
                      <a:rPr lang="en-US" sz="800" b="0" i="1" dirty="0" smtClean="0">
                        <a:latin typeface="Cambria Math" panose="02040503050406030204" pitchFamily="18" charset="0"/>
                      </a:rPr>
                      <m:t> </m:t>
                    </m:r>
                  </m:oMath>
                </a14:m>
                <a:r>
                  <a:rPr lang="en-US" sz="800" b="0" dirty="0" smtClean="0"/>
                  <a:t>(</a:t>
                </a:r>
                <a:r>
                  <a:rPr lang="en-US" sz="800" b="0" dirty="0"/>
                  <a:t>absolute error in length)</a:t>
                </a:r>
              </a:p>
              <a:p>
                <a:pPr>
                  <a:lnSpc>
                    <a:spcPct val="120000"/>
                  </a:lnSpc>
                  <a:spcBef>
                    <a:spcPts val="0"/>
                  </a:spcBef>
                </a:pPr>
                <a:r>
                  <a:rPr lang="en-US" sz="800" b="0" dirty="0"/>
                  <a:t>    </a:t>
                </a:r>
                <a14:m>
                  <m:oMath xmlns:m="http://schemas.openxmlformats.org/officeDocument/2006/math">
                    <m:sSub>
                      <m:sSubPr>
                        <m:ctrlPr>
                          <a:rPr lang="en-US" sz="800" b="0" i="1" dirty="0" smtClean="0">
                            <a:latin typeface="Cambria Math" panose="02040503050406030204" pitchFamily="18" charset="0"/>
                          </a:rPr>
                        </m:ctrlPr>
                      </m:sSubPr>
                      <m:e>
                        <m:r>
                          <a:rPr lang="en-US" sz="800" b="0" i="1" dirty="0" smtClean="0">
                            <a:latin typeface="Cambria Math" panose="02040503050406030204" pitchFamily="18" charset="0"/>
                            <a:ea typeface="Cambria Math" panose="02040503050406030204" pitchFamily="18" charset="0"/>
                          </a:rPr>
                          <m:t>𝛿</m:t>
                        </m:r>
                      </m:e>
                      <m:sub>
                        <m:r>
                          <a:rPr lang="en-US" sz="800" b="0" i="1" dirty="0" smtClean="0">
                            <a:latin typeface="Cambria Math" panose="02040503050406030204" pitchFamily="18" charset="0"/>
                          </a:rPr>
                          <m:t>𝐴</m:t>
                        </m:r>
                      </m:sub>
                    </m:sSub>
                    <m:r>
                      <a:rPr lang="en-US" sz="800" b="0" i="1" dirty="0">
                        <a:latin typeface="Cambria Math" panose="02040503050406030204" pitchFamily="18" charset="0"/>
                      </a:rPr>
                      <m:t>=</m:t>
                    </m:r>
                    <m:r>
                      <a:rPr lang="en-US" sz="800" b="0" i="1" dirty="0" err="1">
                        <a:latin typeface="Cambria Math" panose="02040503050406030204" pitchFamily="18" charset="0"/>
                      </a:rPr>
                      <m:t>𝑑𝐴</m:t>
                    </m:r>
                    <m:r>
                      <a:rPr lang="en-US" sz="800" b="0" i="1" dirty="0">
                        <a:latin typeface="Cambria Math" panose="02040503050406030204" pitchFamily="18" charset="0"/>
                      </a:rPr>
                      <m:t>=</m:t>
                    </m:r>
                    <m:r>
                      <a:rPr lang="en-US" sz="800" b="0" i="1" dirty="0">
                        <a:latin typeface="Cambria Math" panose="02040503050406030204" pitchFamily="18" charset="0"/>
                      </a:rPr>
                      <m:t>8</m:t>
                    </m:r>
                    <m:sSup>
                      <m:sSupPr>
                        <m:ctrlPr>
                          <a:rPr lang="en-US" sz="800" b="0" i="1" dirty="0" smtClean="0">
                            <a:latin typeface="Cambria Math" panose="02040503050406030204" pitchFamily="18" charset="0"/>
                          </a:rPr>
                        </m:ctrlPr>
                      </m:sSupPr>
                      <m:e>
                        <m:r>
                          <a:rPr lang="en-US" sz="800" b="0" i="1" dirty="0" smtClean="0">
                            <a:latin typeface="Cambria Math" panose="02040503050406030204" pitchFamily="18" charset="0"/>
                          </a:rPr>
                          <m:t>𝑐𝑚</m:t>
                        </m:r>
                      </m:e>
                      <m:sup>
                        <m:r>
                          <a:rPr lang="en-US" sz="800" b="0" i="1" dirty="0" smtClean="0">
                            <a:latin typeface="Cambria Math" panose="02040503050406030204" pitchFamily="18" charset="0"/>
                          </a:rPr>
                          <m:t>2</m:t>
                        </m:r>
                      </m:sup>
                    </m:sSup>
                    <m:r>
                      <a:rPr lang="en-US" sz="800" b="0" i="1" dirty="0" smtClean="0">
                        <a:latin typeface="Cambria Math" panose="02040503050406030204" pitchFamily="18" charset="0"/>
                      </a:rPr>
                      <m:t> </m:t>
                    </m:r>
                  </m:oMath>
                </a14:m>
                <a:r>
                  <a:rPr lang="en-US" sz="800" b="0" dirty="0" smtClean="0"/>
                  <a:t>(</a:t>
                </a:r>
                <a:r>
                  <a:rPr lang="en-US" sz="800" b="0" dirty="0"/>
                  <a:t>absolute error in area)</a:t>
                </a:r>
              </a:p>
              <a:p>
                <a:pPr>
                  <a:lnSpc>
                    <a:spcPct val="120000"/>
                  </a:lnSpc>
                  <a:spcBef>
                    <a:spcPts val="0"/>
                  </a:spcBef>
                </a:pPr>
                <a:r>
                  <a:rPr lang="en-US" sz="800" b="0" dirty="0"/>
                  <a:t>    </a:t>
                </a:r>
                <a14:m>
                  <m:oMath xmlns:m="http://schemas.openxmlformats.org/officeDocument/2006/math">
                    <m:sSub>
                      <m:sSubPr>
                        <m:ctrlPr>
                          <a:rPr lang="en-US" sz="800" b="0" i="1" dirty="0">
                            <a:latin typeface="Cambria Math" panose="02040503050406030204" pitchFamily="18" charset="0"/>
                          </a:rPr>
                        </m:ctrlPr>
                      </m:sSubPr>
                      <m:e>
                        <m:r>
                          <a:rPr lang="en-US" sz="800" b="0" i="1" dirty="0">
                            <a:latin typeface="Cambria Math" panose="02040503050406030204" pitchFamily="18" charset="0"/>
                            <a:ea typeface="Cambria Math" panose="02040503050406030204" pitchFamily="18" charset="0"/>
                          </a:rPr>
                          <m:t>𝜀</m:t>
                        </m:r>
                      </m:e>
                      <m:sub>
                        <m:r>
                          <a:rPr lang="en-US" sz="800" b="0" i="1" dirty="0" smtClean="0">
                            <a:latin typeface="Cambria Math" panose="02040503050406030204" pitchFamily="18" charset="0"/>
                            <a:ea typeface="Cambria Math" panose="02040503050406030204" pitchFamily="18" charset="0"/>
                          </a:rPr>
                          <m:t>𝐿</m:t>
                        </m:r>
                      </m:sub>
                    </m:sSub>
                    <m:r>
                      <a:rPr lang="en-US" sz="800" b="0" i="1" dirty="0">
                        <a:latin typeface="Cambria Math" panose="02040503050406030204" pitchFamily="18" charset="0"/>
                      </a:rPr>
                      <m:t>= </m:t>
                    </m:r>
                    <m:f>
                      <m:fPr>
                        <m:ctrlPr>
                          <a:rPr lang="en-US" sz="800" b="0" i="1" dirty="0">
                            <a:latin typeface="Cambria Math" panose="02040503050406030204" pitchFamily="18" charset="0"/>
                          </a:rPr>
                        </m:ctrlPr>
                      </m:fPr>
                      <m:num>
                        <m:r>
                          <a:rPr lang="en-US" sz="800" b="0" i="1" dirty="0">
                            <a:latin typeface="Cambria Math" panose="02040503050406030204" pitchFamily="18" charset="0"/>
                            <a:ea typeface="Cambria Math" panose="02040503050406030204" pitchFamily="18" charset="0"/>
                          </a:rPr>
                          <m:t>𝛿</m:t>
                        </m:r>
                        <m:r>
                          <a:rPr lang="en-US" sz="800" b="0" i="1" dirty="0" smtClean="0">
                            <a:latin typeface="Cambria Math" panose="02040503050406030204" pitchFamily="18" charset="0"/>
                            <a:ea typeface="Cambria Math" panose="02040503050406030204" pitchFamily="18" charset="0"/>
                          </a:rPr>
                          <m:t>𝐿</m:t>
                        </m:r>
                      </m:num>
                      <m:den>
                        <m:r>
                          <a:rPr lang="en-US" sz="800" b="0" i="1" dirty="0" smtClean="0">
                            <a:latin typeface="Cambria Math" panose="02040503050406030204" pitchFamily="18" charset="0"/>
                            <a:ea typeface="Cambria Math" panose="02040503050406030204" pitchFamily="18" charset="0"/>
                          </a:rPr>
                          <m:t>𝐿</m:t>
                        </m:r>
                      </m:den>
                    </m:f>
                    <m:r>
                      <a:rPr lang="en-US" sz="800" b="0" i="1" dirty="0">
                        <a:latin typeface="Cambria Math" panose="02040503050406030204" pitchFamily="18" charset="0"/>
                      </a:rPr>
                      <m:t>=</m:t>
                    </m:r>
                    <m:f>
                      <m:fPr>
                        <m:ctrlPr>
                          <a:rPr lang="en-US" sz="800" b="0" i="1" dirty="0">
                            <a:latin typeface="Cambria Math" panose="02040503050406030204" pitchFamily="18" charset="0"/>
                          </a:rPr>
                        </m:ctrlPr>
                      </m:fPr>
                      <m:num>
                        <m:r>
                          <a:rPr lang="en-US" sz="800" b="0" i="1" dirty="0" smtClean="0">
                            <a:latin typeface="Cambria Math" panose="02040503050406030204" pitchFamily="18" charset="0"/>
                          </a:rPr>
                          <m:t>1</m:t>
                        </m:r>
                        <m:r>
                          <a:rPr lang="en-US" sz="800" b="0" i="1" dirty="0" smtClean="0">
                            <a:latin typeface="Cambria Math" panose="02040503050406030204" pitchFamily="18" charset="0"/>
                          </a:rPr>
                          <m:t>/</m:t>
                        </m:r>
                        <m:r>
                          <a:rPr lang="en-US" sz="800" b="0" i="1" dirty="0" smtClean="0">
                            <a:latin typeface="Cambria Math" panose="02040503050406030204" pitchFamily="18" charset="0"/>
                          </a:rPr>
                          <m:t>3</m:t>
                        </m:r>
                      </m:num>
                      <m:den>
                        <m:r>
                          <a:rPr lang="en-US" sz="800" b="0" i="1" dirty="0" smtClean="0">
                            <a:latin typeface="Cambria Math" panose="02040503050406030204" pitchFamily="18" charset="0"/>
                          </a:rPr>
                          <m:t>12</m:t>
                        </m:r>
                      </m:den>
                    </m:f>
                    <m:r>
                      <a:rPr lang="en-US" sz="800" b="0" i="1" dirty="0">
                        <a:latin typeface="Cambria Math" panose="02040503050406030204" pitchFamily="18" charset="0"/>
                      </a:rPr>
                      <m:t>=</m:t>
                    </m:r>
                    <m:f>
                      <m:fPr>
                        <m:ctrlPr>
                          <a:rPr lang="en-US" sz="800" b="0" i="1" dirty="0">
                            <a:latin typeface="Cambria Math" panose="02040503050406030204" pitchFamily="18" charset="0"/>
                          </a:rPr>
                        </m:ctrlPr>
                      </m:fPr>
                      <m:num>
                        <m:r>
                          <a:rPr lang="en-US" sz="800" b="0" i="1" dirty="0" smtClean="0">
                            <a:latin typeface="Cambria Math" panose="02040503050406030204" pitchFamily="18" charset="0"/>
                          </a:rPr>
                          <m:t>1</m:t>
                        </m:r>
                      </m:num>
                      <m:den>
                        <m:r>
                          <a:rPr lang="en-US" sz="800" b="0" i="1" dirty="0" smtClean="0">
                            <a:latin typeface="Cambria Math" panose="02040503050406030204" pitchFamily="18" charset="0"/>
                          </a:rPr>
                          <m:t>36</m:t>
                        </m:r>
                      </m:den>
                    </m:f>
                  </m:oMath>
                </a14:m>
                <a:r>
                  <a:rPr lang="en-US" sz="800" b="0" dirty="0" smtClean="0"/>
                  <a:t>​ </a:t>
                </a:r>
                <a:r>
                  <a:rPr lang="en-US" sz="800" b="0" dirty="0"/>
                  <a:t>(relative error in length)</a:t>
                </a:r>
              </a:p>
              <a:p>
                <a:pPr>
                  <a:lnSpc>
                    <a:spcPct val="120000"/>
                  </a:lnSpc>
                  <a:spcBef>
                    <a:spcPts val="0"/>
                  </a:spcBef>
                </a:pPr>
                <a:r>
                  <a:rPr lang="en-US" sz="800" b="0" dirty="0"/>
                  <a:t>    </a:t>
                </a:r>
                <a14:m>
                  <m:oMath xmlns:m="http://schemas.openxmlformats.org/officeDocument/2006/math">
                    <m:sSub>
                      <m:sSubPr>
                        <m:ctrlPr>
                          <a:rPr lang="en-US" sz="800" b="0" i="1" dirty="0" smtClean="0">
                            <a:latin typeface="Cambria Math" panose="02040503050406030204" pitchFamily="18" charset="0"/>
                          </a:rPr>
                        </m:ctrlPr>
                      </m:sSubPr>
                      <m:e>
                        <m:r>
                          <a:rPr lang="en-US" sz="800" b="0" i="1" dirty="0" smtClean="0">
                            <a:latin typeface="Cambria Math" panose="02040503050406030204" pitchFamily="18" charset="0"/>
                            <a:ea typeface="Cambria Math" panose="02040503050406030204" pitchFamily="18" charset="0"/>
                          </a:rPr>
                          <m:t>𝜀</m:t>
                        </m:r>
                      </m:e>
                      <m:sub>
                        <m:r>
                          <a:rPr lang="en-US" sz="800" b="0" i="1" dirty="0" smtClean="0">
                            <a:latin typeface="Cambria Math" panose="02040503050406030204" pitchFamily="18" charset="0"/>
                          </a:rPr>
                          <m:t>𝐴</m:t>
                        </m:r>
                      </m:sub>
                    </m:sSub>
                    <m:r>
                      <a:rPr lang="en-US" sz="800" b="0" i="1" dirty="0" smtClean="0">
                        <a:latin typeface="Cambria Math" panose="02040503050406030204" pitchFamily="18" charset="0"/>
                      </a:rPr>
                      <m:t>= </m:t>
                    </m:r>
                    <m:f>
                      <m:fPr>
                        <m:ctrlPr>
                          <a:rPr lang="en-US" sz="800" b="0" i="1" dirty="0" smtClean="0">
                            <a:latin typeface="Cambria Math" panose="02040503050406030204" pitchFamily="18" charset="0"/>
                          </a:rPr>
                        </m:ctrlPr>
                      </m:fPr>
                      <m:num>
                        <m:r>
                          <a:rPr lang="en-US" sz="800" b="0" i="1" dirty="0" smtClean="0">
                            <a:latin typeface="Cambria Math" panose="02040503050406030204" pitchFamily="18" charset="0"/>
                            <a:ea typeface="Cambria Math" panose="02040503050406030204" pitchFamily="18" charset="0"/>
                          </a:rPr>
                          <m:t>𝛿</m:t>
                        </m:r>
                        <m:r>
                          <a:rPr lang="en-US" sz="800" b="0" i="1" dirty="0" smtClean="0">
                            <a:latin typeface="Cambria Math" panose="02040503050406030204" pitchFamily="18" charset="0"/>
                            <a:ea typeface="Cambria Math" panose="02040503050406030204" pitchFamily="18" charset="0"/>
                          </a:rPr>
                          <m:t>𝐴</m:t>
                        </m:r>
                      </m:num>
                      <m:den>
                        <m:r>
                          <a:rPr lang="en-US" sz="800" b="0" i="1" dirty="0" smtClean="0">
                            <a:latin typeface="Cambria Math" panose="02040503050406030204" pitchFamily="18" charset="0"/>
                          </a:rPr>
                          <m:t>𝐴</m:t>
                        </m:r>
                      </m:den>
                    </m:f>
                    <m:r>
                      <a:rPr lang="en-US" sz="800" b="0" i="1" dirty="0" smtClean="0">
                        <a:latin typeface="Cambria Math" panose="02040503050406030204" pitchFamily="18" charset="0"/>
                      </a:rPr>
                      <m:t>=</m:t>
                    </m:r>
                    <m:f>
                      <m:fPr>
                        <m:ctrlPr>
                          <a:rPr lang="en-US" sz="800" b="0" i="1" dirty="0" smtClean="0">
                            <a:latin typeface="Cambria Math" panose="02040503050406030204" pitchFamily="18" charset="0"/>
                          </a:rPr>
                        </m:ctrlPr>
                      </m:fPr>
                      <m:num>
                        <m:r>
                          <a:rPr lang="en-US" sz="800" b="0" i="1" dirty="0" smtClean="0">
                            <a:latin typeface="Cambria Math" panose="02040503050406030204" pitchFamily="18" charset="0"/>
                          </a:rPr>
                          <m:t>8</m:t>
                        </m:r>
                      </m:num>
                      <m:den>
                        <m:r>
                          <a:rPr lang="en-US" sz="800" b="0" i="1" dirty="0" smtClean="0">
                            <a:latin typeface="Cambria Math" panose="02040503050406030204" pitchFamily="18" charset="0"/>
                          </a:rPr>
                          <m:t>144</m:t>
                        </m:r>
                      </m:den>
                    </m:f>
                    <m:r>
                      <a:rPr lang="en-US" sz="800" b="0" i="1" dirty="0" smtClean="0">
                        <a:latin typeface="Cambria Math" panose="02040503050406030204" pitchFamily="18" charset="0"/>
                      </a:rPr>
                      <m:t>=</m:t>
                    </m:r>
                    <m:f>
                      <m:fPr>
                        <m:ctrlPr>
                          <a:rPr lang="en-US" sz="800" b="0" i="1" dirty="0" smtClean="0">
                            <a:latin typeface="Cambria Math" panose="02040503050406030204" pitchFamily="18" charset="0"/>
                          </a:rPr>
                        </m:ctrlPr>
                      </m:fPr>
                      <m:num>
                        <m:r>
                          <a:rPr lang="en-US" sz="800" b="0" i="1" dirty="0" smtClean="0">
                            <a:latin typeface="Cambria Math" panose="02040503050406030204" pitchFamily="18" charset="0"/>
                          </a:rPr>
                          <m:t>1</m:t>
                        </m:r>
                      </m:num>
                      <m:den>
                        <m:r>
                          <a:rPr lang="en-US" sz="800" b="0" i="1" dirty="0" smtClean="0">
                            <a:latin typeface="Cambria Math" panose="02040503050406030204" pitchFamily="18" charset="0"/>
                          </a:rPr>
                          <m:t>18</m:t>
                        </m:r>
                      </m:den>
                    </m:f>
                    <m:r>
                      <a:rPr lang="en-US" sz="800" b="0" i="1" dirty="0" smtClean="0">
                        <a:latin typeface="Cambria Math" panose="02040503050406030204" pitchFamily="18" charset="0"/>
                      </a:rPr>
                      <m:t>​ </m:t>
                    </m:r>
                  </m:oMath>
                </a14:m>
                <a:r>
                  <a:rPr lang="en-US" sz="800" b="0" dirty="0"/>
                  <a:t>(relative error in area)</a:t>
                </a:r>
              </a:p>
              <a:p>
                <a:pPr>
                  <a:lnSpc>
                    <a:spcPct val="120000"/>
                  </a:lnSpc>
                  <a:spcBef>
                    <a:spcPts val="0"/>
                  </a:spcBef>
                </a:pPr>
                <a:endParaRPr lang="en-US" sz="800" b="0" dirty="0"/>
              </a:p>
              <a:p>
                <a:pPr lvl="1">
                  <a:lnSpc>
                    <a:spcPct val="120000"/>
                  </a:lnSpc>
                  <a:spcBef>
                    <a:spcPts val="0"/>
                  </a:spcBef>
                </a:pPr>
                <a:r>
                  <a:rPr lang="en-US" sz="800" b="0" dirty="0" smtClean="0"/>
                  <a:t>Note </a:t>
                </a:r>
                <a:r>
                  <a:rPr lang="en-US" sz="800" b="0" dirty="0"/>
                  <a:t>that </a:t>
                </a:r>
                <a14:m>
                  <m:oMath xmlns:m="http://schemas.openxmlformats.org/officeDocument/2006/math">
                    <m:sSub>
                      <m:sSubPr>
                        <m:ctrlPr>
                          <a:rPr lang="en-US" sz="800" b="0" i="1" dirty="0" smtClean="0">
                            <a:latin typeface="Cambria Math" panose="02040503050406030204" pitchFamily="18" charset="0"/>
                          </a:rPr>
                        </m:ctrlPr>
                      </m:sSubPr>
                      <m:e>
                        <m:r>
                          <a:rPr lang="en-US" sz="800" b="0" i="1" dirty="0" smtClean="0">
                            <a:latin typeface="Cambria Math" panose="02040503050406030204" pitchFamily="18" charset="0"/>
                            <a:ea typeface="Cambria Math" panose="02040503050406030204" pitchFamily="18" charset="0"/>
                          </a:rPr>
                          <m:t>𝜀</m:t>
                        </m:r>
                      </m:e>
                      <m:sub>
                        <m:r>
                          <a:rPr lang="en-US" sz="800" b="0" i="1" dirty="0" smtClean="0">
                            <a:latin typeface="Cambria Math" panose="02040503050406030204" pitchFamily="18" charset="0"/>
                          </a:rPr>
                          <m:t>𝐴</m:t>
                        </m:r>
                      </m:sub>
                    </m:sSub>
                    <m:r>
                      <a:rPr lang="en-US" sz="800" b="0" i="1" dirty="0">
                        <a:latin typeface="Cambria Math" panose="02040503050406030204" pitchFamily="18" charset="0"/>
                      </a:rPr>
                      <m:t>=</m:t>
                    </m:r>
                    <m:r>
                      <a:rPr lang="en-US" sz="800" b="0" i="1" dirty="0">
                        <a:latin typeface="Cambria Math" panose="02040503050406030204" pitchFamily="18" charset="0"/>
                      </a:rPr>
                      <m:t>2</m:t>
                    </m:r>
                    <m:sSub>
                      <m:sSubPr>
                        <m:ctrlPr>
                          <a:rPr lang="en-US" sz="800" b="0" i="1" dirty="0" smtClean="0">
                            <a:latin typeface="Cambria Math" panose="02040503050406030204" pitchFamily="18" charset="0"/>
                          </a:rPr>
                        </m:ctrlPr>
                      </m:sSubPr>
                      <m:e>
                        <m:r>
                          <a:rPr lang="en-US" sz="800" b="0" i="1" dirty="0" smtClean="0">
                            <a:latin typeface="Cambria Math" panose="02040503050406030204" pitchFamily="18" charset="0"/>
                            <a:ea typeface="Cambria Math" panose="02040503050406030204" pitchFamily="18" charset="0"/>
                          </a:rPr>
                          <m:t>𝜀</m:t>
                        </m:r>
                      </m:e>
                      <m:sub>
                        <m:r>
                          <a:rPr lang="en-US" sz="800" b="0" i="1" dirty="0" smtClean="0">
                            <a:latin typeface="Cambria Math" panose="02040503050406030204" pitchFamily="18" charset="0"/>
                          </a:rPr>
                          <m:t>𝐿</m:t>
                        </m:r>
                      </m:sub>
                    </m:sSub>
                  </m:oMath>
                </a14:m>
                <a:r>
                  <a:rPr lang="en-US" sz="800" b="0" dirty="0"/>
                  <a:t>​, which is a general relationship for squares, showing that the relative error in area is twice the relative error in length</a:t>
                </a:r>
              </a:p>
            </p:txBody>
          </p:sp>
        </mc:Choice>
        <mc:Fallback xmlns="">
          <p:sp>
            <p:nvSpPr>
              <p:cNvPr id="5" name="Text Placeholder 4"/>
              <p:cNvSpPr>
                <a:spLocks noGrp="1" noRot="1" noChangeAspect="1" noMove="1" noResize="1" noEditPoints="1" noAdjustHandles="1" noChangeArrowheads="1" noChangeShapeType="1" noTextEdit="1"/>
              </p:cNvSpPr>
              <p:nvPr>
                <p:ph type="body" sz="quarter" idx="3"/>
              </p:nvPr>
            </p:nvSpPr>
            <p:spPr>
              <a:xfrm>
                <a:off x="6172200" y="1681163"/>
                <a:ext cx="5183188" cy="2446334"/>
              </a:xfr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a:xfrm>
                <a:off x="6172200" y="4127497"/>
                <a:ext cx="5183188" cy="2571751"/>
              </a:xfrm>
              <a:ln>
                <a:solidFill>
                  <a:schemeClr val="tx1"/>
                </a:solidFill>
              </a:ln>
            </p:spPr>
            <p:txBody>
              <a:bodyPr>
                <a:noAutofit/>
              </a:bodyPr>
              <a:lstStyle/>
              <a:p>
                <a:pPr marL="0" indent="0">
                  <a:lnSpc>
                    <a:spcPct val="120000"/>
                  </a:lnSpc>
                  <a:spcBef>
                    <a:spcPts val="0"/>
                  </a:spcBef>
                  <a:buNone/>
                </a:pPr>
                <a:r>
                  <a:rPr lang="en-US" sz="800" dirty="0" smtClean="0"/>
                  <a:t>Given that the engineer is cutting a flat square of Aerogel with an area of </a:t>
                </a:r>
                <a14:m>
                  <m:oMath xmlns:m="http://schemas.openxmlformats.org/officeDocument/2006/math">
                    <m:r>
                      <a:rPr lang="en-US" sz="800" i="1">
                        <a:latin typeface="Cambria Math" panose="02040503050406030204" pitchFamily="18" charset="0"/>
                      </a:rPr>
                      <m:t>144</m:t>
                    </m:r>
                    <m:sSup>
                      <m:sSupPr>
                        <m:ctrlPr>
                          <a:rPr lang="en-US" sz="800" i="1">
                            <a:latin typeface="Cambria Math" panose="02040503050406030204" pitchFamily="18" charset="0"/>
                          </a:rPr>
                        </m:ctrlPr>
                      </m:sSupPr>
                      <m:e>
                        <m:r>
                          <a:rPr lang="en-US" sz="800" i="1">
                            <a:latin typeface="Cambria Math" panose="02040503050406030204" pitchFamily="18" charset="0"/>
                          </a:rPr>
                          <m:t>𝑐𝑚</m:t>
                        </m:r>
                      </m:e>
                      <m:sup>
                        <m:r>
                          <a:rPr lang="en-US" sz="800" i="1">
                            <a:latin typeface="Cambria Math" panose="02040503050406030204" pitchFamily="18" charset="0"/>
                          </a:rPr>
                          <m:t>2</m:t>
                        </m:r>
                      </m:sup>
                    </m:sSup>
                  </m:oMath>
                </a14:m>
                <a:r>
                  <a:rPr lang="en-US" sz="800" dirty="0" smtClean="0"/>
                  <a:t> </a:t>
                </a:r>
                <a:r>
                  <a:rPr lang="en-US" sz="800" dirty="0"/>
                  <a:t>and a maximum error tolerance of </a:t>
                </a:r>
                <a14:m>
                  <m:oMath xmlns:m="http://schemas.openxmlformats.org/officeDocument/2006/math">
                    <m:r>
                      <a:rPr lang="en-US" sz="800" i="1">
                        <a:latin typeface="Cambria Math" panose="02040503050406030204" pitchFamily="18" charset="0"/>
                      </a:rPr>
                      <m:t>8</m:t>
                    </m:r>
                    <m:sSup>
                      <m:sSupPr>
                        <m:ctrlPr>
                          <a:rPr lang="en-US" sz="800" i="1">
                            <a:latin typeface="Cambria Math" panose="02040503050406030204" pitchFamily="18" charset="0"/>
                          </a:rPr>
                        </m:ctrlPr>
                      </m:sSupPr>
                      <m:e>
                        <m:r>
                          <a:rPr lang="en-US" sz="800" i="1">
                            <a:latin typeface="Cambria Math" panose="02040503050406030204" pitchFamily="18" charset="0"/>
                          </a:rPr>
                          <m:t>𝑐𝑚</m:t>
                        </m:r>
                      </m:e>
                      <m:sup>
                        <m:r>
                          <a:rPr lang="en-US" sz="800" i="1">
                            <a:latin typeface="Cambria Math" panose="02040503050406030204" pitchFamily="18" charset="0"/>
                          </a:rPr>
                          <m:t>2</m:t>
                        </m:r>
                      </m:sup>
                    </m:sSup>
                  </m:oMath>
                </a14:m>
                <a:r>
                  <a:rPr lang="en-US" sz="800" dirty="0"/>
                  <a:t>, we have</a:t>
                </a:r>
                <a:r>
                  <a:rPr lang="en-US" sz="800" dirty="0" smtClean="0"/>
                  <a:t>:</a:t>
                </a:r>
                <a:r>
                  <a:rPr lang="en-US" sz="800" dirty="0"/>
                  <a:t/>
                </a:r>
                <a:br>
                  <a:rPr lang="en-US" sz="800" dirty="0"/>
                </a:br>
                <a:r>
                  <a:rPr lang="en-US" sz="800" dirty="0"/>
                  <a:t>Actual Area, </a:t>
                </a:r>
                <a14:m>
                  <m:oMath xmlns:m="http://schemas.openxmlformats.org/officeDocument/2006/math">
                    <m:r>
                      <m:rPr>
                        <m:sty m:val="p"/>
                      </m:rPr>
                      <a:rPr lang="en-US" sz="800" b="0" i="0" smtClean="0">
                        <a:latin typeface="Cambria Math" panose="02040503050406030204" pitchFamily="18" charset="0"/>
                      </a:rPr>
                      <m:t>A</m:t>
                    </m:r>
                    <m:r>
                      <a:rPr lang="en-US" sz="800" b="0" i="0" smtClean="0">
                        <a:latin typeface="Cambria Math" panose="02040503050406030204" pitchFamily="18" charset="0"/>
                      </a:rPr>
                      <m:t>=</m:t>
                    </m:r>
                    <m:r>
                      <a:rPr lang="en-US" sz="800" i="1">
                        <a:latin typeface="Cambria Math" panose="02040503050406030204" pitchFamily="18" charset="0"/>
                      </a:rPr>
                      <m:t>144</m:t>
                    </m:r>
                    <m:sSup>
                      <m:sSupPr>
                        <m:ctrlPr>
                          <a:rPr lang="en-US" sz="800" i="1">
                            <a:latin typeface="Cambria Math" panose="02040503050406030204" pitchFamily="18" charset="0"/>
                          </a:rPr>
                        </m:ctrlPr>
                      </m:sSupPr>
                      <m:e>
                        <m:r>
                          <a:rPr lang="en-US" sz="800" i="1">
                            <a:latin typeface="Cambria Math" panose="02040503050406030204" pitchFamily="18" charset="0"/>
                          </a:rPr>
                          <m:t>𝑐𝑚</m:t>
                        </m:r>
                      </m:e>
                      <m:sup>
                        <m:r>
                          <a:rPr lang="en-US" sz="800" i="1">
                            <a:latin typeface="Cambria Math" panose="02040503050406030204" pitchFamily="18" charset="0"/>
                          </a:rPr>
                          <m:t>2</m:t>
                        </m:r>
                      </m:sup>
                    </m:sSup>
                  </m:oMath>
                </a14:m>
                <a:r>
                  <a:rPr lang="en-US" sz="800" dirty="0"/>
                  <a:t/>
                </a:r>
                <a:br>
                  <a:rPr lang="en-US" sz="800" dirty="0"/>
                </a:br>
                <a:r>
                  <a:rPr lang="en-US" sz="800" dirty="0"/>
                  <a:t>Maximum Error Tolerance, </a:t>
                </a:r>
                <a14:m>
                  <m:oMath xmlns:m="http://schemas.openxmlformats.org/officeDocument/2006/math">
                    <m:r>
                      <a:rPr lang="en-US" sz="800" i="1" dirty="0" smtClean="0">
                        <a:latin typeface="Cambria Math" panose="02040503050406030204" pitchFamily="18" charset="0"/>
                      </a:rPr>
                      <m:t>𝜀</m:t>
                    </m:r>
                    <m:r>
                      <a:rPr lang="en-US" sz="800" i="1" dirty="0" smtClean="0">
                        <a:latin typeface="Cambria Math" panose="02040503050406030204" pitchFamily="18" charset="0"/>
                      </a:rPr>
                      <m:t> =</m:t>
                    </m:r>
                    <m:r>
                      <a:rPr lang="en-US" sz="800" i="1">
                        <a:latin typeface="Cambria Math" panose="02040503050406030204" pitchFamily="18" charset="0"/>
                      </a:rPr>
                      <m:t>8</m:t>
                    </m:r>
                    <m:sSup>
                      <m:sSupPr>
                        <m:ctrlPr>
                          <a:rPr lang="en-US" sz="800" i="1">
                            <a:latin typeface="Cambria Math" panose="02040503050406030204" pitchFamily="18" charset="0"/>
                          </a:rPr>
                        </m:ctrlPr>
                      </m:sSupPr>
                      <m:e>
                        <m:r>
                          <a:rPr lang="en-US" sz="800" i="1">
                            <a:latin typeface="Cambria Math" panose="02040503050406030204" pitchFamily="18" charset="0"/>
                          </a:rPr>
                          <m:t>𝑐𝑚</m:t>
                        </m:r>
                      </m:e>
                      <m:sup>
                        <m:r>
                          <a:rPr lang="en-US" sz="800" i="1">
                            <a:latin typeface="Cambria Math" panose="02040503050406030204" pitchFamily="18" charset="0"/>
                          </a:rPr>
                          <m:t>2</m:t>
                        </m:r>
                      </m:sup>
                    </m:sSup>
                  </m:oMath>
                </a14:m>
                <a:r>
                  <a:rPr lang="en-US" sz="800" dirty="0"/>
                  <a:t/>
                </a:r>
                <a:br>
                  <a:rPr lang="en-US" sz="800" dirty="0"/>
                </a:br>
                <a:r>
                  <a:rPr lang="en-US" sz="800" dirty="0"/>
                  <a:t>Let </a:t>
                </a:r>
                <a:r>
                  <a:rPr lang="en-US" sz="800" i="1" dirty="0" smtClean="0">
                    <a:latin typeface="Cambria Math" panose="02040503050406030204" pitchFamily="18" charset="0"/>
                    <a:ea typeface="Cambria Math" panose="02040503050406030204" pitchFamily="18" charset="0"/>
                  </a:rPr>
                  <a:t>a</a:t>
                </a:r>
                <a:r>
                  <a:rPr lang="en-US" sz="800" dirty="0" smtClean="0"/>
                  <a:t> </a:t>
                </a:r>
                <a:r>
                  <a:rPr lang="en-US" sz="800" dirty="0"/>
                  <a:t>be the length of the side of the square, then the side length of the square is given by the square root of the area:</a:t>
                </a:r>
                <a:br>
                  <a:rPr lang="en-US" sz="800" dirty="0"/>
                </a:br>
                <a14:m>
                  <m:oMathPara xmlns:m="http://schemas.openxmlformats.org/officeDocument/2006/math">
                    <m:oMathParaPr>
                      <m:jc m:val="centerGroup"/>
                    </m:oMathParaPr>
                    <m:oMath xmlns:m="http://schemas.openxmlformats.org/officeDocument/2006/math">
                      <m:r>
                        <a:rPr lang="en-US" sz="800" i="1" dirty="0" smtClean="0">
                          <a:latin typeface="Cambria Math" panose="02040503050406030204" pitchFamily="18" charset="0"/>
                        </a:rPr>
                        <m:t>𝑎</m:t>
                      </m:r>
                      <m:r>
                        <a:rPr lang="en-US" sz="800" i="1" dirty="0" smtClean="0">
                          <a:latin typeface="Cambria Math" panose="02040503050406030204" pitchFamily="18" charset="0"/>
                        </a:rPr>
                        <m:t> = </m:t>
                      </m:r>
                      <m:rad>
                        <m:radPr>
                          <m:degHide m:val="on"/>
                          <m:ctrlPr>
                            <a:rPr lang="en-US" sz="800" i="1" dirty="0" smtClean="0">
                              <a:latin typeface="Cambria Math" panose="02040503050406030204" pitchFamily="18" charset="0"/>
                            </a:rPr>
                          </m:ctrlPr>
                        </m:radPr>
                        <m:deg/>
                        <m:e>
                          <m:r>
                            <a:rPr lang="en-US" sz="800" i="1" dirty="0" smtClean="0">
                              <a:latin typeface="Cambria Math" panose="02040503050406030204" pitchFamily="18" charset="0"/>
                            </a:rPr>
                            <m:t>𝐴</m:t>
                          </m:r>
                        </m:e>
                      </m:rad>
                    </m:oMath>
                  </m:oMathPara>
                </a14:m>
                <a:r>
                  <a:rPr lang="en-US" sz="800" dirty="0"/>
                  <a:t/>
                </a:r>
                <a:br>
                  <a:rPr lang="en-US" sz="800" dirty="0"/>
                </a:br>
                <a:r>
                  <a:rPr lang="en-US" sz="800" dirty="0"/>
                  <a:t>Here, </a:t>
                </a:r>
                <a14:m>
                  <m:oMath xmlns:m="http://schemas.openxmlformats.org/officeDocument/2006/math">
                    <m:r>
                      <a:rPr lang="en-US" sz="800" i="1" dirty="0" smtClean="0">
                        <a:latin typeface="Cambria Math" panose="02040503050406030204" pitchFamily="18" charset="0"/>
                      </a:rPr>
                      <m:t>𝑎</m:t>
                    </m:r>
                    <m:r>
                      <a:rPr lang="en-US" sz="800" i="1" dirty="0" smtClean="0">
                        <a:latin typeface="Cambria Math" panose="02040503050406030204" pitchFamily="18" charset="0"/>
                      </a:rPr>
                      <m:t> = </m:t>
                    </m:r>
                    <m:rad>
                      <m:radPr>
                        <m:degHide m:val="on"/>
                        <m:ctrlPr>
                          <a:rPr lang="en-US" sz="800" i="1" dirty="0" smtClean="0">
                            <a:latin typeface="Cambria Math" panose="02040503050406030204" pitchFamily="18" charset="0"/>
                          </a:rPr>
                        </m:ctrlPr>
                      </m:radPr>
                      <m:deg/>
                      <m:e>
                        <m:r>
                          <a:rPr lang="en-US" sz="800" i="1" dirty="0" smtClean="0">
                            <a:latin typeface="Cambria Math" panose="02040503050406030204" pitchFamily="18" charset="0"/>
                          </a:rPr>
                          <m:t>144</m:t>
                        </m:r>
                      </m:e>
                    </m:rad>
                    <m:r>
                      <a:rPr lang="en-US" sz="800" i="1" dirty="0" smtClean="0">
                        <a:latin typeface="Cambria Math" panose="02040503050406030204" pitchFamily="18" charset="0"/>
                      </a:rPr>
                      <m:t> = </m:t>
                    </m:r>
                    <m:r>
                      <a:rPr lang="en-US" sz="800" i="1" dirty="0" smtClean="0">
                        <a:latin typeface="Cambria Math" panose="02040503050406030204" pitchFamily="18" charset="0"/>
                      </a:rPr>
                      <m:t>12</m:t>
                    </m:r>
                    <m:r>
                      <a:rPr lang="en-US" sz="800" i="1" dirty="0" smtClean="0">
                        <a:latin typeface="Cambria Math" panose="02040503050406030204" pitchFamily="18" charset="0"/>
                      </a:rPr>
                      <m:t> </m:t>
                    </m:r>
                    <m:r>
                      <a:rPr lang="en-US" sz="800" i="1" dirty="0" smtClean="0">
                        <a:latin typeface="Cambria Math" panose="02040503050406030204" pitchFamily="18" charset="0"/>
                      </a:rPr>
                      <m:t>𝑐𝑚</m:t>
                    </m:r>
                  </m:oMath>
                </a14:m>
                <a:r>
                  <a:rPr lang="en-US" sz="800" dirty="0" smtClean="0"/>
                  <a:t>.</a:t>
                </a:r>
                <a:r>
                  <a:rPr lang="en-US" sz="800" dirty="0"/>
                  <a:t/>
                </a:r>
                <a:br>
                  <a:rPr lang="en-US" sz="800" dirty="0"/>
                </a:br>
                <a:r>
                  <a:rPr lang="en-US" sz="800" dirty="0"/>
                  <a:t>The actual side length is:</a:t>
                </a:r>
                <a:br>
                  <a:rPr lang="en-US" sz="800" dirty="0"/>
                </a:br>
                <a:r>
                  <a:rPr lang="en-US" sz="800" dirty="0"/>
                  <a:t>Actual side length, </a:t>
                </a:r>
                <a14:m>
                  <m:oMath xmlns:m="http://schemas.openxmlformats.org/officeDocument/2006/math">
                    <m:r>
                      <a:rPr lang="en-US" sz="800" i="1" dirty="0" smtClean="0">
                        <a:latin typeface="Cambria Math" panose="02040503050406030204" pitchFamily="18" charset="0"/>
                      </a:rPr>
                      <m:t>𝐿</m:t>
                    </m:r>
                    <m:r>
                      <a:rPr lang="en-US" sz="800" i="1" dirty="0" smtClean="0">
                        <a:latin typeface="Cambria Math" panose="02040503050406030204" pitchFamily="18" charset="0"/>
                      </a:rPr>
                      <m:t> = </m:t>
                    </m:r>
                    <m:r>
                      <a:rPr lang="en-US" sz="800" i="1" dirty="0" smtClean="0">
                        <a:latin typeface="Cambria Math" panose="02040503050406030204" pitchFamily="18" charset="0"/>
                      </a:rPr>
                      <m:t>𝑎</m:t>
                    </m:r>
                    <m:r>
                      <a:rPr lang="en-US" sz="800" i="1" dirty="0" smtClean="0">
                        <a:latin typeface="Cambria Math" panose="02040503050406030204" pitchFamily="18" charset="0"/>
                      </a:rPr>
                      <m:t> = </m:t>
                    </m:r>
                    <m:r>
                      <a:rPr lang="en-US" sz="800" i="1" dirty="0" smtClean="0">
                        <a:latin typeface="Cambria Math" panose="02040503050406030204" pitchFamily="18" charset="0"/>
                      </a:rPr>
                      <m:t>12</m:t>
                    </m:r>
                    <m:r>
                      <a:rPr lang="en-US" sz="800" i="1" dirty="0" smtClean="0">
                        <a:latin typeface="Cambria Math" panose="02040503050406030204" pitchFamily="18" charset="0"/>
                      </a:rPr>
                      <m:t> </m:t>
                    </m:r>
                    <m:r>
                      <a:rPr lang="en-US" sz="800" i="1" dirty="0" smtClean="0">
                        <a:latin typeface="Cambria Math" panose="02040503050406030204" pitchFamily="18" charset="0"/>
                      </a:rPr>
                      <m:t>𝑐𝑚</m:t>
                    </m:r>
                  </m:oMath>
                </a14:m>
                <a:r>
                  <a:rPr lang="en-US" sz="800" dirty="0" smtClean="0"/>
                  <a:t/>
                </a:r>
                <a:br>
                  <a:rPr lang="en-US" sz="800" dirty="0" smtClean="0"/>
                </a:br>
                <a:r>
                  <a:rPr lang="en-US" sz="800" dirty="0"/>
                  <a:t>With the maximum error tolerance </a:t>
                </a:r>
                <a:r>
                  <a:rPr lang="en-US" sz="800" i="1" dirty="0">
                    <a:latin typeface="Cambria Math" panose="02040503050406030204" pitchFamily="18" charset="0"/>
                    <a:ea typeface="Cambria Math" panose="02040503050406030204" pitchFamily="18" charset="0"/>
                  </a:rPr>
                  <a:t>ε</a:t>
                </a:r>
                <a:r>
                  <a:rPr lang="en-US" sz="800" dirty="0"/>
                  <a:t>, the acceptable range for the square's area is </a:t>
                </a:r>
                <a14:m>
                  <m:oMath xmlns:m="http://schemas.openxmlformats.org/officeDocument/2006/math">
                    <m:r>
                      <a:rPr lang="en-US" sz="800" i="1" dirty="0" smtClean="0">
                        <a:latin typeface="Cambria Math" panose="02040503050406030204" pitchFamily="18" charset="0"/>
                      </a:rPr>
                      <m:t>[</m:t>
                    </m:r>
                    <m:r>
                      <a:rPr lang="en-US" sz="800" i="1" dirty="0" smtClean="0">
                        <a:latin typeface="Cambria Math" panose="02040503050406030204" pitchFamily="18" charset="0"/>
                      </a:rPr>
                      <m:t>𝐴</m:t>
                    </m:r>
                    <m:r>
                      <a:rPr lang="en-US" sz="800" i="1" dirty="0" smtClean="0">
                        <a:latin typeface="Cambria Math" panose="02040503050406030204" pitchFamily="18" charset="0"/>
                      </a:rPr>
                      <m:t> − </m:t>
                    </m:r>
                    <m:r>
                      <a:rPr lang="en-US" sz="800" i="1" dirty="0" smtClean="0">
                        <a:latin typeface="Cambria Math" panose="02040503050406030204" pitchFamily="18" charset="0"/>
                      </a:rPr>
                      <m:t>𝜀</m:t>
                    </m:r>
                    <m:r>
                      <a:rPr lang="en-US" sz="800" i="1" dirty="0" smtClean="0">
                        <a:latin typeface="Cambria Math" panose="02040503050406030204" pitchFamily="18" charset="0"/>
                      </a:rPr>
                      <m:t>, </m:t>
                    </m:r>
                    <m:r>
                      <a:rPr lang="en-US" sz="800" i="1" dirty="0" smtClean="0">
                        <a:latin typeface="Cambria Math" panose="02040503050406030204" pitchFamily="18" charset="0"/>
                      </a:rPr>
                      <m:t>𝐴</m:t>
                    </m:r>
                    <m:r>
                      <a:rPr lang="en-US" sz="800" i="1" dirty="0" smtClean="0">
                        <a:latin typeface="Cambria Math" panose="02040503050406030204" pitchFamily="18" charset="0"/>
                      </a:rPr>
                      <m:t> + </m:t>
                    </m:r>
                    <m:r>
                      <a:rPr lang="en-US" sz="800" i="1" dirty="0" smtClean="0">
                        <a:latin typeface="Cambria Math" panose="02040503050406030204" pitchFamily="18" charset="0"/>
                      </a:rPr>
                      <m:t>𝜀</m:t>
                    </m:r>
                    <m:r>
                      <a:rPr lang="en-US" sz="800" i="1" dirty="0" smtClean="0">
                        <a:latin typeface="Cambria Math" panose="02040503050406030204" pitchFamily="18" charset="0"/>
                      </a:rPr>
                      <m:t>]</m:t>
                    </m:r>
                  </m:oMath>
                </a14:m>
                <a:r>
                  <a:rPr lang="en-US" sz="800" dirty="0" smtClean="0"/>
                  <a:t>:</a:t>
                </a:r>
                <a:endParaRPr lang="en-US" sz="800" i="1" dirty="0" smtClean="0">
                  <a:latin typeface="Cambria Math" panose="02040503050406030204" pitchFamily="18" charset="0"/>
                </a:endParaRP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800" i="1" dirty="0" smtClean="0">
                          <a:latin typeface="Cambria Math" panose="02040503050406030204" pitchFamily="18" charset="0"/>
                        </a:rPr>
                        <m:t>[</m:t>
                      </m:r>
                      <m:r>
                        <a:rPr lang="en-US" sz="800" i="1" dirty="0" smtClean="0">
                          <a:latin typeface="Cambria Math" panose="02040503050406030204" pitchFamily="18" charset="0"/>
                        </a:rPr>
                        <m:t>144</m:t>
                      </m:r>
                      <m:r>
                        <a:rPr lang="en-US" sz="800" i="1" dirty="0" smtClean="0">
                          <a:latin typeface="Cambria Math" panose="02040503050406030204" pitchFamily="18" charset="0"/>
                        </a:rPr>
                        <m:t> − </m:t>
                      </m:r>
                      <m:r>
                        <a:rPr lang="en-US" sz="800" i="1" dirty="0" smtClean="0">
                          <a:latin typeface="Cambria Math" panose="02040503050406030204" pitchFamily="18" charset="0"/>
                        </a:rPr>
                        <m:t>8</m:t>
                      </m:r>
                      <m:r>
                        <a:rPr lang="en-US" sz="800" i="1" dirty="0" smtClean="0">
                          <a:latin typeface="Cambria Math" panose="02040503050406030204" pitchFamily="18" charset="0"/>
                        </a:rPr>
                        <m:t>, </m:t>
                      </m:r>
                      <m:r>
                        <a:rPr lang="en-US" sz="800" i="1" dirty="0" smtClean="0">
                          <a:latin typeface="Cambria Math" panose="02040503050406030204" pitchFamily="18" charset="0"/>
                        </a:rPr>
                        <m:t>144</m:t>
                      </m:r>
                      <m:r>
                        <a:rPr lang="en-US" sz="800" i="1" dirty="0" smtClean="0">
                          <a:latin typeface="Cambria Math" panose="02040503050406030204" pitchFamily="18" charset="0"/>
                        </a:rPr>
                        <m:t> + </m:t>
                      </m:r>
                      <m:r>
                        <a:rPr lang="en-US" sz="800" i="1" dirty="0" smtClean="0">
                          <a:latin typeface="Cambria Math" panose="02040503050406030204" pitchFamily="18" charset="0"/>
                        </a:rPr>
                        <m:t>8</m:t>
                      </m:r>
                      <m:r>
                        <a:rPr lang="en-US" sz="800" i="1" dirty="0" smtClean="0">
                          <a:latin typeface="Cambria Math" panose="02040503050406030204" pitchFamily="18" charset="0"/>
                        </a:rPr>
                        <m:t>] = [</m:t>
                      </m:r>
                      <m:r>
                        <a:rPr lang="en-US" sz="800" i="1" dirty="0" smtClean="0">
                          <a:latin typeface="Cambria Math" panose="02040503050406030204" pitchFamily="18" charset="0"/>
                        </a:rPr>
                        <m:t>136</m:t>
                      </m:r>
                      <m:r>
                        <a:rPr lang="en-US" sz="800" i="1" dirty="0" smtClean="0">
                          <a:latin typeface="Cambria Math" panose="02040503050406030204" pitchFamily="18" charset="0"/>
                        </a:rPr>
                        <m:t>, </m:t>
                      </m:r>
                      <m:r>
                        <a:rPr lang="en-US" sz="800" i="1" dirty="0" smtClean="0">
                          <a:latin typeface="Cambria Math" panose="02040503050406030204" pitchFamily="18" charset="0"/>
                        </a:rPr>
                        <m:t>152</m:t>
                      </m:r>
                      <m:r>
                        <a:rPr lang="en-US" sz="800" i="1" dirty="0" smtClean="0">
                          <a:latin typeface="Cambria Math" panose="02040503050406030204" pitchFamily="18" charset="0"/>
                        </a:rPr>
                        <m:t>]</m:t>
                      </m:r>
                    </m:oMath>
                  </m:oMathPara>
                </a14:m>
                <a:r>
                  <a:rPr lang="en-US" sz="800" dirty="0"/>
                  <a:t/>
                </a:r>
                <a:br>
                  <a:rPr lang="en-US" sz="800" dirty="0"/>
                </a:br>
                <a:r>
                  <a:rPr lang="en-US" sz="800" dirty="0"/>
                  <a:t>The acceptable range for the square's area is </a:t>
                </a:r>
                <a14:m>
                  <m:oMath xmlns:m="http://schemas.openxmlformats.org/officeDocument/2006/math">
                    <m:r>
                      <a:rPr lang="en-US" sz="800" i="1" dirty="0" smtClean="0">
                        <a:latin typeface="Cambria Math" panose="02040503050406030204" pitchFamily="18" charset="0"/>
                      </a:rPr>
                      <m:t>[</m:t>
                    </m:r>
                    <m:sSup>
                      <m:sSupPr>
                        <m:ctrlPr>
                          <a:rPr lang="en-US" sz="800" i="1" dirty="0" smtClean="0">
                            <a:latin typeface="Cambria Math" panose="02040503050406030204" pitchFamily="18" charset="0"/>
                          </a:rPr>
                        </m:ctrlPr>
                      </m:sSupPr>
                      <m:e>
                        <m:r>
                          <a:rPr lang="en-US" sz="800" i="1" dirty="0" smtClean="0">
                            <a:latin typeface="Cambria Math" panose="02040503050406030204" pitchFamily="18" charset="0"/>
                          </a:rPr>
                          <m:t>𝑎</m:t>
                        </m:r>
                      </m:e>
                      <m:sup>
                        <m:r>
                          <a:rPr lang="en-US" sz="800" i="1" dirty="0" smtClean="0">
                            <a:latin typeface="Cambria Math" panose="02040503050406030204" pitchFamily="18" charset="0"/>
                          </a:rPr>
                          <m:t>2</m:t>
                        </m:r>
                      </m:sup>
                    </m:sSup>
                    <m:r>
                      <a:rPr lang="en-US" sz="800" i="1" dirty="0" smtClean="0">
                        <a:latin typeface="Cambria Math" panose="02040503050406030204" pitchFamily="18" charset="0"/>
                      </a:rPr>
                      <m:t> − </m:t>
                    </m:r>
                    <m:r>
                      <a:rPr lang="en-US" sz="800" i="1" dirty="0" smtClean="0">
                        <a:latin typeface="Cambria Math" panose="02040503050406030204" pitchFamily="18" charset="0"/>
                      </a:rPr>
                      <m:t>𝜀</m:t>
                    </m:r>
                    <m:r>
                      <a:rPr lang="en-US" sz="800" i="1" dirty="0" smtClean="0">
                        <a:latin typeface="Cambria Math" panose="02040503050406030204" pitchFamily="18" charset="0"/>
                      </a:rPr>
                      <m:t>,  </m:t>
                    </m:r>
                    <m:sSup>
                      <m:sSupPr>
                        <m:ctrlPr>
                          <a:rPr lang="en-US" sz="800" i="1" dirty="0" smtClean="0">
                            <a:latin typeface="Cambria Math" panose="02040503050406030204" pitchFamily="18" charset="0"/>
                          </a:rPr>
                        </m:ctrlPr>
                      </m:sSupPr>
                      <m:e>
                        <m:r>
                          <a:rPr lang="en-US" sz="800" i="1" dirty="0" smtClean="0">
                            <a:latin typeface="Cambria Math" panose="02040503050406030204" pitchFamily="18" charset="0"/>
                          </a:rPr>
                          <m:t>𝑎</m:t>
                        </m:r>
                      </m:e>
                      <m:sup>
                        <m:r>
                          <a:rPr lang="en-US" sz="800" i="1" dirty="0" smtClean="0">
                            <a:latin typeface="Cambria Math" panose="02040503050406030204" pitchFamily="18" charset="0"/>
                          </a:rPr>
                          <m:t>2</m:t>
                        </m:r>
                      </m:sup>
                    </m:sSup>
                    <m:r>
                      <a:rPr lang="en-US" sz="800" i="1" dirty="0" smtClean="0">
                        <a:latin typeface="Cambria Math" panose="02040503050406030204" pitchFamily="18" charset="0"/>
                      </a:rPr>
                      <m:t> + </m:t>
                    </m:r>
                    <m:r>
                      <a:rPr lang="en-US" sz="800" i="1" dirty="0" smtClean="0">
                        <a:latin typeface="Cambria Math" panose="02040503050406030204" pitchFamily="18" charset="0"/>
                      </a:rPr>
                      <m:t>𝜀</m:t>
                    </m:r>
                    <m:r>
                      <a:rPr lang="en-US" sz="800" i="1" dirty="0" smtClean="0">
                        <a:latin typeface="Cambria Math" panose="02040503050406030204" pitchFamily="18" charset="0"/>
                      </a:rPr>
                      <m:t>]</m:t>
                    </m:r>
                  </m:oMath>
                </a14:m>
                <a:r>
                  <a:rPr lang="en-US" sz="800" dirty="0" smtClean="0"/>
                  <a:t>:</a:t>
                </a:r>
                <a:endParaRPr lang="en-US" sz="800"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800" i="1" dirty="0" smtClean="0">
                          <a:latin typeface="Cambria Math" panose="02040503050406030204" pitchFamily="18" charset="0"/>
                        </a:rPr>
                        <m:t>[</m:t>
                      </m:r>
                      <m:sSup>
                        <m:sSupPr>
                          <m:ctrlPr>
                            <a:rPr lang="en-US" sz="800" i="1" dirty="0" smtClean="0">
                              <a:latin typeface="Cambria Math" panose="02040503050406030204" pitchFamily="18" charset="0"/>
                            </a:rPr>
                          </m:ctrlPr>
                        </m:sSupPr>
                        <m:e>
                          <m:d>
                            <m:dPr>
                              <m:ctrlPr>
                                <a:rPr lang="en-US" sz="800" i="1" dirty="0" smtClean="0">
                                  <a:latin typeface="Cambria Math" panose="02040503050406030204" pitchFamily="18" charset="0"/>
                                </a:rPr>
                              </m:ctrlPr>
                            </m:dPr>
                            <m:e>
                              <m:r>
                                <a:rPr lang="en-US" sz="800" i="1" dirty="0" smtClean="0">
                                  <a:latin typeface="Cambria Math" panose="02040503050406030204" pitchFamily="18" charset="0"/>
                                </a:rPr>
                                <m:t>12</m:t>
                              </m:r>
                            </m:e>
                          </m:d>
                        </m:e>
                        <m:sup>
                          <m:r>
                            <a:rPr lang="en-US" sz="800" i="1" dirty="0" smtClean="0">
                              <a:latin typeface="Cambria Math" panose="02040503050406030204" pitchFamily="18" charset="0"/>
                            </a:rPr>
                            <m:t>2</m:t>
                          </m:r>
                        </m:sup>
                      </m:sSup>
                      <m:r>
                        <a:rPr lang="en-US" sz="800" i="1" dirty="0" smtClean="0">
                          <a:latin typeface="Cambria Math" panose="02040503050406030204" pitchFamily="18" charset="0"/>
                        </a:rPr>
                        <m:t> − </m:t>
                      </m:r>
                      <m:r>
                        <a:rPr lang="en-US" sz="800" i="1" dirty="0" smtClean="0">
                          <a:latin typeface="Cambria Math" panose="02040503050406030204" pitchFamily="18" charset="0"/>
                        </a:rPr>
                        <m:t>8</m:t>
                      </m:r>
                      <m:r>
                        <a:rPr lang="en-US" sz="800" i="1" dirty="0" smtClean="0">
                          <a:latin typeface="Cambria Math" panose="02040503050406030204" pitchFamily="18" charset="0"/>
                        </a:rPr>
                        <m:t>, </m:t>
                      </m:r>
                      <m:sSup>
                        <m:sSupPr>
                          <m:ctrlPr>
                            <a:rPr lang="en-US" sz="800" i="1" dirty="0" smtClean="0">
                              <a:latin typeface="Cambria Math" panose="02040503050406030204" pitchFamily="18" charset="0"/>
                            </a:rPr>
                          </m:ctrlPr>
                        </m:sSupPr>
                        <m:e>
                          <m:r>
                            <a:rPr lang="en-US" sz="800" b="0" i="1" dirty="0" smtClean="0">
                              <a:latin typeface="Cambria Math" panose="02040503050406030204" pitchFamily="18" charset="0"/>
                            </a:rPr>
                            <m:t> </m:t>
                          </m:r>
                          <m:d>
                            <m:dPr>
                              <m:ctrlPr>
                                <a:rPr lang="en-US" sz="800" i="1" dirty="0" smtClean="0">
                                  <a:latin typeface="Cambria Math" panose="02040503050406030204" pitchFamily="18" charset="0"/>
                                </a:rPr>
                              </m:ctrlPr>
                            </m:dPr>
                            <m:e>
                              <m:r>
                                <a:rPr lang="en-US" sz="800" i="1" dirty="0" smtClean="0">
                                  <a:latin typeface="Cambria Math" panose="02040503050406030204" pitchFamily="18" charset="0"/>
                                </a:rPr>
                                <m:t>12</m:t>
                              </m:r>
                            </m:e>
                          </m:d>
                        </m:e>
                        <m:sup>
                          <m:r>
                            <a:rPr lang="en-US" sz="800" i="1" dirty="0" smtClean="0">
                              <a:latin typeface="Cambria Math" panose="02040503050406030204" pitchFamily="18" charset="0"/>
                            </a:rPr>
                            <m:t>2</m:t>
                          </m:r>
                        </m:sup>
                      </m:sSup>
                      <m:r>
                        <a:rPr lang="en-US" sz="800" i="1" dirty="0" smtClean="0">
                          <a:latin typeface="Cambria Math" panose="02040503050406030204" pitchFamily="18" charset="0"/>
                        </a:rPr>
                        <m:t> + </m:t>
                      </m:r>
                      <m:r>
                        <a:rPr lang="en-US" sz="800" i="1" dirty="0" smtClean="0">
                          <a:latin typeface="Cambria Math" panose="02040503050406030204" pitchFamily="18" charset="0"/>
                        </a:rPr>
                        <m:t>8</m:t>
                      </m:r>
                      <m:r>
                        <a:rPr lang="en-US" sz="800" i="1" dirty="0" smtClean="0">
                          <a:latin typeface="Cambria Math" panose="02040503050406030204" pitchFamily="18" charset="0"/>
                        </a:rPr>
                        <m:t>] = [</m:t>
                      </m:r>
                      <m:r>
                        <a:rPr lang="en-US" sz="800" i="1" dirty="0" smtClean="0">
                          <a:latin typeface="Cambria Math" panose="02040503050406030204" pitchFamily="18" charset="0"/>
                        </a:rPr>
                        <m:t>136</m:t>
                      </m:r>
                      <m:r>
                        <a:rPr lang="en-US" sz="800" i="1" dirty="0" smtClean="0">
                          <a:latin typeface="Cambria Math" panose="02040503050406030204" pitchFamily="18" charset="0"/>
                        </a:rPr>
                        <m:t>, </m:t>
                      </m:r>
                      <m:r>
                        <a:rPr lang="en-US" sz="800" i="1" dirty="0" smtClean="0">
                          <a:latin typeface="Cambria Math" panose="02040503050406030204" pitchFamily="18" charset="0"/>
                        </a:rPr>
                        <m:t>152</m:t>
                      </m:r>
                      <m:r>
                        <a:rPr lang="en-US" sz="800" i="1" dirty="0" smtClean="0">
                          <a:latin typeface="Cambria Math" panose="02040503050406030204" pitchFamily="18" charset="0"/>
                        </a:rPr>
                        <m:t>]</m:t>
                      </m:r>
                    </m:oMath>
                  </m:oMathPara>
                </a14:m>
                <a:r>
                  <a:rPr lang="en-US" sz="800" dirty="0"/>
                  <a:t/>
                </a:r>
                <a:br>
                  <a:rPr lang="en-US" sz="800" dirty="0"/>
                </a:br>
                <a:r>
                  <a:rPr lang="en-US" sz="800" dirty="0"/>
                  <a:t>Therefore, how accurately the engineer must cut on the side, relates to the error tolerance </a:t>
                </a:r>
                <a:r>
                  <a:rPr lang="en-US" sz="800" i="1" dirty="0">
                    <a:latin typeface="Cambria Math" panose="02040503050406030204" pitchFamily="18" charset="0"/>
                    <a:ea typeface="Cambria Math" panose="02040503050406030204" pitchFamily="18" charset="0"/>
                  </a:rPr>
                  <a:t>ε</a:t>
                </a:r>
                <a:r>
                  <a:rPr lang="en-US" sz="800" dirty="0" smtClean="0"/>
                  <a:t> </a:t>
                </a:r>
                <a:r>
                  <a:rPr lang="en-US" sz="800" dirty="0"/>
                  <a:t>and the actual side length </a:t>
                </a:r>
                <a:r>
                  <a:rPr lang="en-US" sz="800" i="1" dirty="0" smtClean="0">
                    <a:latin typeface="Cambria Math" panose="02040503050406030204" pitchFamily="18" charset="0"/>
                    <a:ea typeface="Cambria Math" panose="02040503050406030204" pitchFamily="18" charset="0"/>
                  </a:rPr>
                  <a:t>L</a:t>
                </a:r>
                <a:r>
                  <a:rPr lang="en-US" sz="800" dirty="0" smtClean="0"/>
                  <a:t> </a:t>
                </a:r>
                <a:r>
                  <a:rPr lang="en-US" sz="800" dirty="0"/>
                  <a:t>in terms of </a:t>
                </a:r>
                <a:r>
                  <a:rPr lang="en-US" sz="800" i="1" dirty="0">
                    <a:latin typeface="Cambria Math" panose="02040503050406030204" pitchFamily="18" charset="0"/>
                    <a:ea typeface="Cambria Math" panose="02040503050406030204" pitchFamily="18" charset="0"/>
                  </a:rPr>
                  <a:t>δ</a:t>
                </a:r>
                <a:r>
                  <a:rPr lang="en-US" sz="800" dirty="0"/>
                  <a:t> and </a:t>
                </a:r>
                <a:r>
                  <a:rPr lang="en-US" sz="800" i="1" dirty="0">
                    <a:latin typeface="Cambria Math" panose="02040503050406030204" pitchFamily="18" charset="0"/>
                    <a:ea typeface="Cambria Math" panose="02040503050406030204" pitchFamily="18" charset="0"/>
                  </a:rPr>
                  <a:t>ε</a:t>
                </a:r>
                <a:r>
                  <a:rPr lang="en-US" sz="800" dirty="0" smtClean="0"/>
                  <a:t>, </a:t>
                </a:r>
                <a:r>
                  <a:rPr lang="en-US" sz="800" dirty="0"/>
                  <a:t>where </a:t>
                </a:r>
                <a:r>
                  <a:rPr lang="en-US" sz="800" i="1" dirty="0">
                    <a:latin typeface="Cambria Math" panose="02040503050406030204" pitchFamily="18" charset="0"/>
                    <a:ea typeface="Cambria Math" panose="02040503050406030204" pitchFamily="18" charset="0"/>
                  </a:rPr>
                  <a:t>ε</a:t>
                </a:r>
                <a:r>
                  <a:rPr lang="en-US" sz="800" dirty="0" smtClean="0"/>
                  <a:t> </a:t>
                </a:r>
                <a:r>
                  <a:rPr lang="en-US" sz="800" dirty="0"/>
                  <a:t>is the tolerance and </a:t>
                </a:r>
                <a:r>
                  <a:rPr lang="en-US" sz="800" i="1" dirty="0">
                    <a:latin typeface="Cambria Math" panose="02040503050406030204" pitchFamily="18" charset="0"/>
                    <a:ea typeface="Cambria Math" panose="02040503050406030204" pitchFamily="18" charset="0"/>
                  </a:rPr>
                  <a:t>δ</a:t>
                </a:r>
                <a:r>
                  <a:rPr lang="en-US" sz="800" dirty="0" smtClean="0"/>
                  <a:t> </a:t>
                </a:r>
                <a:r>
                  <a:rPr lang="en-US" sz="800" dirty="0"/>
                  <a:t>is the error in the actual side length relative to </a:t>
                </a:r>
                <a:r>
                  <a:rPr lang="en-US" sz="800" i="1" dirty="0">
                    <a:latin typeface="Cambria Math" panose="02040503050406030204" pitchFamily="18" charset="0"/>
                    <a:ea typeface="Cambria Math" panose="02040503050406030204" pitchFamily="18" charset="0"/>
                  </a:rPr>
                  <a:t>L</a:t>
                </a:r>
                <a:r>
                  <a:rPr lang="en-US" sz="800" dirty="0" smtClean="0"/>
                  <a:t>. </a:t>
                </a:r>
                <a:endParaRPr lang="en-US" sz="800" dirty="0"/>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xfrm>
                <a:off x="6172200" y="4127497"/>
                <a:ext cx="5183188" cy="2571751"/>
              </a:xfrm>
              <a:blipFill>
                <a:blip r:embed="rId7"/>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4274704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9788" y="365125"/>
                <a:ext cx="10515600" cy="1325563"/>
              </a:xfrm>
              <a:ln>
                <a:solidFill>
                  <a:schemeClr val="tx1"/>
                </a:solidFill>
              </a:ln>
            </p:spPr>
            <p:txBody>
              <a:bodyPr>
                <a:normAutofit/>
              </a:bodyPr>
              <a:lstStyle/>
              <a:p>
                <a:r>
                  <a:rPr lang="en-US" sz="1400" dirty="0" smtClean="0"/>
                  <a:t>Q: Yoonie is a personnel manager in a large corporation. Each month she must review 16 of the employees. From past experience, she has found that the reviews take her approximately four hours each to do with a population standard deviation of 1.2 hours. Let </a:t>
                </a:r>
                <a14:m>
                  <m:oMath xmlns:m="http://schemas.openxmlformats.org/officeDocument/2006/math">
                    <m:r>
                      <a:rPr lang="en-US" sz="1400" b="0" i="1" smtClean="0">
                        <a:latin typeface="Cambria Math" panose="02040503050406030204" pitchFamily="18" charset="0"/>
                      </a:rPr>
                      <m:t>𝑋</m:t>
                    </m:r>
                  </m:oMath>
                </a14:m>
                <a:r>
                  <a:rPr lang="en-US" sz="1400" dirty="0" smtClean="0"/>
                  <a:t> be the random variable representing the time it takes her to complete one review. Assume </a:t>
                </a:r>
                <a14:m>
                  <m:oMath xmlns:m="http://schemas.openxmlformats.org/officeDocument/2006/math">
                    <m:r>
                      <a:rPr lang="en-US" sz="1400" b="0" i="1" smtClean="0">
                        <a:latin typeface="Cambria Math" panose="02040503050406030204" pitchFamily="18" charset="0"/>
                      </a:rPr>
                      <m:t>𝑋</m:t>
                    </m:r>
                  </m:oMath>
                </a14:m>
                <a:r>
                  <a:rPr lang="en-US" sz="1400" dirty="0" smtClean="0"/>
                  <a:t> is normally distributed. Let </a:t>
                </a:r>
                <a14:m>
                  <m:oMath xmlns:m="http://schemas.openxmlformats.org/officeDocument/2006/math">
                    <m:acc>
                      <m:accPr>
                        <m:chr m:val="̅"/>
                        <m:ctrlPr>
                          <a:rPr lang="en-US" sz="1400" i="1" smtClean="0">
                            <a:latin typeface="Cambria Math" panose="02040503050406030204" pitchFamily="18" charset="0"/>
                          </a:rPr>
                        </m:ctrlPr>
                      </m:accPr>
                      <m:e>
                        <m:r>
                          <a:rPr lang="en-US" sz="1400" i="1" smtClean="0">
                            <a:latin typeface="Cambria Math" panose="02040503050406030204" pitchFamily="18" charset="0"/>
                          </a:rPr>
                          <m:t>𝑥</m:t>
                        </m:r>
                      </m:e>
                    </m:acc>
                  </m:oMath>
                </a14:m>
                <a:r>
                  <a:rPr lang="en-US" sz="1400" dirty="0" smtClean="0"/>
                  <a:t> be the random variable representing the mean time to complete the 16 reviews. Assume that the 16 reviews represent a random set of reviews. a) What is the mean, standard deviation, and sample size? b) Find the probability that one review will take Yoonie from 3.5 to 4.25 hours.</a:t>
                </a:r>
                <a:br>
                  <a:rPr lang="en-US" sz="1400" dirty="0" smtClean="0"/>
                </a:br>
                <a:r>
                  <a:rPr lang="en-US" sz="1400" dirty="0" smtClean="0"/>
                  <a:t>A</a:t>
                </a:r>
                <a:r>
                  <a:rPr lang="en-US" sz="1400" dirty="0"/>
                  <a:t>: a) mean = 4 hours; standard deviation = 1.2 hours; sample size = 16. b) 0.2441</a:t>
                </a:r>
                <a:endParaRPr lang="en-US" sz="1400" dirty="0" smtClean="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9788" y="365125"/>
                <a:ext cx="10515600" cy="1325563"/>
              </a:xfrm>
              <a:blipFill>
                <a:blip r:embed="rId3"/>
                <a:stretch>
                  <a:fillRect l="-116" b="-137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39788" y="1681162"/>
                <a:ext cx="5157787" cy="2446337"/>
              </a:xfrm>
              <a:ln>
                <a:solidFill>
                  <a:schemeClr val="tx1"/>
                </a:solidFill>
              </a:ln>
            </p:spPr>
            <p:txBody>
              <a:bodyPr anchor="t">
                <a:noAutofit/>
              </a:bodyPr>
              <a:lstStyle/>
              <a:p>
                <a:pPr>
                  <a:lnSpc>
                    <a:spcPct val="120000"/>
                  </a:lnSpc>
                  <a:spcBef>
                    <a:spcPts val="0"/>
                  </a:spcBef>
                </a:pPr>
                <a:r>
                  <a:rPr lang="en-US" sz="750" b="0" dirty="0" smtClean="0"/>
                  <a:t>Step 1: Define the given parameters</a:t>
                </a:r>
              </a:p>
              <a:p>
                <a:pPr>
                  <a:lnSpc>
                    <a:spcPct val="120000"/>
                  </a:lnSpc>
                  <a:spcBef>
                    <a:spcPts val="0"/>
                  </a:spcBef>
                </a:pPr>
                <a:r>
                  <a:rPr lang="en-US" sz="750" b="0" dirty="0"/>
                  <a:t>The mean time to complete one review, 𝜇, is 4 hours. The population standard deviation, </a:t>
                </a:r>
                <a:r>
                  <a:rPr lang="en-US" sz="750" b="0" i="1" dirty="0">
                    <a:latin typeface="Cambria Math" panose="02040503050406030204" pitchFamily="18" charset="0"/>
                    <a:ea typeface="Cambria Math" panose="02040503050406030204" pitchFamily="18" charset="0"/>
                  </a:rPr>
                  <a:t>σ</a:t>
                </a:r>
                <a:r>
                  <a:rPr lang="en-US" sz="750" b="0" dirty="0"/>
                  <a:t>, is 1.2 hours. The sample size, </a:t>
                </a:r>
                <a:r>
                  <a:rPr lang="en-US" sz="750" b="0" i="1" dirty="0">
                    <a:latin typeface="Cambria Math" panose="02040503050406030204" pitchFamily="18" charset="0"/>
                    <a:ea typeface="Cambria Math" panose="02040503050406030204" pitchFamily="18" charset="0"/>
                  </a:rPr>
                  <a:t>n</a:t>
                </a:r>
                <a:r>
                  <a:rPr lang="en-US" sz="750" b="0" dirty="0"/>
                  <a:t>, is 16.</a:t>
                </a:r>
              </a:p>
              <a:p>
                <a:pPr>
                  <a:lnSpc>
                    <a:spcPct val="120000"/>
                  </a:lnSpc>
                  <a:spcBef>
                    <a:spcPts val="0"/>
                  </a:spcBef>
                </a:pPr>
                <a:r>
                  <a:rPr lang="en-US" sz="750" b="0" dirty="0"/>
                  <a:t>Step 2: Calculate the standard deviation of the sampling distribution</a:t>
                </a:r>
              </a:p>
              <a:p>
                <a:pPr>
                  <a:lnSpc>
                    <a:spcPct val="120000"/>
                  </a:lnSpc>
                  <a:spcBef>
                    <a:spcPts val="0"/>
                  </a:spcBef>
                </a:pPr>
                <a:r>
                  <a:rPr lang="en-US" sz="750" b="0" dirty="0"/>
                  <a:t>The standard deviation of the sampling distribution, </a:t>
                </a:r>
                <a14:m>
                  <m:oMath xmlns:m="http://schemas.openxmlformats.org/officeDocument/2006/math">
                    <m:r>
                      <a:rPr lang="en-US" sz="750" b="0" i="1" dirty="0" smtClean="0">
                        <a:latin typeface="Cambria Math" panose="02040503050406030204" pitchFamily="18" charset="0"/>
                      </a:rPr>
                      <m:t>𝜎</m:t>
                    </m:r>
                    <m:r>
                      <a:rPr lang="en-US" sz="750" b="0" i="1" dirty="0" smtClean="0">
                        <a:latin typeface="Cambria Math" panose="02040503050406030204" pitchFamily="18" charset="0"/>
                      </a:rPr>
                      <m:t>𝑥</m:t>
                    </m:r>
                  </m:oMath>
                </a14:m>
                <a:r>
                  <a:rPr lang="en-US" sz="750" b="0" dirty="0"/>
                  <a:t>̄, is calculated as </a:t>
                </a:r>
                <a14:m>
                  <m:oMath xmlns:m="http://schemas.openxmlformats.org/officeDocument/2006/math">
                    <m:r>
                      <a:rPr lang="en-US" sz="750" b="0" i="1" dirty="0" smtClean="0">
                        <a:latin typeface="Cambria Math" panose="02040503050406030204" pitchFamily="18" charset="0"/>
                      </a:rPr>
                      <m:t>𝜎</m:t>
                    </m:r>
                    <m:r>
                      <a:rPr lang="en-US" sz="750" b="0" i="1" dirty="0" smtClean="0">
                        <a:latin typeface="Cambria Math" panose="02040503050406030204" pitchFamily="18" charset="0"/>
                      </a:rPr>
                      <m:t>𝑥</m:t>
                    </m:r>
                    <m:acc>
                      <m:accPr>
                        <m:chr m:val="̄"/>
                        <m:ctrlPr>
                          <a:rPr lang="en-US" sz="750" b="0" i="1" dirty="0" smtClean="0">
                            <a:latin typeface="Cambria Math" panose="02040503050406030204" pitchFamily="18" charset="0"/>
                          </a:rPr>
                        </m:ctrlPr>
                      </m:accPr>
                      <m:e>
                        <m:r>
                          <a:rPr lang="en-US" sz="750" b="0" i="1" dirty="0" smtClean="0">
                            <a:latin typeface="Cambria Math" panose="02040503050406030204" pitchFamily="18" charset="0"/>
                          </a:rPr>
                          <m:t>𝑥</m:t>
                        </m:r>
                      </m:e>
                    </m:acc>
                    <m:r>
                      <a:rPr lang="en-US" sz="750" b="0" i="1" dirty="0">
                        <a:latin typeface="Cambria Math" panose="02040503050406030204" pitchFamily="18" charset="0"/>
                      </a:rPr>
                      <m:t>=</m:t>
                    </m:r>
                    <m:f>
                      <m:fPr>
                        <m:ctrlPr>
                          <a:rPr lang="en-US" sz="750" b="0" i="1" dirty="0" smtClean="0">
                            <a:latin typeface="Cambria Math" panose="02040503050406030204" pitchFamily="18" charset="0"/>
                          </a:rPr>
                        </m:ctrlPr>
                      </m:fPr>
                      <m:num>
                        <m:r>
                          <a:rPr lang="en-US" sz="750" b="0" i="1" dirty="0">
                            <a:latin typeface="Cambria Math" panose="02040503050406030204" pitchFamily="18" charset="0"/>
                          </a:rPr>
                          <m:t>𝜎</m:t>
                        </m:r>
                      </m:num>
                      <m:den>
                        <m:rad>
                          <m:radPr>
                            <m:degHide m:val="on"/>
                            <m:ctrlPr>
                              <a:rPr lang="en-US" sz="750" b="0" i="1" dirty="0" smtClean="0">
                                <a:latin typeface="Cambria Math" panose="02040503050406030204" pitchFamily="18" charset="0"/>
                              </a:rPr>
                            </m:ctrlPr>
                          </m:radPr>
                          <m:deg/>
                          <m:e>
                            <m:r>
                              <a:rPr lang="en-US" sz="750" b="0" i="1" dirty="0" smtClean="0">
                                <a:latin typeface="Cambria Math" panose="02040503050406030204" pitchFamily="18" charset="0"/>
                              </a:rPr>
                              <m:t>𝑛</m:t>
                            </m:r>
                          </m:e>
                        </m:rad>
                      </m:den>
                    </m:f>
                    <m:r>
                      <a:rPr lang="en-US" sz="750" b="0" i="1" dirty="0">
                        <a:latin typeface="Cambria Math" panose="02040503050406030204" pitchFamily="18" charset="0"/>
                      </a:rPr>
                      <m:t> </m:t>
                    </m:r>
                    <m:r>
                      <a:rPr lang="en-US" sz="750" b="0" i="1" dirty="0" smtClean="0">
                        <a:latin typeface="Cambria Math" panose="02040503050406030204" pitchFamily="18" charset="0"/>
                      </a:rPr>
                      <m:t>=</m:t>
                    </m:r>
                    <m:f>
                      <m:fPr>
                        <m:ctrlPr>
                          <a:rPr lang="en-US" sz="750" b="0" i="1" dirty="0" smtClean="0">
                            <a:latin typeface="Cambria Math" panose="02040503050406030204" pitchFamily="18" charset="0"/>
                          </a:rPr>
                        </m:ctrlPr>
                      </m:fPr>
                      <m:num>
                        <m:r>
                          <a:rPr lang="en-US" sz="750" b="0" i="1" dirty="0" smtClean="0">
                            <a:latin typeface="Cambria Math" panose="02040503050406030204" pitchFamily="18" charset="0"/>
                          </a:rPr>
                          <m:t>1</m:t>
                        </m:r>
                        <m:r>
                          <a:rPr lang="en-US" sz="750" b="0" i="1" dirty="0" smtClean="0">
                            <a:latin typeface="Cambria Math" panose="02040503050406030204" pitchFamily="18" charset="0"/>
                          </a:rPr>
                          <m:t>.</m:t>
                        </m:r>
                        <m:r>
                          <a:rPr lang="en-US" sz="750" b="0" i="1" dirty="0" smtClean="0">
                            <a:latin typeface="Cambria Math" panose="02040503050406030204" pitchFamily="18" charset="0"/>
                          </a:rPr>
                          <m:t>2</m:t>
                        </m:r>
                      </m:num>
                      <m:den>
                        <m:rad>
                          <m:radPr>
                            <m:degHide m:val="on"/>
                            <m:ctrlPr>
                              <a:rPr lang="en-US" sz="750" b="0" i="1" dirty="0" smtClean="0">
                                <a:latin typeface="Cambria Math" panose="02040503050406030204" pitchFamily="18" charset="0"/>
                              </a:rPr>
                            </m:ctrlPr>
                          </m:radPr>
                          <m:deg/>
                          <m:e>
                            <m:r>
                              <a:rPr lang="en-US" sz="750" b="0" i="1" dirty="0" smtClean="0">
                                <a:latin typeface="Cambria Math" panose="02040503050406030204" pitchFamily="18" charset="0"/>
                              </a:rPr>
                              <m:t>16</m:t>
                            </m:r>
                          </m:e>
                        </m:rad>
                      </m:den>
                    </m:f>
                    <m:r>
                      <a:rPr lang="en-US" sz="750" b="0" i="1" dirty="0" smtClean="0">
                        <a:latin typeface="Cambria Math" panose="02040503050406030204" pitchFamily="18" charset="0"/>
                      </a:rPr>
                      <m:t>=</m:t>
                    </m:r>
                    <m:f>
                      <m:fPr>
                        <m:ctrlPr>
                          <a:rPr lang="en-US" sz="750" b="0" i="1" dirty="0" smtClean="0">
                            <a:latin typeface="Cambria Math" panose="02040503050406030204" pitchFamily="18" charset="0"/>
                          </a:rPr>
                        </m:ctrlPr>
                      </m:fPr>
                      <m:num>
                        <m:r>
                          <a:rPr lang="en-US" sz="750" b="0" i="1" dirty="0" smtClean="0">
                            <a:latin typeface="Cambria Math" panose="02040503050406030204" pitchFamily="18" charset="0"/>
                          </a:rPr>
                          <m:t>1</m:t>
                        </m:r>
                        <m:r>
                          <a:rPr lang="en-US" sz="750" b="0" i="1" dirty="0" smtClean="0">
                            <a:latin typeface="Cambria Math" panose="02040503050406030204" pitchFamily="18" charset="0"/>
                          </a:rPr>
                          <m:t>.</m:t>
                        </m:r>
                        <m:r>
                          <a:rPr lang="en-US" sz="750" b="0" i="1" dirty="0" smtClean="0">
                            <a:latin typeface="Cambria Math" panose="02040503050406030204" pitchFamily="18" charset="0"/>
                          </a:rPr>
                          <m:t>2</m:t>
                        </m:r>
                      </m:num>
                      <m:den>
                        <m:r>
                          <a:rPr lang="en-US" sz="750" b="0" i="1" dirty="0" smtClean="0">
                            <a:latin typeface="Cambria Math" panose="02040503050406030204" pitchFamily="18" charset="0"/>
                          </a:rPr>
                          <m:t>4</m:t>
                        </m:r>
                      </m:den>
                    </m:f>
                    <m:r>
                      <a:rPr lang="en-US" sz="750" b="0" i="1" dirty="0" smtClean="0">
                        <a:latin typeface="Cambria Math" panose="02040503050406030204" pitchFamily="18" charset="0"/>
                      </a:rPr>
                      <m:t>=</m:t>
                    </m:r>
                    <m:r>
                      <a:rPr lang="en-US" sz="750" b="0" i="1" dirty="0" smtClean="0">
                        <a:latin typeface="Cambria Math" panose="02040503050406030204" pitchFamily="18" charset="0"/>
                      </a:rPr>
                      <m:t>0</m:t>
                    </m:r>
                    <m:r>
                      <a:rPr lang="en-US" sz="750" b="0" i="1" dirty="0" smtClean="0">
                        <a:latin typeface="Cambria Math" panose="02040503050406030204" pitchFamily="18" charset="0"/>
                      </a:rPr>
                      <m:t>.</m:t>
                    </m:r>
                    <m:r>
                      <a:rPr lang="en-US" sz="750" b="0" i="1" dirty="0" smtClean="0">
                        <a:latin typeface="Cambria Math" panose="02040503050406030204" pitchFamily="18" charset="0"/>
                      </a:rPr>
                      <m:t>3</m:t>
                    </m:r>
                  </m:oMath>
                </a14:m>
                <a:r>
                  <a:rPr lang="en-US" sz="750" b="0" dirty="0" smtClean="0"/>
                  <a:t>.</a:t>
                </a:r>
                <a:endParaRPr lang="en-US" sz="750" b="0" dirty="0"/>
              </a:p>
              <a:p>
                <a:pPr>
                  <a:lnSpc>
                    <a:spcPct val="120000"/>
                  </a:lnSpc>
                  <a:spcBef>
                    <a:spcPts val="0"/>
                  </a:spcBef>
                </a:pPr>
                <a:r>
                  <a:rPr lang="en-US" sz="750" b="0" dirty="0"/>
                  <a:t>Step 3: Answer part a of the question</a:t>
                </a:r>
              </a:p>
              <a:p>
                <a:pPr>
                  <a:lnSpc>
                    <a:spcPct val="120000"/>
                  </a:lnSpc>
                  <a:spcBef>
                    <a:spcPts val="0"/>
                  </a:spcBef>
                </a:pPr>
                <a:r>
                  <a:rPr lang="en-US" sz="750" b="0" dirty="0"/>
                  <a:t>The mean of the sampling distribution, </a:t>
                </a:r>
                <a14:m>
                  <m:oMath xmlns:m="http://schemas.openxmlformats.org/officeDocument/2006/math">
                    <m:r>
                      <a:rPr lang="en-US" sz="750" b="0" i="1" dirty="0" smtClean="0">
                        <a:latin typeface="Cambria Math" panose="02040503050406030204" pitchFamily="18" charset="0"/>
                      </a:rPr>
                      <m:t>𝜇</m:t>
                    </m:r>
                    <m:r>
                      <a:rPr lang="en-US" sz="750" b="0" i="1" dirty="0" smtClean="0">
                        <a:latin typeface="Cambria Math" panose="02040503050406030204" pitchFamily="18" charset="0"/>
                      </a:rPr>
                      <m:t>𝑥</m:t>
                    </m:r>
                    <m:r>
                      <a:rPr lang="en-US" sz="750" b="0" i="1" dirty="0">
                        <a:latin typeface="Cambria Math" panose="02040503050406030204" pitchFamily="18" charset="0"/>
                      </a:rPr>
                      <m:t> ̄</m:t>
                    </m:r>
                  </m:oMath>
                </a14:m>
                <a:r>
                  <a:rPr lang="en-US" sz="750" b="0" dirty="0"/>
                  <a:t>, is equal to the population mean, 𝜇, which is 4 hours. The standard deviation of the sampling distribution, </a:t>
                </a:r>
                <a14:m>
                  <m:oMath xmlns:m="http://schemas.openxmlformats.org/officeDocument/2006/math">
                    <m:r>
                      <a:rPr lang="en-US" sz="750" b="0" i="1" dirty="0" smtClean="0">
                        <a:latin typeface="Cambria Math" panose="02040503050406030204" pitchFamily="18" charset="0"/>
                      </a:rPr>
                      <m:t>𝜎</m:t>
                    </m:r>
                    <m:r>
                      <a:rPr lang="en-US" sz="750" b="0" i="1" dirty="0" smtClean="0">
                        <a:latin typeface="Cambria Math" panose="02040503050406030204" pitchFamily="18" charset="0"/>
                      </a:rPr>
                      <m:t>𝑥</m:t>
                    </m:r>
                  </m:oMath>
                </a14:m>
                <a:r>
                  <a:rPr lang="en-US" sz="750" b="0" dirty="0"/>
                  <a:t>̄, is 0.3 hours. The sample size</a:t>
                </a:r>
                <a:r>
                  <a:rPr lang="en-US" sz="750" b="0" dirty="0" smtClean="0"/>
                  <a:t>,</a:t>
                </a:r>
                <a:r>
                  <a:rPr lang="en-US" sz="750" b="0" dirty="0"/>
                  <a:t> </a:t>
                </a:r>
                <a:r>
                  <a:rPr lang="en-US" sz="750" b="0" i="1" dirty="0" smtClean="0">
                    <a:latin typeface="Cambria Math" panose="02040503050406030204" pitchFamily="18" charset="0"/>
                    <a:ea typeface="Cambria Math" panose="02040503050406030204" pitchFamily="18" charset="0"/>
                  </a:rPr>
                  <a:t>n</a:t>
                </a:r>
                <a:r>
                  <a:rPr lang="en-US" sz="750" b="0" dirty="0" smtClean="0"/>
                  <a:t>, </a:t>
                </a:r>
                <a:r>
                  <a:rPr lang="en-US" sz="750" b="0" dirty="0"/>
                  <a:t>is 16.</a:t>
                </a:r>
              </a:p>
              <a:p>
                <a:pPr>
                  <a:lnSpc>
                    <a:spcPct val="120000"/>
                  </a:lnSpc>
                  <a:spcBef>
                    <a:spcPts val="0"/>
                  </a:spcBef>
                </a:pPr>
                <a:r>
                  <a:rPr lang="en-US" sz="750" b="0" dirty="0"/>
                  <a:t>Step 4: Calculate the z-scores for part b of the question</a:t>
                </a:r>
              </a:p>
              <a:p>
                <a:pPr>
                  <a:lnSpc>
                    <a:spcPct val="120000"/>
                  </a:lnSpc>
                  <a:spcBef>
                    <a:spcPts val="0"/>
                  </a:spcBef>
                </a:pPr>
                <a:r>
                  <a:rPr lang="en-US" sz="750" b="0" dirty="0"/>
                  <a:t>To find the probability that one review will take Yoonie from 3.5 to 4.25 hours, we need to calculate the z-scores for 3.5 and 4.25. The z-score for 3.5 is </a:t>
                </a:r>
                <a14:m>
                  <m:oMath xmlns:m="http://schemas.openxmlformats.org/officeDocument/2006/math">
                    <m:r>
                      <a:rPr lang="en-US" sz="750" b="0" i="1" dirty="0" smtClean="0">
                        <a:latin typeface="Cambria Math" panose="02040503050406030204" pitchFamily="18" charset="0"/>
                      </a:rPr>
                      <m:t>𝑧</m:t>
                    </m:r>
                    <m:r>
                      <a:rPr lang="en-US" sz="750" b="0" i="1" dirty="0" smtClean="0">
                        <a:latin typeface="Cambria Math" panose="02040503050406030204" pitchFamily="18" charset="0"/>
                      </a:rPr>
                      <m:t> =</m:t>
                    </m:r>
                    <m:f>
                      <m:fPr>
                        <m:ctrlPr>
                          <a:rPr lang="en-US" sz="750" b="0" i="1" dirty="0" smtClean="0">
                            <a:latin typeface="Cambria Math" panose="02040503050406030204" pitchFamily="18" charset="0"/>
                          </a:rPr>
                        </m:ctrlPr>
                      </m:fPr>
                      <m:num>
                        <m:r>
                          <a:rPr lang="en-US" sz="750" b="0" i="1" dirty="0" smtClean="0">
                            <a:latin typeface="Cambria Math" panose="02040503050406030204" pitchFamily="18" charset="0"/>
                          </a:rPr>
                          <m:t>3</m:t>
                        </m:r>
                        <m:r>
                          <a:rPr lang="en-US" sz="750" b="0" i="1" dirty="0" smtClean="0">
                            <a:latin typeface="Cambria Math" panose="02040503050406030204" pitchFamily="18" charset="0"/>
                          </a:rPr>
                          <m:t>.</m:t>
                        </m:r>
                        <m:r>
                          <a:rPr lang="en-US" sz="750" b="0" i="1" dirty="0" smtClean="0">
                            <a:latin typeface="Cambria Math" panose="02040503050406030204" pitchFamily="18" charset="0"/>
                          </a:rPr>
                          <m:t>5</m:t>
                        </m:r>
                        <m:r>
                          <a:rPr lang="en-US" sz="750" b="0" i="1" dirty="0" smtClean="0">
                            <a:latin typeface="Cambria Math" panose="02040503050406030204" pitchFamily="18" charset="0"/>
                          </a:rPr>
                          <m:t> − </m:t>
                        </m:r>
                        <m:r>
                          <a:rPr lang="en-US" sz="750" b="0" i="1" dirty="0" smtClean="0">
                            <a:latin typeface="Cambria Math" panose="02040503050406030204" pitchFamily="18" charset="0"/>
                          </a:rPr>
                          <m:t>4</m:t>
                        </m:r>
                      </m:num>
                      <m:den>
                        <m:r>
                          <a:rPr lang="en-US" sz="750" b="0" i="1" dirty="0" smtClean="0">
                            <a:latin typeface="Cambria Math" panose="02040503050406030204" pitchFamily="18" charset="0"/>
                          </a:rPr>
                          <m:t>1</m:t>
                        </m:r>
                        <m:r>
                          <a:rPr lang="en-US" sz="750" b="0" i="1" dirty="0" smtClean="0">
                            <a:latin typeface="Cambria Math" panose="02040503050406030204" pitchFamily="18" charset="0"/>
                          </a:rPr>
                          <m:t>.</m:t>
                        </m:r>
                        <m:r>
                          <a:rPr lang="en-US" sz="750" b="0" i="1" dirty="0" smtClean="0">
                            <a:latin typeface="Cambria Math" panose="02040503050406030204" pitchFamily="18" charset="0"/>
                          </a:rPr>
                          <m:t>2</m:t>
                        </m:r>
                      </m:den>
                    </m:f>
                    <m:r>
                      <a:rPr lang="en-US" sz="750" b="0" i="1" dirty="0" smtClean="0">
                        <a:latin typeface="Cambria Math" panose="02040503050406030204" pitchFamily="18" charset="0"/>
                      </a:rPr>
                      <m:t> = </m:t>
                    </m:r>
                    <m:f>
                      <m:fPr>
                        <m:ctrlPr>
                          <a:rPr lang="en-US" sz="750" b="0" i="1" dirty="0" smtClean="0">
                            <a:latin typeface="Cambria Math" panose="02040503050406030204" pitchFamily="18" charset="0"/>
                          </a:rPr>
                        </m:ctrlPr>
                      </m:fPr>
                      <m:num>
                        <m:r>
                          <a:rPr lang="en-US" sz="750" b="0" i="1" dirty="0" smtClean="0">
                            <a:latin typeface="Cambria Math" panose="02040503050406030204" pitchFamily="18" charset="0"/>
                          </a:rPr>
                          <m:t>−</m:t>
                        </m:r>
                        <m:r>
                          <a:rPr lang="en-US" sz="750" b="0" i="1" dirty="0" smtClean="0">
                            <a:latin typeface="Cambria Math" panose="02040503050406030204" pitchFamily="18" charset="0"/>
                          </a:rPr>
                          <m:t>0</m:t>
                        </m:r>
                        <m:r>
                          <a:rPr lang="en-US" sz="750" b="0" i="1" dirty="0" smtClean="0">
                            <a:latin typeface="Cambria Math" panose="02040503050406030204" pitchFamily="18" charset="0"/>
                          </a:rPr>
                          <m:t>.</m:t>
                        </m:r>
                        <m:r>
                          <a:rPr lang="en-US" sz="750" b="0" i="1" dirty="0" smtClean="0">
                            <a:latin typeface="Cambria Math" panose="02040503050406030204" pitchFamily="18" charset="0"/>
                          </a:rPr>
                          <m:t>5</m:t>
                        </m:r>
                      </m:num>
                      <m:den>
                        <m:r>
                          <a:rPr lang="en-US" sz="750" b="0" i="1" dirty="0" smtClean="0">
                            <a:latin typeface="Cambria Math" panose="02040503050406030204" pitchFamily="18" charset="0"/>
                          </a:rPr>
                          <m:t>1</m:t>
                        </m:r>
                        <m:r>
                          <a:rPr lang="en-US" sz="750" b="0" i="1" dirty="0" smtClean="0">
                            <a:latin typeface="Cambria Math" panose="02040503050406030204" pitchFamily="18" charset="0"/>
                          </a:rPr>
                          <m:t>.</m:t>
                        </m:r>
                        <m:r>
                          <a:rPr lang="en-US" sz="750" b="0" i="1" dirty="0" smtClean="0">
                            <a:latin typeface="Cambria Math" panose="02040503050406030204" pitchFamily="18" charset="0"/>
                          </a:rPr>
                          <m:t>2</m:t>
                        </m:r>
                      </m:den>
                    </m:f>
                    <m:r>
                      <a:rPr lang="en-US" sz="750" b="0" i="1" dirty="0" smtClean="0">
                        <a:latin typeface="Cambria Math" panose="02040503050406030204" pitchFamily="18" charset="0"/>
                      </a:rPr>
                      <m:t> = −</m:t>
                    </m:r>
                    <m:r>
                      <a:rPr lang="en-US" sz="750" b="0" i="1" dirty="0" smtClean="0">
                        <a:latin typeface="Cambria Math" panose="02040503050406030204" pitchFamily="18" charset="0"/>
                      </a:rPr>
                      <m:t>0</m:t>
                    </m:r>
                    <m:r>
                      <a:rPr lang="en-US" sz="750" b="0" i="1" dirty="0" smtClean="0">
                        <a:latin typeface="Cambria Math" panose="02040503050406030204" pitchFamily="18" charset="0"/>
                      </a:rPr>
                      <m:t>.</m:t>
                    </m:r>
                    <m:r>
                      <a:rPr lang="en-US" sz="750" b="0" i="1" dirty="0" smtClean="0">
                        <a:latin typeface="Cambria Math" panose="02040503050406030204" pitchFamily="18" charset="0"/>
                      </a:rPr>
                      <m:t>42</m:t>
                    </m:r>
                  </m:oMath>
                </a14:m>
                <a:r>
                  <a:rPr lang="en-US" sz="750" b="0" dirty="0"/>
                  <a:t>. The z-score for 4.25 is </a:t>
                </a:r>
                <a14:m>
                  <m:oMath xmlns:m="http://schemas.openxmlformats.org/officeDocument/2006/math">
                    <m:r>
                      <a:rPr lang="en-US" sz="750" b="0" i="1" dirty="0" smtClean="0">
                        <a:latin typeface="Cambria Math" panose="02040503050406030204" pitchFamily="18" charset="0"/>
                      </a:rPr>
                      <m:t>𝑧</m:t>
                    </m:r>
                    <m:r>
                      <a:rPr lang="en-US" sz="750" b="0" i="1" dirty="0" smtClean="0">
                        <a:latin typeface="Cambria Math" panose="02040503050406030204" pitchFamily="18" charset="0"/>
                      </a:rPr>
                      <m:t> =</m:t>
                    </m:r>
                    <m:f>
                      <m:fPr>
                        <m:ctrlPr>
                          <a:rPr lang="en-US" sz="750" b="0" i="1" dirty="0" smtClean="0">
                            <a:latin typeface="Cambria Math" panose="02040503050406030204" pitchFamily="18" charset="0"/>
                          </a:rPr>
                        </m:ctrlPr>
                      </m:fPr>
                      <m:num>
                        <m:r>
                          <a:rPr lang="en-US" sz="750" b="0" i="1" dirty="0" smtClean="0">
                            <a:latin typeface="Cambria Math" panose="02040503050406030204" pitchFamily="18" charset="0"/>
                          </a:rPr>
                          <m:t>4</m:t>
                        </m:r>
                        <m:r>
                          <a:rPr lang="en-US" sz="750" b="0" i="1" dirty="0" smtClean="0">
                            <a:latin typeface="Cambria Math" panose="02040503050406030204" pitchFamily="18" charset="0"/>
                          </a:rPr>
                          <m:t>.</m:t>
                        </m:r>
                        <m:r>
                          <a:rPr lang="en-US" sz="750" b="0" i="1" dirty="0" smtClean="0">
                            <a:latin typeface="Cambria Math" panose="02040503050406030204" pitchFamily="18" charset="0"/>
                          </a:rPr>
                          <m:t>25</m:t>
                        </m:r>
                        <m:r>
                          <a:rPr lang="en-US" sz="750" b="0" i="1" dirty="0" smtClean="0">
                            <a:latin typeface="Cambria Math" panose="02040503050406030204" pitchFamily="18" charset="0"/>
                          </a:rPr>
                          <m:t> − </m:t>
                        </m:r>
                        <m:r>
                          <a:rPr lang="en-US" sz="750" b="0" i="1" dirty="0" smtClean="0">
                            <a:latin typeface="Cambria Math" panose="02040503050406030204" pitchFamily="18" charset="0"/>
                          </a:rPr>
                          <m:t>4</m:t>
                        </m:r>
                      </m:num>
                      <m:den>
                        <m:r>
                          <a:rPr lang="en-US" sz="750" b="0" i="1" dirty="0" smtClean="0">
                            <a:latin typeface="Cambria Math" panose="02040503050406030204" pitchFamily="18" charset="0"/>
                          </a:rPr>
                          <m:t>1</m:t>
                        </m:r>
                        <m:r>
                          <a:rPr lang="en-US" sz="750" b="0" i="1" dirty="0" smtClean="0">
                            <a:latin typeface="Cambria Math" panose="02040503050406030204" pitchFamily="18" charset="0"/>
                          </a:rPr>
                          <m:t>.</m:t>
                        </m:r>
                        <m:r>
                          <a:rPr lang="en-US" sz="750" b="0" i="1" dirty="0" smtClean="0">
                            <a:latin typeface="Cambria Math" panose="02040503050406030204" pitchFamily="18" charset="0"/>
                          </a:rPr>
                          <m:t>2</m:t>
                        </m:r>
                      </m:den>
                    </m:f>
                    <m:r>
                      <a:rPr lang="en-US" sz="750" b="0" i="1" dirty="0" smtClean="0">
                        <a:latin typeface="Cambria Math" panose="02040503050406030204" pitchFamily="18" charset="0"/>
                      </a:rPr>
                      <m:t> =</m:t>
                    </m:r>
                    <m:f>
                      <m:fPr>
                        <m:ctrlPr>
                          <a:rPr lang="en-US" sz="750" b="0" i="1" dirty="0" smtClean="0">
                            <a:latin typeface="Cambria Math" panose="02040503050406030204" pitchFamily="18" charset="0"/>
                          </a:rPr>
                        </m:ctrlPr>
                      </m:fPr>
                      <m:num>
                        <m:r>
                          <a:rPr lang="en-US" sz="750" b="0" i="1" dirty="0" smtClean="0">
                            <a:latin typeface="Cambria Math" panose="02040503050406030204" pitchFamily="18" charset="0"/>
                          </a:rPr>
                          <m:t>0</m:t>
                        </m:r>
                        <m:r>
                          <a:rPr lang="en-US" sz="750" b="0" i="1" dirty="0" smtClean="0">
                            <a:latin typeface="Cambria Math" panose="02040503050406030204" pitchFamily="18" charset="0"/>
                          </a:rPr>
                          <m:t>.</m:t>
                        </m:r>
                        <m:r>
                          <a:rPr lang="en-US" sz="750" b="0" i="1" dirty="0" smtClean="0">
                            <a:latin typeface="Cambria Math" panose="02040503050406030204" pitchFamily="18" charset="0"/>
                          </a:rPr>
                          <m:t>25</m:t>
                        </m:r>
                      </m:num>
                      <m:den>
                        <m:r>
                          <a:rPr lang="en-US" sz="750" b="0" i="1" dirty="0" smtClean="0">
                            <a:latin typeface="Cambria Math" panose="02040503050406030204" pitchFamily="18" charset="0"/>
                          </a:rPr>
                          <m:t>1</m:t>
                        </m:r>
                        <m:r>
                          <a:rPr lang="en-US" sz="750" b="0" i="1" dirty="0" smtClean="0">
                            <a:latin typeface="Cambria Math" panose="02040503050406030204" pitchFamily="18" charset="0"/>
                          </a:rPr>
                          <m:t>.</m:t>
                        </m:r>
                        <m:r>
                          <a:rPr lang="en-US" sz="750" b="0" i="1" dirty="0" smtClean="0">
                            <a:latin typeface="Cambria Math" panose="02040503050406030204" pitchFamily="18" charset="0"/>
                          </a:rPr>
                          <m:t>2</m:t>
                        </m:r>
                      </m:den>
                    </m:f>
                    <m:r>
                      <a:rPr lang="en-US" sz="750" b="0" i="1" dirty="0" smtClean="0">
                        <a:latin typeface="Cambria Math" panose="02040503050406030204" pitchFamily="18" charset="0"/>
                      </a:rPr>
                      <m:t> = </m:t>
                    </m:r>
                    <m:r>
                      <a:rPr lang="en-US" sz="750" b="0" i="1" dirty="0" smtClean="0">
                        <a:latin typeface="Cambria Math" panose="02040503050406030204" pitchFamily="18" charset="0"/>
                      </a:rPr>
                      <m:t>0</m:t>
                    </m:r>
                    <m:r>
                      <a:rPr lang="en-US" sz="750" b="0" i="1" dirty="0" smtClean="0">
                        <a:latin typeface="Cambria Math" panose="02040503050406030204" pitchFamily="18" charset="0"/>
                      </a:rPr>
                      <m:t>.</m:t>
                    </m:r>
                    <m:r>
                      <a:rPr lang="en-US" sz="750" b="0" i="1" dirty="0" smtClean="0">
                        <a:latin typeface="Cambria Math" panose="02040503050406030204" pitchFamily="18" charset="0"/>
                      </a:rPr>
                      <m:t>21</m:t>
                    </m:r>
                  </m:oMath>
                </a14:m>
                <a:r>
                  <a:rPr lang="en-US" sz="750" b="0" dirty="0"/>
                  <a:t>.</a:t>
                </a:r>
              </a:p>
              <a:p>
                <a:pPr>
                  <a:lnSpc>
                    <a:spcPct val="120000"/>
                  </a:lnSpc>
                  <a:spcBef>
                    <a:spcPts val="0"/>
                  </a:spcBef>
                </a:pPr>
                <a:r>
                  <a:rPr lang="en-US" sz="750" b="0" dirty="0"/>
                  <a:t>Step 5: Find the probabilities for part b of the question</a:t>
                </a:r>
              </a:p>
              <a:p>
                <a:pPr>
                  <a:lnSpc>
                    <a:spcPct val="120000"/>
                  </a:lnSpc>
                  <a:spcBef>
                    <a:spcPts val="0"/>
                  </a:spcBef>
                </a:pPr>
                <a:r>
                  <a:rPr lang="en-US" sz="750" b="0" dirty="0"/>
                  <a:t>Using a standard normal distribution table, we find that </a:t>
                </a:r>
                <a14:m>
                  <m:oMath xmlns:m="http://schemas.openxmlformats.org/officeDocument/2006/math">
                    <m:r>
                      <a:rPr lang="en-US" sz="750" b="0" i="1" dirty="0" smtClean="0">
                        <a:latin typeface="Cambria Math" panose="02040503050406030204" pitchFamily="18" charset="0"/>
                      </a:rPr>
                      <m:t>𝑃</m:t>
                    </m:r>
                    <m:r>
                      <a:rPr lang="en-US" sz="750" b="0" i="1" dirty="0" smtClean="0">
                        <a:latin typeface="Cambria Math" panose="02040503050406030204" pitchFamily="18" charset="0"/>
                      </a:rPr>
                      <m:t>(</m:t>
                    </m:r>
                    <m:r>
                      <a:rPr lang="en-US" sz="750" b="0" i="1" dirty="0" smtClean="0">
                        <a:latin typeface="Cambria Math" panose="02040503050406030204" pitchFamily="18" charset="0"/>
                      </a:rPr>
                      <m:t>𝑍</m:t>
                    </m:r>
                    <m:r>
                      <a:rPr lang="en-US" sz="750" b="0" i="1" dirty="0" smtClean="0">
                        <a:latin typeface="Cambria Math" panose="02040503050406030204" pitchFamily="18" charset="0"/>
                      </a:rPr>
                      <m:t> &lt; −</m:t>
                    </m:r>
                    <m:r>
                      <a:rPr lang="en-US" sz="750" b="0" i="1" dirty="0" smtClean="0">
                        <a:latin typeface="Cambria Math" panose="02040503050406030204" pitchFamily="18" charset="0"/>
                      </a:rPr>
                      <m:t>0</m:t>
                    </m:r>
                    <m:r>
                      <a:rPr lang="en-US" sz="750" b="0" i="1" dirty="0" smtClean="0">
                        <a:latin typeface="Cambria Math" panose="02040503050406030204" pitchFamily="18" charset="0"/>
                      </a:rPr>
                      <m:t>.</m:t>
                    </m:r>
                    <m:r>
                      <a:rPr lang="en-US" sz="750" b="0" i="1" dirty="0" smtClean="0">
                        <a:latin typeface="Cambria Math" panose="02040503050406030204" pitchFamily="18" charset="0"/>
                      </a:rPr>
                      <m:t>42</m:t>
                    </m:r>
                    <m:r>
                      <a:rPr lang="en-US" sz="750" b="0" i="1" dirty="0" smtClean="0">
                        <a:latin typeface="Cambria Math" panose="02040503050406030204" pitchFamily="18" charset="0"/>
                      </a:rPr>
                      <m:t>) = </m:t>
                    </m:r>
                    <m:r>
                      <a:rPr lang="en-US" sz="750" b="0" i="1" dirty="0" smtClean="0">
                        <a:latin typeface="Cambria Math" panose="02040503050406030204" pitchFamily="18" charset="0"/>
                      </a:rPr>
                      <m:t>0</m:t>
                    </m:r>
                    <m:r>
                      <a:rPr lang="en-US" sz="750" b="0" i="1" dirty="0" smtClean="0">
                        <a:latin typeface="Cambria Math" panose="02040503050406030204" pitchFamily="18" charset="0"/>
                      </a:rPr>
                      <m:t>.</m:t>
                    </m:r>
                    <m:r>
                      <a:rPr lang="en-US" sz="750" b="0" i="1" dirty="0" smtClean="0">
                        <a:latin typeface="Cambria Math" panose="02040503050406030204" pitchFamily="18" charset="0"/>
                      </a:rPr>
                      <m:t>3372</m:t>
                    </m:r>
                    <m:r>
                      <a:rPr lang="en-US" sz="750" b="0" i="1" dirty="0" smtClean="0">
                        <a:latin typeface="Cambria Math" panose="02040503050406030204" pitchFamily="18" charset="0"/>
                      </a:rPr>
                      <m:t> </m:t>
                    </m:r>
                  </m:oMath>
                </a14:m>
                <a:r>
                  <a:rPr lang="en-US" sz="750" b="0" dirty="0"/>
                  <a:t>and </a:t>
                </a:r>
                <a14:m>
                  <m:oMath xmlns:m="http://schemas.openxmlformats.org/officeDocument/2006/math">
                    <m:r>
                      <a:rPr lang="en-US" sz="750" b="0" i="1" dirty="0" smtClean="0">
                        <a:latin typeface="Cambria Math" panose="02040503050406030204" pitchFamily="18" charset="0"/>
                      </a:rPr>
                      <m:t>𝑃</m:t>
                    </m:r>
                    <m:r>
                      <a:rPr lang="en-US" sz="750" b="0" i="1" dirty="0" smtClean="0">
                        <a:latin typeface="Cambria Math" panose="02040503050406030204" pitchFamily="18" charset="0"/>
                      </a:rPr>
                      <m:t>(</m:t>
                    </m:r>
                    <m:r>
                      <a:rPr lang="en-US" sz="750" b="0" i="1" dirty="0" smtClean="0">
                        <a:latin typeface="Cambria Math" panose="02040503050406030204" pitchFamily="18" charset="0"/>
                      </a:rPr>
                      <m:t>𝑍</m:t>
                    </m:r>
                    <m:r>
                      <a:rPr lang="en-US" sz="750" b="0" i="1" dirty="0" smtClean="0">
                        <a:latin typeface="Cambria Math" panose="02040503050406030204" pitchFamily="18" charset="0"/>
                      </a:rPr>
                      <m:t> &lt; </m:t>
                    </m:r>
                    <m:r>
                      <a:rPr lang="en-US" sz="750" b="0" i="1" dirty="0" smtClean="0">
                        <a:latin typeface="Cambria Math" panose="02040503050406030204" pitchFamily="18" charset="0"/>
                      </a:rPr>
                      <m:t>0</m:t>
                    </m:r>
                    <m:r>
                      <a:rPr lang="en-US" sz="750" b="0" i="1" dirty="0" smtClean="0">
                        <a:latin typeface="Cambria Math" panose="02040503050406030204" pitchFamily="18" charset="0"/>
                      </a:rPr>
                      <m:t>.</m:t>
                    </m:r>
                    <m:r>
                      <a:rPr lang="en-US" sz="750" b="0" i="1" dirty="0" smtClean="0">
                        <a:latin typeface="Cambria Math" panose="02040503050406030204" pitchFamily="18" charset="0"/>
                      </a:rPr>
                      <m:t>21</m:t>
                    </m:r>
                    <m:r>
                      <a:rPr lang="en-US" sz="750" b="0" i="1" dirty="0" smtClean="0">
                        <a:latin typeface="Cambria Math" panose="02040503050406030204" pitchFamily="18" charset="0"/>
                      </a:rPr>
                      <m:t>) = </m:t>
                    </m:r>
                    <m:r>
                      <a:rPr lang="en-US" sz="750" b="0" i="1" dirty="0" smtClean="0">
                        <a:latin typeface="Cambria Math" panose="02040503050406030204" pitchFamily="18" charset="0"/>
                      </a:rPr>
                      <m:t>0</m:t>
                    </m:r>
                    <m:r>
                      <a:rPr lang="en-US" sz="750" b="0" i="1" dirty="0" smtClean="0">
                        <a:latin typeface="Cambria Math" panose="02040503050406030204" pitchFamily="18" charset="0"/>
                      </a:rPr>
                      <m:t>.</m:t>
                    </m:r>
                    <m:r>
                      <a:rPr lang="en-US" sz="750" b="0" i="1" dirty="0" smtClean="0">
                        <a:latin typeface="Cambria Math" panose="02040503050406030204" pitchFamily="18" charset="0"/>
                      </a:rPr>
                      <m:t>5832</m:t>
                    </m:r>
                  </m:oMath>
                </a14:m>
                <a:r>
                  <a:rPr lang="en-US" sz="750" b="0" dirty="0"/>
                  <a:t>. To find the probability that one review will take Yoonie from 3.5 to 4.25 hours, we subtract the two probabilities: </a:t>
                </a:r>
                <a:endParaRPr lang="en-US" sz="750" b="0" i="1" dirty="0" smtClean="0">
                  <a:latin typeface="Cambria Math" panose="02040503050406030204" pitchFamily="18" charset="0"/>
                </a:endParaRPr>
              </a:p>
              <a:p>
                <a:pPr algn="ctr">
                  <a:lnSpc>
                    <a:spcPct val="120000"/>
                  </a:lnSpc>
                  <a:spcBef>
                    <a:spcPts val="0"/>
                  </a:spcBef>
                </a:pPr>
                <a14:m>
                  <m:oMath xmlns:m="http://schemas.openxmlformats.org/officeDocument/2006/math">
                    <m:r>
                      <a:rPr lang="en-US" sz="750" b="0" i="1" dirty="0" smtClean="0">
                        <a:latin typeface="Cambria Math" panose="02040503050406030204" pitchFamily="18" charset="0"/>
                      </a:rPr>
                      <m:t>𝑃</m:t>
                    </m:r>
                    <m:r>
                      <a:rPr lang="en-US" sz="750" b="0" i="1" dirty="0" smtClean="0">
                        <a:latin typeface="Cambria Math" panose="02040503050406030204" pitchFamily="18" charset="0"/>
                      </a:rPr>
                      <m:t>(</m:t>
                    </m:r>
                    <m:r>
                      <a:rPr lang="en-US" sz="750" b="0" i="1" dirty="0" smtClean="0">
                        <a:latin typeface="Cambria Math" panose="02040503050406030204" pitchFamily="18" charset="0"/>
                      </a:rPr>
                      <m:t>3</m:t>
                    </m:r>
                    <m:r>
                      <a:rPr lang="en-US" sz="750" b="0" i="1" dirty="0" smtClean="0">
                        <a:latin typeface="Cambria Math" panose="02040503050406030204" pitchFamily="18" charset="0"/>
                      </a:rPr>
                      <m:t>.</m:t>
                    </m:r>
                    <m:r>
                      <a:rPr lang="en-US" sz="750" b="0" i="1" dirty="0" smtClean="0">
                        <a:latin typeface="Cambria Math" panose="02040503050406030204" pitchFamily="18" charset="0"/>
                      </a:rPr>
                      <m:t>5</m:t>
                    </m:r>
                    <m:r>
                      <a:rPr lang="en-US" sz="750" b="0" i="1" dirty="0" smtClean="0">
                        <a:latin typeface="Cambria Math" panose="02040503050406030204" pitchFamily="18" charset="0"/>
                      </a:rPr>
                      <m:t> &lt; </m:t>
                    </m:r>
                    <m:r>
                      <a:rPr lang="en-US" sz="750" b="0" i="1" dirty="0" smtClean="0">
                        <a:latin typeface="Cambria Math" panose="02040503050406030204" pitchFamily="18" charset="0"/>
                      </a:rPr>
                      <m:t>𝑋</m:t>
                    </m:r>
                    <m:r>
                      <a:rPr lang="en-US" sz="750" b="0" i="1" dirty="0" smtClean="0">
                        <a:latin typeface="Cambria Math" panose="02040503050406030204" pitchFamily="18" charset="0"/>
                      </a:rPr>
                      <m:t> &lt; </m:t>
                    </m:r>
                    <m:r>
                      <a:rPr lang="en-US" sz="750" b="0" i="1" dirty="0" smtClean="0">
                        <a:latin typeface="Cambria Math" panose="02040503050406030204" pitchFamily="18" charset="0"/>
                      </a:rPr>
                      <m:t>4</m:t>
                    </m:r>
                    <m:r>
                      <a:rPr lang="en-US" sz="750" b="0" i="1" dirty="0" smtClean="0">
                        <a:latin typeface="Cambria Math" panose="02040503050406030204" pitchFamily="18" charset="0"/>
                      </a:rPr>
                      <m:t>.</m:t>
                    </m:r>
                    <m:r>
                      <a:rPr lang="en-US" sz="750" b="0" i="1" dirty="0" smtClean="0">
                        <a:latin typeface="Cambria Math" panose="02040503050406030204" pitchFamily="18" charset="0"/>
                      </a:rPr>
                      <m:t>25</m:t>
                    </m:r>
                    <m:r>
                      <a:rPr lang="en-US" sz="750" b="0" i="1" dirty="0" smtClean="0">
                        <a:latin typeface="Cambria Math" panose="02040503050406030204" pitchFamily="18" charset="0"/>
                      </a:rPr>
                      <m:t>) = </m:t>
                    </m:r>
                    <m:r>
                      <a:rPr lang="en-US" sz="750" b="0" i="1" dirty="0" smtClean="0">
                        <a:latin typeface="Cambria Math" panose="02040503050406030204" pitchFamily="18" charset="0"/>
                      </a:rPr>
                      <m:t>𝑃</m:t>
                    </m:r>
                    <m:r>
                      <a:rPr lang="en-US" sz="750" b="0" i="1" dirty="0" smtClean="0">
                        <a:latin typeface="Cambria Math" panose="02040503050406030204" pitchFamily="18" charset="0"/>
                      </a:rPr>
                      <m:t>(</m:t>
                    </m:r>
                    <m:r>
                      <a:rPr lang="en-US" sz="750" b="0" i="1" dirty="0" smtClean="0">
                        <a:latin typeface="Cambria Math" panose="02040503050406030204" pitchFamily="18" charset="0"/>
                      </a:rPr>
                      <m:t>𝑍</m:t>
                    </m:r>
                    <m:r>
                      <a:rPr lang="en-US" sz="750" b="0" i="1" dirty="0" smtClean="0">
                        <a:latin typeface="Cambria Math" panose="02040503050406030204" pitchFamily="18" charset="0"/>
                      </a:rPr>
                      <m:t> &lt; </m:t>
                    </m:r>
                    <m:r>
                      <a:rPr lang="en-US" sz="750" b="0" i="1" dirty="0" smtClean="0">
                        <a:latin typeface="Cambria Math" panose="02040503050406030204" pitchFamily="18" charset="0"/>
                      </a:rPr>
                      <m:t>0</m:t>
                    </m:r>
                    <m:r>
                      <a:rPr lang="en-US" sz="750" b="0" i="1" dirty="0" smtClean="0">
                        <a:latin typeface="Cambria Math" panose="02040503050406030204" pitchFamily="18" charset="0"/>
                      </a:rPr>
                      <m:t>.</m:t>
                    </m:r>
                    <m:r>
                      <a:rPr lang="en-US" sz="750" b="0" i="1" dirty="0" smtClean="0">
                        <a:latin typeface="Cambria Math" panose="02040503050406030204" pitchFamily="18" charset="0"/>
                      </a:rPr>
                      <m:t>21</m:t>
                    </m:r>
                    <m:r>
                      <a:rPr lang="en-US" sz="750" b="0" i="1" dirty="0" smtClean="0">
                        <a:latin typeface="Cambria Math" panose="02040503050406030204" pitchFamily="18" charset="0"/>
                      </a:rPr>
                      <m:t>) − </m:t>
                    </m:r>
                    <m:r>
                      <a:rPr lang="en-US" sz="750" b="0" i="1" dirty="0" smtClean="0">
                        <a:latin typeface="Cambria Math" panose="02040503050406030204" pitchFamily="18" charset="0"/>
                      </a:rPr>
                      <m:t>𝑃</m:t>
                    </m:r>
                    <m:r>
                      <a:rPr lang="en-US" sz="750" b="0" i="1" dirty="0" smtClean="0">
                        <a:latin typeface="Cambria Math" panose="02040503050406030204" pitchFamily="18" charset="0"/>
                      </a:rPr>
                      <m:t>(</m:t>
                    </m:r>
                    <m:r>
                      <a:rPr lang="en-US" sz="750" b="0" i="1" dirty="0" smtClean="0">
                        <a:latin typeface="Cambria Math" panose="02040503050406030204" pitchFamily="18" charset="0"/>
                      </a:rPr>
                      <m:t>𝑍</m:t>
                    </m:r>
                    <m:r>
                      <a:rPr lang="en-US" sz="750" b="0" i="1" dirty="0" smtClean="0">
                        <a:latin typeface="Cambria Math" panose="02040503050406030204" pitchFamily="18" charset="0"/>
                      </a:rPr>
                      <m:t> &lt; −</m:t>
                    </m:r>
                    <m:r>
                      <a:rPr lang="en-US" sz="750" b="0" i="1" dirty="0" smtClean="0">
                        <a:latin typeface="Cambria Math" panose="02040503050406030204" pitchFamily="18" charset="0"/>
                      </a:rPr>
                      <m:t>0</m:t>
                    </m:r>
                    <m:r>
                      <a:rPr lang="en-US" sz="750" b="0" i="1" dirty="0" smtClean="0">
                        <a:latin typeface="Cambria Math" panose="02040503050406030204" pitchFamily="18" charset="0"/>
                      </a:rPr>
                      <m:t>.</m:t>
                    </m:r>
                    <m:r>
                      <a:rPr lang="en-US" sz="750" b="0" i="1" dirty="0" smtClean="0">
                        <a:latin typeface="Cambria Math" panose="02040503050406030204" pitchFamily="18" charset="0"/>
                      </a:rPr>
                      <m:t>42</m:t>
                    </m:r>
                    <m:r>
                      <a:rPr lang="en-US" sz="750" b="0" i="1" dirty="0" smtClean="0">
                        <a:latin typeface="Cambria Math" panose="02040503050406030204" pitchFamily="18" charset="0"/>
                      </a:rPr>
                      <m:t>) = </m:t>
                    </m:r>
                    <m:r>
                      <a:rPr lang="en-US" sz="750" b="0" i="1" dirty="0" smtClean="0">
                        <a:latin typeface="Cambria Math" panose="02040503050406030204" pitchFamily="18" charset="0"/>
                      </a:rPr>
                      <m:t>0</m:t>
                    </m:r>
                    <m:r>
                      <a:rPr lang="en-US" sz="750" b="0" i="1" dirty="0" smtClean="0">
                        <a:latin typeface="Cambria Math" panose="02040503050406030204" pitchFamily="18" charset="0"/>
                      </a:rPr>
                      <m:t>.</m:t>
                    </m:r>
                    <m:r>
                      <a:rPr lang="en-US" sz="750" b="0" i="1" dirty="0" smtClean="0">
                        <a:latin typeface="Cambria Math" panose="02040503050406030204" pitchFamily="18" charset="0"/>
                      </a:rPr>
                      <m:t>5832</m:t>
                    </m:r>
                    <m:r>
                      <a:rPr lang="en-US" sz="750" b="0" i="1" dirty="0" smtClean="0">
                        <a:latin typeface="Cambria Math" panose="02040503050406030204" pitchFamily="18" charset="0"/>
                      </a:rPr>
                      <m:t> − </m:t>
                    </m:r>
                    <m:r>
                      <a:rPr lang="en-US" sz="750" b="0" i="1" dirty="0" smtClean="0">
                        <a:latin typeface="Cambria Math" panose="02040503050406030204" pitchFamily="18" charset="0"/>
                      </a:rPr>
                      <m:t>0</m:t>
                    </m:r>
                    <m:r>
                      <a:rPr lang="en-US" sz="750" b="0" i="1" dirty="0" smtClean="0">
                        <a:latin typeface="Cambria Math" panose="02040503050406030204" pitchFamily="18" charset="0"/>
                      </a:rPr>
                      <m:t>.</m:t>
                    </m:r>
                    <m:r>
                      <a:rPr lang="en-US" sz="750" b="0" i="1" dirty="0" smtClean="0">
                        <a:latin typeface="Cambria Math" panose="02040503050406030204" pitchFamily="18" charset="0"/>
                      </a:rPr>
                      <m:t>3372</m:t>
                    </m:r>
                    <m:r>
                      <a:rPr lang="en-US" sz="750" b="0" i="1" dirty="0" smtClean="0">
                        <a:latin typeface="Cambria Math" panose="02040503050406030204" pitchFamily="18" charset="0"/>
                      </a:rPr>
                      <m:t> = </m:t>
                    </m:r>
                    <m:r>
                      <a:rPr lang="en-US" sz="750" b="0" i="1" dirty="0" smtClean="0">
                        <a:latin typeface="Cambria Math" panose="02040503050406030204" pitchFamily="18" charset="0"/>
                      </a:rPr>
                      <m:t>0</m:t>
                    </m:r>
                    <m:r>
                      <a:rPr lang="en-US" sz="750" b="0" i="1" dirty="0" smtClean="0">
                        <a:latin typeface="Cambria Math" panose="02040503050406030204" pitchFamily="18" charset="0"/>
                      </a:rPr>
                      <m:t>.</m:t>
                    </m:r>
                    <m:r>
                      <a:rPr lang="en-US" sz="750" b="0" i="1" dirty="0" smtClean="0">
                        <a:latin typeface="Cambria Math" panose="02040503050406030204" pitchFamily="18" charset="0"/>
                      </a:rPr>
                      <m:t>246</m:t>
                    </m:r>
                  </m:oMath>
                </a14:m>
                <a:r>
                  <a:rPr lang="en-US" sz="750" b="0" dirty="0"/>
                  <a:t>.</a:t>
                </a:r>
              </a:p>
              <a:p>
                <a:pPr>
                  <a:lnSpc>
                    <a:spcPct val="120000"/>
                  </a:lnSpc>
                  <a:spcBef>
                    <a:spcPts val="0"/>
                  </a:spcBef>
                </a:pPr>
                <a:r>
                  <a:rPr lang="en-US" sz="750" b="0" dirty="0"/>
                  <a:t>The final answer is: 0.246​</a:t>
                </a: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39788" y="1681162"/>
                <a:ext cx="5157787" cy="2446337"/>
              </a:xfr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839788" y="4127498"/>
                <a:ext cx="5157787" cy="2571751"/>
              </a:xfrm>
              <a:ln>
                <a:solidFill>
                  <a:schemeClr val="tx1"/>
                </a:solidFill>
              </a:ln>
            </p:spPr>
            <p:txBody>
              <a:bodyPr>
                <a:noAutofit/>
              </a:bodyPr>
              <a:lstStyle/>
              <a:p>
                <a:pPr marL="0" indent="0">
                  <a:lnSpc>
                    <a:spcPct val="100000"/>
                  </a:lnSpc>
                  <a:spcBef>
                    <a:spcPts val="0"/>
                  </a:spcBef>
                  <a:buNone/>
                </a:pPr>
                <a:r>
                  <a:rPr lang="en-US" sz="550" dirty="0" smtClean="0"/>
                  <a:t> Given </a:t>
                </a:r>
                <a:r>
                  <a:rPr lang="en-US" sz="550" dirty="0"/>
                  <a:t>information:</a:t>
                </a:r>
                <a:br>
                  <a:rPr lang="en-US" sz="550" dirty="0"/>
                </a:br>
                <a:r>
                  <a:rPr lang="en-US" sz="550" dirty="0"/>
                  <a:t>- The time it takes Yoonie to complete a review, </a:t>
                </a:r>
                <a:r>
                  <a:rPr lang="en-US" sz="550" i="1" dirty="0">
                    <a:latin typeface="Cambria Math" panose="02040503050406030204" pitchFamily="18" charset="0"/>
                    <a:ea typeface="Cambria Math" panose="02040503050406030204" pitchFamily="18" charset="0"/>
                  </a:rPr>
                  <a:t>X</a:t>
                </a:r>
                <a:r>
                  <a:rPr lang="en-US" sz="550" dirty="0"/>
                  <a:t>, is normally distributed with a population standard deviation of 1.2 hours.</a:t>
                </a:r>
                <a:br>
                  <a:rPr lang="en-US" sz="550" dirty="0"/>
                </a:br>
                <a:r>
                  <a:rPr lang="en-US" sz="550" dirty="0"/>
                  <a:t>- Yoonie reviews 16 employees each month</a:t>
                </a:r>
                <a:r>
                  <a:rPr lang="en-US" sz="550" dirty="0" smtClean="0"/>
                  <a:t>.</a:t>
                </a:r>
                <a:r>
                  <a:rPr lang="en-US" sz="550" dirty="0"/>
                  <a:t/>
                </a:r>
                <a:br>
                  <a:rPr lang="en-US" sz="550" dirty="0"/>
                </a:br>
                <a:r>
                  <a:rPr lang="en-US" sz="550" dirty="0"/>
                  <a:t>a) To calculate the mean, standard deviation, and sample size:</a:t>
                </a:r>
                <a:br>
                  <a:rPr lang="en-US" sz="550" dirty="0"/>
                </a:br>
                <a:r>
                  <a:rPr lang="en-US" sz="550" dirty="0"/>
                  <a:t>- The mean time for one review is the same as the population mean, which is given as 4 hours.</a:t>
                </a:r>
                <a:br>
                  <a:rPr lang="en-US" sz="550" dirty="0"/>
                </a:br>
                <a:r>
                  <a:rPr lang="en-US" sz="550" dirty="0"/>
                  <a:t>- The mean time for 16 reviews (sample mean) is the same as the population mean, which is 4 hours.</a:t>
                </a:r>
                <a:br>
                  <a:rPr lang="en-US" sz="550" dirty="0"/>
                </a:br>
                <a:r>
                  <a:rPr lang="en-US" sz="550" dirty="0"/>
                  <a:t>- The standard deviation for the sample mean is the population standard deviation divided by the square root of the sample size:</a:t>
                </a:r>
                <a:br>
                  <a:rPr lang="en-US" sz="550" dirty="0"/>
                </a:br>
                <a14:m>
                  <m:oMath xmlns:m="http://schemas.openxmlformats.org/officeDocument/2006/math">
                    <m:r>
                      <m:rPr>
                        <m:sty m:val="p"/>
                      </m:rPr>
                      <a:rPr lang="en-US" sz="550" i="0" dirty="0" smtClean="0">
                        <a:latin typeface="Cambria Math" panose="02040503050406030204" pitchFamily="18" charset="0"/>
                      </a:rPr>
                      <m:t>Standard</m:t>
                    </m:r>
                    <m:r>
                      <a:rPr lang="en-US" sz="550" i="0" dirty="0" smtClean="0">
                        <a:latin typeface="Cambria Math" panose="02040503050406030204" pitchFamily="18" charset="0"/>
                      </a:rPr>
                      <m:t> </m:t>
                    </m:r>
                    <m:r>
                      <m:rPr>
                        <m:sty m:val="p"/>
                      </m:rPr>
                      <a:rPr lang="en-US" sz="550" i="0" dirty="0" smtClean="0">
                        <a:latin typeface="Cambria Math" panose="02040503050406030204" pitchFamily="18" charset="0"/>
                      </a:rPr>
                      <m:t>deviation</m:t>
                    </m:r>
                    <m:r>
                      <a:rPr lang="en-US" sz="550" i="0" dirty="0" smtClean="0">
                        <a:latin typeface="Cambria Math" panose="02040503050406030204" pitchFamily="18" charset="0"/>
                      </a:rPr>
                      <m:t> </m:t>
                    </m:r>
                    <m:r>
                      <m:rPr>
                        <m:sty m:val="p"/>
                      </m:rPr>
                      <a:rPr lang="en-US" sz="550" i="0" dirty="0" smtClean="0">
                        <a:latin typeface="Cambria Math" panose="02040503050406030204" pitchFamily="18" charset="0"/>
                      </a:rPr>
                      <m:t>of</m:t>
                    </m:r>
                    <m:r>
                      <a:rPr lang="en-US" sz="550" i="0" dirty="0" smtClean="0">
                        <a:latin typeface="Cambria Math" panose="02040503050406030204" pitchFamily="18" charset="0"/>
                      </a:rPr>
                      <m:t> </m:t>
                    </m:r>
                    <m:r>
                      <m:rPr>
                        <m:sty m:val="p"/>
                      </m:rPr>
                      <a:rPr lang="en-US" sz="550" i="0" dirty="0" smtClean="0">
                        <a:latin typeface="Cambria Math" panose="02040503050406030204" pitchFamily="18" charset="0"/>
                      </a:rPr>
                      <m:t>the</m:t>
                    </m:r>
                    <m:r>
                      <a:rPr lang="en-US" sz="550" i="0" dirty="0" smtClean="0">
                        <a:latin typeface="Cambria Math" panose="02040503050406030204" pitchFamily="18" charset="0"/>
                      </a:rPr>
                      <m:t> </m:t>
                    </m:r>
                    <m:r>
                      <m:rPr>
                        <m:sty m:val="p"/>
                      </m:rPr>
                      <a:rPr lang="en-US" sz="550" i="0" dirty="0" smtClean="0">
                        <a:latin typeface="Cambria Math" panose="02040503050406030204" pitchFamily="18" charset="0"/>
                      </a:rPr>
                      <m:t>sample</m:t>
                    </m:r>
                    <m:r>
                      <a:rPr lang="en-US" sz="550" i="0" dirty="0" smtClean="0">
                        <a:latin typeface="Cambria Math" panose="02040503050406030204" pitchFamily="18" charset="0"/>
                      </a:rPr>
                      <m:t> </m:t>
                    </m:r>
                    <m:r>
                      <m:rPr>
                        <m:sty m:val="p"/>
                      </m:rPr>
                      <a:rPr lang="en-US" sz="550" i="0" dirty="0" smtClean="0">
                        <a:latin typeface="Cambria Math" panose="02040503050406030204" pitchFamily="18" charset="0"/>
                      </a:rPr>
                      <m:t>mean</m:t>
                    </m:r>
                    <m:r>
                      <a:rPr lang="en-US" sz="550" i="0" dirty="0" smtClean="0">
                        <a:latin typeface="Cambria Math" panose="02040503050406030204" pitchFamily="18" charset="0"/>
                      </a:rPr>
                      <m:t> </m:t>
                    </m:r>
                    <m:r>
                      <a:rPr lang="en-US" sz="550" i="1" dirty="0" smtClean="0">
                        <a:latin typeface="Cambria Math" panose="02040503050406030204" pitchFamily="18" charset="0"/>
                      </a:rPr>
                      <m:t>= </m:t>
                    </m:r>
                    <m:r>
                      <m:rPr>
                        <m:sty m:val="p"/>
                      </m:rPr>
                      <a:rPr lang="en-US" sz="550" i="0" dirty="0" smtClean="0">
                        <a:latin typeface="Cambria Math" panose="02040503050406030204" pitchFamily="18" charset="0"/>
                      </a:rPr>
                      <m:t>Population</m:t>
                    </m:r>
                    <m:r>
                      <a:rPr lang="en-US" sz="550" i="0" dirty="0" smtClean="0">
                        <a:latin typeface="Cambria Math" panose="02040503050406030204" pitchFamily="18" charset="0"/>
                      </a:rPr>
                      <m:t> </m:t>
                    </m:r>
                    <m:r>
                      <m:rPr>
                        <m:sty m:val="p"/>
                      </m:rPr>
                      <a:rPr lang="en-US" sz="550" i="0" dirty="0" smtClean="0">
                        <a:latin typeface="Cambria Math" panose="02040503050406030204" pitchFamily="18" charset="0"/>
                      </a:rPr>
                      <m:t>standard</m:t>
                    </m:r>
                    <m:r>
                      <a:rPr lang="en-US" sz="550" i="0" dirty="0" smtClean="0">
                        <a:latin typeface="Cambria Math" panose="02040503050406030204" pitchFamily="18" charset="0"/>
                      </a:rPr>
                      <m:t> </m:t>
                    </m:r>
                    <m:r>
                      <m:rPr>
                        <m:sty m:val="p"/>
                      </m:rPr>
                      <a:rPr lang="en-US" sz="550" i="0" dirty="0" smtClean="0">
                        <a:latin typeface="Cambria Math" panose="02040503050406030204" pitchFamily="18" charset="0"/>
                      </a:rPr>
                      <m:t>deviation</m:t>
                    </m:r>
                    <m:r>
                      <a:rPr lang="en-US" sz="550" i="0" dirty="0" smtClean="0">
                        <a:latin typeface="Cambria Math" panose="02040503050406030204" pitchFamily="18" charset="0"/>
                      </a:rPr>
                      <m:t> </m:t>
                    </m:r>
                    <m:r>
                      <a:rPr lang="en-US" sz="550" i="1" dirty="0" smtClean="0">
                        <a:latin typeface="Cambria Math" panose="02040503050406030204" pitchFamily="18" charset="0"/>
                      </a:rPr>
                      <m:t>/ </m:t>
                    </m:r>
                    <m:rad>
                      <m:radPr>
                        <m:degHide m:val="on"/>
                        <m:ctrlPr>
                          <a:rPr lang="en-US" sz="550" i="1" dirty="0" smtClean="0">
                            <a:latin typeface="Cambria Math" panose="02040503050406030204" pitchFamily="18" charset="0"/>
                          </a:rPr>
                        </m:ctrlPr>
                      </m:radPr>
                      <m:deg/>
                      <m:e>
                        <m:r>
                          <a:rPr lang="en-US" sz="550" b="0" i="0" dirty="0" smtClean="0">
                            <a:latin typeface="Cambria Math" panose="02040503050406030204" pitchFamily="18" charset="0"/>
                          </a:rPr>
                          <m:t>(</m:t>
                        </m:r>
                        <m:r>
                          <m:rPr>
                            <m:sty m:val="p"/>
                          </m:rPr>
                          <a:rPr lang="en-US" sz="550" b="0" i="0" dirty="0" smtClean="0">
                            <a:latin typeface="Cambria Math" panose="02040503050406030204" pitchFamily="18" charset="0"/>
                          </a:rPr>
                          <m:t>sample</m:t>
                        </m:r>
                        <m:r>
                          <a:rPr lang="en-US" sz="550" b="0" i="0" dirty="0" smtClean="0">
                            <a:latin typeface="Cambria Math" panose="02040503050406030204" pitchFamily="18" charset="0"/>
                          </a:rPr>
                          <m:t> </m:t>
                        </m:r>
                        <m:r>
                          <m:rPr>
                            <m:sty m:val="p"/>
                          </m:rPr>
                          <a:rPr lang="en-US" sz="550" b="0" i="0" dirty="0" smtClean="0">
                            <a:latin typeface="Cambria Math" panose="02040503050406030204" pitchFamily="18" charset="0"/>
                          </a:rPr>
                          <m:t>size</m:t>
                        </m:r>
                        <m:r>
                          <a:rPr lang="en-US" sz="550" b="0" i="0" dirty="0" smtClean="0">
                            <a:latin typeface="Cambria Math" panose="02040503050406030204" pitchFamily="18" charset="0"/>
                          </a:rPr>
                          <m:t>)</m:t>
                        </m:r>
                      </m:e>
                    </m:rad>
                    <m:r>
                      <a:rPr lang="en-US" sz="550" i="1" dirty="0">
                        <a:latin typeface="Cambria Math" panose="02040503050406030204" pitchFamily="18" charset="0"/>
                      </a:rPr>
                      <m:t>= </m:t>
                    </m:r>
                    <m:r>
                      <a:rPr lang="en-US" sz="550" i="1" dirty="0">
                        <a:latin typeface="Cambria Math" panose="02040503050406030204" pitchFamily="18" charset="0"/>
                      </a:rPr>
                      <m:t>1</m:t>
                    </m:r>
                    <m:r>
                      <a:rPr lang="en-US" sz="550" i="1" dirty="0">
                        <a:latin typeface="Cambria Math" panose="02040503050406030204" pitchFamily="18" charset="0"/>
                      </a:rPr>
                      <m:t>.</m:t>
                    </m:r>
                    <m:r>
                      <a:rPr lang="en-US" sz="550" i="1" dirty="0">
                        <a:latin typeface="Cambria Math" panose="02040503050406030204" pitchFamily="18" charset="0"/>
                      </a:rPr>
                      <m:t>2</m:t>
                    </m:r>
                    <m:r>
                      <a:rPr lang="en-US" sz="550" i="1" dirty="0">
                        <a:latin typeface="Cambria Math" panose="02040503050406030204" pitchFamily="18" charset="0"/>
                      </a:rPr>
                      <m:t> / </m:t>
                    </m:r>
                    <m:rad>
                      <m:radPr>
                        <m:degHide m:val="on"/>
                        <m:ctrlPr>
                          <a:rPr lang="en-US" sz="550" i="1" dirty="0" smtClean="0">
                            <a:latin typeface="Cambria Math" panose="02040503050406030204" pitchFamily="18" charset="0"/>
                          </a:rPr>
                        </m:ctrlPr>
                      </m:radPr>
                      <m:deg/>
                      <m:e>
                        <m:r>
                          <a:rPr lang="en-US" sz="550" b="0" i="1" dirty="0" smtClean="0">
                            <a:latin typeface="Cambria Math" panose="02040503050406030204" pitchFamily="18" charset="0"/>
                          </a:rPr>
                          <m:t>16</m:t>
                        </m:r>
                      </m:e>
                    </m:rad>
                    <m:r>
                      <a:rPr lang="en-US" sz="550" i="1" dirty="0">
                        <a:latin typeface="Cambria Math" panose="02040503050406030204" pitchFamily="18" charset="0"/>
                      </a:rPr>
                      <m:t> = </m:t>
                    </m:r>
                    <m:r>
                      <a:rPr lang="en-US" sz="550" i="1" dirty="0">
                        <a:latin typeface="Cambria Math" panose="02040503050406030204" pitchFamily="18" charset="0"/>
                      </a:rPr>
                      <m:t>1</m:t>
                    </m:r>
                    <m:r>
                      <a:rPr lang="en-US" sz="550" i="1" dirty="0">
                        <a:latin typeface="Cambria Math" panose="02040503050406030204" pitchFamily="18" charset="0"/>
                      </a:rPr>
                      <m:t>.</m:t>
                    </m:r>
                    <m:r>
                      <a:rPr lang="en-US" sz="550" i="1" dirty="0">
                        <a:latin typeface="Cambria Math" panose="02040503050406030204" pitchFamily="18" charset="0"/>
                      </a:rPr>
                      <m:t>2</m:t>
                    </m:r>
                    <m:r>
                      <a:rPr lang="en-US" sz="550" i="1" dirty="0">
                        <a:latin typeface="Cambria Math" panose="02040503050406030204" pitchFamily="18" charset="0"/>
                      </a:rPr>
                      <m:t> / </m:t>
                    </m:r>
                    <m:r>
                      <a:rPr lang="en-US" sz="550" i="1" dirty="0">
                        <a:latin typeface="Cambria Math" panose="02040503050406030204" pitchFamily="18" charset="0"/>
                      </a:rPr>
                      <m:t>4</m:t>
                    </m:r>
                    <m:r>
                      <a:rPr lang="en-US" sz="550" i="1" dirty="0">
                        <a:latin typeface="Cambria Math" panose="02040503050406030204" pitchFamily="18" charset="0"/>
                      </a:rPr>
                      <m:t> = </m:t>
                    </m:r>
                    <m:r>
                      <a:rPr lang="en-US" sz="550" i="1" dirty="0">
                        <a:latin typeface="Cambria Math" panose="02040503050406030204" pitchFamily="18" charset="0"/>
                      </a:rPr>
                      <m:t>0</m:t>
                    </m:r>
                    <m:r>
                      <a:rPr lang="en-US" sz="550" i="1" dirty="0">
                        <a:latin typeface="Cambria Math" panose="02040503050406030204" pitchFamily="18" charset="0"/>
                      </a:rPr>
                      <m:t>.</m:t>
                    </m:r>
                    <m:r>
                      <a:rPr lang="en-US" sz="550" i="1" dirty="0">
                        <a:latin typeface="Cambria Math" panose="02040503050406030204" pitchFamily="18" charset="0"/>
                      </a:rPr>
                      <m:t>3</m:t>
                    </m:r>
                    <m:r>
                      <a:rPr lang="en-US" sz="550" i="1" dirty="0">
                        <a:latin typeface="Cambria Math" panose="02040503050406030204" pitchFamily="18" charset="0"/>
                      </a:rPr>
                      <m:t> </m:t>
                    </m:r>
                    <m:r>
                      <m:rPr>
                        <m:sty m:val="p"/>
                      </m:rPr>
                      <a:rPr lang="en-US" sz="550" b="0" i="0" dirty="0" smtClean="0">
                        <a:latin typeface="Cambria Math" panose="02040503050406030204" pitchFamily="18" charset="0"/>
                      </a:rPr>
                      <m:t>hours</m:t>
                    </m:r>
                  </m:oMath>
                </a14:m>
                <a:r>
                  <a:rPr lang="en-US" sz="550" dirty="0" smtClean="0"/>
                  <a:t>.</a:t>
                </a:r>
                <a:r>
                  <a:rPr lang="en-US" sz="550" dirty="0"/>
                  <a:t/>
                </a:r>
                <a:br>
                  <a:rPr lang="en-US" sz="550" dirty="0"/>
                </a:br>
                <a:r>
                  <a:rPr lang="en-US" sz="550" dirty="0"/>
                  <a:t>- The sample size is 16, which represents the 16 employees reviewed each month.</a:t>
                </a:r>
                <a:br>
                  <a:rPr lang="en-US" sz="550" dirty="0"/>
                </a:br>
                <a:r>
                  <a:rPr lang="en-US" sz="550" dirty="0"/>
                  <a:t/>
                </a:r>
                <a:br>
                  <a:rPr lang="en-US" sz="550" dirty="0"/>
                </a:br>
                <a:r>
                  <a:rPr lang="en-US" sz="550" dirty="0"/>
                  <a:t>b) To find the probability that one review will take Yoonie from 3.5 to 4.25 hours, we need to find the z-scores corresponding to these times and calculate the probability using the standard normal distribution table</a:t>
                </a:r>
                <a:r>
                  <a:rPr lang="en-US" sz="550" dirty="0" smtClean="0"/>
                  <a:t>.</a:t>
                </a:r>
                <a:r>
                  <a:rPr lang="en-US" sz="550" dirty="0"/>
                  <a:t/>
                </a:r>
                <a:br>
                  <a:rPr lang="en-US" sz="550" dirty="0"/>
                </a:br>
                <a:r>
                  <a:rPr lang="en-US" sz="550" dirty="0"/>
                  <a:t>Given that the z-score formula is </a:t>
                </a:r>
                <a14:m>
                  <m:oMath xmlns:m="http://schemas.openxmlformats.org/officeDocument/2006/math">
                    <m:r>
                      <a:rPr lang="en-US" sz="550" b="0" i="1" smtClean="0">
                        <a:latin typeface="Cambria Math" panose="02040503050406030204" pitchFamily="18" charset="0"/>
                      </a:rPr>
                      <m:t>𝑧</m:t>
                    </m:r>
                    <m:r>
                      <a:rPr lang="en-US" sz="550" i="1">
                        <a:latin typeface="Cambria Math" panose="02040503050406030204" pitchFamily="18" charset="0"/>
                      </a:rPr>
                      <m:t>=</m:t>
                    </m:r>
                    <m:f>
                      <m:fPr>
                        <m:ctrlPr>
                          <a:rPr lang="en-US" sz="550" i="1">
                            <a:latin typeface="Cambria Math" panose="02040503050406030204" pitchFamily="18" charset="0"/>
                          </a:rPr>
                        </m:ctrlPr>
                      </m:fPr>
                      <m:num>
                        <m:r>
                          <a:rPr lang="en-US" sz="550" i="1">
                            <a:latin typeface="Cambria Math" panose="02040503050406030204" pitchFamily="18" charset="0"/>
                          </a:rPr>
                          <m:t>𝑋</m:t>
                        </m:r>
                        <m:r>
                          <a:rPr lang="en-US" sz="550" i="1">
                            <a:latin typeface="Cambria Math" panose="02040503050406030204" pitchFamily="18" charset="0"/>
                          </a:rPr>
                          <m:t>−</m:t>
                        </m:r>
                        <m:r>
                          <a:rPr lang="en-US" sz="550" i="1">
                            <a:latin typeface="Cambria Math" panose="02040503050406030204" pitchFamily="18" charset="0"/>
                            <a:ea typeface="Cambria Math" panose="02040503050406030204" pitchFamily="18" charset="0"/>
                          </a:rPr>
                          <m:t>𝜇</m:t>
                        </m:r>
                      </m:num>
                      <m:den>
                        <m:r>
                          <a:rPr lang="en-US" sz="550" i="1">
                            <a:latin typeface="Cambria Math" panose="02040503050406030204" pitchFamily="18" charset="0"/>
                            <a:ea typeface="Cambria Math" panose="02040503050406030204" pitchFamily="18" charset="0"/>
                          </a:rPr>
                          <m:t>𝜎</m:t>
                        </m:r>
                      </m:den>
                    </m:f>
                  </m:oMath>
                </a14:m>
                <a:r>
                  <a:rPr lang="en-US" sz="550" dirty="0"/>
                  <a:t>, where </a:t>
                </a:r>
                <a:r>
                  <a:rPr lang="en-US" sz="550" i="1" dirty="0">
                    <a:latin typeface="Cambria Math" panose="02040503050406030204" pitchFamily="18" charset="0"/>
                    <a:ea typeface="Cambria Math" panose="02040503050406030204" pitchFamily="18" charset="0"/>
                  </a:rPr>
                  <a:t>X</a:t>
                </a:r>
                <a:r>
                  <a:rPr lang="en-US" sz="550" dirty="0" smtClean="0"/>
                  <a:t> </a:t>
                </a:r>
                <a:r>
                  <a:rPr lang="en-US" sz="550" dirty="0"/>
                  <a:t>is the value, </a:t>
                </a:r>
                <a:r>
                  <a:rPr lang="en-US" sz="550" i="1" dirty="0">
                    <a:latin typeface="Cambria Math" panose="02040503050406030204" pitchFamily="18" charset="0"/>
                    <a:ea typeface="Cambria Math" panose="02040503050406030204" pitchFamily="18" charset="0"/>
                  </a:rPr>
                  <a:t>μ</a:t>
                </a:r>
                <a:r>
                  <a:rPr lang="en-US" sz="550" dirty="0"/>
                  <a:t> is the mean, and </a:t>
                </a:r>
                <a:r>
                  <a:rPr lang="en-US" sz="550" i="1" dirty="0">
                    <a:latin typeface="Cambria Math" panose="02040503050406030204" pitchFamily="18" charset="0"/>
                    <a:ea typeface="Cambria Math" panose="02040503050406030204" pitchFamily="18" charset="0"/>
                  </a:rPr>
                  <a:t>σ</a:t>
                </a:r>
                <a:r>
                  <a:rPr lang="en-US" sz="550" dirty="0">
                    <a:latin typeface="Cambria Math" panose="02040503050406030204" pitchFamily="18" charset="0"/>
                    <a:ea typeface="Cambria Math" panose="02040503050406030204" pitchFamily="18" charset="0"/>
                  </a:rPr>
                  <a:t> </a:t>
                </a:r>
                <a:r>
                  <a:rPr lang="en-US" sz="550" dirty="0"/>
                  <a:t>is the standard deviation.</a:t>
                </a:r>
                <a:br>
                  <a:rPr lang="en-US" sz="550" dirty="0"/>
                </a:br>
                <a:r>
                  <a:rPr lang="en-US" sz="550" dirty="0"/>
                  <a:t>For 3.5 hours:</a:t>
                </a:r>
                <a:br>
                  <a:rPr lang="en-US" sz="550" dirty="0"/>
                </a:br>
                <a14:m>
                  <m:oMathPara xmlns:m="http://schemas.openxmlformats.org/officeDocument/2006/math">
                    <m:oMathParaPr>
                      <m:jc m:val="centerGroup"/>
                    </m:oMathParaPr>
                    <m:oMath xmlns:m="http://schemas.openxmlformats.org/officeDocument/2006/math">
                      <m:sSub>
                        <m:sSubPr>
                          <m:ctrlPr>
                            <a:rPr lang="en-US" sz="550" i="1" dirty="0" smtClean="0">
                              <a:latin typeface="Cambria Math" panose="02040503050406030204" pitchFamily="18" charset="0"/>
                            </a:rPr>
                          </m:ctrlPr>
                        </m:sSubPr>
                        <m:e>
                          <m:r>
                            <a:rPr lang="en-US" sz="550" b="0" i="1" dirty="0" smtClean="0">
                              <a:latin typeface="Cambria Math" panose="02040503050406030204" pitchFamily="18" charset="0"/>
                            </a:rPr>
                            <m:t>𝑧</m:t>
                          </m:r>
                        </m:e>
                        <m:sub>
                          <m:r>
                            <a:rPr lang="en-US" sz="550" b="0" i="1" dirty="0" smtClean="0">
                              <a:latin typeface="Cambria Math" panose="02040503050406030204" pitchFamily="18" charset="0"/>
                            </a:rPr>
                            <m:t>1</m:t>
                          </m:r>
                        </m:sub>
                      </m:sSub>
                      <m:r>
                        <a:rPr lang="en-US" sz="550" i="1" dirty="0" smtClean="0">
                          <a:latin typeface="Cambria Math" panose="02040503050406030204" pitchFamily="18" charset="0"/>
                        </a:rPr>
                        <m:t> =</m:t>
                      </m:r>
                      <m:f>
                        <m:fPr>
                          <m:ctrlPr>
                            <a:rPr lang="en-US" sz="550" i="1" dirty="0" smtClean="0">
                              <a:latin typeface="Cambria Math" panose="02040503050406030204" pitchFamily="18" charset="0"/>
                            </a:rPr>
                          </m:ctrlPr>
                        </m:fPr>
                        <m:num>
                          <m:d>
                            <m:dPr>
                              <m:ctrlPr>
                                <a:rPr lang="en-US" sz="550" i="1" dirty="0" smtClean="0">
                                  <a:latin typeface="Cambria Math" panose="02040503050406030204" pitchFamily="18" charset="0"/>
                                </a:rPr>
                              </m:ctrlPr>
                            </m:dPr>
                            <m:e>
                              <m:r>
                                <a:rPr lang="en-US" sz="550" i="1" dirty="0" smtClean="0">
                                  <a:latin typeface="Cambria Math" panose="02040503050406030204" pitchFamily="18" charset="0"/>
                                </a:rPr>
                                <m:t>3</m:t>
                              </m:r>
                              <m:r>
                                <a:rPr lang="en-US" sz="550" i="1" dirty="0" smtClean="0">
                                  <a:latin typeface="Cambria Math" panose="02040503050406030204" pitchFamily="18" charset="0"/>
                                </a:rPr>
                                <m:t>.</m:t>
                              </m:r>
                              <m:r>
                                <a:rPr lang="en-US" sz="550" i="1" dirty="0" smtClean="0">
                                  <a:latin typeface="Cambria Math" panose="02040503050406030204" pitchFamily="18" charset="0"/>
                                </a:rPr>
                                <m:t>5</m:t>
                              </m:r>
                              <m:r>
                                <a:rPr lang="en-US" sz="550" i="1" dirty="0" smtClean="0">
                                  <a:latin typeface="Cambria Math" panose="02040503050406030204" pitchFamily="18" charset="0"/>
                                </a:rPr>
                                <m:t> − </m:t>
                              </m:r>
                              <m:r>
                                <a:rPr lang="en-US" sz="550" i="1" dirty="0" smtClean="0">
                                  <a:latin typeface="Cambria Math" panose="02040503050406030204" pitchFamily="18" charset="0"/>
                                </a:rPr>
                                <m:t>4</m:t>
                              </m:r>
                            </m:e>
                          </m:d>
                        </m:num>
                        <m:den>
                          <m:r>
                            <a:rPr lang="en-US" sz="550" b="0" i="1" dirty="0" smtClean="0">
                              <a:latin typeface="Cambria Math" panose="02040503050406030204" pitchFamily="18" charset="0"/>
                            </a:rPr>
                            <m:t>1</m:t>
                          </m:r>
                          <m:r>
                            <a:rPr lang="en-US" sz="550" b="0" i="1" dirty="0" smtClean="0">
                              <a:latin typeface="Cambria Math" panose="02040503050406030204" pitchFamily="18" charset="0"/>
                            </a:rPr>
                            <m:t>.</m:t>
                          </m:r>
                          <m:r>
                            <a:rPr lang="en-US" sz="550" b="0" i="1" dirty="0" smtClean="0">
                              <a:latin typeface="Cambria Math" panose="02040503050406030204" pitchFamily="18" charset="0"/>
                            </a:rPr>
                            <m:t>2</m:t>
                          </m:r>
                        </m:den>
                      </m:f>
                      <m:r>
                        <a:rPr lang="en-US" sz="550" i="1" dirty="0" smtClean="0">
                          <a:latin typeface="Cambria Math" panose="02040503050406030204" pitchFamily="18" charset="0"/>
                        </a:rPr>
                        <m:t> = −</m:t>
                      </m:r>
                      <m:r>
                        <a:rPr lang="en-US" sz="550" i="1" dirty="0" smtClean="0">
                          <a:latin typeface="Cambria Math" panose="02040503050406030204" pitchFamily="18" charset="0"/>
                        </a:rPr>
                        <m:t>0</m:t>
                      </m:r>
                      <m:r>
                        <a:rPr lang="en-US" sz="550" i="1" dirty="0" smtClean="0">
                          <a:latin typeface="Cambria Math" panose="02040503050406030204" pitchFamily="18" charset="0"/>
                        </a:rPr>
                        <m:t>.</m:t>
                      </m:r>
                      <m:r>
                        <a:rPr lang="en-US" sz="550" i="1" dirty="0" smtClean="0">
                          <a:latin typeface="Cambria Math" panose="02040503050406030204" pitchFamily="18" charset="0"/>
                        </a:rPr>
                        <m:t>4167</m:t>
                      </m:r>
                    </m:oMath>
                  </m:oMathPara>
                </a14:m>
                <a:r>
                  <a:rPr lang="en-US" sz="550" dirty="0"/>
                  <a:t/>
                </a:r>
                <a:br>
                  <a:rPr lang="en-US" sz="550" dirty="0"/>
                </a:br>
                <a:r>
                  <a:rPr lang="en-US" sz="550" dirty="0"/>
                  <a:t>For 4.25 hours</a:t>
                </a:r>
                <a:r>
                  <a:rPr lang="en-US" sz="550" dirty="0" smtClean="0"/>
                  <a:t>:</a:t>
                </a:r>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sSub>
                        <m:sSubPr>
                          <m:ctrlPr>
                            <a:rPr lang="en-US" sz="550" i="1" dirty="0" smtClean="0">
                              <a:latin typeface="Cambria Math" panose="02040503050406030204" pitchFamily="18" charset="0"/>
                            </a:rPr>
                          </m:ctrlPr>
                        </m:sSubPr>
                        <m:e>
                          <m:r>
                            <a:rPr lang="en-US" sz="550" b="0" i="1" dirty="0" smtClean="0">
                              <a:latin typeface="Cambria Math" panose="02040503050406030204" pitchFamily="18" charset="0"/>
                            </a:rPr>
                            <m:t>𝑧</m:t>
                          </m:r>
                        </m:e>
                        <m:sub>
                          <m:r>
                            <a:rPr lang="en-US" sz="550" b="0" i="1" dirty="0" smtClean="0">
                              <a:latin typeface="Cambria Math" panose="02040503050406030204" pitchFamily="18" charset="0"/>
                            </a:rPr>
                            <m:t>2</m:t>
                          </m:r>
                        </m:sub>
                      </m:sSub>
                      <m:r>
                        <a:rPr lang="en-US" sz="550" i="1" dirty="0" smtClean="0">
                          <a:latin typeface="Cambria Math" panose="02040503050406030204" pitchFamily="18" charset="0"/>
                        </a:rPr>
                        <m:t> =</m:t>
                      </m:r>
                      <m:f>
                        <m:fPr>
                          <m:ctrlPr>
                            <a:rPr lang="en-US" sz="550" i="1" dirty="0" smtClean="0">
                              <a:latin typeface="Cambria Math" panose="02040503050406030204" pitchFamily="18" charset="0"/>
                            </a:rPr>
                          </m:ctrlPr>
                        </m:fPr>
                        <m:num>
                          <m:d>
                            <m:dPr>
                              <m:ctrlPr>
                                <a:rPr lang="en-US" sz="550" i="1" dirty="0" smtClean="0">
                                  <a:latin typeface="Cambria Math" panose="02040503050406030204" pitchFamily="18" charset="0"/>
                                </a:rPr>
                              </m:ctrlPr>
                            </m:dPr>
                            <m:e>
                              <m:r>
                                <a:rPr lang="en-US" sz="550" i="1" dirty="0" smtClean="0">
                                  <a:latin typeface="Cambria Math" panose="02040503050406030204" pitchFamily="18" charset="0"/>
                                </a:rPr>
                                <m:t>4</m:t>
                              </m:r>
                              <m:r>
                                <a:rPr lang="en-US" sz="550" i="1" dirty="0" smtClean="0">
                                  <a:latin typeface="Cambria Math" panose="02040503050406030204" pitchFamily="18" charset="0"/>
                                </a:rPr>
                                <m:t>.</m:t>
                              </m:r>
                              <m:r>
                                <a:rPr lang="en-US" sz="550" i="1" dirty="0" smtClean="0">
                                  <a:latin typeface="Cambria Math" panose="02040503050406030204" pitchFamily="18" charset="0"/>
                                </a:rPr>
                                <m:t>25</m:t>
                              </m:r>
                              <m:r>
                                <a:rPr lang="en-US" sz="550" i="1" dirty="0" smtClean="0">
                                  <a:latin typeface="Cambria Math" panose="02040503050406030204" pitchFamily="18" charset="0"/>
                                </a:rPr>
                                <m:t> − </m:t>
                              </m:r>
                              <m:r>
                                <a:rPr lang="en-US" sz="550" i="1" dirty="0" smtClean="0">
                                  <a:latin typeface="Cambria Math" panose="02040503050406030204" pitchFamily="18" charset="0"/>
                                </a:rPr>
                                <m:t>4</m:t>
                              </m:r>
                            </m:e>
                          </m:d>
                        </m:num>
                        <m:den>
                          <m:r>
                            <a:rPr lang="en-US" sz="550" i="1" dirty="0" smtClean="0">
                              <a:latin typeface="Cambria Math" panose="02040503050406030204" pitchFamily="18" charset="0"/>
                            </a:rPr>
                            <m:t>1</m:t>
                          </m:r>
                          <m:r>
                            <a:rPr lang="en-US" sz="550" i="1" dirty="0" smtClean="0">
                              <a:latin typeface="Cambria Math" panose="02040503050406030204" pitchFamily="18" charset="0"/>
                            </a:rPr>
                            <m:t>.</m:t>
                          </m:r>
                          <m:r>
                            <a:rPr lang="en-US" sz="550" i="1" dirty="0" smtClean="0">
                              <a:latin typeface="Cambria Math" panose="02040503050406030204" pitchFamily="18" charset="0"/>
                            </a:rPr>
                            <m:t>2</m:t>
                          </m:r>
                        </m:den>
                      </m:f>
                      <m:r>
                        <a:rPr lang="en-US" sz="550" i="1" dirty="0" smtClean="0">
                          <a:latin typeface="Cambria Math" panose="02040503050406030204" pitchFamily="18" charset="0"/>
                        </a:rPr>
                        <m:t> = </m:t>
                      </m:r>
                      <m:r>
                        <a:rPr lang="en-US" sz="550" i="1" dirty="0" smtClean="0">
                          <a:latin typeface="Cambria Math" panose="02040503050406030204" pitchFamily="18" charset="0"/>
                        </a:rPr>
                        <m:t>0</m:t>
                      </m:r>
                      <m:r>
                        <a:rPr lang="en-US" sz="550" i="1" dirty="0" smtClean="0">
                          <a:latin typeface="Cambria Math" panose="02040503050406030204" pitchFamily="18" charset="0"/>
                        </a:rPr>
                        <m:t>.</m:t>
                      </m:r>
                      <m:r>
                        <a:rPr lang="en-US" sz="550" i="1" dirty="0" smtClean="0">
                          <a:latin typeface="Cambria Math" panose="02040503050406030204" pitchFamily="18" charset="0"/>
                        </a:rPr>
                        <m:t>2083</m:t>
                      </m:r>
                    </m:oMath>
                  </m:oMathPara>
                </a14:m>
                <a:r>
                  <a:rPr lang="en-US" sz="550" dirty="0"/>
                  <a:t/>
                </a:r>
                <a:br>
                  <a:rPr lang="en-US" sz="550" dirty="0"/>
                </a:br>
                <a:r>
                  <a:rPr lang="en-US" sz="550" dirty="0"/>
                  <a:t>Now, we find the probabilities associated with these z-scores using the standard normal distribution table. The probability for </a:t>
                </a:r>
                <a:r>
                  <a:rPr lang="en-US" sz="550" i="1" dirty="0">
                    <a:latin typeface="Cambria Math" panose="02040503050406030204" pitchFamily="18" charset="0"/>
                    <a:ea typeface="Cambria Math" panose="02040503050406030204" pitchFamily="18" charset="0"/>
                  </a:rPr>
                  <a:t>X</a:t>
                </a:r>
                <a:r>
                  <a:rPr lang="en-US" sz="550" dirty="0" smtClean="0"/>
                  <a:t> </a:t>
                </a:r>
                <a:r>
                  <a:rPr lang="en-US" sz="550" dirty="0"/>
                  <a:t>between 3.5 and 4.25 hours is the difference between these two probabilities</a:t>
                </a:r>
                <a:r>
                  <a:rPr lang="en-US" sz="550" dirty="0" smtClean="0"/>
                  <a:t>.</a:t>
                </a:r>
                <a:r>
                  <a:rPr lang="en-US" sz="550" dirty="0"/>
                  <a:t/>
                </a:r>
                <a:br>
                  <a:rPr lang="en-US" sz="550" dirty="0"/>
                </a:br>
                <a:r>
                  <a:rPr lang="en-US" sz="550" dirty="0"/>
                  <a:t>You can utilize the standard normal distribution table or a calculator to find the probabilities corresponding to the z-scores</a:t>
                </a:r>
                <a:r>
                  <a:rPr lang="en-US" sz="550" dirty="0" smtClean="0"/>
                  <a:t>.</a:t>
                </a:r>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sz="550" i="1" dirty="0" smtClean="0">
                          <a:latin typeface="Cambria Math" panose="02040503050406030204" pitchFamily="18" charset="0"/>
                        </a:rPr>
                        <m:t>𝑃</m:t>
                      </m:r>
                      <m:r>
                        <a:rPr lang="en-US" sz="550" i="1" dirty="0" smtClean="0">
                          <a:latin typeface="Cambria Math" panose="02040503050406030204" pitchFamily="18" charset="0"/>
                        </a:rPr>
                        <m:t>(</m:t>
                      </m:r>
                      <m:r>
                        <a:rPr lang="en-US" sz="550" i="1" dirty="0" smtClean="0">
                          <a:latin typeface="Cambria Math" panose="02040503050406030204" pitchFamily="18" charset="0"/>
                        </a:rPr>
                        <m:t>𝑍</m:t>
                      </m:r>
                      <m:r>
                        <a:rPr lang="en-US" sz="550" i="1" dirty="0" smtClean="0">
                          <a:latin typeface="Cambria Math" panose="02040503050406030204" pitchFamily="18" charset="0"/>
                        </a:rPr>
                        <m:t> &lt; −</m:t>
                      </m:r>
                      <m:r>
                        <a:rPr lang="en-US" sz="550" i="1" dirty="0" smtClean="0">
                          <a:latin typeface="Cambria Math" panose="02040503050406030204" pitchFamily="18" charset="0"/>
                        </a:rPr>
                        <m:t>0</m:t>
                      </m:r>
                      <m:r>
                        <a:rPr lang="en-US" sz="550" i="1" dirty="0" smtClean="0">
                          <a:latin typeface="Cambria Math" panose="02040503050406030204" pitchFamily="18" charset="0"/>
                        </a:rPr>
                        <m:t>.</m:t>
                      </m:r>
                      <m:r>
                        <a:rPr lang="en-US" sz="550" i="1" dirty="0" smtClean="0">
                          <a:latin typeface="Cambria Math" panose="02040503050406030204" pitchFamily="18" charset="0"/>
                        </a:rPr>
                        <m:t>42</m:t>
                      </m:r>
                      <m:r>
                        <a:rPr lang="en-US" sz="550" i="1" dirty="0" smtClean="0">
                          <a:latin typeface="Cambria Math" panose="02040503050406030204" pitchFamily="18" charset="0"/>
                        </a:rPr>
                        <m:t>) = </m:t>
                      </m:r>
                      <m:r>
                        <a:rPr lang="en-US" sz="550" i="1" dirty="0" smtClean="0">
                          <a:latin typeface="Cambria Math" panose="02040503050406030204" pitchFamily="18" charset="0"/>
                        </a:rPr>
                        <m:t>0</m:t>
                      </m:r>
                      <m:r>
                        <a:rPr lang="en-US" sz="550" i="1" dirty="0" smtClean="0">
                          <a:latin typeface="Cambria Math" panose="02040503050406030204" pitchFamily="18" charset="0"/>
                        </a:rPr>
                        <m:t>.</m:t>
                      </m:r>
                      <m:r>
                        <a:rPr lang="en-US" sz="550" i="1" dirty="0" smtClean="0">
                          <a:latin typeface="Cambria Math" panose="02040503050406030204" pitchFamily="18" charset="0"/>
                        </a:rPr>
                        <m:t>3372</m:t>
                      </m:r>
                    </m:oMath>
                    <m:oMath xmlns:m="http://schemas.openxmlformats.org/officeDocument/2006/math">
                      <m:r>
                        <a:rPr lang="en-US" sz="550" i="1" dirty="0" smtClean="0">
                          <a:latin typeface="Cambria Math" panose="02040503050406030204" pitchFamily="18" charset="0"/>
                        </a:rPr>
                        <m:t>𝑃</m:t>
                      </m:r>
                      <m:r>
                        <a:rPr lang="en-US" sz="550" i="1" dirty="0" smtClean="0">
                          <a:latin typeface="Cambria Math" panose="02040503050406030204" pitchFamily="18" charset="0"/>
                        </a:rPr>
                        <m:t>(</m:t>
                      </m:r>
                      <m:r>
                        <a:rPr lang="en-US" sz="550" i="1" dirty="0" smtClean="0">
                          <a:latin typeface="Cambria Math" panose="02040503050406030204" pitchFamily="18" charset="0"/>
                        </a:rPr>
                        <m:t>𝑍</m:t>
                      </m:r>
                      <m:r>
                        <a:rPr lang="en-US" sz="550" i="1" dirty="0" smtClean="0">
                          <a:latin typeface="Cambria Math" panose="02040503050406030204" pitchFamily="18" charset="0"/>
                        </a:rPr>
                        <m:t> &lt; </m:t>
                      </m:r>
                      <m:r>
                        <a:rPr lang="en-US" sz="550" i="1" dirty="0" smtClean="0">
                          <a:latin typeface="Cambria Math" panose="02040503050406030204" pitchFamily="18" charset="0"/>
                        </a:rPr>
                        <m:t>0</m:t>
                      </m:r>
                      <m:r>
                        <a:rPr lang="en-US" sz="550" i="1" dirty="0" smtClean="0">
                          <a:latin typeface="Cambria Math" panose="02040503050406030204" pitchFamily="18" charset="0"/>
                        </a:rPr>
                        <m:t>.</m:t>
                      </m:r>
                      <m:r>
                        <a:rPr lang="en-US" sz="550" i="1" dirty="0" smtClean="0">
                          <a:latin typeface="Cambria Math" panose="02040503050406030204" pitchFamily="18" charset="0"/>
                        </a:rPr>
                        <m:t>21</m:t>
                      </m:r>
                      <m:r>
                        <a:rPr lang="en-US" sz="550" i="1" dirty="0" smtClean="0">
                          <a:latin typeface="Cambria Math" panose="02040503050406030204" pitchFamily="18" charset="0"/>
                        </a:rPr>
                        <m:t>) = </m:t>
                      </m:r>
                      <m:r>
                        <a:rPr lang="en-US" sz="550" i="1" dirty="0" smtClean="0">
                          <a:latin typeface="Cambria Math" panose="02040503050406030204" pitchFamily="18" charset="0"/>
                        </a:rPr>
                        <m:t>0</m:t>
                      </m:r>
                      <m:r>
                        <a:rPr lang="en-US" sz="550" i="1" dirty="0" smtClean="0">
                          <a:latin typeface="Cambria Math" panose="02040503050406030204" pitchFamily="18" charset="0"/>
                        </a:rPr>
                        <m:t>.</m:t>
                      </m:r>
                      <m:r>
                        <a:rPr lang="en-US" sz="550" i="1" dirty="0" smtClean="0">
                          <a:latin typeface="Cambria Math" panose="02040503050406030204" pitchFamily="18" charset="0"/>
                        </a:rPr>
                        <m:t>5832</m:t>
                      </m:r>
                    </m:oMath>
                  </m:oMathPara>
                </a14:m>
                <a:r>
                  <a:rPr lang="en-US" sz="550" dirty="0"/>
                  <a:t/>
                </a:r>
                <a:br>
                  <a:rPr lang="en-US" sz="550" dirty="0"/>
                </a:br>
                <a:r>
                  <a:rPr lang="en-US" sz="550" dirty="0"/>
                  <a:t>To find the probability between 3.5 and 4.25 hours, we subtract the probability of </a:t>
                </a:r>
                <a14:m>
                  <m:oMath xmlns:m="http://schemas.openxmlformats.org/officeDocument/2006/math">
                    <m:r>
                      <a:rPr lang="en-US" sz="550" i="1" dirty="0" smtClean="0">
                        <a:latin typeface="Cambria Math" panose="02040503050406030204" pitchFamily="18" charset="0"/>
                      </a:rPr>
                      <m:t>𝑍</m:t>
                    </m:r>
                    <m:r>
                      <a:rPr lang="en-US" sz="550" i="1" dirty="0" smtClean="0">
                        <a:latin typeface="Cambria Math" panose="02040503050406030204" pitchFamily="18" charset="0"/>
                      </a:rPr>
                      <m:t> &lt; −</m:t>
                    </m:r>
                    <m:r>
                      <a:rPr lang="en-US" sz="550" i="1" dirty="0" smtClean="0">
                        <a:latin typeface="Cambria Math" panose="02040503050406030204" pitchFamily="18" charset="0"/>
                      </a:rPr>
                      <m:t>0</m:t>
                    </m:r>
                    <m:r>
                      <a:rPr lang="en-US" sz="550" i="1" dirty="0" smtClean="0">
                        <a:latin typeface="Cambria Math" panose="02040503050406030204" pitchFamily="18" charset="0"/>
                      </a:rPr>
                      <m:t>.</m:t>
                    </m:r>
                    <m:r>
                      <a:rPr lang="en-US" sz="550" i="1" dirty="0" smtClean="0">
                        <a:latin typeface="Cambria Math" panose="02040503050406030204" pitchFamily="18" charset="0"/>
                      </a:rPr>
                      <m:t>42</m:t>
                    </m:r>
                    <m:r>
                      <a:rPr lang="en-US" sz="550" i="1" dirty="0" smtClean="0">
                        <a:latin typeface="Cambria Math" panose="02040503050406030204" pitchFamily="18" charset="0"/>
                      </a:rPr>
                      <m:t> </m:t>
                    </m:r>
                  </m:oMath>
                </a14:m>
                <a:r>
                  <a:rPr lang="en-US" sz="550" dirty="0"/>
                  <a:t>from </a:t>
                </a:r>
                <a14:m>
                  <m:oMath xmlns:m="http://schemas.openxmlformats.org/officeDocument/2006/math">
                    <m:r>
                      <a:rPr lang="en-US" sz="550" i="1" dirty="0" smtClean="0">
                        <a:latin typeface="Cambria Math" panose="02040503050406030204" pitchFamily="18" charset="0"/>
                      </a:rPr>
                      <m:t>𝑍</m:t>
                    </m:r>
                    <m:r>
                      <a:rPr lang="en-US" sz="550" i="1" dirty="0" smtClean="0">
                        <a:latin typeface="Cambria Math" panose="02040503050406030204" pitchFamily="18" charset="0"/>
                      </a:rPr>
                      <m:t> &lt; </m:t>
                    </m:r>
                    <m:r>
                      <a:rPr lang="en-US" sz="550" i="1" dirty="0" smtClean="0">
                        <a:latin typeface="Cambria Math" panose="02040503050406030204" pitchFamily="18" charset="0"/>
                      </a:rPr>
                      <m:t>0</m:t>
                    </m:r>
                    <m:r>
                      <a:rPr lang="en-US" sz="550" i="1" dirty="0" smtClean="0">
                        <a:latin typeface="Cambria Math" panose="02040503050406030204" pitchFamily="18" charset="0"/>
                      </a:rPr>
                      <m:t>.</m:t>
                    </m:r>
                    <m:r>
                      <a:rPr lang="en-US" sz="550" i="1" dirty="0" smtClean="0">
                        <a:latin typeface="Cambria Math" panose="02040503050406030204" pitchFamily="18" charset="0"/>
                      </a:rPr>
                      <m:t>21</m:t>
                    </m:r>
                  </m:oMath>
                </a14:m>
                <a:r>
                  <a:rPr lang="en-US" sz="550" dirty="0" smtClean="0"/>
                  <a:t>:</a:t>
                </a:r>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sz="550" i="1" dirty="0" smtClean="0">
                          <a:latin typeface="Cambria Math" panose="02040503050406030204" pitchFamily="18" charset="0"/>
                        </a:rPr>
                        <m:t>𝑃</m:t>
                      </m:r>
                      <m:r>
                        <a:rPr lang="en-US" sz="550" i="1" dirty="0" smtClean="0">
                          <a:latin typeface="Cambria Math" panose="02040503050406030204" pitchFamily="18" charset="0"/>
                        </a:rPr>
                        <m:t>(</m:t>
                      </m:r>
                      <m:r>
                        <a:rPr lang="en-US" sz="550" i="1" dirty="0" smtClean="0">
                          <a:latin typeface="Cambria Math" panose="02040503050406030204" pitchFamily="18" charset="0"/>
                        </a:rPr>
                        <m:t>3</m:t>
                      </m:r>
                      <m:r>
                        <a:rPr lang="en-US" sz="550" i="1" dirty="0" smtClean="0">
                          <a:latin typeface="Cambria Math" panose="02040503050406030204" pitchFamily="18" charset="0"/>
                        </a:rPr>
                        <m:t>.</m:t>
                      </m:r>
                      <m:r>
                        <a:rPr lang="en-US" sz="550" i="1" dirty="0" smtClean="0">
                          <a:latin typeface="Cambria Math" panose="02040503050406030204" pitchFamily="18" charset="0"/>
                        </a:rPr>
                        <m:t>5</m:t>
                      </m:r>
                      <m:r>
                        <a:rPr lang="en-US" sz="550" i="1" dirty="0" smtClean="0">
                          <a:latin typeface="Cambria Math" panose="02040503050406030204" pitchFamily="18" charset="0"/>
                        </a:rPr>
                        <m:t> &lt; </m:t>
                      </m:r>
                      <m:r>
                        <a:rPr lang="en-US" sz="550" i="1" dirty="0" smtClean="0">
                          <a:latin typeface="Cambria Math" panose="02040503050406030204" pitchFamily="18" charset="0"/>
                        </a:rPr>
                        <m:t>𝑋</m:t>
                      </m:r>
                      <m:r>
                        <a:rPr lang="en-US" sz="550" i="1" dirty="0" smtClean="0">
                          <a:latin typeface="Cambria Math" panose="02040503050406030204" pitchFamily="18" charset="0"/>
                        </a:rPr>
                        <m:t> &lt; </m:t>
                      </m:r>
                      <m:r>
                        <a:rPr lang="en-US" sz="550" i="1" dirty="0" smtClean="0">
                          <a:latin typeface="Cambria Math" panose="02040503050406030204" pitchFamily="18" charset="0"/>
                        </a:rPr>
                        <m:t>4</m:t>
                      </m:r>
                      <m:r>
                        <a:rPr lang="en-US" sz="550" i="1" dirty="0" smtClean="0">
                          <a:latin typeface="Cambria Math" panose="02040503050406030204" pitchFamily="18" charset="0"/>
                        </a:rPr>
                        <m:t>.</m:t>
                      </m:r>
                      <m:r>
                        <a:rPr lang="en-US" sz="550" i="1" dirty="0" smtClean="0">
                          <a:latin typeface="Cambria Math" panose="02040503050406030204" pitchFamily="18" charset="0"/>
                        </a:rPr>
                        <m:t>25</m:t>
                      </m:r>
                      <m:r>
                        <a:rPr lang="en-US" sz="550" i="1" dirty="0" smtClean="0">
                          <a:latin typeface="Cambria Math" panose="02040503050406030204" pitchFamily="18" charset="0"/>
                        </a:rPr>
                        <m:t>) = </m:t>
                      </m:r>
                      <m:r>
                        <a:rPr lang="en-US" sz="550" i="1" dirty="0" smtClean="0">
                          <a:latin typeface="Cambria Math" panose="02040503050406030204" pitchFamily="18" charset="0"/>
                        </a:rPr>
                        <m:t>𝑃</m:t>
                      </m:r>
                      <m:r>
                        <a:rPr lang="en-US" sz="550" i="1" dirty="0" smtClean="0">
                          <a:latin typeface="Cambria Math" panose="02040503050406030204" pitchFamily="18" charset="0"/>
                        </a:rPr>
                        <m:t>(−</m:t>
                      </m:r>
                      <m:r>
                        <a:rPr lang="en-US" sz="550" i="1" dirty="0" smtClean="0">
                          <a:latin typeface="Cambria Math" panose="02040503050406030204" pitchFamily="18" charset="0"/>
                        </a:rPr>
                        <m:t>0</m:t>
                      </m:r>
                      <m:r>
                        <a:rPr lang="en-US" sz="550" i="1" dirty="0" smtClean="0">
                          <a:latin typeface="Cambria Math" panose="02040503050406030204" pitchFamily="18" charset="0"/>
                        </a:rPr>
                        <m:t>.</m:t>
                      </m:r>
                      <m:r>
                        <a:rPr lang="en-US" sz="550" i="1" dirty="0" smtClean="0">
                          <a:latin typeface="Cambria Math" panose="02040503050406030204" pitchFamily="18" charset="0"/>
                        </a:rPr>
                        <m:t>42</m:t>
                      </m:r>
                      <m:r>
                        <a:rPr lang="en-US" sz="550" i="1" dirty="0" smtClean="0">
                          <a:latin typeface="Cambria Math" panose="02040503050406030204" pitchFamily="18" charset="0"/>
                        </a:rPr>
                        <m:t> &lt; </m:t>
                      </m:r>
                      <m:r>
                        <a:rPr lang="en-US" sz="550" i="1" dirty="0" smtClean="0">
                          <a:latin typeface="Cambria Math" panose="02040503050406030204" pitchFamily="18" charset="0"/>
                        </a:rPr>
                        <m:t>𝑍</m:t>
                      </m:r>
                      <m:r>
                        <a:rPr lang="en-US" sz="550" i="1" dirty="0" smtClean="0">
                          <a:latin typeface="Cambria Math" panose="02040503050406030204" pitchFamily="18" charset="0"/>
                        </a:rPr>
                        <m:t> &lt; </m:t>
                      </m:r>
                      <m:r>
                        <a:rPr lang="en-US" sz="550" i="1" dirty="0" smtClean="0">
                          <a:latin typeface="Cambria Math" panose="02040503050406030204" pitchFamily="18" charset="0"/>
                        </a:rPr>
                        <m:t>0</m:t>
                      </m:r>
                      <m:r>
                        <a:rPr lang="en-US" sz="550" i="1" dirty="0" smtClean="0">
                          <a:latin typeface="Cambria Math" panose="02040503050406030204" pitchFamily="18" charset="0"/>
                        </a:rPr>
                        <m:t>.</m:t>
                      </m:r>
                      <m:r>
                        <a:rPr lang="en-US" sz="550" i="1" dirty="0" smtClean="0">
                          <a:latin typeface="Cambria Math" panose="02040503050406030204" pitchFamily="18" charset="0"/>
                        </a:rPr>
                        <m:t>21</m:t>
                      </m:r>
                      <m:r>
                        <a:rPr lang="en-US" sz="550" i="1" dirty="0" smtClean="0">
                          <a:latin typeface="Cambria Math" panose="02040503050406030204" pitchFamily="18" charset="0"/>
                        </a:rPr>
                        <m:t>) = </m:t>
                      </m:r>
                      <m:r>
                        <a:rPr lang="en-US" sz="550" i="1" dirty="0" smtClean="0">
                          <a:latin typeface="Cambria Math" panose="02040503050406030204" pitchFamily="18" charset="0"/>
                        </a:rPr>
                        <m:t>𝑃</m:t>
                      </m:r>
                      <m:r>
                        <a:rPr lang="en-US" sz="550" i="1" dirty="0" smtClean="0">
                          <a:latin typeface="Cambria Math" panose="02040503050406030204" pitchFamily="18" charset="0"/>
                        </a:rPr>
                        <m:t>(</m:t>
                      </m:r>
                      <m:r>
                        <a:rPr lang="en-US" sz="550" i="1" dirty="0" smtClean="0">
                          <a:latin typeface="Cambria Math" panose="02040503050406030204" pitchFamily="18" charset="0"/>
                        </a:rPr>
                        <m:t>𝑍</m:t>
                      </m:r>
                      <m:r>
                        <a:rPr lang="en-US" sz="550" i="1" dirty="0" smtClean="0">
                          <a:latin typeface="Cambria Math" panose="02040503050406030204" pitchFamily="18" charset="0"/>
                        </a:rPr>
                        <m:t> &lt; </m:t>
                      </m:r>
                      <m:r>
                        <a:rPr lang="en-US" sz="550" i="1" dirty="0" smtClean="0">
                          <a:latin typeface="Cambria Math" panose="02040503050406030204" pitchFamily="18" charset="0"/>
                        </a:rPr>
                        <m:t>0</m:t>
                      </m:r>
                      <m:r>
                        <a:rPr lang="en-US" sz="550" i="1" dirty="0" smtClean="0">
                          <a:latin typeface="Cambria Math" panose="02040503050406030204" pitchFamily="18" charset="0"/>
                        </a:rPr>
                        <m:t>.</m:t>
                      </m:r>
                      <m:r>
                        <a:rPr lang="en-US" sz="550" i="1" dirty="0" smtClean="0">
                          <a:latin typeface="Cambria Math" panose="02040503050406030204" pitchFamily="18" charset="0"/>
                        </a:rPr>
                        <m:t>21</m:t>
                      </m:r>
                      <m:r>
                        <a:rPr lang="en-US" sz="550" i="1" dirty="0" smtClean="0">
                          <a:latin typeface="Cambria Math" panose="02040503050406030204" pitchFamily="18" charset="0"/>
                        </a:rPr>
                        <m:t>) − </m:t>
                      </m:r>
                      <m:r>
                        <a:rPr lang="en-US" sz="550" i="1" dirty="0" smtClean="0">
                          <a:latin typeface="Cambria Math" panose="02040503050406030204" pitchFamily="18" charset="0"/>
                        </a:rPr>
                        <m:t>𝑃</m:t>
                      </m:r>
                      <m:r>
                        <a:rPr lang="en-US" sz="550" i="1" dirty="0" smtClean="0">
                          <a:latin typeface="Cambria Math" panose="02040503050406030204" pitchFamily="18" charset="0"/>
                        </a:rPr>
                        <m:t>(</m:t>
                      </m:r>
                      <m:r>
                        <a:rPr lang="en-US" sz="550" i="1" dirty="0" smtClean="0">
                          <a:latin typeface="Cambria Math" panose="02040503050406030204" pitchFamily="18" charset="0"/>
                        </a:rPr>
                        <m:t>𝑍</m:t>
                      </m:r>
                      <m:r>
                        <a:rPr lang="en-US" sz="550" i="1" dirty="0" smtClean="0">
                          <a:latin typeface="Cambria Math" panose="02040503050406030204" pitchFamily="18" charset="0"/>
                        </a:rPr>
                        <m:t> &lt; −</m:t>
                      </m:r>
                      <m:r>
                        <a:rPr lang="en-US" sz="550" i="1" dirty="0" smtClean="0">
                          <a:latin typeface="Cambria Math" panose="02040503050406030204" pitchFamily="18" charset="0"/>
                        </a:rPr>
                        <m:t>0</m:t>
                      </m:r>
                      <m:r>
                        <a:rPr lang="en-US" sz="550" i="1" dirty="0" smtClean="0">
                          <a:latin typeface="Cambria Math" panose="02040503050406030204" pitchFamily="18" charset="0"/>
                        </a:rPr>
                        <m:t>.</m:t>
                      </m:r>
                      <m:r>
                        <a:rPr lang="en-US" sz="550" i="1" dirty="0" smtClean="0">
                          <a:latin typeface="Cambria Math" panose="02040503050406030204" pitchFamily="18" charset="0"/>
                        </a:rPr>
                        <m:t>42</m:t>
                      </m:r>
                      <m:r>
                        <a:rPr lang="en-US" sz="550" i="1" dirty="0" smtClean="0">
                          <a:latin typeface="Cambria Math" panose="02040503050406030204" pitchFamily="18" charset="0"/>
                        </a:rPr>
                        <m:t>)</m:t>
                      </m:r>
                    </m:oMath>
                    <m:oMath xmlns:m="http://schemas.openxmlformats.org/officeDocument/2006/math">
                      <m:r>
                        <a:rPr lang="en-US" sz="550" i="1" dirty="0" smtClean="0">
                          <a:latin typeface="Cambria Math" panose="02040503050406030204" pitchFamily="18" charset="0"/>
                        </a:rPr>
                        <m:t>𝑃</m:t>
                      </m:r>
                      <m:r>
                        <a:rPr lang="en-US" sz="550" i="1" dirty="0" smtClean="0">
                          <a:latin typeface="Cambria Math" panose="02040503050406030204" pitchFamily="18" charset="0"/>
                        </a:rPr>
                        <m:t>(</m:t>
                      </m:r>
                      <m:r>
                        <a:rPr lang="en-US" sz="550" i="1" dirty="0" smtClean="0">
                          <a:latin typeface="Cambria Math" panose="02040503050406030204" pitchFamily="18" charset="0"/>
                        </a:rPr>
                        <m:t>3</m:t>
                      </m:r>
                      <m:r>
                        <a:rPr lang="en-US" sz="550" i="1" dirty="0" smtClean="0">
                          <a:latin typeface="Cambria Math" panose="02040503050406030204" pitchFamily="18" charset="0"/>
                        </a:rPr>
                        <m:t>.</m:t>
                      </m:r>
                      <m:r>
                        <a:rPr lang="en-US" sz="550" i="1" dirty="0" smtClean="0">
                          <a:latin typeface="Cambria Math" panose="02040503050406030204" pitchFamily="18" charset="0"/>
                        </a:rPr>
                        <m:t>5</m:t>
                      </m:r>
                      <m:r>
                        <a:rPr lang="en-US" sz="550" i="1" dirty="0" smtClean="0">
                          <a:latin typeface="Cambria Math" panose="02040503050406030204" pitchFamily="18" charset="0"/>
                        </a:rPr>
                        <m:t> &lt; </m:t>
                      </m:r>
                      <m:r>
                        <a:rPr lang="en-US" sz="550" i="1" dirty="0" smtClean="0">
                          <a:latin typeface="Cambria Math" panose="02040503050406030204" pitchFamily="18" charset="0"/>
                        </a:rPr>
                        <m:t>𝑋</m:t>
                      </m:r>
                      <m:r>
                        <a:rPr lang="en-US" sz="550" i="1" dirty="0" smtClean="0">
                          <a:latin typeface="Cambria Math" panose="02040503050406030204" pitchFamily="18" charset="0"/>
                        </a:rPr>
                        <m:t> &lt; </m:t>
                      </m:r>
                      <m:r>
                        <a:rPr lang="en-US" sz="550" i="1" dirty="0" smtClean="0">
                          <a:latin typeface="Cambria Math" panose="02040503050406030204" pitchFamily="18" charset="0"/>
                        </a:rPr>
                        <m:t>4</m:t>
                      </m:r>
                      <m:r>
                        <a:rPr lang="en-US" sz="550" i="1" dirty="0" smtClean="0">
                          <a:latin typeface="Cambria Math" panose="02040503050406030204" pitchFamily="18" charset="0"/>
                        </a:rPr>
                        <m:t>.</m:t>
                      </m:r>
                      <m:r>
                        <a:rPr lang="en-US" sz="550" i="1" dirty="0" smtClean="0">
                          <a:latin typeface="Cambria Math" panose="02040503050406030204" pitchFamily="18" charset="0"/>
                        </a:rPr>
                        <m:t>25</m:t>
                      </m:r>
                      <m:r>
                        <a:rPr lang="en-US" sz="550" i="1" dirty="0" smtClean="0">
                          <a:latin typeface="Cambria Math" panose="02040503050406030204" pitchFamily="18" charset="0"/>
                        </a:rPr>
                        <m:t>) = </m:t>
                      </m:r>
                      <m:r>
                        <a:rPr lang="en-US" sz="550" i="1" dirty="0" smtClean="0">
                          <a:latin typeface="Cambria Math" panose="02040503050406030204" pitchFamily="18" charset="0"/>
                        </a:rPr>
                        <m:t>0</m:t>
                      </m:r>
                      <m:r>
                        <a:rPr lang="en-US" sz="550" i="1" dirty="0" smtClean="0">
                          <a:latin typeface="Cambria Math" panose="02040503050406030204" pitchFamily="18" charset="0"/>
                        </a:rPr>
                        <m:t>.</m:t>
                      </m:r>
                      <m:r>
                        <a:rPr lang="en-US" sz="550" i="1" dirty="0" smtClean="0">
                          <a:latin typeface="Cambria Math" panose="02040503050406030204" pitchFamily="18" charset="0"/>
                        </a:rPr>
                        <m:t>5832</m:t>
                      </m:r>
                      <m:r>
                        <a:rPr lang="en-US" sz="550" i="1" dirty="0" smtClean="0">
                          <a:latin typeface="Cambria Math" panose="02040503050406030204" pitchFamily="18" charset="0"/>
                        </a:rPr>
                        <m:t> − </m:t>
                      </m:r>
                      <m:r>
                        <a:rPr lang="en-US" sz="550" i="1" dirty="0" smtClean="0">
                          <a:latin typeface="Cambria Math" panose="02040503050406030204" pitchFamily="18" charset="0"/>
                        </a:rPr>
                        <m:t>0</m:t>
                      </m:r>
                      <m:r>
                        <a:rPr lang="en-US" sz="550" i="1" dirty="0" smtClean="0">
                          <a:latin typeface="Cambria Math" panose="02040503050406030204" pitchFamily="18" charset="0"/>
                        </a:rPr>
                        <m:t>.</m:t>
                      </m:r>
                      <m:r>
                        <a:rPr lang="en-US" sz="550" i="1" dirty="0" smtClean="0">
                          <a:latin typeface="Cambria Math" panose="02040503050406030204" pitchFamily="18" charset="0"/>
                        </a:rPr>
                        <m:t>3372</m:t>
                      </m:r>
                    </m:oMath>
                    <m:oMath xmlns:m="http://schemas.openxmlformats.org/officeDocument/2006/math">
                      <m:r>
                        <a:rPr lang="en-US" sz="550" i="1" dirty="0" smtClean="0">
                          <a:latin typeface="Cambria Math" panose="02040503050406030204" pitchFamily="18" charset="0"/>
                        </a:rPr>
                        <m:t>𝑃</m:t>
                      </m:r>
                      <m:r>
                        <a:rPr lang="en-US" sz="550" i="1" dirty="0" smtClean="0">
                          <a:latin typeface="Cambria Math" panose="02040503050406030204" pitchFamily="18" charset="0"/>
                        </a:rPr>
                        <m:t>(</m:t>
                      </m:r>
                      <m:r>
                        <a:rPr lang="en-US" sz="550" i="1" dirty="0" smtClean="0">
                          <a:latin typeface="Cambria Math" panose="02040503050406030204" pitchFamily="18" charset="0"/>
                        </a:rPr>
                        <m:t>3</m:t>
                      </m:r>
                      <m:r>
                        <a:rPr lang="en-US" sz="550" i="1" dirty="0" smtClean="0">
                          <a:latin typeface="Cambria Math" panose="02040503050406030204" pitchFamily="18" charset="0"/>
                        </a:rPr>
                        <m:t>.</m:t>
                      </m:r>
                      <m:r>
                        <a:rPr lang="en-US" sz="550" i="1" dirty="0" smtClean="0">
                          <a:latin typeface="Cambria Math" panose="02040503050406030204" pitchFamily="18" charset="0"/>
                        </a:rPr>
                        <m:t>5</m:t>
                      </m:r>
                      <m:r>
                        <a:rPr lang="en-US" sz="550" i="1" dirty="0" smtClean="0">
                          <a:latin typeface="Cambria Math" panose="02040503050406030204" pitchFamily="18" charset="0"/>
                        </a:rPr>
                        <m:t> &lt; </m:t>
                      </m:r>
                      <m:r>
                        <a:rPr lang="en-US" sz="550" i="1" dirty="0" smtClean="0">
                          <a:latin typeface="Cambria Math" panose="02040503050406030204" pitchFamily="18" charset="0"/>
                        </a:rPr>
                        <m:t>𝑋</m:t>
                      </m:r>
                      <m:r>
                        <a:rPr lang="en-US" sz="550" i="1" dirty="0" smtClean="0">
                          <a:latin typeface="Cambria Math" panose="02040503050406030204" pitchFamily="18" charset="0"/>
                        </a:rPr>
                        <m:t> &lt; </m:t>
                      </m:r>
                      <m:r>
                        <a:rPr lang="en-US" sz="550" i="1" dirty="0" smtClean="0">
                          <a:latin typeface="Cambria Math" panose="02040503050406030204" pitchFamily="18" charset="0"/>
                        </a:rPr>
                        <m:t>4</m:t>
                      </m:r>
                      <m:r>
                        <a:rPr lang="en-US" sz="550" i="1" dirty="0" smtClean="0">
                          <a:latin typeface="Cambria Math" panose="02040503050406030204" pitchFamily="18" charset="0"/>
                        </a:rPr>
                        <m:t>.</m:t>
                      </m:r>
                      <m:r>
                        <a:rPr lang="en-US" sz="550" i="1" dirty="0" smtClean="0">
                          <a:latin typeface="Cambria Math" panose="02040503050406030204" pitchFamily="18" charset="0"/>
                        </a:rPr>
                        <m:t>25</m:t>
                      </m:r>
                      <m:r>
                        <a:rPr lang="en-US" sz="550" i="1" dirty="0" smtClean="0">
                          <a:latin typeface="Cambria Math" panose="02040503050406030204" pitchFamily="18" charset="0"/>
                        </a:rPr>
                        <m:t>) = </m:t>
                      </m:r>
                      <m:r>
                        <a:rPr lang="en-US" sz="550" i="1" dirty="0" smtClean="0">
                          <a:latin typeface="Cambria Math" panose="02040503050406030204" pitchFamily="18" charset="0"/>
                        </a:rPr>
                        <m:t>0</m:t>
                      </m:r>
                      <m:r>
                        <a:rPr lang="en-US" sz="550" i="1" dirty="0" smtClean="0">
                          <a:latin typeface="Cambria Math" panose="02040503050406030204" pitchFamily="18" charset="0"/>
                        </a:rPr>
                        <m:t>.</m:t>
                      </m:r>
                      <m:r>
                        <a:rPr lang="en-US" sz="550" i="1" dirty="0" smtClean="0">
                          <a:latin typeface="Cambria Math" panose="02040503050406030204" pitchFamily="18" charset="0"/>
                        </a:rPr>
                        <m:t>246</m:t>
                      </m:r>
                    </m:oMath>
                  </m:oMathPara>
                </a14:m>
                <a:r>
                  <a:rPr lang="en-US" sz="550" dirty="0"/>
                  <a:t/>
                </a:r>
                <a:br>
                  <a:rPr lang="en-US" sz="550" dirty="0"/>
                </a:br>
                <a:r>
                  <a:rPr lang="en-US" sz="550" dirty="0"/>
                  <a:t>Therefore, the probability that one review will take Yoonie from 3.5 to 4.25 hours is approximately 0.246 or 24.6%. </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839788" y="4127498"/>
                <a:ext cx="5157787" cy="2571751"/>
              </a:xfr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p:cNvSpPr>
                <a:spLocks noGrp="1"/>
              </p:cNvSpPr>
              <p:nvPr>
                <p:ph type="body" sz="quarter" idx="3"/>
              </p:nvPr>
            </p:nvSpPr>
            <p:spPr>
              <a:xfrm>
                <a:off x="6172200" y="1681163"/>
                <a:ext cx="5183188" cy="2446334"/>
              </a:xfrm>
              <a:ln>
                <a:solidFill>
                  <a:schemeClr val="tx1"/>
                </a:solidFill>
              </a:ln>
            </p:spPr>
            <p:txBody>
              <a:bodyPr numCol="2" anchor="t">
                <a:normAutofit/>
              </a:bodyPr>
              <a:lstStyle/>
              <a:p>
                <a:pPr>
                  <a:lnSpc>
                    <a:spcPct val="120000"/>
                  </a:lnSpc>
                  <a:spcBef>
                    <a:spcPts val="0"/>
                  </a:spcBef>
                </a:pPr>
                <a:r>
                  <a:rPr lang="en-US" sz="700" b="0" dirty="0" smtClean="0"/>
                  <a:t>To solve this problem, we need to understand the properties of the normal distribution and how they apply to the random variable </a:t>
                </a:r>
                <a14:m>
                  <m:oMath xmlns:m="http://schemas.openxmlformats.org/officeDocument/2006/math">
                    <m:r>
                      <a:rPr lang="en-US" sz="700" b="0" i="1" dirty="0" smtClean="0">
                        <a:latin typeface="Cambria Math" panose="02040503050406030204" pitchFamily="18" charset="0"/>
                      </a:rPr>
                      <m:t>𝑋</m:t>
                    </m:r>
                  </m:oMath>
                </a14:m>
                <a:r>
                  <a:rPr lang="en-US" sz="700" b="0" dirty="0" smtClean="0"/>
                  <a:t>, </a:t>
                </a:r>
                <a:r>
                  <a:rPr lang="en-US" sz="700" b="0" dirty="0"/>
                  <a:t>which represents the time it takes Yoonie to complete one review.</a:t>
                </a:r>
              </a:p>
              <a:p>
                <a:pPr>
                  <a:lnSpc>
                    <a:spcPct val="120000"/>
                  </a:lnSpc>
                  <a:spcBef>
                    <a:spcPts val="0"/>
                  </a:spcBef>
                </a:pPr>
                <a:r>
                  <a:rPr lang="en-US" sz="700" b="0" dirty="0"/>
                  <a:t>a) Mean, Standard Deviation, and Sample Size</a:t>
                </a:r>
              </a:p>
              <a:p>
                <a:pPr>
                  <a:lnSpc>
                    <a:spcPct val="120000"/>
                  </a:lnSpc>
                  <a:spcBef>
                    <a:spcPts val="0"/>
                  </a:spcBef>
                </a:pPr>
                <a:r>
                  <a:rPr lang="en-US" sz="700" b="0" dirty="0"/>
                  <a:t>Mean (</a:t>
                </a:r>
                <a14:m>
                  <m:oMath xmlns:m="http://schemas.openxmlformats.org/officeDocument/2006/math">
                    <m:r>
                      <a:rPr lang="en-US" sz="700" b="0" i="1" dirty="0" smtClean="0">
                        <a:latin typeface="Cambria Math" panose="02040503050406030204" pitchFamily="18" charset="0"/>
                      </a:rPr>
                      <m:t>𝜇</m:t>
                    </m:r>
                  </m:oMath>
                </a14:m>
                <a:r>
                  <a:rPr lang="en-US" sz="700" b="0" dirty="0" smtClean="0"/>
                  <a:t>): </a:t>
                </a:r>
                <a:r>
                  <a:rPr lang="en-US" sz="700" b="0" dirty="0"/>
                  <a:t>The mean time it takes Yoonie to complete one review is given as 4 hours.</a:t>
                </a:r>
              </a:p>
              <a:p>
                <a:pPr>
                  <a:lnSpc>
                    <a:spcPct val="120000"/>
                  </a:lnSpc>
                  <a:spcBef>
                    <a:spcPts val="0"/>
                  </a:spcBef>
                </a:pPr>
                <a:r>
                  <a:rPr lang="en-US" sz="700" b="0" dirty="0"/>
                  <a:t>Standard Deviation (</a:t>
                </a:r>
                <a14:m>
                  <m:oMath xmlns:m="http://schemas.openxmlformats.org/officeDocument/2006/math">
                    <m:r>
                      <a:rPr lang="en-US" sz="700" b="0" i="1" dirty="0" smtClean="0">
                        <a:latin typeface="Cambria Math" panose="02040503050406030204" pitchFamily="18" charset="0"/>
                      </a:rPr>
                      <m:t>𝜎</m:t>
                    </m:r>
                  </m:oMath>
                </a14:m>
                <a:r>
                  <a:rPr lang="en-US" sz="700" b="0" dirty="0" smtClean="0"/>
                  <a:t>): </a:t>
                </a:r>
                <a:r>
                  <a:rPr lang="en-US" sz="700" b="0" dirty="0"/>
                  <a:t>The population standard deviation is given as 1.2 hours.</a:t>
                </a:r>
              </a:p>
              <a:p>
                <a:pPr>
                  <a:lnSpc>
                    <a:spcPct val="120000"/>
                  </a:lnSpc>
                  <a:spcBef>
                    <a:spcPts val="0"/>
                  </a:spcBef>
                </a:pPr>
                <a:r>
                  <a:rPr lang="en-US" sz="700" b="0" dirty="0"/>
                  <a:t>Sample Size (</a:t>
                </a:r>
                <a14:m>
                  <m:oMath xmlns:m="http://schemas.openxmlformats.org/officeDocument/2006/math">
                    <m:r>
                      <a:rPr lang="en-US" sz="700" b="0" i="1" dirty="0" smtClean="0">
                        <a:latin typeface="Cambria Math" panose="02040503050406030204" pitchFamily="18" charset="0"/>
                      </a:rPr>
                      <m:t>𝑛</m:t>
                    </m:r>
                  </m:oMath>
                </a14:m>
                <a:r>
                  <a:rPr lang="en-US" sz="700" b="0" dirty="0" smtClean="0"/>
                  <a:t>): </a:t>
                </a:r>
                <a:r>
                  <a:rPr lang="en-US" sz="700" b="0" dirty="0"/>
                  <a:t>The sample size is the number of reviews, which is 16</a:t>
                </a:r>
                <a:r>
                  <a:rPr lang="en-US" sz="700" b="0" dirty="0" smtClean="0"/>
                  <a:t>.</a:t>
                </a:r>
              </a:p>
              <a:p>
                <a:pPr>
                  <a:lnSpc>
                    <a:spcPct val="120000"/>
                  </a:lnSpc>
                  <a:spcBef>
                    <a:spcPts val="0"/>
                  </a:spcBef>
                </a:pPr>
                <a:endParaRPr lang="en-US" sz="700" b="0" dirty="0"/>
              </a:p>
              <a:p>
                <a:pPr>
                  <a:lnSpc>
                    <a:spcPct val="120000"/>
                  </a:lnSpc>
                  <a:spcBef>
                    <a:spcPts val="0"/>
                  </a:spcBef>
                </a:pPr>
                <a:r>
                  <a:rPr lang="en-US" sz="700" b="0" dirty="0"/>
                  <a:t>b) Probability that one review will take Yoonie from 3.5 to 4.25 hours</a:t>
                </a:r>
              </a:p>
              <a:p>
                <a:pPr>
                  <a:lnSpc>
                    <a:spcPct val="120000"/>
                  </a:lnSpc>
                  <a:spcBef>
                    <a:spcPts val="0"/>
                  </a:spcBef>
                </a:pPr>
                <a:r>
                  <a:rPr lang="en-US" sz="700" b="0" dirty="0"/>
                  <a:t>To find this probability, we need to calculate the probability that the random variable </a:t>
                </a:r>
                <a14:m>
                  <m:oMath xmlns:m="http://schemas.openxmlformats.org/officeDocument/2006/math">
                    <m:r>
                      <a:rPr lang="en-US" sz="700" b="0" i="1" dirty="0" smtClean="0">
                        <a:latin typeface="Cambria Math" panose="02040503050406030204" pitchFamily="18" charset="0"/>
                      </a:rPr>
                      <m:t>𝑋</m:t>
                    </m:r>
                  </m:oMath>
                </a14:m>
                <a:r>
                  <a:rPr lang="en-US" sz="700" b="0" dirty="0" smtClean="0"/>
                  <a:t> </a:t>
                </a:r>
                <a:r>
                  <a:rPr lang="en-US" sz="700" b="0" dirty="0"/>
                  <a:t>falls between 3.5 and 4.25 hours. Since </a:t>
                </a:r>
                <a14:m>
                  <m:oMath xmlns:m="http://schemas.openxmlformats.org/officeDocument/2006/math">
                    <m:r>
                      <a:rPr lang="en-US" sz="700" b="0" i="1" dirty="0" smtClean="0">
                        <a:latin typeface="Cambria Math" panose="02040503050406030204" pitchFamily="18" charset="0"/>
                      </a:rPr>
                      <m:t>𝑋</m:t>
                    </m:r>
                    <m:r>
                      <a:rPr lang="en-US" sz="700" b="0" i="1" dirty="0" smtClean="0">
                        <a:latin typeface="Cambria Math" panose="02040503050406030204" pitchFamily="18" charset="0"/>
                      </a:rPr>
                      <m:t> </m:t>
                    </m:r>
                  </m:oMath>
                </a14:m>
                <a:r>
                  <a:rPr lang="en-US" sz="700" b="0" dirty="0"/>
                  <a:t>is normally distributed, we can use the standard normal distribution (Z-distribution) to find this probability.</a:t>
                </a:r>
              </a:p>
              <a:p>
                <a:pPr>
                  <a:lnSpc>
                    <a:spcPct val="120000"/>
                  </a:lnSpc>
                  <a:spcBef>
                    <a:spcPts val="0"/>
                  </a:spcBef>
                </a:pPr>
                <a:r>
                  <a:rPr lang="en-US" sz="700" b="0" dirty="0"/>
                  <a:t>Convert the times to Z-scores:</a:t>
                </a:r>
              </a:p>
              <a:p>
                <a:pPr>
                  <a:lnSpc>
                    <a:spcPct val="120000"/>
                  </a:lnSpc>
                  <a:spcBef>
                    <a:spcPts val="0"/>
                  </a:spcBef>
                </a:pPr>
                <a:r>
                  <a:rPr lang="en-US" sz="700" b="0" dirty="0"/>
                  <a:t>The Z-score is calculated using the formula: </a:t>
                </a:r>
                <a14:m>
                  <m:oMath xmlns:m="http://schemas.openxmlformats.org/officeDocument/2006/math">
                    <m:r>
                      <a:rPr lang="en-US" sz="700" b="0" i="1" smtClean="0">
                        <a:latin typeface="Cambria Math" panose="02040503050406030204" pitchFamily="18" charset="0"/>
                      </a:rPr>
                      <m:t>𝑍</m:t>
                    </m:r>
                    <m:r>
                      <a:rPr lang="en-US" sz="700" b="0" i="1" smtClean="0">
                        <a:latin typeface="Cambria Math" panose="02040503050406030204" pitchFamily="18" charset="0"/>
                      </a:rPr>
                      <m:t>=</m:t>
                    </m:r>
                    <m:f>
                      <m:fPr>
                        <m:ctrlPr>
                          <a:rPr lang="en-US" sz="700" b="0" i="1" smtClean="0">
                            <a:latin typeface="Cambria Math" panose="02040503050406030204" pitchFamily="18" charset="0"/>
                          </a:rPr>
                        </m:ctrlPr>
                      </m:fPr>
                      <m:num>
                        <m:r>
                          <a:rPr lang="en-US" sz="700" b="0" i="1" smtClean="0">
                            <a:latin typeface="Cambria Math" panose="02040503050406030204" pitchFamily="18" charset="0"/>
                          </a:rPr>
                          <m:t>𝑋</m:t>
                        </m:r>
                        <m:r>
                          <a:rPr lang="en-US" sz="700" b="0" i="1" smtClean="0">
                            <a:latin typeface="Cambria Math" panose="02040503050406030204" pitchFamily="18" charset="0"/>
                          </a:rPr>
                          <m:t>−</m:t>
                        </m:r>
                        <m:r>
                          <a:rPr lang="en-US" sz="700" b="0" i="1" smtClean="0">
                            <a:latin typeface="Cambria Math" panose="02040503050406030204" pitchFamily="18" charset="0"/>
                            <a:ea typeface="Cambria Math" panose="02040503050406030204" pitchFamily="18" charset="0"/>
                          </a:rPr>
                          <m:t>𝜇</m:t>
                        </m:r>
                      </m:num>
                      <m:den>
                        <m:r>
                          <a:rPr lang="en-US" sz="700" b="0" i="1" smtClean="0">
                            <a:latin typeface="Cambria Math" panose="02040503050406030204" pitchFamily="18" charset="0"/>
                            <a:ea typeface="Cambria Math" panose="02040503050406030204" pitchFamily="18" charset="0"/>
                          </a:rPr>
                          <m:t>𝜎</m:t>
                        </m:r>
                      </m:den>
                    </m:f>
                  </m:oMath>
                </a14:m>
                <a:endParaRPr lang="en-US" sz="700" b="0" dirty="0" smtClean="0"/>
              </a:p>
              <a:p>
                <a:pPr>
                  <a:lnSpc>
                    <a:spcPct val="120000"/>
                  </a:lnSpc>
                  <a:spcBef>
                    <a:spcPts val="0"/>
                  </a:spcBef>
                </a:pPr>
                <a:r>
                  <a:rPr lang="en-US" sz="700" b="0" dirty="0" smtClean="0"/>
                  <a:t>For </a:t>
                </a:r>
                <a14:m>
                  <m:oMath xmlns:m="http://schemas.openxmlformats.org/officeDocument/2006/math">
                    <m:r>
                      <a:rPr lang="en-US" sz="700" b="0" i="1" dirty="0" smtClean="0">
                        <a:latin typeface="Cambria Math" panose="02040503050406030204" pitchFamily="18" charset="0"/>
                      </a:rPr>
                      <m:t>𝑋</m:t>
                    </m:r>
                    <m:r>
                      <a:rPr lang="en-US" sz="700" b="0" i="1" dirty="0" smtClean="0">
                        <a:latin typeface="Cambria Math" panose="02040503050406030204" pitchFamily="18" charset="0"/>
                      </a:rPr>
                      <m:t>=</m:t>
                    </m:r>
                    <m:r>
                      <a:rPr lang="en-US" sz="700" b="0" i="1" dirty="0" smtClean="0">
                        <a:latin typeface="Cambria Math" panose="02040503050406030204" pitchFamily="18" charset="0"/>
                      </a:rPr>
                      <m:t>3</m:t>
                    </m:r>
                    <m:r>
                      <a:rPr lang="en-US" sz="700" b="0" i="1" dirty="0" smtClean="0">
                        <a:latin typeface="Cambria Math" panose="02040503050406030204" pitchFamily="18" charset="0"/>
                      </a:rPr>
                      <m:t>.</m:t>
                    </m:r>
                    <m:r>
                      <a:rPr lang="en-US" sz="700" b="0" i="1" dirty="0" smtClean="0">
                        <a:latin typeface="Cambria Math" panose="02040503050406030204" pitchFamily="18" charset="0"/>
                      </a:rPr>
                      <m:t>5</m:t>
                    </m:r>
                  </m:oMath>
                </a14:m>
                <a:r>
                  <a:rPr lang="en-US" sz="700" b="0" dirty="0" smtClean="0"/>
                  <a:t>: </a:t>
                </a:r>
                <a14:m>
                  <m:oMath xmlns:m="http://schemas.openxmlformats.org/officeDocument/2006/math">
                    <m:sSub>
                      <m:sSubPr>
                        <m:ctrlPr>
                          <a:rPr lang="en-US" sz="700" b="0" i="1" dirty="0" smtClean="0">
                            <a:latin typeface="Cambria Math" panose="02040503050406030204" pitchFamily="18" charset="0"/>
                          </a:rPr>
                        </m:ctrlPr>
                      </m:sSubPr>
                      <m:e>
                        <m:r>
                          <a:rPr lang="en-US" sz="700" b="0" i="1" dirty="0" smtClean="0">
                            <a:latin typeface="Cambria Math" panose="02040503050406030204" pitchFamily="18" charset="0"/>
                          </a:rPr>
                          <m:t>𝑍</m:t>
                        </m:r>
                      </m:e>
                      <m:sub>
                        <m:r>
                          <a:rPr lang="en-US" sz="700" b="0" i="1" dirty="0" smtClean="0">
                            <a:latin typeface="Cambria Math" panose="02040503050406030204" pitchFamily="18" charset="0"/>
                          </a:rPr>
                          <m:t>1</m:t>
                        </m:r>
                      </m:sub>
                    </m:sSub>
                    <m:r>
                      <a:rPr lang="en-US" sz="700" b="0" i="1" dirty="0" smtClean="0">
                        <a:latin typeface="Cambria Math" panose="02040503050406030204" pitchFamily="18" charset="0"/>
                      </a:rPr>
                      <m:t>=</m:t>
                    </m:r>
                    <m:f>
                      <m:fPr>
                        <m:ctrlPr>
                          <a:rPr lang="en-US" sz="700" b="0" i="1" dirty="0" smtClean="0">
                            <a:latin typeface="Cambria Math" panose="02040503050406030204" pitchFamily="18" charset="0"/>
                          </a:rPr>
                        </m:ctrlPr>
                      </m:fPr>
                      <m:num>
                        <m:r>
                          <a:rPr lang="en-US" sz="700" b="0" i="1" dirty="0" smtClean="0">
                            <a:latin typeface="Cambria Math" panose="02040503050406030204" pitchFamily="18" charset="0"/>
                          </a:rPr>
                          <m:t>3</m:t>
                        </m:r>
                        <m:r>
                          <a:rPr lang="en-US" sz="700" b="0" i="1" dirty="0" smtClean="0">
                            <a:latin typeface="Cambria Math" panose="02040503050406030204" pitchFamily="18" charset="0"/>
                          </a:rPr>
                          <m:t>.</m:t>
                        </m:r>
                        <m:r>
                          <a:rPr lang="en-US" sz="700" b="0" i="1" dirty="0" smtClean="0">
                            <a:latin typeface="Cambria Math" panose="02040503050406030204" pitchFamily="18" charset="0"/>
                          </a:rPr>
                          <m:t>5</m:t>
                        </m:r>
                        <m:r>
                          <a:rPr lang="en-US" sz="700" b="0" i="1" dirty="0" smtClean="0">
                            <a:latin typeface="Cambria Math" panose="02040503050406030204" pitchFamily="18" charset="0"/>
                          </a:rPr>
                          <m:t>−</m:t>
                        </m:r>
                        <m:r>
                          <a:rPr lang="en-US" sz="700" b="0" i="1" dirty="0" smtClean="0">
                            <a:latin typeface="Cambria Math" panose="02040503050406030204" pitchFamily="18" charset="0"/>
                          </a:rPr>
                          <m:t>4</m:t>
                        </m:r>
                      </m:num>
                      <m:den>
                        <m:r>
                          <a:rPr lang="en-US" sz="700" b="0" i="1" dirty="0" smtClean="0">
                            <a:latin typeface="Cambria Math" panose="02040503050406030204" pitchFamily="18" charset="0"/>
                          </a:rPr>
                          <m:t>1</m:t>
                        </m:r>
                        <m:r>
                          <a:rPr lang="en-US" sz="700" b="0" i="1" dirty="0" smtClean="0">
                            <a:latin typeface="Cambria Math" panose="02040503050406030204" pitchFamily="18" charset="0"/>
                          </a:rPr>
                          <m:t>.</m:t>
                        </m:r>
                        <m:r>
                          <a:rPr lang="en-US" sz="700" b="0" i="1" dirty="0" smtClean="0">
                            <a:latin typeface="Cambria Math" panose="02040503050406030204" pitchFamily="18" charset="0"/>
                          </a:rPr>
                          <m:t>2</m:t>
                        </m:r>
                      </m:den>
                    </m:f>
                    <m:r>
                      <a:rPr lang="en-US" sz="700" b="0" i="1" dirty="0" smtClean="0">
                        <a:latin typeface="Cambria Math" panose="02040503050406030204" pitchFamily="18" charset="0"/>
                      </a:rPr>
                      <m:t>=</m:t>
                    </m:r>
                    <m:f>
                      <m:fPr>
                        <m:ctrlPr>
                          <a:rPr lang="en-US" sz="700" b="0" i="1" dirty="0" smtClean="0">
                            <a:latin typeface="Cambria Math" panose="02040503050406030204" pitchFamily="18" charset="0"/>
                          </a:rPr>
                        </m:ctrlPr>
                      </m:fPr>
                      <m:num>
                        <m:r>
                          <a:rPr lang="en-US" sz="700" b="0" i="1" dirty="0" smtClean="0">
                            <a:latin typeface="Cambria Math" panose="02040503050406030204" pitchFamily="18" charset="0"/>
                          </a:rPr>
                          <m:t>−</m:t>
                        </m:r>
                        <m:r>
                          <a:rPr lang="en-US" sz="700" b="0" i="1" dirty="0" smtClean="0">
                            <a:latin typeface="Cambria Math" panose="02040503050406030204" pitchFamily="18" charset="0"/>
                          </a:rPr>
                          <m:t>0</m:t>
                        </m:r>
                        <m:r>
                          <a:rPr lang="en-US" sz="700" b="0" i="1" dirty="0" smtClean="0">
                            <a:latin typeface="Cambria Math" panose="02040503050406030204" pitchFamily="18" charset="0"/>
                          </a:rPr>
                          <m:t>.</m:t>
                        </m:r>
                        <m:r>
                          <a:rPr lang="en-US" sz="700" b="0" i="1" dirty="0" smtClean="0">
                            <a:latin typeface="Cambria Math" panose="02040503050406030204" pitchFamily="18" charset="0"/>
                          </a:rPr>
                          <m:t>5</m:t>
                        </m:r>
                      </m:num>
                      <m:den>
                        <m:r>
                          <a:rPr lang="en-US" sz="700" b="0" i="1" dirty="0" smtClean="0">
                            <a:latin typeface="Cambria Math" panose="02040503050406030204" pitchFamily="18" charset="0"/>
                          </a:rPr>
                          <m:t>1</m:t>
                        </m:r>
                        <m:r>
                          <a:rPr lang="en-US" sz="700" b="0" i="1" dirty="0" smtClean="0">
                            <a:latin typeface="Cambria Math" panose="02040503050406030204" pitchFamily="18" charset="0"/>
                          </a:rPr>
                          <m:t>.</m:t>
                        </m:r>
                        <m:r>
                          <a:rPr lang="en-US" sz="700" b="0" i="1" dirty="0" smtClean="0">
                            <a:latin typeface="Cambria Math" panose="02040503050406030204" pitchFamily="18" charset="0"/>
                          </a:rPr>
                          <m:t>2</m:t>
                        </m:r>
                      </m:den>
                    </m:f>
                    <m:r>
                      <a:rPr lang="en-US" sz="700" b="0" i="1" dirty="0" smtClean="0">
                        <a:latin typeface="Cambria Math" panose="02040503050406030204" pitchFamily="18" charset="0"/>
                      </a:rPr>
                      <m:t>≈−</m:t>
                    </m:r>
                    <m:r>
                      <a:rPr lang="en-US" sz="700" b="0" i="1" dirty="0" smtClean="0">
                        <a:latin typeface="Cambria Math" panose="02040503050406030204" pitchFamily="18" charset="0"/>
                      </a:rPr>
                      <m:t>0</m:t>
                    </m:r>
                    <m:r>
                      <a:rPr lang="en-US" sz="700" b="0" i="1" dirty="0" smtClean="0">
                        <a:latin typeface="Cambria Math" panose="02040503050406030204" pitchFamily="18" charset="0"/>
                      </a:rPr>
                      <m:t>.</m:t>
                    </m:r>
                    <m:r>
                      <a:rPr lang="en-US" sz="700" b="0" i="1" dirty="0" smtClean="0">
                        <a:latin typeface="Cambria Math" panose="02040503050406030204" pitchFamily="18" charset="0"/>
                      </a:rPr>
                      <m:t>4167</m:t>
                    </m:r>
                  </m:oMath>
                </a14:m>
                <a:endParaRPr lang="en-US" sz="700" b="0" dirty="0" smtClean="0"/>
              </a:p>
              <a:p>
                <a:pPr>
                  <a:lnSpc>
                    <a:spcPct val="120000"/>
                  </a:lnSpc>
                  <a:spcBef>
                    <a:spcPts val="0"/>
                  </a:spcBef>
                </a:pPr>
                <a:r>
                  <a:rPr lang="en-US" sz="700" b="0" dirty="0" smtClean="0"/>
                  <a:t>For </a:t>
                </a:r>
                <a14:m>
                  <m:oMath xmlns:m="http://schemas.openxmlformats.org/officeDocument/2006/math">
                    <m:r>
                      <a:rPr lang="en-US" sz="700" b="0" i="1" dirty="0" smtClean="0">
                        <a:latin typeface="Cambria Math" panose="02040503050406030204" pitchFamily="18" charset="0"/>
                      </a:rPr>
                      <m:t>𝑋</m:t>
                    </m:r>
                    <m:r>
                      <a:rPr lang="en-US" sz="700" b="0" i="1" dirty="0" smtClean="0">
                        <a:latin typeface="Cambria Math" panose="02040503050406030204" pitchFamily="18" charset="0"/>
                      </a:rPr>
                      <m:t>=</m:t>
                    </m:r>
                    <m:r>
                      <a:rPr lang="en-US" sz="700" b="0" i="1" dirty="0" smtClean="0">
                        <a:latin typeface="Cambria Math" panose="02040503050406030204" pitchFamily="18" charset="0"/>
                      </a:rPr>
                      <m:t>4</m:t>
                    </m:r>
                    <m:r>
                      <a:rPr lang="en-US" sz="700" b="0" i="1" dirty="0" smtClean="0">
                        <a:latin typeface="Cambria Math" panose="02040503050406030204" pitchFamily="18" charset="0"/>
                      </a:rPr>
                      <m:t>.</m:t>
                    </m:r>
                    <m:r>
                      <a:rPr lang="en-US" sz="700" b="0" i="1" dirty="0" smtClean="0">
                        <a:latin typeface="Cambria Math" panose="02040503050406030204" pitchFamily="18" charset="0"/>
                      </a:rPr>
                      <m:t>25</m:t>
                    </m:r>
                  </m:oMath>
                </a14:m>
                <a:r>
                  <a:rPr lang="en-US" sz="700" b="0" dirty="0" smtClean="0"/>
                  <a:t>: </a:t>
                </a:r>
                <a14:m>
                  <m:oMath xmlns:m="http://schemas.openxmlformats.org/officeDocument/2006/math">
                    <m:sSub>
                      <m:sSubPr>
                        <m:ctrlPr>
                          <a:rPr lang="en-US" sz="700" b="0" i="1" dirty="0">
                            <a:latin typeface="Cambria Math" panose="02040503050406030204" pitchFamily="18" charset="0"/>
                          </a:rPr>
                        </m:ctrlPr>
                      </m:sSubPr>
                      <m:e>
                        <m:r>
                          <a:rPr lang="en-US" sz="700" b="0" i="1" dirty="0">
                            <a:latin typeface="Cambria Math" panose="02040503050406030204" pitchFamily="18" charset="0"/>
                          </a:rPr>
                          <m:t>𝑍</m:t>
                        </m:r>
                      </m:e>
                      <m:sub>
                        <m:r>
                          <a:rPr lang="en-US" sz="700" b="0" i="1" dirty="0" smtClean="0">
                            <a:latin typeface="Cambria Math" panose="02040503050406030204" pitchFamily="18" charset="0"/>
                          </a:rPr>
                          <m:t>2</m:t>
                        </m:r>
                      </m:sub>
                    </m:sSub>
                    <m:r>
                      <a:rPr lang="en-US" sz="700" b="0" i="1" dirty="0">
                        <a:latin typeface="Cambria Math" panose="02040503050406030204" pitchFamily="18" charset="0"/>
                      </a:rPr>
                      <m:t>=</m:t>
                    </m:r>
                    <m:f>
                      <m:fPr>
                        <m:ctrlPr>
                          <a:rPr lang="en-US" sz="700" b="0" i="1" dirty="0">
                            <a:latin typeface="Cambria Math" panose="02040503050406030204" pitchFamily="18" charset="0"/>
                          </a:rPr>
                        </m:ctrlPr>
                      </m:fPr>
                      <m:num>
                        <m:r>
                          <a:rPr lang="en-US" sz="700" b="0" i="1" dirty="0" smtClean="0">
                            <a:latin typeface="Cambria Math" panose="02040503050406030204" pitchFamily="18" charset="0"/>
                          </a:rPr>
                          <m:t>4</m:t>
                        </m:r>
                        <m:r>
                          <a:rPr lang="en-US" sz="700" b="0" i="1" dirty="0" smtClean="0">
                            <a:latin typeface="Cambria Math" panose="02040503050406030204" pitchFamily="18" charset="0"/>
                          </a:rPr>
                          <m:t>.</m:t>
                        </m:r>
                        <m:r>
                          <a:rPr lang="en-US" sz="700" b="0" i="1" dirty="0" smtClean="0">
                            <a:latin typeface="Cambria Math" panose="02040503050406030204" pitchFamily="18" charset="0"/>
                          </a:rPr>
                          <m:t>25</m:t>
                        </m:r>
                        <m:r>
                          <a:rPr lang="en-US" sz="700" b="0" i="1" dirty="0">
                            <a:latin typeface="Cambria Math" panose="02040503050406030204" pitchFamily="18" charset="0"/>
                          </a:rPr>
                          <m:t>−</m:t>
                        </m:r>
                        <m:r>
                          <a:rPr lang="en-US" sz="700" b="0" i="1" dirty="0">
                            <a:latin typeface="Cambria Math" panose="02040503050406030204" pitchFamily="18" charset="0"/>
                          </a:rPr>
                          <m:t>4</m:t>
                        </m:r>
                      </m:num>
                      <m:den>
                        <m:r>
                          <a:rPr lang="en-US" sz="700" b="0" i="1" dirty="0">
                            <a:latin typeface="Cambria Math" panose="02040503050406030204" pitchFamily="18" charset="0"/>
                          </a:rPr>
                          <m:t>1</m:t>
                        </m:r>
                        <m:r>
                          <a:rPr lang="en-US" sz="700" b="0" i="1" dirty="0">
                            <a:latin typeface="Cambria Math" panose="02040503050406030204" pitchFamily="18" charset="0"/>
                          </a:rPr>
                          <m:t>.</m:t>
                        </m:r>
                        <m:r>
                          <a:rPr lang="en-US" sz="700" b="0" i="1" dirty="0">
                            <a:latin typeface="Cambria Math" panose="02040503050406030204" pitchFamily="18" charset="0"/>
                          </a:rPr>
                          <m:t>2</m:t>
                        </m:r>
                      </m:den>
                    </m:f>
                    <m:r>
                      <a:rPr lang="en-US" sz="700" b="0" i="1" dirty="0">
                        <a:latin typeface="Cambria Math" panose="02040503050406030204" pitchFamily="18" charset="0"/>
                      </a:rPr>
                      <m:t>=</m:t>
                    </m:r>
                    <m:f>
                      <m:fPr>
                        <m:ctrlPr>
                          <a:rPr lang="en-US" sz="700" b="0" i="1" dirty="0">
                            <a:latin typeface="Cambria Math" panose="02040503050406030204" pitchFamily="18" charset="0"/>
                          </a:rPr>
                        </m:ctrlPr>
                      </m:fPr>
                      <m:num>
                        <m:r>
                          <a:rPr lang="en-US" sz="700" b="0" i="1" dirty="0" smtClean="0">
                            <a:latin typeface="Cambria Math" panose="02040503050406030204" pitchFamily="18" charset="0"/>
                          </a:rPr>
                          <m:t>0</m:t>
                        </m:r>
                        <m:r>
                          <a:rPr lang="en-US" sz="700" b="0" i="1" dirty="0" smtClean="0">
                            <a:latin typeface="Cambria Math" panose="02040503050406030204" pitchFamily="18" charset="0"/>
                          </a:rPr>
                          <m:t>.</m:t>
                        </m:r>
                        <m:r>
                          <a:rPr lang="en-US" sz="700" b="0" i="1" dirty="0" smtClean="0">
                            <a:latin typeface="Cambria Math" panose="02040503050406030204" pitchFamily="18" charset="0"/>
                          </a:rPr>
                          <m:t>25</m:t>
                        </m:r>
                      </m:num>
                      <m:den>
                        <m:r>
                          <a:rPr lang="en-US" sz="700" b="0" i="1" dirty="0">
                            <a:latin typeface="Cambria Math" panose="02040503050406030204" pitchFamily="18" charset="0"/>
                          </a:rPr>
                          <m:t>1</m:t>
                        </m:r>
                        <m:r>
                          <a:rPr lang="en-US" sz="700" b="0" i="1" dirty="0">
                            <a:latin typeface="Cambria Math" panose="02040503050406030204" pitchFamily="18" charset="0"/>
                          </a:rPr>
                          <m:t>.</m:t>
                        </m:r>
                        <m:r>
                          <a:rPr lang="en-US" sz="700" b="0" i="1" dirty="0">
                            <a:latin typeface="Cambria Math" panose="02040503050406030204" pitchFamily="18" charset="0"/>
                          </a:rPr>
                          <m:t>2</m:t>
                        </m:r>
                      </m:den>
                    </m:f>
                    <m:r>
                      <a:rPr lang="en-US" sz="700" b="0" i="1" dirty="0">
                        <a:latin typeface="Cambria Math" panose="02040503050406030204" pitchFamily="18" charset="0"/>
                      </a:rPr>
                      <m:t>≈</m:t>
                    </m:r>
                    <m:r>
                      <a:rPr lang="en-US" sz="700" b="0" i="1" dirty="0" smtClean="0">
                        <a:latin typeface="Cambria Math" panose="02040503050406030204" pitchFamily="18" charset="0"/>
                      </a:rPr>
                      <m:t>0</m:t>
                    </m:r>
                    <m:r>
                      <a:rPr lang="en-US" sz="700" b="0" i="1" dirty="0" smtClean="0">
                        <a:latin typeface="Cambria Math" panose="02040503050406030204" pitchFamily="18" charset="0"/>
                      </a:rPr>
                      <m:t>.</m:t>
                    </m:r>
                    <m:r>
                      <a:rPr lang="en-US" sz="700" b="0" i="1" dirty="0" smtClean="0">
                        <a:latin typeface="Cambria Math" panose="02040503050406030204" pitchFamily="18" charset="0"/>
                      </a:rPr>
                      <m:t>2083</m:t>
                    </m:r>
                  </m:oMath>
                </a14:m>
                <a:endParaRPr lang="en-US" sz="700" b="0" dirty="0"/>
              </a:p>
              <a:p>
                <a:pPr>
                  <a:lnSpc>
                    <a:spcPct val="120000"/>
                  </a:lnSpc>
                  <a:spcBef>
                    <a:spcPts val="0"/>
                  </a:spcBef>
                </a:pPr>
                <a:r>
                  <a:rPr lang="en-US" sz="700" b="0" dirty="0" smtClean="0"/>
                  <a:t>Find the probability using the Z-scores:</a:t>
                </a:r>
              </a:p>
              <a:p>
                <a:pPr>
                  <a:lnSpc>
                    <a:spcPct val="120000"/>
                  </a:lnSpc>
                  <a:spcBef>
                    <a:spcPts val="0"/>
                  </a:spcBef>
                </a:pPr>
                <a:r>
                  <a:rPr lang="en-US" sz="700" b="0" dirty="0" smtClean="0"/>
                  <a:t>We need to find </a:t>
                </a:r>
                <a14:m>
                  <m:oMath xmlns:m="http://schemas.openxmlformats.org/officeDocument/2006/math">
                    <m:r>
                      <a:rPr lang="en-US" sz="700" b="0" i="1" dirty="0" smtClean="0">
                        <a:latin typeface="Cambria Math" panose="02040503050406030204" pitchFamily="18" charset="0"/>
                      </a:rPr>
                      <m:t>𝑃</m:t>
                    </m:r>
                    <m:r>
                      <a:rPr lang="en-US" sz="700" b="0" i="1" dirty="0" smtClean="0">
                        <a:latin typeface="Cambria Math" panose="02040503050406030204" pitchFamily="18" charset="0"/>
                      </a:rPr>
                      <m:t>(</m:t>
                    </m:r>
                    <m:r>
                      <a:rPr lang="en-US" sz="700" b="0" i="1" dirty="0" smtClean="0">
                        <a:latin typeface="Cambria Math" panose="02040503050406030204" pitchFamily="18" charset="0"/>
                      </a:rPr>
                      <m:t>3</m:t>
                    </m:r>
                    <m:r>
                      <a:rPr lang="en-US" sz="700" b="0" i="1" dirty="0" smtClean="0">
                        <a:latin typeface="Cambria Math" panose="02040503050406030204" pitchFamily="18" charset="0"/>
                      </a:rPr>
                      <m:t>.</m:t>
                    </m:r>
                    <m:r>
                      <a:rPr lang="en-US" sz="700" b="0" i="1" dirty="0" smtClean="0">
                        <a:latin typeface="Cambria Math" panose="02040503050406030204" pitchFamily="18" charset="0"/>
                      </a:rPr>
                      <m:t>5</m:t>
                    </m:r>
                    <m:r>
                      <a:rPr lang="en-US" sz="700" b="0" i="1" dirty="0" smtClean="0">
                        <a:latin typeface="Cambria Math" panose="02040503050406030204" pitchFamily="18" charset="0"/>
                      </a:rPr>
                      <m:t>&lt;</m:t>
                    </m:r>
                    <m:r>
                      <a:rPr lang="en-US" sz="700" b="0" i="1" dirty="0" smtClean="0">
                        <a:latin typeface="Cambria Math" panose="02040503050406030204" pitchFamily="18" charset="0"/>
                      </a:rPr>
                      <m:t>𝑋</m:t>
                    </m:r>
                    <m:r>
                      <a:rPr lang="en-US" sz="700" b="0" i="1" dirty="0" smtClean="0">
                        <a:latin typeface="Cambria Math" panose="02040503050406030204" pitchFamily="18" charset="0"/>
                      </a:rPr>
                      <m:t>&lt;</m:t>
                    </m:r>
                    <m:r>
                      <a:rPr lang="en-US" sz="700" b="0" i="1" dirty="0" smtClean="0">
                        <a:latin typeface="Cambria Math" panose="02040503050406030204" pitchFamily="18" charset="0"/>
                      </a:rPr>
                      <m:t>4</m:t>
                    </m:r>
                    <m:r>
                      <a:rPr lang="en-US" sz="700" b="0" i="1" dirty="0" smtClean="0">
                        <a:latin typeface="Cambria Math" panose="02040503050406030204" pitchFamily="18" charset="0"/>
                      </a:rPr>
                      <m:t>.</m:t>
                    </m:r>
                    <m:r>
                      <a:rPr lang="en-US" sz="700" b="0" i="1" dirty="0" smtClean="0">
                        <a:latin typeface="Cambria Math" panose="02040503050406030204" pitchFamily="18" charset="0"/>
                      </a:rPr>
                      <m:t>25</m:t>
                    </m:r>
                    <m:r>
                      <a:rPr lang="en-US" sz="700" b="0" i="1" dirty="0" smtClean="0">
                        <a:latin typeface="Cambria Math" panose="02040503050406030204" pitchFamily="18" charset="0"/>
                      </a:rPr>
                      <m:t>)</m:t>
                    </m:r>
                  </m:oMath>
                </a14:m>
                <a:r>
                  <a:rPr lang="en-US" sz="700" b="0" dirty="0" smtClean="0"/>
                  <a:t>, which is equivalent to</a:t>
                </a:r>
              </a:p>
              <a:p>
                <a:pPr>
                  <a:lnSpc>
                    <a:spcPct val="120000"/>
                  </a:lnSpc>
                  <a:spcBef>
                    <a:spcPts val="0"/>
                  </a:spcBef>
                </a:pPr>
                <a:r>
                  <a:rPr lang="en-US" sz="700" b="0" dirty="0" smtClean="0"/>
                  <a:t> </a:t>
                </a:r>
                <a14:m>
                  <m:oMath xmlns:m="http://schemas.openxmlformats.org/officeDocument/2006/math">
                    <m:r>
                      <a:rPr lang="en-US" sz="700" b="0" i="1" dirty="0" smtClean="0">
                        <a:latin typeface="Cambria Math" panose="02040503050406030204" pitchFamily="18" charset="0"/>
                      </a:rPr>
                      <m:t>𝑃</m:t>
                    </m:r>
                    <m:r>
                      <a:rPr lang="en-US" sz="700" b="0" i="1" dirty="0" smtClean="0">
                        <a:latin typeface="Cambria Math" panose="02040503050406030204" pitchFamily="18" charset="0"/>
                      </a:rPr>
                      <m:t>(</m:t>
                    </m:r>
                    <m:sSub>
                      <m:sSubPr>
                        <m:ctrlPr>
                          <a:rPr lang="en-US" sz="700" b="0" i="1" dirty="0" smtClean="0">
                            <a:latin typeface="Cambria Math" panose="02040503050406030204" pitchFamily="18" charset="0"/>
                          </a:rPr>
                        </m:ctrlPr>
                      </m:sSubPr>
                      <m:e>
                        <m:r>
                          <a:rPr lang="en-US" sz="700" b="0" i="1" dirty="0" smtClean="0">
                            <a:latin typeface="Cambria Math" panose="02040503050406030204" pitchFamily="18" charset="0"/>
                          </a:rPr>
                          <m:t>𝑍</m:t>
                        </m:r>
                      </m:e>
                      <m:sub>
                        <m:r>
                          <a:rPr lang="en-US" sz="700" b="0" i="1" dirty="0" smtClean="0">
                            <a:latin typeface="Cambria Math" panose="02040503050406030204" pitchFamily="18" charset="0"/>
                          </a:rPr>
                          <m:t>1</m:t>
                        </m:r>
                      </m:sub>
                    </m:sSub>
                    <m:r>
                      <a:rPr lang="en-US" sz="700" b="0" i="1" dirty="0" smtClean="0">
                        <a:latin typeface="Cambria Math" panose="02040503050406030204" pitchFamily="18" charset="0"/>
                      </a:rPr>
                      <m:t>&lt;</m:t>
                    </m:r>
                    <m:r>
                      <a:rPr lang="en-US" sz="700" b="0" i="1" dirty="0" smtClean="0">
                        <a:latin typeface="Cambria Math" panose="02040503050406030204" pitchFamily="18" charset="0"/>
                      </a:rPr>
                      <m:t>𝑍</m:t>
                    </m:r>
                    <m:r>
                      <a:rPr lang="en-US" sz="700" b="0" i="1" dirty="0" smtClean="0">
                        <a:latin typeface="Cambria Math" panose="02040503050406030204" pitchFamily="18" charset="0"/>
                      </a:rPr>
                      <m:t>&lt;</m:t>
                    </m:r>
                    <m:sSub>
                      <m:sSubPr>
                        <m:ctrlPr>
                          <a:rPr lang="en-US" sz="700" b="0" i="1" dirty="0" smtClean="0">
                            <a:latin typeface="Cambria Math" panose="02040503050406030204" pitchFamily="18" charset="0"/>
                          </a:rPr>
                        </m:ctrlPr>
                      </m:sSubPr>
                      <m:e>
                        <m:r>
                          <a:rPr lang="en-US" sz="700" b="0" i="1" dirty="0" smtClean="0">
                            <a:latin typeface="Cambria Math" panose="02040503050406030204" pitchFamily="18" charset="0"/>
                          </a:rPr>
                          <m:t>𝑍</m:t>
                        </m:r>
                      </m:e>
                      <m:sub>
                        <m:r>
                          <a:rPr lang="en-US" sz="700" b="0" i="1" dirty="0" smtClean="0">
                            <a:latin typeface="Cambria Math" panose="02040503050406030204" pitchFamily="18" charset="0"/>
                          </a:rPr>
                          <m:t>2</m:t>
                        </m:r>
                      </m:sub>
                    </m:sSub>
                    <m:r>
                      <a:rPr lang="en-US" sz="700" b="0" i="1" dirty="0" smtClean="0">
                        <a:latin typeface="Cambria Math" panose="02040503050406030204" pitchFamily="18" charset="0"/>
                      </a:rPr>
                      <m:t>)</m:t>
                    </m:r>
                  </m:oMath>
                </a14:m>
                <a:r>
                  <a:rPr lang="en-US" sz="700" b="0" dirty="0" smtClean="0"/>
                  <a:t>.</a:t>
                </a:r>
              </a:p>
              <a:p>
                <a:pPr>
                  <a:lnSpc>
                    <a:spcPct val="120000"/>
                  </a:lnSpc>
                  <a:spcBef>
                    <a:spcPts val="0"/>
                  </a:spcBef>
                </a:pPr>
                <a:r>
                  <a:rPr lang="en-US" sz="700" b="0" dirty="0" smtClean="0"/>
                  <a:t>Using a standard normal distribution table or a calculator, we find:</a:t>
                </a:r>
              </a:p>
              <a:p>
                <a:pPr marL="342900" indent="-342900">
                  <a:lnSpc>
                    <a:spcPct val="120000"/>
                  </a:lnSpc>
                  <a:spcBef>
                    <a:spcPts val="0"/>
                  </a:spcBef>
                  <a:buFont typeface="Arial" panose="020B0604020202020204" pitchFamily="34" charset="0"/>
                  <a:buChar char="•"/>
                </a:pPr>
                <a14:m>
                  <m:oMath xmlns:m="http://schemas.openxmlformats.org/officeDocument/2006/math">
                    <m:r>
                      <a:rPr lang="en-US" sz="700" b="0" i="1" dirty="0" smtClean="0">
                        <a:latin typeface="Cambria Math" panose="02040503050406030204" pitchFamily="18" charset="0"/>
                      </a:rPr>
                      <m:t>𝑃</m:t>
                    </m:r>
                    <m:d>
                      <m:dPr>
                        <m:ctrlPr>
                          <a:rPr lang="en-US" sz="700" b="0" i="1" dirty="0" smtClean="0">
                            <a:latin typeface="Cambria Math" panose="02040503050406030204" pitchFamily="18" charset="0"/>
                          </a:rPr>
                        </m:ctrlPr>
                      </m:dPr>
                      <m:e>
                        <m:r>
                          <a:rPr lang="en-US" sz="700" b="0" i="1" dirty="0" smtClean="0">
                            <a:latin typeface="Cambria Math" panose="02040503050406030204" pitchFamily="18" charset="0"/>
                          </a:rPr>
                          <m:t>𝑍</m:t>
                        </m:r>
                        <m:r>
                          <a:rPr lang="en-US" sz="700" b="0" i="1" dirty="0" smtClean="0">
                            <a:latin typeface="Cambria Math" panose="02040503050406030204" pitchFamily="18" charset="0"/>
                          </a:rPr>
                          <m:t>&lt;−</m:t>
                        </m:r>
                        <m:r>
                          <a:rPr lang="en-US" sz="700" b="0" i="1" dirty="0" smtClean="0">
                            <a:latin typeface="Cambria Math" panose="02040503050406030204" pitchFamily="18" charset="0"/>
                          </a:rPr>
                          <m:t>0</m:t>
                        </m:r>
                        <m:r>
                          <a:rPr lang="en-US" sz="700" b="0" i="1" dirty="0" smtClean="0">
                            <a:latin typeface="Cambria Math" panose="02040503050406030204" pitchFamily="18" charset="0"/>
                          </a:rPr>
                          <m:t>.</m:t>
                        </m:r>
                        <m:r>
                          <a:rPr lang="en-US" sz="700" b="0" i="1" dirty="0" smtClean="0">
                            <a:latin typeface="Cambria Math" panose="02040503050406030204" pitchFamily="18" charset="0"/>
                          </a:rPr>
                          <m:t>4167</m:t>
                        </m:r>
                      </m:e>
                    </m:d>
                  </m:oMath>
                </a14:m>
                <a:endParaRPr lang="en-US" sz="700" b="0" dirty="0" smtClean="0"/>
              </a:p>
              <a:p>
                <a:pPr marL="342900" indent="-342900">
                  <a:lnSpc>
                    <a:spcPct val="120000"/>
                  </a:lnSpc>
                  <a:spcBef>
                    <a:spcPts val="0"/>
                  </a:spcBef>
                  <a:buFont typeface="Arial" panose="020B0604020202020204" pitchFamily="34" charset="0"/>
                  <a:buChar char="•"/>
                </a:pPr>
                <a14:m>
                  <m:oMath xmlns:m="http://schemas.openxmlformats.org/officeDocument/2006/math">
                    <m:r>
                      <a:rPr lang="en-US" sz="700" b="0" i="1" dirty="0" smtClean="0">
                        <a:latin typeface="Cambria Math" panose="02040503050406030204" pitchFamily="18" charset="0"/>
                      </a:rPr>
                      <m:t>𝑃</m:t>
                    </m:r>
                    <m:r>
                      <a:rPr lang="en-US" sz="700" b="0" i="1" dirty="0" smtClean="0">
                        <a:latin typeface="Cambria Math" panose="02040503050406030204" pitchFamily="18" charset="0"/>
                      </a:rPr>
                      <m:t>(</m:t>
                    </m:r>
                    <m:r>
                      <a:rPr lang="en-US" sz="700" b="0" i="1" dirty="0" smtClean="0">
                        <a:latin typeface="Cambria Math" panose="02040503050406030204" pitchFamily="18" charset="0"/>
                      </a:rPr>
                      <m:t>𝑍</m:t>
                    </m:r>
                    <m:r>
                      <a:rPr lang="en-US" sz="700" b="0" i="1" dirty="0" smtClean="0">
                        <a:latin typeface="Cambria Math" panose="02040503050406030204" pitchFamily="18" charset="0"/>
                      </a:rPr>
                      <m:t>&lt;</m:t>
                    </m:r>
                    <m:r>
                      <a:rPr lang="en-US" sz="700" b="0" i="1" dirty="0" smtClean="0">
                        <a:latin typeface="Cambria Math" panose="02040503050406030204" pitchFamily="18" charset="0"/>
                      </a:rPr>
                      <m:t>0</m:t>
                    </m:r>
                    <m:r>
                      <a:rPr lang="en-US" sz="700" b="0" i="1" dirty="0" smtClean="0">
                        <a:latin typeface="Cambria Math" panose="02040503050406030204" pitchFamily="18" charset="0"/>
                      </a:rPr>
                      <m:t>.</m:t>
                    </m:r>
                    <m:r>
                      <a:rPr lang="en-US" sz="700" b="0" i="1" dirty="0" smtClean="0">
                        <a:latin typeface="Cambria Math" panose="02040503050406030204" pitchFamily="18" charset="0"/>
                      </a:rPr>
                      <m:t>2083</m:t>
                    </m:r>
                    <m:r>
                      <a:rPr lang="en-US" sz="700" b="0" i="1" dirty="0" smtClean="0">
                        <a:latin typeface="Cambria Math" panose="02040503050406030204" pitchFamily="18" charset="0"/>
                      </a:rPr>
                      <m:t>)</m:t>
                    </m:r>
                  </m:oMath>
                </a14:m>
                <a:endParaRPr lang="en-US" sz="700" b="0" dirty="0" smtClean="0"/>
              </a:p>
              <a:p>
                <a:pPr>
                  <a:lnSpc>
                    <a:spcPct val="120000"/>
                  </a:lnSpc>
                  <a:spcBef>
                    <a:spcPts val="0"/>
                  </a:spcBef>
                </a:pPr>
                <a:r>
                  <a:rPr lang="en-US" sz="700" b="0" dirty="0" smtClean="0"/>
                  <a:t>The probability </a:t>
                </a:r>
                <a14:m>
                  <m:oMath xmlns:m="http://schemas.openxmlformats.org/officeDocument/2006/math">
                    <m:r>
                      <a:rPr lang="en-US" sz="700" b="0" i="1" dirty="0" smtClean="0">
                        <a:latin typeface="Cambria Math" panose="02040503050406030204" pitchFamily="18" charset="0"/>
                      </a:rPr>
                      <m:t>𝑃</m:t>
                    </m:r>
                    <m:r>
                      <a:rPr lang="en-US" sz="700" b="0" i="1" dirty="0" smtClean="0">
                        <a:latin typeface="Cambria Math" panose="02040503050406030204" pitchFamily="18" charset="0"/>
                      </a:rPr>
                      <m:t>(</m:t>
                    </m:r>
                    <m:r>
                      <a:rPr lang="en-US" sz="700" b="0" i="1" dirty="0" smtClean="0">
                        <a:latin typeface="Cambria Math" panose="02040503050406030204" pitchFamily="18" charset="0"/>
                      </a:rPr>
                      <m:t>3</m:t>
                    </m:r>
                    <m:r>
                      <a:rPr lang="en-US" sz="700" b="0" i="1" dirty="0" smtClean="0">
                        <a:latin typeface="Cambria Math" panose="02040503050406030204" pitchFamily="18" charset="0"/>
                      </a:rPr>
                      <m:t>.</m:t>
                    </m:r>
                    <m:r>
                      <a:rPr lang="en-US" sz="700" b="0" i="1" dirty="0" smtClean="0">
                        <a:latin typeface="Cambria Math" panose="02040503050406030204" pitchFamily="18" charset="0"/>
                      </a:rPr>
                      <m:t>5</m:t>
                    </m:r>
                    <m:r>
                      <a:rPr lang="en-US" sz="700" b="0" i="1" dirty="0" smtClean="0">
                        <a:latin typeface="Cambria Math" panose="02040503050406030204" pitchFamily="18" charset="0"/>
                      </a:rPr>
                      <m:t>&lt;</m:t>
                    </m:r>
                    <m:r>
                      <a:rPr lang="en-US" sz="700" b="0" i="1" dirty="0" smtClean="0">
                        <a:latin typeface="Cambria Math" panose="02040503050406030204" pitchFamily="18" charset="0"/>
                      </a:rPr>
                      <m:t>𝑋</m:t>
                    </m:r>
                    <m:r>
                      <a:rPr lang="en-US" sz="700" b="0" i="1" dirty="0" smtClean="0">
                        <a:latin typeface="Cambria Math" panose="02040503050406030204" pitchFamily="18" charset="0"/>
                      </a:rPr>
                      <m:t>&lt;</m:t>
                    </m:r>
                    <m:r>
                      <a:rPr lang="en-US" sz="700" b="0" i="1" dirty="0" smtClean="0">
                        <a:latin typeface="Cambria Math" panose="02040503050406030204" pitchFamily="18" charset="0"/>
                      </a:rPr>
                      <m:t>4</m:t>
                    </m:r>
                    <m:r>
                      <a:rPr lang="en-US" sz="700" b="0" i="1" dirty="0" smtClean="0">
                        <a:latin typeface="Cambria Math" panose="02040503050406030204" pitchFamily="18" charset="0"/>
                      </a:rPr>
                      <m:t>.</m:t>
                    </m:r>
                    <m:r>
                      <a:rPr lang="en-US" sz="700" b="0" i="1" dirty="0" smtClean="0">
                        <a:latin typeface="Cambria Math" panose="02040503050406030204" pitchFamily="18" charset="0"/>
                      </a:rPr>
                      <m:t>25</m:t>
                    </m:r>
                    <m:r>
                      <a:rPr lang="en-US" sz="700" b="0" i="1" dirty="0" smtClean="0">
                        <a:latin typeface="Cambria Math" panose="02040503050406030204" pitchFamily="18" charset="0"/>
                      </a:rPr>
                      <m:t>) </m:t>
                    </m:r>
                  </m:oMath>
                </a14:m>
                <a:r>
                  <a:rPr lang="en-US" sz="700" b="0" dirty="0" smtClean="0"/>
                  <a:t>is the difference between these two probabilities.</a:t>
                </a:r>
              </a:p>
              <a:p>
                <a:pPr>
                  <a:lnSpc>
                    <a:spcPct val="120000"/>
                  </a:lnSpc>
                  <a:spcBef>
                    <a:spcPts val="0"/>
                  </a:spcBef>
                </a:pPr>
                <a:r>
                  <a:rPr lang="en-US" sz="700" b="0" dirty="0" smtClean="0"/>
                  <a:t>Let's calculate these probabilities.</a:t>
                </a:r>
              </a:p>
              <a:p>
                <a:pPr>
                  <a:lnSpc>
                    <a:spcPct val="120000"/>
                  </a:lnSpc>
                  <a:spcBef>
                    <a:spcPts val="0"/>
                  </a:spcBef>
                </a:pPr>
                <a:r>
                  <a:rPr lang="en-US" sz="700" b="0" dirty="0" smtClean="0"/>
                  <a:t>The probability that one review will take between 3.5 and 4.25 hours is approximately 0.244 or about 24.4%.</a:t>
                </a:r>
              </a:p>
              <a:p>
                <a:pPr>
                  <a:lnSpc>
                    <a:spcPct val="120000"/>
                  </a:lnSpc>
                  <a:spcBef>
                    <a:spcPts val="0"/>
                  </a:spcBef>
                </a:pPr>
                <a:endParaRPr lang="en-US" sz="700" b="0" dirty="0" smtClean="0"/>
              </a:p>
              <a:p>
                <a:pPr>
                  <a:lnSpc>
                    <a:spcPct val="120000"/>
                  </a:lnSpc>
                  <a:spcBef>
                    <a:spcPts val="0"/>
                  </a:spcBef>
                </a:pPr>
                <a:r>
                  <a:rPr lang="en-US" sz="700" b="0" dirty="0" smtClean="0"/>
                  <a:t>This means there is a 24.4% chance that any single review will take Yoonie between 3.5 and 4.25 hours to complete.</a:t>
                </a:r>
                <a:endParaRPr lang="en-US" sz="700" b="0" dirty="0"/>
              </a:p>
            </p:txBody>
          </p:sp>
        </mc:Choice>
        <mc:Fallback xmlns="">
          <p:sp>
            <p:nvSpPr>
              <p:cNvPr id="5" name="Text Placeholder 4"/>
              <p:cNvSpPr>
                <a:spLocks noGrp="1" noRot="1" noChangeAspect="1" noMove="1" noResize="1" noEditPoints="1" noAdjustHandles="1" noChangeArrowheads="1" noChangeShapeType="1" noTextEdit="1"/>
              </p:cNvSpPr>
              <p:nvPr>
                <p:ph type="body" sz="quarter" idx="3"/>
              </p:nvPr>
            </p:nvSpPr>
            <p:spPr>
              <a:xfrm>
                <a:off x="6172200" y="1681163"/>
                <a:ext cx="5183188" cy="2446334"/>
              </a:xfr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a:xfrm>
                <a:off x="6172200" y="4127497"/>
                <a:ext cx="5183188" cy="2571751"/>
              </a:xfrm>
              <a:ln>
                <a:solidFill>
                  <a:schemeClr val="tx1"/>
                </a:solidFill>
              </a:ln>
            </p:spPr>
            <p:txBody>
              <a:bodyPr>
                <a:noAutofit/>
              </a:bodyPr>
              <a:lstStyle/>
              <a:p>
                <a:pPr marL="0" indent="0">
                  <a:lnSpc>
                    <a:spcPct val="120000"/>
                  </a:lnSpc>
                  <a:spcBef>
                    <a:spcPts val="0"/>
                  </a:spcBef>
                  <a:buNone/>
                </a:pPr>
                <a:r>
                  <a:rPr lang="en-US" sz="760" dirty="0" smtClean="0"/>
                  <a:t>Here's how to break down this problem and solve for the requested information:</a:t>
                </a:r>
                <a:r>
                  <a:rPr lang="en-US" sz="760" dirty="0"/>
                  <a:t/>
                </a:r>
                <a:br>
                  <a:rPr lang="en-US" sz="760" dirty="0"/>
                </a:br>
                <a:r>
                  <a:rPr lang="en-US" sz="760" dirty="0"/>
                  <a:t>**a) Mean, Standard Deviation, and Sample Size</a:t>
                </a:r>
                <a:r>
                  <a:rPr lang="en-US" sz="760" dirty="0" smtClean="0"/>
                  <a:t>**</a:t>
                </a:r>
                <a:r>
                  <a:rPr lang="en-US" sz="760" dirty="0"/>
                  <a:t/>
                </a:r>
                <a:br>
                  <a:rPr lang="en-US" sz="760" dirty="0"/>
                </a:br>
                <a:r>
                  <a:rPr lang="en-US" sz="760" dirty="0"/>
                  <a:t>* **Mean (</a:t>
                </a:r>
                <a:r>
                  <a:rPr lang="en-US" sz="760" i="1" dirty="0">
                    <a:latin typeface="Cambria Math" panose="02040503050406030204" pitchFamily="18" charset="0"/>
                    <a:ea typeface="Cambria Math" panose="02040503050406030204" pitchFamily="18" charset="0"/>
                  </a:rPr>
                  <a:t>μ</a:t>
                </a:r>
                <a:r>
                  <a:rPr lang="en-US" sz="760" dirty="0"/>
                  <a:t>):** The problem states that Yoonie takes approximately 4 hours per review, so the mean </a:t>
                </a:r>
                <a:r>
                  <a:rPr lang="en-US" sz="760" dirty="0" smtClean="0"/>
                  <a:t>(</a:t>
                </a:r>
                <a:r>
                  <a:rPr lang="en-US" sz="760" i="1" dirty="0">
                    <a:latin typeface="Cambria Math" panose="02040503050406030204" pitchFamily="18" charset="0"/>
                    <a:ea typeface="Cambria Math" panose="02040503050406030204" pitchFamily="18" charset="0"/>
                  </a:rPr>
                  <a:t>μ</a:t>
                </a:r>
                <a:r>
                  <a:rPr lang="en-US" sz="760" dirty="0" smtClean="0"/>
                  <a:t>) </a:t>
                </a:r>
                <a:r>
                  <a:rPr lang="en-US" sz="760" dirty="0"/>
                  <a:t>is 4 hours. </a:t>
                </a:r>
                <a:br>
                  <a:rPr lang="en-US" sz="760" dirty="0"/>
                </a:br>
                <a:r>
                  <a:rPr lang="en-US" sz="760" dirty="0"/>
                  <a:t>* **Standard Deviation (</a:t>
                </a:r>
                <a:r>
                  <a:rPr lang="en-US" sz="760" i="1" dirty="0">
                    <a:latin typeface="Cambria Math" panose="02040503050406030204" pitchFamily="18" charset="0"/>
                    <a:ea typeface="Cambria Math" panose="02040503050406030204" pitchFamily="18" charset="0"/>
                  </a:rPr>
                  <a:t>σ</a:t>
                </a:r>
                <a:r>
                  <a:rPr lang="en-US" sz="760" dirty="0"/>
                  <a:t>):** The population standard deviation is given as 1.2 hours.</a:t>
                </a:r>
                <a:br>
                  <a:rPr lang="en-US" sz="760" dirty="0"/>
                </a:br>
                <a:r>
                  <a:rPr lang="en-US" sz="760" dirty="0"/>
                  <a:t>* **Sample Size (</a:t>
                </a:r>
                <a:r>
                  <a:rPr lang="en-US" sz="760" i="1" dirty="0">
                    <a:latin typeface="Cambria Math" panose="02040503050406030204" pitchFamily="18" charset="0"/>
                    <a:ea typeface="Cambria Math" panose="02040503050406030204" pitchFamily="18" charset="0"/>
                  </a:rPr>
                  <a:t>n</a:t>
                </a:r>
                <a:r>
                  <a:rPr lang="en-US" sz="760" dirty="0"/>
                  <a:t>):** Yoonie reviews 16 employees each month, so the sample size </a:t>
                </a:r>
                <a:r>
                  <a:rPr lang="en-US" sz="760" dirty="0" smtClean="0"/>
                  <a:t>(</a:t>
                </a:r>
                <a:r>
                  <a:rPr lang="en-US" sz="760" i="1" dirty="0">
                    <a:latin typeface="Cambria Math" panose="02040503050406030204" pitchFamily="18" charset="0"/>
                    <a:ea typeface="Cambria Math" panose="02040503050406030204" pitchFamily="18" charset="0"/>
                  </a:rPr>
                  <a:t>n</a:t>
                </a:r>
                <a:r>
                  <a:rPr lang="en-US" sz="760" dirty="0" smtClean="0"/>
                  <a:t>) </a:t>
                </a:r>
                <a:r>
                  <a:rPr lang="en-US" sz="760" dirty="0"/>
                  <a:t>is 16.</a:t>
                </a:r>
                <a:br>
                  <a:rPr lang="en-US" sz="760" dirty="0"/>
                </a:br>
                <a:r>
                  <a:rPr lang="en-US" sz="760" dirty="0"/>
                  <a:t/>
                </a:r>
                <a:br>
                  <a:rPr lang="en-US" sz="760" dirty="0"/>
                </a:br>
                <a:r>
                  <a:rPr lang="en-US" sz="760" dirty="0"/>
                  <a:t>**b) Probability of a Review Taking 3.5 to 4.25 Hours</a:t>
                </a:r>
                <a:r>
                  <a:rPr lang="en-US" sz="760" dirty="0" smtClean="0"/>
                  <a:t>**</a:t>
                </a:r>
                <a:r>
                  <a:rPr lang="en-US" sz="760" dirty="0"/>
                  <a:t/>
                </a:r>
                <a:br>
                  <a:rPr lang="en-US" sz="760" dirty="0"/>
                </a:br>
                <a:r>
                  <a:rPr lang="en-US" sz="760" dirty="0"/>
                  <a:t>To find this probability, we'll use the standard normal distribution. Here's how</a:t>
                </a:r>
                <a:r>
                  <a:rPr lang="en-US" sz="760" dirty="0" smtClean="0"/>
                  <a:t>:</a:t>
                </a:r>
                <a:r>
                  <a:rPr lang="en-US" sz="760" dirty="0"/>
                  <a:t/>
                </a:r>
                <a:br>
                  <a:rPr lang="en-US" sz="760" dirty="0"/>
                </a:br>
                <a:r>
                  <a:rPr lang="en-US" sz="760" dirty="0"/>
                  <a:t>1. **Standardize the values:**</a:t>
                </a:r>
                <a:br>
                  <a:rPr lang="en-US" sz="760" dirty="0"/>
                </a:br>
                <a:r>
                  <a:rPr lang="en-US" sz="760" dirty="0"/>
                  <a:t>   * </a:t>
                </a:r>
                <a14:m>
                  <m:oMath xmlns:m="http://schemas.openxmlformats.org/officeDocument/2006/math">
                    <m:r>
                      <a:rPr lang="en-US" sz="760" i="1" dirty="0" smtClean="0">
                        <a:latin typeface="Cambria Math" panose="02040503050406030204" pitchFamily="18" charset="0"/>
                      </a:rPr>
                      <m:t> </m:t>
                    </m:r>
                    <m:sSup>
                      <m:sSupPr>
                        <m:ctrlPr>
                          <a:rPr lang="en-US" sz="760" i="1" dirty="0" smtClean="0">
                            <a:latin typeface="Cambria Math" panose="02040503050406030204" pitchFamily="18" charset="0"/>
                          </a:rPr>
                        </m:ctrlPr>
                      </m:sSupPr>
                      <m:e>
                        <m:r>
                          <a:rPr lang="en-US" sz="760" i="1" dirty="0" smtClean="0">
                            <a:latin typeface="Cambria Math" panose="02040503050406030204" pitchFamily="18" charset="0"/>
                          </a:rPr>
                          <m:t>𝑧</m:t>
                        </m:r>
                      </m:e>
                      <m:sup>
                        <m:r>
                          <a:rPr lang="en-US" sz="760" i="1" dirty="0" smtClean="0">
                            <a:latin typeface="Cambria Math" panose="02040503050406030204" pitchFamily="18" charset="0"/>
                          </a:rPr>
                          <m:t>1</m:t>
                        </m:r>
                      </m:sup>
                    </m:sSup>
                    <m:r>
                      <a:rPr lang="en-US" sz="760" i="1" dirty="0" smtClean="0">
                        <a:latin typeface="Cambria Math" panose="02040503050406030204" pitchFamily="18" charset="0"/>
                      </a:rPr>
                      <m:t>=</m:t>
                    </m:r>
                    <m:f>
                      <m:fPr>
                        <m:ctrlPr>
                          <a:rPr lang="en-US" sz="760" i="1" dirty="0" smtClean="0">
                            <a:latin typeface="Cambria Math" panose="02040503050406030204" pitchFamily="18" charset="0"/>
                          </a:rPr>
                        </m:ctrlPr>
                      </m:fPr>
                      <m:num>
                        <m:r>
                          <a:rPr lang="en-US" sz="760" i="1" dirty="0" smtClean="0">
                            <a:latin typeface="Cambria Math" panose="02040503050406030204" pitchFamily="18" charset="0"/>
                          </a:rPr>
                          <m:t>3</m:t>
                        </m:r>
                        <m:r>
                          <a:rPr lang="en-US" sz="760" i="1" dirty="0" smtClean="0">
                            <a:latin typeface="Cambria Math" panose="02040503050406030204" pitchFamily="18" charset="0"/>
                          </a:rPr>
                          <m:t>.</m:t>
                        </m:r>
                        <m:r>
                          <a:rPr lang="en-US" sz="760" i="1" dirty="0" smtClean="0">
                            <a:latin typeface="Cambria Math" panose="02040503050406030204" pitchFamily="18" charset="0"/>
                          </a:rPr>
                          <m:t>5</m:t>
                        </m:r>
                        <m:r>
                          <a:rPr lang="en-US" sz="760" i="1" dirty="0" smtClean="0">
                            <a:latin typeface="Cambria Math" panose="02040503050406030204" pitchFamily="18" charset="0"/>
                          </a:rPr>
                          <m:t> − </m:t>
                        </m:r>
                        <m:r>
                          <a:rPr lang="en-US" sz="760" i="1" dirty="0" smtClean="0">
                            <a:latin typeface="Cambria Math" panose="02040503050406030204" pitchFamily="18" charset="0"/>
                          </a:rPr>
                          <m:t>𝜇</m:t>
                        </m:r>
                      </m:num>
                      <m:den>
                        <m:r>
                          <a:rPr lang="en-US" sz="760" i="1" dirty="0" smtClean="0">
                            <a:latin typeface="Cambria Math" panose="02040503050406030204" pitchFamily="18" charset="0"/>
                          </a:rPr>
                          <m:t>𝜎</m:t>
                        </m:r>
                      </m:den>
                    </m:f>
                    <m:r>
                      <a:rPr lang="en-US" sz="760" i="1" dirty="0" smtClean="0">
                        <a:latin typeface="Cambria Math" panose="02040503050406030204" pitchFamily="18" charset="0"/>
                      </a:rPr>
                      <m:t> =</m:t>
                    </m:r>
                    <m:f>
                      <m:fPr>
                        <m:ctrlPr>
                          <a:rPr lang="en-US" sz="760" b="0" i="1" dirty="0" smtClean="0">
                            <a:latin typeface="Cambria Math" panose="02040503050406030204" pitchFamily="18" charset="0"/>
                          </a:rPr>
                        </m:ctrlPr>
                      </m:fPr>
                      <m:num>
                        <m:r>
                          <a:rPr lang="en-US" sz="760" i="1" dirty="0" smtClean="0">
                            <a:latin typeface="Cambria Math" panose="02040503050406030204" pitchFamily="18" charset="0"/>
                          </a:rPr>
                          <m:t>3</m:t>
                        </m:r>
                        <m:r>
                          <a:rPr lang="en-US" sz="760" i="1" dirty="0" smtClean="0">
                            <a:latin typeface="Cambria Math" panose="02040503050406030204" pitchFamily="18" charset="0"/>
                          </a:rPr>
                          <m:t>.</m:t>
                        </m:r>
                        <m:r>
                          <a:rPr lang="en-US" sz="760" i="1" dirty="0" smtClean="0">
                            <a:latin typeface="Cambria Math" panose="02040503050406030204" pitchFamily="18" charset="0"/>
                          </a:rPr>
                          <m:t>5</m:t>
                        </m:r>
                        <m:r>
                          <a:rPr lang="en-US" sz="760" i="1" dirty="0" smtClean="0">
                            <a:latin typeface="Cambria Math" panose="02040503050406030204" pitchFamily="18" charset="0"/>
                          </a:rPr>
                          <m:t> − </m:t>
                        </m:r>
                        <m:r>
                          <a:rPr lang="en-US" sz="760" i="1" dirty="0" smtClean="0">
                            <a:latin typeface="Cambria Math" panose="02040503050406030204" pitchFamily="18" charset="0"/>
                          </a:rPr>
                          <m:t>4</m:t>
                        </m:r>
                      </m:num>
                      <m:den>
                        <m:r>
                          <a:rPr lang="en-US" sz="760" i="1" dirty="0" smtClean="0">
                            <a:latin typeface="Cambria Math" panose="02040503050406030204" pitchFamily="18" charset="0"/>
                          </a:rPr>
                          <m:t>1</m:t>
                        </m:r>
                        <m:r>
                          <a:rPr lang="en-US" sz="760" i="1" dirty="0" smtClean="0">
                            <a:latin typeface="Cambria Math" panose="02040503050406030204" pitchFamily="18" charset="0"/>
                          </a:rPr>
                          <m:t>.</m:t>
                        </m:r>
                        <m:r>
                          <a:rPr lang="en-US" sz="760" i="1" dirty="0" smtClean="0">
                            <a:latin typeface="Cambria Math" panose="02040503050406030204" pitchFamily="18" charset="0"/>
                          </a:rPr>
                          <m:t>2</m:t>
                        </m:r>
                      </m:den>
                    </m:f>
                    <m:r>
                      <a:rPr lang="en-US" sz="760" i="1" dirty="0" smtClean="0">
                        <a:latin typeface="Cambria Math" panose="02040503050406030204" pitchFamily="18" charset="0"/>
                      </a:rPr>
                      <m:t> = −</m:t>
                    </m:r>
                    <m:r>
                      <a:rPr lang="en-US" sz="760" i="1" dirty="0" smtClean="0">
                        <a:latin typeface="Cambria Math" panose="02040503050406030204" pitchFamily="18" charset="0"/>
                      </a:rPr>
                      <m:t>0</m:t>
                    </m:r>
                    <m:r>
                      <a:rPr lang="en-US" sz="760" i="1" dirty="0" smtClean="0">
                        <a:latin typeface="Cambria Math" panose="02040503050406030204" pitchFamily="18" charset="0"/>
                      </a:rPr>
                      <m:t>.</m:t>
                    </m:r>
                    <m:r>
                      <a:rPr lang="en-US" sz="760" i="1" dirty="0" smtClean="0">
                        <a:latin typeface="Cambria Math" panose="02040503050406030204" pitchFamily="18" charset="0"/>
                      </a:rPr>
                      <m:t>42</m:t>
                    </m:r>
                  </m:oMath>
                </a14:m>
                <a:r>
                  <a:rPr lang="en-US" sz="760" dirty="0"/>
                  <a:t/>
                </a:r>
                <a:br>
                  <a:rPr lang="en-US" sz="760" dirty="0"/>
                </a:br>
                <a:r>
                  <a:rPr lang="en-US" sz="760" dirty="0"/>
                  <a:t>   *  </a:t>
                </a:r>
                <a14:m>
                  <m:oMath xmlns:m="http://schemas.openxmlformats.org/officeDocument/2006/math">
                    <m:sSup>
                      <m:sSupPr>
                        <m:ctrlPr>
                          <a:rPr lang="en-US" sz="760" i="1" dirty="0" smtClean="0">
                            <a:latin typeface="Cambria Math" panose="02040503050406030204" pitchFamily="18" charset="0"/>
                          </a:rPr>
                        </m:ctrlPr>
                      </m:sSupPr>
                      <m:e>
                        <m:r>
                          <a:rPr lang="en-US" sz="760" i="1" dirty="0" smtClean="0">
                            <a:latin typeface="Cambria Math" panose="02040503050406030204" pitchFamily="18" charset="0"/>
                          </a:rPr>
                          <m:t>𝑧</m:t>
                        </m:r>
                      </m:e>
                      <m:sup>
                        <m:r>
                          <a:rPr lang="en-US" sz="760" i="1" dirty="0" smtClean="0">
                            <a:latin typeface="Cambria Math" panose="02040503050406030204" pitchFamily="18" charset="0"/>
                          </a:rPr>
                          <m:t>2</m:t>
                        </m:r>
                      </m:sup>
                    </m:sSup>
                    <m:r>
                      <a:rPr lang="en-US" sz="760" i="1" dirty="0" smtClean="0">
                        <a:latin typeface="Cambria Math" panose="02040503050406030204" pitchFamily="18" charset="0"/>
                      </a:rPr>
                      <m:t>=</m:t>
                    </m:r>
                    <m:f>
                      <m:fPr>
                        <m:ctrlPr>
                          <a:rPr lang="en-US" sz="760" i="1" dirty="0" smtClean="0">
                            <a:latin typeface="Cambria Math" panose="02040503050406030204" pitchFamily="18" charset="0"/>
                          </a:rPr>
                        </m:ctrlPr>
                      </m:fPr>
                      <m:num>
                        <m:r>
                          <a:rPr lang="en-US" sz="760" i="1" dirty="0" smtClean="0">
                            <a:latin typeface="Cambria Math" panose="02040503050406030204" pitchFamily="18" charset="0"/>
                          </a:rPr>
                          <m:t>4</m:t>
                        </m:r>
                        <m:r>
                          <a:rPr lang="en-US" sz="760" i="1" dirty="0" smtClean="0">
                            <a:latin typeface="Cambria Math" panose="02040503050406030204" pitchFamily="18" charset="0"/>
                          </a:rPr>
                          <m:t>.</m:t>
                        </m:r>
                        <m:r>
                          <a:rPr lang="en-US" sz="760" i="1" dirty="0" smtClean="0">
                            <a:latin typeface="Cambria Math" panose="02040503050406030204" pitchFamily="18" charset="0"/>
                          </a:rPr>
                          <m:t>25</m:t>
                        </m:r>
                        <m:r>
                          <a:rPr lang="en-US" sz="760" i="1" dirty="0" smtClean="0">
                            <a:latin typeface="Cambria Math" panose="02040503050406030204" pitchFamily="18" charset="0"/>
                          </a:rPr>
                          <m:t> − </m:t>
                        </m:r>
                        <m:r>
                          <a:rPr lang="en-US" sz="760" i="1" dirty="0" smtClean="0">
                            <a:latin typeface="Cambria Math" panose="02040503050406030204" pitchFamily="18" charset="0"/>
                          </a:rPr>
                          <m:t>𝜇</m:t>
                        </m:r>
                      </m:num>
                      <m:den>
                        <m:r>
                          <a:rPr lang="en-US" sz="760" i="1" dirty="0" smtClean="0">
                            <a:latin typeface="Cambria Math" panose="02040503050406030204" pitchFamily="18" charset="0"/>
                          </a:rPr>
                          <m:t>𝜎</m:t>
                        </m:r>
                      </m:den>
                    </m:f>
                    <m:r>
                      <a:rPr lang="en-US" sz="760" i="1" dirty="0" smtClean="0">
                        <a:latin typeface="Cambria Math" panose="02040503050406030204" pitchFamily="18" charset="0"/>
                      </a:rPr>
                      <m:t> =</m:t>
                    </m:r>
                    <m:f>
                      <m:fPr>
                        <m:ctrlPr>
                          <a:rPr lang="en-US" sz="760" i="1" dirty="0" smtClean="0">
                            <a:latin typeface="Cambria Math" panose="02040503050406030204" pitchFamily="18" charset="0"/>
                          </a:rPr>
                        </m:ctrlPr>
                      </m:fPr>
                      <m:num>
                        <m:r>
                          <a:rPr lang="en-US" sz="760" i="1" dirty="0" smtClean="0">
                            <a:latin typeface="Cambria Math" panose="02040503050406030204" pitchFamily="18" charset="0"/>
                          </a:rPr>
                          <m:t>4</m:t>
                        </m:r>
                        <m:r>
                          <a:rPr lang="en-US" sz="760" i="1" dirty="0" smtClean="0">
                            <a:latin typeface="Cambria Math" panose="02040503050406030204" pitchFamily="18" charset="0"/>
                          </a:rPr>
                          <m:t>.</m:t>
                        </m:r>
                        <m:r>
                          <a:rPr lang="en-US" sz="760" i="1" dirty="0" smtClean="0">
                            <a:latin typeface="Cambria Math" panose="02040503050406030204" pitchFamily="18" charset="0"/>
                          </a:rPr>
                          <m:t>25</m:t>
                        </m:r>
                        <m:r>
                          <a:rPr lang="en-US" sz="760" i="1" dirty="0" smtClean="0">
                            <a:latin typeface="Cambria Math" panose="02040503050406030204" pitchFamily="18" charset="0"/>
                          </a:rPr>
                          <m:t> − </m:t>
                        </m:r>
                        <m:r>
                          <a:rPr lang="en-US" sz="760" i="1" dirty="0" smtClean="0">
                            <a:latin typeface="Cambria Math" panose="02040503050406030204" pitchFamily="18" charset="0"/>
                          </a:rPr>
                          <m:t>4</m:t>
                        </m:r>
                      </m:num>
                      <m:den>
                        <m:r>
                          <a:rPr lang="en-US" sz="760" i="1" dirty="0" smtClean="0">
                            <a:latin typeface="Cambria Math" panose="02040503050406030204" pitchFamily="18" charset="0"/>
                          </a:rPr>
                          <m:t>1</m:t>
                        </m:r>
                        <m:r>
                          <a:rPr lang="en-US" sz="760" i="1" dirty="0" smtClean="0">
                            <a:latin typeface="Cambria Math" panose="02040503050406030204" pitchFamily="18" charset="0"/>
                          </a:rPr>
                          <m:t>.</m:t>
                        </m:r>
                        <m:r>
                          <a:rPr lang="en-US" sz="760" i="1" dirty="0" smtClean="0">
                            <a:latin typeface="Cambria Math" panose="02040503050406030204" pitchFamily="18" charset="0"/>
                          </a:rPr>
                          <m:t>2</m:t>
                        </m:r>
                      </m:den>
                    </m:f>
                    <m:r>
                      <a:rPr lang="en-US" sz="760" i="1" dirty="0" smtClean="0">
                        <a:latin typeface="Cambria Math" panose="02040503050406030204" pitchFamily="18" charset="0"/>
                      </a:rPr>
                      <m:t> = </m:t>
                    </m:r>
                    <m:r>
                      <a:rPr lang="en-US" sz="760" i="1" dirty="0" smtClean="0">
                        <a:latin typeface="Cambria Math" panose="02040503050406030204" pitchFamily="18" charset="0"/>
                      </a:rPr>
                      <m:t>0</m:t>
                    </m:r>
                    <m:r>
                      <a:rPr lang="en-US" sz="760" i="1" dirty="0" smtClean="0">
                        <a:latin typeface="Cambria Math" panose="02040503050406030204" pitchFamily="18" charset="0"/>
                      </a:rPr>
                      <m:t>.</m:t>
                    </m:r>
                    <m:r>
                      <a:rPr lang="en-US" sz="760" i="1" dirty="0" smtClean="0">
                        <a:latin typeface="Cambria Math" panose="02040503050406030204" pitchFamily="18" charset="0"/>
                      </a:rPr>
                      <m:t>21</m:t>
                    </m:r>
                  </m:oMath>
                </a14:m>
                <a:r>
                  <a:rPr lang="en-US" sz="760" dirty="0"/>
                  <a:t/>
                </a:r>
                <a:br>
                  <a:rPr lang="en-US" sz="760" dirty="0"/>
                </a:br>
                <a:r>
                  <a:rPr lang="en-US" sz="760" dirty="0"/>
                  <a:t>2. **Find the probabilities:**</a:t>
                </a:r>
                <a:br>
                  <a:rPr lang="en-US" sz="760" dirty="0"/>
                </a:br>
                <a:r>
                  <a:rPr lang="en-US" sz="760" dirty="0"/>
                  <a:t>   *  </a:t>
                </a:r>
                <a14:m>
                  <m:oMath xmlns:m="http://schemas.openxmlformats.org/officeDocument/2006/math">
                    <m:r>
                      <a:rPr lang="en-US" sz="760" i="1" dirty="0" smtClean="0">
                        <a:latin typeface="Cambria Math" panose="02040503050406030204" pitchFamily="18" charset="0"/>
                      </a:rPr>
                      <m:t>𝑃</m:t>
                    </m:r>
                    <m:r>
                      <a:rPr lang="en-US" sz="760" i="1" dirty="0" smtClean="0">
                        <a:latin typeface="Cambria Math" panose="02040503050406030204" pitchFamily="18" charset="0"/>
                      </a:rPr>
                      <m:t>(</m:t>
                    </m:r>
                    <m:r>
                      <a:rPr lang="en-US" sz="760" i="1" dirty="0" smtClean="0">
                        <a:latin typeface="Cambria Math" panose="02040503050406030204" pitchFamily="18" charset="0"/>
                      </a:rPr>
                      <m:t>𝑧</m:t>
                    </m:r>
                    <m:r>
                      <a:rPr lang="en-US" sz="760" i="1" dirty="0" smtClean="0">
                        <a:latin typeface="Cambria Math" panose="02040503050406030204" pitchFamily="18" charset="0"/>
                      </a:rPr>
                      <m:t> &lt; −</m:t>
                    </m:r>
                    <m:r>
                      <a:rPr lang="en-US" sz="760" i="1" dirty="0" smtClean="0">
                        <a:latin typeface="Cambria Math" panose="02040503050406030204" pitchFamily="18" charset="0"/>
                      </a:rPr>
                      <m:t>0</m:t>
                    </m:r>
                    <m:r>
                      <a:rPr lang="en-US" sz="760" i="1" dirty="0" smtClean="0">
                        <a:latin typeface="Cambria Math" panose="02040503050406030204" pitchFamily="18" charset="0"/>
                      </a:rPr>
                      <m:t>.</m:t>
                    </m:r>
                    <m:r>
                      <a:rPr lang="en-US" sz="760" i="1" dirty="0" smtClean="0">
                        <a:latin typeface="Cambria Math" panose="02040503050406030204" pitchFamily="18" charset="0"/>
                      </a:rPr>
                      <m:t>42</m:t>
                    </m:r>
                    <m:r>
                      <a:rPr lang="en-US" sz="760" i="1" dirty="0" smtClean="0">
                        <a:latin typeface="Cambria Math" panose="02040503050406030204" pitchFamily="18" charset="0"/>
                      </a:rPr>
                      <m:t>) = </m:t>
                    </m:r>
                    <m:r>
                      <a:rPr lang="en-US" sz="760" i="1" dirty="0" smtClean="0">
                        <a:latin typeface="Cambria Math" panose="02040503050406030204" pitchFamily="18" charset="0"/>
                      </a:rPr>
                      <m:t>0</m:t>
                    </m:r>
                    <m:r>
                      <a:rPr lang="en-US" sz="760" i="1" dirty="0" smtClean="0">
                        <a:latin typeface="Cambria Math" panose="02040503050406030204" pitchFamily="18" charset="0"/>
                      </a:rPr>
                      <m:t>.</m:t>
                    </m:r>
                    <m:r>
                      <a:rPr lang="en-US" sz="760" i="1" dirty="0" smtClean="0">
                        <a:latin typeface="Cambria Math" panose="02040503050406030204" pitchFamily="18" charset="0"/>
                      </a:rPr>
                      <m:t>3372</m:t>
                    </m:r>
                    <m:r>
                      <a:rPr lang="en-US" sz="760" i="1" dirty="0" smtClean="0">
                        <a:latin typeface="Cambria Math" panose="02040503050406030204" pitchFamily="18" charset="0"/>
                      </a:rPr>
                      <m:t> </m:t>
                    </m:r>
                  </m:oMath>
                </a14:m>
                <a:r>
                  <a:rPr lang="en-US" sz="760" dirty="0"/>
                  <a:t>(using a standard normal distribution table or calculator)</a:t>
                </a:r>
                <a:br>
                  <a:rPr lang="en-US" sz="760" dirty="0"/>
                </a:br>
                <a:r>
                  <a:rPr lang="en-US" sz="760" dirty="0"/>
                  <a:t>   *  </a:t>
                </a:r>
                <a14:m>
                  <m:oMath xmlns:m="http://schemas.openxmlformats.org/officeDocument/2006/math">
                    <m:r>
                      <a:rPr lang="en-US" sz="760" i="1" dirty="0" smtClean="0">
                        <a:latin typeface="Cambria Math" panose="02040503050406030204" pitchFamily="18" charset="0"/>
                      </a:rPr>
                      <m:t>𝑃</m:t>
                    </m:r>
                    <m:r>
                      <a:rPr lang="en-US" sz="760" i="1" dirty="0" smtClean="0">
                        <a:latin typeface="Cambria Math" panose="02040503050406030204" pitchFamily="18" charset="0"/>
                      </a:rPr>
                      <m:t>(</m:t>
                    </m:r>
                    <m:r>
                      <a:rPr lang="en-US" sz="760" i="1" dirty="0" smtClean="0">
                        <a:latin typeface="Cambria Math" panose="02040503050406030204" pitchFamily="18" charset="0"/>
                      </a:rPr>
                      <m:t>𝑧</m:t>
                    </m:r>
                    <m:r>
                      <a:rPr lang="en-US" sz="760" i="1" dirty="0" smtClean="0">
                        <a:latin typeface="Cambria Math" panose="02040503050406030204" pitchFamily="18" charset="0"/>
                      </a:rPr>
                      <m:t> &lt; </m:t>
                    </m:r>
                    <m:r>
                      <a:rPr lang="en-US" sz="760" i="1" dirty="0" smtClean="0">
                        <a:latin typeface="Cambria Math" panose="02040503050406030204" pitchFamily="18" charset="0"/>
                      </a:rPr>
                      <m:t>0</m:t>
                    </m:r>
                    <m:r>
                      <a:rPr lang="en-US" sz="760" i="1" dirty="0" smtClean="0">
                        <a:latin typeface="Cambria Math" panose="02040503050406030204" pitchFamily="18" charset="0"/>
                      </a:rPr>
                      <m:t>.</m:t>
                    </m:r>
                    <m:r>
                      <a:rPr lang="en-US" sz="760" i="1" dirty="0" smtClean="0">
                        <a:latin typeface="Cambria Math" panose="02040503050406030204" pitchFamily="18" charset="0"/>
                      </a:rPr>
                      <m:t>21</m:t>
                    </m:r>
                    <m:r>
                      <a:rPr lang="en-US" sz="760" i="1" dirty="0" smtClean="0">
                        <a:latin typeface="Cambria Math" panose="02040503050406030204" pitchFamily="18" charset="0"/>
                      </a:rPr>
                      <m:t>) = </m:t>
                    </m:r>
                    <m:r>
                      <a:rPr lang="en-US" sz="760" i="1" dirty="0" smtClean="0">
                        <a:latin typeface="Cambria Math" panose="02040503050406030204" pitchFamily="18" charset="0"/>
                      </a:rPr>
                      <m:t>0</m:t>
                    </m:r>
                    <m:r>
                      <a:rPr lang="en-US" sz="760" i="1" dirty="0" smtClean="0">
                        <a:latin typeface="Cambria Math" panose="02040503050406030204" pitchFamily="18" charset="0"/>
                      </a:rPr>
                      <m:t>.</m:t>
                    </m:r>
                    <m:r>
                      <a:rPr lang="en-US" sz="760" i="1" dirty="0" smtClean="0">
                        <a:latin typeface="Cambria Math" panose="02040503050406030204" pitchFamily="18" charset="0"/>
                      </a:rPr>
                      <m:t>5832</m:t>
                    </m:r>
                    <m:r>
                      <a:rPr lang="en-US" sz="760" i="1" dirty="0" smtClean="0">
                        <a:latin typeface="Cambria Math" panose="02040503050406030204" pitchFamily="18" charset="0"/>
                      </a:rPr>
                      <m:t> </m:t>
                    </m:r>
                  </m:oMath>
                </a14:m>
                <a:r>
                  <a:rPr lang="en-US" sz="760" dirty="0"/>
                  <a:t>(using a standard normal distribution table or calculator</a:t>
                </a:r>
                <a:r>
                  <a:rPr lang="en-US" sz="760" dirty="0" smtClean="0"/>
                  <a:t>)</a:t>
                </a:r>
                <a:r>
                  <a:rPr lang="en-US" sz="760" dirty="0"/>
                  <a:t/>
                </a:r>
                <a:br>
                  <a:rPr lang="en-US" sz="760" dirty="0"/>
                </a:br>
                <a:r>
                  <a:rPr lang="en-US" sz="760" dirty="0"/>
                  <a:t>3. **Calculate the probability between the two values:**</a:t>
                </a:r>
                <a:br>
                  <a:rPr lang="en-US" sz="760" dirty="0"/>
                </a:br>
                <a:r>
                  <a:rPr lang="en-US" sz="760" dirty="0"/>
                  <a:t>   *  </a:t>
                </a:r>
                <a14:m>
                  <m:oMath xmlns:m="http://schemas.openxmlformats.org/officeDocument/2006/math">
                    <m:r>
                      <a:rPr lang="en-US" sz="760" i="1" dirty="0" smtClean="0">
                        <a:latin typeface="Cambria Math" panose="02040503050406030204" pitchFamily="18" charset="0"/>
                      </a:rPr>
                      <m:t>𝑃</m:t>
                    </m:r>
                    <m:r>
                      <a:rPr lang="en-US" sz="760" i="1" dirty="0" smtClean="0">
                        <a:latin typeface="Cambria Math" panose="02040503050406030204" pitchFamily="18" charset="0"/>
                      </a:rPr>
                      <m:t>(−</m:t>
                    </m:r>
                    <m:r>
                      <a:rPr lang="en-US" sz="760" i="1" dirty="0" smtClean="0">
                        <a:latin typeface="Cambria Math" panose="02040503050406030204" pitchFamily="18" charset="0"/>
                      </a:rPr>
                      <m:t>0</m:t>
                    </m:r>
                    <m:r>
                      <a:rPr lang="en-US" sz="760" i="1" dirty="0" smtClean="0">
                        <a:latin typeface="Cambria Math" panose="02040503050406030204" pitchFamily="18" charset="0"/>
                      </a:rPr>
                      <m:t>.</m:t>
                    </m:r>
                    <m:r>
                      <a:rPr lang="en-US" sz="760" i="1" dirty="0" smtClean="0">
                        <a:latin typeface="Cambria Math" panose="02040503050406030204" pitchFamily="18" charset="0"/>
                      </a:rPr>
                      <m:t>42</m:t>
                    </m:r>
                    <m:r>
                      <a:rPr lang="en-US" sz="760" i="1" dirty="0" smtClean="0">
                        <a:latin typeface="Cambria Math" panose="02040503050406030204" pitchFamily="18" charset="0"/>
                      </a:rPr>
                      <m:t> &lt; </m:t>
                    </m:r>
                    <m:r>
                      <a:rPr lang="en-US" sz="760" i="1" dirty="0" smtClean="0">
                        <a:latin typeface="Cambria Math" panose="02040503050406030204" pitchFamily="18" charset="0"/>
                      </a:rPr>
                      <m:t>𝑧</m:t>
                    </m:r>
                    <m:r>
                      <a:rPr lang="en-US" sz="760" i="1" dirty="0" smtClean="0">
                        <a:latin typeface="Cambria Math" panose="02040503050406030204" pitchFamily="18" charset="0"/>
                      </a:rPr>
                      <m:t> &lt; </m:t>
                    </m:r>
                    <m:r>
                      <a:rPr lang="en-US" sz="760" i="1" dirty="0" smtClean="0">
                        <a:latin typeface="Cambria Math" panose="02040503050406030204" pitchFamily="18" charset="0"/>
                      </a:rPr>
                      <m:t>0</m:t>
                    </m:r>
                    <m:r>
                      <a:rPr lang="en-US" sz="760" i="1" dirty="0" smtClean="0">
                        <a:latin typeface="Cambria Math" panose="02040503050406030204" pitchFamily="18" charset="0"/>
                      </a:rPr>
                      <m:t>.</m:t>
                    </m:r>
                    <m:r>
                      <a:rPr lang="en-US" sz="760" i="1" dirty="0" smtClean="0">
                        <a:latin typeface="Cambria Math" panose="02040503050406030204" pitchFamily="18" charset="0"/>
                      </a:rPr>
                      <m:t>21</m:t>
                    </m:r>
                    <m:r>
                      <a:rPr lang="en-US" sz="760" i="1" dirty="0" smtClean="0">
                        <a:latin typeface="Cambria Math" panose="02040503050406030204" pitchFamily="18" charset="0"/>
                      </a:rPr>
                      <m:t>) = </m:t>
                    </m:r>
                    <m:r>
                      <a:rPr lang="en-US" sz="760" i="1" dirty="0" smtClean="0">
                        <a:latin typeface="Cambria Math" panose="02040503050406030204" pitchFamily="18" charset="0"/>
                      </a:rPr>
                      <m:t>𝑃</m:t>
                    </m:r>
                    <m:r>
                      <a:rPr lang="en-US" sz="760" i="1" dirty="0" smtClean="0">
                        <a:latin typeface="Cambria Math" panose="02040503050406030204" pitchFamily="18" charset="0"/>
                      </a:rPr>
                      <m:t>(</m:t>
                    </m:r>
                    <m:r>
                      <a:rPr lang="en-US" sz="760" i="1" dirty="0" smtClean="0">
                        <a:latin typeface="Cambria Math" panose="02040503050406030204" pitchFamily="18" charset="0"/>
                      </a:rPr>
                      <m:t>𝑧</m:t>
                    </m:r>
                    <m:r>
                      <a:rPr lang="en-US" sz="760" i="1" dirty="0" smtClean="0">
                        <a:latin typeface="Cambria Math" panose="02040503050406030204" pitchFamily="18" charset="0"/>
                      </a:rPr>
                      <m:t> &lt; </m:t>
                    </m:r>
                    <m:r>
                      <a:rPr lang="en-US" sz="760" i="1" dirty="0" smtClean="0">
                        <a:latin typeface="Cambria Math" panose="02040503050406030204" pitchFamily="18" charset="0"/>
                      </a:rPr>
                      <m:t>0</m:t>
                    </m:r>
                    <m:r>
                      <a:rPr lang="en-US" sz="760" i="1" dirty="0" smtClean="0">
                        <a:latin typeface="Cambria Math" panose="02040503050406030204" pitchFamily="18" charset="0"/>
                      </a:rPr>
                      <m:t>.</m:t>
                    </m:r>
                    <m:r>
                      <a:rPr lang="en-US" sz="760" i="1" dirty="0" smtClean="0">
                        <a:latin typeface="Cambria Math" panose="02040503050406030204" pitchFamily="18" charset="0"/>
                      </a:rPr>
                      <m:t>21</m:t>
                    </m:r>
                    <m:r>
                      <a:rPr lang="en-US" sz="760" i="1" dirty="0" smtClean="0">
                        <a:latin typeface="Cambria Math" panose="02040503050406030204" pitchFamily="18" charset="0"/>
                      </a:rPr>
                      <m:t>) − </m:t>
                    </m:r>
                    <m:r>
                      <a:rPr lang="en-US" sz="760" i="1" dirty="0" smtClean="0">
                        <a:latin typeface="Cambria Math" panose="02040503050406030204" pitchFamily="18" charset="0"/>
                      </a:rPr>
                      <m:t>𝑃</m:t>
                    </m:r>
                    <m:r>
                      <a:rPr lang="en-US" sz="760" i="1" dirty="0" smtClean="0">
                        <a:latin typeface="Cambria Math" panose="02040503050406030204" pitchFamily="18" charset="0"/>
                      </a:rPr>
                      <m:t>(</m:t>
                    </m:r>
                    <m:r>
                      <a:rPr lang="en-US" sz="760" i="1" dirty="0" smtClean="0">
                        <a:latin typeface="Cambria Math" panose="02040503050406030204" pitchFamily="18" charset="0"/>
                      </a:rPr>
                      <m:t>𝑧</m:t>
                    </m:r>
                    <m:r>
                      <a:rPr lang="en-US" sz="760" i="1" dirty="0" smtClean="0">
                        <a:latin typeface="Cambria Math" panose="02040503050406030204" pitchFamily="18" charset="0"/>
                      </a:rPr>
                      <m:t> &lt; −</m:t>
                    </m:r>
                    <m:r>
                      <a:rPr lang="en-US" sz="760" i="1" dirty="0" smtClean="0">
                        <a:latin typeface="Cambria Math" panose="02040503050406030204" pitchFamily="18" charset="0"/>
                      </a:rPr>
                      <m:t>0</m:t>
                    </m:r>
                    <m:r>
                      <a:rPr lang="en-US" sz="760" i="1" dirty="0" smtClean="0">
                        <a:latin typeface="Cambria Math" panose="02040503050406030204" pitchFamily="18" charset="0"/>
                      </a:rPr>
                      <m:t>.</m:t>
                    </m:r>
                    <m:r>
                      <a:rPr lang="en-US" sz="760" i="1" dirty="0" smtClean="0">
                        <a:latin typeface="Cambria Math" panose="02040503050406030204" pitchFamily="18" charset="0"/>
                      </a:rPr>
                      <m:t>42</m:t>
                    </m:r>
                    <m:r>
                      <a:rPr lang="en-US" sz="760" i="1" dirty="0" smtClean="0">
                        <a:latin typeface="Cambria Math" panose="02040503050406030204" pitchFamily="18" charset="0"/>
                      </a:rPr>
                      <m:t>) = </m:t>
                    </m:r>
                    <m:r>
                      <a:rPr lang="en-US" sz="760" i="1" dirty="0" smtClean="0">
                        <a:latin typeface="Cambria Math" panose="02040503050406030204" pitchFamily="18" charset="0"/>
                      </a:rPr>
                      <m:t>0</m:t>
                    </m:r>
                    <m:r>
                      <a:rPr lang="en-US" sz="760" i="1" dirty="0" smtClean="0">
                        <a:latin typeface="Cambria Math" panose="02040503050406030204" pitchFamily="18" charset="0"/>
                      </a:rPr>
                      <m:t>.</m:t>
                    </m:r>
                    <m:r>
                      <a:rPr lang="en-US" sz="760" i="1" dirty="0" smtClean="0">
                        <a:latin typeface="Cambria Math" panose="02040503050406030204" pitchFamily="18" charset="0"/>
                      </a:rPr>
                      <m:t>5832</m:t>
                    </m:r>
                    <m:r>
                      <a:rPr lang="en-US" sz="760" i="1" dirty="0" smtClean="0">
                        <a:latin typeface="Cambria Math" panose="02040503050406030204" pitchFamily="18" charset="0"/>
                      </a:rPr>
                      <m:t> − </m:t>
                    </m:r>
                    <m:r>
                      <a:rPr lang="en-US" sz="760" i="1" dirty="0" smtClean="0">
                        <a:latin typeface="Cambria Math" panose="02040503050406030204" pitchFamily="18" charset="0"/>
                      </a:rPr>
                      <m:t>0</m:t>
                    </m:r>
                    <m:r>
                      <a:rPr lang="en-US" sz="760" i="1" dirty="0" smtClean="0">
                        <a:latin typeface="Cambria Math" panose="02040503050406030204" pitchFamily="18" charset="0"/>
                      </a:rPr>
                      <m:t>.</m:t>
                    </m:r>
                    <m:r>
                      <a:rPr lang="en-US" sz="760" i="1" dirty="0" smtClean="0">
                        <a:latin typeface="Cambria Math" panose="02040503050406030204" pitchFamily="18" charset="0"/>
                      </a:rPr>
                      <m:t>3372</m:t>
                    </m:r>
                    <m:r>
                      <a:rPr lang="en-US" sz="760" i="1" dirty="0" smtClean="0">
                        <a:latin typeface="Cambria Math" panose="02040503050406030204" pitchFamily="18" charset="0"/>
                      </a:rPr>
                      <m:t> = </m:t>
                    </m:r>
                    <m:r>
                      <a:rPr lang="en-US" sz="760" i="1" dirty="0" smtClean="0">
                        <a:latin typeface="Cambria Math" panose="02040503050406030204" pitchFamily="18" charset="0"/>
                      </a:rPr>
                      <m:t>0</m:t>
                    </m:r>
                    <m:r>
                      <a:rPr lang="en-US" sz="760" i="1" dirty="0" smtClean="0">
                        <a:latin typeface="Cambria Math" panose="02040503050406030204" pitchFamily="18" charset="0"/>
                      </a:rPr>
                      <m:t>.</m:t>
                    </m:r>
                    <m:r>
                      <a:rPr lang="en-US" sz="760" i="1" dirty="0" smtClean="0">
                        <a:latin typeface="Cambria Math" panose="02040503050406030204" pitchFamily="18" charset="0"/>
                      </a:rPr>
                      <m:t>246</m:t>
                    </m:r>
                  </m:oMath>
                </a14:m>
                <a:r>
                  <a:rPr lang="en-US" sz="760" dirty="0"/>
                  <a:t/>
                </a:r>
                <a:br>
                  <a:rPr lang="en-US" sz="760" dirty="0"/>
                </a:br>
                <a:r>
                  <a:rPr lang="en-US" sz="760" dirty="0"/>
                  <a:t>**Therefore, the probability that one review will take Yoonie from 3.5 to 4.25 hours is 0.246 or 24.6%.** </a:t>
                </a:r>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xfrm>
                <a:off x="6172200" y="4127497"/>
                <a:ext cx="5183188" cy="2571751"/>
              </a:xfrm>
              <a:blipFill>
                <a:blip r:embed="rId7"/>
                <a:stretch>
                  <a:fillRect b="-236"/>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6314096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ln>
            <a:solidFill>
              <a:schemeClr val="tx1"/>
            </a:solidFill>
          </a:ln>
        </p:spPr>
        <p:txBody>
          <a:bodyPr>
            <a:normAutofit fontScale="90000"/>
          </a:bodyPr>
          <a:lstStyle/>
          <a:p>
            <a:r>
              <a:rPr lang="en-US" sz="1800" dirty="0" smtClean="0"/>
              <a:t>Q: A microbiologist is testing a water sample for E-coli. Suppose the null hypothesis,</a:t>
            </a:r>
            <a:r>
              <a:rPr lang="en-US" sz="1800" i="1" dirty="0">
                <a:latin typeface="Cambria Math" panose="02040503050406030204" pitchFamily="18" charset="0"/>
                <a:ea typeface="Cambria Math" panose="02040503050406030204" pitchFamily="18" charset="0"/>
              </a:rPr>
              <a:t> </a:t>
            </a:r>
            <a:r>
              <a:rPr lang="en-US" sz="1800" i="1" dirty="0" smtClean="0">
                <a:latin typeface="Cambria Math" panose="02040503050406030204" pitchFamily="18" charset="0"/>
                <a:ea typeface="Cambria Math" panose="02040503050406030204" pitchFamily="18" charset="0"/>
              </a:rPr>
              <a:t>H</a:t>
            </a:r>
            <a:r>
              <a:rPr lang="en-US" sz="1800" dirty="0" smtClean="0">
                <a:latin typeface="Cambria Math" panose="02040503050406030204" pitchFamily="18" charset="0"/>
                <a:ea typeface="Cambria Math" panose="02040503050406030204" pitchFamily="18" charset="0"/>
              </a:rPr>
              <a:t>0</a:t>
            </a:r>
            <a:r>
              <a:rPr lang="en-US" sz="1800" dirty="0" smtClean="0"/>
              <a:t>, is: the sample does not contain E-coli. The probability that the sample does not contain E-coli, but the microbiologist thinks it does is 0.012. The probability that the sample does contain E-coli, but the microbiologist thinks it does not is 0.002. a) What is the power of this test? b) Which is the error of greater consequence? Why?</a:t>
            </a:r>
            <a:br>
              <a:rPr lang="en-US" sz="1800" dirty="0" smtClean="0"/>
            </a:br>
            <a:r>
              <a:rPr lang="en-US" sz="1800" dirty="0" smtClean="0"/>
              <a:t>A</a:t>
            </a:r>
            <a:r>
              <a:rPr lang="en-US" sz="1800" dirty="0"/>
              <a:t>: a) 0.998 b) Type II </a:t>
            </a:r>
            <a:r>
              <a:rPr lang="en-US" sz="1800" dirty="0" smtClean="0"/>
              <a:t>Error</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39788" y="1681162"/>
                <a:ext cx="5157787" cy="2446337"/>
              </a:xfrm>
              <a:ln>
                <a:solidFill>
                  <a:schemeClr val="tx1"/>
                </a:solidFill>
              </a:ln>
            </p:spPr>
            <p:txBody>
              <a:bodyPr anchor="t">
                <a:noAutofit/>
              </a:bodyPr>
              <a:lstStyle/>
              <a:p>
                <a:pPr>
                  <a:lnSpc>
                    <a:spcPct val="120000"/>
                  </a:lnSpc>
                  <a:spcBef>
                    <a:spcPts val="0"/>
                  </a:spcBef>
                </a:pPr>
                <a:r>
                  <a:rPr lang="en-US" sz="620" b="0" dirty="0" smtClean="0"/>
                  <a:t>To determine the power of the test and discuss the consequences of the errors in this scenario:</a:t>
                </a:r>
                <a:r>
                  <a:rPr lang="en-US" sz="620" b="0" dirty="0"/>
                  <a:t/>
                </a:r>
                <a:br>
                  <a:rPr lang="en-US" sz="620" b="0" dirty="0"/>
                </a:br>
                <a:r>
                  <a:rPr lang="en-US" sz="620" b="0" dirty="0"/>
                  <a:t>Given:</a:t>
                </a:r>
                <a:br>
                  <a:rPr lang="en-US" sz="620" b="0" dirty="0"/>
                </a:br>
                <a:r>
                  <a:rPr lang="en-US" sz="620" b="0" dirty="0"/>
                  <a:t>- The null hypothesis (</a:t>
                </a:r>
                <a:r>
                  <a:rPr lang="en-US" sz="620" b="0" i="1" dirty="0" smtClean="0">
                    <a:latin typeface="Cambria Math" panose="02040503050406030204" pitchFamily="18" charset="0"/>
                    <a:ea typeface="Cambria Math" panose="02040503050406030204" pitchFamily="18" charset="0"/>
                  </a:rPr>
                  <a:t>H</a:t>
                </a:r>
                <a:r>
                  <a:rPr lang="en-US" sz="620" b="0" dirty="0" smtClean="0">
                    <a:latin typeface="Cambria Math" panose="02040503050406030204" pitchFamily="18" charset="0"/>
                    <a:ea typeface="Cambria Math" panose="02040503050406030204" pitchFamily="18" charset="0"/>
                  </a:rPr>
                  <a:t>0</a:t>
                </a:r>
                <a:r>
                  <a:rPr lang="en-US" sz="620" b="0" dirty="0" smtClean="0"/>
                  <a:t>) </a:t>
                </a:r>
                <a:r>
                  <a:rPr lang="en-US" sz="620" b="0" dirty="0"/>
                  <a:t>is that the sample does not contain E-coli.</a:t>
                </a:r>
                <a:br>
                  <a:rPr lang="en-US" sz="620" b="0" dirty="0"/>
                </a:br>
                <a:r>
                  <a:rPr lang="en-US" sz="620" b="0" dirty="0"/>
                  <a:t>- Probability of Type I error (</a:t>
                </a:r>
                <a:r>
                  <a:rPr lang="en-US" sz="620" b="0" i="1" dirty="0">
                    <a:latin typeface="Cambria Math" panose="02040503050406030204" pitchFamily="18" charset="0"/>
                    <a:ea typeface="Cambria Math" panose="02040503050406030204" pitchFamily="18" charset="0"/>
                  </a:rPr>
                  <a:t>α</a:t>
                </a:r>
                <a:r>
                  <a:rPr lang="en-US" sz="620" b="0" dirty="0"/>
                  <a:t>) = 0.012 (rejecting the null hypothesis when it is true).</a:t>
                </a:r>
                <a:br>
                  <a:rPr lang="en-US" sz="620" b="0" dirty="0"/>
                </a:br>
                <a:r>
                  <a:rPr lang="en-US" sz="620" b="0" dirty="0"/>
                  <a:t>- Probability of Type II error (</a:t>
                </a:r>
                <a:r>
                  <a:rPr lang="en-US" sz="620" b="0" i="1" dirty="0">
                    <a:latin typeface="Cambria Math" panose="02040503050406030204" pitchFamily="18" charset="0"/>
                    <a:ea typeface="Cambria Math" panose="02040503050406030204" pitchFamily="18" charset="0"/>
                  </a:rPr>
                  <a:t>β</a:t>
                </a:r>
                <a:r>
                  <a:rPr lang="en-US" sz="620" b="0" dirty="0"/>
                  <a:t>) = 0.002 (not rejecting the null hypothesis when it is false).</a:t>
                </a:r>
                <a:br>
                  <a:rPr lang="en-US" sz="620" b="0" dirty="0"/>
                </a:br>
                <a:r>
                  <a:rPr lang="en-US" sz="620" b="0" dirty="0"/>
                  <a:t/>
                </a:r>
                <a:br>
                  <a:rPr lang="en-US" sz="620" b="0" dirty="0"/>
                </a:br>
                <a:r>
                  <a:rPr lang="en-US" sz="620" b="0" dirty="0"/>
                  <a:t>a) The power of the test (</a:t>
                </a:r>
                <a14:m>
                  <m:oMath xmlns:m="http://schemas.openxmlformats.org/officeDocument/2006/math">
                    <m:r>
                      <a:rPr lang="en-US" sz="620" b="0" i="1" dirty="0" smtClean="0">
                        <a:latin typeface="Cambria Math" panose="02040503050406030204" pitchFamily="18" charset="0"/>
                      </a:rPr>
                      <m:t>1</m:t>
                    </m:r>
                    <m:r>
                      <a:rPr lang="en-US" sz="620" b="0" i="1" dirty="0" smtClean="0">
                        <a:latin typeface="Cambria Math" panose="02040503050406030204" pitchFamily="18" charset="0"/>
                      </a:rPr>
                      <m:t> − </m:t>
                    </m:r>
                    <m:r>
                      <a:rPr lang="en-US" sz="620" b="0" i="1" dirty="0" smtClean="0">
                        <a:latin typeface="Cambria Math" panose="02040503050406030204" pitchFamily="18" charset="0"/>
                      </a:rPr>
                      <m:t>𝛽</m:t>
                    </m:r>
                  </m:oMath>
                </a14:m>
                <a:r>
                  <a:rPr lang="en-US" sz="620" b="0" dirty="0"/>
                  <a:t>) is the probability of correctly rejecting the null hypothesis when it is false. It is given by:</a:t>
                </a:r>
                <a:br>
                  <a:rPr lang="en-US" sz="620" b="0" dirty="0"/>
                </a:br>
                <a14:m>
                  <m:oMathPara xmlns:m="http://schemas.openxmlformats.org/officeDocument/2006/math">
                    <m:oMathParaPr>
                      <m:jc m:val="centerGroup"/>
                    </m:oMathParaPr>
                    <m:oMath xmlns:m="http://schemas.openxmlformats.org/officeDocument/2006/math">
                      <m:r>
                        <m:rPr>
                          <m:sty m:val="p"/>
                        </m:rPr>
                        <a:rPr lang="en-US" sz="620" b="0" i="0" dirty="0" smtClean="0">
                          <a:latin typeface="Cambria Math" panose="02040503050406030204" pitchFamily="18" charset="0"/>
                        </a:rPr>
                        <m:t>Power</m:t>
                      </m:r>
                      <m:r>
                        <a:rPr lang="en-US" sz="620" b="0" i="1" dirty="0" smtClean="0">
                          <a:latin typeface="Cambria Math" panose="02040503050406030204" pitchFamily="18" charset="0"/>
                        </a:rPr>
                        <m:t> = </m:t>
                      </m:r>
                      <m:r>
                        <a:rPr lang="en-US" sz="620" b="0" i="1" dirty="0" smtClean="0">
                          <a:latin typeface="Cambria Math" panose="02040503050406030204" pitchFamily="18" charset="0"/>
                        </a:rPr>
                        <m:t>1</m:t>
                      </m:r>
                      <m:r>
                        <a:rPr lang="en-US" sz="620" b="0" i="1" dirty="0" smtClean="0">
                          <a:latin typeface="Cambria Math" panose="02040503050406030204" pitchFamily="18" charset="0"/>
                        </a:rPr>
                        <m:t> − </m:t>
                      </m:r>
                      <m:r>
                        <a:rPr lang="en-US" sz="620" b="0" i="1" dirty="0" smtClean="0">
                          <a:latin typeface="Cambria Math" panose="02040503050406030204" pitchFamily="18" charset="0"/>
                        </a:rPr>
                        <m:t>𝛽</m:t>
                      </m:r>
                      <m:r>
                        <a:rPr lang="en-US" sz="620" b="0" i="1" dirty="0" smtClean="0">
                          <a:latin typeface="Cambria Math" panose="02040503050406030204" pitchFamily="18" charset="0"/>
                        </a:rPr>
                        <m:t> = </m:t>
                      </m:r>
                      <m:r>
                        <a:rPr lang="en-US" sz="620" b="0" i="1" dirty="0" smtClean="0">
                          <a:latin typeface="Cambria Math" panose="02040503050406030204" pitchFamily="18" charset="0"/>
                        </a:rPr>
                        <m:t>1</m:t>
                      </m:r>
                      <m:r>
                        <a:rPr lang="en-US" sz="620" b="0" i="1" dirty="0" smtClean="0">
                          <a:latin typeface="Cambria Math" panose="02040503050406030204" pitchFamily="18" charset="0"/>
                        </a:rPr>
                        <m:t> − </m:t>
                      </m:r>
                      <m:r>
                        <a:rPr lang="en-US" sz="620" b="0" i="1" dirty="0" smtClean="0">
                          <a:latin typeface="Cambria Math" panose="02040503050406030204" pitchFamily="18" charset="0"/>
                        </a:rPr>
                        <m:t>0</m:t>
                      </m:r>
                      <m:r>
                        <a:rPr lang="en-US" sz="620" b="0" i="1" dirty="0" smtClean="0">
                          <a:latin typeface="Cambria Math" panose="02040503050406030204" pitchFamily="18" charset="0"/>
                        </a:rPr>
                        <m:t>.</m:t>
                      </m:r>
                      <m:r>
                        <a:rPr lang="en-US" sz="620" b="0" i="1" dirty="0" smtClean="0">
                          <a:latin typeface="Cambria Math" panose="02040503050406030204" pitchFamily="18" charset="0"/>
                        </a:rPr>
                        <m:t>002</m:t>
                      </m:r>
                      <m:r>
                        <a:rPr lang="en-US" sz="620" b="0" i="1" dirty="0" smtClean="0">
                          <a:latin typeface="Cambria Math" panose="02040503050406030204" pitchFamily="18" charset="0"/>
                        </a:rPr>
                        <m:t> = </m:t>
                      </m:r>
                      <m:r>
                        <a:rPr lang="en-US" sz="620" b="0" i="1" dirty="0" smtClean="0">
                          <a:latin typeface="Cambria Math" panose="02040503050406030204" pitchFamily="18" charset="0"/>
                        </a:rPr>
                        <m:t>0</m:t>
                      </m:r>
                      <m:r>
                        <a:rPr lang="en-US" sz="620" b="0" i="1" dirty="0" smtClean="0">
                          <a:latin typeface="Cambria Math" panose="02040503050406030204" pitchFamily="18" charset="0"/>
                        </a:rPr>
                        <m:t>.</m:t>
                      </m:r>
                      <m:r>
                        <a:rPr lang="en-US" sz="620" b="0" i="1" dirty="0" smtClean="0">
                          <a:latin typeface="Cambria Math" panose="02040503050406030204" pitchFamily="18" charset="0"/>
                        </a:rPr>
                        <m:t>998</m:t>
                      </m:r>
                    </m:oMath>
                  </m:oMathPara>
                </a14:m>
                <a:endParaRPr lang="en-US" sz="620" b="0" dirty="0" smtClean="0"/>
              </a:p>
              <a:p>
                <a:pPr>
                  <a:lnSpc>
                    <a:spcPct val="120000"/>
                  </a:lnSpc>
                  <a:spcBef>
                    <a:spcPts val="0"/>
                  </a:spcBef>
                </a:pPr>
                <a:r>
                  <a:rPr lang="en-US" sz="620" b="0" dirty="0"/>
                  <a:t/>
                </a:r>
                <a:br>
                  <a:rPr lang="en-US" sz="620" b="0" dirty="0"/>
                </a:br>
                <a:r>
                  <a:rPr lang="en-US" sz="620" b="0" dirty="0"/>
                  <a:t>b) The consequences of errors in hypothesis testing depend on the situation and the costs associated with the errors. In this scenario:</a:t>
                </a:r>
                <a:br>
                  <a:rPr lang="en-US" sz="620" b="0" dirty="0"/>
                </a:br>
                <a:r>
                  <a:rPr lang="en-US" sz="620" b="0" dirty="0"/>
                  <a:t>- Type I error (False Positive):</a:t>
                </a:r>
                <a:br>
                  <a:rPr lang="en-US" sz="620" b="0" dirty="0"/>
                </a:br>
                <a:r>
                  <a:rPr lang="en-US" sz="620" b="0" dirty="0"/>
                  <a:t>    - This is when the null hypothesis is true (sample does not contain E-coli), but it is incorrectly rejected.</a:t>
                </a:r>
                <a:br>
                  <a:rPr lang="en-US" sz="620" b="0" dirty="0"/>
                </a:br>
                <a:r>
                  <a:rPr lang="en-US" sz="620" b="0" dirty="0"/>
                  <a:t>    - The microbiologist falsely concludes that the sample contains E-coli.</a:t>
                </a:r>
                <a:br>
                  <a:rPr lang="en-US" sz="620" b="0" dirty="0"/>
                </a:br>
                <a:r>
                  <a:rPr lang="en-US" sz="620" b="0" dirty="0"/>
                  <a:t>- Type II error (False Negative):</a:t>
                </a:r>
                <a:br>
                  <a:rPr lang="en-US" sz="620" b="0" dirty="0"/>
                </a:br>
                <a:r>
                  <a:rPr lang="en-US" sz="620" b="0" dirty="0"/>
                  <a:t>    - This is when the null hypothesis is false (sample does contain E-coli), but it is not rejected.</a:t>
                </a:r>
                <a:br>
                  <a:rPr lang="en-US" sz="620" b="0" dirty="0"/>
                </a:br>
                <a:r>
                  <a:rPr lang="en-US" sz="620" b="0" dirty="0"/>
                  <a:t>    - The microbiologist fails to detect the presence of E-coli in the sample.</a:t>
                </a:r>
                <a:br>
                  <a:rPr lang="en-US" sz="620" b="0" dirty="0"/>
                </a:br>
                <a:r>
                  <a:rPr lang="en-US" sz="620" b="0" dirty="0"/>
                  <a:t/>
                </a:r>
                <a:br>
                  <a:rPr lang="en-US" sz="620" b="0" dirty="0"/>
                </a:br>
                <a:r>
                  <a:rPr lang="en-US" sz="620" b="0" dirty="0"/>
                  <a:t>In this case, a Type II error (</a:t>
                </a:r>
                <a14:m>
                  <m:oMath xmlns:m="http://schemas.openxmlformats.org/officeDocument/2006/math">
                    <m:r>
                      <a:rPr lang="en-US" sz="620" b="0" i="1" dirty="0" smtClean="0">
                        <a:latin typeface="Cambria Math" panose="02040503050406030204" pitchFamily="18" charset="0"/>
                      </a:rPr>
                      <m:t>𝛽</m:t>
                    </m:r>
                    <m:r>
                      <a:rPr lang="en-US" sz="620" b="0" i="1" dirty="0" smtClean="0">
                        <a:latin typeface="Cambria Math" panose="02040503050406030204" pitchFamily="18" charset="0"/>
                      </a:rPr>
                      <m:t> = </m:t>
                    </m:r>
                    <m:r>
                      <a:rPr lang="en-US" sz="620" b="0" i="1" dirty="0" smtClean="0">
                        <a:latin typeface="Cambria Math" panose="02040503050406030204" pitchFamily="18" charset="0"/>
                      </a:rPr>
                      <m:t>0</m:t>
                    </m:r>
                    <m:r>
                      <a:rPr lang="en-US" sz="620" b="0" i="1" dirty="0" smtClean="0">
                        <a:latin typeface="Cambria Math" panose="02040503050406030204" pitchFamily="18" charset="0"/>
                      </a:rPr>
                      <m:t>.</m:t>
                    </m:r>
                    <m:r>
                      <a:rPr lang="en-US" sz="620" b="0" i="1" dirty="0" smtClean="0">
                        <a:latin typeface="Cambria Math" panose="02040503050406030204" pitchFamily="18" charset="0"/>
                      </a:rPr>
                      <m:t>002</m:t>
                    </m:r>
                  </m:oMath>
                </a14:m>
                <a:r>
                  <a:rPr lang="en-US" sz="620" b="0" dirty="0"/>
                  <a:t>) is of greater consequence. Detecting potential E-coli contamination is critical for ensuring water safety. Failing to detect E-coli can have severe health implications, making it more detrimental than making an incorrect claim of E-coli presence when it is not there. </a:t>
                </a:r>
                <a:br>
                  <a:rPr lang="en-US" sz="620" b="0" dirty="0"/>
                </a:br>
                <a:r>
                  <a:rPr lang="en-US" sz="620" b="0" dirty="0"/>
                  <a:t/>
                </a:r>
                <a:br>
                  <a:rPr lang="en-US" sz="620" b="0" dirty="0"/>
                </a:br>
                <a:r>
                  <a:rPr lang="en-US" sz="620" b="0" dirty="0"/>
                  <a:t>Therefore, it is more crucial to minimize the chances of a Type II error in this context to ensure the accurate detection of E-coli contamination.</a:t>
                </a: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39788" y="1681162"/>
                <a:ext cx="5157787" cy="2446337"/>
              </a:xfrm>
              <a:blipFill>
                <a:blip r:embed="rId3"/>
                <a:stretch>
                  <a:fillRect b="-74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839788" y="4127498"/>
                <a:ext cx="5157787" cy="2571751"/>
              </a:xfrm>
              <a:ln>
                <a:solidFill>
                  <a:schemeClr val="tx1"/>
                </a:solidFill>
              </a:ln>
            </p:spPr>
            <p:txBody>
              <a:bodyPr>
                <a:noAutofit/>
              </a:bodyPr>
              <a:lstStyle/>
              <a:p>
                <a:pPr marL="0" indent="0">
                  <a:lnSpc>
                    <a:spcPct val="120000"/>
                  </a:lnSpc>
                  <a:spcBef>
                    <a:spcPts val="0"/>
                  </a:spcBef>
                  <a:buNone/>
                </a:pPr>
                <a:r>
                  <a:rPr lang="en-US" sz="550" dirty="0"/>
                  <a:t>To solve the problem, we need to determine the power of the test and identify which type of error is of greater consequence.</a:t>
                </a:r>
              </a:p>
              <a:p>
                <a:pPr marL="0" indent="0">
                  <a:lnSpc>
                    <a:spcPct val="120000"/>
                  </a:lnSpc>
                  <a:spcBef>
                    <a:spcPts val="0"/>
                  </a:spcBef>
                  <a:buNone/>
                </a:pPr>
                <a:r>
                  <a:rPr lang="en-US" sz="550" dirty="0"/>
                  <a:t>a) What is the power of this test?</a:t>
                </a:r>
              </a:p>
              <a:p>
                <a:pPr marL="0" indent="0">
                  <a:lnSpc>
                    <a:spcPct val="120000"/>
                  </a:lnSpc>
                  <a:spcBef>
                    <a:spcPts val="0"/>
                  </a:spcBef>
                  <a:buNone/>
                </a:pPr>
                <a:r>
                  <a:rPr lang="en-US" sz="550" dirty="0"/>
                  <a:t>The power of a test is defined as the probability of correctly rejecting the null hypothesis when it is false. In this context, it can be calculated as:</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550" i="1" dirty="0" smtClean="0">
                          <a:latin typeface="Cambria Math" panose="02040503050406030204" pitchFamily="18" charset="0"/>
                        </a:rPr>
                        <m:t>𝑃𝑜𝑤𝑒𝑟</m:t>
                      </m:r>
                      <m:r>
                        <a:rPr lang="en-US" sz="550" i="1" dirty="0" smtClean="0">
                          <a:latin typeface="Cambria Math" panose="02040503050406030204" pitchFamily="18" charset="0"/>
                        </a:rPr>
                        <m:t>=</m:t>
                      </m:r>
                      <m:r>
                        <a:rPr lang="en-US" sz="550" i="1" dirty="0" smtClean="0">
                          <a:latin typeface="Cambria Math" panose="02040503050406030204" pitchFamily="18" charset="0"/>
                        </a:rPr>
                        <m:t>1</m:t>
                      </m:r>
                      <m:r>
                        <a:rPr lang="en-US" sz="550" i="1" dirty="0" smtClean="0">
                          <a:latin typeface="Cambria Math" panose="02040503050406030204" pitchFamily="18" charset="0"/>
                        </a:rPr>
                        <m:t>−</m:t>
                      </m:r>
                      <m:r>
                        <a:rPr lang="en-US" sz="550" i="1" dirty="0" smtClean="0">
                          <a:latin typeface="Cambria Math" panose="02040503050406030204" pitchFamily="18" charset="0"/>
                        </a:rPr>
                        <m:t>𝑃𝑟𝑜𝑏𝑎𝑏𝑖𝑙𝑖𝑡𝑦</m:t>
                      </m:r>
                      <m:r>
                        <a:rPr lang="en-US" sz="550" i="1" dirty="0" smtClean="0">
                          <a:latin typeface="Cambria Math" panose="02040503050406030204" pitchFamily="18" charset="0"/>
                        </a:rPr>
                        <m:t> </m:t>
                      </m:r>
                      <m:r>
                        <a:rPr lang="en-US" sz="550" i="1" dirty="0" smtClean="0">
                          <a:latin typeface="Cambria Math" panose="02040503050406030204" pitchFamily="18" charset="0"/>
                        </a:rPr>
                        <m:t>𝑜𝑓</m:t>
                      </m:r>
                      <m:r>
                        <a:rPr lang="en-US" sz="550" i="1" dirty="0" smtClean="0">
                          <a:latin typeface="Cambria Math" panose="02040503050406030204" pitchFamily="18" charset="0"/>
                        </a:rPr>
                        <m:t> </m:t>
                      </m:r>
                      <m:r>
                        <a:rPr lang="en-US" sz="550" i="1" dirty="0" smtClean="0">
                          <a:latin typeface="Cambria Math" panose="02040503050406030204" pitchFamily="18" charset="0"/>
                        </a:rPr>
                        <m:t>𝑇𝑦𝑝𝑒</m:t>
                      </m:r>
                      <m:r>
                        <a:rPr lang="en-US" sz="550" i="1" dirty="0" smtClean="0">
                          <a:latin typeface="Cambria Math" panose="02040503050406030204" pitchFamily="18" charset="0"/>
                        </a:rPr>
                        <m:t> </m:t>
                      </m:r>
                      <m:r>
                        <a:rPr lang="en-US" sz="550" i="1" dirty="0" smtClean="0">
                          <a:latin typeface="Cambria Math" panose="02040503050406030204" pitchFamily="18" charset="0"/>
                        </a:rPr>
                        <m:t>𝐼𝐼</m:t>
                      </m:r>
                      <m:r>
                        <a:rPr lang="en-US" sz="550" i="1" dirty="0" smtClean="0">
                          <a:latin typeface="Cambria Math" panose="02040503050406030204" pitchFamily="18" charset="0"/>
                        </a:rPr>
                        <m:t> </m:t>
                      </m:r>
                      <m:r>
                        <a:rPr lang="en-US" sz="550" i="1" dirty="0" smtClean="0">
                          <a:latin typeface="Cambria Math" panose="02040503050406030204" pitchFamily="18" charset="0"/>
                        </a:rPr>
                        <m:t>𝐸𝑟𝑟𝑜𝑟</m:t>
                      </m:r>
                    </m:oMath>
                  </m:oMathPara>
                </a14:m>
                <a:endParaRPr lang="en-US" sz="550" dirty="0"/>
              </a:p>
              <a:p>
                <a:pPr marL="0" indent="0">
                  <a:lnSpc>
                    <a:spcPct val="120000"/>
                  </a:lnSpc>
                  <a:spcBef>
                    <a:spcPts val="0"/>
                  </a:spcBef>
                  <a:buNone/>
                </a:pPr>
                <a:r>
                  <a:rPr lang="en-US" sz="550" dirty="0"/>
                  <a:t>The Type II error occurs when the null hypothesis is not rejected when it is false. The probability of a Type II error is given as </a:t>
                </a:r>
                <a:r>
                  <a:rPr lang="en-US" sz="550" dirty="0" smtClean="0"/>
                  <a:t>0.002 </a:t>
                </a:r>
                <a:r>
                  <a:rPr lang="en-US" sz="550" dirty="0"/>
                  <a:t>(the probability that the sample does contain E-coli, but the microbiologist thinks it does not).</a:t>
                </a:r>
              </a:p>
              <a:p>
                <a:pPr marL="0" indent="0">
                  <a:lnSpc>
                    <a:spcPct val="120000"/>
                  </a:lnSpc>
                  <a:spcBef>
                    <a:spcPts val="0"/>
                  </a:spcBef>
                  <a:buNone/>
                </a:pPr>
                <a:r>
                  <a:rPr lang="en-US" sz="550" dirty="0"/>
                  <a:t>Thus, the power of the test can be calculated as:</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550" i="1" dirty="0" smtClean="0">
                          <a:latin typeface="Cambria Math" panose="02040503050406030204" pitchFamily="18" charset="0"/>
                        </a:rPr>
                        <m:t>𝑃𝑜𝑤𝑒𝑟</m:t>
                      </m:r>
                      <m:r>
                        <a:rPr lang="en-US" sz="550" i="1" dirty="0" smtClean="0">
                          <a:latin typeface="Cambria Math" panose="02040503050406030204" pitchFamily="18" charset="0"/>
                        </a:rPr>
                        <m:t>=</m:t>
                      </m:r>
                      <m:r>
                        <a:rPr lang="en-US" sz="550" i="1" dirty="0" smtClean="0">
                          <a:latin typeface="Cambria Math" panose="02040503050406030204" pitchFamily="18" charset="0"/>
                        </a:rPr>
                        <m:t>1</m:t>
                      </m:r>
                      <m:r>
                        <a:rPr lang="en-US" sz="550" i="1" dirty="0" smtClean="0">
                          <a:latin typeface="Cambria Math" panose="02040503050406030204" pitchFamily="18" charset="0"/>
                        </a:rPr>
                        <m:t>−</m:t>
                      </m:r>
                      <m:r>
                        <a:rPr lang="en-US" sz="550" i="1" dirty="0" smtClean="0">
                          <a:latin typeface="Cambria Math" panose="02040503050406030204" pitchFamily="18" charset="0"/>
                        </a:rPr>
                        <m:t>0</m:t>
                      </m:r>
                      <m:r>
                        <a:rPr lang="en-US" sz="550" i="1" dirty="0" smtClean="0">
                          <a:latin typeface="Cambria Math" panose="02040503050406030204" pitchFamily="18" charset="0"/>
                        </a:rPr>
                        <m:t>.</m:t>
                      </m:r>
                      <m:r>
                        <a:rPr lang="en-US" sz="550" i="1" dirty="0" smtClean="0">
                          <a:latin typeface="Cambria Math" panose="02040503050406030204" pitchFamily="18" charset="0"/>
                        </a:rPr>
                        <m:t>002</m:t>
                      </m:r>
                    </m:oMath>
                  </m:oMathPara>
                </a14:m>
                <a:endParaRPr lang="en-US" sz="550" dirty="0"/>
              </a:p>
              <a:p>
                <a:pPr marL="0" indent="0">
                  <a:lnSpc>
                    <a:spcPct val="120000"/>
                  </a:lnSpc>
                  <a:spcBef>
                    <a:spcPts val="0"/>
                  </a:spcBef>
                  <a:buNone/>
                </a:pPr>
                <a:endParaRPr lang="en-US" sz="550" dirty="0" smtClean="0"/>
              </a:p>
              <a:p>
                <a:pPr marL="0" indent="0">
                  <a:lnSpc>
                    <a:spcPct val="120000"/>
                  </a:lnSpc>
                  <a:spcBef>
                    <a:spcPts val="0"/>
                  </a:spcBef>
                  <a:buNone/>
                </a:pPr>
                <a:r>
                  <a:rPr lang="en-US" sz="550" dirty="0" smtClean="0"/>
                  <a:t>b</a:t>
                </a:r>
                <a:r>
                  <a:rPr lang="en-US" sz="550" dirty="0"/>
                  <a:t>) Which is the error of greater consequence? Why?</a:t>
                </a:r>
              </a:p>
              <a:p>
                <a:pPr marL="0" indent="0">
                  <a:lnSpc>
                    <a:spcPct val="120000"/>
                  </a:lnSpc>
                  <a:spcBef>
                    <a:spcPts val="0"/>
                  </a:spcBef>
                  <a:buNone/>
                </a:pPr>
                <a:r>
                  <a:rPr lang="en-US" sz="550" dirty="0"/>
                  <a:t>Type I Error: This occurs when the null hypothesis is rejected when it is true. In this case, it is the probability that the sample does not contain E-coli, but the microbiologist thinks it does, which is given as </a:t>
                </a:r>
                <a:r>
                  <a:rPr lang="en-US" sz="550" dirty="0" smtClean="0"/>
                  <a:t>0.012.</a:t>
                </a:r>
                <a:endParaRPr lang="en-US" sz="550" dirty="0"/>
              </a:p>
              <a:p>
                <a:pPr marL="0" indent="0">
                  <a:lnSpc>
                    <a:spcPct val="120000"/>
                  </a:lnSpc>
                  <a:spcBef>
                    <a:spcPts val="0"/>
                  </a:spcBef>
                  <a:buNone/>
                </a:pPr>
                <a:r>
                  <a:rPr lang="en-US" sz="550" dirty="0"/>
                  <a:t>Type II Error: This occurs when the null hypothesis is not rejected when it is false. As mentioned, this probability is </a:t>
                </a:r>
                <a:r>
                  <a:rPr lang="en-US" sz="550" dirty="0" smtClean="0"/>
                  <a:t>0.002.</a:t>
                </a:r>
                <a:endParaRPr lang="en-US" sz="550" dirty="0"/>
              </a:p>
              <a:p>
                <a:pPr marL="0" indent="0">
                  <a:lnSpc>
                    <a:spcPct val="120000"/>
                  </a:lnSpc>
                  <a:spcBef>
                    <a:spcPts val="0"/>
                  </a:spcBef>
                  <a:buNone/>
                </a:pPr>
                <a:r>
                  <a:rPr lang="en-US" sz="550" dirty="0"/>
                  <a:t>To determine which error is of greater consequence, we consider the implications of each error:</a:t>
                </a:r>
              </a:p>
              <a:p>
                <a:pPr marL="0" indent="0">
                  <a:lnSpc>
                    <a:spcPct val="120000"/>
                  </a:lnSpc>
                  <a:spcBef>
                    <a:spcPts val="0"/>
                  </a:spcBef>
                  <a:buNone/>
                </a:pPr>
                <a:r>
                  <a:rPr lang="en-US" sz="550" dirty="0"/>
                  <a:t>A Type I error (false positive) could lead to unnecessary actions taken to address a non-existent E-coli contamination, potentially causing panic or unnecessary costs.</a:t>
                </a:r>
              </a:p>
              <a:p>
                <a:pPr marL="0" indent="0">
                  <a:lnSpc>
                    <a:spcPct val="120000"/>
                  </a:lnSpc>
                  <a:spcBef>
                    <a:spcPts val="0"/>
                  </a:spcBef>
                  <a:buNone/>
                </a:pPr>
                <a:r>
                  <a:rPr lang="en-US" sz="550" dirty="0"/>
                  <a:t>A Type II error (false negative) could result in a contaminated water supply being deemed safe, posing a significant health risk to the public.</a:t>
                </a:r>
              </a:p>
              <a:p>
                <a:pPr marL="0" indent="0">
                  <a:lnSpc>
                    <a:spcPct val="120000"/>
                  </a:lnSpc>
                  <a:spcBef>
                    <a:spcPts val="0"/>
                  </a:spcBef>
                  <a:buNone/>
                </a:pPr>
                <a:r>
                  <a:rPr lang="en-US" sz="550" dirty="0"/>
                  <a:t>Given the potential health risks associated with failing to detect E-coli, the Type II error is generally considered to be of greater consequence.</a:t>
                </a:r>
              </a:p>
              <a:p>
                <a:pPr marL="0" indent="0">
                  <a:lnSpc>
                    <a:spcPct val="120000"/>
                  </a:lnSpc>
                  <a:spcBef>
                    <a:spcPts val="0"/>
                  </a:spcBef>
                  <a:buNone/>
                </a:pPr>
                <a:r>
                  <a:rPr lang="en-US" sz="550" dirty="0"/>
                  <a:t>Now, let's calculate the power of the test</a:t>
                </a:r>
                <a:r>
                  <a:rPr lang="en-US" sz="550" dirty="0" smtClean="0"/>
                  <a:t>. The </a:t>
                </a:r>
                <a:r>
                  <a:rPr lang="en-US" sz="550" dirty="0"/>
                  <a:t>power of the test is approximately </a:t>
                </a:r>
                <a:r>
                  <a:rPr lang="en-US" sz="550" dirty="0" smtClean="0"/>
                  <a:t>0.998, </a:t>
                </a:r>
                <a:r>
                  <a:rPr lang="en-US" sz="550" dirty="0"/>
                  <a:t>indicating a very high probability of correctly rejecting the null hypothesis when it is false.</a:t>
                </a:r>
              </a:p>
              <a:p>
                <a:pPr marL="0" indent="0">
                  <a:lnSpc>
                    <a:spcPct val="120000"/>
                  </a:lnSpc>
                  <a:spcBef>
                    <a:spcPts val="0"/>
                  </a:spcBef>
                  <a:buNone/>
                </a:pPr>
                <a:r>
                  <a:rPr lang="en-US" sz="550" dirty="0"/>
                  <a:t>Summary of Results</a:t>
                </a:r>
                <a:r>
                  <a:rPr lang="en-US" sz="550" dirty="0" smtClean="0"/>
                  <a:t>:</a:t>
                </a:r>
                <a:endParaRPr lang="en-US" sz="550" dirty="0"/>
              </a:p>
              <a:p>
                <a:pPr marL="0" indent="0">
                  <a:lnSpc>
                    <a:spcPct val="120000"/>
                  </a:lnSpc>
                  <a:spcBef>
                    <a:spcPts val="0"/>
                  </a:spcBef>
                  <a:buNone/>
                </a:pPr>
                <a:r>
                  <a:rPr lang="en-US" sz="550" dirty="0"/>
                  <a:t>    Power of the Test: </a:t>
                </a:r>
                <a:r>
                  <a:rPr lang="en-US" sz="550" dirty="0" smtClean="0"/>
                  <a:t>0.998</a:t>
                </a:r>
                <a:endParaRPr lang="en-US" sz="550" dirty="0"/>
              </a:p>
              <a:p>
                <a:pPr marL="0" indent="0">
                  <a:lnSpc>
                    <a:spcPct val="120000"/>
                  </a:lnSpc>
                  <a:spcBef>
                    <a:spcPts val="0"/>
                  </a:spcBef>
                  <a:buNone/>
                </a:pPr>
                <a:r>
                  <a:rPr lang="en-US" sz="550" dirty="0"/>
                  <a:t>This means that there is a 99.8% chance of correctly identifying a sample that contains E-coli.</a:t>
                </a:r>
              </a:p>
              <a:p>
                <a:pPr marL="0" indent="0">
                  <a:lnSpc>
                    <a:spcPct val="120000"/>
                  </a:lnSpc>
                  <a:spcBef>
                    <a:spcPts val="0"/>
                  </a:spcBef>
                  <a:buNone/>
                </a:pPr>
                <a:r>
                  <a:rPr lang="en-US" sz="550" dirty="0"/>
                  <a:t>Error Consequence</a:t>
                </a:r>
                <a:r>
                  <a:rPr lang="en-US" sz="550" dirty="0" smtClean="0"/>
                  <a:t>:</a:t>
                </a:r>
                <a:endParaRPr lang="en-US" sz="550" dirty="0"/>
              </a:p>
              <a:p>
                <a:pPr marL="0" indent="0">
                  <a:lnSpc>
                    <a:spcPct val="120000"/>
                  </a:lnSpc>
                  <a:spcBef>
                    <a:spcPts val="0"/>
                  </a:spcBef>
                  <a:buNone/>
                </a:pPr>
                <a:r>
                  <a:rPr lang="en-US" sz="550" dirty="0"/>
                  <a:t>    The Type II error (false negative) is of greater consequence because it could lead to a contaminated water supply being deemed safe, posing significant health risks. In contrast, a Type I error (false positive) may result in unnecessary actions but does not directly endanger public health</a:t>
                </a:r>
                <a:r>
                  <a:rPr lang="en-US" sz="550" dirty="0" smtClean="0"/>
                  <a:t>.</a:t>
                </a:r>
                <a:endParaRPr lang="en-US" sz="55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839788" y="4127498"/>
                <a:ext cx="5157787" cy="2571751"/>
              </a:xfrm>
              <a:blipFill>
                <a:blip r:embed="rId4"/>
                <a:stretch>
                  <a:fillRect b="-117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p:cNvSpPr>
                <a:spLocks noGrp="1"/>
              </p:cNvSpPr>
              <p:nvPr>
                <p:ph type="body" sz="quarter" idx="3"/>
              </p:nvPr>
            </p:nvSpPr>
            <p:spPr>
              <a:xfrm>
                <a:off x="6172200" y="1681163"/>
                <a:ext cx="5183188" cy="2446334"/>
              </a:xfrm>
              <a:ln>
                <a:solidFill>
                  <a:schemeClr val="tx1"/>
                </a:solidFill>
              </a:ln>
            </p:spPr>
            <p:txBody>
              <a:bodyPr anchor="ctr">
                <a:noAutofit/>
              </a:bodyPr>
              <a:lstStyle/>
              <a:p>
                <a:r>
                  <a:rPr lang="en-US" sz="650" b="0" dirty="0"/>
                  <a:t>Here's how to break down the problem and find the answers</a:t>
                </a:r>
                <a:r>
                  <a:rPr lang="en-US" sz="650" b="0" dirty="0" smtClean="0"/>
                  <a:t>:</a:t>
                </a:r>
                <a:r>
                  <a:rPr lang="en-US" sz="650" b="0" dirty="0"/>
                  <a:t/>
                </a:r>
                <a:br>
                  <a:rPr lang="en-US" sz="650" b="0" dirty="0"/>
                </a:br>
                <a:r>
                  <a:rPr lang="en-US" sz="650" b="0" dirty="0"/>
                  <a:t>**Understanding the Terminology</a:t>
                </a:r>
                <a:r>
                  <a:rPr lang="en-US" sz="650" b="0" dirty="0" smtClean="0"/>
                  <a:t>**</a:t>
                </a:r>
                <a:r>
                  <a:rPr lang="en-US" sz="650" b="0" dirty="0"/>
                  <a:t/>
                </a:r>
                <a:br>
                  <a:rPr lang="en-US" sz="650" b="0" dirty="0"/>
                </a:br>
                <a:r>
                  <a:rPr lang="en-US" sz="650" b="0" dirty="0"/>
                  <a:t>* **Null Hypothesis </a:t>
                </a:r>
                <a:r>
                  <a:rPr lang="en-US" sz="650" b="0" dirty="0" smtClean="0"/>
                  <a:t>(</a:t>
                </a:r>
                <a:r>
                  <a:rPr lang="en-US" sz="650" b="0" i="1" dirty="0">
                    <a:latin typeface="Cambria Math" panose="02040503050406030204" pitchFamily="18" charset="0"/>
                    <a:ea typeface="Cambria Math" panose="02040503050406030204" pitchFamily="18" charset="0"/>
                  </a:rPr>
                  <a:t>H</a:t>
                </a:r>
                <a:r>
                  <a:rPr lang="en-US" sz="650" b="0" dirty="0">
                    <a:latin typeface="Cambria Math" panose="02040503050406030204" pitchFamily="18" charset="0"/>
                    <a:ea typeface="Cambria Math" panose="02040503050406030204" pitchFamily="18" charset="0"/>
                  </a:rPr>
                  <a:t>0</a:t>
                </a:r>
                <a:r>
                  <a:rPr lang="en-US" sz="650" b="0" dirty="0" smtClean="0"/>
                  <a:t>):** </a:t>
                </a:r>
                <a:r>
                  <a:rPr lang="en-US" sz="650" b="0" dirty="0"/>
                  <a:t>The sample does not contain E. coli.</a:t>
                </a:r>
                <a:br>
                  <a:rPr lang="en-US" sz="650" b="0" dirty="0"/>
                </a:br>
                <a:r>
                  <a:rPr lang="en-US" sz="650" b="0" dirty="0"/>
                  <a:t>* **Alternative Hypothesis </a:t>
                </a:r>
                <a:r>
                  <a:rPr lang="en-US" sz="650" b="0" dirty="0" smtClean="0"/>
                  <a:t>(</a:t>
                </a:r>
                <a:r>
                  <a:rPr lang="en-US" sz="650" b="0" i="1" dirty="0">
                    <a:latin typeface="Cambria Math" panose="02040503050406030204" pitchFamily="18" charset="0"/>
                    <a:ea typeface="Cambria Math" panose="02040503050406030204" pitchFamily="18" charset="0"/>
                  </a:rPr>
                  <a:t>H</a:t>
                </a:r>
                <a:r>
                  <a:rPr lang="en-US" sz="650" b="0" dirty="0">
                    <a:latin typeface="Cambria Math" panose="02040503050406030204" pitchFamily="18" charset="0"/>
                    <a:ea typeface="Cambria Math" panose="02040503050406030204" pitchFamily="18" charset="0"/>
                  </a:rPr>
                  <a:t>0</a:t>
                </a:r>
                <a:r>
                  <a:rPr lang="en-US" sz="650" b="0" dirty="0" smtClean="0"/>
                  <a:t>):** </a:t>
                </a:r>
                <a:r>
                  <a:rPr lang="en-US" sz="650" b="0" dirty="0"/>
                  <a:t>The sample does contain E. coli.</a:t>
                </a:r>
                <a:br>
                  <a:rPr lang="en-US" sz="650" b="0" dirty="0"/>
                </a:br>
                <a:r>
                  <a:rPr lang="en-US" sz="650" b="0" dirty="0"/>
                  <a:t>* **Type I Error:**  Rejecting the null hypothesis when it is actually true (false positive). In this case, concluding the sample has E. coli when it doesn't.</a:t>
                </a:r>
                <a:br>
                  <a:rPr lang="en-US" sz="650" b="0" dirty="0"/>
                </a:br>
                <a:r>
                  <a:rPr lang="en-US" sz="650" b="0" dirty="0"/>
                  <a:t>* **Type II Error:** Failing to reject the null hypothesis when it is false (false negative). In this case, concluding the sample doesn't have E. coli when it does.</a:t>
                </a:r>
                <a:br>
                  <a:rPr lang="en-US" sz="650" b="0" dirty="0"/>
                </a:br>
                <a:r>
                  <a:rPr lang="en-US" sz="650" b="0" dirty="0"/>
                  <a:t>* **Power of the Test:** The probability of correctly rejecting the null hypothesis when it is false. In other words, the probability of detecting E. coli when it is present.</a:t>
                </a:r>
                <a:br>
                  <a:rPr lang="en-US" sz="650" b="0" dirty="0"/>
                </a:br>
                <a:r>
                  <a:rPr lang="en-US" sz="650" b="0" dirty="0"/>
                  <a:t/>
                </a:r>
                <a:br>
                  <a:rPr lang="en-US" sz="650" b="0" dirty="0"/>
                </a:br>
                <a:r>
                  <a:rPr lang="en-US" sz="650" b="0" dirty="0"/>
                  <a:t>**Calculations</a:t>
                </a:r>
                <a:r>
                  <a:rPr lang="en-US" sz="650" b="0" dirty="0" smtClean="0"/>
                  <a:t>**</a:t>
                </a:r>
                <a:r>
                  <a:rPr lang="en-US" sz="650" b="0" dirty="0"/>
                  <a:t/>
                </a:r>
                <a:br>
                  <a:rPr lang="en-US" sz="650" b="0" dirty="0"/>
                </a:br>
                <a:r>
                  <a:rPr lang="en-US" sz="650" b="0" dirty="0"/>
                  <a:t>a) **Power of the Test</a:t>
                </a:r>
                <a:r>
                  <a:rPr lang="en-US" sz="650" b="0" dirty="0" smtClean="0"/>
                  <a:t>:**</a:t>
                </a:r>
                <a:r>
                  <a:rPr lang="en-US" sz="650" b="0" dirty="0"/>
                  <a:t/>
                </a:r>
                <a:br>
                  <a:rPr lang="en-US" sz="650" b="0" dirty="0"/>
                </a:br>
                <a:r>
                  <a:rPr lang="en-US" sz="650" b="0" dirty="0"/>
                  <a:t>* The probability of correctly detecting E. coli when it's present is 1 - (the probability of a false negative).</a:t>
                </a:r>
                <a:br>
                  <a:rPr lang="en-US" sz="650" b="0" dirty="0"/>
                </a:br>
                <a:r>
                  <a:rPr lang="en-US" sz="650" b="0" dirty="0"/>
                  <a:t>* </a:t>
                </a:r>
                <a14:m>
                  <m:oMath xmlns:m="http://schemas.openxmlformats.org/officeDocument/2006/math">
                    <m:r>
                      <a:rPr lang="en-US" sz="650" b="0" i="1" dirty="0" smtClean="0">
                        <a:latin typeface="Cambria Math" panose="02040503050406030204" pitchFamily="18" charset="0"/>
                      </a:rPr>
                      <m:t>𝑃𝑜𝑤𝑒𝑟</m:t>
                    </m:r>
                    <m:r>
                      <a:rPr lang="en-US" sz="650" b="0" i="1" dirty="0" smtClean="0">
                        <a:latin typeface="Cambria Math" panose="02040503050406030204" pitchFamily="18" charset="0"/>
                      </a:rPr>
                      <m:t> = </m:t>
                    </m:r>
                    <m:r>
                      <a:rPr lang="en-US" sz="650" b="0" i="1" dirty="0" smtClean="0">
                        <a:latin typeface="Cambria Math" panose="02040503050406030204" pitchFamily="18" charset="0"/>
                      </a:rPr>
                      <m:t>1</m:t>
                    </m:r>
                    <m:r>
                      <a:rPr lang="en-US" sz="650" b="0" i="1" dirty="0" smtClean="0">
                        <a:latin typeface="Cambria Math" panose="02040503050406030204" pitchFamily="18" charset="0"/>
                      </a:rPr>
                      <m:t> − </m:t>
                    </m:r>
                    <m:r>
                      <a:rPr lang="en-US" sz="650" b="0" i="1" dirty="0" smtClean="0">
                        <a:latin typeface="Cambria Math" panose="02040503050406030204" pitchFamily="18" charset="0"/>
                      </a:rPr>
                      <m:t>0</m:t>
                    </m:r>
                    <m:r>
                      <a:rPr lang="en-US" sz="650" b="0" i="1" dirty="0" smtClean="0">
                        <a:latin typeface="Cambria Math" panose="02040503050406030204" pitchFamily="18" charset="0"/>
                      </a:rPr>
                      <m:t>.</m:t>
                    </m:r>
                    <m:r>
                      <a:rPr lang="en-US" sz="650" b="0" i="1" dirty="0" smtClean="0">
                        <a:latin typeface="Cambria Math" panose="02040503050406030204" pitchFamily="18" charset="0"/>
                      </a:rPr>
                      <m:t>002</m:t>
                    </m:r>
                    <m:r>
                      <a:rPr lang="en-US" sz="650" b="0" i="1" dirty="0" smtClean="0">
                        <a:latin typeface="Cambria Math" panose="02040503050406030204" pitchFamily="18" charset="0"/>
                      </a:rPr>
                      <m:t> = </m:t>
                    </m:r>
                    <m:r>
                      <a:rPr lang="en-US" sz="650" b="0" i="1" dirty="0" smtClean="0">
                        <a:latin typeface="Cambria Math" panose="02040503050406030204" pitchFamily="18" charset="0"/>
                      </a:rPr>
                      <m:t>0</m:t>
                    </m:r>
                    <m:r>
                      <a:rPr lang="en-US" sz="650" b="0" i="1" dirty="0" smtClean="0">
                        <a:latin typeface="Cambria Math" panose="02040503050406030204" pitchFamily="18" charset="0"/>
                      </a:rPr>
                      <m:t>.</m:t>
                    </m:r>
                    <m:r>
                      <a:rPr lang="en-US" sz="650" b="0" i="1" dirty="0" smtClean="0">
                        <a:latin typeface="Cambria Math" panose="02040503050406030204" pitchFamily="18" charset="0"/>
                      </a:rPr>
                      <m:t>998</m:t>
                    </m:r>
                    <m:r>
                      <a:rPr lang="en-US" sz="650" b="0" i="1" dirty="0" smtClean="0">
                        <a:latin typeface="Cambria Math" panose="02040503050406030204" pitchFamily="18" charset="0"/>
                      </a:rPr>
                      <m:t> </m:t>
                    </m:r>
                  </m:oMath>
                </a14:m>
                <a:r>
                  <a:rPr lang="en-US" sz="650" b="0" dirty="0"/>
                  <a:t/>
                </a:r>
                <a:br>
                  <a:rPr lang="en-US" sz="650" b="0" dirty="0"/>
                </a:br>
                <a:r>
                  <a:rPr lang="en-US" sz="650" b="0" dirty="0"/>
                  <a:t>**Therefore, the power of the test is 0.998 or 99.8%.**</a:t>
                </a:r>
                <a:br>
                  <a:rPr lang="en-US" sz="650" b="0" dirty="0"/>
                </a:br>
                <a:r>
                  <a:rPr lang="en-US" sz="650" b="0" dirty="0"/>
                  <a:t/>
                </a:r>
                <a:br>
                  <a:rPr lang="en-US" sz="650" b="0" dirty="0"/>
                </a:br>
                <a:r>
                  <a:rPr lang="en-US" sz="650" b="0" dirty="0"/>
                  <a:t>b) **Error of Greater Consequence</a:t>
                </a:r>
                <a:r>
                  <a:rPr lang="en-US" sz="650" b="0" dirty="0" smtClean="0"/>
                  <a:t>:**</a:t>
                </a:r>
                <a:r>
                  <a:rPr lang="en-US" sz="650" b="0" dirty="0"/>
                  <a:t/>
                </a:r>
                <a:br>
                  <a:rPr lang="en-US" sz="650" b="0" dirty="0"/>
                </a:br>
                <a:r>
                  <a:rPr lang="en-US" sz="650" b="0" dirty="0"/>
                  <a:t>* **Type II Error (False Negative) is more consequential.** </a:t>
                </a:r>
                <a:br>
                  <a:rPr lang="en-US" sz="650" b="0" dirty="0"/>
                </a:br>
                <a:r>
                  <a:rPr lang="en-US" sz="650" b="0" dirty="0"/>
                  <a:t>**Why</a:t>
                </a:r>
                <a:r>
                  <a:rPr lang="en-US" sz="650" b="0" dirty="0" smtClean="0"/>
                  <a:t>?**</a:t>
                </a:r>
                <a:r>
                  <a:rPr lang="en-US" sz="650" b="0" dirty="0"/>
                  <a:t/>
                </a:r>
                <a:br>
                  <a:rPr lang="en-US" sz="650" b="0" dirty="0"/>
                </a:br>
                <a:r>
                  <a:rPr lang="en-US" sz="650" b="0" dirty="0"/>
                  <a:t>* Failing to detect E. coli in a water sample could have serious health consequences. People could consume contaminated water, leading to illness or even death. </a:t>
                </a:r>
                <a:br>
                  <a:rPr lang="en-US" sz="650" b="0" dirty="0"/>
                </a:br>
                <a:r>
                  <a:rPr lang="en-US" sz="650" b="0" dirty="0"/>
                  <a:t>* A false positive (Type I Error) might lead to unnecessary treatment or further testing, but it's less dangerous than missing a real contamination.</a:t>
                </a:r>
                <a:br>
                  <a:rPr lang="en-US" sz="650" b="0" dirty="0"/>
                </a:br>
                <a:r>
                  <a:rPr lang="en-US" sz="650" b="0" dirty="0"/>
                  <a:t/>
                </a:r>
                <a:br>
                  <a:rPr lang="en-US" sz="650" b="0" dirty="0"/>
                </a:br>
                <a:r>
                  <a:rPr lang="en-US" sz="650" b="0" dirty="0"/>
                  <a:t>**In summary</a:t>
                </a:r>
                <a:r>
                  <a:rPr lang="en-US" sz="650" b="0" dirty="0" smtClean="0"/>
                  <a:t>:**</a:t>
                </a:r>
                <a:r>
                  <a:rPr lang="en-US" sz="650" b="0" dirty="0"/>
                  <a:t/>
                </a:r>
                <a:br>
                  <a:rPr lang="en-US" sz="650" b="0" dirty="0"/>
                </a:br>
                <a:r>
                  <a:rPr lang="en-US" sz="650" b="0" dirty="0"/>
                  <a:t>The microbiologist's test has a high power, meaning it's very good at detecting E. coli when present. However, it's crucial to minimize the risk of a false negative, as this could have serious health implications</a:t>
                </a:r>
                <a:r>
                  <a:rPr lang="en-US" sz="650" b="0" dirty="0" smtClean="0"/>
                  <a:t>.</a:t>
                </a:r>
                <a:endParaRPr lang="en-US" sz="650" b="0" dirty="0"/>
              </a:p>
            </p:txBody>
          </p:sp>
        </mc:Choice>
        <mc:Fallback xmlns="">
          <p:sp>
            <p:nvSpPr>
              <p:cNvPr id="5" name="Text Placeholder 4"/>
              <p:cNvSpPr>
                <a:spLocks noGrp="1" noRot="1" noChangeAspect="1" noMove="1" noResize="1" noEditPoints="1" noAdjustHandles="1" noChangeArrowheads="1" noChangeShapeType="1" noTextEdit="1"/>
              </p:cNvSpPr>
              <p:nvPr>
                <p:ph type="body" sz="quarter" idx="3"/>
              </p:nvPr>
            </p:nvSpPr>
            <p:spPr>
              <a:xfrm>
                <a:off x="6172200" y="1681163"/>
                <a:ext cx="5183188" cy="2446334"/>
              </a:xfrm>
              <a:blipFill>
                <a:blip r:embed="rId5"/>
                <a:stretch>
                  <a:fillRect t="-744" b="-1241"/>
                </a:stretch>
              </a:blipFill>
              <a:ln>
                <a:solidFill>
                  <a:schemeClr val="tx1"/>
                </a:solidFill>
              </a:ln>
            </p:spPr>
            <p:txBody>
              <a:bodyPr/>
              <a:lstStyle/>
              <a:p>
                <a:r>
                  <a:rPr lang="en-US">
                    <a:noFill/>
                  </a:rPr>
                  <a:t> </a:t>
                </a:r>
              </a:p>
            </p:txBody>
          </p:sp>
        </mc:Fallback>
      </mc:AlternateContent>
      <p:sp>
        <p:nvSpPr>
          <p:cNvPr id="6" name="Content Placeholder 5"/>
          <p:cNvSpPr>
            <a:spLocks noGrp="1"/>
          </p:cNvSpPr>
          <p:nvPr>
            <p:ph sz="quarter" idx="4"/>
          </p:nvPr>
        </p:nvSpPr>
        <p:spPr>
          <a:xfrm>
            <a:off x="6172200" y="4127497"/>
            <a:ext cx="5183188" cy="2571751"/>
          </a:xfrm>
          <a:ln>
            <a:solidFill>
              <a:schemeClr val="tx1"/>
            </a:solidFill>
          </a:ln>
        </p:spPr>
        <p:txBody>
          <a:bodyPr>
            <a:noAutofit/>
          </a:bodyPr>
          <a:lstStyle/>
          <a:p>
            <a:pPr marL="0" indent="0">
              <a:lnSpc>
                <a:spcPct val="120000"/>
              </a:lnSpc>
              <a:spcBef>
                <a:spcPts val="0"/>
              </a:spcBef>
              <a:buNone/>
            </a:pPr>
            <a:r>
              <a:rPr lang="en-US" sz="730" dirty="0" smtClean="0"/>
              <a:t>Step 1: Define the terms</a:t>
            </a:r>
          </a:p>
          <a:p>
            <a:pPr marL="0" indent="0">
              <a:lnSpc>
                <a:spcPct val="120000"/>
              </a:lnSpc>
              <a:spcBef>
                <a:spcPts val="0"/>
              </a:spcBef>
              <a:buNone/>
            </a:pPr>
            <a:r>
              <a:rPr lang="en-US" sz="730" dirty="0" smtClean="0"/>
              <a:t>The power of a test is the probability that the test correctly rejects the null hypothesis when it is false. In this case, it's the probability that the microbiologist correctly identifies the presence of E-coli when it is indeed present.</a:t>
            </a:r>
          </a:p>
          <a:p>
            <a:pPr marL="0" indent="0">
              <a:lnSpc>
                <a:spcPct val="120000"/>
              </a:lnSpc>
              <a:spcBef>
                <a:spcPts val="0"/>
              </a:spcBef>
              <a:buNone/>
            </a:pPr>
            <a:r>
              <a:rPr lang="en-US" sz="730" dirty="0" smtClean="0"/>
              <a:t>Step 2: Identify the given probabilities</a:t>
            </a:r>
          </a:p>
          <a:p>
            <a:pPr marL="0" indent="0">
              <a:lnSpc>
                <a:spcPct val="120000"/>
              </a:lnSpc>
              <a:spcBef>
                <a:spcPts val="0"/>
              </a:spcBef>
              <a:buNone/>
            </a:pPr>
            <a:r>
              <a:rPr lang="en-US" sz="730" dirty="0" smtClean="0"/>
              <a:t>    The probability of a false positive (Type I error) is 0.012, which means the sample does not contain E-coli, but the microbiologist thinks it does.</a:t>
            </a:r>
          </a:p>
          <a:p>
            <a:pPr marL="0" indent="0">
              <a:lnSpc>
                <a:spcPct val="120000"/>
              </a:lnSpc>
              <a:spcBef>
                <a:spcPts val="0"/>
              </a:spcBef>
              <a:buNone/>
            </a:pPr>
            <a:r>
              <a:rPr lang="en-US" sz="730" dirty="0" smtClean="0"/>
              <a:t>    The probability of a false negative (Type II error) is 0.002, which means the sample does contain E-coli, but the microbiologist thinks it does not.</a:t>
            </a:r>
          </a:p>
          <a:p>
            <a:pPr marL="0" indent="0">
              <a:lnSpc>
                <a:spcPct val="120000"/>
              </a:lnSpc>
              <a:spcBef>
                <a:spcPts val="0"/>
              </a:spcBef>
              <a:buNone/>
            </a:pPr>
            <a:r>
              <a:rPr lang="en-US" sz="730" dirty="0" smtClean="0"/>
              <a:t>Step 3: Calculate the power of the test</a:t>
            </a:r>
          </a:p>
          <a:p>
            <a:pPr marL="0" indent="0">
              <a:lnSpc>
                <a:spcPct val="120000"/>
              </a:lnSpc>
              <a:spcBef>
                <a:spcPts val="0"/>
              </a:spcBef>
              <a:buNone/>
            </a:pPr>
            <a:r>
              <a:rPr lang="en-US" sz="730" dirty="0" smtClean="0"/>
              <a:t>The power of the test is equal to 1 minus the probability of a Type II error (false negative).</a:t>
            </a:r>
          </a:p>
          <a:p>
            <a:pPr marL="0" indent="0" algn="ctr">
              <a:lnSpc>
                <a:spcPct val="120000"/>
              </a:lnSpc>
              <a:spcBef>
                <a:spcPts val="0"/>
              </a:spcBef>
              <a:buNone/>
            </a:pPr>
            <a:r>
              <a:rPr lang="en-US" sz="730" dirty="0" smtClean="0"/>
              <a:t>Power = 1 - Probability of Type II error</a:t>
            </a:r>
          </a:p>
          <a:p>
            <a:pPr marL="0" indent="0" algn="ctr">
              <a:lnSpc>
                <a:spcPct val="120000"/>
              </a:lnSpc>
              <a:spcBef>
                <a:spcPts val="0"/>
              </a:spcBef>
              <a:buNone/>
            </a:pPr>
            <a:r>
              <a:rPr lang="en-US" sz="730" dirty="0" smtClean="0"/>
              <a:t>Power = 1 - 0.002</a:t>
            </a:r>
          </a:p>
          <a:p>
            <a:pPr marL="0" indent="0" algn="ctr">
              <a:lnSpc>
                <a:spcPct val="120000"/>
              </a:lnSpc>
              <a:spcBef>
                <a:spcPts val="0"/>
              </a:spcBef>
              <a:buNone/>
            </a:pPr>
            <a:r>
              <a:rPr lang="en-US" sz="730" dirty="0" smtClean="0"/>
              <a:t>Power = 0.998</a:t>
            </a:r>
          </a:p>
          <a:p>
            <a:pPr marL="0" indent="0">
              <a:lnSpc>
                <a:spcPct val="120000"/>
              </a:lnSpc>
              <a:spcBef>
                <a:spcPts val="0"/>
              </a:spcBef>
              <a:buNone/>
            </a:pPr>
            <a:endParaRPr lang="en-US" sz="730" dirty="0" smtClean="0"/>
          </a:p>
          <a:p>
            <a:pPr marL="0" indent="0">
              <a:lnSpc>
                <a:spcPct val="120000"/>
              </a:lnSpc>
              <a:spcBef>
                <a:spcPts val="0"/>
              </a:spcBef>
              <a:buNone/>
            </a:pPr>
            <a:r>
              <a:rPr lang="en-US" sz="730" dirty="0" smtClean="0"/>
              <a:t>Step 4: Determine the error of greater consequence</a:t>
            </a:r>
          </a:p>
          <a:p>
            <a:pPr marL="0" indent="0">
              <a:lnSpc>
                <a:spcPct val="120000"/>
              </a:lnSpc>
              <a:spcBef>
                <a:spcPts val="0"/>
              </a:spcBef>
              <a:buNone/>
            </a:pPr>
            <a:r>
              <a:rPr lang="en-US" sz="730" dirty="0" smtClean="0"/>
              <a:t>The error of greater consequence is typically the one that has more severe outcomes. In this context, a false negative (Type II error) means the presence of E-coli is not detected, potentially leading to the distribution of contaminated water, which could have serious health consequences. Therefore, the error of greater consequence is the Type II error.</a:t>
            </a:r>
          </a:p>
          <a:p>
            <a:pPr marL="0" indent="0">
              <a:lnSpc>
                <a:spcPct val="120000"/>
              </a:lnSpc>
              <a:spcBef>
                <a:spcPts val="0"/>
              </a:spcBef>
              <a:buNone/>
            </a:pPr>
            <a:r>
              <a:rPr lang="en-US" sz="730" dirty="0" smtClean="0"/>
              <a:t>The final answer is: 0.998​</a:t>
            </a:r>
            <a:endParaRPr lang="en-US" sz="730" dirty="0"/>
          </a:p>
        </p:txBody>
      </p:sp>
    </p:spTree>
    <p:extLst>
      <p:ext uri="{BB962C8B-B14F-4D97-AF65-F5344CB8AC3E}">
        <p14:creationId xmlns:p14="http://schemas.microsoft.com/office/powerpoint/2010/main" val="7372995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ln>
            <a:solidFill>
              <a:schemeClr val="tx1"/>
            </a:solidFill>
          </a:ln>
        </p:spPr>
        <p:txBody>
          <a:bodyPr>
            <a:normAutofit/>
          </a:bodyPr>
          <a:lstStyle/>
          <a:p>
            <a:r>
              <a:rPr lang="en-US" sz="1400" dirty="0" smtClean="0"/>
              <a:t>Q: Two types of phone operating system are being tested to determine if there is a difference in the proportions of system failures (crashes). Fifteen out of a random sample of 150 phones with OS1 had system failures within the first eight hours of operation. Nine out of another random sample of 150 phones with OS2 had system failures within the first eight hours of operation. OS2 is believed to be more stable (have fewer crashes) than OS1. a) What is the random variable? b) What is the p-value?</a:t>
            </a:r>
            <a:br>
              <a:rPr lang="en-US" sz="1400" dirty="0" smtClean="0"/>
            </a:br>
            <a:r>
              <a:rPr lang="en-US" sz="1400" dirty="0" smtClean="0"/>
              <a:t>A</a:t>
            </a:r>
            <a:r>
              <a:rPr lang="en-US" sz="1400" dirty="0"/>
              <a:t>: a) Difference in the proportions of phones that had system failures within the first eight hours of operation with OS1 and OS2. b) 0.1018</a:t>
            </a:r>
            <a:endParaRPr lang="en-US" sz="1400" dirty="0" smtClean="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39788" y="1681162"/>
                <a:ext cx="5157787" cy="2446337"/>
              </a:xfrm>
              <a:ln>
                <a:solidFill>
                  <a:schemeClr val="tx1"/>
                </a:solidFill>
              </a:ln>
            </p:spPr>
            <p:txBody>
              <a:bodyPr anchor="ctr">
                <a:noAutofit/>
              </a:bodyPr>
              <a:lstStyle/>
              <a:p>
                <a:pPr>
                  <a:lnSpc>
                    <a:spcPct val="100000"/>
                  </a:lnSpc>
                  <a:spcBef>
                    <a:spcPts val="0"/>
                  </a:spcBef>
                </a:pPr>
                <a:r>
                  <a:rPr lang="en-US" sz="530" b="0" dirty="0" smtClean="0"/>
                  <a:t>To analyze the problem, we need to define the random variable and calculate the p-value for the hypothesis test regarding the proportions of system failures between the two operating systems.</a:t>
                </a:r>
              </a:p>
              <a:p>
                <a:pPr>
                  <a:lnSpc>
                    <a:spcPct val="100000"/>
                  </a:lnSpc>
                  <a:spcBef>
                    <a:spcPts val="0"/>
                  </a:spcBef>
                </a:pPr>
                <a:r>
                  <a:rPr lang="en-US" sz="530" b="0" dirty="0"/>
                  <a:t>a) What is the random variable</a:t>
                </a:r>
                <a:r>
                  <a:rPr lang="en-US" sz="530" b="0" dirty="0" smtClean="0"/>
                  <a:t>?</a:t>
                </a:r>
                <a:endParaRPr lang="en-US" sz="530" b="0" dirty="0"/>
              </a:p>
              <a:p>
                <a:pPr>
                  <a:lnSpc>
                    <a:spcPct val="100000"/>
                  </a:lnSpc>
                  <a:spcBef>
                    <a:spcPts val="0"/>
                  </a:spcBef>
                </a:pPr>
                <a:r>
                  <a:rPr lang="en-US" sz="530" b="0" dirty="0"/>
                  <a:t>The random variable in this context is the number of system failures (crashes) observed in a sample of phones for each operating system. Specifically, we can define</a:t>
                </a:r>
                <a:r>
                  <a:rPr lang="en-US" sz="530" b="0" dirty="0" smtClean="0"/>
                  <a:t>:</a:t>
                </a:r>
                <a:endParaRPr lang="en-US" sz="530" b="0" dirty="0"/>
              </a:p>
              <a:p>
                <a:pPr>
                  <a:lnSpc>
                    <a:spcPct val="100000"/>
                  </a:lnSpc>
                  <a:spcBef>
                    <a:spcPts val="0"/>
                  </a:spcBef>
                </a:pPr>
                <a:r>
                  <a:rPr lang="en-US" sz="530" b="0" dirty="0"/>
                  <a:t>    Let </a:t>
                </a:r>
                <a14:m>
                  <m:oMath xmlns:m="http://schemas.openxmlformats.org/officeDocument/2006/math">
                    <m:sSub>
                      <m:sSubPr>
                        <m:ctrlPr>
                          <a:rPr lang="en-US" sz="530" b="0" i="1" smtClean="0">
                            <a:latin typeface="Cambria Math" panose="02040503050406030204" pitchFamily="18" charset="0"/>
                          </a:rPr>
                        </m:ctrlPr>
                      </m:sSubPr>
                      <m:e>
                        <m:r>
                          <a:rPr lang="en-US" sz="530" b="0" i="1" smtClean="0">
                            <a:latin typeface="Cambria Math" panose="02040503050406030204" pitchFamily="18" charset="0"/>
                          </a:rPr>
                          <m:t>𝑋</m:t>
                        </m:r>
                      </m:e>
                      <m:sub>
                        <m:r>
                          <a:rPr lang="en-US" sz="530" b="0" i="1" smtClean="0">
                            <a:latin typeface="Cambria Math" panose="02040503050406030204" pitchFamily="18" charset="0"/>
                          </a:rPr>
                          <m:t>1</m:t>
                        </m:r>
                      </m:sub>
                    </m:sSub>
                  </m:oMath>
                </a14:m>
                <a:r>
                  <a:rPr lang="en-US" sz="530" b="0" dirty="0" smtClean="0"/>
                  <a:t> </a:t>
                </a:r>
                <a:r>
                  <a:rPr lang="en-US" sz="530" b="0" dirty="0"/>
                  <a:t>be the number of system failures for OS1.</a:t>
                </a:r>
              </a:p>
              <a:p>
                <a:pPr>
                  <a:lnSpc>
                    <a:spcPct val="100000"/>
                  </a:lnSpc>
                  <a:spcBef>
                    <a:spcPts val="0"/>
                  </a:spcBef>
                </a:pPr>
                <a:r>
                  <a:rPr lang="en-US" sz="530" b="0" dirty="0"/>
                  <a:t>    Let </a:t>
                </a:r>
                <a14:m>
                  <m:oMath xmlns:m="http://schemas.openxmlformats.org/officeDocument/2006/math">
                    <m:sSub>
                      <m:sSubPr>
                        <m:ctrlPr>
                          <a:rPr lang="en-US" sz="530" b="0" i="1" smtClean="0">
                            <a:latin typeface="Cambria Math" panose="02040503050406030204" pitchFamily="18" charset="0"/>
                          </a:rPr>
                        </m:ctrlPr>
                      </m:sSubPr>
                      <m:e>
                        <m:r>
                          <a:rPr lang="en-US" sz="530" b="0" i="1" smtClean="0">
                            <a:latin typeface="Cambria Math" panose="02040503050406030204" pitchFamily="18" charset="0"/>
                          </a:rPr>
                          <m:t>𝑋</m:t>
                        </m:r>
                      </m:e>
                      <m:sub>
                        <m:r>
                          <a:rPr lang="en-US" sz="530" b="0" i="1" smtClean="0">
                            <a:latin typeface="Cambria Math" panose="02040503050406030204" pitchFamily="18" charset="0"/>
                          </a:rPr>
                          <m:t>2</m:t>
                        </m:r>
                      </m:sub>
                    </m:sSub>
                  </m:oMath>
                </a14:m>
                <a:r>
                  <a:rPr lang="en-US" sz="530" b="0" dirty="0" smtClean="0"/>
                  <a:t>​ </a:t>
                </a:r>
                <a:r>
                  <a:rPr lang="en-US" sz="530" b="0" dirty="0"/>
                  <a:t>be the number of system failures for OS2</a:t>
                </a:r>
                <a:r>
                  <a:rPr lang="en-US" sz="530" b="0" dirty="0" smtClean="0"/>
                  <a:t>.</a:t>
                </a:r>
                <a:endParaRPr lang="en-US" sz="530" b="0" dirty="0"/>
              </a:p>
              <a:p>
                <a:pPr>
                  <a:lnSpc>
                    <a:spcPct val="100000"/>
                  </a:lnSpc>
                  <a:spcBef>
                    <a:spcPts val="0"/>
                  </a:spcBef>
                </a:pPr>
                <a:r>
                  <a:rPr lang="en-US" sz="530" b="0" dirty="0"/>
                  <a:t>In this case, we are interested in the proportions of failures, which can be defined as</a:t>
                </a:r>
                <a:r>
                  <a:rPr lang="en-US" sz="530" b="0" dirty="0" smtClean="0"/>
                  <a:t>:</a:t>
                </a:r>
                <a:endParaRPr lang="en-US" sz="530" b="0" dirty="0"/>
              </a:p>
              <a:p>
                <a:pPr>
                  <a:lnSpc>
                    <a:spcPct val="100000"/>
                  </a:lnSpc>
                  <a:spcBef>
                    <a:spcPts val="0"/>
                  </a:spcBef>
                </a:pPr>
                <a:r>
                  <a:rPr lang="en-US" sz="530" b="0" dirty="0"/>
                  <a:t>    </a:t>
                </a:r>
                <a14:m>
                  <m:oMath xmlns:m="http://schemas.openxmlformats.org/officeDocument/2006/math">
                    <m:sSub>
                      <m:sSubPr>
                        <m:ctrlPr>
                          <a:rPr lang="en-US" sz="530" b="0" i="1" dirty="0" smtClean="0">
                            <a:latin typeface="Cambria Math" panose="02040503050406030204" pitchFamily="18" charset="0"/>
                          </a:rPr>
                        </m:ctrlPr>
                      </m:sSubPr>
                      <m:e>
                        <m:r>
                          <a:rPr lang="en-US" sz="530" b="0" i="1" dirty="0" smtClean="0">
                            <a:latin typeface="Cambria Math" panose="02040503050406030204" pitchFamily="18" charset="0"/>
                          </a:rPr>
                          <m:t>𝑝</m:t>
                        </m:r>
                      </m:e>
                      <m:sub>
                        <m:r>
                          <a:rPr lang="en-US" sz="530" b="0" i="1" dirty="0" smtClean="0">
                            <a:latin typeface="Cambria Math" panose="02040503050406030204" pitchFamily="18" charset="0"/>
                          </a:rPr>
                          <m:t>1</m:t>
                        </m:r>
                      </m:sub>
                    </m:sSub>
                    <m:r>
                      <a:rPr lang="en-US" sz="530" b="0" i="1" dirty="0" smtClean="0">
                        <a:latin typeface="Cambria Math" panose="02040503050406030204" pitchFamily="18" charset="0"/>
                      </a:rPr>
                      <m:t>=</m:t>
                    </m:r>
                    <m:sSub>
                      <m:sSubPr>
                        <m:ctrlPr>
                          <a:rPr lang="en-US" sz="530" b="0" i="1" dirty="0" smtClean="0">
                            <a:latin typeface="Cambria Math" panose="02040503050406030204" pitchFamily="18" charset="0"/>
                          </a:rPr>
                        </m:ctrlPr>
                      </m:sSubPr>
                      <m:e>
                        <m:r>
                          <a:rPr lang="en-US" sz="530" b="0" i="1" dirty="0" smtClean="0">
                            <a:latin typeface="Cambria Math" panose="02040503050406030204" pitchFamily="18" charset="0"/>
                          </a:rPr>
                          <m:t>𝑋</m:t>
                        </m:r>
                      </m:e>
                      <m:sub>
                        <m:r>
                          <a:rPr lang="en-US" sz="530" b="0" i="1" dirty="0" smtClean="0">
                            <a:latin typeface="Cambria Math" panose="02040503050406030204" pitchFamily="18" charset="0"/>
                          </a:rPr>
                          <m:t>1</m:t>
                        </m:r>
                      </m:sub>
                    </m:sSub>
                    <m:sSub>
                      <m:sSubPr>
                        <m:ctrlPr>
                          <a:rPr lang="en-US" sz="530" b="0" i="1" dirty="0" smtClean="0">
                            <a:latin typeface="Cambria Math" panose="02040503050406030204" pitchFamily="18" charset="0"/>
                          </a:rPr>
                        </m:ctrlPr>
                      </m:sSubPr>
                      <m:e>
                        <m:r>
                          <a:rPr lang="en-US" sz="530" b="0" i="1" dirty="0" smtClean="0">
                            <a:latin typeface="Cambria Math" panose="02040503050406030204" pitchFamily="18" charset="0"/>
                          </a:rPr>
                          <m:t>𝑛</m:t>
                        </m:r>
                      </m:e>
                      <m:sub>
                        <m:r>
                          <a:rPr lang="en-US" sz="530" b="0" i="1" dirty="0" smtClean="0">
                            <a:latin typeface="Cambria Math" panose="02040503050406030204" pitchFamily="18" charset="0"/>
                          </a:rPr>
                          <m:t>1</m:t>
                        </m:r>
                      </m:sub>
                    </m:sSub>
                    <m:r>
                      <a:rPr lang="en-US" sz="530" b="0" i="1" dirty="0" smtClean="0">
                        <a:latin typeface="Cambria Math" panose="02040503050406030204" pitchFamily="18" charset="0"/>
                      </a:rPr>
                      <m:t>​​ </m:t>
                    </m:r>
                  </m:oMath>
                </a14:m>
                <a:r>
                  <a:rPr lang="en-US" sz="530" b="0" dirty="0"/>
                  <a:t>for OS1, </a:t>
                </a:r>
                <a:r>
                  <a:rPr lang="en-US" sz="530" b="0" dirty="0" smtClean="0"/>
                  <a:t>where </a:t>
                </a:r>
                <a14:m>
                  <m:oMath xmlns:m="http://schemas.openxmlformats.org/officeDocument/2006/math">
                    <m:sSub>
                      <m:sSubPr>
                        <m:ctrlPr>
                          <a:rPr lang="en-US" sz="530" b="0" i="1" dirty="0">
                            <a:latin typeface="Cambria Math" panose="02040503050406030204" pitchFamily="18" charset="0"/>
                          </a:rPr>
                        </m:ctrlPr>
                      </m:sSubPr>
                      <m:e>
                        <m:r>
                          <a:rPr lang="en-US" sz="530" b="0" i="1" dirty="0">
                            <a:latin typeface="Cambria Math" panose="02040503050406030204" pitchFamily="18" charset="0"/>
                          </a:rPr>
                          <m:t>𝑛</m:t>
                        </m:r>
                      </m:e>
                      <m:sub>
                        <m:r>
                          <a:rPr lang="en-US" sz="530" b="0" i="1" dirty="0">
                            <a:latin typeface="Cambria Math" panose="02040503050406030204" pitchFamily="18" charset="0"/>
                          </a:rPr>
                          <m:t>1</m:t>
                        </m:r>
                      </m:sub>
                    </m:sSub>
                    <m:r>
                      <a:rPr lang="en-US" sz="530" b="0" i="1" dirty="0">
                        <a:latin typeface="Cambria Math" panose="02040503050406030204" pitchFamily="18" charset="0"/>
                      </a:rPr>
                      <m:t>​​</m:t>
                    </m:r>
                    <m:r>
                      <a:rPr lang="en-US" sz="530" b="0" i="1" dirty="0" smtClean="0">
                        <a:latin typeface="Cambria Math" panose="02040503050406030204" pitchFamily="18" charset="0"/>
                      </a:rPr>
                      <m:t>=15</m:t>
                    </m:r>
                    <m:r>
                      <a:rPr lang="en-US" sz="530" b="0" i="0" dirty="0" smtClean="0">
                        <a:latin typeface="Cambria Math" panose="02040503050406030204" pitchFamily="18" charset="0"/>
                      </a:rPr>
                      <m:t>0</m:t>
                    </m:r>
                  </m:oMath>
                </a14:m>
                <a:r>
                  <a:rPr lang="en-US" sz="530" b="0" dirty="0" smtClean="0"/>
                  <a:t> </a:t>
                </a:r>
                <a:r>
                  <a:rPr lang="en-US" sz="530" b="0" dirty="0"/>
                  <a:t>(the sample size for OS1).</a:t>
                </a:r>
              </a:p>
              <a:p>
                <a:pPr>
                  <a:lnSpc>
                    <a:spcPct val="100000"/>
                  </a:lnSpc>
                  <a:spcBef>
                    <a:spcPts val="0"/>
                  </a:spcBef>
                </a:pPr>
                <a:r>
                  <a:rPr lang="en-US" sz="530" b="0" dirty="0" smtClean="0"/>
                  <a:t>    </a:t>
                </a:r>
                <a14:m>
                  <m:oMath xmlns:m="http://schemas.openxmlformats.org/officeDocument/2006/math">
                    <m:sSub>
                      <m:sSubPr>
                        <m:ctrlPr>
                          <a:rPr lang="en-US" sz="530" b="0" i="1" dirty="0" smtClean="0">
                            <a:latin typeface="Cambria Math" panose="02040503050406030204" pitchFamily="18" charset="0"/>
                          </a:rPr>
                        </m:ctrlPr>
                      </m:sSubPr>
                      <m:e>
                        <m:r>
                          <a:rPr lang="en-US" sz="530" b="0" i="1" dirty="0" smtClean="0">
                            <a:latin typeface="Cambria Math" panose="02040503050406030204" pitchFamily="18" charset="0"/>
                          </a:rPr>
                          <m:t>𝑝</m:t>
                        </m:r>
                      </m:e>
                      <m:sub>
                        <m:r>
                          <a:rPr lang="en-US" sz="530" b="0" i="1" dirty="0" smtClean="0">
                            <a:latin typeface="Cambria Math" panose="02040503050406030204" pitchFamily="18" charset="0"/>
                          </a:rPr>
                          <m:t>2</m:t>
                        </m:r>
                      </m:sub>
                    </m:sSub>
                    <m:r>
                      <a:rPr lang="en-US" sz="530" b="0" i="1" dirty="0" smtClean="0">
                        <a:latin typeface="Cambria Math" panose="02040503050406030204" pitchFamily="18" charset="0"/>
                      </a:rPr>
                      <m:t>=</m:t>
                    </m:r>
                    <m:sSub>
                      <m:sSubPr>
                        <m:ctrlPr>
                          <a:rPr lang="en-US" sz="530" b="0" i="1" dirty="0" smtClean="0">
                            <a:latin typeface="Cambria Math" panose="02040503050406030204" pitchFamily="18" charset="0"/>
                          </a:rPr>
                        </m:ctrlPr>
                      </m:sSubPr>
                      <m:e>
                        <m:r>
                          <a:rPr lang="en-US" sz="530" b="0" i="1" dirty="0" smtClean="0">
                            <a:latin typeface="Cambria Math" panose="02040503050406030204" pitchFamily="18" charset="0"/>
                          </a:rPr>
                          <m:t>𝑋</m:t>
                        </m:r>
                      </m:e>
                      <m:sub>
                        <m:r>
                          <a:rPr lang="en-US" sz="530" b="0" i="1" dirty="0" smtClean="0">
                            <a:latin typeface="Cambria Math" panose="02040503050406030204" pitchFamily="18" charset="0"/>
                          </a:rPr>
                          <m:t>2</m:t>
                        </m:r>
                      </m:sub>
                    </m:sSub>
                    <m:sSub>
                      <m:sSubPr>
                        <m:ctrlPr>
                          <a:rPr lang="en-US" sz="530" b="0" i="1" dirty="0" smtClean="0">
                            <a:latin typeface="Cambria Math" panose="02040503050406030204" pitchFamily="18" charset="0"/>
                          </a:rPr>
                        </m:ctrlPr>
                      </m:sSubPr>
                      <m:e>
                        <m:r>
                          <a:rPr lang="en-US" sz="530" b="0" i="1" dirty="0" smtClean="0">
                            <a:latin typeface="Cambria Math" panose="02040503050406030204" pitchFamily="18" charset="0"/>
                          </a:rPr>
                          <m:t>𝑛</m:t>
                        </m:r>
                      </m:e>
                      <m:sub>
                        <m:r>
                          <a:rPr lang="en-US" sz="530" b="0" i="1" dirty="0" smtClean="0">
                            <a:latin typeface="Cambria Math" panose="02040503050406030204" pitchFamily="18" charset="0"/>
                          </a:rPr>
                          <m:t>2</m:t>
                        </m:r>
                      </m:sub>
                    </m:sSub>
                    <m:r>
                      <a:rPr lang="en-US" sz="530" b="0" i="1" dirty="0" smtClean="0">
                        <a:latin typeface="Cambria Math" panose="02040503050406030204" pitchFamily="18" charset="0"/>
                      </a:rPr>
                      <m:t>​​ </m:t>
                    </m:r>
                  </m:oMath>
                </a14:m>
                <a:r>
                  <a:rPr lang="en-US" sz="530" b="0" dirty="0" smtClean="0"/>
                  <a:t>for </a:t>
                </a:r>
                <a:r>
                  <a:rPr lang="en-US" sz="530" b="0" dirty="0"/>
                  <a:t>OS2, where </a:t>
                </a:r>
                <a14:m>
                  <m:oMath xmlns:m="http://schemas.openxmlformats.org/officeDocument/2006/math">
                    <m:sSub>
                      <m:sSubPr>
                        <m:ctrlPr>
                          <a:rPr lang="en-US" sz="530" b="0" i="1" dirty="0">
                            <a:latin typeface="Cambria Math" panose="02040503050406030204" pitchFamily="18" charset="0"/>
                          </a:rPr>
                        </m:ctrlPr>
                      </m:sSubPr>
                      <m:e>
                        <m:r>
                          <a:rPr lang="en-US" sz="530" b="0" i="1" dirty="0">
                            <a:latin typeface="Cambria Math" panose="02040503050406030204" pitchFamily="18" charset="0"/>
                          </a:rPr>
                          <m:t>𝑛</m:t>
                        </m:r>
                      </m:e>
                      <m:sub>
                        <m:r>
                          <a:rPr lang="en-US" sz="530" b="0" i="1" dirty="0" smtClean="0">
                            <a:latin typeface="Cambria Math" panose="02040503050406030204" pitchFamily="18" charset="0"/>
                          </a:rPr>
                          <m:t>2</m:t>
                        </m:r>
                      </m:sub>
                    </m:sSub>
                    <m:r>
                      <a:rPr lang="en-US" sz="530" b="0" i="1" dirty="0">
                        <a:latin typeface="Cambria Math" panose="02040503050406030204" pitchFamily="18" charset="0"/>
                      </a:rPr>
                      <m:t>​</m:t>
                    </m:r>
                    <m:r>
                      <a:rPr lang="en-US" sz="530" b="0" i="1" dirty="0" smtClean="0">
                        <a:latin typeface="Cambria Math" panose="02040503050406030204" pitchFamily="18" charset="0"/>
                      </a:rPr>
                      <m:t>=150</m:t>
                    </m:r>
                  </m:oMath>
                </a14:m>
                <a:r>
                  <a:rPr lang="en-US" sz="530" b="0" dirty="0" smtClean="0"/>
                  <a:t> </a:t>
                </a:r>
                <a:r>
                  <a:rPr lang="en-US" sz="530" b="0" dirty="0"/>
                  <a:t>(the sample size for OS2</a:t>
                </a:r>
                <a:r>
                  <a:rPr lang="en-US" sz="530" b="0" dirty="0" smtClean="0"/>
                  <a:t>).</a:t>
                </a:r>
              </a:p>
              <a:p>
                <a:pPr>
                  <a:lnSpc>
                    <a:spcPct val="100000"/>
                  </a:lnSpc>
                  <a:spcBef>
                    <a:spcPts val="0"/>
                  </a:spcBef>
                </a:pPr>
                <a:endParaRPr lang="en-US" sz="530" b="0" dirty="0"/>
              </a:p>
              <a:p>
                <a:pPr>
                  <a:lnSpc>
                    <a:spcPct val="100000"/>
                  </a:lnSpc>
                  <a:spcBef>
                    <a:spcPts val="0"/>
                  </a:spcBef>
                </a:pPr>
                <a:r>
                  <a:rPr lang="en-US" sz="530" b="0" dirty="0"/>
                  <a:t>b) What is the p-value</a:t>
                </a:r>
                <a:r>
                  <a:rPr lang="en-US" sz="530" b="0" dirty="0" smtClean="0"/>
                  <a:t>?</a:t>
                </a:r>
                <a:endParaRPr lang="en-US" sz="530" b="0" dirty="0"/>
              </a:p>
              <a:p>
                <a:pPr>
                  <a:lnSpc>
                    <a:spcPct val="100000"/>
                  </a:lnSpc>
                  <a:spcBef>
                    <a:spcPts val="0"/>
                  </a:spcBef>
                </a:pPr>
                <a:r>
                  <a:rPr lang="en-US" sz="530" b="0" dirty="0"/>
                  <a:t>To calculate the p-value, we will perform a hypothesis test for the difference in proportions. The null and alternative hypotheses are defined as follows</a:t>
                </a:r>
                <a:r>
                  <a:rPr lang="en-US" sz="530" b="0" dirty="0" smtClean="0"/>
                  <a:t>:</a:t>
                </a:r>
                <a:endParaRPr lang="en-US" sz="530" b="0" dirty="0"/>
              </a:p>
              <a:p>
                <a:pPr>
                  <a:lnSpc>
                    <a:spcPct val="100000"/>
                  </a:lnSpc>
                  <a:spcBef>
                    <a:spcPts val="0"/>
                  </a:spcBef>
                </a:pPr>
                <a:r>
                  <a:rPr lang="en-US" sz="530" b="0" dirty="0"/>
                  <a:t>    Null Hypothesis </a:t>
                </a:r>
                <a:r>
                  <a:rPr lang="en-US" sz="530" b="0" dirty="0" smtClean="0"/>
                  <a:t>(</a:t>
                </a:r>
                <a:r>
                  <a:rPr lang="en-US" sz="530" b="0" i="1" dirty="0">
                    <a:latin typeface="Cambria Math" panose="02040503050406030204" pitchFamily="18" charset="0"/>
                    <a:ea typeface="Cambria Math" panose="02040503050406030204" pitchFamily="18" charset="0"/>
                  </a:rPr>
                  <a:t>H</a:t>
                </a:r>
                <a:r>
                  <a:rPr lang="en-US" sz="530" b="0" dirty="0" smtClean="0">
                    <a:latin typeface="Cambria Math" panose="02040503050406030204" pitchFamily="18" charset="0"/>
                    <a:ea typeface="Cambria Math" panose="02040503050406030204" pitchFamily="18" charset="0"/>
                  </a:rPr>
                  <a:t>0​</a:t>
                </a:r>
                <a:r>
                  <a:rPr lang="en-US" sz="530" b="0" dirty="0"/>
                  <a:t>): </a:t>
                </a:r>
                <a14:m>
                  <m:oMath xmlns:m="http://schemas.openxmlformats.org/officeDocument/2006/math">
                    <m:sSub>
                      <m:sSubPr>
                        <m:ctrlPr>
                          <a:rPr lang="en-US" sz="530" i="1" dirty="0">
                            <a:latin typeface="Cambria Math" panose="02040503050406030204" pitchFamily="18" charset="0"/>
                          </a:rPr>
                        </m:ctrlPr>
                      </m:sSubPr>
                      <m:e>
                        <m:r>
                          <a:rPr lang="en-US" sz="530" i="1" dirty="0">
                            <a:latin typeface="Cambria Math" panose="02040503050406030204" pitchFamily="18" charset="0"/>
                          </a:rPr>
                          <m:t>𝑝</m:t>
                        </m:r>
                      </m:e>
                      <m:sub>
                        <m:r>
                          <a:rPr lang="en-US" sz="530" i="1" dirty="0">
                            <a:latin typeface="Cambria Math" panose="02040503050406030204" pitchFamily="18" charset="0"/>
                          </a:rPr>
                          <m:t>1</m:t>
                        </m:r>
                      </m:sub>
                    </m:sSub>
                    <m:r>
                      <a:rPr lang="en-US" sz="530" b="0" i="1" dirty="0" smtClean="0">
                        <a:latin typeface="Cambria Math" panose="02040503050406030204" pitchFamily="18" charset="0"/>
                      </a:rPr>
                      <m:t>=</m:t>
                    </m:r>
                    <m:sSub>
                      <m:sSubPr>
                        <m:ctrlPr>
                          <a:rPr lang="en-US" sz="530" i="1" dirty="0">
                            <a:latin typeface="Cambria Math" panose="02040503050406030204" pitchFamily="18" charset="0"/>
                          </a:rPr>
                        </m:ctrlPr>
                      </m:sSubPr>
                      <m:e>
                        <m:r>
                          <a:rPr lang="en-US" sz="530" i="1" dirty="0">
                            <a:latin typeface="Cambria Math" panose="02040503050406030204" pitchFamily="18" charset="0"/>
                          </a:rPr>
                          <m:t>𝑝</m:t>
                        </m:r>
                      </m:e>
                      <m:sub>
                        <m:r>
                          <a:rPr lang="en-US" sz="530" b="1" i="1" dirty="0" smtClean="0">
                            <a:latin typeface="Cambria Math" panose="02040503050406030204" pitchFamily="18" charset="0"/>
                          </a:rPr>
                          <m:t>𝟐</m:t>
                        </m:r>
                      </m:sub>
                    </m:sSub>
                  </m:oMath>
                </a14:m>
                <a:r>
                  <a:rPr lang="en-US" sz="530" b="0" dirty="0" smtClean="0"/>
                  <a:t>​ </a:t>
                </a:r>
                <a:r>
                  <a:rPr lang="en-US" sz="530" b="0" dirty="0"/>
                  <a:t>(there is no difference in the proportions of system failures).</a:t>
                </a:r>
              </a:p>
              <a:p>
                <a:pPr>
                  <a:lnSpc>
                    <a:spcPct val="100000"/>
                  </a:lnSpc>
                  <a:spcBef>
                    <a:spcPts val="0"/>
                  </a:spcBef>
                </a:pPr>
                <a:r>
                  <a:rPr lang="en-US" sz="530" b="0" dirty="0"/>
                  <a:t>    Alternative Hypothesis (</a:t>
                </a:r>
                <a:r>
                  <a:rPr lang="en-US" sz="530" b="0" i="1" dirty="0" smtClean="0">
                    <a:latin typeface="Cambria Math" panose="02040503050406030204" pitchFamily="18" charset="0"/>
                    <a:ea typeface="Cambria Math" panose="02040503050406030204" pitchFamily="18" charset="0"/>
                  </a:rPr>
                  <a:t>Ha</a:t>
                </a:r>
                <a:r>
                  <a:rPr lang="en-US" sz="530" b="0" i="1" dirty="0" smtClean="0"/>
                  <a:t>​</a:t>
                </a:r>
                <a:r>
                  <a:rPr lang="en-US" sz="530" b="0" dirty="0"/>
                  <a:t>): </a:t>
                </a:r>
                <a14:m>
                  <m:oMath xmlns:m="http://schemas.openxmlformats.org/officeDocument/2006/math">
                    <m:sSub>
                      <m:sSubPr>
                        <m:ctrlPr>
                          <a:rPr lang="en-US" sz="530" i="1" dirty="0">
                            <a:latin typeface="Cambria Math" panose="02040503050406030204" pitchFamily="18" charset="0"/>
                          </a:rPr>
                        </m:ctrlPr>
                      </m:sSubPr>
                      <m:e>
                        <m:r>
                          <a:rPr lang="en-US" sz="530" i="1" dirty="0">
                            <a:latin typeface="Cambria Math" panose="02040503050406030204" pitchFamily="18" charset="0"/>
                          </a:rPr>
                          <m:t>𝑝</m:t>
                        </m:r>
                      </m:e>
                      <m:sub>
                        <m:r>
                          <a:rPr lang="en-US" sz="530" i="1" dirty="0">
                            <a:latin typeface="Cambria Math" panose="02040503050406030204" pitchFamily="18" charset="0"/>
                          </a:rPr>
                          <m:t>1</m:t>
                        </m:r>
                      </m:sub>
                    </m:sSub>
                    <m:r>
                      <a:rPr lang="en-US" sz="530" b="0" i="1" dirty="0" smtClean="0">
                        <a:latin typeface="Cambria Math" panose="02040503050406030204" pitchFamily="18" charset="0"/>
                      </a:rPr>
                      <m:t>&gt;</m:t>
                    </m:r>
                    <m:sSub>
                      <m:sSubPr>
                        <m:ctrlPr>
                          <a:rPr lang="en-US" sz="530" i="1" dirty="0">
                            <a:latin typeface="Cambria Math" panose="02040503050406030204" pitchFamily="18" charset="0"/>
                          </a:rPr>
                        </m:ctrlPr>
                      </m:sSubPr>
                      <m:e>
                        <m:r>
                          <a:rPr lang="en-US" sz="530" i="1" dirty="0">
                            <a:latin typeface="Cambria Math" panose="02040503050406030204" pitchFamily="18" charset="0"/>
                          </a:rPr>
                          <m:t>𝑝</m:t>
                        </m:r>
                      </m:e>
                      <m:sub>
                        <m:r>
                          <a:rPr lang="en-US" sz="530" b="1" i="1" dirty="0" smtClean="0">
                            <a:latin typeface="Cambria Math" panose="02040503050406030204" pitchFamily="18" charset="0"/>
                          </a:rPr>
                          <m:t>𝟐</m:t>
                        </m:r>
                      </m:sub>
                    </m:sSub>
                    <m:r>
                      <a:rPr lang="en-US" sz="530" b="0" i="1" dirty="0" smtClean="0">
                        <a:latin typeface="Cambria Math" panose="02040503050406030204" pitchFamily="18" charset="0"/>
                      </a:rPr>
                      <m:t>​ </m:t>
                    </m:r>
                  </m:oMath>
                </a14:m>
                <a:r>
                  <a:rPr lang="en-US" sz="530" b="0" dirty="0"/>
                  <a:t>(OS2 has a lower proportion of system failures than OS1</a:t>
                </a:r>
                <a:r>
                  <a:rPr lang="en-US" sz="530" b="0" dirty="0" smtClean="0"/>
                  <a:t>).</a:t>
                </a:r>
                <a:endParaRPr lang="en-US" sz="530" b="0" dirty="0"/>
              </a:p>
              <a:p>
                <a:pPr>
                  <a:lnSpc>
                    <a:spcPct val="100000"/>
                  </a:lnSpc>
                  <a:spcBef>
                    <a:spcPts val="0"/>
                  </a:spcBef>
                </a:pPr>
                <a:r>
                  <a:rPr lang="en-US" sz="530" b="0" dirty="0"/>
                  <a:t>Given the data</a:t>
                </a:r>
                <a:r>
                  <a:rPr lang="en-US" sz="530" b="0" dirty="0" smtClean="0"/>
                  <a:t>:</a:t>
                </a:r>
                <a:endParaRPr lang="en-US" sz="530" b="0" dirty="0"/>
              </a:p>
              <a:p>
                <a:pPr>
                  <a:lnSpc>
                    <a:spcPct val="100000"/>
                  </a:lnSpc>
                  <a:spcBef>
                    <a:spcPts val="0"/>
                  </a:spcBef>
                </a:pPr>
                <a:r>
                  <a:rPr lang="en-US" sz="530" b="0" dirty="0"/>
                  <a:t>    For OS1: </a:t>
                </a:r>
                <a14:m>
                  <m:oMath xmlns:m="http://schemas.openxmlformats.org/officeDocument/2006/math">
                    <m:sSub>
                      <m:sSubPr>
                        <m:ctrlPr>
                          <a:rPr lang="en-US" sz="530" b="0" i="1" dirty="0" smtClean="0">
                            <a:latin typeface="Cambria Math" panose="02040503050406030204" pitchFamily="18" charset="0"/>
                          </a:rPr>
                        </m:ctrlPr>
                      </m:sSubPr>
                      <m:e>
                        <m:r>
                          <a:rPr lang="en-US" sz="530" b="0" i="1" dirty="0" smtClean="0">
                            <a:latin typeface="Cambria Math" panose="02040503050406030204" pitchFamily="18" charset="0"/>
                          </a:rPr>
                          <m:t>𝑋</m:t>
                        </m:r>
                      </m:e>
                      <m:sub>
                        <m:r>
                          <a:rPr lang="en-US" sz="530" b="0" i="1" dirty="0" smtClean="0">
                            <a:latin typeface="Cambria Math" panose="02040503050406030204" pitchFamily="18" charset="0"/>
                          </a:rPr>
                          <m:t>1</m:t>
                        </m:r>
                      </m:sub>
                    </m:sSub>
                    <m:r>
                      <a:rPr lang="en-US" sz="530" b="0" i="1" dirty="0" smtClean="0">
                        <a:latin typeface="Cambria Math" panose="02040503050406030204" pitchFamily="18" charset="0"/>
                      </a:rPr>
                      <m:t>=15, </m:t>
                    </m:r>
                    <m:sSub>
                      <m:sSubPr>
                        <m:ctrlPr>
                          <a:rPr lang="en-US" sz="530" b="0" i="1" dirty="0" smtClean="0">
                            <a:latin typeface="Cambria Math" panose="02040503050406030204" pitchFamily="18" charset="0"/>
                          </a:rPr>
                        </m:ctrlPr>
                      </m:sSubPr>
                      <m:e>
                        <m:r>
                          <a:rPr lang="en-US" sz="530" b="0" i="1" dirty="0" smtClean="0">
                            <a:latin typeface="Cambria Math" panose="02040503050406030204" pitchFamily="18" charset="0"/>
                          </a:rPr>
                          <m:t>𝑛</m:t>
                        </m:r>
                      </m:e>
                      <m:sub>
                        <m:r>
                          <a:rPr lang="en-US" sz="530" b="0" i="1" dirty="0" smtClean="0">
                            <a:latin typeface="Cambria Math" panose="02040503050406030204" pitchFamily="18" charset="0"/>
                          </a:rPr>
                          <m:t>1</m:t>
                        </m:r>
                      </m:sub>
                    </m:sSub>
                    <m:r>
                      <a:rPr lang="en-US" sz="530" b="0" i="1" dirty="0" smtClean="0">
                        <a:latin typeface="Cambria Math" panose="02040503050406030204" pitchFamily="18" charset="0"/>
                      </a:rPr>
                      <m:t>=150</m:t>
                    </m:r>
                  </m:oMath>
                </a14:m>
                <a:endParaRPr lang="en-US" sz="530" b="0" dirty="0" smtClean="0"/>
              </a:p>
              <a:p>
                <a:pPr>
                  <a:lnSpc>
                    <a:spcPct val="100000"/>
                  </a:lnSpc>
                  <a:spcBef>
                    <a:spcPts val="0"/>
                  </a:spcBef>
                </a:pPr>
                <a:r>
                  <a:rPr lang="en-US" sz="530" b="0" dirty="0" smtClean="0"/>
                  <a:t>    </a:t>
                </a:r>
                <a:r>
                  <a:rPr lang="en-US" sz="530" b="0" dirty="0"/>
                  <a:t>For OS2: </a:t>
                </a:r>
                <a14:m>
                  <m:oMath xmlns:m="http://schemas.openxmlformats.org/officeDocument/2006/math">
                    <m:sSub>
                      <m:sSubPr>
                        <m:ctrlPr>
                          <a:rPr lang="en-US" sz="530" b="0" i="1" dirty="0" smtClean="0">
                            <a:latin typeface="Cambria Math" panose="02040503050406030204" pitchFamily="18" charset="0"/>
                          </a:rPr>
                        </m:ctrlPr>
                      </m:sSubPr>
                      <m:e>
                        <m:r>
                          <a:rPr lang="en-US" sz="530" b="0" i="1" dirty="0" smtClean="0">
                            <a:latin typeface="Cambria Math" panose="02040503050406030204" pitchFamily="18" charset="0"/>
                          </a:rPr>
                          <m:t>𝑋</m:t>
                        </m:r>
                      </m:e>
                      <m:sub>
                        <m:r>
                          <a:rPr lang="en-US" sz="530" b="0" i="1" dirty="0" smtClean="0">
                            <a:latin typeface="Cambria Math" panose="02040503050406030204" pitchFamily="18" charset="0"/>
                          </a:rPr>
                          <m:t>2</m:t>
                        </m:r>
                      </m:sub>
                    </m:sSub>
                    <m:r>
                      <a:rPr lang="en-US" sz="530" b="0" i="1" dirty="0" smtClean="0">
                        <a:latin typeface="Cambria Math" panose="02040503050406030204" pitchFamily="18" charset="0"/>
                      </a:rPr>
                      <m:t>=9, </m:t>
                    </m:r>
                    <m:sSub>
                      <m:sSubPr>
                        <m:ctrlPr>
                          <a:rPr lang="en-US" sz="530" b="0" i="1" dirty="0" smtClean="0">
                            <a:latin typeface="Cambria Math" panose="02040503050406030204" pitchFamily="18" charset="0"/>
                          </a:rPr>
                        </m:ctrlPr>
                      </m:sSubPr>
                      <m:e>
                        <m:r>
                          <a:rPr lang="en-US" sz="530" b="0" i="1" dirty="0" smtClean="0">
                            <a:latin typeface="Cambria Math" panose="02040503050406030204" pitchFamily="18" charset="0"/>
                          </a:rPr>
                          <m:t>𝑛</m:t>
                        </m:r>
                      </m:e>
                      <m:sub>
                        <m:r>
                          <a:rPr lang="en-US" sz="530" b="0" i="1" dirty="0" smtClean="0">
                            <a:latin typeface="Cambria Math" panose="02040503050406030204" pitchFamily="18" charset="0"/>
                          </a:rPr>
                          <m:t>2</m:t>
                        </m:r>
                      </m:sub>
                    </m:sSub>
                    <m:r>
                      <a:rPr lang="en-US" sz="530" b="0" i="1" dirty="0" smtClean="0">
                        <a:latin typeface="Cambria Math" panose="02040503050406030204" pitchFamily="18" charset="0"/>
                      </a:rPr>
                      <m:t>=150</m:t>
                    </m:r>
                  </m:oMath>
                </a14:m>
                <a:endParaRPr lang="en-US" sz="530" b="0" dirty="0"/>
              </a:p>
              <a:p>
                <a:pPr>
                  <a:lnSpc>
                    <a:spcPct val="100000"/>
                  </a:lnSpc>
                  <a:spcBef>
                    <a:spcPts val="0"/>
                  </a:spcBef>
                </a:pPr>
                <a:r>
                  <a:rPr lang="en-US" sz="530" b="0" dirty="0"/>
                  <a:t>We can calculate the sample proportions</a:t>
                </a:r>
                <a:r>
                  <a:rPr lang="en-US" sz="530" b="0" dirty="0" smtClean="0"/>
                  <a:t>:</a:t>
                </a:r>
                <a:endParaRPr lang="en-US" sz="530" b="0" dirty="0"/>
              </a:p>
              <a:p>
                <a:pPr>
                  <a:lnSpc>
                    <a:spcPct val="100000"/>
                  </a:lnSpc>
                  <a:spcBef>
                    <a:spcPts val="0"/>
                  </a:spcBef>
                </a:pPr>
                <a:r>
                  <a:rPr lang="en-US" sz="530" b="0" dirty="0" smtClean="0"/>
                  <a:t>    </a:t>
                </a:r>
                <a14:m>
                  <m:oMath xmlns:m="http://schemas.openxmlformats.org/officeDocument/2006/math">
                    <m:sSub>
                      <m:sSubPr>
                        <m:ctrlPr>
                          <a:rPr lang="en-US" sz="530" b="0" i="1" dirty="0" smtClean="0">
                            <a:latin typeface="Cambria Math" panose="02040503050406030204" pitchFamily="18" charset="0"/>
                          </a:rPr>
                        </m:ctrlPr>
                      </m:sSubPr>
                      <m:e>
                        <m:acc>
                          <m:accPr>
                            <m:chr m:val="̂"/>
                            <m:ctrlPr>
                              <a:rPr lang="en-US" sz="530" b="0" i="1" dirty="0" smtClean="0">
                                <a:latin typeface="Cambria Math" panose="02040503050406030204" pitchFamily="18" charset="0"/>
                              </a:rPr>
                            </m:ctrlPr>
                          </m:accPr>
                          <m:e>
                            <m:r>
                              <a:rPr lang="en-US" sz="530" b="0" i="1" dirty="0" smtClean="0">
                                <a:latin typeface="Cambria Math" panose="02040503050406030204" pitchFamily="18" charset="0"/>
                              </a:rPr>
                              <m:t>𝑝</m:t>
                            </m:r>
                          </m:e>
                        </m:acc>
                      </m:e>
                      <m:sub>
                        <m:r>
                          <a:rPr lang="en-US" sz="530" b="0" i="1" dirty="0" smtClean="0">
                            <a:latin typeface="Cambria Math" panose="02040503050406030204" pitchFamily="18" charset="0"/>
                          </a:rPr>
                          <m:t>1</m:t>
                        </m:r>
                      </m:sub>
                    </m:sSub>
                    <m:r>
                      <a:rPr lang="en-US" sz="530" b="0" i="1" dirty="0" smtClean="0">
                        <a:latin typeface="Cambria Math" panose="02040503050406030204" pitchFamily="18" charset="0"/>
                      </a:rPr>
                      <m:t>=</m:t>
                    </m:r>
                    <m:f>
                      <m:fPr>
                        <m:ctrlPr>
                          <a:rPr lang="en-US" sz="530" b="0" i="1" dirty="0" smtClean="0">
                            <a:latin typeface="Cambria Math" panose="02040503050406030204" pitchFamily="18" charset="0"/>
                          </a:rPr>
                        </m:ctrlPr>
                      </m:fPr>
                      <m:num>
                        <m:r>
                          <a:rPr lang="en-US" sz="530" b="0" i="1" dirty="0" smtClean="0">
                            <a:latin typeface="Cambria Math" panose="02040503050406030204" pitchFamily="18" charset="0"/>
                          </a:rPr>
                          <m:t>15</m:t>
                        </m:r>
                      </m:num>
                      <m:den>
                        <m:r>
                          <a:rPr lang="en-US" sz="530" b="0" i="1" dirty="0" smtClean="0">
                            <a:latin typeface="Cambria Math" panose="02040503050406030204" pitchFamily="18" charset="0"/>
                          </a:rPr>
                          <m:t>150</m:t>
                        </m:r>
                      </m:den>
                    </m:f>
                    <m:r>
                      <a:rPr lang="en-US" sz="530" b="0" i="1" dirty="0" smtClean="0">
                        <a:latin typeface="Cambria Math" panose="02040503050406030204" pitchFamily="18" charset="0"/>
                      </a:rPr>
                      <m:t>=0.1</m:t>
                    </m:r>
                  </m:oMath>
                </a14:m>
                <a:endParaRPr lang="en-US" sz="530" b="0" dirty="0" smtClean="0"/>
              </a:p>
              <a:p>
                <a:pPr>
                  <a:lnSpc>
                    <a:spcPct val="100000"/>
                  </a:lnSpc>
                  <a:spcBef>
                    <a:spcPts val="0"/>
                  </a:spcBef>
                </a:pPr>
                <a:r>
                  <a:rPr lang="en-US" sz="530" b="0" dirty="0"/>
                  <a:t> </a:t>
                </a:r>
                <a:r>
                  <a:rPr lang="en-US" sz="530" b="0" dirty="0" smtClean="0"/>
                  <a:t>   </a:t>
                </a:r>
                <a14:m>
                  <m:oMath xmlns:m="http://schemas.openxmlformats.org/officeDocument/2006/math">
                    <m:sSub>
                      <m:sSubPr>
                        <m:ctrlPr>
                          <a:rPr lang="en-US" sz="530" b="0" i="1" dirty="0">
                            <a:latin typeface="Cambria Math" panose="02040503050406030204" pitchFamily="18" charset="0"/>
                          </a:rPr>
                        </m:ctrlPr>
                      </m:sSubPr>
                      <m:e>
                        <m:acc>
                          <m:accPr>
                            <m:chr m:val="̂"/>
                            <m:ctrlPr>
                              <a:rPr lang="en-US" sz="530" b="0" i="1" dirty="0">
                                <a:latin typeface="Cambria Math" panose="02040503050406030204" pitchFamily="18" charset="0"/>
                              </a:rPr>
                            </m:ctrlPr>
                          </m:accPr>
                          <m:e>
                            <m:r>
                              <a:rPr lang="en-US" sz="530" b="0" i="1" dirty="0">
                                <a:latin typeface="Cambria Math" panose="02040503050406030204" pitchFamily="18" charset="0"/>
                              </a:rPr>
                              <m:t>𝑝</m:t>
                            </m:r>
                          </m:e>
                        </m:acc>
                      </m:e>
                      <m:sub>
                        <m:r>
                          <a:rPr lang="en-US" sz="530" b="0" i="1" dirty="0" smtClean="0">
                            <a:latin typeface="Cambria Math" panose="02040503050406030204" pitchFamily="18" charset="0"/>
                          </a:rPr>
                          <m:t>2</m:t>
                        </m:r>
                      </m:sub>
                    </m:sSub>
                    <m:r>
                      <a:rPr lang="en-US" sz="530" b="0" i="1" dirty="0" smtClean="0">
                        <a:latin typeface="Cambria Math" panose="02040503050406030204" pitchFamily="18" charset="0"/>
                      </a:rPr>
                      <m:t>=</m:t>
                    </m:r>
                    <m:f>
                      <m:fPr>
                        <m:ctrlPr>
                          <a:rPr lang="en-US" sz="530" b="0" i="1" dirty="0" smtClean="0">
                            <a:latin typeface="Cambria Math" panose="02040503050406030204" pitchFamily="18" charset="0"/>
                          </a:rPr>
                        </m:ctrlPr>
                      </m:fPr>
                      <m:num>
                        <m:r>
                          <a:rPr lang="en-US" sz="530" b="0" i="1" dirty="0" smtClean="0">
                            <a:latin typeface="Cambria Math" panose="02040503050406030204" pitchFamily="18" charset="0"/>
                          </a:rPr>
                          <m:t>9</m:t>
                        </m:r>
                      </m:num>
                      <m:den>
                        <m:r>
                          <a:rPr lang="en-US" sz="530" b="0" i="1" dirty="0" smtClean="0">
                            <a:latin typeface="Cambria Math" panose="02040503050406030204" pitchFamily="18" charset="0"/>
                          </a:rPr>
                          <m:t>150</m:t>
                        </m:r>
                      </m:den>
                    </m:f>
                    <m:r>
                      <a:rPr lang="en-US" sz="530" b="0" i="1" dirty="0" smtClean="0">
                        <a:latin typeface="Cambria Math" panose="02040503050406030204" pitchFamily="18" charset="0"/>
                      </a:rPr>
                      <m:t>=0.06</m:t>
                    </m:r>
                  </m:oMath>
                </a14:m>
                <a:endParaRPr lang="en-US" sz="530" b="0" dirty="0"/>
              </a:p>
              <a:p>
                <a:pPr>
                  <a:lnSpc>
                    <a:spcPct val="100000"/>
                  </a:lnSpc>
                  <a:spcBef>
                    <a:spcPts val="0"/>
                  </a:spcBef>
                </a:pPr>
                <a:r>
                  <a:rPr lang="en-US" sz="530" b="0" dirty="0"/>
                  <a:t>Next, we will calculate the pooled proportion and the standard error for the difference in proportions, and then compute the z-score. Finally, we will find the p-value associated with this z-score</a:t>
                </a:r>
                <a:r>
                  <a:rPr lang="en-US" sz="530" b="0" dirty="0" smtClean="0"/>
                  <a:t>.</a:t>
                </a:r>
                <a:endParaRPr lang="en-US" sz="530" b="0" dirty="0"/>
              </a:p>
              <a:p>
                <a:pPr>
                  <a:lnSpc>
                    <a:spcPct val="100000"/>
                  </a:lnSpc>
                  <a:spcBef>
                    <a:spcPts val="0"/>
                  </a:spcBef>
                </a:pPr>
                <a:r>
                  <a:rPr lang="en-US" sz="530" b="0" dirty="0"/>
                  <a:t>Let's perform these calculations</a:t>
                </a:r>
                <a:r>
                  <a:rPr lang="en-US" sz="530" b="0" dirty="0" smtClean="0"/>
                  <a:t>.</a:t>
                </a:r>
                <a:endParaRPr lang="en-US" sz="530" b="0" dirty="0"/>
              </a:p>
              <a:p>
                <a:pPr>
                  <a:lnSpc>
                    <a:spcPct val="100000"/>
                  </a:lnSpc>
                  <a:spcBef>
                    <a:spcPts val="0"/>
                  </a:spcBef>
                </a:pPr>
                <a:r>
                  <a:rPr lang="en-US" sz="530" b="0" dirty="0" smtClean="0"/>
                  <a:t>The </a:t>
                </a:r>
                <a:r>
                  <a:rPr lang="en-US" sz="530" b="0" dirty="0"/>
                  <a:t>z-score for the difference in proportions is approximately </a:t>
                </a:r>
                <a:r>
                  <a:rPr lang="en-US" sz="530" b="0" dirty="0" smtClean="0"/>
                  <a:t>1.28, </a:t>
                </a:r>
                <a:r>
                  <a:rPr lang="en-US" sz="530" b="0" dirty="0"/>
                  <a:t>and the p-value is approximately </a:t>
                </a:r>
                <a:r>
                  <a:rPr lang="en-US" sz="530" b="0" dirty="0" smtClean="0"/>
                  <a:t>0.10.</a:t>
                </a:r>
                <a:endParaRPr lang="en-US" sz="530" b="0" dirty="0"/>
              </a:p>
              <a:p>
                <a:pPr>
                  <a:lnSpc>
                    <a:spcPct val="100000"/>
                  </a:lnSpc>
                  <a:spcBef>
                    <a:spcPts val="0"/>
                  </a:spcBef>
                </a:pPr>
                <a:r>
                  <a:rPr lang="en-US" sz="530" b="0" dirty="0"/>
                  <a:t>Summary of Results:</a:t>
                </a:r>
              </a:p>
              <a:p>
                <a:pPr>
                  <a:lnSpc>
                    <a:spcPct val="100000"/>
                  </a:lnSpc>
                  <a:spcBef>
                    <a:spcPts val="0"/>
                  </a:spcBef>
                </a:pPr>
                <a:r>
                  <a:rPr lang="en-US" sz="530" b="0" dirty="0"/>
                  <a:t>Z-score: </a:t>
                </a:r>
                <a:r>
                  <a:rPr lang="en-US" sz="530" b="0" dirty="0" smtClean="0"/>
                  <a:t>1.28</a:t>
                </a:r>
                <a:endParaRPr lang="en-US" sz="530" b="0" dirty="0"/>
              </a:p>
              <a:p>
                <a:pPr>
                  <a:lnSpc>
                    <a:spcPct val="100000"/>
                  </a:lnSpc>
                  <a:spcBef>
                    <a:spcPts val="0"/>
                  </a:spcBef>
                </a:pPr>
                <a:r>
                  <a:rPr lang="en-US" sz="530" b="0" dirty="0"/>
                  <a:t>P-value: </a:t>
                </a:r>
                <a:r>
                  <a:rPr lang="en-US" sz="530" b="0" dirty="0" smtClean="0"/>
                  <a:t>0.10</a:t>
                </a:r>
                <a:endParaRPr lang="en-US" sz="530" b="0" dirty="0"/>
              </a:p>
              <a:p>
                <a:pPr>
                  <a:lnSpc>
                    <a:spcPct val="100000"/>
                  </a:lnSpc>
                  <a:spcBef>
                    <a:spcPts val="0"/>
                  </a:spcBef>
                </a:pPr>
                <a:r>
                  <a:rPr lang="en-US" sz="530" b="0" dirty="0"/>
                  <a:t>This p-value indicates that there is not enough evidence to reject the null hypothesis at common significance levels (e.g., 0.05), suggesting that we cannot conclude that OS2 has a significantly lower proportion of system failures compared to OS1</a:t>
                </a:r>
                <a:r>
                  <a:rPr lang="en-US" sz="530" b="0" dirty="0" smtClean="0"/>
                  <a:t>.</a:t>
                </a:r>
                <a:endParaRPr lang="en-US" sz="530" b="0"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39788" y="1681162"/>
                <a:ext cx="5157787" cy="2446337"/>
              </a:xfrm>
              <a:blipFill>
                <a:blip r:embed="rId3"/>
                <a:stretch>
                  <a:fillRect b="-99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839788" y="4127498"/>
                <a:ext cx="5157787" cy="2571751"/>
              </a:xfrm>
              <a:ln>
                <a:solidFill>
                  <a:schemeClr val="tx1"/>
                </a:solidFill>
              </a:ln>
            </p:spPr>
            <p:txBody>
              <a:bodyPr numCol="2" spcCol="274320">
                <a:noAutofit/>
              </a:bodyPr>
              <a:lstStyle/>
              <a:p>
                <a:pPr marL="0" indent="0">
                  <a:lnSpc>
                    <a:spcPct val="120000"/>
                  </a:lnSpc>
                  <a:spcBef>
                    <a:spcPts val="0"/>
                  </a:spcBef>
                  <a:buNone/>
                </a:pPr>
                <a:r>
                  <a:rPr lang="en-US" sz="560" dirty="0" smtClean="0"/>
                  <a:t>Here's how to break down this problem and find the p-value:</a:t>
                </a:r>
                <a:r>
                  <a:rPr lang="en-US" sz="560" dirty="0"/>
                  <a:t/>
                </a:r>
                <a:br>
                  <a:rPr lang="en-US" sz="560" dirty="0"/>
                </a:br>
                <a:r>
                  <a:rPr lang="en-US" sz="560" dirty="0"/>
                  <a:t>**a) Random Variable</a:t>
                </a:r>
                <a:r>
                  <a:rPr lang="en-US" sz="560" dirty="0" smtClean="0"/>
                  <a:t>**</a:t>
                </a:r>
                <a:r>
                  <a:rPr lang="en-US" sz="560" dirty="0"/>
                  <a:t/>
                </a:r>
                <a:br>
                  <a:rPr lang="en-US" sz="560" dirty="0"/>
                </a:br>
                <a:r>
                  <a:rPr lang="en-US" sz="560" dirty="0"/>
                  <a:t>The random variable in this scenario is the **proportion of phones experiencing system failures within the first eight hours of operation**.  We're interested in comparing the proportions between the two operating systems.</a:t>
                </a:r>
                <a:br>
                  <a:rPr lang="en-US" sz="560" dirty="0"/>
                </a:br>
                <a:r>
                  <a:rPr lang="en-US" sz="560" dirty="0"/>
                  <a:t/>
                </a:r>
                <a:br>
                  <a:rPr lang="en-US" sz="560" dirty="0"/>
                </a:br>
                <a:r>
                  <a:rPr lang="en-US" sz="560" dirty="0"/>
                  <a:t>**b)  P-value Calculation</a:t>
                </a:r>
                <a:r>
                  <a:rPr lang="en-US" sz="560" dirty="0" smtClean="0"/>
                  <a:t>**</a:t>
                </a:r>
                <a:r>
                  <a:rPr lang="en-US" sz="560" dirty="0"/>
                  <a:t/>
                </a:r>
                <a:br>
                  <a:rPr lang="en-US" sz="560" dirty="0"/>
                </a:br>
                <a:r>
                  <a:rPr lang="en-US" sz="560" dirty="0"/>
                  <a:t>To calculate the p-value, we'll follow these steps</a:t>
                </a:r>
                <a:r>
                  <a:rPr lang="en-US" sz="560" dirty="0" smtClean="0"/>
                  <a:t>:</a:t>
                </a:r>
                <a:r>
                  <a:rPr lang="en-US" sz="560" dirty="0"/>
                  <a:t/>
                </a:r>
                <a:br>
                  <a:rPr lang="en-US" sz="560" dirty="0"/>
                </a:br>
                <a:r>
                  <a:rPr lang="en-US" sz="560" dirty="0"/>
                  <a:t>1. **Hypotheses:**</a:t>
                </a:r>
                <a:br>
                  <a:rPr lang="en-US" sz="560" dirty="0"/>
                </a:br>
                <a:r>
                  <a:rPr lang="en-US" sz="560" dirty="0"/>
                  <a:t>   * **Null Hypothesis </a:t>
                </a:r>
                <a:r>
                  <a:rPr lang="en-US" sz="560" dirty="0" smtClean="0"/>
                  <a:t>(</a:t>
                </a:r>
                <a:r>
                  <a:rPr lang="en-US" sz="560" i="1" dirty="0">
                    <a:latin typeface="Cambria Math" panose="02040503050406030204" pitchFamily="18" charset="0"/>
                    <a:ea typeface="Cambria Math" panose="02040503050406030204" pitchFamily="18" charset="0"/>
                  </a:rPr>
                  <a:t>H</a:t>
                </a:r>
                <a:r>
                  <a:rPr lang="en-US" sz="560" dirty="0">
                    <a:latin typeface="Cambria Math" panose="02040503050406030204" pitchFamily="18" charset="0"/>
                    <a:ea typeface="Cambria Math" panose="02040503050406030204" pitchFamily="18" charset="0"/>
                  </a:rPr>
                  <a:t>0</a:t>
                </a:r>
                <a:r>
                  <a:rPr lang="en-US" sz="560" dirty="0" smtClean="0"/>
                  <a:t>):** </a:t>
                </a:r>
                <a:r>
                  <a:rPr lang="en-US" sz="560" dirty="0"/>
                  <a:t>There is no difference in the proportion of system failures between OS1 and OS2. </a:t>
                </a:r>
                <a:r>
                  <a:rPr lang="en-US" sz="560" dirty="0" smtClean="0"/>
                  <a:t>(</a:t>
                </a:r>
                <a14:m>
                  <m:oMath xmlns:m="http://schemas.openxmlformats.org/officeDocument/2006/math">
                    <m:sSub>
                      <m:sSubPr>
                        <m:ctrlPr>
                          <a:rPr lang="en-US" sz="560" i="1" dirty="0">
                            <a:latin typeface="Cambria Math" panose="02040503050406030204" pitchFamily="18" charset="0"/>
                          </a:rPr>
                        </m:ctrlPr>
                      </m:sSubPr>
                      <m:e>
                        <m:r>
                          <a:rPr lang="en-US" sz="560" i="1" dirty="0">
                            <a:latin typeface="Cambria Math" panose="02040503050406030204" pitchFamily="18" charset="0"/>
                          </a:rPr>
                          <m:t>𝑝</m:t>
                        </m:r>
                      </m:e>
                      <m:sub>
                        <m:r>
                          <a:rPr lang="en-US" sz="560" i="1" dirty="0">
                            <a:latin typeface="Cambria Math" panose="02040503050406030204" pitchFamily="18" charset="0"/>
                          </a:rPr>
                          <m:t>1</m:t>
                        </m:r>
                      </m:sub>
                    </m:sSub>
                    <m:r>
                      <a:rPr lang="en-US" sz="560" i="1" dirty="0">
                        <a:latin typeface="Cambria Math" panose="02040503050406030204" pitchFamily="18" charset="0"/>
                      </a:rPr>
                      <m:t>=</m:t>
                    </m:r>
                    <m:sSub>
                      <m:sSubPr>
                        <m:ctrlPr>
                          <a:rPr lang="en-US" sz="560" i="1" dirty="0">
                            <a:latin typeface="Cambria Math" panose="02040503050406030204" pitchFamily="18" charset="0"/>
                          </a:rPr>
                        </m:ctrlPr>
                      </m:sSubPr>
                      <m:e>
                        <m:r>
                          <a:rPr lang="en-US" sz="560" i="1" dirty="0">
                            <a:latin typeface="Cambria Math" panose="02040503050406030204" pitchFamily="18" charset="0"/>
                          </a:rPr>
                          <m:t>𝑝</m:t>
                        </m:r>
                      </m:e>
                      <m:sub>
                        <m:r>
                          <a:rPr lang="en-US" sz="560" b="1" i="1" dirty="0">
                            <a:latin typeface="Cambria Math" panose="02040503050406030204" pitchFamily="18" charset="0"/>
                          </a:rPr>
                          <m:t>𝟐</m:t>
                        </m:r>
                      </m:sub>
                    </m:sSub>
                  </m:oMath>
                </a14:m>
                <a:r>
                  <a:rPr lang="en-US" sz="560" dirty="0" smtClean="0"/>
                  <a:t>​)</a:t>
                </a:r>
                <a:r>
                  <a:rPr lang="en-US" sz="560" dirty="0"/>
                  <a:t/>
                </a:r>
                <a:br>
                  <a:rPr lang="en-US" sz="560" dirty="0"/>
                </a:br>
                <a:r>
                  <a:rPr lang="en-US" sz="560" dirty="0"/>
                  <a:t>   * **Alternative Hypothesis </a:t>
                </a:r>
                <a:r>
                  <a:rPr lang="en-US" sz="560" dirty="0" smtClean="0"/>
                  <a:t>(</a:t>
                </a:r>
                <a:r>
                  <a:rPr lang="en-US" sz="560" i="1" dirty="0" smtClean="0">
                    <a:latin typeface="Cambria Math" panose="02040503050406030204" pitchFamily="18" charset="0"/>
                    <a:ea typeface="Cambria Math" panose="02040503050406030204" pitchFamily="18" charset="0"/>
                  </a:rPr>
                  <a:t>H</a:t>
                </a:r>
                <a:r>
                  <a:rPr lang="en-US" sz="560" dirty="0" smtClean="0">
                    <a:latin typeface="Cambria Math" panose="02040503050406030204" pitchFamily="18" charset="0"/>
                    <a:ea typeface="Cambria Math" panose="02040503050406030204" pitchFamily="18" charset="0"/>
                  </a:rPr>
                  <a:t>1</a:t>
                </a:r>
                <a:r>
                  <a:rPr lang="en-US" sz="560" dirty="0" smtClean="0"/>
                  <a:t>):** </a:t>
                </a:r>
                <a:r>
                  <a:rPr lang="en-US" sz="560" dirty="0"/>
                  <a:t>OS2 has a lower proportion of system failures than OS1. </a:t>
                </a:r>
                <a:r>
                  <a:rPr lang="en-US" sz="560" dirty="0" smtClean="0"/>
                  <a:t>(</a:t>
                </a:r>
                <a14:m>
                  <m:oMath xmlns:m="http://schemas.openxmlformats.org/officeDocument/2006/math">
                    <m:sSub>
                      <m:sSubPr>
                        <m:ctrlPr>
                          <a:rPr lang="en-US" sz="560" i="1" dirty="0">
                            <a:latin typeface="Cambria Math" panose="02040503050406030204" pitchFamily="18" charset="0"/>
                          </a:rPr>
                        </m:ctrlPr>
                      </m:sSubPr>
                      <m:e>
                        <m:r>
                          <a:rPr lang="en-US" sz="560" i="1" dirty="0">
                            <a:latin typeface="Cambria Math" panose="02040503050406030204" pitchFamily="18" charset="0"/>
                          </a:rPr>
                          <m:t>𝑝</m:t>
                        </m:r>
                      </m:e>
                      <m:sub>
                        <m:r>
                          <a:rPr lang="en-US" sz="560" i="1" dirty="0">
                            <a:latin typeface="Cambria Math" panose="02040503050406030204" pitchFamily="18" charset="0"/>
                          </a:rPr>
                          <m:t>1</m:t>
                        </m:r>
                      </m:sub>
                    </m:sSub>
                    <m:r>
                      <a:rPr lang="en-US" sz="560" i="1" dirty="0">
                        <a:latin typeface="Cambria Math" panose="02040503050406030204" pitchFamily="18" charset="0"/>
                      </a:rPr>
                      <m:t>&gt;</m:t>
                    </m:r>
                    <m:sSub>
                      <m:sSubPr>
                        <m:ctrlPr>
                          <a:rPr lang="en-US" sz="560" i="1" dirty="0">
                            <a:latin typeface="Cambria Math" panose="02040503050406030204" pitchFamily="18" charset="0"/>
                          </a:rPr>
                        </m:ctrlPr>
                      </m:sSubPr>
                      <m:e>
                        <m:r>
                          <a:rPr lang="en-US" sz="560" i="1" dirty="0">
                            <a:latin typeface="Cambria Math" panose="02040503050406030204" pitchFamily="18" charset="0"/>
                          </a:rPr>
                          <m:t>𝑝</m:t>
                        </m:r>
                      </m:e>
                      <m:sub>
                        <m:r>
                          <a:rPr lang="en-US" sz="560" b="1" i="1" dirty="0">
                            <a:latin typeface="Cambria Math" panose="02040503050406030204" pitchFamily="18" charset="0"/>
                          </a:rPr>
                          <m:t>𝟐</m:t>
                        </m:r>
                      </m:sub>
                    </m:sSub>
                  </m:oMath>
                </a14:m>
                <a:r>
                  <a:rPr lang="en-US" sz="560" dirty="0" smtClean="0"/>
                  <a:t>) </a:t>
                </a:r>
                <a:r>
                  <a:rPr lang="en-US" sz="560" dirty="0"/>
                  <a:t/>
                </a:r>
                <a:br>
                  <a:rPr lang="en-US" sz="560" dirty="0"/>
                </a:br>
                <a:r>
                  <a:rPr lang="en-US" sz="560" dirty="0"/>
                  <a:t>2. **Test Statistic:** We'll use a two-proportion z-test.  The test statistic is calculated as</a:t>
                </a:r>
                <a:r>
                  <a:rPr lang="en-US" sz="560" dirty="0" smtClean="0"/>
                  <a:t>:</a:t>
                </a:r>
                <a:r>
                  <a:rPr lang="en-US" sz="560" dirty="0"/>
                  <a:t/>
                </a:r>
                <a:br>
                  <a:rPr lang="en-US" sz="560" dirty="0"/>
                </a:br>
                <a:r>
                  <a:rPr lang="en-US" sz="560" dirty="0" smtClean="0">
                    <a:solidFill>
                      <a:schemeClr val="bg1"/>
                    </a:solidFill>
                  </a:rPr>
                  <a:t>a</a:t>
                </a:r>
                <a:r>
                  <a:rPr lang="en-US" sz="560" dirty="0" smtClean="0"/>
                  <a:t>  </a:t>
                </a:r>
                <a14:m>
                  <m:oMath xmlns:m="http://schemas.openxmlformats.org/officeDocument/2006/math">
                    <m:r>
                      <a:rPr lang="en-US" sz="560" i="1" dirty="0" smtClean="0">
                        <a:latin typeface="Cambria Math" panose="02040503050406030204" pitchFamily="18" charset="0"/>
                      </a:rPr>
                      <m:t>𝑧</m:t>
                    </m:r>
                    <m:r>
                      <a:rPr lang="en-US" sz="560" i="1" dirty="0" smtClean="0">
                        <a:latin typeface="Cambria Math" panose="02040503050406030204" pitchFamily="18" charset="0"/>
                      </a:rPr>
                      <m:t> =</m:t>
                    </m:r>
                    <m:f>
                      <m:fPr>
                        <m:ctrlPr>
                          <a:rPr lang="en-US" sz="560" i="1" dirty="0" smtClean="0">
                            <a:latin typeface="Cambria Math" panose="02040503050406030204" pitchFamily="18" charset="0"/>
                          </a:rPr>
                        </m:ctrlPr>
                      </m:fPr>
                      <m:num>
                        <m:sSub>
                          <m:sSubPr>
                            <m:ctrlPr>
                              <a:rPr lang="en-US" sz="560" i="1" dirty="0">
                                <a:latin typeface="Cambria Math" panose="02040503050406030204" pitchFamily="18" charset="0"/>
                              </a:rPr>
                            </m:ctrlPr>
                          </m:sSubPr>
                          <m:e>
                            <m:r>
                              <a:rPr lang="en-US" sz="560" i="1" dirty="0">
                                <a:latin typeface="Cambria Math" panose="02040503050406030204" pitchFamily="18" charset="0"/>
                              </a:rPr>
                              <m:t>𝑝</m:t>
                            </m:r>
                          </m:e>
                          <m:sub>
                            <m:r>
                              <a:rPr lang="en-US" sz="560" i="1" dirty="0">
                                <a:latin typeface="Cambria Math" panose="02040503050406030204" pitchFamily="18" charset="0"/>
                              </a:rPr>
                              <m:t>1</m:t>
                            </m:r>
                          </m:sub>
                        </m:sSub>
                        <m:r>
                          <a:rPr lang="en-US" sz="560" b="0" i="1" dirty="0" smtClean="0">
                            <a:latin typeface="Cambria Math" panose="02040503050406030204" pitchFamily="18" charset="0"/>
                          </a:rPr>
                          <m:t>−</m:t>
                        </m:r>
                        <m:sSub>
                          <m:sSubPr>
                            <m:ctrlPr>
                              <a:rPr lang="en-US" sz="560" i="1" dirty="0">
                                <a:latin typeface="Cambria Math" panose="02040503050406030204" pitchFamily="18" charset="0"/>
                              </a:rPr>
                            </m:ctrlPr>
                          </m:sSubPr>
                          <m:e>
                            <m:r>
                              <a:rPr lang="en-US" sz="560" i="1" dirty="0">
                                <a:latin typeface="Cambria Math" panose="02040503050406030204" pitchFamily="18" charset="0"/>
                              </a:rPr>
                              <m:t>𝑝</m:t>
                            </m:r>
                          </m:e>
                          <m:sub>
                            <m:r>
                              <a:rPr lang="en-US" sz="560" b="1" i="1" dirty="0">
                                <a:latin typeface="Cambria Math" panose="02040503050406030204" pitchFamily="18" charset="0"/>
                              </a:rPr>
                              <m:t>𝟐</m:t>
                            </m:r>
                          </m:sub>
                        </m:sSub>
                      </m:num>
                      <m:den>
                        <m:rad>
                          <m:radPr>
                            <m:degHide m:val="on"/>
                            <m:ctrlPr>
                              <a:rPr lang="en-US" sz="560" i="1" dirty="0" smtClean="0">
                                <a:latin typeface="Cambria Math" panose="02040503050406030204" pitchFamily="18" charset="0"/>
                              </a:rPr>
                            </m:ctrlPr>
                          </m:radPr>
                          <m:deg/>
                          <m:e>
                            <m:r>
                              <a:rPr lang="en-US" sz="560" i="1" dirty="0">
                                <a:latin typeface="Cambria Math" panose="02040503050406030204" pitchFamily="18" charset="0"/>
                              </a:rPr>
                              <m:t>(</m:t>
                            </m:r>
                            <m:r>
                              <a:rPr lang="en-US" sz="560" i="1" dirty="0">
                                <a:latin typeface="Cambria Math" panose="02040503050406030204" pitchFamily="18" charset="0"/>
                              </a:rPr>
                              <m:t>𝑝</m:t>
                            </m:r>
                            <m:r>
                              <a:rPr lang="en-US" sz="560" b="0" i="1" dirty="0" smtClean="0">
                                <a:latin typeface="Cambria Math" panose="02040503050406030204" pitchFamily="18" charset="0"/>
                              </a:rPr>
                              <m:t>∗</m:t>
                            </m:r>
                            <m:d>
                              <m:dPr>
                                <m:ctrlPr>
                                  <a:rPr lang="en-US" sz="560" i="1" dirty="0">
                                    <a:latin typeface="Cambria Math" panose="02040503050406030204" pitchFamily="18" charset="0"/>
                                  </a:rPr>
                                </m:ctrlPr>
                              </m:dPr>
                              <m:e>
                                <m:r>
                                  <a:rPr lang="en-US" sz="560" i="1" dirty="0">
                                    <a:latin typeface="Cambria Math" panose="02040503050406030204" pitchFamily="18" charset="0"/>
                                  </a:rPr>
                                  <m:t>1−</m:t>
                                </m:r>
                                <m:r>
                                  <a:rPr lang="en-US" sz="560" i="1" dirty="0">
                                    <a:latin typeface="Cambria Math" panose="02040503050406030204" pitchFamily="18" charset="0"/>
                                  </a:rPr>
                                  <m:t>𝑝</m:t>
                                </m:r>
                              </m:e>
                            </m:d>
                            <m:r>
                              <a:rPr lang="en-US" sz="560" b="0" i="1" dirty="0" smtClean="0">
                                <a:latin typeface="Cambria Math" panose="02040503050406030204" pitchFamily="18" charset="0"/>
                              </a:rPr>
                              <m:t>∗</m:t>
                            </m:r>
                            <m:r>
                              <a:rPr lang="en-US" sz="560" i="1" dirty="0">
                                <a:latin typeface="Cambria Math" panose="02040503050406030204" pitchFamily="18" charset="0"/>
                              </a:rPr>
                              <m:t>(</m:t>
                            </m:r>
                            <m:f>
                              <m:fPr>
                                <m:ctrlPr>
                                  <a:rPr lang="en-US" sz="560" i="1" dirty="0">
                                    <a:latin typeface="Cambria Math" panose="02040503050406030204" pitchFamily="18" charset="0"/>
                                  </a:rPr>
                                </m:ctrlPr>
                              </m:fPr>
                              <m:num>
                                <m:r>
                                  <a:rPr lang="en-US" sz="560" i="1" dirty="0">
                                    <a:latin typeface="Cambria Math" panose="02040503050406030204" pitchFamily="18" charset="0"/>
                                  </a:rPr>
                                  <m:t>1</m:t>
                                </m:r>
                              </m:num>
                              <m:den>
                                <m:r>
                                  <a:rPr lang="en-US" sz="560" i="1" dirty="0">
                                    <a:latin typeface="Cambria Math" panose="02040503050406030204" pitchFamily="18" charset="0"/>
                                  </a:rPr>
                                  <m:t>𝑛</m:t>
                                </m:r>
                                <m:r>
                                  <a:rPr lang="en-US" sz="560" i="1" dirty="0">
                                    <a:latin typeface="Cambria Math" panose="02040503050406030204" pitchFamily="18" charset="0"/>
                                  </a:rPr>
                                  <m:t>1</m:t>
                                </m:r>
                              </m:den>
                            </m:f>
                            <m:r>
                              <a:rPr lang="en-US" sz="560" i="1" dirty="0">
                                <a:latin typeface="Cambria Math" panose="02040503050406030204" pitchFamily="18" charset="0"/>
                              </a:rPr>
                              <m:t> +</m:t>
                            </m:r>
                            <m:f>
                              <m:fPr>
                                <m:ctrlPr>
                                  <a:rPr lang="en-US" sz="560" i="1" dirty="0">
                                    <a:latin typeface="Cambria Math" panose="02040503050406030204" pitchFamily="18" charset="0"/>
                                  </a:rPr>
                                </m:ctrlPr>
                              </m:fPr>
                              <m:num>
                                <m:r>
                                  <a:rPr lang="en-US" sz="560" i="1" dirty="0">
                                    <a:latin typeface="Cambria Math" panose="02040503050406030204" pitchFamily="18" charset="0"/>
                                  </a:rPr>
                                  <m:t>1</m:t>
                                </m:r>
                              </m:num>
                              <m:den>
                                <m:r>
                                  <a:rPr lang="en-US" sz="560" i="1" dirty="0">
                                    <a:latin typeface="Cambria Math" panose="02040503050406030204" pitchFamily="18" charset="0"/>
                                  </a:rPr>
                                  <m:t>𝑛</m:t>
                                </m:r>
                                <m:r>
                                  <a:rPr lang="en-US" sz="560" i="1" dirty="0">
                                    <a:latin typeface="Cambria Math" panose="02040503050406030204" pitchFamily="18" charset="0"/>
                                  </a:rPr>
                                  <m:t>2</m:t>
                                </m:r>
                              </m:den>
                            </m:f>
                            <m:r>
                              <a:rPr lang="en-US" sz="560" i="1" dirty="0">
                                <a:latin typeface="Cambria Math" panose="02040503050406030204" pitchFamily="18" charset="0"/>
                              </a:rPr>
                              <m:t>))</m:t>
                            </m:r>
                          </m:e>
                        </m:rad>
                      </m:den>
                    </m:f>
                  </m:oMath>
                </a14:m>
                <a:r>
                  <a:rPr lang="en-US" sz="560" dirty="0"/>
                  <a:t/>
                </a:r>
                <a:br>
                  <a:rPr lang="en-US" sz="560" dirty="0"/>
                </a:br>
                <a:r>
                  <a:rPr lang="en-US" sz="560" dirty="0"/>
                  <a:t>   Where:</a:t>
                </a:r>
                <a:br>
                  <a:rPr lang="en-US" sz="560" dirty="0"/>
                </a:br>
                <a:r>
                  <a:rPr lang="en-US" sz="560" dirty="0"/>
                  <a:t>    * </a:t>
                </a:r>
                <a14:m>
                  <m:oMath xmlns:m="http://schemas.openxmlformats.org/officeDocument/2006/math">
                    <m:sSub>
                      <m:sSubPr>
                        <m:ctrlPr>
                          <a:rPr lang="en-US" sz="560" i="1" dirty="0">
                            <a:latin typeface="Cambria Math" panose="02040503050406030204" pitchFamily="18" charset="0"/>
                          </a:rPr>
                        </m:ctrlPr>
                      </m:sSubPr>
                      <m:e>
                        <m:r>
                          <a:rPr lang="en-US" sz="560" i="1" dirty="0">
                            <a:latin typeface="Cambria Math" panose="02040503050406030204" pitchFamily="18" charset="0"/>
                          </a:rPr>
                          <m:t>𝑝</m:t>
                        </m:r>
                      </m:e>
                      <m:sub>
                        <m:r>
                          <a:rPr lang="en-US" sz="560" i="1" dirty="0">
                            <a:latin typeface="Cambria Math" panose="02040503050406030204" pitchFamily="18" charset="0"/>
                          </a:rPr>
                          <m:t>1</m:t>
                        </m:r>
                      </m:sub>
                    </m:sSub>
                  </m:oMath>
                </a14:m>
                <a:r>
                  <a:rPr lang="en-US" sz="560" dirty="0" smtClean="0"/>
                  <a:t> </a:t>
                </a:r>
                <a:r>
                  <a:rPr lang="en-US" sz="560" dirty="0"/>
                  <a:t>= Sample proportion of failures for OS1 </a:t>
                </a:r>
                <a14:m>
                  <m:oMath xmlns:m="http://schemas.openxmlformats.org/officeDocument/2006/math">
                    <m:r>
                      <a:rPr lang="en-US" sz="560" i="1" dirty="0" smtClean="0">
                        <a:latin typeface="Cambria Math" panose="02040503050406030204" pitchFamily="18" charset="0"/>
                      </a:rPr>
                      <m:t>(15/150 = 0.1)</m:t>
                    </m:r>
                  </m:oMath>
                </a14:m>
                <a:r>
                  <a:rPr lang="en-US" sz="560" dirty="0"/>
                  <a:t/>
                </a:r>
                <a:br>
                  <a:rPr lang="en-US" sz="560" dirty="0"/>
                </a:br>
                <a:r>
                  <a:rPr lang="en-US" sz="560" dirty="0"/>
                  <a:t>    * </a:t>
                </a:r>
                <a14:m>
                  <m:oMath xmlns:m="http://schemas.openxmlformats.org/officeDocument/2006/math">
                    <m:sSub>
                      <m:sSubPr>
                        <m:ctrlPr>
                          <a:rPr lang="en-US" sz="560" i="1" dirty="0">
                            <a:latin typeface="Cambria Math" panose="02040503050406030204" pitchFamily="18" charset="0"/>
                          </a:rPr>
                        </m:ctrlPr>
                      </m:sSubPr>
                      <m:e>
                        <m:r>
                          <a:rPr lang="en-US" sz="560" i="1" dirty="0">
                            <a:latin typeface="Cambria Math" panose="02040503050406030204" pitchFamily="18" charset="0"/>
                          </a:rPr>
                          <m:t>𝑝</m:t>
                        </m:r>
                      </m:e>
                      <m:sub>
                        <m:r>
                          <a:rPr lang="en-US" sz="560" b="0" i="1" dirty="0" smtClean="0">
                            <a:latin typeface="Cambria Math" panose="02040503050406030204" pitchFamily="18" charset="0"/>
                          </a:rPr>
                          <m:t>2</m:t>
                        </m:r>
                      </m:sub>
                    </m:sSub>
                  </m:oMath>
                </a14:m>
                <a:r>
                  <a:rPr lang="en-US" sz="560" dirty="0" smtClean="0"/>
                  <a:t> </a:t>
                </a:r>
                <a:r>
                  <a:rPr lang="en-US" sz="560" dirty="0"/>
                  <a:t>= Sample proportion of failures for OS2 </a:t>
                </a:r>
                <a14:m>
                  <m:oMath xmlns:m="http://schemas.openxmlformats.org/officeDocument/2006/math">
                    <m:r>
                      <a:rPr lang="en-US" sz="560" i="1" dirty="0" smtClean="0">
                        <a:latin typeface="Cambria Math" panose="02040503050406030204" pitchFamily="18" charset="0"/>
                      </a:rPr>
                      <m:t>(9/150 = 0.06)</m:t>
                    </m:r>
                  </m:oMath>
                </a14:m>
                <a:r>
                  <a:rPr lang="en-US" sz="560" dirty="0"/>
                  <a:t/>
                </a:r>
                <a:br>
                  <a:rPr lang="en-US" sz="560" dirty="0"/>
                </a:br>
                <a:r>
                  <a:rPr lang="en-US" sz="560" dirty="0"/>
                  <a:t>    * </a:t>
                </a:r>
                <a14:m>
                  <m:oMath xmlns:m="http://schemas.openxmlformats.org/officeDocument/2006/math">
                    <m:sSub>
                      <m:sSubPr>
                        <m:ctrlPr>
                          <a:rPr lang="en-US" sz="560" i="1" dirty="0">
                            <a:latin typeface="Cambria Math" panose="02040503050406030204" pitchFamily="18" charset="0"/>
                          </a:rPr>
                        </m:ctrlPr>
                      </m:sSubPr>
                      <m:e>
                        <m:r>
                          <a:rPr lang="en-US" sz="560" b="0" i="1" dirty="0" smtClean="0">
                            <a:latin typeface="Cambria Math" panose="02040503050406030204" pitchFamily="18" charset="0"/>
                          </a:rPr>
                          <m:t>𝑛</m:t>
                        </m:r>
                      </m:e>
                      <m:sub>
                        <m:r>
                          <a:rPr lang="en-US" sz="560" i="1" dirty="0">
                            <a:latin typeface="Cambria Math" panose="02040503050406030204" pitchFamily="18" charset="0"/>
                          </a:rPr>
                          <m:t>1</m:t>
                        </m:r>
                      </m:sub>
                    </m:sSub>
                  </m:oMath>
                </a14:m>
                <a:r>
                  <a:rPr lang="en-US" sz="560" dirty="0" smtClean="0"/>
                  <a:t> </a:t>
                </a:r>
                <a:r>
                  <a:rPr lang="en-US" sz="560" dirty="0"/>
                  <a:t>= Sample size for OS1 (150)</a:t>
                </a:r>
                <a:br>
                  <a:rPr lang="en-US" sz="560" dirty="0"/>
                </a:br>
                <a:r>
                  <a:rPr lang="en-US" sz="560" dirty="0"/>
                  <a:t>    * </a:t>
                </a:r>
                <a14:m>
                  <m:oMath xmlns:m="http://schemas.openxmlformats.org/officeDocument/2006/math">
                    <m:sSub>
                      <m:sSubPr>
                        <m:ctrlPr>
                          <a:rPr lang="en-US" sz="560" i="1" dirty="0">
                            <a:latin typeface="Cambria Math" panose="02040503050406030204" pitchFamily="18" charset="0"/>
                          </a:rPr>
                        </m:ctrlPr>
                      </m:sSubPr>
                      <m:e>
                        <m:r>
                          <a:rPr lang="en-US" sz="560" b="0" i="1" dirty="0" smtClean="0">
                            <a:latin typeface="Cambria Math" panose="02040503050406030204" pitchFamily="18" charset="0"/>
                          </a:rPr>
                          <m:t>𝑛</m:t>
                        </m:r>
                      </m:e>
                      <m:sub>
                        <m:r>
                          <a:rPr lang="en-US" sz="560" b="0" i="1" dirty="0" smtClean="0">
                            <a:latin typeface="Cambria Math" panose="02040503050406030204" pitchFamily="18" charset="0"/>
                          </a:rPr>
                          <m:t>2</m:t>
                        </m:r>
                      </m:sub>
                    </m:sSub>
                  </m:oMath>
                </a14:m>
                <a:r>
                  <a:rPr lang="en-US" sz="560" dirty="0" smtClean="0"/>
                  <a:t> </a:t>
                </a:r>
                <a:r>
                  <a:rPr lang="en-US" sz="560" dirty="0"/>
                  <a:t>= Sample size for OS2 (150)</a:t>
                </a:r>
                <a:br>
                  <a:rPr lang="en-US" sz="560" dirty="0"/>
                </a:br>
                <a:r>
                  <a:rPr lang="en-US" sz="560" dirty="0"/>
                  <a:t>    * </a:t>
                </a:r>
                <a14:m>
                  <m:oMath xmlns:m="http://schemas.openxmlformats.org/officeDocument/2006/math">
                    <m:r>
                      <a:rPr lang="en-US" sz="560" b="0" i="1" dirty="0" smtClean="0">
                        <a:latin typeface="Cambria Math" panose="02040503050406030204" pitchFamily="18" charset="0"/>
                      </a:rPr>
                      <m:t>𝑝</m:t>
                    </m:r>
                  </m:oMath>
                </a14:m>
                <a:r>
                  <a:rPr lang="en-US" sz="560" dirty="0" smtClean="0"/>
                  <a:t> </a:t>
                </a:r>
                <a:r>
                  <a:rPr lang="en-US" sz="560" dirty="0"/>
                  <a:t>= Pooled proportion </a:t>
                </a:r>
                <a14:m>
                  <m:oMath xmlns:m="http://schemas.openxmlformats.org/officeDocument/2006/math">
                    <m:r>
                      <a:rPr lang="en-US" sz="560" i="1" dirty="0" smtClean="0">
                        <a:latin typeface="Cambria Math" panose="02040503050406030204" pitchFamily="18" charset="0"/>
                      </a:rPr>
                      <m:t>(</m:t>
                    </m:r>
                    <m:f>
                      <m:fPr>
                        <m:ctrlPr>
                          <a:rPr lang="en-US" sz="560" i="1" dirty="0" smtClean="0">
                            <a:latin typeface="Cambria Math" panose="02040503050406030204" pitchFamily="18" charset="0"/>
                          </a:rPr>
                        </m:ctrlPr>
                      </m:fPr>
                      <m:num>
                        <m:r>
                          <a:rPr lang="en-US" sz="560" i="1" dirty="0" smtClean="0">
                            <a:latin typeface="Cambria Math" panose="02040503050406030204" pitchFamily="18" charset="0"/>
                          </a:rPr>
                          <m:t>15 + 9</m:t>
                        </m:r>
                      </m:num>
                      <m:den>
                        <m:r>
                          <a:rPr lang="en-US" sz="560" i="1" dirty="0" smtClean="0">
                            <a:latin typeface="Cambria Math" panose="02040503050406030204" pitchFamily="18" charset="0"/>
                          </a:rPr>
                          <m:t>150 + 150</m:t>
                        </m:r>
                      </m:den>
                    </m:f>
                    <m:r>
                      <a:rPr lang="en-US" sz="560" i="1" dirty="0" smtClean="0">
                        <a:latin typeface="Cambria Math" panose="02040503050406030204" pitchFamily="18" charset="0"/>
                      </a:rPr>
                      <m:t> = 0.08)</m:t>
                    </m:r>
                  </m:oMath>
                </a14:m>
                <a:r>
                  <a:rPr lang="en-US" sz="560" dirty="0"/>
                  <a:t/>
                </a:r>
                <a:br>
                  <a:rPr lang="en-US" sz="560" dirty="0"/>
                </a:br>
                <a:endParaRPr lang="en-US" sz="560" dirty="0" smtClean="0"/>
              </a:p>
              <a:p>
                <a:pPr marL="0" indent="0">
                  <a:lnSpc>
                    <a:spcPct val="120000"/>
                  </a:lnSpc>
                  <a:spcBef>
                    <a:spcPts val="0"/>
                  </a:spcBef>
                  <a:buNone/>
                </a:pPr>
                <a:endParaRPr lang="en-US" sz="560" dirty="0" smtClean="0"/>
              </a:p>
              <a:p>
                <a:pPr marL="0" indent="0">
                  <a:lnSpc>
                    <a:spcPct val="120000"/>
                  </a:lnSpc>
                  <a:spcBef>
                    <a:spcPts val="0"/>
                  </a:spcBef>
                  <a:buNone/>
                </a:pPr>
                <a:r>
                  <a:rPr lang="en-US" sz="560" dirty="0" smtClean="0"/>
                  <a:t>3</a:t>
                </a:r>
                <a:r>
                  <a:rPr lang="en-US" sz="560" dirty="0"/>
                  <a:t>. **Calculate the z-statistic</a:t>
                </a:r>
                <a:r>
                  <a:rPr lang="en-US" sz="560" dirty="0" smtClean="0"/>
                  <a:t>:**</a:t>
                </a:r>
                <a:r>
                  <a:rPr lang="en-US" sz="560" dirty="0"/>
                  <a:t/>
                </a:r>
                <a:br>
                  <a:rPr lang="en-US" sz="560" dirty="0"/>
                </a:br>
                <a:r>
                  <a:rPr lang="en-US" sz="560" dirty="0" smtClean="0">
                    <a:solidFill>
                      <a:schemeClr val="bg1"/>
                    </a:solidFill>
                  </a:rPr>
                  <a:t>a</a:t>
                </a:r>
                <a:r>
                  <a:rPr lang="en-US" sz="560" dirty="0" smtClean="0"/>
                  <a:t>  </a:t>
                </a:r>
                <a14:m>
                  <m:oMath xmlns:m="http://schemas.openxmlformats.org/officeDocument/2006/math">
                    <m:r>
                      <a:rPr lang="en-US" sz="560" b="0" i="0" dirty="0" smtClean="0">
                        <a:latin typeface="Cambria Math" panose="02040503050406030204" pitchFamily="18" charset="0"/>
                      </a:rPr>
                      <m:t> </m:t>
                    </m:r>
                    <m:r>
                      <a:rPr lang="en-US" sz="560" i="1" dirty="0" smtClean="0">
                        <a:latin typeface="Cambria Math" panose="02040503050406030204" pitchFamily="18" charset="0"/>
                      </a:rPr>
                      <m:t>𝑧</m:t>
                    </m:r>
                    <m:r>
                      <a:rPr lang="en-US" sz="560" i="1" dirty="0" smtClean="0">
                        <a:latin typeface="Cambria Math" panose="02040503050406030204" pitchFamily="18" charset="0"/>
                      </a:rPr>
                      <m:t> =</m:t>
                    </m:r>
                    <m:f>
                      <m:fPr>
                        <m:ctrlPr>
                          <a:rPr lang="en-US" sz="560" i="1" dirty="0" smtClean="0">
                            <a:latin typeface="Cambria Math" panose="02040503050406030204" pitchFamily="18" charset="0"/>
                          </a:rPr>
                        </m:ctrlPr>
                      </m:fPr>
                      <m:num>
                        <m:r>
                          <a:rPr lang="en-US" sz="560" i="1" dirty="0" smtClean="0">
                            <a:latin typeface="Cambria Math" panose="02040503050406030204" pitchFamily="18" charset="0"/>
                          </a:rPr>
                          <m:t>0.1 − 0.06</m:t>
                        </m:r>
                      </m:num>
                      <m:den>
                        <m:rad>
                          <m:radPr>
                            <m:degHide m:val="on"/>
                            <m:ctrlPr>
                              <a:rPr lang="en-US" sz="560" i="1" dirty="0" smtClean="0">
                                <a:latin typeface="Cambria Math" panose="02040503050406030204" pitchFamily="18" charset="0"/>
                              </a:rPr>
                            </m:ctrlPr>
                          </m:radPr>
                          <m:deg/>
                          <m:e>
                            <m:d>
                              <m:dPr>
                                <m:ctrlPr>
                                  <a:rPr lang="en-US" sz="560" b="0" i="1" dirty="0" smtClean="0">
                                    <a:latin typeface="Cambria Math" panose="02040503050406030204" pitchFamily="18" charset="0"/>
                                  </a:rPr>
                                </m:ctrlPr>
                              </m:dPr>
                              <m:e>
                                <m:r>
                                  <a:rPr lang="en-US" sz="560" b="0" i="1" dirty="0" smtClean="0">
                                    <a:latin typeface="Cambria Math" panose="02040503050406030204" pitchFamily="18" charset="0"/>
                                  </a:rPr>
                                  <m:t>0.08</m:t>
                                </m:r>
                              </m:e>
                            </m:d>
                            <m:r>
                              <a:rPr lang="en-US" sz="560" b="0" i="1" dirty="0" smtClean="0">
                                <a:latin typeface="Cambria Math" panose="02040503050406030204" pitchFamily="18" charset="0"/>
                              </a:rPr>
                              <m:t>∗</m:t>
                            </m:r>
                            <m:d>
                              <m:dPr>
                                <m:ctrlPr>
                                  <a:rPr lang="en-US" sz="560" b="0" i="1" dirty="0" smtClean="0">
                                    <a:latin typeface="Cambria Math" panose="02040503050406030204" pitchFamily="18" charset="0"/>
                                  </a:rPr>
                                </m:ctrlPr>
                              </m:dPr>
                              <m:e>
                                <m:r>
                                  <a:rPr lang="en-US" sz="560" b="0" i="1" dirty="0" smtClean="0">
                                    <a:latin typeface="Cambria Math" panose="02040503050406030204" pitchFamily="18" charset="0"/>
                                  </a:rPr>
                                  <m:t>1−0.08</m:t>
                                </m:r>
                              </m:e>
                            </m:d>
                            <m:r>
                              <a:rPr lang="en-US" sz="560" b="0" i="1" dirty="0" smtClean="0">
                                <a:latin typeface="Cambria Math" panose="02040503050406030204" pitchFamily="18" charset="0"/>
                              </a:rPr>
                              <m:t>∗</m:t>
                            </m:r>
                            <m:d>
                              <m:dPr>
                                <m:ctrlPr>
                                  <a:rPr lang="en-US" sz="560" b="0" i="1" dirty="0" smtClean="0">
                                    <a:latin typeface="Cambria Math" panose="02040503050406030204" pitchFamily="18" charset="0"/>
                                  </a:rPr>
                                </m:ctrlPr>
                              </m:dPr>
                              <m:e>
                                <m:f>
                                  <m:fPr>
                                    <m:ctrlPr>
                                      <a:rPr lang="en-US" sz="560" b="0" i="1" dirty="0" smtClean="0">
                                        <a:latin typeface="Cambria Math" panose="02040503050406030204" pitchFamily="18" charset="0"/>
                                      </a:rPr>
                                    </m:ctrlPr>
                                  </m:fPr>
                                  <m:num>
                                    <m:r>
                                      <a:rPr lang="en-US" sz="560" b="0" i="1" dirty="0" smtClean="0">
                                        <a:latin typeface="Cambria Math" panose="02040503050406030204" pitchFamily="18" charset="0"/>
                                      </a:rPr>
                                      <m:t>1</m:t>
                                    </m:r>
                                  </m:num>
                                  <m:den>
                                    <m:r>
                                      <a:rPr lang="en-US" sz="560" b="0" i="1" dirty="0" smtClean="0">
                                        <a:latin typeface="Cambria Math" panose="02040503050406030204" pitchFamily="18" charset="0"/>
                                      </a:rPr>
                                      <m:t>150</m:t>
                                    </m:r>
                                  </m:den>
                                </m:f>
                                <m:r>
                                  <a:rPr lang="en-US" sz="560" b="0" i="1" dirty="0" smtClean="0">
                                    <a:latin typeface="Cambria Math" panose="02040503050406030204" pitchFamily="18" charset="0"/>
                                  </a:rPr>
                                  <m:t>+</m:t>
                                </m:r>
                                <m:f>
                                  <m:fPr>
                                    <m:ctrlPr>
                                      <a:rPr lang="en-US" sz="560" b="0" i="1" dirty="0" smtClean="0">
                                        <a:latin typeface="Cambria Math" panose="02040503050406030204" pitchFamily="18" charset="0"/>
                                      </a:rPr>
                                    </m:ctrlPr>
                                  </m:fPr>
                                  <m:num>
                                    <m:r>
                                      <a:rPr lang="en-US" sz="560" b="0" i="1" dirty="0" smtClean="0">
                                        <a:latin typeface="Cambria Math" panose="02040503050406030204" pitchFamily="18" charset="0"/>
                                      </a:rPr>
                                      <m:t>1</m:t>
                                    </m:r>
                                  </m:num>
                                  <m:den>
                                    <m:r>
                                      <a:rPr lang="en-US" sz="560" b="0" i="1" dirty="0" smtClean="0">
                                        <a:latin typeface="Cambria Math" panose="02040503050406030204" pitchFamily="18" charset="0"/>
                                      </a:rPr>
                                      <m:t>150</m:t>
                                    </m:r>
                                  </m:den>
                                </m:f>
                              </m:e>
                            </m:d>
                          </m:e>
                        </m:rad>
                      </m:den>
                    </m:f>
                  </m:oMath>
                </a14:m>
                <a:r>
                  <a:rPr lang="en-US" sz="560" dirty="0"/>
                  <a:t/>
                </a:r>
                <a:br>
                  <a:rPr lang="en-US" sz="560" dirty="0"/>
                </a:br>
                <a:r>
                  <a:rPr lang="en-US" sz="560" dirty="0"/>
                  <a:t>  </a:t>
                </a:r>
                <a:r>
                  <a:rPr lang="en-US" sz="560" dirty="0" smtClean="0">
                    <a:solidFill>
                      <a:schemeClr val="bg1"/>
                    </a:solidFill>
                  </a:rPr>
                  <a:t>a</a:t>
                </a:r>
                <a14:m>
                  <m:oMath xmlns:m="http://schemas.openxmlformats.org/officeDocument/2006/math">
                    <m:r>
                      <a:rPr lang="en-US" sz="560" i="1" dirty="0" smtClean="0">
                        <a:latin typeface="Cambria Math" panose="02040503050406030204" pitchFamily="18" charset="0"/>
                      </a:rPr>
                      <m:t> </m:t>
                    </m:r>
                    <m:r>
                      <a:rPr lang="en-US" sz="560" b="0" i="1" dirty="0" smtClean="0">
                        <a:latin typeface="Cambria Math" panose="02040503050406030204" pitchFamily="18" charset="0"/>
                      </a:rPr>
                      <m:t>𝑧</m:t>
                    </m:r>
                    <m:r>
                      <a:rPr lang="en-US" sz="560" i="1" dirty="0">
                        <a:latin typeface="Cambria Math" panose="02040503050406030204" pitchFamily="18" charset="0"/>
                      </a:rPr>
                      <m:t>≈</m:t>
                    </m:r>
                    <m:r>
                      <a:rPr lang="en-US" sz="560" i="1" dirty="0" smtClean="0">
                        <a:latin typeface="Cambria Math" panose="02040503050406030204" pitchFamily="18" charset="0"/>
                      </a:rPr>
                      <m:t>1.414</m:t>
                    </m:r>
                  </m:oMath>
                </a14:m>
                <a:r>
                  <a:rPr lang="en-US" sz="560" dirty="0"/>
                  <a:t/>
                </a:r>
                <a:br>
                  <a:rPr lang="en-US" sz="560" dirty="0"/>
                </a:br>
                <a:r>
                  <a:rPr lang="en-US" sz="560" dirty="0"/>
                  <a:t>4. **Find the p-value</a:t>
                </a:r>
                <a:r>
                  <a:rPr lang="en-US" sz="560" dirty="0" smtClean="0"/>
                  <a:t>:**</a:t>
                </a:r>
                <a:r>
                  <a:rPr lang="en-US" sz="560" dirty="0"/>
                  <a:t/>
                </a:r>
                <a:br>
                  <a:rPr lang="en-US" sz="560" dirty="0"/>
                </a:br>
                <a:r>
                  <a:rPr lang="en-US" sz="560" dirty="0"/>
                  <a:t>   * Since we have a one-tailed test (</a:t>
                </a:r>
                <a14:m>
                  <m:oMath xmlns:m="http://schemas.openxmlformats.org/officeDocument/2006/math">
                    <m:r>
                      <a:rPr lang="en-US" sz="560" i="1" dirty="0" smtClean="0">
                        <a:latin typeface="Cambria Math" panose="02040503050406030204" pitchFamily="18" charset="0"/>
                      </a:rPr>
                      <m:t>𝐻</m:t>
                    </m:r>
                    <m:r>
                      <a:rPr lang="en-US" sz="560" i="1" dirty="0" smtClean="0">
                        <a:latin typeface="Cambria Math" panose="02040503050406030204" pitchFamily="18" charset="0"/>
                      </a:rPr>
                      <m:t>1: </m:t>
                    </m:r>
                    <m:sSub>
                      <m:sSubPr>
                        <m:ctrlPr>
                          <a:rPr lang="en-US" sz="560" b="0" i="1" dirty="0" smtClean="0">
                            <a:latin typeface="Cambria Math" panose="02040503050406030204" pitchFamily="18" charset="0"/>
                          </a:rPr>
                        </m:ctrlPr>
                      </m:sSubPr>
                      <m:e>
                        <m:r>
                          <a:rPr lang="en-US" sz="560" i="1" dirty="0" smtClean="0">
                            <a:latin typeface="Cambria Math" panose="02040503050406030204" pitchFamily="18" charset="0"/>
                          </a:rPr>
                          <m:t>𝑝</m:t>
                        </m:r>
                      </m:e>
                      <m:sub>
                        <m:r>
                          <a:rPr lang="en-US" sz="560" b="0" i="1" dirty="0" smtClean="0">
                            <a:latin typeface="Cambria Math" panose="02040503050406030204" pitchFamily="18" charset="0"/>
                          </a:rPr>
                          <m:t>1</m:t>
                        </m:r>
                      </m:sub>
                    </m:sSub>
                    <m:r>
                      <a:rPr lang="en-US" sz="560" i="1" dirty="0" smtClean="0">
                        <a:latin typeface="Cambria Math" panose="02040503050406030204" pitchFamily="18" charset="0"/>
                      </a:rPr>
                      <m:t> &gt; </m:t>
                    </m:r>
                    <m:sSub>
                      <m:sSubPr>
                        <m:ctrlPr>
                          <a:rPr lang="en-US" sz="560" b="0" i="1" dirty="0" smtClean="0">
                            <a:latin typeface="Cambria Math" panose="02040503050406030204" pitchFamily="18" charset="0"/>
                          </a:rPr>
                        </m:ctrlPr>
                      </m:sSubPr>
                      <m:e>
                        <m:r>
                          <a:rPr lang="en-US" sz="560" i="1" dirty="0" smtClean="0">
                            <a:latin typeface="Cambria Math" panose="02040503050406030204" pitchFamily="18" charset="0"/>
                          </a:rPr>
                          <m:t>𝑝</m:t>
                        </m:r>
                      </m:e>
                      <m:sub>
                        <m:r>
                          <a:rPr lang="en-US" sz="560" i="1" dirty="0" smtClean="0">
                            <a:latin typeface="Cambria Math" panose="02040503050406030204" pitchFamily="18" charset="0"/>
                          </a:rPr>
                          <m:t>2</m:t>
                        </m:r>
                      </m:sub>
                    </m:sSub>
                  </m:oMath>
                </a14:m>
                <a:r>
                  <a:rPr lang="en-US" sz="560" dirty="0"/>
                  <a:t>), we need the area to the right of the z-statistic.  </a:t>
                </a:r>
                <a:br>
                  <a:rPr lang="en-US" sz="560" dirty="0"/>
                </a:br>
                <a:r>
                  <a:rPr lang="en-US" sz="560" dirty="0"/>
                  <a:t>   * Use a standard normal distribution table or calculator to find the area to the right of </a:t>
                </a:r>
                <a14:m>
                  <m:oMath xmlns:m="http://schemas.openxmlformats.org/officeDocument/2006/math">
                    <m:r>
                      <a:rPr lang="en-US" sz="560" i="1" dirty="0" smtClean="0">
                        <a:latin typeface="Cambria Math" panose="02040503050406030204" pitchFamily="18" charset="0"/>
                      </a:rPr>
                      <m:t>𝑧</m:t>
                    </m:r>
                    <m:r>
                      <a:rPr lang="en-US" sz="560" i="1" dirty="0" smtClean="0">
                        <a:latin typeface="Cambria Math" panose="02040503050406030204" pitchFamily="18" charset="0"/>
                      </a:rPr>
                      <m:t> = 1.414</m:t>
                    </m:r>
                  </m:oMath>
                </a14:m>
                <a:r>
                  <a:rPr lang="en-US" sz="560" dirty="0"/>
                  <a:t>. This will give you the p-value. </a:t>
                </a:r>
                <a:br>
                  <a:rPr lang="en-US" sz="560" dirty="0"/>
                </a:br>
                <a:r>
                  <a:rPr lang="en-US" sz="560" dirty="0"/>
                  <a:t>   * The p-value for </a:t>
                </a:r>
                <a14:m>
                  <m:oMath xmlns:m="http://schemas.openxmlformats.org/officeDocument/2006/math">
                    <m:r>
                      <a:rPr lang="en-US" sz="560" i="1" dirty="0" smtClean="0">
                        <a:latin typeface="Cambria Math" panose="02040503050406030204" pitchFamily="18" charset="0"/>
                      </a:rPr>
                      <m:t>𝑧</m:t>
                    </m:r>
                    <m:r>
                      <a:rPr lang="en-US" sz="560" i="1" dirty="0" smtClean="0">
                        <a:latin typeface="Cambria Math" panose="02040503050406030204" pitchFamily="18" charset="0"/>
                      </a:rPr>
                      <m:t> = 1.414 </m:t>
                    </m:r>
                  </m:oMath>
                </a14:m>
                <a:r>
                  <a:rPr lang="en-US" sz="560" dirty="0"/>
                  <a:t>is approximately **0.0793</a:t>
                </a:r>
                <a:r>
                  <a:rPr lang="en-US" sz="560" dirty="0" smtClean="0"/>
                  <a:t>**.</a:t>
                </a:r>
                <a:r>
                  <a:rPr lang="en-US" sz="560" dirty="0"/>
                  <a:t/>
                </a:r>
                <a:br>
                  <a:rPr lang="en-US" sz="560" dirty="0"/>
                </a:br>
                <a:r>
                  <a:rPr lang="en-US" sz="560" dirty="0"/>
                  <a:t>**Interpretation</a:t>
                </a:r>
                <a:r>
                  <a:rPr lang="en-US" sz="560" dirty="0" smtClean="0"/>
                  <a:t>:**</a:t>
                </a:r>
                <a:r>
                  <a:rPr lang="en-US" sz="560" dirty="0"/>
                  <a:t/>
                </a:r>
                <a:br>
                  <a:rPr lang="en-US" sz="560" dirty="0"/>
                </a:br>
                <a:r>
                  <a:rPr lang="en-US" sz="560" dirty="0"/>
                  <a:t>The p-value of 0.0793 means that if there were truly no difference in system failure rates between OS1 and OS2, there is a 7.93% chance of observing a sample difference in proportions as extreme as the one we found (or more extreme</a:t>
                </a:r>
                <a:r>
                  <a:rPr lang="en-US" sz="560" dirty="0" smtClean="0"/>
                  <a:t>).</a:t>
                </a:r>
                <a:r>
                  <a:rPr lang="en-US" sz="560" dirty="0"/>
                  <a:t/>
                </a:r>
                <a:br>
                  <a:rPr lang="en-US" sz="560" dirty="0"/>
                </a:br>
                <a:r>
                  <a:rPr lang="en-US" sz="560" dirty="0"/>
                  <a:t>**Decision</a:t>
                </a:r>
                <a:r>
                  <a:rPr lang="en-US" sz="560" dirty="0" smtClean="0"/>
                  <a:t>:**</a:t>
                </a:r>
                <a:r>
                  <a:rPr lang="en-US" sz="560" dirty="0"/>
                  <a:t/>
                </a:r>
                <a:br>
                  <a:rPr lang="en-US" sz="560" dirty="0"/>
                </a:br>
                <a:r>
                  <a:rPr lang="en-US" sz="560" dirty="0"/>
                  <a:t>* If you're using a significance level of 0.05, since the p-value (0.0793) is greater than 0.05, you would fail to reject the null hypothesis. This means there is not enough evidence to support the claim that OS2 has a lower proportion of system failures than OS1.</a:t>
                </a:r>
                <a:br>
                  <a:rPr lang="en-US" sz="560" dirty="0"/>
                </a:br>
                <a:r>
                  <a:rPr lang="en-US" sz="560" dirty="0"/>
                  <a:t>* However, the p-value is close to 0.05. If you had used a lower significance level, you might have been able to reject the null hypothesis. </a:t>
                </a:r>
                <a:br>
                  <a:rPr lang="en-US" sz="560" dirty="0"/>
                </a:br>
                <a:r>
                  <a:rPr lang="en-US" sz="560" dirty="0"/>
                  <a:t>**Important Note:** This analysis assumes that the samples are independent and that the underlying distributions are approximately normal. </a:t>
                </a:r>
                <a:br>
                  <a:rPr lang="en-US" sz="560" dirty="0"/>
                </a:br>
                <a:endParaRPr lang="en-US" sz="56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839788" y="4127498"/>
                <a:ext cx="5157787" cy="2571751"/>
              </a:xfr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p:cNvSpPr>
                <a:spLocks noGrp="1"/>
              </p:cNvSpPr>
              <p:nvPr>
                <p:ph type="body" sz="quarter" idx="3"/>
              </p:nvPr>
            </p:nvSpPr>
            <p:spPr>
              <a:xfrm>
                <a:off x="6172200" y="1681163"/>
                <a:ext cx="5183188" cy="2446334"/>
              </a:xfrm>
              <a:ln>
                <a:solidFill>
                  <a:schemeClr val="tx1"/>
                </a:solidFill>
              </a:ln>
            </p:spPr>
            <p:txBody>
              <a:bodyPr anchor="t">
                <a:noAutofit/>
              </a:bodyPr>
              <a:lstStyle/>
              <a:p>
                <a:pPr>
                  <a:lnSpc>
                    <a:spcPct val="120000"/>
                  </a:lnSpc>
                  <a:spcBef>
                    <a:spcPts val="0"/>
                  </a:spcBef>
                </a:pPr>
                <a:r>
                  <a:rPr lang="en-US" sz="630" b="0" dirty="0" smtClean="0"/>
                  <a:t>Step 1: Define the random variable</a:t>
                </a:r>
              </a:p>
              <a:p>
                <a:pPr>
                  <a:lnSpc>
                    <a:spcPct val="120000"/>
                  </a:lnSpc>
                  <a:spcBef>
                    <a:spcPts val="0"/>
                  </a:spcBef>
                </a:pPr>
                <a:r>
                  <a:rPr lang="en-US" sz="630" b="0" dirty="0"/>
                  <a:t>The random variable is the difference in proportions of system failures (crashes) between the two phone operating systems, OS1 and OS2. Let's denote </a:t>
                </a:r>
                <a:r>
                  <a:rPr lang="en-US" sz="630" b="0" dirty="0" smtClean="0"/>
                  <a:t>this as </a:t>
                </a:r>
                <a14:m>
                  <m:oMath xmlns:m="http://schemas.openxmlformats.org/officeDocument/2006/math">
                    <m:sSub>
                      <m:sSubPr>
                        <m:ctrlPr>
                          <a:rPr lang="en-US" sz="630" b="0" i="1" dirty="0">
                            <a:latin typeface="Cambria Math" panose="02040503050406030204" pitchFamily="18" charset="0"/>
                          </a:rPr>
                        </m:ctrlPr>
                      </m:sSubPr>
                      <m:e>
                        <m:r>
                          <a:rPr lang="en-US" sz="630" b="0" i="1" dirty="0">
                            <a:latin typeface="Cambria Math" panose="02040503050406030204" pitchFamily="18" charset="0"/>
                          </a:rPr>
                          <m:t>𝑝</m:t>
                        </m:r>
                      </m:e>
                      <m:sub>
                        <m:r>
                          <a:rPr lang="en-US" sz="630" b="0" i="1" dirty="0">
                            <a:latin typeface="Cambria Math" panose="02040503050406030204" pitchFamily="18" charset="0"/>
                          </a:rPr>
                          <m:t>1</m:t>
                        </m:r>
                      </m:sub>
                    </m:sSub>
                    <m:r>
                      <a:rPr lang="en-US" sz="630" b="0" i="1" dirty="0" smtClean="0">
                        <a:latin typeface="Cambria Math" panose="02040503050406030204" pitchFamily="18" charset="0"/>
                      </a:rPr>
                      <m:t>−</m:t>
                    </m:r>
                    <m:sSub>
                      <m:sSubPr>
                        <m:ctrlPr>
                          <a:rPr lang="en-US" sz="630" b="0" i="1" dirty="0">
                            <a:latin typeface="Cambria Math" panose="02040503050406030204" pitchFamily="18" charset="0"/>
                          </a:rPr>
                        </m:ctrlPr>
                      </m:sSubPr>
                      <m:e>
                        <m:r>
                          <a:rPr lang="en-US" sz="630" b="0" i="1" dirty="0">
                            <a:latin typeface="Cambria Math" panose="02040503050406030204" pitchFamily="18" charset="0"/>
                          </a:rPr>
                          <m:t>𝑝</m:t>
                        </m:r>
                      </m:e>
                      <m:sub>
                        <m:r>
                          <a:rPr lang="en-US" sz="630" b="0" i="1" dirty="0" smtClean="0">
                            <a:latin typeface="Cambria Math" panose="02040503050406030204" pitchFamily="18" charset="0"/>
                          </a:rPr>
                          <m:t>2</m:t>
                        </m:r>
                      </m:sub>
                    </m:sSub>
                  </m:oMath>
                </a14:m>
                <a:r>
                  <a:rPr lang="en-US" sz="630" b="0" dirty="0" smtClean="0"/>
                  <a:t>, </a:t>
                </a:r>
                <a:r>
                  <a:rPr lang="en-US" sz="630" b="0" dirty="0"/>
                  <a:t>where </a:t>
                </a:r>
                <a14:m>
                  <m:oMath xmlns:m="http://schemas.openxmlformats.org/officeDocument/2006/math">
                    <m:sSub>
                      <m:sSubPr>
                        <m:ctrlPr>
                          <a:rPr lang="en-US" sz="630" b="0" i="1" dirty="0">
                            <a:latin typeface="Cambria Math" panose="02040503050406030204" pitchFamily="18" charset="0"/>
                          </a:rPr>
                        </m:ctrlPr>
                      </m:sSubPr>
                      <m:e>
                        <m:r>
                          <a:rPr lang="en-US" sz="630" b="0" i="1" dirty="0">
                            <a:latin typeface="Cambria Math" panose="02040503050406030204" pitchFamily="18" charset="0"/>
                          </a:rPr>
                          <m:t>𝑝</m:t>
                        </m:r>
                      </m:e>
                      <m:sub>
                        <m:r>
                          <a:rPr lang="en-US" sz="630" b="0" i="1" dirty="0">
                            <a:latin typeface="Cambria Math" panose="02040503050406030204" pitchFamily="18" charset="0"/>
                          </a:rPr>
                          <m:t>1</m:t>
                        </m:r>
                      </m:sub>
                    </m:sSub>
                  </m:oMath>
                </a14:m>
                <a:r>
                  <a:rPr lang="en-US" sz="630" b="0" dirty="0" smtClean="0"/>
                  <a:t> </a:t>
                </a:r>
                <a:r>
                  <a:rPr lang="en-US" sz="630" b="0" dirty="0"/>
                  <a:t>is the proportion of system failures for OS1 and </a:t>
                </a:r>
                <a14:m>
                  <m:oMath xmlns:m="http://schemas.openxmlformats.org/officeDocument/2006/math">
                    <m:sSub>
                      <m:sSubPr>
                        <m:ctrlPr>
                          <a:rPr lang="en-US" sz="630" b="0" i="1" dirty="0">
                            <a:latin typeface="Cambria Math" panose="02040503050406030204" pitchFamily="18" charset="0"/>
                          </a:rPr>
                        </m:ctrlPr>
                      </m:sSubPr>
                      <m:e>
                        <m:r>
                          <a:rPr lang="en-US" sz="630" b="0" i="1" dirty="0">
                            <a:latin typeface="Cambria Math" panose="02040503050406030204" pitchFamily="18" charset="0"/>
                          </a:rPr>
                          <m:t>𝑝</m:t>
                        </m:r>
                      </m:e>
                      <m:sub>
                        <m:r>
                          <a:rPr lang="en-US" sz="630" b="0" i="1" dirty="0" smtClean="0">
                            <a:latin typeface="Cambria Math" panose="02040503050406030204" pitchFamily="18" charset="0"/>
                          </a:rPr>
                          <m:t>2</m:t>
                        </m:r>
                      </m:sub>
                    </m:sSub>
                  </m:oMath>
                </a14:m>
                <a:r>
                  <a:rPr lang="en-US" sz="630" b="0" dirty="0" smtClean="0"/>
                  <a:t> </a:t>
                </a:r>
                <a:r>
                  <a:rPr lang="en-US" sz="630" b="0" dirty="0"/>
                  <a:t>is the proportion of system failures for OS2.</a:t>
                </a:r>
              </a:p>
              <a:p>
                <a:pPr>
                  <a:lnSpc>
                    <a:spcPct val="120000"/>
                  </a:lnSpc>
                  <a:spcBef>
                    <a:spcPts val="0"/>
                  </a:spcBef>
                </a:pPr>
                <a:r>
                  <a:rPr lang="en-US" sz="630" b="0" dirty="0"/>
                  <a:t>Step 2: Calculate the proportions of system failures</a:t>
                </a:r>
              </a:p>
              <a:p>
                <a:pPr>
                  <a:lnSpc>
                    <a:spcPct val="120000"/>
                  </a:lnSpc>
                  <a:spcBef>
                    <a:spcPts val="0"/>
                  </a:spcBef>
                </a:pPr>
                <a:r>
                  <a:rPr lang="en-US" sz="630" b="0" dirty="0"/>
                  <a:t>For OS1, the proportion of system failures is </a:t>
                </a:r>
                <a14:m>
                  <m:oMath xmlns:m="http://schemas.openxmlformats.org/officeDocument/2006/math">
                    <m:r>
                      <a:rPr lang="en-US" sz="630" b="0" i="1" dirty="0" smtClean="0">
                        <a:latin typeface="Cambria Math" panose="02040503050406030204" pitchFamily="18" charset="0"/>
                      </a:rPr>
                      <m:t>15/150 = 0.1</m:t>
                    </m:r>
                  </m:oMath>
                </a14:m>
                <a:r>
                  <a:rPr lang="en-US" sz="630" b="0" dirty="0"/>
                  <a:t>.</a:t>
                </a:r>
                <a:br>
                  <a:rPr lang="en-US" sz="630" b="0" dirty="0"/>
                </a:br>
                <a:r>
                  <a:rPr lang="en-US" sz="630" b="0" dirty="0"/>
                  <a:t>For OS2, the proportion of system failures is </a:t>
                </a:r>
                <a14:m>
                  <m:oMath xmlns:m="http://schemas.openxmlformats.org/officeDocument/2006/math">
                    <m:r>
                      <a:rPr lang="en-US" sz="630" b="0" i="1" dirty="0" smtClean="0">
                        <a:latin typeface="Cambria Math" panose="02040503050406030204" pitchFamily="18" charset="0"/>
                      </a:rPr>
                      <m:t>9/150 = 0.06</m:t>
                    </m:r>
                  </m:oMath>
                </a14:m>
                <a:r>
                  <a:rPr lang="en-US" sz="630" b="0" dirty="0"/>
                  <a:t>.</a:t>
                </a:r>
              </a:p>
              <a:p>
                <a:pPr>
                  <a:lnSpc>
                    <a:spcPct val="120000"/>
                  </a:lnSpc>
                  <a:spcBef>
                    <a:spcPts val="0"/>
                  </a:spcBef>
                </a:pPr>
                <a:r>
                  <a:rPr lang="en-US" sz="630" b="0" dirty="0"/>
                  <a:t>Step 3: Calculate the standard error of the difference in proportions</a:t>
                </a:r>
              </a:p>
              <a:p>
                <a:pPr>
                  <a:lnSpc>
                    <a:spcPct val="120000"/>
                  </a:lnSpc>
                  <a:spcBef>
                    <a:spcPts val="0"/>
                  </a:spcBef>
                </a:pPr>
                <a:r>
                  <a:rPr lang="en-US" sz="630" b="0" dirty="0"/>
                  <a:t>The standard error of the difference in proportions is </a:t>
                </a:r>
                <a14:m>
                  <m:oMath xmlns:m="http://schemas.openxmlformats.org/officeDocument/2006/math">
                    <m:rad>
                      <m:radPr>
                        <m:degHide m:val="on"/>
                        <m:ctrlPr>
                          <a:rPr lang="en-US" sz="630" b="0" i="1" smtClean="0">
                            <a:latin typeface="Cambria Math" panose="02040503050406030204" pitchFamily="18" charset="0"/>
                          </a:rPr>
                        </m:ctrlPr>
                      </m:radPr>
                      <m:deg/>
                      <m:e>
                        <m:d>
                          <m:dPr>
                            <m:ctrlPr>
                              <a:rPr lang="en-US" sz="630" b="0" i="1" smtClean="0">
                                <a:latin typeface="Cambria Math" panose="02040503050406030204" pitchFamily="18" charset="0"/>
                              </a:rPr>
                            </m:ctrlPr>
                          </m:dPr>
                          <m:e>
                            <m:sSub>
                              <m:sSubPr>
                                <m:ctrlPr>
                                  <a:rPr lang="en-US" sz="630" b="0" i="1" dirty="0">
                                    <a:latin typeface="Cambria Math" panose="02040503050406030204" pitchFamily="18" charset="0"/>
                                  </a:rPr>
                                </m:ctrlPr>
                              </m:sSubPr>
                              <m:e>
                                <m:r>
                                  <a:rPr lang="en-US" sz="630" b="0" i="1" dirty="0">
                                    <a:latin typeface="Cambria Math" panose="02040503050406030204" pitchFamily="18" charset="0"/>
                                  </a:rPr>
                                  <m:t>𝑝</m:t>
                                </m:r>
                              </m:e>
                              <m:sub>
                                <m:r>
                                  <a:rPr lang="en-US" sz="630" b="0" i="1" dirty="0">
                                    <a:latin typeface="Cambria Math" panose="02040503050406030204" pitchFamily="18" charset="0"/>
                                  </a:rPr>
                                  <m:t>1</m:t>
                                </m:r>
                              </m:sub>
                            </m:sSub>
                            <m:r>
                              <a:rPr lang="en-US" sz="630" b="0" i="1" smtClean="0">
                                <a:latin typeface="Cambria Math" panose="02040503050406030204" pitchFamily="18" charset="0"/>
                              </a:rPr>
                              <m:t>∗</m:t>
                            </m:r>
                            <m:f>
                              <m:fPr>
                                <m:ctrlPr>
                                  <a:rPr lang="en-US" sz="630" b="0" i="1" smtClean="0">
                                    <a:latin typeface="Cambria Math" panose="02040503050406030204" pitchFamily="18" charset="0"/>
                                  </a:rPr>
                                </m:ctrlPr>
                              </m:fPr>
                              <m:num>
                                <m:r>
                                  <a:rPr lang="en-US" sz="630" b="0" i="1" smtClean="0">
                                    <a:latin typeface="Cambria Math" panose="02040503050406030204" pitchFamily="18" charset="0"/>
                                  </a:rPr>
                                  <m:t>1−</m:t>
                                </m:r>
                                <m:sSub>
                                  <m:sSubPr>
                                    <m:ctrlPr>
                                      <a:rPr lang="en-US" sz="630" b="0" i="1" dirty="0">
                                        <a:latin typeface="Cambria Math" panose="02040503050406030204" pitchFamily="18" charset="0"/>
                                      </a:rPr>
                                    </m:ctrlPr>
                                  </m:sSubPr>
                                  <m:e>
                                    <m:r>
                                      <a:rPr lang="en-US" sz="630" b="0" i="1" dirty="0">
                                        <a:latin typeface="Cambria Math" panose="02040503050406030204" pitchFamily="18" charset="0"/>
                                      </a:rPr>
                                      <m:t>𝑝</m:t>
                                    </m:r>
                                  </m:e>
                                  <m:sub>
                                    <m:r>
                                      <a:rPr lang="en-US" sz="630" b="0" i="1" dirty="0">
                                        <a:latin typeface="Cambria Math" panose="02040503050406030204" pitchFamily="18" charset="0"/>
                                      </a:rPr>
                                      <m:t>1</m:t>
                                    </m:r>
                                  </m:sub>
                                </m:sSub>
                              </m:num>
                              <m:den>
                                <m:sSub>
                                  <m:sSubPr>
                                    <m:ctrlPr>
                                      <a:rPr lang="en-US" sz="630" b="0" i="1" dirty="0">
                                        <a:latin typeface="Cambria Math" panose="02040503050406030204" pitchFamily="18" charset="0"/>
                                      </a:rPr>
                                    </m:ctrlPr>
                                  </m:sSubPr>
                                  <m:e>
                                    <m:r>
                                      <a:rPr lang="en-US" sz="630" b="0" i="1" dirty="0" smtClean="0">
                                        <a:latin typeface="Cambria Math" panose="02040503050406030204" pitchFamily="18" charset="0"/>
                                      </a:rPr>
                                      <m:t>𝑛</m:t>
                                    </m:r>
                                  </m:e>
                                  <m:sub>
                                    <m:r>
                                      <a:rPr lang="en-US" sz="630" b="0" i="1" dirty="0">
                                        <a:latin typeface="Cambria Math" panose="02040503050406030204" pitchFamily="18" charset="0"/>
                                      </a:rPr>
                                      <m:t>1</m:t>
                                    </m:r>
                                  </m:sub>
                                </m:sSub>
                              </m:den>
                            </m:f>
                          </m:e>
                        </m:d>
                        <m:r>
                          <a:rPr lang="en-US" sz="630" b="0" i="1" smtClean="0">
                            <a:latin typeface="Cambria Math" panose="02040503050406030204" pitchFamily="18" charset="0"/>
                          </a:rPr>
                          <m:t>+</m:t>
                        </m:r>
                        <m:d>
                          <m:dPr>
                            <m:ctrlPr>
                              <a:rPr lang="en-US" sz="630" b="0" i="1" smtClean="0">
                                <a:latin typeface="Cambria Math" panose="02040503050406030204" pitchFamily="18" charset="0"/>
                              </a:rPr>
                            </m:ctrlPr>
                          </m:dPr>
                          <m:e>
                            <m:sSub>
                              <m:sSubPr>
                                <m:ctrlPr>
                                  <a:rPr lang="en-US" sz="630" b="0" i="1" dirty="0">
                                    <a:latin typeface="Cambria Math" panose="02040503050406030204" pitchFamily="18" charset="0"/>
                                  </a:rPr>
                                </m:ctrlPr>
                              </m:sSubPr>
                              <m:e>
                                <m:r>
                                  <a:rPr lang="en-US" sz="630" b="0" i="1" dirty="0">
                                    <a:latin typeface="Cambria Math" panose="02040503050406030204" pitchFamily="18" charset="0"/>
                                  </a:rPr>
                                  <m:t>𝑝</m:t>
                                </m:r>
                              </m:e>
                              <m:sub>
                                <m:r>
                                  <a:rPr lang="en-US" sz="630" b="0" i="1" dirty="0" smtClean="0">
                                    <a:latin typeface="Cambria Math" panose="02040503050406030204" pitchFamily="18" charset="0"/>
                                  </a:rPr>
                                  <m:t>2</m:t>
                                </m:r>
                              </m:sub>
                            </m:sSub>
                            <m:r>
                              <a:rPr lang="en-US" sz="630" b="0" i="1" smtClean="0">
                                <a:latin typeface="Cambria Math" panose="02040503050406030204" pitchFamily="18" charset="0"/>
                              </a:rPr>
                              <m:t>∗</m:t>
                            </m:r>
                            <m:f>
                              <m:fPr>
                                <m:ctrlPr>
                                  <a:rPr lang="en-US" sz="630" b="0" i="1" smtClean="0">
                                    <a:latin typeface="Cambria Math" panose="02040503050406030204" pitchFamily="18" charset="0"/>
                                  </a:rPr>
                                </m:ctrlPr>
                              </m:fPr>
                              <m:num>
                                <m:r>
                                  <a:rPr lang="en-US" sz="630" b="0" i="1" smtClean="0">
                                    <a:latin typeface="Cambria Math" panose="02040503050406030204" pitchFamily="18" charset="0"/>
                                  </a:rPr>
                                  <m:t>1−</m:t>
                                </m:r>
                                <m:sSub>
                                  <m:sSubPr>
                                    <m:ctrlPr>
                                      <a:rPr lang="en-US" sz="630" b="0" i="1" dirty="0">
                                        <a:latin typeface="Cambria Math" panose="02040503050406030204" pitchFamily="18" charset="0"/>
                                      </a:rPr>
                                    </m:ctrlPr>
                                  </m:sSubPr>
                                  <m:e>
                                    <m:r>
                                      <a:rPr lang="en-US" sz="630" b="0" i="1" dirty="0">
                                        <a:latin typeface="Cambria Math" panose="02040503050406030204" pitchFamily="18" charset="0"/>
                                      </a:rPr>
                                      <m:t>𝑝</m:t>
                                    </m:r>
                                  </m:e>
                                  <m:sub>
                                    <m:r>
                                      <a:rPr lang="en-US" sz="630" b="0" i="1" dirty="0" smtClean="0">
                                        <a:latin typeface="Cambria Math" panose="02040503050406030204" pitchFamily="18" charset="0"/>
                                      </a:rPr>
                                      <m:t>2</m:t>
                                    </m:r>
                                  </m:sub>
                                </m:sSub>
                              </m:num>
                              <m:den>
                                <m:sSub>
                                  <m:sSubPr>
                                    <m:ctrlPr>
                                      <a:rPr lang="en-US" sz="630" b="0" i="1" dirty="0">
                                        <a:latin typeface="Cambria Math" panose="02040503050406030204" pitchFamily="18" charset="0"/>
                                      </a:rPr>
                                    </m:ctrlPr>
                                  </m:sSubPr>
                                  <m:e>
                                    <m:r>
                                      <a:rPr lang="en-US" sz="630" b="0" i="1" dirty="0" smtClean="0">
                                        <a:latin typeface="Cambria Math" panose="02040503050406030204" pitchFamily="18" charset="0"/>
                                      </a:rPr>
                                      <m:t>𝑛</m:t>
                                    </m:r>
                                  </m:e>
                                  <m:sub>
                                    <m:r>
                                      <a:rPr lang="en-US" sz="630" b="0" i="1" dirty="0" smtClean="0">
                                        <a:latin typeface="Cambria Math" panose="02040503050406030204" pitchFamily="18" charset="0"/>
                                      </a:rPr>
                                      <m:t>2</m:t>
                                    </m:r>
                                  </m:sub>
                                </m:sSub>
                              </m:den>
                            </m:f>
                          </m:e>
                        </m:d>
                      </m:e>
                    </m:rad>
                  </m:oMath>
                </a14:m>
                <a:r>
                  <a:rPr lang="en-US" sz="630" b="0" dirty="0" smtClean="0"/>
                  <a:t>, </a:t>
                </a:r>
                <a:r>
                  <a:rPr lang="en-US" sz="630" b="0" dirty="0"/>
                  <a:t>where </a:t>
                </a:r>
                <a14:m>
                  <m:oMath xmlns:m="http://schemas.openxmlformats.org/officeDocument/2006/math">
                    <m:sSub>
                      <m:sSubPr>
                        <m:ctrlPr>
                          <a:rPr lang="en-US" sz="630" b="0" i="1" dirty="0">
                            <a:latin typeface="Cambria Math" panose="02040503050406030204" pitchFamily="18" charset="0"/>
                          </a:rPr>
                        </m:ctrlPr>
                      </m:sSubPr>
                      <m:e>
                        <m:r>
                          <a:rPr lang="en-US" sz="630" b="0" i="1" dirty="0" smtClean="0">
                            <a:latin typeface="Cambria Math" panose="02040503050406030204" pitchFamily="18" charset="0"/>
                          </a:rPr>
                          <m:t>𝑛</m:t>
                        </m:r>
                      </m:e>
                      <m:sub>
                        <m:r>
                          <a:rPr lang="en-US" sz="630" b="0" i="1" dirty="0">
                            <a:latin typeface="Cambria Math" panose="02040503050406030204" pitchFamily="18" charset="0"/>
                          </a:rPr>
                          <m:t>1</m:t>
                        </m:r>
                      </m:sub>
                    </m:sSub>
                  </m:oMath>
                </a14:m>
                <a:r>
                  <a:rPr lang="en-US" sz="630" b="0" dirty="0" smtClean="0"/>
                  <a:t> </a:t>
                </a:r>
                <a:r>
                  <a:rPr lang="en-US" sz="630" b="0" dirty="0"/>
                  <a:t>and </a:t>
                </a:r>
                <a14:m>
                  <m:oMath xmlns:m="http://schemas.openxmlformats.org/officeDocument/2006/math">
                    <m:sSub>
                      <m:sSubPr>
                        <m:ctrlPr>
                          <a:rPr lang="en-US" sz="630" b="0" i="1" dirty="0">
                            <a:latin typeface="Cambria Math" panose="02040503050406030204" pitchFamily="18" charset="0"/>
                          </a:rPr>
                        </m:ctrlPr>
                      </m:sSubPr>
                      <m:e>
                        <m:r>
                          <a:rPr lang="en-US" sz="630" b="0" i="1" dirty="0" smtClean="0">
                            <a:latin typeface="Cambria Math" panose="02040503050406030204" pitchFamily="18" charset="0"/>
                          </a:rPr>
                          <m:t>𝑛</m:t>
                        </m:r>
                      </m:e>
                      <m:sub>
                        <m:r>
                          <a:rPr lang="en-US" sz="630" b="0" i="1" dirty="0" smtClean="0">
                            <a:latin typeface="Cambria Math" panose="02040503050406030204" pitchFamily="18" charset="0"/>
                          </a:rPr>
                          <m:t>2</m:t>
                        </m:r>
                      </m:sub>
                    </m:sSub>
                  </m:oMath>
                </a14:m>
                <a:r>
                  <a:rPr lang="en-US" sz="630" b="0" dirty="0" smtClean="0"/>
                  <a:t> </a:t>
                </a:r>
                <a:r>
                  <a:rPr lang="en-US" sz="630" b="0" dirty="0"/>
                  <a:t>are the sample sizes for OS1 and OS2, respectively. Since </a:t>
                </a:r>
                <a14:m>
                  <m:oMath xmlns:m="http://schemas.openxmlformats.org/officeDocument/2006/math">
                    <m:sSub>
                      <m:sSubPr>
                        <m:ctrlPr>
                          <a:rPr lang="en-US" sz="630" b="0" i="1" dirty="0">
                            <a:latin typeface="Cambria Math" panose="02040503050406030204" pitchFamily="18" charset="0"/>
                          </a:rPr>
                        </m:ctrlPr>
                      </m:sSubPr>
                      <m:e>
                        <m:r>
                          <a:rPr lang="en-US" sz="630" b="0" i="1" dirty="0" smtClean="0">
                            <a:latin typeface="Cambria Math" panose="02040503050406030204" pitchFamily="18" charset="0"/>
                          </a:rPr>
                          <m:t>𝑛</m:t>
                        </m:r>
                      </m:e>
                      <m:sub>
                        <m:r>
                          <a:rPr lang="en-US" sz="630" b="0" i="1" dirty="0">
                            <a:latin typeface="Cambria Math" panose="02040503050406030204" pitchFamily="18" charset="0"/>
                          </a:rPr>
                          <m:t>1</m:t>
                        </m:r>
                      </m:sub>
                    </m:sSub>
                    <m:r>
                      <a:rPr lang="en-US" sz="630" b="0" i="1" dirty="0" smtClean="0">
                        <a:latin typeface="Cambria Math" panose="02040503050406030204" pitchFamily="18" charset="0"/>
                      </a:rPr>
                      <m:t> =</m:t>
                    </m:r>
                    <m:sSub>
                      <m:sSubPr>
                        <m:ctrlPr>
                          <a:rPr lang="en-US" sz="630" b="0" i="1" dirty="0">
                            <a:latin typeface="Cambria Math" panose="02040503050406030204" pitchFamily="18" charset="0"/>
                          </a:rPr>
                        </m:ctrlPr>
                      </m:sSubPr>
                      <m:e>
                        <m:r>
                          <a:rPr lang="en-US" sz="630" b="0" i="1" dirty="0" smtClean="0">
                            <a:latin typeface="Cambria Math" panose="02040503050406030204" pitchFamily="18" charset="0"/>
                          </a:rPr>
                          <m:t>𝑛</m:t>
                        </m:r>
                      </m:e>
                      <m:sub>
                        <m:r>
                          <a:rPr lang="en-US" sz="630" b="0" i="1" dirty="0" smtClean="0">
                            <a:latin typeface="Cambria Math" panose="02040503050406030204" pitchFamily="18" charset="0"/>
                          </a:rPr>
                          <m:t>2</m:t>
                        </m:r>
                      </m:sub>
                    </m:sSub>
                    <m:r>
                      <a:rPr lang="en-US" sz="630" b="0" i="1" dirty="0" smtClean="0">
                        <a:latin typeface="Cambria Math" panose="02040503050406030204" pitchFamily="18" charset="0"/>
                      </a:rPr>
                      <m:t>= 150</m:t>
                    </m:r>
                  </m:oMath>
                </a14:m>
                <a:r>
                  <a:rPr lang="en-US" sz="630" b="0" dirty="0"/>
                  <a:t>, the standard error is </a:t>
                </a:r>
                <a14:m>
                  <m:oMath xmlns:m="http://schemas.openxmlformats.org/officeDocument/2006/math">
                    <m:rad>
                      <m:radPr>
                        <m:degHide m:val="on"/>
                        <m:ctrlPr>
                          <a:rPr lang="en-US" sz="630" b="0" i="1">
                            <a:latin typeface="Cambria Math" panose="02040503050406030204" pitchFamily="18" charset="0"/>
                          </a:rPr>
                        </m:ctrlPr>
                      </m:radPr>
                      <m:deg/>
                      <m:e>
                        <m:d>
                          <m:dPr>
                            <m:ctrlPr>
                              <a:rPr lang="en-US" sz="630" b="0" i="1">
                                <a:latin typeface="Cambria Math" panose="02040503050406030204" pitchFamily="18" charset="0"/>
                              </a:rPr>
                            </m:ctrlPr>
                          </m:dPr>
                          <m:e>
                            <m:r>
                              <a:rPr lang="en-US" sz="630" b="0" i="1" smtClean="0">
                                <a:latin typeface="Cambria Math" panose="02040503050406030204" pitchFamily="18" charset="0"/>
                              </a:rPr>
                              <m:t>0.1</m:t>
                            </m:r>
                            <m:r>
                              <a:rPr lang="en-US" sz="630" b="0" i="1">
                                <a:latin typeface="Cambria Math" panose="02040503050406030204" pitchFamily="18" charset="0"/>
                              </a:rPr>
                              <m:t>∗</m:t>
                            </m:r>
                            <m:f>
                              <m:fPr>
                                <m:ctrlPr>
                                  <a:rPr lang="en-US" sz="630" b="0" i="1">
                                    <a:latin typeface="Cambria Math" panose="02040503050406030204" pitchFamily="18" charset="0"/>
                                  </a:rPr>
                                </m:ctrlPr>
                              </m:fPr>
                              <m:num>
                                <m:r>
                                  <a:rPr lang="en-US" sz="630" b="0" i="1">
                                    <a:latin typeface="Cambria Math" panose="02040503050406030204" pitchFamily="18" charset="0"/>
                                  </a:rPr>
                                  <m:t>1−</m:t>
                                </m:r>
                                <m:r>
                                  <a:rPr lang="en-US" sz="630" b="0" i="1" smtClean="0">
                                    <a:latin typeface="Cambria Math" panose="02040503050406030204" pitchFamily="18" charset="0"/>
                                  </a:rPr>
                                  <m:t>0.1</m:t>
                                </m:r>
                              </m:num>
                              <m:den>
                                <m:r>
                                  <a:rPr lang="en-US" sz="630" b="0" i="1" smtClean="0">
                                    <a:latin typeface="Cambria Math" panose="02040503050406030204" pitchFamily="18" charset="0"/>
                                  </a:rPr>
                                  <m:t>150</m:t>
                                </m:r>
                              </m:den>
                            </m:f>
                          </m:e>
                        </m:d>
                        <m:r>
                          <a:rPr lang="en-US" sz="630" b="0" i="1">
                            <a:latin typeface="Cambria Math" panose="02040503050406030204" pitchFamily="18" charset="0"/>
                          </a:rPr>
                          <m:t>+</m:t>
                        </m:r>
                        <m:d>
                          <m:dPr>
                            <m:ctrlPr>
                              <a:rPr lang="en-US" sz="630" b="0" i="1">
                                <a:latin typeface="Cambria Math" panose="02040503050406030204" pitchFamily="18" charset="0"/>
                              </a:rPr>
                            </m:ctrlPr>
                          </m:dPr>
                          <m:e>
                            <m:r>
                              <a:rPr lang="en-US" sz="630" b="0" i="1" smtClean="0">
                                <a:latin typeface="Cambria Math" panose="02040503050406030204" pitchFamily="18" charset="0"/>
                              </a:rPr>
                              <m:t>0.06</m:t>
                            </m:r>
                            <m:r>
                              <a:rPr lang="en-US" sz="630" b="0" i="1">
                                <a:latin typeface="Cambria Math" panose="02040503050406030204" pitchFamily="18" charset="0"/>
                              </a:rPr>
                              <m:t>∗</m:t>
                            </m:r>
                            <m:f>
                              <m:fPr>
                                <m:ctrlPr>
                                  <a:rPr lang="en-US" sz="630" b="0" i="1">
                                    <a:latin typeface="Cambria Math" panose="02040503050406030204" pitchFamily="18" charset="0"/>
                                  </a:rPr>
                                </m:ctrlPr>
                              </m:fPr>
                              <m:num>
                                <m:r>
                                  <a:rPr lang="en-US" sz="630" b="0" i="1">
                                    <a:latin typeface="Cambria Math" panose="02040503050406030204" pitchFamily="18" charset="0"/>
                                  </a:rPr>
                                  <m:t>1−</m:t>
                                </m:r>
                                <m:r>
                                  <a:rPr lang="en-US" sz="630" b="0" i="1" smtClean="0">
                                    <a:latin typeface="Cambria Math" panose="02040503050406030204" pitchFamily="18" charset="0"/>
                                  </a:rPr>
                                  <m:t>0.06</m:t>
                                </m:r>
                              </m:num>
                              <m:den>
                                <m:r>
                                  <a:rPr lang="en-US" sz="630" b="0" i="1" smtClean="0">
                                    <a:latin typeface="Cambria Math" panose="02040503050406030204" pitchFamily="18" charset="0"/>
                                  </a:rPr>
                                  <m:t>150</m:t>
                                </m:r>
                              </m:den>
                            </m:f>
                          </m:e>
                        </m:d>
                      </m:e>
                    </m:rad>
                    <m:r>
                      <a:rPr lang="en-US" sz="630" b="0" i="1" smtClean="0">
                        <a:latin typeface="Cambria Math" panose="02040503050406030204" pitchFamily="18" charset="0"/>
                      </a:rPr>
                      <m:t>=</m:t>
                    </m:r>
                    <m:rad>
                      <m:radPr>
                        <m:degHide m:val="on"/>
                        <m:ctrlPr>
                          <a:rPr lang="en-US" sz="630" b="0" i="1" smtClean="0">
                            <a:latin typeface="Cambria Math" panose="02040503050406030204" pitchFamily="18" charset="0"/>
                          </a:rPr>
                        </m:ctrlPr>
                      </m:radPr>
                      <m:deg/>
                      <m:e>
                        <m:f>
                          <m:fPr>
                            <m:ctrlPr>
                              <a:rPr lang="en-US" sz="630" b="0" i="1" smtClean="0">
                                <a:latin typeface="Cambria Math" panose="02040503050406030204" pitchFamily="18" charset="0"/>
                              </a:rPr>
                            </m:ctrlPr>
                          </m:fPr>
                          <m:num>
                            <m:r>
                              <a:rPr lang="en-US" sz="630" b="0" i="1" smtClean="0">
                                <a:latin typeface="Cambria Math" panose="02040503050406030204" pitchFamily="18" charset="0"/>
                              </a:rPr>
                              <m:t>0.09</m:t>
                            </m:r>
                          </m:num>
                          <m:den>
                            <m:r>
                              <a:rPr lang="en-US" sz="630" b="0" i="1" smtClean="0">
                                <a:latin typeface="Cambria Math" panose="02040503050406030204" pitchFamily="18" charset="0"/>
                              </a:rPr>
                              <m:t>150</m:t>
                            </m:r>
                          </m:den>
                        </m:f>
                        <m:r>
                          <a:rPr lang="en-US" sz="630" b="0" i="1" smtClean="0">
                            <a:latin typeface="Cambria Math" panose="02040503050406030204" pitchFamily="18" charset="0"/>
                          </a:rPr>
                          <m:t>+</m:t>
                        </m:r>
                        <m:f>
                          <m:fPr>
                            <m:ctrlPr>
                              <a:rPr lang="en-US" sz="630" b="0" i="1" smtClean="0">
                                <a:latin typeface="Cambria Math" panose="02040503050406030204" pitchFamily="18" charset="0"/>
                              </a:rPr>
                            </m:ctrlPr>
                          </m:fPr>
                          <m:num>
                            <m:r>
                              <a:rPr lang="en-US" sz="630" b="0" i="1" smtClean="0">
                                <a:latin typeface="Cambria Math" panose="02040503050406030204" pitchFamily="18" charset="0"/>
                              </a:rPr>
                              <m:t>0.0564</m:t>
                            </m:r>
                          </m:num>
                          <m:den>
                            <m:r>
                              <a:rPr lang="en-US" sz="630" b="0" i="1" smtClean="0">
                                <a:latin typeface="Cambria Math" panose="02040503050406030204" pitchFamily="18" charset="0"/>
                              </a:rPr>
                              <m:t>150</m:t>
                            </m:r>
                          </m:den>
                        </m:f>
                      </m:e>
                    </m:rad>
                    <m:r>
                      <a:rPr lang="en-US" sz="630" b="0" i="1" smtClean="0">
                        <a:latin typeface="Cambria Math" panose="02040503050406030204" pitchFamily="18" charset="0"/>
                      </a:rPr>
                      <m:t>=</m:t>
                    </m:r>
                    <m:rad>
                      <m:radPr>
                        <m:degHide m:val="on"/>
                        <m:ctrlPr>
                          <a:rPr lang="en-US" sz="630" b="0" i="1" smtClean="0">
                            <a:latin typeface="Cambria Math" panose="02040503050406030204" pitchFamily="18" charset="0"/>
                          </a:rPr>
                        </m:ctrlPr>
                      </m:radPr>
                      <m:deg/>
                      <m:e>
                        <m:r>
                          <a:rPr lang="en-US" sz="630" b="0" i="1" smtClean="0">
                            <a:latin typeface="Cambria Math" panose="02040503050406030204" pitchFamily="18" charset="0"/>
                          </a:rPr>
                          <m:t>0.0006+0.000376</m:t>
                        </m:r>
                      </m:e>
                    </m:rad>
                    <m:r>
                      <a:rPr lang="en-US" sz="630" b="0" i="1" smtClean="0">
                        <a:latin typeface="Cambria Math" panose="02040503050406030204" pitchFamily="18" charset="0"/>
                      </a:rPr>
                      <m:t>=</m:t>
                    </m:r>
                    <m:rad>
                      <m:radPr>
                        <m:degHide m:val="on"/>
                        <m:ctrlPr>
                          <a:rPr lang="en-US" sz="630" b="0" i="1" smtClean="0">
                            <a:latin typeface="Cambria Math" panose="02040503050406030204" pitchFamily="18" charset="0"/>
                          </a:rPr>
                        </m:ctrlPr>
                      </m:radPr>
                      <m:deg/>
                      <m:e>
                        <m:r>
                          <a:rPr lang="en-US" sz="630" b="0" i="1" smtClean="0">
                            <a:latin typeface="Cambria Math" panose="02040503050406030204" pitchFamily="18" charset="0"/>
                          </a:rPr>
                          <m:t>0.000976</m:t>
                        </m:r>
                      </m:e>
                    </m:rad>
                    <m:r>
                      <a:rPr lang="en-US" sz="630" b="0" i="1" smtClean="0">
                        <a:latin typeface="Cambria Math" panose="02040503050406030204" pitchFamily="18" charset="0"/>
                      </a:rPr>
                      <m:t>=0.0312</m:t>
                    </m:r>
                  </m:oMath>
                </a14:m>
                <a:endParaRPr lang="en-US" sz="630" b="0" dirty="0"/>
              </a:p>
              <a:p>
                <a:pPr>
                  <a:lnSpc>
                    <a:spcPct val="120000"/>
                  </a:lnSpc>
                  <a:spcBef>
                    <a:spcPts val="0"/>
                  </a:spcBef>
                </a:pPr>
                <a:r>
                  <a:rPr lang="en-US" sz="630" b="0" dirty="0"/>
                  <a:t>Step 4: Calculate the z-score</a:t>
                </a:r>
              </a:p>
              <a:p>
                <a:pPr>
                  <a:lnSpc>
                    <a:spcPct val="120000"/>
                  </a:lnSpc>
                  <a:spcBef>
                    <a:spcPts val="0"/>
                  </a:spcBef>
                </a:pPr>
                <a:r>
                  <a:rPr lang="en-US" sz="630" b="0" dirty="0"/>
                  <a:t>The z-score is (</a:t>
                </a:r>
                <a14:m>
                  <m:oMath xmlns:m="http://schemas.openxmlformats.org/officeDocument/2006/math">
                    <m:sSub>
                      <m:sSubPr>
                        <m:ctrlPr>
                          <a:rPr lang="en-US" sz="630" b="0" i="1" dirty="0">
                            <a:latin typeface="Cambria Math" panose="02040503050406030204" pitchFamily="18" charset="0"/>
                          </a:rPr>
                        </m:ctrlPr>
                      </m:sSubPr>
                      <m:e>
                        <m:r>
                          <a:rPr lang="en-US" sz="630" b="0" i="1" dirty="0">
                            <a:latin typeface="Cambria Math" panose="02040503050406030204" pitchFamily="18" charset="0"/>
                          </a:rPr>
                          <m:t>𝑝</m:t>
                        </m:r>
                      </m:e>
                      <m:sub>
                        <m:r>
                          <a:rPr lang="en-US" sz="630" b="0" i="1" dirty="0">
                            <a:latin typeface="Cambria Math" panose="02040503050406030204" pitchFamily="18" charset="0"/>
                          </a:rPr>
                          <m:t>1</m:t>
                        </m:r>
                      </m:sub>
                    </m:sSub>
                    <m:r>
                      <a:rPr lang="en-US" sz="630" b="0" i="1" dirty="0" smtClean="0">
                        <a:latin typeface="Cambria Math" panose="02040503050406030204" pitchFamily="18" charset="0"/>
                      </a:rPr>
                      <m:t> −</m:t>
                    </m:r>
                    <m:sSub>
                      <m:sSubPr>
                        <m:ctrlPr>
                          <a:rPr lang="en-US" sz="630" b="0" i="1" dirty="0">
                            <a:latin typeface="Cambria Math" panose="02040503050406030204" pitchFamily="18" charset="0"/>
                          </a:rPr>
                        </m:ctrlPr>
                      </m:sSubPr>
                      <m:e>
                        <m:r>
                          <a:rPr lang="en-US" sz="630" b="0" i="1" dirty="0">
                            <a:latin typeface="Cambria Math" panose="02040503050406030204" pitchFamily="18" charset="0"/>
                          </a:rPr>
                          <m:t>𝑝</m:t>
                        </m:r>
                      </m:e>
                      <m:sub>
                        <m:r>
                          <a:rPr lang="en-US" sz="630" b="0" i="1" dirty="0" smtClean="0">
                            <a:latin typeface="Cambria Math" panose="02040503050406030204" pitchFamily="18" charset="0"/>
                          </a:rPr>
                          <m:t>2</m:t>
                        </m:r>
                      </m:sub>
                    </m:sSub>
                  </m:oMath>
                </a14:m>
                <a:r>
                  <a:rPr lang="en-US" sz="630" b="0" dirty="0" smtClean="0"/>
                  <a:t>) </a:t>
                </a:r>
                <a:r>
                  <a:rPr lang="en-US" sz="630" b="0" dirty="0"/>
                  <a:t>/ standard error = </a:t>
                </a:r>
                <a14:m>
                  <m:oMath xmlns:m="http://schemas.openxmlformats.org/officeDocument/2006/math">
                    <m:r>
                      <a:rPr lang="en-US" sz="630" b="0" i="1" dirty="0" smtClean="0">
                        <a:latin typeface="Cambria Math" panose="02040503050406030204" pitchFamily="18" charset="0"/>
                      </a:rPr>
                      <m:t>(0.1 − 0.06) / 0.0312 = 0.04 / 0.0312 = 1.282</m:t>
                    </m:r>
                  </m:oMath>
                </a14:m>
                <a:r>
                  <a:rPr lang="en-US" sz="630" b="0" dirty="0"/>
                  <a:t>.</a:t>
                </a:r>
              </a:p>
              <a:p>
                <a:pPr>
                  <a:lnSpc>
                    <a:spcPct val="120000"/>
                  </a:lnSpc>
                  <a:spcBef>
                    <a:spcPts val="0"/>
                  </a:spcBef>
                </a:pPr>
                <a:r>
                  <a:rPr lang="en-US" sz="630" b="0" dirty="0"/>
                  <a:t>Step 5: Determine the p-value</a:t>
                </a:r>
              </a:p>
              <a:p>
                <a:pPr>
                  <a:lnSpc>
                    <a:spcPct val="120000"/>
                  </a:lnSpc>
                  <a:spcBef>
                    <a:spcPts val="0"/>
                  </a:spcBef>
                </a:pPr>
                <a:r>
                  <a:rPr lang="en-US" sz="630" b="0" dirty="0"/>
                  <a:t>Using a standard normal distribution table or calculator, we find that the p-value associated with a z-score of 1.282 is approximately 0.1003. Since this is a one-tailed test (we're interested in whether OS2 is more stable than OS1), we consider only the right tail of the distribution. However, because the calculated z-score corresponds to the left tail in a standard normal distribution table, we need to subtract the p-value from 1 to get the correct one-tailed p-value. But, in this context, given the nature of the test and the direction of the alternative hypothesis, we directly use the p-value corresponding to the z-score without subtracting it from 1.</a:t>
                </a:r>
              </a:p>
              <a:p>
                <a:pPr>
                  <a:lnSpc>
                    <a:spcPct val="120000"/>
                  </a:lnSpc>
                  <a:spcBef>
                    <a:spcPts val="0"/>
                  </a:spcBef>
                </a:pPr>
                <a:r>
                  <a:rPr lang="en-US" sz="630" b="0" dirty="0"/>
                  <a:t>The final answer is: 0.1</a:t>
                </a:r>
                <a:r>
                  <a:rPr lang="en-US" sz="630" b="0" dirty="0" smtClean="0"/>
                  <a:t>​</a:t>
                </a:r>
                <a:endParaRPr lang="en-US" sz="630" b="0" dirty="0"/>
              </a:p>
            </p:txBody>
          </p:sp>
        </mc:Choice>
        <mc:Fallback xmlns="">
          <p:sp>
            <p:nvSpPr>
              <p:cNvPr id="5" name="Text Placeholder 4"/>
              <p:cNvSpPr>
                <a:spLocks noGrp="1" noRot="1" noChangeAspect="1" noMove="1" noResize="1" noEditPoints="1" noAdjustHandles="1" noChangeArrowheads="1" noChangeShapeType="1" noTextEdit="1"/>
              </p:cNvSpPr>
              <p:nvPr>
                <p:ph type="body" sz="quarter" idx="3"/>
              </p:nvPr>
            </p:nvSpPr>
            <p:spPr>
              <a:xfrm>
                <a:off x="6172200" y="1681163"/>
                <a:ext cx="5183188" cy="2446334"/>
              </a:xfr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a:xfrm>
                <a:off x="6172200" y="4127497"/>
                <a:ext cx="5183188" cy="2571751"/>
              </a:xfrm>
              <a:ln>
                <a:solidFill>
                  <a:schemeClr val="tx1"/>
                </a:solidFill>
              </a:ln>
            </p:spPr>
            <p:txBody>
              <a:bodyPr>
                <a:normAutofit fontScale="40000" lnSpcReduction="20000"/>
              </a:bodyPr>
              <a:lstStyle/>
              <a:p>
                <a:pPr marL="0" indent="0">
                  <a:buNone/>
                </a:pPr>
                <a:r>
                  <a:rPr lang="en-US" dirty="0" smtClean="0"/>
                  <a:t>a) The random variable in this scenario is the proportion of system failures within the first eight hours of operation for each type of phone operating system. Let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1</m:t>
                        </m:r>
                      </m:sub>
                    </m:sSub>
                  </m:oMath>
                </a14:m>
                <a:r>
                  <a:rPr lang="en-US" dirty="0" smtClean="0"/>
                  <a:t> be the proportion for OS1 and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b="0" i="1" dirty="0" smtClean="0">
                            <a:latin typeface="Cambria Math" panose="02040503050406030204" pitchFamily="18" charset="0"/>
                          </a:rPr>
                          <m:t>2</m:t>
                        </m:r>
                      </m:sub>
                    </m:sSub>
                  </m:oMath>
                </a14:m>
                <a:r>
                  <a:rPr lang="en-US" dirty="0" smtClean="0"/>
                  <a:t> be the proportion for OS2.</a:t>
                </a:r>
                <a:br>
                  <a:rPr lang="en-US" dirty="0" smtClean="0"/>
                </a:br>
                <a:r>
                  <a:rPr lang="en-US" dirty="0" smtClean="0"/>
                  <a:t/>
                </a:r>
                <a:br>
                  <a:rPr lang="en-US" dirty="0" smtClean="0"/>
                </a:br>
                <a:r>
                  <a:rPr lang="en-US" dirty="0" smtClean="0"/>
                  <a:t>b) The p-value is a measure that helps determine the significance of the results of a hypothesis test. In this case, we are testing whether there is a difference in the proportions of system failure between the two types of phone operating systems. The null hypothesis (</a:t>
                </a:r>
                <a:r>
                  <a:rPr lang="en-US" i="1" dirty="0" smtClean="0">
                    <a:latin typeface="Cambria Math" panose="02040503050406030204" pitchFamily="18" charset="0"/>
                    <a:ea typeface="Cambria Math" panose="02040503050406030204" pitchFamily="18" charset="0"/>
                  </a:rPr>
                  <a:t>H</a:t>
                </a:r>
                <a:r>
                  <a:rPr lang="en-US" dirty="0" smtClean="0">
                    <a:latin typeface="Cambria Math" panose="02040503050406030204" pitchFamily="18" charset="0"/>
                    <a:ea typeface="Cambria Math" panose="02040503050406030204" pitchFamily="18" charset="0"/>
                  </a:rPr>
                  <a:t>0</a:t>
                </a:r>
                <a:r>
                  <a:rPr lang="en-US" dirty="0"/>
                  <a:t>) is that there is no difference.</a:t>
                </a:r>
                <a:br>
                  <a:rPr lang="en-US" dirty="0"/>
                </a:br>
                <a:r>
                  <a:rPr lang="en-US" dirty="0"/>
                  <a:t/>
                </a:r>
                <a:br>
                  <a:rPr lang="en-US" dirty="0"/>
                </a:br>
                <a:r>
                  <a:rPr lang="en-US" dirty="0"/>
                  <a:t>The test statistic for comparing two proportions in independent samples is typically the z-test statistic. The p-value is the probability of observing a test statistic at least as extreme as the one computed from the sample data, assuming the null hypothesis is true.</a:t>
                </a:r>
                <a:br>
                  <a:rPr lang="en-US" dirty="0"/>
                </a:br>
                <a:r>
                  <a:rPr lang="en-US" dirty="0"/>
                  <a:t/>
                </a:r>
                <a:br>
                  <a:rPr lang="en-US" dirty="0"/>
                </a:br>
                <a:r>
                  <a:rPr lang="en-US" dirty="0"/>
                  <a:t>To calculate the p-value for this scenario, a two-proportion z-test can be conducted using the formulas for the z-test statistic and then comparing this value to a standard normal distribution. The p-value can be determined based on how extreme the test statistic is relative to the distribution. Please perform the necessary calculations or provide the results of the z-test for proportions to determine the p-value accurately in this scenario. </a:t>
                </a:r>
              </a:p>
              <a:p>
                <a:pPr marL="0" indent="0">
                  <a:buNone/>
                </a:pPr>
                <a:endParaRPr lang="en-US" sz="1600" dirty="0"/>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xfrm>
                <a:off x="6172200" y="4127497"/>
                <a:ext cx="5183188" cy="2571751"/>
              </a:xfrm>
              <a:blipFill>
                <a:blip r:embed="rId6"/>
                <a:stretch>
                  <a:fillRect t="-1651"/>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7388961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ln>
            <a:solidFill>
              <a:schemeClr val="tx1"/>
            </a:solidFill>
          </a:ln>
        </p:spPr>
        <p:txBody>
          <a:bodyPr>
            <a:normAutofit fontScale="90000"/>
          </a:bodyPr>
          <a:lstStyle/>
          <a:p>
            <a:r>
              <a:rPr lang="en-US" sz="1800" dirty="0" smtClean="0"/>
              <a:t>Q: The </a:t>
            </a:r>
            <a:r>
              <a:rPr lang="en-US" sz="1800" dirty="0"/>
              <a:t>average waiting time in a doctor’s office varies. The standard deviation of waiting times in a doctor’s office is 3.4 minutes. A random sample of 30 patients in the doctor’s office has a standard deviation of waiting times of 4.1 minutes. One doctor believes the variance of waiting times is greater than originally thought. a) What type of test should be used? b) What is the p-value</a:t>
            </a:r>
            <a:r>
              <a:rPr lang="en-US" sz="1800" dirty="0" smtClean="0"/>
              <a:t>? </a:t>
            </a:r>
            <a:br>
              <a:rPr lang="en-US" sz="1800" dirty="0" smtClean="0"/>
            </a:br>
            <a:r>
              <a:rPr lang="en-US" sz="1800" dirty="0" smtClean="0"/>
              <a:t>A</a:t>
            </a:r>
            <a:r>
              <a:rPr lang="en-US" sz="1800" dirty="0"/>
              <a:t>: a) a test of a single variance b) 0.0542</a:t>
            </a:r>
            <a:endParaRPr lang="en-US" sz="1800" dirty="0" smtClean="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39788" y="1681162"/>
                <a:ext cx="5157787" cy="2446337"/>
              </a:xfrm>
              <a:ln>
                <a:solidFill>
                  <a:schemeClr val="tx1"/>
                </a:solidFill>
              </a:ln>
            </p:spPr>
            <p:txBody>
              <a:bodyPr vert="horz" lIns="91440" tIns="45720" rIns="91440" bIns="45720" rtlCol="0" anchor="t">
                <a:noAutofit/>
              </a:bodyPr>
              <a:lstStyle/>
              <a:p>
                <a:pPr>
                  <a:lnSpc>
                    <a:spcPct val="100000"/>
                  </a:lnSpc>
                  <a:spcBef>
                    <a:spcPts val="0"/>
                  </a:spcBef>
                </a:pPr>
                <a:r>
                  <a:rPr lang="en-US" sz="500" b="0" dirty="0" smtClean="0"/>
                  <a:t>Here's how to approach this problem:</a:t>
                </a:r>
                <a:r>
                  <a:rPr lang="en-US" sz="500" b="0" dirty="0"/>
                  <a:t/>
                </a:r>
                <a:br>
                  <a:rPr lang="en-US" sz="500" b="0" dirty="0"/>
                </a:br>
                <a:r>
                  <a:rPr lang="en-US" sz="500" b="0" dirty="0"/>
                  <a:t>**a) Type of Test</a:t>
                </a:r>
                <a:r>
                  <a:rPr lang="en-US" sz="500" b="0" dirty="0" smtClean="0"/>
                  <a:t>**</a:t>
                </a:r>
                <a:r>
                  <a:rPr lang="en-US" sz="500" b="0" dirty="0"/>
                  <a:t/>
                </a:r>
                <a:br>
                  <a:rPr lang="en-US" sz="500" b="0" dirty="0"/>
                </a:br>
                <a:r>
                  <a:rPr lang="en-US" sz="500" b="0" dirty="0"/>
                  <a:t>Since we are interested in testing whether the variance of waiting times is *greater* than the original thought (3.4 minutes), we will use a **right-tailed chi-square test for variance**.</a:t>
                </a:r>
                <a:br>
                  <a:rPr lang="en-US" sz="500" b="0" dirty="0"/>
                </a:br>
                <a:r>
                  <a:rPr lang="en-US" sz="500" b="0" dirty="0"/>
                  <a:t/>
                </a:r>
                <a:br>
                  <a:rPr lang="en-US" sz="500" b="0" dirty="0"/>
                </a:br>
                <a:r>
                  <a:rPr lang="en-US" sz="500" b="0" dirty="0"/>
                  <a:t>**b) p-value</a:t>
                </a:r>
                <a:r>
                  <a:rPr lang="en-US" sz="500" b="0" dirty="0" smtClean="0"/>
                  <a:t>**</a:t>
                </a:r>
                <a:r>
                  <a:rPr lang="en-US" sz="500" b="0" dirty="0"/>
                  <a:t/>
                </a:r>
                <a:br>
                  <a:rPr lang="en-US" sz="500" b="0" dirty="0"/>
                </a:br>
                <a:r>
                  <a:rPr lang="en-US" sz="500" b="0" dirty="0"/>
                  <a:t>Here are the steps to calculate the p-value</a:t>
                </a:r>
                <a:r>
                  <a:rPr lang="en-US" sz="500" b="0" dirty="0" smtClean="0"/>
                  <a:t>:</a:t>
                </a:r>
                <a:r>
                  <a:rPr lang="en-US" sz="500" b="0" dirty="0"/>
                  <a:t/>
                </a:r>
                <a:br>
                  <a:rPr lang="en-US" sz="500" b="0" dirty="0"/>
                </a:br>
                <a:r>
                  <a:rPr lang="en-US" sz="500" b="0" dirty="0"/>
                  <a:t>1. **Hypotheses:**</a:t>
                </a:r>
                <a:br>
                  <a:rPr lang="en-US" sz="500" b="0" dirty="0"/>
                </a:br>
                <a:r>
                  <a:rPr lang="en-US" sz="500" b="0" dirty="0"/>
                  <a:t>   - Null Hypothesis </a:t>
                </a:r>
                <a14:m>
                  <m:oMath xmlns:m="http://schemas.openxmlformats.org/officeDocument/2006/math">
                    <m:r>
                      <a:rPr lang="en-US" sz="500" b="0" i="1" dirty="0" smtClean="0">
                        <a:latin typeface="Cambria Math" panose="02040503050406030204" pitchFamily="18" charset="0"/>
                      </a:rPr>
                      <m:t>(</m:t>
                    </m:r>
                    <m:r>
                      <a:rPr lang="en-US" sz="500" b="0" i="1" dirty="0" smtClean="0">
                        <a:latin typeface="Cambria Math" panose="02040503050406030204" pitchFamily="18" charset="0"/>
                      </a:rPr>
                      <m:t>𝐻</m:t>
                    </m:r>
                    <m:r>
                      <a:rPr lang="en-US" sz="500" b="0" i="1" dirty="0" smtClean="0">
                        <a:latin typeface="Cambria Math" panose="02040503050406030204" pitchFamily="18" charset="0"/>
                      </a:rPr>
                      <m:t>0</m:t>
                    </m:r>
                    <m:r>
                      <a:rPr lang="en-US" sz="500" b="0" i="1" dirty="0" smtClean="0">
                        <a:latin typeface="Cambria Math" panose="02040503050406030204" pitchFamily="18" charset="0"/>
                      </a:rPr>
                      <m:t>): </m:t>
                    </m:r>
                    <m:r>
                      <a:rPr lang="en-US" sz="500" b="0" i="1" dirty="0" smtClean="0">
                        <a:latin typeface="Cambria Math" panose="02040503050406030204" pitchFamily="18" charset="0"/>
                      </a:rPr>
                      <m:t>𝜎</m:t>
                    </m:r>
                    <m:r>
                      <a:rPr lang="en-US" sz="500" b="0" i="1" dirty="0" smtClean="0">
                        <a:latin typeface="Cambria Math" panose="02040503050406030204" pitchFamily="18" charset="0"/>
                      </a:rPr>
                      <m:t>²</m:t>
                    </m:r>
                    <m:r>
                      <a:rPr lang="en-US" sz="500" b="0" i="1" dirty="0" smtClean="0">
                        <a:latin typeface="Cambria Math" panose="02040503050406030204" pitchFamily="18" charset="0"/>
                      </a:rPr>
                      <m:t> = </m:t>
                    </m:r>
                    <m:r>
                      <a:rPr lang="en-US" sz="500" b="0" i="1" dirty="0" smtClean="0">
                        <a:latin typeface="Cambria Math" panose="02040503050406030204" pitchFamily="18" charset="0"/>
                      </a:rPr>
                      <m:t>3</m:t>
                    </m:r>
                    <m:r>
                      <a:rPr lang="en-US" sz="500" b="0" i="1" dirty="0" smtClean="0">
                        <a:latin typeface="Cambria Math" panose="02040503050406030204" pitchFamily="18" charset="0"/>
                      </a:rPr>
                      <m:t>.</m:t>
                    </m:r>
                    <m:r>
                      <a:rPr lang="en-US" sz="500" b="0" i="1" dirty="0" smtClean="0">
                        <a:latin typeface="Cambria Math" panose="02040503050406030204" pitchFamily="18" charset="0"/>
                      </a:rPr>
                      <m:t>4</m:t>
                    </m:r>
                    <m:r>
                      <a:rPr lang="en-US" sz="500" b="0" i="1" dirty="0" smtClean="0">
                        <a:latin typeface="Cambria Math" panose="02040503050406030204" pitchFamily="18" charset="0"/>
                      </a:rPr>
                      <m:t>²</m:t>
                    </m:r>
                    <m:r>
                      <a:rPr lang="en-US" sz="500" b="0" i="1" dirty="0" smtClean="0">
                        <a:latin typeface="Cambria Math" panose="02040503050406030204" pitchFamily="18" charset="0"/>
                      </a:rPr>
                      <m:t> </m:t>
                    </m:r>
                  </m:oMath>
                </a14:m>
                <a:r>
                  <a:rPr lang="en-US" sz="500" b="0" dirty="0"/>
                  <a:t>(variance is equal to the original value)</a:t>
                </a:r>
                <a:br>
                  <a:rPr lang="en-US" sz="500" b="0" dirty="0"/>
                </a:br>
                <a:r>
                  <a:rPr lang="en-US" sz="500" b="0" dirty="0"/>
                  <a:t>   - Alternative Hypothesis </a:t>
                </a:r>
                <a14:m>
                  <m:oMath xmlns:m="http://schemas.openxmlformats.org/officeDocument/2006/math">
                    <m:r>
                      <a:rPr lang="en-US" sz="500" b="0" i="1" dirty="0" smtClean="0">
                        <a:latin typeface="Cambria Math" panose="02040503050406030204" pitchFamily="18" charset="0"/>
                      </a:rPr>
                      <m:t>(</m:t>
                    </m:r>
                    <m:r>
                      <a:rPr lang="en-US" sz="500" b="0" i="1" dirty="0" smtClean="0">
                        <a:latin typeface="Cambria Math" panose="02040503050406030204" pitchFamily="18" charset="0"/>
                      </a:rPr>
                      <m:t>𝐻𝑎</m:t>
                    </m:r>
                    <m:r>
                      <a:rPr lang="en-US" sz="500" b="0" i="1" dirty="0" smtClean="0">
                        <a:latin typeface="Cambria Math" panose="02040503050406030204" pitchFamily="18" charset="0"/>
                      </a:rPr>
                      <m:t>): </m:t>
                    </m:r>
                    <m:r>
                      <a:rPr lang="en-US" sz="500" b="0" i="1" dirty="0" smtClean="0">
                        <a:latin typeface="Cambria Math" panose="02040503050406030204" pitchFamily="18" charset="0"/>
                      </a:rPr>
                      <m:t>𝜎</m:t>
                    </m:r>
                    <m:r>
                      <a:rPr lang="en-US" sz="500" b="0" i="1" dirty="0" smtClean="0">
                        <a:latin typeface="Cambria Math" panose="02040503050406030204" pitchFamily="18" charset="0"/>
                      </a:rPr>
                      <m:t>²</m:t>
                    </m:r>
                    <m:r>
                      <a:rPr lang="en-US" sz="500" b="0" i="1" dirty="0" smtClean="0">
                        <a:latin typeface="Cambria Math" panose="02040503050406030204" pitchFamily="18" charset="0"/>
                      </a:rPr>
                      <m:t> &gt; </m:t>
                    </m:r>
                    <m:r>
                      <a:rPr lang="en-US" sz="500" b="0" i="1" dirty="0" smtClean="0">
                        <a:latin typeface="Cambria Math" panose="02040503050406030204" pitchFamily="18" charset="0"/>
                      </a:rPr>
                      <m:t>3</m:t>
                    </m:r>
                    <m:r>
                      <a:rPr lang="en-US" sz="500" b="0" i="1" dirty="0" smtClean="0">
                        <a:latin typeface="Cambria Math" panose="02040503050406030204" pitchFamily="18" charset="0"/>
                      </a:rPr>
                      <m:t>.</m:t>
                    </m:r>
                    <m:r>
                      <a:rPr lang="en-US" sz="500" b="0" i="1" dirty="0" smtClean="0">
                        <a:latin typeface="Cambria Math" panose="02040503050406030204" pitchFamily="18" charset="0"/>
                      </a:rPr>
                      <m:t>4</m:t>
                    </m:r>
                    <m:r>
                      <a:rPr lang="en-US" sz="500" b="0" i="1" dirty="0" smtClean="0">
                        <a:latin typeface="Cambria Math" panose="02040503050406030204" pitchFamily="18" charset="0"/>
                      </a:rPr>
                      <m:t>²</m:t>
                    </m:r>
                    <m:r>
                      <a:rPr lang="en-US" sz="500" b="0" i="1" dirty="0" smtClean="0">
                        <a:latin typeface="Cambria Math" panose="02040503050406030204" pitchFamily="18" charset="0"/>
                      </a:rPr>
                      <m:t> </m:t>
                    </m:r>
                  </m:oMath>
                </a14:m>
                <a:r>
                  <a:rPr lang="en-US" sz="500" b="0" dirty="0"/>
                  <a:t>(variance is greater than the original value</a:t>
                </a:r>
                <a:r>
                  <a:rPr lang="en-US" sz="500" b="0" dirty="0" smtClean="0"/>
                  <a:t>)</a:t>
                </a:r>
                <a:r>
                  <a:rPr lang="en-US" sz="500" b="0" dirty="0"/>
                  <a:t/>
                </a:r>
                <a:br>
                  <a:rPr lang="en-US" sz="500" b="0" dirty="0"/>
                </a:br>
                <a:r>
                  <a:rPr lang="en-US" sz="500" b="0" dirty="0"/>
                  <a:t>2. **Test Statistic:**</a:t>
                </a:r>
                <a:br>
                  <a:rPr lang="en-US" sz="500" b="0" dirty="0"/>
                </a:br>
                <a:r>
                  <a:rPr lang="en-US" sz="500" b="0" dirty="0"/>
                  <a:t>   - The test statistic is calculated using the formula: </a:t>
                </a:r>
                <a:br>
                  <a:rPr lang="en-US" sz="500" b="0" dirty="0"/>
                </a:br>
                <a:r>
                  <a:rPr lang="en-US" sz="500" b="0" dirty="0"/>
                  <a:t>     </a:t>
                </a:r>
                <a14:m>
                  <m:oMath xmlns:m="http://schemas.openxmlformats.org/officeDocument/2006/math">
                    <m:sSup>
                      <m:sSupPr>
                        <m:ctrlPr>
                          <a:rPr lang="en-US" sz="500" b="0" i="1" dirty="0" smtClean="0">
                            <a:latin typeface="Cambria Math" panose="02040503050406030204" pitchFamily="18" charset="0"/>
                          </a:rPr>
                        </m:ctrlPr>
                      </m:sSupPr>
                      <m:e>
                        <m:r>
                          <a:rPr lang="en-US" sz="500" b="0" i="1" dirty="0" smtClean="0">
                            <a:latin typeface="Cambria Math" panose="02040503050406030204" pitchFamily="18" charset="0"/>
                          </a:rPr>
                          <m:t>𝜒</m:t>
                        </m:r>
                      </m:e>
                      <m:sup>
                        <m:r>
                          <a:rPr lang="en-US" sz="500" b="0" i="1" dirty="0" smtClean="0">
                            <a:latin typeface="Cambria Math" panose="02040503050406030204" pitchFamily="18" charset="0"/>
                          </a:rPr>
                          <m:t>2</m:t>
                        </m:r>
                      </m:sup>
                    </m:sSup>
                    <m:r>
                      <a:rPr lang="en-US" sz="500" b="0" i="1" dirty="0" smtClean="0">
                        <a:latin typeface="Cambria Math" panose="02040503050406030204" pitchFamily="18" charset="0"/>
                      </a:rPr>
                      <m:t>= </m:t>
                    </m:r>
                    <m:f>
                      <m:fPr>
                        <m:ctrlPr>
                          <a:rPr lang="en-US" sz="500" b="0" i="1" dirty="0" smtClean="0">
                            <a:latin typeface="Cambria Math" panose="02040503050406030204" pitchFamily="18" charset="0"/>
                          </a:rPr>
                        </m:ctrlPr>
                      </m:fPr>
                      <m:num>
                        <m:d>
                          <m:dPr>
                            <m:ctrlPr>
                              <a:rPr lang="en-US" sz="500" b="0" i="1" dirty="0" smtClean="0">
                                <a:latin typeface="Cambria Math" panose="02040503050406030204" pitchFamily="18" charset="0"/>
                              </a:rPr>
                            </m:ctrlPr>
                          </m:dPr>
                          <m:e>
                            <m:r>
                              <a:rPr lang="en-US" sz="500" b="0" i="1" dirty="0" smtClean="0">
                                <a:latin typeface="Cambria Math" panose="02040503050406030204" pitchFamily="18" charset="0"/>
                              </a:rPr>
                              <m:t>𝑛</m:t>
                            </m:r>
                            <m:r>
                              <a:rPr lang="en-US" sz="500" b="0" i="1" dirty="0" smtClean="0">
                                <a:latin typeface="Cambria Math" panose="02040503050406030204" pitchFamily="18" charset="0"/>
                              </a:rPr>
                              <m:t>−</m:t>
                            </m:r>
                            <m:r>
                              <a:rPr lang="en-US" sz="500" b="0" i="1" dirty="0" smtClean="0">
                                <a:latin typeface="Cambria Math" panose="02040503050406030204" pitchFamily="18" charset="0"/>
                              </a:rPr>
                              <m:t>1</m:t>
                            </m:r>
                          </m:e>
                        </m:d>
                        <m:r>
                          <a:rPr lang="en-US" sz="500" b="0" i="1" dirty="0" smtClean="0">
                            <a:latin typeface="Cambria Math" panose="02040503050406030204" pitchFamily="18" charset="0"/>
                          </a:rPr>
                          <m:t> ∗ </m:t>
                        </m:r>
                        <m:sSup>
                          <m:sSupPr>
                            <m:ctrlPr>
                              <a:rPr lang="en-US" sz="500" b="0" i="1" dirty="0" smtClean="0">
                                <a:latin typeface="Cambria Math" panose="02040503050406030204" pitchFamily="18" charset="0"/>
                              </a:rPr>
                            </m:ctrlPr>
                          </m:sSupPr>
                          <m:e>
                            <m:r>
                              <a:rPr lang="en-US" sz="500" b="0" i="1" dirty="0" smtClean="0">
                                <a:latin typeface="Cambria Math" panose="02040503050406030204" pitchFamily="18" charset="0"/>
                              </a:rPr>
                              <m:t>𝑠</m:t>
                            </m:r>
                          </m:e>
                          <m:sup>
                            <m:r>
                              <a:rPr lang="en-US" sz="500" b="0" i="1" dirty="0" smtClean="0">
                                <a:latin typeface="Cambria Math" panose="02040503050406030204" pitchFamily="18" charset="0"/>
                              </a:rPr>
                              <m:t>2</m:t>
                            </m:r>
                          </m:sup>
                        </m:sSup>
                      </m:num>
                      <m:den>
                        <m:sSup>
                          <m:sSupPr>
                            <m:ctrlPr>
                              <a:rPr lang="en-US" sz="500" b="0" i="1" dirty="0" smtClean="0">
                                <a:latin typeface="Cambria Math" panose="02040503050406030204" pitchFamily="18" charset="0"/>
                              </a:rPr>
                            </m:ctrlPr>
                          </m:sSupPr>
                          <m:e>
                            <m:r>
                              <a:rPr lang="en-US" sz="500" b="0" i="1" dirty="0" smtClean="0">
                                <a:latin typeface="Cambria Math" panose="02040503050406030204" pitchFamily="18" charset="0"/>
                              </a:rPr>
                              <m:t>𝜎</m:t>
                            </m:r>
                          </m:e>
                          <m:sup>
                            <m:r>
                              <a:rPr lang="en-US" sz="500" b="0" i="1" dirty="0" smtClean="0">
                                <a:latin typeface="Cambria Math" panose="02040503050406030204" pitchFamily="18" charset="0"/>
                              </a:rPr>
                              <m:t>2</m:t>
                            </m:r>
                          </m:sup>
                        </m:sSup>
                      </m:den>
                    </m:f>
                  </m:oMath>
                </a14:m>
                <a:r>
                  <a:rPr lang="en-US" sz="500" b="0" dirty="0"/>
                  <a:t/>
                </a:r>
                <a:br>
                  <a:rPr lang="en-US" sz="500" b="0" dirty="0"/>
                </a:br>
                <a:r>
                  <a:rPr lang="en-US" sz="500" b="0" dirty="0"/>
                  <a:t>     where:</a:t>
                </a:r>
                <a:br>
                  <a:rPr lang="en-US" sz="500" b="0" dirty="0"/>
                </a:br>
                <a:r>
                  <a:rPr lang="en-US" sz="500" b="0" dirty="0"/>
                  <a:t>       - </a:t>
                </a:r>
                <a:r>
                  <a:rPr lang="en-US" sz="500" b="0" i="1" dirty="0">
                    <a:latin typeface="Cambria Math" panose="02040503050406030204" pitchFamily="18" charset="0"/>
                    <a:ea typeface="Cambria Math" panose="02040503050406030204" pitchFamily="18" charset="0"/>
                  </a:rPr>
                  <a:t>n</a:t>
                </a:r>
                <a:r>
                  <a:rPr lang="en-US" sz="500" b="0" dirty="0"/>
                  <a:t> = sample size (30)</a:t>
                </a:r>
                <a:br>
                  <a:rPr lang="en-US" sz="500" b="0" dirty="0"/>
                </a:br>
                <a:r>
                  <a:rPr lang="en-US" sz="500" b="0" dirty="0"/>
                  <a:t>       - </a:t>
                </a:r>
                <a:r>
                  <a:rPr lang="en-US" sz="500" b="0" i="1" dirty="0">
                    <a:latin typeface="Cambria Math" panose="02040503050406030204" pitchFamily="18" charset="0"/>
                    <a:ea typeface="Cambria Math" panose="02040503050406030204" pitchFamily="18" charset="0"/>
                  </a:rPr>
                  <a:t>s</a:t>
                </a:r>
                <a:r>
                  <a:rPr lang="en-US" sz="500" b="0" dirty="0"/>
                  <a:t> = sample standard deviation (4.1 minutes)</a:t>
                </a:r>
                <a:br>
                  <a:rPr lang="en-US" sz="500" b="0" dirty="0"/>
                </a:br>
                <a:r>
                  <a:rPr lang="en-US" sz="500" b="0" dirty="0"/>
                  <a:t>       - </a:t>
                </a:r>
                <a:r>
                  <a:rPr lang="en-US" sz="500" b="0" i="1" dirty="0">
                    <a:latin typeface="Cambria Math" panose="02040503050406030204" pitchFamily="18" charset="0"/>
                    <a:ea typeface="Cambria Math" panose="02040503050406030204" pitchFamily="18" charset="0"/>
                  </a:rPr>
                  <a:t>σ </a:t>
                </a:r>
                <a:r>
                  <a:rPr lang="en-US" sz="500" b="0" dirty="0"/>
                  <a:t>= population standard deviation (3.4 minutes</a:t>
                </a:r>
                <a:r>
                  <a:rPr lang="en-US" sz="500" b="0" dirty="0" smtClean="0"/>
                  <a:t>)</a:t>
                </a:r>
                <a:r>
                  <a:rPr lang="en-US" sz="500" b="0" dirty="0"/>
                  <a:t/>
                </a:r>
                <a:br>
                  <a:rPr lang="en-US" sz="500" b="0" dirty="0"/>
                </a:br>
                <a:r>
                  <a:rPr lang="en-US" sz="500" b="0" dirty="0"/>
                  <a:t>   -  Substituting the values: </a:t>
                </a:r>
                <a:br>
                  <a:rPr lang="en-US" sz="500" b="0" dirty="0"/>
                </a:br>
                <a:r>
                  <a:rPr lang="en-US" sz="500" b="0" dirty="0"/>
                  <a:t>      </a:t>
                </a:r>
                <a14:m>
                  <m:oMath xmlns:m="http://schemas.openxmlformats.org/officeDocument/2006/math">
                    <m:r>
                      <a:rPr lang="en-US" sz="500" b="0" i="1" dirty="0" smtClean="0">
                        <a:latin typeface="Cambria Math" panose="02040503050406030204" pitchFamily="18" charset="0"/>
                      </a:rPr>
                      <m:t>𝜒</m:t>
                    </m:r>
                    <m:r>
                      <a:rPr lang="en-US" sz="500" b="0" i="1" dirty="0" smtClean="0">
                        <a:latin typeface="Cambria Math" panose="02040503050406030204" pitchFamily="18" charset="0"/>
                      </a:rPr>
                      <m:t>²</m:t>
                    </m:r>
                    <m:r>
                      <a:rPr lang="en-US" sz="500" b="0" i="1" dirty="0" smtClean="0">
                        <a:latin typeface="Cambria Math" panose="02040503050406030204" pitchFamily="18" charset="0"/>
                      </a:rPr>
                      <m:t> =</m:t>
                    </m:r>
                    <m:f>
                      <m:fPr>
                        <m:ctrlPr>
                          <a:rPr lang="en-US" sz="500" b="0" i="1" dirty="0" smtClean="0">
                            <a:latin typeface="Cambria Math" panose="02040503050406030204" pitchFamily="18" charset="0"/>
                          </a:rPr>
                        </m:ctrlPr>
                      </m:fPr>
                      <m:num>
                        <m:d>
                          <m:dPr>
                            <m:ctrlPr>
                              <a:rPr lang="en-US" sz="500" b="0" i="1" dirty="0" smtClean="0">
                                <a:latin typeface="Cambria Math" panose="02040503050406030204" pitchFamily="18" charset="0"/>
                              </a:rPr>
                            </m:ctrlPr>
                          </m:dPr>
                          <m:e>
                            <m:r>
                              <a:rPr lang="en-US" sz="500" b="0" i="1" dirty="0" smtClean="0">
                                <a:latin typeface="Cambria Math" panose="02040503050406030204" pitchFamily="18" charset="0"/>
                              </a:rPr>
                              <m:t>30</m:t>
                            </m:r>
                            <m:r>
                              <a:rPr lang="en-US" sz="500" b="0" i="1" dirty="0" smtClean="0">
                                <a:latin typeface="Cambria Math" panose="02040503050406030204" pitchFamily="18" charset="0"/>
                              </a:rPr>
                              <m:t> − </m:t>
                            </m:r>
                            <m:r>
                              <a:rPr lang="en-US" sz="500" b="0" i="1" dirty="0" smtClean="0">
                                <a:latin typeface="Cambria Math" panose="02040503050406030204" pitchFamily="18" charset="0"/>
                              </a:rPr>
                              <m:t>1</m:t>
                            </m:r>
                          </m:e>
                        </m:d>
                        <m:r>
                          <a:rPr lang="en-US" sz="500" b="0" i="1" dirty="0" smtClean="0">
                            <a:latin typeface="Cambria Math" panose="02040503050406030204" pitchFamily="18" charset="0"/>
                          </a:rPr>
                          <m:t>∗ </m:t>
                        </m:r>
                        <m:sSup>
                          <m:sSupPr>
                            <m:ctrlPr>
                              <a:rPr lang="en-US" sz="500" b="0" i="1" dirty="0" smtClean="0">
                                <a:latin typeface="Cambria Math" panose="02040503050406030204" pitchFamily="18" charset="0"/>
                              </a:rPr>
                            </m:ctrlPr>
                          </m:sSupPr>
                          <m:e>
                            <m:d>
                              <m:dPr>
                                <m:ctrlPr>
                                  <a:rPr lang="en-US" sz="500" b="0" i="1" dirty="0" smtClean="0">
                                    <a:latin typeface="Cambria Math" panose="02040503050406030204" pitchFamily="18" charset="0"/>
                                  </a:rPr>
                                </m:ctrlPr>
                              </m:dPr>
                              <m:e>
                                <m:r>
                                  <a:rPr lang="en-US" sz="500" b="0" i="1" dirty="0" smtClean="0">
                                    <a:latin typeface="Cambria Math" panose="02040503050406030204" pitchFamily="18" charset="0"/>
                                  </a:rPr>
                                  <m:t>4</m:t>
                                </m:r>
                                <m:r>
                                  <a:rPr lang="en-US" sz="500" b="0" i="1" dirty="0" smtClean="0">
                                    <a:latin typeface="Cambria Math" panose="02040503050406030204" pitchFamily="18" charset="0"/>
                                  </a:rPr>
                                  <m:t>.</m:t>
                                </m:r>
                                <m:r>
                                  <a:rPr lang="en-US" sz="500" b="0" i="1" dirty="0" smtClean="0">
                                    <a:latin typeface="Cambria Math" panose="02040503050406030204" pitchFamily="18" charset="0"/>
                                  </a:rPr>
                                  <m:t>1</m:t>
                                </m:r>
                              </m:e>
                            </m:d>
                          </m:e>
                          <m:sup>
                            <m:r>
                              <a:rPr lang="en-US" sz="500" b="0" i="1" dirty="0" smtClean="0">
                                <a:latin typeface="Cambria Math" panose="02040503050406030204" pitchFamily="18" charset="0"/>
                              </a:rPr>
                              <m:t>2</m:t>
                            </m:r>
                          </m:sup>
                        </m:sSup>
                      </m:num>
                      <m:den>
                        <m:sSup>
                          <m:sSupPr>
                            <m:ctrlPr>
                              <a:rPr lang="en-US" sz="500" b="0" i="1" dirty="0" smtClean="0">
                                <a:latin typeface="Cambria Math" panose="02040503050406030204" pitchFamily="18" charset="0"/>
                              </a:rPr>
                            </m:ctrlPr>
                          </m:sSupPr>
                          <m:e>
                            <m:d>
                              <m:dPr>
                                <m:ctrlPr>
                                  <a:rPr lang="en-US" sz="500" b="0" i="1" dirty="0" smtClean="0">
                                    <a:latin typeface="Cambria Math" panose="02040503050406030204" pitchFamily="18" charset="0"/>
                                  </a:rPr>
                                </m:ctrlPr>
                              </m:dPr>
                              <m:e>
                                <m:r>
                                  <a:rPr lang="en-US" sz="500" b="0" i="1" dirty="0" smtClean="0">
                                    <a:latin typeface="Cambria Math" panose="02040503050406030204" pitchFamily="18" charset="0"/>
                                  </a:rPr>
                                  <m:t>3</m:t>
                                </m:r>
                                <m:r>
                                  <a:rPr lang="en-US" sz="500" b="0" i="1" dirty="0" smtClean="0">
                                    <a:latin typeface="Cambria Math" panose="02040503050406030204" pitchFamily="18" charset="0"/>
                                  </a:rPr>
                                  <m:t>.</m:t>
                                </m:r>
                                <m:r>
                                  <a:rPr lang="en-US" sz="500" b="0" i="1" dirty="0" smtClean="0">
                                    <a:latin typeface="Cambria Math" panose="02040503050406030204" pitchFamily="18" charset="0"/>
                                  </a:rPr>
                                  <m:t>4</m:t>
                                </m:r>
                              </m:e>
                            </m:d>
                          </m:e>
                          <m:sup>
                            <m:r>
                              <a:rPr lang="en-US" sz="500" b="0" i="1" dirty="0" smtClean="0">
                                <a:latin typeface="Cambria Math" panose="02040503050406030204" pitchFamily="18" charset="0"/>
                              </a:rPr>
                              <m:t>2</m:t>
                            </m:r>
                          </m:sup>
                        </m:sSup>
                      </m:den>
                    </m:f>
                    <m:r>
                      <a:rPr lang="en-US" sz="500" b="0" i="1" dirty="0" smtClean="0">
                        <a:latin typeface="Cambria Math" panose="02040503050406030204" pitchFamily="18" charset="0"/>
                      </a:rPr>
                      <m:t> ≈ </m:t>
                    </m:r>
                    <m:r>
                      <a:rPr lang="en-US" sz="500" b="0" i="1" dirty="0" smtClean="0">
                        <a:latin typeface="Cambria Math" panose="02040503050406030204" pitchFamily="18" charset="0"/>
                      </a:rPr>
                      <m:t>42</m:t>
                    </m:r>
                    <m:r>
                      <a:rPr lang="en-US" sz="500" b="0" i="1" dirty="0" smtClean="0">
                        <a:latin typeface="Cambria Math" panose="02040503050406030204" pitchFamily="18" charset="0"/>
                      </a:rPr>
                      <m:t>.</m:t>
                    </m:r>
                    <m:r>
                      <a:rPr lang="en-US" sz="500" b="0" i="1" dirty="0" smtClean="0">
                        <a:latin typeface="Cambria Math" panose="02040503050406030204" pitchFamily="18" charset="0"/>
                      </a:rPr>
                      <m:t>24</m:t>
                    </m:r>
                  </m:oMath>
                </a14:m>
                <a:r>
                  <a:rPr lang="en-US" sz="500" b="0" dirty="0"/>
                  <a:t/>
                </a:r>
                <a:br>
                  <a:rPr lang="en-US" sz="500" b="0" dirty="0"/>
                </a:br>
                <a:r>
                  <a:rPr lang="en-US" sz="500" b="0" dirty="0"/>
                  <a:t>3. **Degrees of Freedom:**</a:t>
                </a:r>
                <a:br>
                  <a:rPr lang="en-US" sz="500" b="0" dirty="0"/>
                </a:br>
                <a:r>
                  <a:rPr lang="en-US" sz="500" b="0" dirty="0"/>
                  <a:t>   - Degrees of freedom </a:t>
                </a:r>
                <a14:m>
                  <m:oMath xmlns:m="http://schemas.openxmlformats.org/officeDocument/2006/math">
                    <m:r>
                      <a:rPr lang="en-US" sz="500" b="0" i="1" dirty="0" smtClean="0">
                        <a:latin typeface="Cambria Math" panose="02040503050406030204" pitchFamily="18" charset="0"/>
                      </a:rPr>
                      <m:t>(</m:t>
                    </m:r>
                    <m:r>
                      <a:rPr lang="en-US" sz="500" b="0" i="1" dirty="0" smtClean="0">
                        <a:latin typeface="Cambria Math" panose="02040503050406030204" pitchFamily="18" charset="0"/>
                      </a:rPr>
                      <m:t>𝑑𝑓</m:t>
                    </m:r>
                    <m:r>
                      <a:rPr lang="en-US" sz="500" b="0" i="1" dirty="0">
                        <a:latin typeface="Cambria Math" panose="02040503050406030204" pitchFamily="18" charset="0"/>
                      </a:rPr>
                      <m:t>) = </m:t>
                    </m:r>
                    <m:r>
                      <a:rPr lang="en-US" sz="500" b="0" i="1" dirty="0">
                        <a:latin typeface="Cambria Math" panose="02040503050406030204" pitchFamily="18" charset="0"/>
                      </a:rPr>
                      <m:t>𝑛</m:t>
                    </m:r>
                    <m:r>
                      <a:rPr lang="en-US" sz="500" b="0" i="1" dirty="0">
                        <a:latin typeface="Cambria Math" panose="02040503050406030204" pitchFamily="18" charset="0"/>
                      </a:rPr>
                      <m:t> − </m:t>
                    </m:r>
                    <m:r>
                      <a:rPr lang="en-US" sz="500" b="0" i="1" dirty="0">
                        <a:latin typeface="Cambria Math" panose="02040503050406030204" pitchFamily="18" charset="0"/>
                      </a:rPr>
                      <m:t>1</m:t>
                    </m:r>
                    <m:r>
                      <a:rPr lang="en-US" sz="500" b="0" i="1" dirty="0">
                        <a:latin typeface="Cambria Math" panose="02040503050406030204" pitchFamily="18" charset="0"/>
                      </a:rPr>
                      <m:t> = </m:t>
                    </m:r>
                    <m:r>
                      <a:rPr lang="en-US" sz="500" b="0" i="1" dirty="0">
                        <a:latin typeface="Cambria Math" panose="02040503050406030204" pitchFamily="18" charset="0"/>
                      </a:rPr>
                      <m:t>30</m:t>
                    </m:r>
                    <m:r>
                      <a:rPr lang="en-US" sz="500" b="0" i="1" dirty="0">
                        <a:latin typeface="Cambria Math" panose="02040503050406030204" pitchFamily="18" charset="0"/>
                      </a:rPr>
                      <m:t> − </m:t>
                    </m:r>
                    <m:r>
                      <a:rPr lang="en-US" sz="500" b="0" i="1" dirty="0">
                        <a:latin typeface="Cambria Math" panose="02040503050406030204" pitchFamily="18" charset="0"/>
                      </a:rPr>
                      <m:t>1</m:t>
                    </m:r>
                    <m:r>
                      <a:rPr lang="en-US" sz="500" b="0" i="1" dirty="0">
                        <a:latin typeface="Cambria Math" panose="02040503050406030204" pitchFamily="18" charset="0"/>
                      </a:rPr>
                      <m:t> = </m:t>
                    </m:r>
                    <m:r>
                      <a:rPr lang="en-US" sz="500" b="0" i="1" dirty="0" smtClean="0">
                        <a:latin typeface="Cambria Math" panose="02040503050406030204" pitchFamily="18" charset="0"/>
                      </a:rPr>
                      <m:t>29</m:t>
                    </m:r>
                  </m:oMath>
                </a14:m>
                <a:r>
                  <a:rPr lang="en-US" sz="500" b="0" dirty="0"/>
                  <a:t/>
                </a:r>
                <a:br>
                  <a:rPr lang="en-US" sz="500" b="0" dirty="0"/>
                </a:br>
                <a:r>
                  <a:rPr lang="en-US" sz="500" b="0" dirty="0"/>
                  <a:t>4. **p-value:**</a:t>
                </a:r>
                <a:br>
                  <a:rPr lang="en-US" sz="500" b="0" dirty="0"/>
                </a:br>
                <a:r>
                  <a:rPr lang="en-US" sz="500" b="0" dirty="0"/>
                  <a:t>   - The p-value is the probability of observing a chi-square statistic as extreme as 42.24 or more extreme, given that the null hypothesis is true. </a:t>
                </a:r>
                <a:br>
                  <a:rPr lang="en-US" sz="500" b="0" dirty="0"/>
                </a:br>
                <a:r>
                  <a:rPr lang="en-US" sz="500" b="0" dirty="0"/>
                  <a:t>   - You can find the p-value using a chi-square distribution table or statistical software. Look up the value 42.24 in the table with 29 degrees of freedom, or use the </a:t>
                </a:r>
                <a14:m>
                  <m:oMath xmlns:m="http://schemas.openxmlformats.org/officeDocument/2006/math">
                    <m:r>
                      <a:rPr lang="en-US" sz="500" b="0" i="1" dirty="0" smtClean="0">
                        <a:latin typeface="Cambria Math" panose="02040503050406030204" pitchFamily="18" charset="0"/>
                      </a:rPr>
                      <m:t>`</m:t>
                    </m:r>
                    <m:r>
                      <a:rPr lang="en-US" sz="500" b="0" i="1" dirty="0" err="1">
                        <a:latin typeface="Cambria Math" panose="02040503050406030204" pitchFamily="18" charset="0"/>
                      </a:rPr>
                      <m:t>𝑝𝑐</m:t>
                    </m:r>
                    <m:r>
                      <a:rPr lang="en-US" sz="500" b="0" i="1" dirty="0" err="1">
                        <a:latin typeface="Cambria Math" panose="02040503050406030204" pitchFamily="18" charset="0"/>
                      </a:rPr>
                      <m:t>h</m:t>
                    </m:r>
                    <m:r>
                      <a:rPr lang="en-US" sz="500" b="0" i="1" dirty="0" err="1">
                        <a:latin typeface="Cambria Math" panose="02040503050406030204" pitchFamily="18" charset="0"/>
                      </a:rPr>
                      <m:t>𝑖𝑠𝑞</m:t>
                    </m:r>
                    <m:r>
                      <a:rPr lang="en-US" sz="500" b="0" i="1" dirty="0">
                        <a:latin typeface="Cambria Math" panose="02040503050406030204" pitchFamily="18" charset="0"/>
                      </a:rPr>
                      <m:t>()` </m:t>
                    </m:r>
                  </m:oMath>
                </a14:m>
                <a:r>
                  <a:rPr lang="en-US" sz="500" b="0" dirty="0"/>
                  <a:t>function in R or a similar function in other software</a:t>
                </a:r>
                <a:r>
                  <a:rPr lang="en-US" sz="500" b="0" dirty="0" smtClean="0"/>
                  <a:t>.</a:t>
                </a:r>
                <a:r>
                  <a:rPr lang="en-US" sz="500" b="0" dirty="0"/>
                  <a:t/>
                </a:r>
                <a:br>
                  <a:rPr lang="en-US" sz="500" b="0" dirty="0"/>
                </a:br>
                <a:r>
                  <a:rPr lang="en-US" sz="500" b="0" dirty="0"/>
                  <a:t>   - **The p-value will be the area to the right of 42.24 under the chi-square distribution curve with 29 degrees of freedom</a:t>
                </a:r>
                <a:r>
                  <a:rPr lang="en-US" sz="500" b="0" dirty="0" smtClean="0"/>
                  <a:t>.**</a:t>
                </a:r>
                <a:r>
                  <a:rPr lang="en-US" sz="500" b="0" dirty="0"/>
                  <a:t/>
                </a:r>
                <a:br>
                  <a:rPr lang="en-US" sz="500" b="0" dirty="0"/>
                </a:br>
                <a:r>
                  <a:rPr lang="en-US" sz="500" b="0" dirty="0"/>
                  <a:t>**Interpretation</a:t>
                </a:r>
                <a:r>
                  <a:rPr lang="en-US" sz="500" b="0" dirty="0" smtClean="0"/>
                  <a:t>:**</a:t>
                </a:r>
                <a:r>
                  <a:rPr lang="en-US" sz="500" b="0" dirty="0"/>
                  <a:t/>
                </a:r>
                <a:br>
                  <a:rPr lang="en-US" sz="500" b="0" dirty="0"/>
                </a:br>
                <a:r>
                  <a:rPr lang="en-US" sz="500" b="0" dirty="0"/>
                  <a:t>- If the p-value is less than your chosen significance level (usually 0.05), you would reject the null hypothesis. This means there is enough evidence to suggest that the variance of waiting times is indeed greater than the original 3.4 minutes.</a:t>
                </a:r>
                <a:br>
                  <a:rPr lang="en-US" sz="500" b="0" dirty="0"/>
                </a:br>
                <a:r>
                  <a:rPr lang="en-US" sz="500" b="0" dirty="0"/>
                  <a:t>- If the p-value is greater than your significance level, you would fail to reject the null hypothesis. There isn't enough evidence to suggest that the variance has changed</a:t>
                </a:r>
                <a:r>
                  <a:rPr lang="en-US" sz="500" b="0" dirty="0" smtClean="0"/>
                  <a:t>.</a:t>
                </a:r>
                <a:r>
                  <a:rPr lang="en-US" sz="500" b="0" dirty="0"/>
                  <a:t/>
                </a:r>
                <a:br>
                  <a:rPr lang="en-US" sz="500" b="0" dirty="0"/>
                </a:br>
                <a:r>
                  <a:rPr lang="en-US" sz="500" b="0" dirty="0"/>
                  <a:t>**Note:**  You'll need to use a chi-square table or statistical software to find the exact p-value for this specific scenario. </a:t>
                </a:r>
                <a:br>
                  <a:rPr lang="en-US" sz="500" b="0" dirty="0"/>
                </a:br>
                <a:endParaRPr lang="en-US" sz="200" b="0"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39788" y="1681162"/>
                <a:ext cx="5157787" cy="2446337"/>
              </a:xfrm>
              <a:blipFill>
                <a:blip r:embed="rId3"/>
                <a:stretch>
                  <a:fillRect b="-74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839788" y="4127498"/>
                <a:ext cx="5157787" cy="2571751"/>
              </a:xfrm>
              <a:ln>
                <a:solidFill>
                  <a:schemeClr val="tx1"/>
                </a:solidFill>
              </a:ln>
            </p:spPr>
            <p:txBody>
              <a:bodyPr>
                <a:noAutofit/>
              </a:bodyPr>
              <a:lstStyle/>
              <a:p>
                <a:pPr marL="0" indent="0">
                  <a:lnSpc>
                    <a:spcPct val="120000"/>
                  </a:lnSpc>
                  <a:spcBef>
                    <a:spcPts val="0"/>
                  </a:spcBef>
                  <a:buNone/>
                </a:pPr>
                <a:r>
                  <a:rPr lang="en-US" sz="520" dirty="0" smtClean="0"/>
                  <a:t>Step 1: Identify the type of test to be used</a:t>
                </a:r>
              </a:p>
              <a:p>
                <a:pPr marL="0" indent="0">
                  <a:lnSpc>
                    <a:spcPct val="120000"/>
                  </a:lnSpc>
                  <a:spcBef>
                    <a:spcPts val="0"/>
                  </a:spcBef>
                  <a:buNone/>
                </a:pPr>
                <a:r>
                  <a:rPr lang="en-US" sz="520" dirty="0"/>
                  <a:t>To determine whether the variance of waiting times is greater than originally thought, we need to use a one-tailed test for variance. This is because we are only interested in determining if the variance has increased.</a:t>
                </a:r>
              </a:p>
              <a:p>
                <a:pPr marL="0" indent="0">
                  <a:lnSpc>
                    <a:spcPct val="120000"/>
                  </a:lnSpc>
                  <a:spcBef>
                    <a:spcPts val="0"/>
                  </a:spcBef>
                  <a:buNone/>
                </a:pPr>
                <a:r>
                  <a:rPr lang="en-US" sz="520" dirty="0"/>
                  <a:t>Step 2: State the null and alternative hypotheses</a:t>
                </a:r>
              </a:p>
              <a:p>
                <a:pPr marL="0" indent="0">
                  <a:lnSpc>
                    <a:spcPct val="120000"/>
                  </a:lnSpc>
                  <a:spcBef>
                    <a:spcPts val="0"/>
                  </a:spcBef>
                  <a:buNone/>
                </a:pPr>
                <a:r>
                  <a:rPr lang="en-US" sz="520" dirty="0"/>
                  <a:t>The null hypothesis (H0) is that the population variance (</a:t>
                </a:r>
                <a14:m>
                  <m:oMath xmlns:m="http://schemas.openxmlformats.org/officeDocument/2006/math">
                    <m:sSup>
                      <m:sSupPr>
                        <m:ctrlPr>
                          <a:rPr lang="en-US" sz="520" b="0" i="1" dirty="0" smtClean="0">
                            <a:latin typeface="Cambria Math" panose="02040503050406030204" pitchFamily="18" charset="0"/>
                          </a:rPr>
                        </m:ctrlPr>
                      </m:sSupPr>
                      <m:e>
                        <m:r>
                          <a:rPr lang="en-US" sz="520" i="1" dirty="0" smtClean="0">
                            <a:latin typeface="Cambria Math" panose="02040503050406030204" pitchFamily="18" charset="0"/>
                          </a:rPr>
                          <m:t>𝜎</m:t>
                        </m:r>
                      </m:e>
                      <m:sup>
                        <m:r>
                          <a:rPr lang="en-US" sz="520" b="0" i="1" dirty="0" smtClean="0">
                            <a:latin typeface="Cambria Math" panose="02040503050406030204" pitchFamily="18" charset="0"/>
                          </a:rPr>
                          <m:t>2</m:t>
                        </m:r>
                      </m:sup>
                    </m:sSup>
                  </m:oMath>
                </a14:m>
                <a:r>
                  <a:rPr lang="en-US" sz="520" dirty="0" smtClean="0"/>
                  <a:t>) </a:t>
                </a:r>
                <a:r>
                  <a:rPr lang="en-US" sz="520" dirty="0"/>
                  <a:t>is equal to the known variance, which is </a:t>
                </a:r>
                <a14:m>
                  <m:oMath xmlns:m="http://schemas.openxmlformats.org/officeDocument/2006/math">
                    <m:sSup>
                      <m:sSupPr>
                        <m:ctrlPr>
                          <a:rPr lang="en-US" sz="520" i="1" dirty="0" smtClean="0">
                            <a:latin typeface="Cambria Math" panose="02040503050406030204" pitchFamily="18" charset="0"/>
                          </a:rPr>
                        </m:ctrlPr>
                      </m:sSupPr>
                      <m:e>
                        <m:d>
                          <m:dPr>
                            <m:ctrlPr>
                              <a:rPr lang="en-US" sz="520" i="1" dirty="0" smtClean="0">
                                <a:latin typeface="Cambria Math" panose="02040503050406030204" pitchFamily="18" charset="0"/>
                              </a:rPr>
                            </m:ctrlPr>
                          </m:dPr>
                          <m:e>
                            <m:r>
                              <a:rPr lang="en-US" sz="520" i="1" dirty="0" smtClean="0">
                                <a:latin typeface="Cambria Math" panose="02040503050406030204" pitchFamily="18" charset="0"/>
                              </a:rPr>
                              <m:t>3</m:t>
                            </m:r>
                            <m:r>
                              <a:rPr lang="en-US" sz="520" i="1" dirty="0" smtClean="0">
                                <a:latin typeface="Cambria Math" panose="02040503050406030204" pitchFamily="18" charset="0"/>
                              </a:rPr>
                              <m:t>.</m:t>
                            </m:r>
                            <m:r>
                              <a:rPr lang="en-US" sz="520" i="1" dirty="0" smtClean="0">
                                <a:latin typeface="Cambria Math" panose="02040503050406030204" pitchFamily="18" charset="0"/>
                              </a:rPr>
                              <m:t>4</m:t>
                            </m:r>
                          </m:e>
                        </m:d>
                      </m:e>
                      <m:sup>
                        <m:r>
                          <a:rPr lang="en-US" sz="520" b="0" i="1" dirty="0" smtClean="0">
                            <a:latin typeface="Cambria Math" panose="02040503050406030204" pitchFamily="18" charset="0"/>
                          </a:rPr>
                          <m:t>2</m:t>
                        </m:r>
                      </m:sup>
                    </m:sSup>
                    <m:r>
                      <a:rPr lang="en-US" sz="520" i="1" dirty="0" smtClean="0">
                        <a:latin typeface="Cambria Math" panose="02040503050406030204" pitchFamily="18" charset="0"/>
                      </a:rPr>
                      <m:t> = </m:t>
                    </m:r>
                    <m:r>
                      <a:rPr lang="en-US" sz="520" i="1" dirty="0" smtClean="0">
                        <a:latin typeface="Cambria Math" panose="02040503050406030204" pitchFamily="18" charset="0"/>
                      </a:rPr>
                      <m:t>11</m:t>
                    </m:r>
                    <m:r>
                      <a:rPr lang="en-US" sz="520" i="1" dirty="0" smtClean="0">
                        <a:latin typeface="Cambria Math" panose="02040503050406030204" pitchFamily="18" charset="0"/>
                      </a:rPr>
                      <m:t>.</m:t>
                    </m:r>
                    <m:r>
                      <a:rPr lang="en-US" sz="520" i="1" dirty="0" smtClean="0">
                        <a:latin typeface="Cambria Math" panose="02040503050406030204" pitchFamily="18" charset="0"/>
                      </a:rPr>
                      <m:t>56</m:t>
                    </m:r>
                    <m:r>
                      <a:rPr lang="en-US" sz="520" i="1" dirty="0" smtClean="0">
                        <a:latin typeface="Cambria Math" panose="02040503050406030204" pitchFamily="18" charset="0"/>
                      </a:rPr>
                      <m:t> </m:t>
                    </m:r>
                    <m:r>
                      <a:rPr lang="en-US" sz="520" i="1" dirty="0" smtClean="0">
                        <a:latin typeface="Cambria Math" panose="02040503050406030204" pitchFamily="18" charset="0"/>
                      </a:rPr>
                      <m:t>𝑚𝑖𝑛𝑢𝑡𝑒</m:t>
                    </m:r>
                    <m:sSup>
                      <m:sSupPr>
                        <m:ctrlPr>
                          <a:rPr lang="en-US" sz="520" i="1" dirty="0" smtClean="0">
                            <a:latin typeface="Cambria Math" panose="02040503050406030204" pitchFamily="18" charset="0"/>
                          </a:rPr>
                        </m:ctrlPr>
                      </m:sSupPr>
                      <m:e>
                        <m:r>
                          <a:rPr lang="en-US" sz="520" i="1" dirty="0" smtClean="0">
                            <a:latin typeface="Cambria Math" panose="02040503050406030204" pitchFamily="18" charset="0"/>
                          </a:rPr>
                          <m:t>𝑠</m:t>
                        </m:r>
                      </m:e>
                      <m:sup>
                        <m:r>
                          <a:rPr lang="en-US" sz="520" b="0" i="1" dirty="0" smtClean="0">
                            <a:latin typeface="Cambria Math" panose="02040503050406030204" pitchFamily="18" charset="0"/>
                          </a:rPr>
                          <m:t>2</m:t>
                        </m:r>
                      </m:sup>
                    </m:sSup>
                  </m:oMath>
                </a14:m>
                <a:r>
                  <a:rPr lang="en-US" sz="520" dirty="0" smtClean="0"/>
                  <a:t>.</a:t>
                </a:r>
                <a:r>
                  <a:rPr lang="en-US" sz="520" dirty="0"/>
                  <a:t/>
                </a:r>
                <a:br>
                  <a:rPr lang="en-US" sz="520" dirty="0"/>
                </a:br>
                <a:r>
                  <a:rPr lang="en-US" sz="520" dirty="0"/>
                  <a:t>The alternative hypothesis (H1) is that the population variance </a:t>
                </a:r>
                <a:r>
                  <a:rPr lang="en-US" sz="520" dirty="0" smtClean="0"/>
                  <a:t>(</a:t>
                </a:r>
                <a14:m>
                  <m:oMath xmlns:m="http://schemas.openxmlformats.org/officeDocument/2006/math">
                    <m:sSup>
                      <m:sSupPr>
                        <m:ctrlPr>
                          <a:rPr lang="en-US" sz="520" i="1" dirty="0">
                            <a:latin typeface="Cambria Math" panose="02040503050406030204" pitchFamily="18" charset="0"/>
                          </a:rPr>
                        </m:ctrlPr>
                      </m:sSupPr>
                      <m:e>
                        <m:r>
                          <a:rPr lang="en-US" sz="520" i="1" dirty="0">
                            <a:latin typeface="Cambria Math" panose="02040503050406030204" pitchFamily="18" charset="0"/>
                          </a:rPr>
                          <m:t>𝜎</m:t>
                        </m:r>
                      </m:e>
                      <m:sup>
                        <m:r>
                          <a:rPr lang="en-US" sz="520" i="1" dirty="0">
                            <a:latin typeface="Cambria Math" panose="02040503050406030204" pitchFamily="18" charset="0"/>
                          </a:rPr>
                          <m:t>2</m:t>
                        </m:r>
                      </m:sup>
                    </m:sSup>
                  </m:oMath>
                </a14:m>
                <a:r>
                  <a:rPr lang="en-US" sz="520" dirty="0" smtClean="0"/>
                  <a:t>) </a:t>
                </a:r>
                <a:r>
                  <a:rPr lang="en-US" sz="520" dirty="0"/>
                  <a:t>is greater than </a:t>
                </a:r>
                <a14:m>
                  <m:oMath xmlns:m="http://schemas.openxmlformats.org/officeDocument/2006/math">
                    <m:r>
                      <a:rPr lang="en-US" sz="520" i="1" dirty="0" smtClean="0">
                        <a:latin typeface="Cambria Math" panose="02040503050406030204" pitchFamily="18" charset="0"/>
                      </a:rPr>
                      <m:t>11</m:t>
                    </m:r>
                    <m:r>
                      <a:rPr lang="en-US" sz="520" i="1" dirty="0" smtClean="0">
                        <a:latin typeface="Cambria Math" panose="02040503050406030204" pitchFamily="18" charset="0"/>
                      </a:rPr>
                      <m:t>.</m:t>
                    </m:r>
                    <m:r>
                      <a:rPr lang="en-US" sz="520" i="1" dirty="0" smtClean="0">
                        <a:latin typeface="Cambria Math" panose="02040503050406030204" pitchFamily="18" charset="0"/>
                      </a:rPr>
                      <m:t>56</m:t>
                    </m:r>
                    <m:r>
                      <a:rPr lang="en-US" sz="520" i="1" dirty="0" smtClean="0">
                        <a:latin typeface="Cambria Math" panose="02040503050406030204" pitchFamily="18" charset="0"/>
                      </a:rPr>
                      <m:t> </m:t>
                    </m:r>
                    <m:r>
                      <a:rPr lang="en-US" sz="520" i="1" dirty="0" smtClean="0">
                        <a:latin typeface="Cambria Math" panose="02040503050406030204" pitchFamily="18" charset="0"/>
                      </a:rPr>
                      <m:t>𝑚𝑖𝑛𝑢𝑡𝑒</m:t>
                    </m:r>
                    <m:sSup>
                      <m:sSupPr>
                        <m:ctrlPr>
                          <a:rPr lang="en-US" sz="520" b="0" i="1" dirty="0" smtClean="0">
                            <a:latin typeface="Cambria Math" panose="02040503050406030204" pitchFamily="18" charset="0"/>
                          </a:rPr>
                        </m:ctrlPr>
                      </m:sSupPr>
                      <m:e>
                        <m:r>
                          <a:rPr lang="en-US" sz="520" i="1" dirty="0" smtClean="0">
                            <a:latin typeface="Cambria Math" panose="02040503050406030204" pitchFamily="18" charset="0"/>
                          </a:rPr>
                          <m:t>𝑠</m:t>
                        </m:r>
                      </m:e>
                      <m:sup>
                        <m:r>
                          <a:rPr lang="en-US" sz="520" b="0" i="1" dirty="0" smtClean="0">
                            <a:latin typeface="Cambria Math" panose="02040503050406030204" pitchFamily="18" charset="0"/>
                          </a:rPr>
                          <m:t>2</m:t>
                        </m:r>
                      </m:sup>
                    </m:sSup>
                  </m:oMath>
                </a14:m>
                <a:r>
                  <a:rPr lang="en-US" sz="520" dirty="0" smtClean="0"/>
                  <a:t>.</a:t>
                </a:r>
                <a:endParaRPr lang="en-US" sz="520" dirty="0"/>
              </a:p>
              <a:p>
                <a:pPr marL="0" indent="0">
                  <a:lnSpc>
                    <a:spcPct val="120000"/>
                  </a:lnSpc>
                  <a:spcBef>
                    <a:spcPts val="0"/>
                  </a:spcBef>
                  <a:buNone/>
                </a:pPr>
                <a:r>
                  <a:rPr lang="en-US" sz="520" dirty="0"/>
                  <a:t>Step 3: Choose the test statistic</a:t>
                </a:r>
              </a:p>
              <a:p>
                <a:pPr marL="0" indent="0">
                  <a:lnSpc>
                    <a:spcPct val="120000"/>
                  </a:lnSpc>
                  <a:spcBef>
                    <a:spcPts val="0"/>
                  </a:spcBef>
                  <a:buNone/>
                </a:pPr>
                <a:r>
                  <a:rPr lang="en-US" sz="520" dirty="0"/>
                  <a:t>The test statistic for a one-tailed test of variance is the chi-square statistic (</a:t>
                </a:r>
                <a14:m>
                  <m:oMath xmlns:m="http://schemas.openxmlformats.org/officeDocument/2006/math">
                    <m:sSup>
                      <m:sSupPr>
                        <m:ctrlPr>
                          <a:rPr lang="en-US" sz="520" b="0" i="1" dirty="0" smtClean="0">
                            <a:latin typeface="Cambria Math" panose="02040503050406030204" pitchFamily="18" charset="0"/>
                          </a:rPr>
                        </m:ctrlPr>
                      </m:sSupPr>
                      <m:e>
                        <m:r>
                          <a:rPr lang="en-US" sz="520" i="1" dirty="0" smtClean="0">
                            <a:latin typeface="Cambria Math" panose="02040503050406030204" pitchFamily="18" charset="0"/>
                          </a:rPr>
                          <m:t>𝜒</m:t>
                        </m:r>
                      </m:e>
                      <m:sup>
                        <m:r>
                          <a:rPr lang="en-US" sz="520" b="0" i="1" dirty="0" smtClean="0">
                            <a:latin typeface="Cambria Math" panose="02040503050406030204" pitchFamily="18" charset="0"/>
                          </a:rPr>
                          <m:t>2</m:t>
                        </m:r>
                      </m:sup>
                    </m:sSup>
                  </m:oMath>
                </a14:m>
                <a:r>
                  <a:rPr lang="en-US" sz="520" dirty="0" smtClean="0"/>
                  <a:t>). </a:t>
                </a:r>
                <a:r>
                  <a:rPr lang="en-US" sz="520" dirty="0"/>
                  <a:t>The formula for </a:t>
                </a:r>
                <a14:m>
                  <m:oMath xmlns:m="http://schemas.openxmlformats.org/officeDocument/2006/math">
                    <m:sSup>
                      <m:sSupPr>
                        <m:ctrlPr>
                          <a:rPr lang="en-US" sz="520" i="1" dirty="0">
                            <a:latin typeface="Cambria Math" panose="02040503050406030204" pitchFamily="18" charset="0"/>
                          </a:rPr>
                        </m:ctrlPr>
                      </m:sSupPr>
                      <m:e>
                        <m:r>
                          <a:rPr lang="en-US" sz="520" i="1" dirty="0">
                            <a:latin typeface="Cambria Math" panose="02040503050406030204" pitchFamily="18" charset="0"/>
                          </a:rPr>
                          <m:t>𝜒</m:t>
                        </m:r>
                      </m:e>
                      <m:sup>
                        <m:r>
                          <a:rPr lang="en-US" sz="520" i="1" dirty="0">
                            <a:latin typeface="Cambria Math" panose="02040503050406030204" pitchFamily="18" charset="0"/>
                          </a:rPr>
                          <m:t>2</m:t>
                        </m:r>
                      </m:sup>
                    </m:sSup>
                  </m:oMath>
                </a14:m>
                <a:r>
                  <a:rPr lang="en-US" sz="520" dirty="0" smtClean="0"/>
                  <a:t> </a:t>
                </a:r>
                <a:r>
                  <a:rPr lang="en-US" sz="520" dirty="0"/>
                  <a:t>is:</a:t>
                </a:r>
                <a:br>
                  <a:rPr lang="en-US" sz="520" dirty="0"/>
                </a:br>
                <a14:m>
                  <m:oMathPara xmlns:m="http://schemas.openxmlformats.org/officeDocument/2006/math">
                    <m:oMathParaPr>
                      <m:jc m:val="centerGroup"/>
                    </m:oMathParaPr>
                    <m:oMath xmlns:m="http://schemas.openxmlformats.org/officeDocument/2006/math">
                      <m:sSup>
                        <m:sSupPr>
                          <m:ctrlPr>
                            <a:rPr lang="en-US" sz="520" i="1" dirty="0" smtClean="0">
                              <a:latin typeface="Cambria Math" panose="02040503050406030204" pitchFamily="18" charset="0"/>
                            </a:rPr>
                          </m:ctrlPr>
                        </m:sSupPr>
                        <m:e>
                          <m:r>
                            <a:rPr lang="en-US" sz="520" i="1" dirty="0" smtClean="0">
                              <a:latin typeface="Cambria Math" panose="02040503050406030204" pitchFamily="18" charset="0"/>
                            </a:rPr>
                            <m:t>𝜒</m:t>
                          </m:r>
                        </m:e>
                        <m:sup>
                          <m:r>
                            <a:rPr lang="en-US" sz="520" b="0" i="1" dirty="0" smtClean="0">
                              <a:latin typeface="Cambria Math" panose="02040503050406030204" pitchFamily="18" charset="0"/>
                            </a:rPr>
                            <m:t>2</m:t>
                          </m:r>
                        </m:sup>
                      </m:sSup>
                      <m:r>
                        <a:rPr lang="en-US" sz="520" i="1" dirty="0" smtClean="0">
                          <a:latin typeface="Cambria Math" panose="02040503050406030204" pitchFamily="18" charset="0"/>
                        </a:rPr>
                        <m:t> =</m:t>
                      </m:r>
                      <m:f>
                        <m:fPr>
                          <m:ctrlPr>
                            <a:rPr lang="en-US" sz="520" i="1" dirty="0" smtClean="0">
                              <a:latin typeface="Cambria Math" panose="02040503050406030204" pitchFamily="18" charset="0"/>
                            </a:rPr>
                          </m:ctrlPr>
                        </m:fPr>
                        <m:num>
                          <m:d>
                            <m:dPr>
                              <m:ctrlPr>
                                <a:rPr lang="en-US" sz="520" i="1" dirty="0" smtClean="0">
                                  <a:latin typeface="Cambria Math" panose="02040503050406030204" pitchFamily="18" charset="0"/>
                                </a:rPr>
                              </m:ctrlPr>
                            </m:dPr>
                            <m:e>
                              <m:r>
                                <a:rPr lang="en-US" sz="520" i="1" dirty="0" smtClean="0">
                                  <a:latin typeface="Cambria Math" panose="02040503050406030204" pitchFamily="18" charset="0"/>
                                </a:rPr>
                                <m:t>𝑛</m:t>
                              </m:r>
                              <m:r>
                                <a:rPr lang="en-US" sz="520" i="1" dirty="0" smtClean="0">
                                  <a:latin typeface="Cambria Math" panose="02040503050406030204" pitchFamily="18" charset="0"/>
                                </a:rPr>
                                <m:t> − </m:t>
                              </m:r>
                              <m:r>
                                <a:rPr lang="en-US" sz="520" i="1" dirty="0" smtClean="0">
                                  <a:latin typeface="Cambria Math" panose="02040503050406030204" pitchFamily="18" charset="0"/>
                                </a:rPr>
                                <m:t>1</m:t>
                              </m:r>
                            </m:e>
                          </m:d>
                          <m:r>
                            <a:rPr lang="en-US" sz="520" i="1" dirty="0" smtClean="0">
                              <a:latin typeface="Cambria Math" panose="02040503050406030204" pitchFamily="18" charset="0"/>
                            </a:rPr>
                            <m:t>∗ </m:t>
                          </m:r>
                          <m:sSup>
                            <m:sSupPr>
                              <m:ctrlPr>
                                <a:rPr lang="en-US" sz="520" i="1" dirty="0" smtClean="0">
                                  <a:latin typeface="Cambria Math" panose="02040503050406030204" pitchFamily="18" charset="0"/>
                                </a:rPr>
                              </m:ctrlPr>
                            </m:sSupPr>
                            <m:e>
                              <m:r>
                                <a:rPr lang="en-US" sz="520" i="1" dirty="0" smtClean="0">
                                  <a:latin typeface="Cambria Math" panose="02040503050406030204" pitchFamily="18" charset="0"/>
                                </a:rPr>
                                <m:t>𝑠</m:t>
                              </m:r>
                            </m:e>
                            <m:sup>
                              <m:r>
                                <a:rPr lang="en-US" sz="520" b="0" i="1" dirty="0" smtClean="0">
                                  <a:latin typeface="Cambria Math" panose="02040503050406030204" pitchFamily="18" charset="0"/>
                                </a:rPr>
                                <m:t>2</m:t>
                              </m:r>
                            </m:sup>
                          </m:sSup>
                        </m:num>
                        <m:den>
                          <m:sSup>
                            <m:sSupPr>
                              <m:ctrlPr>
                                <a:rPr lang="en-US" sz="520" b="0" i="1" dirty="0" smtClean="0">
                                  <a:latin typeface="Cambria Math" panose="02040503050406030204" pitchFamily="18" charset="0"/>
                                  <a:ea typeface="Cambria Math" panose="02040503050406030204" pitchFamily="18" charset="0"/>
                                </a:rPr>
                              </m:ctrlPr>
                            </m:sSupPr>
                            <m:e>
                              <m:r>
                                <a:rPr lang="en-US" sz="520" i="1" dirty="0" smtClean="0">
                                  <a:latin typeface="Cambria Math" panose="02040503050406030204" pitchFamily="18" charset="0"/>
                                  <a:ea typeface="Cambria Math" panose="02040503050406030204" pitchFamily="18" charset="0"/>
                                </a:rPr>
                                <m:t>𝜎</m:t>
                              </m:r>
                            </m:e>
                            <m:sup>
                              <m:r>
                                <a:rPr lang="en-US" sz="520" b="0" i="1" dirty="0" smtClean="0">
                                  <a:latin typeface="Cambria Math" panose="02040503050406030204" pitchFamily="18" charset="0"/>
                                  <a:ea typeface="Cambria Math" panose="02040503050406030204" pitchFamily="18" charset="0"/>
                                </a:rPr>
                                <m:t>2</m:t>
                              </m:r>
                            </m:sup>
                          </m:sSup>
                        </m:den>
                      </m:f>
                      <m:r>
                        <a:rPr lang="en-US" sz="520" i="1" dirty="0" smtClean="0">
                          <a:latin typeface="Cambria Math" panose="02040503050406030204" pitchFamily="18" charset="0"/>
                        </a:rPr>
                        <m:t> </m:t>
                      </m:r>
                    </m:oMath>
                  </m:oMathPara>
                </a14:m>
                <a:r>
                  <a:rPr lang="en-US" sz="520" dirty="0"/>
                  <a:t/>
                </a:r>
                <a:br>
                  <a:rPr lang="en-US" sz="520" dirty="0"/>
                </a:br>
                <a:r>
                  <a:rPr lang="en-US" sz="520" dirty="0"/>
                  <a:t>where </a:t>
                </a:r>
                <a:r>
                  <a:rPr lang="en-US" sz="520" i="1" dirty="0" smtClean="0">
                    <a:latin typeface="Cambria Math" panose="02040503050406030204" pitchFamily="18" charset="0"/>
                    <a:ea typeface="Cambria Math" panose="02040503050406030204" pitchFamily="18" charset="0"/>
                  </a:rPr>
                  <a:t>n</a:t>
                </a:r>
                <a:r>
                  <a:rPr lang="en-US" sz="520" dirty="0" smtClean="0"/>
                  <a:t> </a:t>
                </a:r>
                <a:r>
                  <a:rPr lang="en-US" sz="520" dirty="0"/>
                  <a:t>is the sample size, </a:t>
                </a:r>
                <a14:m>
                  <m:oMath xmlns:m="http://schemas.openxmlformats.org/officeDocument/2006/math">
                    <m:sSup>
                      <m:sSupPr>
                        <m:ctrlPr>
                          <a:rPr lang="en-US" sz="520" i="1" dirty="0">
                            <a:latin typeface="Cambria Math" panose="02040503050406030204" pitchFamily="18" charset="0"/>
                          </a:rPr>
                        </m:ctrlPr>
                      </m:sSupPr>
                      <m:e>
                        <m:r>
                          <a:rPr lang="en-US" sz="520" i="1" dirty="0">
                            <a:latin typeface="Cambria Math" panose="02040503050406030204" pitchFamily="18" charset="0"/>
                          </a:rPr>
                          <m:t>𝑠</m:t>
                        </m:r>
                      </m:e>
                      <m:sup>
                        <m:r>
                          <a:rPr lang="en-US" sz="520" i="1" dirty="0">
                            <a:latin typeface="Cambria Math" panose="02040503050406030204" pitchFamily="18" charset="0"/>
                          </a:rPr>
                          <m:t>2</m:t>
                        </m:r>
                      </m:sup>
                    </m:sSup>
                  </m:oMath>
                </a14:m>
                <a:r>
                  <a:rPr lang="en-US" sz="520" dirty="0" smtClean="0"/>
                  <a:t> </a:t>
                </a:r>
                <a:r>
                  <a:rPr lang="en-US" sz="520" dirty="0"/>
                  <a:t>is the sample variance, and </a:t>
                </a:r>
                <a14:m>
                  <m:oMath xmlns:m="http://schemas.openxmlformats.org/officeDocument/2006/math">
                    <m:sSup>
                      <m:sSupPr>
                        <m:ctrlPr>
                          <a:rPr lang="en-US" sz="520" i="1" dirty="0">
                            <a:latin typeface="Cambria Math" panose="02040503050406030204" pitchFamily="18" charset="0"/>
                          </a:rPr>
                        </m:ctrlPr>
                      </m:sSupPr>
                      <m:e>
                        <m:r>
                          <a:rPr lang="en-US" sz="520" i="1" dirty="0">
                            <a:latin typeface="Cambria Math" panose="02040503050406030204" pitchFamily="18" charset="0"/>
                          </a:rPr>
                          <m:t>𝜎</m:t>
                        </m:r>
                      </m:e>
                      <m:sup>
                        <m:r>
                          <a:rPr lang="en-US" sz="520" i="1" dirty="0">
                            <a:latin typeface="Cambria Math" panose="02040503050406030204" pitchFamily="18" charset="0"/>
                          </a:rPr>
                          <m:t>2</m:t>
                        </m:r>
                      </m:sup>
                    </m:sSup>
                  </m:oMath>
                </a14:m>
                <a:r>
                  <a:rPr lang="en-US" sz="520" dirty="0" smtClean="0"/>
                  <a:t> </a:t>
                </a:r>
                <a:r>
                  <a:rPr lang="en-US" sz="520" dirty="0"/>
                  <a:t>is the known population variance.</a:t>
                </a:r>
              </a:p>
              <a:p>
                <a:pPr marL="0" indent="0">
                  <a:lnSpc>
                    <a:spcPct val="120000"/>
                  </a:lnSpc>
                  <a:spcBef>
                    <a:spcPts val="0"/>
                  </a:spcBef>
                  <a:buNone/>
                </a:pPr>
                <a:r>
                  <a:rPr lang="en-US" sz="520" dirty="0"/>
                  <a:t>Step 4: Calculate the test statistic</a:t>
                </a:r>
              </a:p>
              <a:p>
                <a:pPr marL="0" indent="0">
                  <a:lnSpc>
                    <a:spcPct val="120000"/>
                  </a:lnSpc>
                  <a:spcBef>
                    <a:spcPts val="0"/>
                  </a:spcBef>
                  <a:buNone/>
                </a:pPr>
                <a:r>
                  <a:rPr lang="en-US" sz="520" dirty="0"/>
                  <a:t>Given that the sample size </a:t>
                </a:r>
                <a:r>
                  <a:rPr lang="en-US" sz="520" dirty="0" smtClean="0"/>
                  <a:t>(</a:t>
                </a:r>
                <a:r>
                  <a:rPr lang="en-US" sz="520" i="1" dirty="0">
                    <a:latin typeface="Cambria Math" panose="02040503050406030204" pitchFamily="18" charset="0"/>
                    <a:ea typeface="Cambria Math" panose="02040503050406030204" pitchFamily="18" charset="0"/>
                  </a:rPr>
                  <a:t>n</a:t>
                </a:r>
                <a:r>
                  <a:rPr lang="en-US" sz="520" dirty="0" smtClean="0"/>
                  <a:t>) </a:t>
                </a:r>
                <a:r>
                  <a:rPr lang="en-US" sz="520" dirty="0"/>
                  <a:t>is 30, the sample variance </a:t>
                </a:r>
                <a:r>
                  <a:rPr lang="en-US" sz="520" dirty="0" smtClean="0"/>
                  <a:t>(</a:t>
                </a:r>
                <a14:m>
                  <m:oMath xmlns:m="http://schemas.openxmlformats.org/officeDocument/2006/math">
                    <m:sSup>
                      <m:sSupPr>
                        <m:ctrlPr>
                          <a:rPr lang="en-US" sz="520" i="1" dirty="0">
                            <a:latin typeface="Cambria Math" panose="02040503050406030204" pitchFamily="18" charset="0"/>
                          </a:rPr>
                        </m:ctrlPr>
                      </m:sSupPr>
                      <m:e>
                        <m:r>
                          <a:rPr lang="en-US" sz="520" i="1" dirty="0">
                            <a:latin typeface="Cambria Math" panose="02040503050406030204" pitchFamily="18" charset="0"/>
                          </a:rPr>
                          <m:t>𝑠</m:t>
                        </m:r>
                      </m:e>
                      <m:sup>
                        <m:r>
                          <a:rPr lang="en-US" sz="520" i="1" dirty="0">
                            <a:latin typeface="Cambria Math" panose="02040503050406030204" pitchFamily="18" charset="0"/>
                          </a:rPr>
                          <m:t>2</m:t>
                        </m:r>
                      </m:sup>
                    </m:sSup>
                  </m:oMath>
                </a14:m>
                <a:r>
                  <a:rPr lang="en-US" sz="520" dirty="0" smtClean="0"/>
                  <a:t>) </a:t>
                </a:r>
                <a:r>
                  <a:rPr lang="en-US" sz="520" dirty="0"/>
                  <a:t>is </a:t>
                </a:r>
                <a14:m>
                  <m:oMath xmlns:m="http://schemas.openxmlformats.org/officeDocument/2006/math">
                    <m:sSup>
                      <m:sSupPr>
                        <m:ctrlPr>
                          <a:rPr lang="en-US" sz="520" i="1" dirty="0" smtClean="0">
                            <a:latin typeface="Cambria Math" panose="02040503050406030204" pitchFamily="18" charset="0"/>
                          </a:rPr>
                        </m:ctrlPr>
                      </m:sSupPr>
                      <m:e>
                        <m:d>
                          <m:dPr>
                            <m:ctrlPr>
                              <a:rPr lang="en-US" sz="520" i="1" dirty="0" smtClean="0">
                                <a:latin typeface="Cambria Math" panose="02040503050406030204" pitchFamily="18" charset="0"/>
                              </a:rPr>
                            </m:ctrlPr>
                          </m:dPr>
                          <m:e>
                            <m:r>
                              <a:rPr lang="en-US" sz="520" i="1" dirty="0" smtClean="0">
                                <a:latin typeface="Cambria Math" panose="02040503050406030204" pitchFamily="18" charset="0"/>
                              </a:rPr>
                              <m:t>4</m:t>
                            </m:r>
                            <m:r>
                              <a:rPr lang="en-US" sz="520" i="1" dirty="0" smtClean="0">
                                <a:latin typeface="Cambria Math" panose="02040503050406030204" pitchFamily="18" charset="0"/>
                              </a:rPr>
                              <m:t>.</m:t>
                            </m:r>
                            <m:r>
                              <a:rPr lang="en-US" sz="520" i="1" dirty="0" smtClean="0">
                                <a:latin typeface="Cambria Math" panose="02040503050406030204" pitchFamily="18" charset="0"/>
                              </a:rPr>
                              <m:t>1</m:t>
                            </m:r>
                          </m:e>
                        </m:d>
                      </m:e>
                      <m:sup>
                        <m:r>
                          <a:rPr lang="en-US" sz="520" b="0" i="1" dirty="0" smtClean="0">
                            <a:latin typeface="Cambria Math" panose="02040503050406030204" pitchFamily="18" charset="0"/>
                          </a:rPr>
                          <m:t>2</m:t>
                        </m:r>
                      </m:sup>
                    </m:sSup>
                    <m:r>
                      <a:rPr lang="en-US" sz="520" i="1" dirty="0" smtClean="0">
                        <a:latin typeface="Cambria Math" panose="02040503050406030204" pitchFamily="18" charset="0"/>
                      </a:rPr>
                      <m:t> = </m:t>
                    </m:r>
                    <m:r>
                      <a:rPr lang="en-US" sz="520" i="1" dirty="0" smtClean="0">
                        <a:latin typeface="Cambria Math" panose="02040503050406030204" pitchFamily="18" charset="0"/>
                      </a:rPr>
                      <m:t>16</m:t>
                    </m:r>
                    <m:r>
                      <a:rPr lang="en-US" sz="520" i="1" dirty="0" smtClean="0">
                        <a:latin typeface="Cambria Math" panose="02040503050406030204" pitchFamily="18" charset="0"/>
                      </a:rPr>
                      <m:t>.</m:t>
                    </m:r>
                    <m:r>
                      <a:rPr lang="en-US" sz="520" i="1" dirty="0" smtClean="0">
                        <a:latin typeface="Cambria Math" panose="02040503050406030204" pitchFamily="18" charset="0"/>
                      </a:rPr>
                      <m:t>81</m:t>
                    </m:r>
                    <m:r>
                      <a:rPr lang="en-US" sz="520" i="1" dirty="0" smtClean="0">
                        <a:latin typeface="Cambria Math" panose="02040503050406030204" pitchFamily="18" charset="0"/>
                      </a:rPr>
                      <m:t> </m:t>
                    </m:r>
                    <m:r>
                      <a:rPr lang="en-US" sz="520" i="1" dirty="0" smtClean="0">
                        <a:latin typeface="Cambria Math" panose="02040503050406030204" pitchFamily="18" charset="0"/>
                      </a:rPr>
                      <m:t>𝑚𝑖𝑛𝑢𝑡𝑒</m:t>
                    </m:r>
                    <m:sSup>
                      <m:sSupPr>
                        <m:ctrlPr>
                          <a:rPr lang="en-US" sz="520" i="1" dirty="0" smtClean="0">
                            <a:latin typeface="Cambria Math" panose="02040503050406030204" pitchFamily="18" charset="0"/>
                          </a:rPr>
                        </m:ctrlPr>
                      </m:sSupPr>
                      <m:e>
                        <m:r>
                          <a:rPr lang="en-US" sz="520" i="1" dirty="0" smtClean="0">
                            <a:latin typeface="Cambria Math" panose="02040503050406030204" pitchFamily="18" charset="0"/>
                          </a:rPr>
                          <m:t>𝑠</m:t>
                        </m:r>
                      </m:e>
                      <m:sup>
                        <m:r>
                          <a:rPr lang="en-US" sz="520" b="0" i="1" dirty="0" smtClean="0">
                            <a:latin typeface="Cambria Math" panose="02040503050406030204" pitchFamily="18" charset="0"/>
                          </a:rPr>
                          <m:t>2</m:t>
                        </m:r>
                      </m:sup>
                    </m:sSup>
                  </m:oMath>
                </a14:m>
                <a:r>
                  <a:rPr lang="en-US" sz="520" dirty="0" smtClean="0"/>
                  <a:t>, </a:t>
                </a:r>
                <a:r>
                  <a:rPr lang="en-US" sz="520" dirty="0"/>
                  <a:t>and the known population variance </a:t>
                </a:r>
                <a:r>
                  <a:rPr lang="en-US" sz="520" dirty="0" smtClean="0"/>
                  <a:t>(</a:t>
                </a:r>
                <a14:m>
                  <m:oMath xmlns:m="http://schemas.openxmlformats.org/officeDocument/2006/math">
                    <m:sSup>
                      <m:sSupPr>
                        <m:ctrlPr>
                          <a:rPr lang="en-US" sz="520" i="1" dirty="0">
                            <a:latin typeface="Cambria Math" panose="02040503050406030204" pitchFamily="18" charset="0"/>
                          </a:rPr>
                        </m:ctrlPr>
                      </m:sSupPr>
                      <m:e>
                        <m:r>
                          <a:rPr lang="en-US" sz="520" i="1" dirty="0">
                            <a:latin typeface="Cambria Math" panose="02040503050406030204" pitchFamily="18" charset="0"/>
                          </a:rPr>
                          <m:t>𝜎</m:t>
                        </m:r>
                      </m:e>
                      <m:sup>
                        <m:r>
                          <a:rPr lang="en-US" sz="520" i="1" dirty="0">
                            <a:latin typeface="Cambria Math" panose="02040503050406030204" pitchFamily="18" charset="0"/>
                          </a:rPr>
                          <m:t>2</m:t>
                        </m:r>
                      </m:sup>
                    </m:sSup>
                  </m:oMath>
                </a14:m>
                <a:r>
                  <a:rPr lang="en-US" sz="520" dirty="0" smtClean="0"/>
                  <a:t>) </a:t>
                </a:r>
                <a:r>
                  <a:rPr lang="en-US" sz="520" dirty="0"/>
                  <a:t>is </a:t>
                </a:r>
                <a14:m>
                  <m:oMath xmlns:m="http://schemas.openxmlformats.org/officeDocument/2006/math">
                    <m:r>
                      <a:rPr lang="en-US" sz="520" i="1" dirty="0">
                        <a:latin typeface="Cambria Math" panose="02040503050406030204" pitchFamily="18" charset="0"/>
                      </a:rPr>
                      <m:t>11</m:t>
                    </m:r>
                    <m:r>
                      <a:rPr lang="en-US" sz="520" i="1" dirty="0">
                        <a:latin typeface="Cambria Math" panose="02040503050406030204" pitchFamily="18" charset="0"/>
                      </a:rPr>
                      <m:t>.</m:t>
                    </m:r>
                    <m:r>
                      <a:rPr lang="en-US" sz="520" i="1" dirty="0">
                        <a:latin typeface="Cambria Math" panose="02040503050406030204" pitchFamily="18" charset="0"/>
                      </a:rPr>
                      <m:t>56</m:t>
                    </m:r>
                    <m:r>
                      <a:rPr lang="en-US" sz="520" i="1" dirty="0">
                        <a:latin typeface="Cambria Math" panose="02040503050406030204" pitchFamily="18" charset="0"/>
                      </a:rPr>
                      <m:t> </m:t>
                    </m:r>
                    <m:r>
                      <a:rPr lang="en-US" sz="520" i="1" dirty="0">
                        <a:latin typeface="Cambria Math" panose="02040503050406030204" pitchFamily="18" charset="0"/>
                      </a:rPr>
                      <m:t>𝑚𝑖𝑛𝑢𝑡𝑒</m:t>
                    </m:r>
                    <m:sSup>
                      <m:sSupPr>
                        <m:ctrlPr>
                          <a:rPr lang="en-US" sz="520" i="1" dirty="0">
                            <a:latin typeface="Cambria Math" panose="02040503050406030204" pitchFamily="18" charset="0"/>
                          </a:rPr>
                        </m:ctrlPr>
                      </m:sSupPr>
                      <m:e>
                        <m:r>
                          <a:rPr lang="en-US" sz="520" i="1" dirty="0">
                            <a:latin typeface="Cambria Math" panose="02040503050406030204" pitchFamily="18" charset="0"/>
                          </a:rPr>
                          <m:t>𝑠</m:t>
                        </m:r>
                      </m:e>
                      <m:sup>
                        <m:r>
                          <a:rPr lang="en-US" sz="520" i="1" dirty="0">
                            <a:latin typeface="Cambria Math" panose="02040503050406030204" pitchFamily="18" charset="0"/>
                          </a:rPr>
                          <m:t>2</m:t>
                        </m:r>
                      </m:sup>
                    </m:sSup>
                  </m:oMath>
                </a14:m>
                <a:r>
                  <a:rPr lang="en-US" sz="520" dirty="0"/>
                  <a:t>, we can calculate the </a:t>
                </a:r>
                <a14:m>
                  <m:oMath xmlns:m="http://schemas.openxmlformats.org/officeDocument/2006/math">
                    <m:sSup>
                      <m:sSupPr>
                        <m:ctrlPr>
                          <a:rPr lang="en-US" sz="520" i="1" dirty="0">
                            <a:latin typeface="Cambria Math" panose="02040503050406030204" pitchFamily="18" charset="0"/>
                          </a:rPr>
                        </m:ctrlPr>
                      </m:sSupPr>
                      <m:e>
                        <m:r>
                          <a:rPr lang="en-US" sz="520" i="1" dirty="0">
                            <a:latin typeface="Cambria Math" panose="02040503050406030204" pitchFamily="18" charset="0"/>
                          </a:rPr>
                          <m:t>𝜒</m:t>
                        </m:r>
                      </m:e>
                      <m:sup>
                        <m:r>
                          <a:rPr lang="en-US" sz="520" i="1" dirty="0">
                            <a:latin typeface="Cambria Math" panose="02040503050406030204" pitchFamily="18" charset="0"/>
                          </a:rPr>
                          <m:t>2</m:t>
                        </m:r>
                      </m:sup>
                    </m:sSup>
                  </m:oMath>
                </a14:m>
                <a:r>
                  <a:rPr lang="en-US" sz="520" dirty="0" smtClean="0"/>
                  <a:t> </a:t>
                </a:r>
                <a:r>
                  <a:rPr lang="en-US" sz="520" dirty="0"/>
                  <a:t>statistic:</a:t>
                </a:r>
                <a:br>
                  <a:rPr lang="en-US" sz="520" dirty="0"/>
                </a:br>
                <a14:m>
                  <m:oMathPara xmlns:m="http://schemas.openxmlformats.org/officeDocument/2006/math">
                    <m:oMathParaPr>
                      <m:jc m:val="centerGroup"/>
                    </m:oMathParaPr>
                    <m:oMath xmlns:m="http://schemas.openxmlformats.org/officeDocument/2006/math">
                      <m:sSup>
                        <m:sSupPr>
                          <m:ctrlPr>
                            <a:rPr lang="en-US" sz="520" i="1" dirty="0">
                              <a:latin typeface="Cambria Math" panose="02040503050406030204" pitchFamily="18" charset="0"/>
                            </a:rPr>
                          </m:ctrlPr>
                        </m:sSupPr>
                        <m:e>
                          <m:r>
                            <a:rPr lang="en-US" sz="520" i="1" dirty="0">
                              <a:latin typeface="Cambria Math" panose="02040503050406030204" pitchFamily="18" charset="0"/>
                            </a:rPr>
                            <m:t>𝜒</m:t>
                          </m:r>
                        </m:e>
                        <m:sup>
                          <m:r>
                            <a:rPr lang="en-US" sz="520" i="1" dirty="0">
                              <a:latin typeface="Cambria Math" panose="02040503050406030204" pitchFamily="18" charset="0"/>
                            </a:rPr>
                            <m:t>2</m:t>
                          </m:r>
                        </m:sup>
                      </m:sSup>
                      <m:r>
                        <a:rPr lang="en-US" sz="520" i="1" dirty="0" smtClean="0">
                          <a:latin typeface="Cambria Math" panose="02040503050406030204" pitchFamily="18" charset="0"/>
                        </a:rPr>
                        <m:t>=</m:t>
                      </m:r>
                      <m:f>
                        <m:fPr>
                          <m:ctrlPr>
                            <a:rPr lang="en-US" sz="520" b="0" i="1" dirty="0" smtClean="0">
                              <a:latin typeface="Cambria Math" panose="02040503050406030204" pitchFamily="18" charset="0"/>
                            </a:rPr>
                          </m:ctrlPr>
                        </m:fPr>
                        <m:num>
                          <m:d>
                            <m:dPr>
                              <m:ctrlPr>
                                <a:rPr lang="en-US" sz="520" b="0" i="1" dirty="0" smtClean="0">
                                  <a:latin typeface="Cambria Math" panose="02040503050406030204" pitchFamily="18" charset="0"/>
                                </a:rPr>
                              </m:ctrlPr>
                            </m:dPr>
                            <m:e>
                              <m:r>
                                <a:rPr lang="en-US" sz="520" i="1" dirty="0" smtClean="0">
                                  <a:latin typeface="Cambria Math" panose="02040503050406030204" pitchFamily="18" charset="0"/>
                                </a:rPr>
                                <m:t>30</m:t>
                              </m:r>
                              <m:r>
                                <a:rPr lang="en-US" sz="520" i="1" dirty="0" smtClean="0">
                                  <a:latin typeface="Cambria Math" panose="02040503050406030204" pitchFamily="18" charset="0"/>
                                </a:rPr>
                                <m:t> − </m:t>
                              </m:r>
                              <m:r>
                                <a:rPr lang="en-US" sz="520" i="1" dirty="0" smtClean="0">
                                  <a:latin typeface="Cambria Math" panose="02040503050406030204" pitchFamily="18" charset="0"/>
                                </a:rPr>
                                <m:t>1</m:t>
                              </m:r>
                            </m:e>
                          </m:d>
                          <m:r>
                            <a:rPr lang="en-US" sz="520" i="1" dirty="0" smtClean="0">
                              <a:latin typeface="Cambria Math" panose="02040503050406030204" pitchFamily="18" charset="0"/>
                            </a:rPr>
                            <m:t>∗ </m:t>
                          </m:r>
                          <m:r>
                            <a:rPr lang="en-US" sz="520" i="1" dirty="0" smtClean="0">
                              <a:latin typeface="Cambria Math" panose="02040503050406030204" pitchFamily="18" charset="0"/>
                            </a:rPr>
                            <m:t>16</m:t>
                          </m:r>
                          <m:r>
                            <a:rPr lang="en-US" sz="520" i="1" dirty="0" smtClean="0">
                              <a:latin typeface="Cambria Math" panose="02040503050406030204" pitchFamily="18" charset="0"/>
                            </a:rPr>
                            <m:t>.</m:t>
                          </m:r>
                          <m:r>
                            <a:rPr lang="en-US" sz="520" i="1" dirty="0" smtClean="0">
                              <a:latin typeface="Cambria Math" panose="02040503050406030204" pitchFamily="18" charset="0"/>
                            </a:rPr>
                            <m:t>81</m:t>
                          </m:r>
                        </m:num>
                        <m:den>
                          <m:r>
                            <a:rPr lang="en-US" sz="520" b="0" i="1" dirty="0" smtClean="0">
                              <a:latin typeface="Cambria Math" panose="02040503050406030204" pitchFamily="18" charset="0"/>
                            </a:rPr>
                            <m:t>11</m:t>
                          </m:r>
                          <m:r>
                            <a:rPr lang="en-US" sz="520" b="0" i="1" dirty="0" smtClean="0">
                              <a:latin typeface="Cambria Math" panose="02040503050406030204" pitchFamily="18" charset="0"/>
                            </a:rPr>
                            <m:t>.</m:t>
                          </m:r>
                          <m:r>
                            <a:rPr lang="en-US" sz="520" b="0" i="1" dirty="0" smtClean="0">
                              <a:latin typeface="Cambria Math" panose="02040503050406030204" pitchFamily="18" charset="0"/>
                            </a:rPr>
                            <m:t>56</m:t>
                          </m:r>
                        </m:den>
                      </m:f>
                      <m:r>
                        <a:rPr lang="en-US" sz="520" i="1" dirty="0" smtClean="0">
                          <a:latin typeface="Cambria Math" panose="02040503050406030204" pitchFamily="18" charset="0"/>
                        </a:rPr>
                        <m:t> </m:t>
                      </m:r>
                    </m:oMath>
                    <m:oMath xmlns:m="http://schemas.openxmlformats.org/officeDocument/2006/math">
                      <m:sSup>
                        <m:sSupPr>
                          <m:ctrlPr>
                            <a:rPr lang="en-US" sz="520" i="1" dirty="0">
                              <a:latin typeface="Cambria Math" panose="02040503050406030204" pitchFamily="18" charset="0"/>
                            </a:rPr>
                          </m:ctrlPr>
                        </m:sSupPr>
                        <m:e>
                          <m:r>
                            <a:rPr lang="en-US" sz="520" i="1" dirty="0">
                              <a:latin typeface="Cambria Math" panose="02040503050406030204" pitchFamily="18" charset="0"/>
                            </a:rPr>
                            <m:t>𝜒</m:t>
                          </m:r>
                        </m:e>
                        <m:sup>
                          <m:r>
                            <a:rPr lang="en-US" sz="520" i="1" dirty="0">
                              <a:latin typeface="Cambria Math" panose="02040503050406030204" pitchFamily="18" charset="0"/>
                            </a:rPr>
                            <m:t>2</m:t>
                          </m:r>
                        </m:sup>
                      </m:sSup>
                      <m:r>
                        <a:rPr lang="en-US" sz="520" i="1" dirty="0" smtClean="0">
                          <a:latin typeface="Cambria Math" panose="02040503050406030204" pitchFamily="18" charset="0"/>
                        </a:rPr>
                        <m:t> =</m:t>
                      </m:r>
                      <m:f>
                        <m:fPr>
                          <m:ctrlPr>
                            <a:rPr lang="en-US" sz="520" i="1" dirty="0" smtClean="0">
                              <a:latin typeface="Cambria Math" panose="02040503050406030204" pitchFamily="18" charset="0"/>
                            </a:rPr>
                          </m:ctrlPr>
                        </m:fPr>
                        <m:num>
                          <m:r>
                            <a:rPr lang="en-US" sz="520" i="1" dirty="0" smtClean="0">
                              <a:latin typeface="Cambria Math" panose="02040503050406030204" pitchFamily="18" charset="0"/>
                            </a:rPr>
                            <m:t>29</m:t>
                          </m:r>
                          <m:r>
                            <a:rPr lang="en-US" sz="520" i="1" dirty="0" smtClean="0">
                              <a:latin typeface="Cambria Math" panose="02040503050406030204" pitchFamily="18" charset="0"/>
                            </a:rPr>
                            <m:t> ∗ </m:t>
                          </m:r>
                          <m:r>
                            <a:rPr lang="en-US" sz="520" i="1" dirty="0" smtClean="0">
                              <a:latin typeface="Cambria Math" panose="02040503050406030204" pitchFamily="18" charset="0"/>
                            </a:rPr>
                            <m:t>16</m:t>
                          </m:r>
                          <m:r>
                            <a:rPr lang="en-US" sz="520" i="1" dirty="0" smtClean="0">
                              <a:latin typeface="Cambria Math" panose="02040503050406030204" pitchFamily="18" charset="0"/>
                            </a:rPr>
                            <m:t>.</m:t>
                          </m:r>
                          <m:r>
                            <a:rPr lang="en-US" sz="520" i="1" dirty="0" smtClean="0">
                              <a:latin typeface="Cambria Math" panose="02040503050406030204" pitchFamily="18" charset="0"/>
                            </a:rPr>
                            <m:t>81</m:t>
                          </m:r>
                        </m:num>
                        <m:den>
                          <m:r>
                            <a:rPr lang="en-US" sz="520" b="0" i="1" dirty="0" smtClean="0">
                              <a:latin typeface="Cambria Math" panose="02040503050406030204" pitchFamily="18" charset="0"/>
                            </a:rPr>
                            <m:t>11</m:t>
                          </m:r>
                          <m:r>
                            <a:rPr lang="en-US" sz="520" b="0" i="1" dirty="0" smtClean="0">
                              <a:latin typeface="Cambria Math" panose="02040503050406030204" pitchFamily="18" charset="0"/>
                            </a:rPr>
                            <m:t>.</m:t>
                          </m:r>
                          <m:r>
                            <a:rPr lang="en-US" sz="520" b="0" i="1" dirty="0" smtClean="0">
                              <a:latin typeface="Cambria Math" panose="02040503050406030204" pitchFamily="18" charset="0"/>
                            </a:rPr>
                            <m:t>56</m:t>
                          </m:r>
                        </m:den>
                      </m:f>
                      <m:r>
                        <a:rPr lang="en-US" sz="520" i="1" dirty="0" smtClean="0">
                          <a:latin typeface="Cambria Math" panose="02040503050406030204" pitchFamily="18" charset="0"/>
                        </a:rPr>
                        <m:t> </m:t>
                      </m:r>
                    </m:oMath>
                    <m:oMath xmlns:m="http://schemas.openxmlformats.org/officeDocument/2006/math">
                      <m:sSup>
                        <m:sSupPr>
                          <m:ctrlPr>
                            <a:rPr lang="en-US" sz="520" i="1" dirty="0">
                              <a:latin typeface="Cambria Math" panose="02040503050406030204" pitchFamily="18" charset="0"/>
                            </a:rPr>
                          </m:ctrlPr>
                        </m:sSupPr>
                        <m:e>
                          <m:r>
                            <a:rPr lang="en-US" sz="520" i="1" dirty="0">
                              <a:latin typeface="Cambria Math" panose="02040503050406030204" pitchFamily="18" charset="0"/>
                            </a:rPr>
                            <m:t>𝜒</m:t>
                          </m:r>
                        </m:e>
                        <m:sup>
                          <m:r>
                            <a:rPr lang="en-US" sz="520" i="1" dirty="0">
                              <a:latin typeface="Cambria Math" panose="02040503050406030204" pitchFamily="18" charset="0"/>
                            </a:rPr>
                            <m:t>2</m:t>
                          </m:r>
                        </m:sup>
                      </m:sSup>
                      <m:r>
                        <a:rPr lang="en-US" sz="520" i="1" dirty="0" smtClean="0">
                          <a:latin typeface="Cambria Math" panose="02040503050406030204" pitchFamily="18" charset="0"/>
                        </a:rPr>
                        <m:t> =</m:t>
                      </m:r>
                      <m:f>
                        <m:fPr>
                          <m:ctrlPr>
                            <a:rPr lang="en-US" sz="520" i="1" dirty="0" smtClean="0">
                              <a:latin typeface="Cambria Math" panose="02040503050406030204" pitchFamily="18" charset="0"/>
                            </a:rPr>
                          </m:ctrlPr>
                        </m:fPr>
                        <m:num>
                          <m:r>
                            <a:rPr lang="en-US" sz="520" i="1" dirty="0" smtClean="0">
                              <a:latin typeface="Cambria Math" panose="02040503050406030204" pitchFamily="18" charset="0"/>
                            </a:rPr>
                            <m:t>489</m:t>
                          </m:r>
                          <m:r>
                            <a:rPr lang="en-US" sz="520" i="1" dirty="0" smtClean="0">
                              <a:latin typeface="Cambria Math" panose="02040503050406030204" pitchFamily="18" charset="0"/>
                            </a:rPr>
                            <m:t>.</m:t>
                          </m:r>
                          <m:r>
                            <a:rPr lang="en-US" sz="520" i="1" dirty="0" smtClean="0">
                              <a:latin typeface="Cambria Math" panose="02040503050406030204" pitchFamily="18" charset="0"/>
                            </a:rPr>
                            <m:t>49</m:t>
                          </m:r>
                        </m:num>
                        <m:den>
                          <m:r>
                            <a:rPr lang="en-US" sz="520" b="0" i="1" dirty="0" smtClean="0">
                              <a:latin typeface="Cambria Math" panose="02040503050406030204" pitchFamily="18" charset="0"/>
                            </a:rPr>
                            <m:t>11</m:t>
                          </m:r>
                          <m:r>
                            <a:rPr lang="en-US" sz="520" b="0" i="1" dirty="0" smtClean="0">
                              <a:latin typeface="Cambria Math" panose="02040503050406030204" pitchFamily="18" charset="0"/>
                            </a:rPr>
                            <m:t>.</m:t>
                          </m:r>
                          <m:r>
                            <a:rPr lang="en-US" sz="520" b="0" i="1" dirty="0" smtClean="0">
                              <a:latin typeface="Cambria Math" panose="02040503050406030204" pitchFamily="18" charset="0"/>
                            </a:rPr>
                            <m:t>56</m:t>
                          </m:r>
                        </m:den>
                      </m:f>
                    </m:oMath>
                    <m:oMath xmlns:m="http://schemas.openxmlformats.org/officeDocument/2006/math">
                      <m:sSup>
                        <m:sSupPr>
                          <m:ctrlPr>
                            <a:rPr lang="en-US" sz="520" i="1" dirty="0">
                              <a:latin typeface="Cambria Math" panose="02040503050406030204" pitchFamily="18" charset="0"/>
                            </a:rPr>
                          </m:ctrlPr>
                        </m:sSupPr>
                        <m:e>
                          <m:r>
                            <a:rPr lang="en-US" sz="520" i="1" dirty="0">
                              <a:latin typeface="Cambria Math" panose="02040503050406030204" pitchFamily="18" charset="0"/>
                            </a:rPr>
                            <m:t>𝜒</m:t>
                          </m:r>
                        </m:e>
                        <m:sup>
                          <m:r>
                            <a:rPr lang="en-US" sz="520" i="1" dirty="0">
                              <a:latin typeface="Cambria Math" panose="02040503050406030204" pitchFamily="18" charset="0"/>
                            </a:rPr>
                            <m:t>2</m:t>
                          </m:r>
                        </m:sup>
                      </m:sSup>
                      <m:r>
                        <a:rPr lang="en-US" sz="520" i="1" dirty="0" smtClean="0">
                          <a:latin typeface="Cambria Math" panose="02040503050406030204" pitchFamily="18" charset="0"/>
                        </a:rPr>
                        <m:t> = </m:t>
                      </m:r>
                      <m:r>
                        <a:rPr lang="en-US" sz="520" i="1" dirty="0" smtClean="0">
                          <a:latin typeface="Cambria Math" panose="02040503050406030204" pitchFamily="18" charset="0"/>
                        </a:rPr>
                        <m:t>42</m:t>
                      </m:r>
                      <m:r>
                        <a:rPr lang="en-US" sz="520" i="1" dirty="0" smtClean="0">
                          <a:latin typeface="Cambria Math" panose="02040503050406030204" pitchFamily="18" charset="0"/>
                        </a:rPr>
                        <m:t>.</m:t>
                      </m:r>
                      <m:r>
                        <a:rPr lang="en-US" sz="520" i="1" dirty="0" smtClean="0">
                          <a:latin typeface="Cambria Math" panose="02040503050406030204" pitchFamily="18" charset="0"/>
                        </a:rPr>
                        <m:t>36</m:t>
                      </m:r>
                    </m:oMath>
                  </m:oMathPara>
                </a14:m>
                <a:endParaRPr lang="en-US" sz="520" dirty="0"/>
              </a:p>
              <a:p>
                <a:pPr marL="0" indent="0">
                  <a:lnSpc>
                    <a:spcPct val="120000"/>
                  </a:lnSpc>
                  <a:spcBef>
                    <a:spcPts val="0"/>
                  </a:spcBef>
                  <a:buNone/>
                </a:pPr>
                <a:r>
                  <a:rPr lang="en-US" sz="520" dirty="0"/>
                  <a:t>Step 5: Determine the degrees of freedom</a:t>
                </a:r>
              </a:p>
              <a:p>
                <a:pPr marL="0" indent="0">
                  <a:lnSpc>
                    <a:spcPct val="120000"/>
                  </a:lnSpc>
                  <a:spcBef>
                    <a:spcPts val="0"/>
                  </a:spcBef>
                  <a:buNone/>
                </a:pPr>
                <a:r>
                  <a:rPr lang="en-US" sz="520" dirty="0"/>
                  <a:t>The degrees of freedom for the </a:t>
                </a:r>
                <a14:m>
                  <m:oMath xmlns:m="http://schemas.openxmlformats.org/officeDocument/2006/math">
                    <m:sSup>
                      <m:sSupPr>
                        <m:ctrlPr>
                          <a:rPr lang="en-US" sz="520" i="1" dirty="0">
                            <a:latin typeface="Cambria Math" panose="02040503050406030204" pitchFamily="18" charset="0"/>
                          </a:rPr>
                        </m:ctrlPr>
                      </m:sSupPr>
                      <m:e>
                        <m:r>
                          <a:rPr lang="en-US" sz="520" i="1" dirty="0">
                            <a:latin typeface="Cambria Math" panose="02040503050406030204" pitchFamily="18" charset="0"/>
                          </a:rPr>
                          <m:t>𝜒</m:t>
                        </m:r>
                      </m:e>
                      <m:sup>
                        <m:r>
                          <a:rPr lang="en-US" sz="520" i="1" dirty="0">
                            <a:latin typeface="Cambria Math" panose="02040503050406030204" pitchFamily="18" charset="0"/>
                          </a:rPr>
                          <m:t>2</m:t>
                        </m:r>
                      </m:sup>
                    </m:sSup>
                  </m:oMath>
                </a14:m>
                <a:r>
                  <a:rPr lang="en-US" sz="520" dirty="0" smtClean="0"/>
                  <a:t> </a:t>
                </a:r>
                <a:r>
                  <a:rPr lang="en-US" sz="520" dirty="0"/>
                  <a:t>distribution is </a:t>
                </a:r>
                <a:r>
                  <a:rPr lang="en-US" sz="520" i="1" dirty="0">
                    <a:latin typeface="Cambria Math" panose="02040503050406030204" pitchFamily="18" charset="0"/>
                    <a:ea typeface="Cambria Math" panose="02040503050406030204" pitchFamily="18" charset="0"/>
                  </a:rPr>
                  <a:t>n</a:t>
                </a:r>
                <a:r>
                  <a:rPr lang="en-US" sz="520" dirty="0" smtClean="0"/>
                  <a:t> </a:t>
                </a:r>
                <a:r>
                  <a:rPr lang="en-US" sz="520" dirty="0"/>
                  <a:t>- 1, where </a:t>
                </a:r>
                <a:r>
                  <a:rPr lang="en-US" sz="520" i="1" dirty="0">
                    <a:latin typeface="Cambria Math" panose="02040503050406030204" pitchFamily="18" charset="0"/>
                    <a:ea typeface="Cambria Math" panose="02040503050406030204" pitchFamily="18" charset="0"/>
                  </a:rPr>
                  <a:t>n</a:t>
                </a:r>
                <a:r>
                  <a:rPr lang="en-US" sz="520" dirty="0" smtClean="0"/>
                  <a:t> </a:t>
                </a:r>
                <a:r>
                  <a:rPr lang="en-US" sz="520" dirty="0"/>
                  <a:t>is the sample size. Therefore, the degrees of freedom is 30 - 1 = 29.</a:t>
                </a:r>
              </a:p>
              <a:p>
                <a:pPr marL="0" indent="0">
                  <a:lnSpc>
                    <a:spcPct val="120000"/>
                  </a:lnSpc>
                  <a:spcBef>
                    <a:spcPts val="0"/>
                  </a:spcBef>
                  <a:buNone/>
                </a:pPr>
                <a:r>
                  <a:rPr lang="en-US" sz="520" dirty="0"/>
                  <a:t>Step 6: Find the p-value</a:t>
                </a:r>
              </a:p>
              <a:p>
                <a:pPr marL="0" indent="0">
                  <a:lnSpc>
                    <a:spcPct val="120000"/>
                  </a:lnSpc>
                  <a:spcBef>
                    <a:spcPts val="0"/>
                  </a:spcBef>
                  <a:buNone/>
                </a:pPr>
                <a:r>
                  <a:rPr lang="en-US" sz="520" dirty="0"/>
                  <a:t>Using a </a:t>
                </a:r>
                <a14:m>
                  <m:oMath xmlns:m="http://schemas.openxmlformats.org/officeDocument/2006/math">
                    <m:sSup>
                      <m:sSupPr>
                        <m:ctrlPr>
                          <a:rPr lang="en-US" sz="520" i="1" dirty="0">
                            <a:latin typeface="Cambria Math" panose="02040503050406030204" pitchFamily="18" charset="0"/>
                          </a:rPr>
                        </m:ctrlPr>
                      </m:sSupPr>
                      <m:e>
                        <m:r>
                          <a:rPr lang="en-US" sz="520" i="1" dirty="0">
                            <a:latin typeface="Cambria Math" panose="02040503050406030204" pitchFamily="18" charset="0"/>
                          </a:rPr>
                          <m:t>𝜒</m:t>
                        </m:r>
                      </m:e>
                      <m:sup>
                        <m:r>
                          <a:rPr lang="en-US" sz="520" i="1" dirty="0">
                            <a:latin typeface="Cambria Math" panose="02040503050406030204" pitchFamily="18" charset="0"/>
                          </a:rPr>
                          <m:t>2</m:t>
                        </m:r>
                      </m:sup>
                    </m:sSup>
                  </m:oMath>
                </a14:m>
                <a:r>
                  <a:rPr lang="en-US" sz="520" dirty="0" smtClean="0"/>
                  <a:t> </a:t>
                </a:r>
                <a:r>
                  <a:rPr lang="en-US" sz="520" dirty="0"/>
                  <a:t>distribution table or calculator with 29 degrees of freedom, we find the p-value associated with the </a:t>
                </a:r>
                <a14:m>
                  <m:oMath xmlns:m="http://schemas.openxmlformats.org/officeDocument/2006/math">
                    <m:sSup>
                      <m:sSupPr>
                        <m:ctrlPr>
                          <a:rPr lang="en-US" sz="520" i="1" dirty="0">
                            <a:latin typeface="Cambria Math" panose="02040503050406030204" pitchFamily="18" charset="0"/>
                          </a:rPr>
                        </m:ctrlPr>
                      </m:sSupPr>
                      <m:e>
                        <m:r>
                          <a:rPr lang="en-US" sz="520" i="1" dirty="0">
                            <a:latin typeface="Cambria Math" panose="02040503050406030204" pitchFamily="18" charset="0"/>
                          </a:rPr>
                          <m:t>𝜒</m:t>
                        </m:r>
                      </m:e>
                      <m:sup>
                        <m:r>
                          <a:rPr lang="en-US" sz="520" i="1" dirty="0">
                            <a:latin typeface="Cambria Math" panose="02040503050406030204" pitchFamily="18" charset="0"/>
                          </a:rPr>
                          <m:t>2</m:t>
                        </m:r>
                      </m:sup>
                    </m:sSup>
                  </m:oMath>
                </a14:m>
                <a:r>
                  <a:rPr lang="en-US" sz="520" dirty="0" smtClean="0"/>
                  <a:t> </a:t>
                </a:r>
                <a:r>
                  <a:rPr lang="en-US" sz="520" dirty="0"/>
                  <a:t>statistic of 42.36. The p-value represents the probability of observing a </a:t>
                </a:r>
                <a14:m>
                  <m:oMath xmlns:m="http://schemas.openxmlformats.org/officeDocument/2006/math">
                    <m:sSup>
                      <m:sSupPr>
                        <m:ctrlPr>
                          <a:rPr lang="en-US" sz="520" i="1" dirty="0">
                            <a:latin typeface="Cambria Math" panose="02040503050406030204" pitchFamily="18" charset="0"/>
                          </a:rPr>
                        </m:ctrlPr>
                      </m:sSupPr>
                      <m:e>
                        <m:r>
                          <a:rPr lang="en-US" sz="520" i="1" dirty="0">
                            <a:latin typeface="Cambria Math" panose="02040503050406030204" pitchFamily="18" charset="0"/>
                          </a:rPr>
                          <m:t>𝜒</m:t>
                        </m:r>
                      </m:e>
                      <m:sup>
                        <m:r>
                          <a:rPr lang="en-US" sz="520" i="1" dirty="0">
                            <a:latin typeface="Cambria Math" panose="02040503050406030204" pitchFamily="18" charset="0"/>
                          </a:rPr>
                          <m:t>2</m:t>
                        </m:r>
                      </m:sup>
                    </m:sSup>
                  </m:oMath>
                </a14:m>
                <a:r>
                  <a:rPr lang="en-US" sz="520" dirty="0" smtClean="0"/>
                  <a:t> </a:t>
                </a:r>
                <a:r>
                  <a:rPr lang="en-US" sz="520" dirty="0"/>
                  <a:t>statistic at least as extreme as the one we calculated, assuming that the null hypothesis is true.</a:t>
                </a:r>
              </a:p>
              <a:p>
                <a:pPr marL="0" indent="0">
                  <a:lnSpc>
                    <a:spcPct val="120000"/>
                  </a:lnSpc>
                  <a:spcBef>
                    <a:spcPts val="0"/>
                  </a:spcBef>
                  <a:buNone/>
                </a:pPr>
                <a:r>
                  <a:rPr lang="en-US" sz="520" dirty="0"/>
                  <a:t>The final answer is: 0</a:t>
                </a:r>
                <a:r>
                  <a:rPr lang="en-US" sz="520" dirty="0" smtClean="0"/>
                  <a:t>​</a:t>
                </a:r>
                <a:endParaRPr lang="en-US" sz="52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839788" y="4127498"/>
                <a:ext cx="5157787" cy="2571751"/>
              </a:xfrm>
              <a:blipFill>
                <a:blip r:embed="rId4"/>
                <a:stretch>
                  <a:fillRect b="-188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p:cNvSpPr>
                <a:spLocks noGrp="1"/>
              </p:cNvSpPr>
              <p:nvPr>
                <p:ph type="body" sz="quarter" idx="3"/>
              </p:nvPr>
            </p:nvSpPr>
            <p:spPr>
              <a:xfrm>
                <a:off x="6172200" y="1681163"/>
                <a:ext cx="5183188" cy="2446334"/>
              </a:xfrm>
              <a:ln>
                <a:solidFill>
                  <a:schemeClr val="tx1"/>
                </a:solidFill>
              </a:ln>
            </p:spPr>
            <p:txBody>
              <a:bodyPr anchor="t">
                <a:noAutofit/>
              </a:bodyPr>
              <a:lstStyle/>
              <a:p>
                <a:pPr>
                  <a:lnSpc>
                    <a:spcPct val="120000"/>
                  </a:lnSpc>
                  <a:spcBef>
                    <a:spcPts val="0"/>
                  </a:spcBef>
                </a:pPr>
                <a:r>
                  <a:rPr lang="en-US" sz="470" b="0" dirty="0" smtClean="0"/>
                  <a:t>a) To </a:t>
                </a:r>
                <a:r>
                  <a:rPr lang="en-US" sz="470" b="0" dirty="0"/>
                  <a:t>test the doctor's belief that the variance of waiting times is greater than originally thought, a hypothesis test for the variance should be conducted. This type of test is referred to as a chi-squared test for </a:t>
                </a:r>
                <a:r>
                  <a:rPr lang="en-US" sz="470" b="0" dirty="0" smtClean="0"/>
                  <a:t>variance.</a:t>
                </a:r>
                <a:r>
                  <a:rPr lang="en-US" sz="470" b="0" dirty="0"/>
                  <a:t> </a:t>
                </a:r>
                <a:r>
                  <a:rPr lang="en-US" sz="470" b="0" dirty="0" smtClean="0"/>
                  <a:t>The </a:t>
                </a:r>
                <a:r>
                  <a:rPr lang="en-US" sz="470" b="0" dirty="0"/>
                  <a:t>null and alternative hypotheses for this test can be formulated as:</a:t>
                </a:r>
                <a:br>
                  <a:rPr lang="en-US" sz="470" b="0" dirty="0"/>
                </a:br>
                <a:r>
                  <a:rPr lang="en-US" sz="470" b="0" dirty="0"/>
                  <a:t>- Null Hypothesis </a:t>
                </a:r>
                <a:r>
                  <a:rPr lang="en-US" sz="470" b="0" i="1" dirty="0" smtClean="0">
                    <a:latin typeface="Cambria Math" panose="02040503050406030204" pitchFamily="18" charset="0"/>
                    <a:ea typeface="Cambria Math" panose="02040503050406030204" pitchFamily="18" charset="0"/>
                  </a:rPr>
                  <a:t>(H</a:t>
                </a:r>
                <a:r>
                  <a:rPr lang="en-US" sz="470" b="0" dirty="0" smtClean="0">
                    <a:latin typeface="Cambria Math" panose="02040503050406030204" pitchFamily="18" charset="0"/>
                    <a:ea typeface="Cambria Math" panose="02040503050406030204" pitchFamily="18" charset="0"/>
                  </a:rPr>
                  <a:t>0</a:t>
                </a:r>
                <a:r>
                  <a:rPr lang="en-US" sz="470" b="0" i="1" dirty="0" smtClean="0">
                    <a:latin typeface="Cambria Math" panose="02040503050406030204" pitchFamily="18" charset="0"/>
                    <a:ea typeface="Cambria Math" panose="02040503050406030204" pitchFamily="18" charset="0"/>
                  </a:rPr>
                  <a:t>):</a:t>
                </a:r>
                <a:r>
                  <a:rPr lang="en-US" sz="470" b="0" dirty="0" smtClean="0"/>
                  <a:t> </a:t>
                </a:r>
                <a:r>
                  <a:rPr lang="en-US" sz="470" b="0" dirty="0"/>
                  <a:t>The variance of waiting times is equal to the originally thought variance.</a:t>
                </a:r>
                <a:br>
                  <a:rPr lang="en-US" sz="470" b="0" dirty="0"/>
                </a:br>
                <a:r>
                  <a:rPr lang="en-US" sz="470" b="0" dirty="0"/>
                  <a:t>- Alternative Hypothesis (</a:t>
                </a:r>
                <a:r>
                  <a:rPr lang="en-US" sz="470" b="0" i="1" dirty="0">
                    <a:latin typeface="Cambria Math" panose="02040503050406030204" pitchFamily="18" charset="0"/>
                    <a:ea typeface="Cambria Math" panose="02040503050406030204" pitchFamily="18" charset="0"/>
                  </a:rPr>
                  <a:t>Ha</a:t>
                </a:r>
                <a:r>
                  <a:rPr lang="en-US" sz="470" b="0" dirty="0"/>
                  <a:t>): The variance of waiting times is greater than the originally thought variance</a:t>
                </a:r>
                <a:r>
                  <a:rPr lang="en-US" sz="470" b="0" dirty="0" smtClean="0"/>
                  <a:t>.</a:t>
                </a:r>
                <a:r>
                  <a:rPr lang="en-US" sz="470" b="0" dirty="0"/>
                  <a:t/>
                </a:r>
                <a:br>
                  <a:rPr lang="en-US" sz="470" b="0" dirty="0"/>
                </a:br>
                <a:r>
                  <a:rPr lang="en-US" sz="470" b="0" dirty="0"/>
                  <a:t>The chi-squared test can help determine if the sample variance is significantly different from the expected population </a:t>
                </a:r>
                <a:r>
                  <a:rPr lang="en-US" sz="470" b="0" dirty="0" smtClean="0"/>
                  <a:t>variance.</a:t>
                </a:r>
              </a:p>
              <a:p>
                <a:pPr>
                  <a:lnSpc>
                    <a:spcPct val="120000"/>
                  </a:lnSpc>
                  <a:spcBef>
                    <a:spcPts val="0"/>
                  </a:spcBef>
                </a:pPr>
                <a:endParaRPr lang="en-US" sz="470" b="0" dirty="0"/>
              </a:p>
              <a:p>
                <a:pPr>
                  <a:lnSpc>
                    <a:spcPct val="120000"/>
                  </a:lnSpc>
                  <a:spcBef>
                    <a:spcPts val="0"/>
                  </a:spcBef>
                </a:pPr>
                <a:r>
                  <a:rPr lang="en-US" sz="470" b="0" dirty="0" smtClean="0"/>
                  <a:t>b) To </a:t>
                </a:r>
                <a:r>
                  <a:rPr lang="en-US" sz="470" b="0" dirty="0"/>
                  <a:t>calculate the p-value for testing the variance of waiting times in a doctor's office, the F-distribution is used in the context of hypothesis testing. The p-value is a measure of the evidence against the null hypothesis. Here are the steps to calculate the p-value:</a:t>
                </a:r>
                <a:br>
                  <a:rPr lang="en-US" sz="470" b="0" dirty="0"/>
                </a:br>
                <a:r>
                  <a:rPr lang="en-US" sz="470" b="0" dirty="0" smtClean="0"/>
                  <a:t>Given</a:t>
                </a:r>
                <a:r>
                  <a:rPr lang="en-US" sz="470" b="0" dirty="0"/>
                  <a:t>:</a:t>
                </a:r>
                <a:br>
                  <a:rPr lang="en-US" sz="470" b="0" dirty="0"/>
                </a:br>
                <a:r>
                  <a:rPr lang="en-US" sz="470" b="0" dirty="0"/>
                  <a:t>- Sample size (n) = 30</a:t>
                </a:r>
                <a:br>
                  <a:rPr lang="en-US" sz="470" b="0" dirty="0"/>
                </a:br>
                <a:r>
                  <a:rPr lang="en-US" sz="470" b="0" dirty="0"/>
                  <a:t>- Sample standard deviation (s) = 4.1 minutes</a:t>
                </a:r>
                <a:br>
                  <a:rPr lang="en-US" sz="470" b="0" dirty="0"/>
                </a:br>
                <a:r>
                  <a:rPr lang="en-US" sz="470" b="0" dirty="0"/>
                  <a:t>- Population standard deviation (σ) = 3.4 minutes</a:t>
                </a:r>
                <a:br>
                  <a:rPr lang="en-US" sz="470" b="0" dirty="0"/>
                </a:br>
                <a:r>
                  <a:rPr lang="en-US" sz="470" b="0" dirty="0"/>
                  <a:t>- One-tailed test for the </a:t>
                </a:r>
                <a:r>
                  <a:rPr lang="en-US" sz="470" b="0" dirty="0" smtClean="0"/>
                  <a:t>variance</a:t>
                </a:r>
                <a:r>
                  <a:rPr lang="en-US" sz="470" b="0" dirty="0"/>
                  <a:t/>
                </a:r>
                <a:br>
                  <a:rPr lang="en-US" sz="470" b="0" dirty="0"/>
                </a:br>
                <a:r>
                  <a:rPr lang="en-US" sz="470" b="0" dirty="0"/>
                  <a:t>1. Compute the F-statistic:</a:t>
                </a:r>
                <a:br>
                  <a:rPr lang="en-US" sz="470" b="0" dirty="0"/>
                </a:br>
                <a:r>
                  <a:rPr lang="en-US" sz="470" b="0" dirty="0"/>
                  <a:t>The F-statistic is calculated as the ratio of the sample variances</a:t>
                </a:r>
                <a14:m>
                  <m:oMath xmlns:m="http://schemas.openxmlformats.org/officeDocument/2006/math">
                    <m:r>
                      <a:rPr lang="en-US" sz="470" b="0" i="1" dirty="0" smtClean="0">
                        <a:latin typeface="Cambria Math" panose="02040503050406030204" pitchFamily="18" charset="0"/>
                      </a:rPr>
                      <m:t>: </m:t>
                    </m:r>
                    <m:r>
                      <a:rPr lang="en-US" sz="470" b="0" i="1" dirty="0" smtClean="0">
                        <a:latin typeface="Cambria Math" panose="02040503050406030204" pitchFamily="18" charset="0"/>
                      </a:rPr>
                      <m:t>𝐹</m:t>
                    </m:r>
                    <m:r>
                      <a:rPr lang="en-US" sz="470" b="0" i="1" dirty="0" smtClean="0">
                        <a:latin typeface="Cambria Math" panose="02040503050406030204" pitchFamily="18" charset="0"/>
                      </a:rPr>
                      <m:t> = </m:t>
                    </m:r>
                    <m:d>
                      <m:dPr>
                        <m:ctrlPr>
                          <a:rPr lang="en-US" sz="470" b="0" i="1" dirty="0" smtClean="0">
                            <a:latin typeface="Cambria Math" panose="02040503050406030204" pitchFamily="18" charset="0"/>
                          </a:rPr>
                        </m:ctrlPr>
                      </m:dPr>
                      <m:e>
                        <m:f>
                          <m:fPr>
                            <m:ctrlPr>
                              <a:rPr lang="en-US" sz="470" b="0" i="1" dirty="0" smtClean="0">
                                <a:latin typeface="Cambria Math" panose="02040503050406030204" pitchFamily="18" charset="0"/>
                              </a:rPr>
                            </m:ctrlPr>
                          </m:fPr>
                          <m:num>
                            <m:r>
                              <a:rPr lang="en-US" sz="470" b="0" i="1" dirty="0" smtClean="0">
                                <a:latin typeface="Cambria Math" panose="02040503050406030204" pitchFamily="18" charset="0"/>
                              </a:rPr>
                              <m:t>𝑠</m:t>
                            </m:r>
                            <m:sSup>
                              <m:sSupPr>
                                <m:ctrlPr>
                                  <a:rPr lang="en-US" sz="470" b="0" i="1" dirty="0" smtClean="0">
                                    <a:latin typeface="Cambria Math" panose="02040503050406030204" pitchFamily="18" charset="0"/>
                                  </a:rPr>
                                </m:ctrlPr>
                              </m:sSupPr>
                              <m:e>
                                <m:r>
                                  <a:rPr lang="en-US" sz="470" b="0" i="1" dirty="0" smtClean="0">
                                    <a:latin typeface="Cambria Math" panose="02040503050406030204" pitchFamily="18" charset="0"/>
                                  </a:rPr>
                                  <m:t>1</m:t>
                                </m:r>
                              </m:e>
                              <m:sup>
                                <m:r>
                                  <a:rPr lang="en-US" sz="470" b="0" i="1" dirty="0" smtClean="0">
                                    <a:latin typeface="Cambria Math" panose="02040503050406030204" pitchFamily="18" charset="0"/>
                                  </a:rPr>
                                  <m:t>2</m:t>
                                </m:r>
                              </m:sup>
                            </m:sSup>
                          </m:num>
                          <m:den>
                            <m:r>
                              <a:rPr lang="en-US" sz="470" b="0" i="1" dirty="0" smtClean="0">
                                <a:latin typeface="Cambria Math" panose="02040503050406030204" pitchFamily="18" charset="0"/>
                              </a:rPr>
                              <m:t>𝑠</m:t>
                            </m:r>
                            <m:sSup>
                              <m:sSupPr>
                                <m:ctrlPr>
                                  <a:rPr lang="en-US" sz="470" b="0" i="1" dirty="0" smtClean="0">
                                    <a:latin typeface="Cambria Math" panose="02040503050406030204" pitchFamily="18" charset="0"/>
                                  </a:rPr>
                                </m:ctrlPr>
                              </m:sSupPr>
                              <m:e>
                                <m:r>
                                  <a:rPr lang="en-US" sz="470" b="0" i="1" dirty="0" smtClean="0">
                                    <a:latin typeface="Cambria Math" panose="02040503050406030204" pitchFamily="18" charset="0"/>
                                  </a:rPr>
                                  <m:t>2</m:t>
                                </m:r>
                              </m:e>
                              <m:sup>
                                <m:r>
                                  <a:rPr lang="en-US" sz="470" b="0" i="1" dirty="0" smtClean="0">
                                    <a:latin typeface="Cambria Math" panose="02040503050406030204" pitchFamily="18" charset="0"/>
                                  </a:rPr>
                                  <m:t>2</m:t>
                                </m:r>
                              </m:sup>
                            </m:sSup>
                          </m:den>
                        </m:f>
                      </m:e>
                    </m:d>
                  </m:oMath>
                </a14:m>
                <a:r>
                  <a:rPr lang="en-US" sz="470" b="0" dirty="0" smtClean="0"/>
                  <a:t>, where </a:t>
                </a:r>
                <a14:m>
                  <m:oMath xmlns:m="http://schemas.openxmlformats.org/officeDocument/2006/math">
                    <m:r>
                      <a:rPr lang="en-US" sz="470" b="0" i="1" dirty="0" smtClean="0">
                        <a:latin typeface="Cambria Math" panose="02040503050406030204" pitchFamily="18" charset="0"/>
                      </a:rPr>
                      <m:t>𝑠</m:t>
                    </m:r>
                    <m:sSup>
                      <m:sSupPr>
                        <m:ctrlPr>
                          <a:rPr lang="en-US" sz="470" b="0" i="1" dirty="0" smtClean="0">
                            <a:latin typeface="Cambria Math" panose="02040503050406030204" pitchFamily="18" charset="0"/>
                          </a:rPr>
                        </m:ctrlPr>
                      </m:sSupPr>
                      <m:e>
                        <m:r>
                          <a:rPr lang="en-US" sz="470" b="0" i="1" dirty="0" smtClean="0">
                            <a:latin typeface="Cambria Math" panose="02040503050406030204" pitchFamily="18" charset="0"/>
                          </a:rPr>
                          <m:t>1</m:t>
                        </m:r>
                      </m:e>
                      <m:sup>
                        <m:r>
                          <a:rPr lang="en-US" sz="470" b="0" i="1" dirty="0" smtClean="0">
                            <a:latin typeface="Cambria Math" panose="02040503050406030204" pitchFamily="18" charset="0"/>
                          </a:rPr>
                          <m:t>2</m:t>
                        </m:r>
                      </m:sup>
                    </m:sSup>
                  </m:oMath>
                </a14:m>
                <a:r>
                  <a:rPr lang="en-US" sz="470" b="0" dirty="0"/>
                  <a:t> is the sample variance and </a:t>
                </a:r>
                <a14:m>
                  <m:oMath xmlns:m="http://schemas.openxmlformats.org/officeDocument/2006/math">
                    <m:r>
                      <a:rPr lang="en-US" sz="470" b="0" i="1" dirty="0" smtClean="0">
                        <a:latin typeface="Cambria Math" panose="02040503050406030204" pitchFamily="18" charset="0"/>
                      </a:rPr>
                      <m:t>𝑠</m:t>
                    </m:r>
                    <m:sSup>
                      <m:sSupPr>
                        <m:ctrlPr>
                          <a:rPr lang="en-US" sz="470" b="0" i="1" dirty="0" smtClean="0">
                            <a:latin typeface="Cambria Math" panose="02040503050406030204" pitchFamily="18" charset="0"/>
                          </a:rPr>
                        </m:ctrlPr>
                      </m:sSupPr>
                      <m:e>
                        <m:r>
                          <a:rPr lang="en-US" sz="470" b="0" i="1" dirty="0" smtClean="0">
                            <a:latin typeface="Cambria Math" panose="02040503050406030204" pitchFamily="18" charset="0"/>
                          </a:rPr>
                          <m:t>2</m:t>
                        </m:r>
                      </m:e>
                      <m:sup>
                        <m:r>
                          <a:rPr lang="en-US" sz="470" b="0" i="1" dirty="0" smtClean="0">
                            <a:latin typeface="Cambria Math" panose="02040503050406030204" pitchFamily="18" charset="0"/>
                          </a:rPr>
                          <m:t>2</m:t>
                        </m:r>
                      </m:sup>
                    </m:sSup>
                  </m:oMath>
                </a14:m>
                <a:r>
                  <a:rPr lang="en-US" sz="470" b="0" dirty="0"/>
                  <a:t> is the assumed population variance</a:t>
                </a:r>
                <a:r>
                  <a:rPr lang="en-US" sz="470" b="0" dirty="0" smtClean="0"/>
                  <a:t>.</a:t>
                </a:r>
                <a:r>
                  <a:rPr lang="en-US" sz="470" b="0" dirty="0"/>
                  <a:t/>
                </a:r>
                <a:br>
                  <a:rPr lang="en-US" sz="470" b="0" dirty="0"/>
                </a:br>
                <a:r>
                  <a:rPr lang="en-US" sz="470" b="0" dirty="0"/>
                  <a:t>In this case, the assumed population variance is the square of the population standard deviation: </a:t>
                </a:r>
                <a14:m>
                  <m:oMath xmlns:m="http://schemas.openxmlformats.org/officeDocument/2006/math">
                    <m:r>
                      <a:rPr lang="en-US" sz="470" b="0" i="1" dirty="0" smtClean="0">
                        <a:latin typeface="Cambria Math" panose="02040503050406030204" pitchFamily="18" charset="0"/>
                      </a:rPr>
                      <m:t>𝑠</m:t>
                    </m:r>
                    <m:sSup>
                      <m:sSupPr>
                        <m:ctrlPr>
                          <a:rPr lang="en-US" sz="470" b="0" i="1" dirty="0" smtClean="0">
                            <a:latin typeface="Cambria Math" panose="02040503050406030204" pitchFamily="18" charset="0"/>
                          </a:rPr>
                        </m:ctrlPr>
                      </m:sSupPr>
                      <m:e>
                        <m:r>
                          <a:rPr lang="en-US" sz="470" b="0" i="1" dirty="0" smtClean="0">
                            <a:latin typeface="Cambria Math" panose="02040503050406030204" pitchFamily="18" charset="0"/>
                          </a:rPr>
                          <m:t>2</m:t>
                        </m:r>
                      </m:e>
                      <m:sup>
                        <m:r>
                          <a:rPr lang="en-US" sz="470" b="0" i="1" dirty="0" smtClean="0">
                            <a:latin typeface="Cambria Math" panose="02040503050406030204" pitchFamily="18" charset="0"/>
                          </a:rPr>
                          <m:t>2</m:t>
                        </m:r>
                      </m:sup>
                    </m:sSup>
                    <m:r>
                      <a:rPr lang="en-US" sz="470" b="0" i="1" dirty="0" smtClean="0">
                        <a:latin typeface="Cambria Math" panose="02040503050406030204" pitchFamily="18" charset="0"/>
                      </a:rPr>
                      <m:t> = </m:t>
                    </m:r>
                    <m:sSup>
                      <m:sSupPr>
                        <m:ctrlPr>
                          <a:rPr lang="en-US" sz="470" b="0" i="1" dirty="0" smtClean="0">
                            <a:latin typeface="Cambria Math" panose="02040503050406030204" pitchFamily="18" charset="0"/>
                          </a:rPr>
                        </m:ctrlPr>
                      </m:sSupPr>
                      <m:e>
                        <m:r>
                          <a:rPr lang="en-US" sz="470" b="0" i="1" dirty="0" smtClean="0">
                            <a:latin typeface="Cambria Math" panose="02040503050406030204" pitchFamily="18" charset="0"/>
                          </a:rPr>
                          <m:t>𝜎</m:t>
                        </m:r>
                      </m:e>
                      <m:sup>
                        <m:r>
                          <a:rPr lang="en-US" sz="470" b="0" i="1" dirty="0" smtClean="0">
                            <a:latin typeface="Cambria Math" panose="02040503050406030204" pitchFamily="18" charset="0"/>
                          </a:rPr>
                          <m:t>2</m:t>
                        </m:r>
                      </m:sup>
                    </m:sSup>
                    <m:r>
                      <a:rPr lang="en-US" sz="470" b="0" i="1" dirty="0" smtClean="0">
                        <a:latin typeface="Cambria Math" panose="02040503050406030204" pitchFamily="18" charset="0"/>
                      </a:rPr>
                      <m:t> = </m:t>
                    </m:r>
                    <m:sSup>
                      <m:sSupPr>
                        <m:ctrlPr>
                          <a:rPr lang="en-US" sz="470" b="0" i="1" dirty="0" smtClean="0">
                            <a:latin typeface="Cambria Math" panose="02040503050406030204" pitchFamily="18" charset="0"/>
                          </a:rPr>
                        </m:ctrlPr>
                      </m:sSupPr>
                      <m:e>
                        <m:r>
                          <a:rPr lang="en-US" sz="470" b="0" i="1" dirty="0" smtClean="0">
                            <a:latin typeface="Cambria Math" panose="02040503050406030204" pitchFamily="18" charset="0"/>
                          </a:rPr>
                          <m:t>3</m:t>
                        </m:r>
                        <m:r>
                          <a:rPr lang="en-US" sz="470" b="0" i="1" dirty="0" smtClean="0">
                            <a:latin typeface="Cambria Math" panose="02040503050406030204" pitchFamily="18" charset="0"/>
                          </a:rPr>
                          <m:t>.</m:t>
                        </m:r>
                        <m:r>
                          <a:rPr lang="en-US" sz="470" b="0" i="1" dirty="0" smtClean="0">
                            <a:latin typeface="Cambria Math" panose="02040503050406030204" pitchFamily="18" charset="0"/>
                          </a:rPr>
                          <m:t>4</m:t>
                        </m:r>
                      </m:e>
                      <m:sup>
                        <m:r>
                          <a:rPr lang="en-US" sz="470" b="0" i="1" dirty="0" smtClean="0">
                            <a:latin typeface="Cambria Math" panose="02040503050406030204" pitchFamily="18" charset="0"/>
                          </a:rPr>
                          <m:t>2</m:t>
                        </m:r>
                      </m:sup>
                    </m:sSup>
                    <m:r>
                      <a:rPr lang="en-US" sz="470" b="0" i="1" dirty="0" smtClean="0">
                        <a:latin typeface="Cambria Math" panose="02040503050406030204" pitchFamily="18" charset="0"/>
                      </a:rPr>
                      <m:t> = </m:t>
                    </m:r>
                    <m:r>
                      <a:rPr lang="en-US" sz="470" b="0" i="1" dirty="0" smtClean="0">
                        <a:latin typeface="Cambria Math" panose="02040503050406030204" pitchFamily="18" charset="0"/>
                      </a:rPr>
                      <m:t>11</m:t>
                    </m:r>
                    <m:r>
                      <a:rPr lang="en-US" sz="470" b="0" i="1" dirty="0" smtClean="0">
                        <a:latin typeface="Cambria Math" panose="02040503050406030204" pitchFamily="18" charset="0"/>
                      </a:rPr>
                      <m:t>.</m:t>
                    </m:r>
                    <m:r>
                      <a:rPr lang="en-US" sz="470" b="0" i="1" dirty="0" smtClean="0">
                        <a:latin typeface="Cambria Math" panose="02040503050406030204" pitchFamily="18" charset="0"/>
                      </a:rPr>
                      <m:t>56</m:t>
                    </m:r>
                  </m:oMath>
                </a14:m>
                <a:r>
                  <a:rPr lang="en-US" sz="470" b="0" dirty="0"/>
                  <a:t/>
                </a:r>
                <a:br>
                  <a:rPr lang="en-US" sz="470" b="0" dirty="0"/>
                </a:br>
                <a:r>
                  <a:rPr lang="en-US" sz="470" b="0" dirty="0"/>
                  <a:t>Calculate the F-statistic:</a:t>
                </a:r>
                <a:br>
                  <a:rPr lang="en-US" sz="470" b="0" dirty="0"/>
                </a:br>
                <a14:m>
                  <m:oMathPara xmlns:m="http://schemas.openxmlformats.org/officeDocument/2006/math">
                    <m:oMathParaPr>
                      <m:jc m:val="centerGroup"/>
                    </m:oMathParaPr>
                    <m:oMath xmlns:m="http://schemas.openxmlformats.org/officeDocument/2006/math">
                      <m:r>
                        <a:rPr lang="en-US" sz="470" b="0" i="1" dirty="0" smtClean="0">
                          <a:latin typeface="Cambria Math" panose="02040503050406030204" pitchFamily="18" charset="0"/>
                        </a:rPr>
                        <m:t>𝐹</m:t>
                      </m:r>
                      <m:r>
                        <a:rPr lang="en-US" sz="470" b="0" i="1" dirty="0" smtClean="0">
                          <a:latin typeface="Cambria Math" panose="02040503050406030204" pitchFamily="18" charset="0"/>
                        </a:rPr>
                        <m:t> = </m:t>
                      </m:r>
                      <m:d>
                        <m:dPr>
                          <m:ctrlPr>
                            <a:rPr lang="en-US" sz="470" b="0" i="1" dirty="0" smtClean="0">
                              <a:latin typeface="Cambria Math" panose="02040503050406030204" pitchFamily="18" charset="0"/>
                            </a:rPr>
                          </m:ctrlPr>
                        </m:dPr>
                        <m:e>
                          <m:f>
                            <m:fPr>
                              <m:ctrlPr>
                                <a:rPr lang="en-US" sz="470" b="0" i="1" dirty="0" smtClean="0">
                                  <a:latin typeface="Cambria Math" panose="02040503050406030204" pitchFamily="18" charset="0"/>
                                </a:rPr>
                              </m:ctrlPr>
                            </m:fPr>
                            <m:num>
                              <m:sSup>
                                <m:sSupPr>
                                  <m:ctrlPr>
                                    <a:rPr lang="en-US" sz="470" b="0" i="1" dirty="0" smtClean="0">
                                      <a:latin typeface="Cambria Math" panose="02040503050406030204" pitchFamily="18" charset="0"/>
                                    </a:rPr>
                                  </m:ctrlPr>
                                </m:sSupPr>
                                <m:e>
                                  <m:r>
                                    <a:rPr lang="en-US" sz="470" b="0" i="1" dirty="0" smtClean="0">
                                      <a:latin typeface="Cambria Math" panose="02040503050406030204" pitchFamily="18" charset="0"/>
                                    </a:rPr>
                                    <m:t>4</m:t>
                                  </m:r>
                                  <m:r>
                                    <a:rPr lang="en-US" sz="470" b="0" i="1" dirty="0" smtClean="0">
                                      <a:latin typeface="Cambria Math" panose="02040503050406030204" pitchFamily="18" charset="0"/>
                                    </a:rPr>
                                    <m:t>.</m:t>
                                  </m:r>
                                  <m:r>
                                    <a:rPr lang="en-US" sz="470" b="0" i="1" dirty="0" smtClean="0">
                                      <a:latin typeface="Cambria Math" panose="02040503050406030204" pitchFamily="18" charset="0"/>
                                    </a:rPr>
                                    <m:t>1</m:t>
                                  </m:r>
                                </m:e>
                                <m:sup>
                                  <m:r>
                                    <a:rPr lang="en-US" sz="470" b="0" i="1" dirty="0" smtClean="0">
                                      <a:latin typeface="Cambria Math" panose="02040503050406030204" pitchFamily="18" charset="0"/>
                                    </a:rPr>
                                    <m:t>2</m:t>
                                  </m:r>
                                </m:sup>
                              </m:sSup>
                            </m:num>
                            <m:den>
                              <m:r>
                                <a:rPr lang="en-US" sz="470" b="0" i="1" dirty="0" smtClean="0">
                                  <a:latin typeface="Cambria Math" panose="02040503050406030204" pitchFamily="18" charset="0"/>
                                </a:rPr>
                                <m:t>11</m:t>
                              </m:r>
                              <m:r>
                                <a:rPr lang="en-US" sz="470" b="0" i="1" dirty="0" smtClean="0">
                                  <a:latin typeface="Cambria Math" panose="02040503050406030204" pitchFamily="18" charset="0"/>
                                </a:rPr>
                                <m:t>.</m:t>
                              </m:r>
                              <m:r>
                                <a:rPr lang="en-US" sz="470" b="0" i="1" dirty="0" smtClean="0">
                                  <a:latin typeface="Cambria Math" panose="02040503050406030204" pitchFamily="18" charset="0"/>
                                </a:rPr>
                                <m:t>56</m:t>
                              </m:r>
                            </m:den>
                          </m:f>
                        </m:e>
                      </m:d>
                      <m:r>
                        <a:rPr lang="en-US" sz="470" b="0" i="1" dirty="0" smtClean="0">
                          <a:latin typeface="Cambria Math" panose="02040503050406030204" pitchFamily="18" charset="0"/>
                        </a:rPr>
                        <m:t> = </m:t>
                      </m:r>
                      <m:r>
                        <a:rPr lang="en-US" sz="470" b="0" i="1" dirty="0" smtClean="0">
                          <a:latin typeface="Cambria Math" panose="02040503050406030204" pitchFamily="18" charset="0"/>
                        </a:rPr>
                        <m:t>1</m:t>
                      </m:r>
                      <m:r>
                        <a:rPr lang="en-US" sz="470" b="0" i="1" dirty="0" smtClean="0">
                          <a:latin typeface="Cambria Math" panose="02040503050406030204" pitchFamily="18" charset="0"/>
                        </a:rPr>
                        <m:t>.</m:t>
                      </m:r>
                      <m:r>
                        <a:rPr lang="en-US" sz="470" b="0" i="1" dirty="0" smtClean="0">
                          <a:latin typeface="Cambria Math" panose="02040503050406030204" pitchFamily="18" charset="0"/>
                        </a:rPr>
                        <m:t>4658</m:t>
                      </m:r>
                    </m:oMath>
                  </m:oMathPara>
                </a14:m>
                <a:r>
                  <a:rPr lang="en-US" sz="470" b="0" dirty="0"/>
                  <a:t/>
                </a:r>
                <a:br>
                  <a:rPr lang="en-US" sz="470" b="0" dirty="0"/>
                </a:br>
                <a:r>
                  <a:rPr lang="en-US" sz="470" b="0" dirty="0"/>
                  <a:t>2. Determine the degrees of freedom:</a:t>
                </a:r>
                <a:br>
                  <a:rPr lang="en-US" sz="470" b="0" dirty="0"/>
                </a:br>
                <a:r>
                  <a:rPr lang="en-US" sz="470" b="0" dirty="0"/>
                  <a:t>For the F-distribution, the degrees of freedom are calculated as </a:t>
                </a:r>
                <a14:m>
                  <m:oMath xmlns:m="http://schemas.openxmlformats.org/officeDocument/2006/math">
                    <m:r>
                      <a:rPr lang="en-US" sz="470" b="0" i="1" dirty="0" smtClean="0">
                        <a:latin typeface="Cambria Math" panose="02040503050406030204" pitchFamily="18" charset="0"/>
                      </a:rPr>
                      <m:t>(</m:t>
                    </m:r>
                    <m:r>
                      <a:rPr lang="en-US" sz="470" b="0" i="1" dirty="0" smtClean="0">
                        <a:latin typeface="Cambria Math" panose="02040503050406030204" pitchFamily="18" charset="0"/>
                      </a:rPr>
                      <m:t>𝑛</m:t>
                    </m:r>
                    <m:r>
                      <a:rPr lang="en-US" sz="470" b="0" i="1" dirty="0" smtClean="0">
                        <a:latin typeface="Cambria Math" panose="02040503050406030204" pitchFamily="18" charset="0"/>
                      </a:rPr>
                      <m:t>1</m:t>
                    </m:r>
                    <m:r>
                      <a:rPr lang="en-US" sz="470" b="0" i="1" dirty="0" smtClean="0">
                        <a:latin typeface="Cambria Math" panose="02040503050406030204" pitchFamily="18" charset="0"/>
                      </a:rPr>
                      <m:t> − </m:t>
                    </m:r>
                    <m:r>
                      <a:rPr lang="en-US" sz="470" b="0" i="1" dirty="0" smtClean="0">
                        <a:latin typeface="Cambria Math" panose="02040503050406030204" pitchFamily="18" charset="0"/>
                      </a:rPr>
                      <m:t>1</m:t>
                    </m:r>
                    <m:r>
                      <a:rPr lang="en-US" sz="470" b="0" i="1" dirty="0" smtClean="0">
                        <a:latin typeface="Cambria Math" panose="02040503050406030204" pitchFamily="18" charset="0"/>
                      </a:rPr>
                      <m:t>, </m:t>
                    </m:r>
                    <m:r>
                      <a:rPr lang="en-US" sz="470" b="0" i="1" dirty="0" smtClean="0">
                        <a:latin typeface="Cambria Math" panose="02040503050406030204" pitchFamily="18" charset="0"/>
                      </a:rPr>
                      <m:t>𝑛</m:t>
                    </m:r>
                    <m:r>
                      <a:rPr lang="en-US" sz="470" b="0" i="1" dirty="0" smtClean="0">
                        <a:latin typeface="Cambria Math" panose="02040503050406030204" pitchFamily="18" charset="0"/>
                      </a:rPr>
                      <m:t>2</m:t>
                    </m:r>
                    <m:r>
                      <a:rPr lang="en-US" sz="470" b="0" i="1" dirty="0" smtClean="0">
                        <a:latin typeface="Cambria Math" panose="02040503050406030204" pitchFamily="18" charset="0"/>
                      </a:rPr>
                      <m:t> − </m:t>
                    </m:r>
                    <m:r>
                      <a:rPr lang="en-US" sz="470" b="0" i="1" dirty="0" smtClean="0">
                        <a:latin typeface="Cambria Math" panose="02040503050406030204" pitchFamily="18" charset="0"/>
                      </a:rPr>
                      <m:t>1</m:t>
                    </m:r>
                    <m:r>
                      <a:rPr lang="en-US" sz="470" b="0" i="1" dirty="0" smtClean="0">
                        <a:latin typeface="Cambria Math" panose="02040503050406030204" pitchFamily="18" charset="0"/>
                      </a:rPr>
                      <m:t>)</m:t>
                    </m:r>
                  </m:oMath>
                </a14:m>
                <a:r>
                  <a:rPr lang="en-US" sz="470" b="0" dirty="0" smtClean="0"/>
                  <a:t>, </a:t>
                </a:r>
                <a:r>
                  <a:rPr lang="en-US" sz="470" b="0" dirty="0"/>
                  <a:t>where </a:t>
                </a:r>
                <a:r>
                  <a:rPr lang="en-US" sz="470" b="0" i="1" dirty="0" smtClean="0">
                    <a:latin typeface="Cambria Math" panose="02040503050406030204" pitchFamily="18" charset="0"/>
                    <a:ea typeface="Cambria Math" panose="02040503050406030204" pitchFamily="18" charset="0"/>
                  </a:rPr>
                  <a:t>n</a:t>
                </a:r>
                <a:r>
                  <a:rPr lang="en-US" sz="470" b="0" dirty="0" smtClean="0">
                    <a:latin typeface="Cambria Math" panose="02040503050406030204" pitchFamily="18" charset="0"/>
                    <a:ea typeface="Cambria Math" panose="02040503050406030204" pitchFamily="18" charset="0"/>
                  </a:rPr>
                  <a:t>1</a:t>
                </a:r>
                <a:r>
                  <a:rPr lang="en-US" sz="470" b="0" dirty="0" smtClean="0"/>
                  <a:t> </a:t>
                </a:r>
                <a:r>
                  <a:rPr lang="en-US" sz="470" b="0" dirty="0"/>
                  <a:t>is the sample size of the first group and </a:t>
                </a:r>
                <a:r>
                  <a:rPr lang="en-US" sz="470" b="0" i="1" dirty="0" smtClean="0">
                    <a:latin typeface="Cambria Math" panose="02040503050406030204" pitchFamily="18" charset="0"/>
                    <a:ea typeface="Cambria Math" panose="02040503050406030204" pitchFamily="18" charset="0"/>
                  </a:rPr>
                  <a:t>n</a:t>
                </a:r>
                <a:r>
                  <a:rPr lang="en-US" sz="470" b="0" dirty="0" smtClean="0">
                    <a:latin typeface="Cambria Math" panose="02040503050406030204" pitchFamily="18" charset="0"/>
                    <a:ea typeface="Cambria Math" panose="02040503050406030204" pitchFamily="18" charset="0"/>
                  </a:rPr>
                  <a:t>2</a:t>
                </a:r>
                <a:r>
                  <a:rPr lang="en-US" sz="470" b="0" dirty="0" smtClean="0"/>
                  <a:t> </a:t>
                </a:r>
                <a:r>
                  <a:rPr lang="en-US" sz="470" b="0" dirty="0"/>
                  <a:t>is the sample size of the second group</a:t>
                </a:r>
                <a:r>
                  <a:rPr lang="en-US" sz="470" b="0" dirty="0" smtClean="0"/>
                  <a:t>.</a:t>
                </a:r>
              </a:p>
              <a:p>
                <a:pPr>
                  <a:lnSpc>
                    <a:spcPct val="120000"/>
                  </a:lnSpc>
                  <a:spcBef>
                    <a:spcPts val="0"/>
                  </a:spcBef>
                </a:pPr>
                <a14:m>
                  <m:oMathPara xmlns:m="http://schemas.openxmlformats.org/officeDocument/2006/math">
                    <m:oMathParaPr>
                      <m:jc m:val="centerGroup"/>
                    </m:oMathParaPr>
                    <m:oMath xmlns:m="http://schemas.openxmlformats.org/officeDocument/2006/math">
                      <m:r>
                        <m:rPr>
                          <m:sty m:val="p"/>
                        </m:rPr>
                        <a:rPr lang="en-US" sz="470" b="0" i="0" dirty="0" smtClean="0">
                          <a:latin typeface="Cambria Math" panose="02040503050406030204" pitchFamily="18" charset="0"/>
                        </a:rPr>
                        <m:t>Degrees</m:t>
                      </m:r>
                      <m:r>
                        <a:rPr lang="en-US" sz="470" b="0" i="0" dirty="0" smtClean="0">
                          <a:latin typeface="Cambria Math" panose="02040503050406030204" pitchFamily="18" charset="0"/>
                        </a:rPr>
                        <m:t> </m:t>
                      </m:r>
                      <m:r>
                        <m:rPr>
                          <m:sty m:val="p"/>
                        </m:rPr>
                        <a:rPr lang="en-US" sz="470" b="0" i="0" dirty="0" smtClean="0">
                          <a:latin typeface="Cambria Math" panose="02040503050406030204" pitchFamily="18" charset="0"/>
                        </a:rPr>
                        <m:t>of</m:t>
                      </m:r>
                      <m:r>
                        <a:rPr lang="en-US" sz="470" b="0" i="0" dirty="0" smtClean="0">
                          <a:latin typeface="Cambria Math" panose="02040503050406030204" pitchFamily="18" charset="0"/>
                        </a:rPr>
                        <m:t> </m:t>
                      </m:r>
                      <m:r>
                        <m:rPr>
                          <m:sty m:val="p"/>
                        </m:rPr>
                        <a:rPr lang="en-US" sz="470" b="0" i="0" dirty="0" smtClean="0">
                          <a:latin typeface="Cambria Math" panose="02040503050406030204" pitchFamily="18" charset="0"/>
                        </a:rPr>
                        <m:t>freedom</m:t>
                      </m:r>
                      <m:r>
                        <a:rPr lang="en-US" sz="470" b="0" i="0" dirty="0" smtClean="0">
                          <a:latin typeface="Cambria Math" panose="02040503050406030204" pitchFamily="18" charset="0"/>
                        </a:rPr>
                        <m:t> </m:t>
                      </m:r>
                      <m:r>
                        <a:rPr lang="en-US" sz="470" b="0" i="1" dirty="0" smtClean="0">
                          <a:latin typeface="Cambria Math" panose="02040503050406030204" pitchFamily="18" charset="0"/>
                        </a:rPr>
                        <m:t>(</m:t>
                      </m:r>
                      <m:r>
                        <a:rPr lang="en-US" sz="470" b="0" i="1" dirty="0" smtClean="0">
                          <a:latin typeface="Cambria Math" panose="02040503050406030204" pitchFamily="18" charset="0"/>
                        </a:rPr>
                        <m:t>𝑑𝑓</m:t>
                      </m:r>
                      <m:r>
                        <a:rPr lang="en-US" sz="470" b="0" i="1" dirty="0" smtClean="0">
                          <a:latin typeface="Cambria Math" panose="02040503050406030204" pitchFamily="18" charset="0"/>
                        </a:rPr>
                        <m:t>1</m:t>
                      </m:r>
                      <m:r>
                        <a:rPr lang="en-US" sz="470" b="0" i="1" dirty="0" smtClean="0">
                          <a:latin typeface="Cambria Math" panose="02040503050406030204" pitchFamily="18" charset="0"/>
                        </a:rPr>
                        <m:t>, </m:t>
                      </m:r>
                      <m:r>
                        <a:rPr lang="en-US" sz="470" b="0" i="1" dirty="0" smtClean="0">
                          <a:latin typeface="Cambria Math" panose="02040503050406030204" pitchFamily="18" charset="0"/>
                        </a:rPr>
                        <m:t>𝑑𝑓</m:t>
                      </m:r>
                      <m:r>
                        <a:rPr lang="en-US" sz="470" b="0" i="1" dirty="0" smtClean="0">
                          <a:latin typeface="Cambria Math" panose="02040503050406030204" pitchFamily="18" charset="0"/>
                        </a:rPr>
                        <m:t>2</m:t>
                      </m:r>
                      <m:r>
                        <a:rPr lang="en-US" sz="470" b="0" i="1" dirty="0" smtClean="0">
                          <a:latin typeface="Cambria Math" panose="02040503050406030204" pitchFamily="18" charset="0"/>
                        </a:rPr>
                        <m:t>) = (</m:t>
                      </m:r>
                      <m:r>
                        <a:rPr lang="en-US" sz="470" b="0" i="1" dirty="0" smtClean="0">
                          <a:latin typeface="Cambria Math" panose="02040503050406030204" pitchFamily="18" charset="0"/>
                        </a:rPr>
                        <m:t>29</m:t>
                      </m:r>
                      <m:r>
                        <a:rPr lang="en-US" sz="470" b="0" i="1" dirty="0" smtClean="0">
                          <a:latin typeface="Cambria Math" panose="02040503050406030204" pitchFamily="18" charset="0"/>
                        </a:rPr>
                        <m:t>, </m:t>
                      </m:r>
                      <m:r>
                        <a:rPr lang="en-US" sz="470" b="0" i="1" dirty="0" smtClean="0">
                          <a:latin typeface="Cambria Math" panose="02040503050406030204" pitchFamily="18" charset="0"/>
                        </a:rPr>
                        <m:t>29</m:t>
                      </m:r>
                      <m:r>
                        <a:rPr lang="en-US" sz="470" b="0" i="1" dirty="0" smtClean="0">
                          <a:latin typeface="Cambria Math" panose="02040503050406030204" pitchFamily="18" charset="0"/>
                        </a:rPr>
                        <m:t>)</m:t>
                      </m:r>
                    </m:oMath>
                  </m:oMathPara>
                </a14:m>
                <a:r>
                  <a:rPr lang="en-US" sz="470" b="0" dirty="0"/>
                  <a:t/>
                </a:r>
                <a:br>
                  <a:rPr lang="en-US" sz="470" b="0" dirty="0"/>
                </a:br>
                <a:r>
                  <a:rPr lang="en-US" sz="470" b="0" dirty="0"/>
                  <a:t>3. Calculate the p-value:</a:t>
                </a:r>
                <a:br>
                  <a:rPr lang="en-US" sz="470" b="0" dirty="0"/>
                </a:br>
                <a:r>
                  <a:rPr lang="en-US" sz="470" b="0" dirty="0"/>
                  <a:t>Using statistical software or an F-distribution table with degrees of freedom (29, 29) and the calculated F-statistic of approximately 1.4658, find the corresponding p-value associated with the F-statistic</a:t>
                </a:r>
                <a:r>
                  <a:rPr lang="en-US" sz="470" b="0" dirty="0" smtClean="0"/>
                  <a:t>.</a:t>
                </a:r>
                <a:r>
                  <a:rPr lang="en-US" sz="470" b="0" dirty="0"/>
                  <a:t/>
                </a:r>
                <a:br>
                  <a:rPr lang="en-US" sz="470" b="0" dirty="0"/>
                </a:br>
                <a:r>
                  <a:rPr lang="en-US" sz="470" b="0" dirty="0"/>
                  <a:t>The obtained p-value indicates the probability of observing an F-statistic as extreme as the calculated value given the null hypothesis is true</a:t>
                </a:r>
                <a:r>
                  <a:rPr lang="en-US" sz="470" b="0" dirty="0" smtClean="0"/>
                  <a:t>.</a:t>
                </a:r>
                <a:r>
                  <a:rPr lang="en-US" sz="470" b="0" dirty="0"/>
                  <a:t/>
                </a:r>
                <a:br>
                  <a:rPr lang="en-US" sz="470" b="0" dirty="0"/>
                </a:br>
                <a:r>
                  <a:rPr lang="en-US" sz="470" b="0" dirty="0"/>
                  <a:t>If the p-value is less than the chosen significance level (e.g., α = 0.05), the null hypothesis would be rejected, indicating evidence that the variance of waiting times in the doctor's office is greater than originally thought.</a:t>
                </a:r>
                <a:r>
                  <a:rPr lang="en-US" sz="470" dirty="0"/>
                  <a:t> </a:t>
                </a:r>
                <a:endParaRPr lang="en-US" sz="470" b="0" dirty="0"/>
              </a:p>
            </p:txBody>
          </p:sp>
        </mc:Choice>
        <mc:Fallback xmlns="">
          <p:sp>
            <p:nvSpPr>
              <p:cNvPr id="5" name="Text Placeholder 4"/>
              <p:cNvSpPr>
                <a:spLocks noGrp="1" noRot="1" noChangeAspect="1" noMove="1" noResize="1" noEditPoints="1" noAdjustHandles="1" noChangeArrowheads="1" noChangeShapeType="1" noTextEdit="1"/>
              </p:cNvSpPr>
              <p:nvPr>
                <p:ph type="body" sz="quarter" idx="3"/>
              </p:nvPr>
            </p:nvSpPr>
            <p:spPr>
              <a:xfrm>
                <a:off x="6172200" y="1681163"/>
                <a:ext cx="5183188" cy="2446334"/>
              </a:xfrm>
              <a:blipFill>
                <a:blip r:embed="rId5"/>
                <a:stretch>
                  <a:fillRect b="-99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a:xfrm>
                <a:off x="6172200" y="4127497"/>
                <a:ext cx="5183188" cy="2571751"/>
              </a:xfrm>
              <a:ln>
                <a:solidFill>
                  <a:schemeClr val="tx1"/>
                </a:solidFill>
              </a:ln>
            </p:spPr>
            <p:txBody>
              <a:bodyPr>
                <a:noAutofit/>
              </a:bodyPr>
              <a:lstStyle/>
              <a:p>
                <a:pPr marL="0" indent="0">
                  <a:lnSpc>
                    <a:spcPct val="120000"/>
                  </a:lnSpc>
                  <a:spcBef>
                    <a:spcPts val="0"/>
                  </a:spcBef>
                  <a:buNone/>
                </a:pPr>
                <a:r>
                  <a:rPr lang="en-US" sz="570" dirty="0" smtClean="0"/>
                  <a:t>To address the problem, we can break it down into the following steps:</a:t>
                </a:r>
              </a:p>
              <a:p>
                <a:pPr marL="0" indent="0">
                  <a:lnSpc>
                    <a:spcPct val="120000"/>
                  </a:lnSpc>
                  <a:spcBef>
                    <a:spcPts val="0"/>
                  </a:spcBef>
                  <a:buNone/>
                </a:pPr>
                <a:r>
                  <a:rPr lang="en-US" sz="570" dirty="0"/>
                  <a:t>a) Type of </a:t>
                </a:r>
                <a:r>
                  <a:rPr lang="en-US" sz="570" dirty="0" smtClean="0"/>
                  <a:t>Test</a:t>
                </a:r>
                <a:endParaRPr lang="en-US" sz="570" dirty="0"/>
              </a:p>
              <a:p>
                <a:pPr marL="0" indent="0">
                  <a:lnSpc>
                    <a:spcPct val="120000"/>
                  </a:lnSpc>
                  <a:spcBef>
                    <a:spcPts val="0"/>
                  </a:spcBef>
                  <a:buNone/>
                </a:pPr>
                <a:r>
                  <a:rPr lang="en-US" sz="570" dirty="0"/>
                  <a:t>    Hypothesis Testing: We want to test if the variance of waiting times is greater than the originally thought variance.</a:t>
                </a:r>
              </a:p>
              <a:p>
                <a:pPr marL="0" indent="0">
                  <a:lnSpc>
                    <a:spcPct val="120000"/>
                  </a:lnSpc>
                  <a:spcBef>
                    <a:spcPts val="0"/>
                  </a:spcBef>
                  <a:buNone/>
                </a:pPr>
                <a:r>
                  <a:rPr lang="en-US" sz="570" dirty="0"/>
                  <a:t>    Null Hypothesis </a:t>
                </a:r>
                <a:r>
                  <a:rPr lang="en-US" sz="570" dirty="0" smtClean="0"/>
                  <a:t>(</a:t>
                </a:r>
                <a:r>
                  <a:rPr lang="en-US" sz="570" i="1" dirty="0" smtClean="0">
                    <a:latin typeface="Cambria Math" panose="02040503050406030204" pitchFamily="18" charset="0"/>
                    <a:ea typeface="Cambria Math" panose="02040503050406030204" pitchFamily="18" charset="0"/>
                  </a:rPr>
                  <a:t>H</a:t>
                </a:r>
                <a:r>
                  <a:rPr lang="en-US" sz="570" dirty="0" smtClean="0">
                    <a:latin typeface="Cambria Math" panose="02040503050406030204" pitchFamily="18" charset="0"/>
                    <a:ea typeface="Cambria Math" panose="02040503050406030204" pitchFamily="18" charset="0"/>
                  </a:rPr>
                  <a:t>0</a:t>
                </a:r>
                <a:r>
                  <a:rPr lang="en-US" sz="570" dirty="0" smtClean="0"/>
                  <a:t>​</a:t>
                </a:r>
                <a:r>
                  <a:rPr lang="en-US" sz="570" dirty="0"/>
                  <a:t>): The variance of waiting times is equal to the original variance, which can be calculated from the standard deviation. The original standard deviation is 3.4 minutes, so the original variance (</a:t>
                </a:r>
                <a14:m>
                  <m:oMath xmlns:m="http://schemas.openxmlformats.org/officeDocument/2006/math">
                    <m:sSup>
                      <m:sSupPr>
                        <m:ctrlPr>
                          <a:rPr lang="en-US" sz="570" i="1" dirty="0" smtClean="0">
                            <a:latin typeface="Cambria Math" panose="02040503050406030204" pitchFamily="18" charset="0"/>
                          </a:rPr>
                        </m:ctrlPr>
                      </m:sSupPr>
                      <m:e>
                        <m:r>
                          <a:rPr lang="en-US" sz="570" i="1" dirty="0" smtClean="0">
                            <a:latin typeface="Cambria Math" panose="02040503050406030204" pitchFamily="18" charset="0"/>
                          </a:rPr>
                          <m:t>𝜎</m:t>
                        </m:r>
                      </m:e>
                      <m:sup>
                        <m:r>
                          <a:rPr lang="en-US" sz="570" i="1" dirty="0" smtClean="0">
                            <a:latin typeface="Cambria Math" panose="02040503050406030204" pitchFamily="18" charset="0"/>
                          </a:rPr>
                          <m:t>2</m:t>
                        </m:r>
                      </m:sup>
                    </m:sSup>
                  </m:oMath>
                </a14:m>
                <a:r>
                  <a:rPr lang="en-US" sz="570" dirty="0" smtClean="0"/>
                  <a:t>) </a:t>
                </a:r>
                <a:r>
                  <a:rPr lang="en-US" sz="570" dirty="0"/>
                  <a:t>is: </a:t>
                </a:r>
                <a14:m>
                  <m:oMath xmlns:m="http://schemas.openxmlformats.org/officeDocument/2006/math">
                    <m:sSup>
                      <m:sSupPr>
                        <m:ctrlPr>
                          <a:rPr lang="en-US" sz="570" b="0" i="1" dirty="0" smtClean="0">
                            <a:latin typeface="Cambria Math" panose="02040503050406030204" pitchFamily="18" charset="0"/>
                          </a:rPr>
                        </m:ctrlPr>
                      </m:sSupPr>
                      <m:e>
                        <m:r>
                          <a:rPr lang="en-US" sz="570" i="1" dirty="0" smtClean="0">
                            <a:latin typeface="Cambria Math" panose="02040503050406030204" pitchFamily="18" charset="0"/>
                          </a:rPr>
                          <m:t>𝜎</m:t>
                        </m:r>
                      </m:e>
                      <m:sup>
                        <m:r>
                          <a:rPr lang="en-US" sz="570" i="1" dirty="0" smtClean="0">
                            <a:latin typeface="Cambria Math" panose="02040503050406030204" pitchFamily="18" charset="0"/>
                          </a:rPr>
                          <m:t>2</m:t>
                        </m:r>
                      </m:sup>
                    </m:sSup>
                    <m:r>
                      <a:rPr lang="en-US" sz="570" i="1" dirty="0" smtClean="0">
                        <a:latin typeface="Cambria Math" panose="02040503050406030204" pitchFamily="18" charset="0"/>
                      </a:rPr>
                      <m:t>=</m:t>
                    </m:r>
                    <m:sSup>
                      <m:sSupPr>
                        <m:ctrlPr>
                          <a:rPr lang="en-US" sz="570" b="0" i="1" dirty="0" smtClean="0">
                            <a:latin typeface="Cambria Math" panose="02040503050406030204" pitchFamily="18" charset="0"/>
                          </a:rPr>
                        </m:ctrlPr>
                      </m:sSupPr>
                      <m:e>
                        <m:d>
                          <m:dPr>
                            <m:ctrlPr>
                              <a:rPr lang="en-US" sz="570" i="1" dirty="0" smtClean="0">
                                <a:latin typeface="Cambria Math" panose="02040503050406030204" pitchFamily="18" charset="0"/>
                              </a:rPr>
                            </m:ctrlPr>
                          </m:dPr>
                          <m:e>
                            <m:r>
                              <a:rPr lang="en-US" sz="570" i="1" dirty="0" smtClean="0">
                                <a:latin typeface="Cambria Math" panose="02040503050406030204" pitchFamily="18" charset="0"/>
                              </a:rPr>
                              <m:t>3</m:t>
                            </m:r>
                            <m:r>
                              <a:rPr lang="en-US" sz="570" i="1" dirty="0" smtClean="0">
                                <a:latin typeface="Cambria Math" panose="02040503050406030204" pitchFamily="18" charset="0"/>
                              </a:rPr>
                              <m:t>.</m:t>
                            </m:r>
                            <m:r>
                              <a:rPr lang="en-US" sz="570" i="1" dirty="0" smtClean="0">
                                <a:latin typeface="Cambria Math" panose="02040503050406030204" pitchFamily="18" charset="0"/>
                              </a:rPr>
                              <m:t>4</m:t>
                            </m:r>
                          </m:e>
                        </m:d>
                      </m:e>
                      <m:sup>
                        <m:r>
                          <a:rPr lang="en-US" sz="570" i="1" dirty="0" smtClean="0">
                            <a:latin typeface="Cambria Math" panose="02040503050406030204" pitchFamily="18" charset="0"/>
                          </a:rPr>
                          <m:t>2</m:t>
                        </m:r>
                      </m:sup>
                    </m:sSup>
                    <m:r>
                      <a:rPr lang="en-US" sz="570" i="1" dirty="0" smtClean="0">
                        <a:latin typeface="Cambria Math" panose="02040503050406030204" pitchFamily="18" charset="0"/>
                      </a:rPr>
                      <m:t>=</m:t>
                    </m:r>
                    <m:r>
                      <a:rPr lang="en-US" sz="570" i="1" dirty="0" smtClean="0">
                        <a:latin typeface="Cambria Math" panose="02040503050406030204" pitchFamily="18" charset="0"/>
                      </a:rPr>
                      <m:t>11</m:t>
                    </m:r>
                    <m:r>
                      <a:rPr lang="en-US" sz="570" i="1" dirty="0" smtClean="0">
                        <a:latin typeface="Cambria Math" panose="02040503050406030204" pitchFamily="18" charset="0"/>
                      </a:rPr>
                      <m:t>.</m:t>
                    </m:r>
                    <m:r>
                      <a:rPr lang="en-US" sz="570" i="1" dirty="0" smtClean="0">
                        <a:latin typeface="Cambria Math" panose="02040503050406030204" pitchFamily="18" charset="0"/>
                      </a:rPr>
                      <m:t>56</m:t>
                    </m:r>
                  </m:oMath>
                </a14:m>
                <a:endParaRPr lang="en-US" sz="570" dirty="0" smtClean="0"/>
              </a:p>
              <a:p>
                <a:pPr marL="0" indent="0">
                  <a:lnSpc>
                    <a:spcPct val="120000"/>
                  </a:lnSpc>
                  <a:spcBef>
                    <a:spcPts val="0"/>
                  </a:spcBef>
                  <a:buNone/>
                </a:pPr>
                <a:r>
                  <a:rPr lang="en-US" sz="570" dirty="0" smtClean="0"/>
                  <a:t>    Alternative Hypothesis (</a:t>
                </a:r>
                <a:r>
                  <a:rPr lang="en-US" sz="570" i="1" dirty="0" smtClean="0">
                    <a:latin typeface="Cambria Math" panose="02040503050406030204" pitchFamily="18" charset="0"/>
                    <a:ea typeface="Cambria Math" panose="02040503050406030204" pitchFamily="18" charset="0"/>
                  </a:rPr>
                  <a:t>Ha</a:t>
                </a:r>
                <a:r>
                  <a:rPr lang="en-US" sz="570" dirty="0" smtClean="0"/>
                  <a:t>​): The variance of waiting times is greater than the original variance: </a:t>
                </a:r>
                <a14:m>
                  <m:oMath xmlns:m="http://schemas.openxmlformats.org/officeDocument/2006/math">
                    <m:r>
                      <a:rPr lang="en-US" sz="570" i="1" dirty="0" smtClean="0">
                        <a:latin typeface="Cambria Math" panose="02040503050406030204" pitchFamily="18" charset="0"/>
                      </a:rPr>
                      <m:t>𝐻𝑎</m:t>
                    </m:r>
                    <m:r>
                      <a:rPr lang="en-US" sz="570" i="1" dirty="0" smtClean="0">
                        <a:latin typeface="Cambria Math" panose="02040503050406030204" pitchFamily="18" charset="0"/>
                      </a:rPr>
                      <m:t>:</m:t>
                    </m:r>
                    <m:sSup>
                      <m:sSupPr>
                        <m:ctrlPr>
                          <a:rPr lang="en-US" sz="570" b="0" i="1" dirty="0" smtClean="0">
                            <a:latin typeface="Cambria Math" panose="02040503050406030204" pitchFamily="18" charset="0"/>
                          </a:rPr>
                        </m:ctrlPr>
                      </m:sSupPr>
                      <m:e>
                        <m:r>
                          <a:rPr lang="en-US" sz="570" i="1" dirty="0" smtClean="0">
                            <a:latin typeface="Cambria Math" panose="02040503050406030204" pitchFamily="18" charset="0"/>
                          </a:rPr>
                          <m:t>𝜎</m:t>
                        </m:r>
                      </m:e>
                      <m:sup>
                        <m:r>
                          <a:rPr lang="en-US" sz="570" i="1" dirty="0" smtClean="0">
                            <a:latin typeface="Cambria Math" panose="02040503050406030204" pitchFamily="18" charset="0"/>
                          </a:rPr>
                          <m:t>2</m:t>
                        </m:r>
                      </m:sup>
                    </m:sSup>
                    <m:r>
                      <a:rPr lang="en-US" sz="570" i="1" dirty="0" smtClean="0">
                        <a:latin typeface="Cambria Math" panose="02040503050406030204" pitchFamily="18" charset="0"/>
                      </a:rPr>
                      <m:t>&gt;</m:t>
                    </m:r>
                    <m:r>
                      <a:rPr lang="en-US" sz="570" i="1" dirty="0" smtClean="0">
                        <a:latin typeface="Cambria Math" panose="02040503050406030204" pitchFamily="18" charset="0"/>
                      </a:rPr>
                      <m:t>11</m:t>
                    </m:r>
                    <m:r>
                      <a:rPr lang="en-US" sz="570" i="1" dirty="0" smtClean="0">
                        <a:latin typeface="Cambria Math" panose="02040503050406030204" pitchFamily="18" charset="0"/>
                      </a:rPr>
                      <m:t>.</m:t>
                    </m:r>
                    <m:r>
                      <a:rPr lang="en-US" sz="570" i="1" dirty="0" smtClean="0">
                        <a:latin typeface="Cambria Math" panose="02040503050406030204" pitchFamily="18" charset="0"/>
                      </a:rPr>
                      <m:t>56</m:t>
                    </m:r>
                  </m:oMath>
                </a14:m>
                <a:endParaRPr lang="en-US" sz="570" dirty="0" smtClean="0"/>
              </a:p>
              <a:p>
                <a:pPr marL="0" indent="0">
                  <a:lnSpc>
                    <a:spcPct val="120000"/>
                  </a:lnSpc>
                  <a:spcBef>
                    <a:spcPts val="0"/>
                  </a:spcBef>
                  <a:buNone/>
                </a:pPr>
                <a:r>
                  <a:rPr lang="en-US" sz="570" dirty="0" smtClean="0"/>
                  <a:t>    </a:t>
                </a:r>
                <a:r>
                  <a:rPr lang="en-US" sz="570" dirty="0"/>
                  <a:t>Test Type: Since we are comparing the sample variance to a known population variance, we will use a Chi-Squared test for variance.</a:t>
                </a:r>
              </a:p>
              <a:p>
                <a:pPr marL="0" indent="0">
                  <a:lnSpc>
                    <a:spcPct val="120000"/>
                  </a:lnSpc>
                  <a:spcBef>
                    <a:spcPts val="0"/>
                  </a:spcBef>
                  <a:buNone/>
                </a:pPr>
                <a:endParaRPr lang="en-US" sz="570" dirty="0"/>
              </a:p>
              <a:p>
                <a:pPr marL="0" indent="0">
                  <a:lnSpc>
                    <a:spcPct val="120000"/>
                  </a:lnSpc>
                  <a:spcBef>
                    <a:spcPts val="0"/>
                  </a:spcBef>
                  <a:buNone/>
                </a:pPr>
                <a:r>
                  <a:rPr lang="en-US" sz="570" dirty="0"/>
                  <a:t>b) Calculate the </a:t>
                </a:r>
                <a:r>
                  <a:rPr lang="en-US" sz="570" dirty="0" smtClean="0"/>
                  <a:t>p-value</a:t>
                </a:r>
                <a:endParaRPr lang="en-US" sz="570" dirty="0"/>
              </a:p>
              <a:p>
                <a:pPr marL="0" indent="0">
                  <a:lnSpc>
                    <a:spcPct val="120000"/>
                  </a:lnSpc>
                  <a:spcBef>
                    <a:spcPts val="0"/>
                  </a:spcBef>
                  <a:buNone/>
                </a:pPr>
                <a:r>
                  <a:rPr lang="en-US" sz="570" dirty="0"/>
                  <a:t>To calculate the p-value, we will use the Chi-Squared test statistic, which is given by the formula:</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sSup>
                        <m:sSupPr>
                          <m:ctrlPr>
                            <a:rPr lang="en-US" sz="570" b="0" i="1" dirty="0" smtClean="0">
                              <a:latin typeface="Cambria Math" panose="02040503050406030204" pitchFamily="18" charset="0"/>
                            </a:rPr>
                          </m:ctrlPr>
                        </m:sSupPr>
                        <m:e>
                          <m:r>
                            <a:rPr lang="en-US" sz="570" i="1" dirty="0" smtClean="0">
                              <a:latin typeface="Cambria Math" panose="02040503050406030204" pitchFamily="18" charset="0"/>
                            </a:rPr>
                            <m:t>𝜒</m:t>
                          </m:r>
                        </m:e>
                        <m:sup>
                          <m:r>
                            <a:rPr lang="en-US" sz="570" i="1" dirty="0" smtClean="0">
                              <a:latin typeface="Cambria Math" panose="02040503050406030204" pitchFamily="18" charset="0"/>
                            </a:rPr>
                            <m:t>2</m:t>
                          </m:r>
                        </m:sup>
                      </m:sSup>
                      <m:r>
                        <a:rPr lang="en-US" sz="570" i="1" dirty="0" smtClean="0">
                          <a:latin typeface="Cambria Math" panose="02040503050406030204" pitchFamily="18" charset="0"/>
                        </a:rPr>
                        <m:t>=</m:t>
                      </m:r>
                      <m:f>
                        <m:fPr>
                          <m:ctrlPr>
                            <a:rPr lang="en-US" sz="570" b="0" i="1" dirty="0" smtClean="0">
                              <a:latin typeface="Cambria Math" panose="02040503050406030204" pitchFamily="18" charset="0"/>
                            </a:rPr>
                          </m:ctrlPr>
                        </m:fPr>
                        <m:num>
                          <m:d>
                            <m:dPr>
                              <m:ctrlPr>
                                <a:rPr lang="en-US" sz="570" i="1" dirty="0" smtClean="0">
                                  <a:latin typeface="Cambria Math" panose="02040503050406030204" pitchFamily="18" charset="0"/>
                                </a:rPr>
                              </m:ctrlPr>
                            </m:dPr>
                            <m:e>
                              <m:r>
                                <a:rPr lang="en-US" sz="570" i="1" dirty="0" smtClean="0">
                                  <a:latin typeface="Cambria Math" panose="02040503050406030204" pitchFamily="18" charset="0"/>
                                </a:rPr>
                                <m:t>𝑛</m:t>
                              </m:r>
                              <m:r>
                                <a:rPr lang="en-US" sz="570" i="1" dirty="0" smtClean="0">
                                  <a:latin typeface="Cambria Math" panose="02040503050406030204" pitchFamily="18" charset="0"/>
                                </a:rPr>
                                <m:t>−</m:t>
                              </m:r>
                              <m:r>
                                <a:rPr lang="en-US" sz="570" i="1" dirty="0" smtClean="0">
                                  <a:latin typeface="Cambria Math" panose="02040503050406030204" pitchFamily="18" charset="0"/>
                                </a:rPr>
                                <m:t>1</m:t>
                              </m:r>
                            </m:e>
                          </m:d>
                          <m:sSup>
                            <m:sSupPr>
                              <m:ctrlPr>
                                <a:rPr lang="en-US" sz="570" b="0" i="1" dirty="0" smtClean="0">
                                  <a:latin typeface="Cambria Math" panose="02040503050406030204" pitchFamily="18" charset="0"/>
                                </a:rPr>
                              </m:ctrlPr>
                            </m:sSupPr>
                            <m:e>
                              <m:r>
                                <a:rPr lang="en-US" sz="570" i="1" dirty="0" smtClean="0">
                                  <a:latin typeface="Cambria Math" panose="02040503050406030204" pitchFamily="18" charset="0"/>
                                </a:rPr>
                                <m:t>𝑠</m:t>
                              </m:r>
                            </m:e>
                            <m:sup>
                              <m:r>
                                <a:rPr lang="en-US" sz="570" i="1" dirty="0" smtClean="0">
                                  <a:latin typeface="Cambria Math" panose="02040503050406030204" pitchFamily="18" charset="0"/>
                                </a:rPr>
                                <m:t>2</m:t>
                              </m:r>
                            </m:sup>
                          </m:sSup>
                        </m:num>
                        <m:den>
                          <m:sSup>
                            <m:sSupPr>
                              <m:ctrlPr>
                                <a:rPr lang="en-US" sz="570" b="0" i="1" dirty="0" smtClean="0">
                                  <a:latin typeface="Cambria Math" panose="02040503050406030204" pitchFamily="18" charset="0"/>
                                </a:rPr>
                              </m:ctrlPr>
                            </m:sSupPr>
                            <m:e>
                              <m:r>
                                <a:rPr lang="en-US" sz="570" i="1" dirty="0" smtClean="0">
                                  <a:latin typeface="Cambria Math" panose="02040503050406030204" pitchFamily="18" charset="0"/>
                                </a:rPr>
                                <m:t>𝜎</m:t>
                              </m:r>
                            </m:e>
                            <m:sup>
                              <m:r>
                                <a:rPr lang="en-US" sz="570" i="1" dirty="0" smtClean="0">
                                  <a:latin typeface="Cambria Math" panose="02040503050406030204" pitchFamily="18" charset="0"/>
                                </a:rPr>
                                <m:t>2</m:t>
                              </m:r>
                            </m:sup>
                          </m:sSup>
                        </m:den>
                      </m:f>
                    </m:oMath>
                  </m:oMathPara>
                </a14:m>
                <a:endParaRPr lang="en-US" sz="570" dirty="0"/>
              </a:p>
              <a:p>
                <a:pPr marL="0" indent="0">
                  <a:lnSpc>
                    <a:spcPct val="120000"/>
                  </a:lnSpc>
                  <a:spcBef>
                    <a:spcPts val="0"/>
                  </a:spcBef>
                  <a:buNone/>
                </a:pPr>
                <a:r>
                  <a:rPr lang="en-US" sz="570" dirty="0"/>
                  <a:t>where</a:t>
                </a:r>
                <a:r>
                  <a:rPr lang="en-US" sz="570" dirty="0" smtClean="0"/>
                  <a:t>:</a:t>
                </a:r>
                <a:endParaRPr lang="en-US" sz="570" dirty="0"/>
              </a:p>
              <a:p>
                <a:pPr marL="0" indent="0">
                  <a:lnSpc>
                    <a:spcPct val="120000"/>
                  </a:lnSpc>
                  <a:spcBef>
                    <a:spcPts val="0"/>
                  </a:spcBef>
                  <a:buNone/>
                </a:pPr>
                <a:r>
                  <a:rPr lang="en-US" sz="570" dirty="0"/>
                  <a:t>    </a:t>
                </a:r>
                <a:r>
                  <a:rPr lang="en-US" sz="570" i="1" dirty="0">
                    <a:latin typeface="Cambria Math" panose="02040503050406030204" pitchFamily="18" charset="0"/>
                    <a:ea typeface="Cambria Math" panose="02040503050406030204" pitchFamily="18" charset="0"/>
                  </a:rPr>
                  <a:t>n</a:t>
                </a:r>
                <a:r>
                  <a:rPr lang="en-US" sz="570" dirty="0" smtClean="0"/>
                  <a:t> </a:t>
                </a:r>
                <a:r>
                  <a:rPr lang="en-US" sz="570" dirty="0"/>
                  <a:t>= sample size (30 patients)</a:t>
                </a:r>
              </a:p>
              <a:p>
                <a:pPr marL="0" indent="0">
                  <a:lnSpc>
                    <a:spcPct val="120000"/>
                  </a:lnSpc>
                  <a:spcBef>
                    <a:spcPts val="0"/>
                  </a:spcBef>
                  <a:buNone/>
                </a:pPr>
                <a:r>
                  <a:rPr lang="en-US" sz="570" dirty="0"/>
                  <a:t>    </a:t>
                </a:r>
                <a14:m>
                  <m:oMath xmlns:m="http://schemas.openxmlformats.org/officeDocument/2006/math">
                    <m:sSup>
                      <m:sSupPr>
                        <m:ctrlPr>
                          <a:rPr lang="en-US" sz="570" b="0" i="1" smtClean="0">
                            <a:latin typeface="Cambria Math" panose="02040503050406030204" pitchFamily="18" charset="0"/>
                          </a:rPr>
                        </m:ctrlPr>
                      </m:sSupPr>
                      <m:e>
                        <m:r>
                          <a:rPr lang="en-US" sz="570" b="0" i="1" smtClean="0">
                            <a:latin typeface="Cambria Math" panose="02040503050406030204" pitchFamily="18" charset="0"/>
                          </a:rPr>
                          <m:t>𝑠</m:t>
                        </m:r>
                      </m:e>
                      <m:sup>
                        <m:r>
                          <a:rPr lang="en-US" sz="570" b="0" i="1" smtClean="0">
                            <a:latin typeface="Cambria Math" panose="02040503050406030204" pitchFamily="18" charset="0"/>
                          </a:rPr>
                          <m:t>2</m:t>
                        </m:r>
                      </m:sup>
                    </m:sSup>
                  </m:oMath>
                </a14:m>
                <a:r>
                  <a:rPr lang="en-US" sz="570" dirty="0" smtClean="0"/>
                  <a:t> </a:t>
                </a:r>
                <a:r>
                  <a:rPr lang="en-US" sz="570" dirty="0"/>
                  <a:t>= sample variance (which is 4.124.12)</a:t>
                </a:r>
              </a:p>
              <a:p>
                <a:pPr marL="0" indent="0">
                  <a:lnSpc>
                    <a:spcPct val="120000"/>
                  </a:lnSpc>
                  <a:spcBef>
                    <a:spcPts val="0"/>
                  </a:spcBef>
                  <a:buNone/>
                </a:pPr>
                <a:r>
                  <a:rPr lang="en-US" sz="570" dirty="0"/>
                  <a:t>    </a:t>
                </a:r>
                <a14:m>
                  <m:oMath xmlns:m="http://schemas.openxmlformats.org/officeDocument/2006/math">
                    <m:sSup>
                      <m:sSupPr>
                        <m:ctrlPr>
                          <a:rPr lang="en-US" sz="570" i="1" dirty="0" smtClean="0">
                            <a:latin typeface="Cambria Math" panose="02040503050406030204" pitchFamily="18" charset="0"/>
                          </a:rPr>
                        </m:ctrlPr>
                      </m:sSupPr>
                      <m:e>
                        <m:r>
                          <a:rPr lang="en-US" sz="570" i="1" dirty="0" smtClean="0">
                            <a:latin typeface="Cambria Math" panose="02040503050406030204" pitchFamily="18" charset="0"/>
                          </a:rPr>
                          <m:t>𝜎</m:t>
                        </m:r>
                      </m:e>
                      <m:sup>
                        <m:r>
                          <a:rPr lang="en-US" sz="570" i="1" dirty="0" smtClean="0">
                            <a:latin typeface="Cambria Math" panose="02040503050406030204" pitchFamily="18" charset="0"/>
                          </a:rPr>
                          <m:t>2</m:t>
                        </m:r>
                      </m:sup>
                    </m:sSup>
                  </m:oMath>
                </a14:m>
                <a:r>
                  <a:rPr lang="en-US" sz="570" dirty="0" smtClean="0"/>
                  <a:t> </a:t>
                </a:r>
                <a:r>
                  <a:rPr lang="en-US" sz="570" dirty="0"/>
                  <a:t>= population variance (which is 3.423.42</a:t>
                </a:r>
                <a:r>
                  <a:rPr lang="en-US" sz="570" dirty="0" smtClean="0"/>
                  <a:t>)</a:t>
                </a:r>
                <a:endParaRPr lang="en-US" sz="570" dirty="0"/>
              </a:p>
              <a:p>
                <a:pPr marL="0" indent="0">
                  <a:lnSpc>
                    <a:spcPct val="120000"/>
                  </a:lnSpc>
                  <a:spcBef>
                    <a:spcPts val="0"/>
                  </a:spcBef>
                  <a:buNone/>
                </a:pPr>
                <a:r>
                  <a:rPr lang="en-US" sz="570" dirty="0"/>
                  <a:t>Let's calculate the test statistic and then find the p-value</a:t>
                </a:r>
                <a:r>
                  <a:rPr lang="en-US" sz="570" dirty="0" smtClean="0"/>
                  <a:t>.</a:t>
                </a:r>
                <a:endParaRPr lang="en-US" sz="570" dirty="0"/>
              </a:p>
              <a:p>
                <a:pPr marL="0" indent="0">
                  <a:lnSpc>
                    <a:spcPct val="120000"/>
                  </a:lnSpc>
                  <a:spcBef>
                    <a:spcPts val="0"/>
                  </a:spcBef>
                  <a:buNone/>
                </a:pPr>
                <a:r>
                  <a:rPr lang="en-US" sz="570" dirty="0"/>
                  <a:t>I'll run the calculations now</a:t>
                </a:r>
                <a:r>
                  <a:rPr lang="en-US" sz="570" dirty="0" smtClean="0"/>
                  <a:t>.</a:t>
                </a:r>
              </a:p>
              <a:p>
                <a:pPr marL="0" indent="0">
                  <a:lnSpc>
                    <a:spcPct val="120000"/>
                  </a:lnSpc>
                  <a:spcBef>
                    <a:spcPts val="0"/>
                  </a:spcBef>
                  <a:buNone/>
                </a:pPr>
                <a:r>
                  <a:rPr lang="en-US" sz="570" dirty="0"/>
                  <a:t>The calculations have been completed successfully. The Chi-Squared test statistic is approximately 42.1704152249135, and the p-value is approximately  0.05420854716941503.</a:t>
                </a:r>
              </a:p>
              <a:p>
                <a:pPr marL="0" indent="0">
                  <a:lnSpc>
                    <a:spcPct val="120000"/>
                  </a:lnSpc>
                  <a:spcBef>
                    <a:spcPts val="0"/>
                  </a:spcBef>
                  <a:buNone/>
                </a:pPr>
                <a:r>
                  <a:rPr lang="en-US" sz="570" dirty="0"/>
                  <a:t>Summary</a:t>
                </a:r>
                <a:r>
                  <a:rPr lang="en-US" sz="570" dirty="0" smtClean="0"/>
                  <a:t>:</a:t>
                </a:r>
                <a:endParaRPr lang="en-US" sz="570" dirty="0"/>
              </a:p>
              <a:p>
                <a:pPr marL="0" indent="0">
                  <a:lnSpc>
                    <a:spcPct val="120000"/>
                  </a:lnSpc>
                  <a:spcBef>
                    <a:spcPts val="0"/>
                  </a:spcBef>
                  <a:buNone/>
                </a:pPr>
                <a:r>
                  <a:rPr lang="en-US" sz="570" dirty="0"/>
                  <a:t>    Chi-Squared Test Statistic: This value indicates how far the sample variance is from the population variance under the null hypothesis.</a:t>
                </a:r>
              </a:p>
              <a:p>
                <a:pPr marL="0" indent="0">
                  <a:lnSpc>
                    <a:spcPct val="120000"/>
                  </a:lnSpc>
                  <a:spcBef>
                    <a:spcPts val="0"/>
                  </a:spcBef>
                  <a:buNone/>
                </a:pPr>
                <a:r>
                  <a:rPr lang="en-US" sz="570" dirty="0"/>
                  <a:t>    p-value: The p-value of approximately 0.054 suggests that there is a moderate level of evidence against the null hypothesis. If the significance level (alpha) is set at 0.05, we would not reject the null hypothesis, indicating insufficient evidence to conclude that the variance of waiting times is greater than originally thought.</a:t>
                </a:r>
              </a:p>
              <a:p>
                <a:pPr marL="0" indent="0">
                  <a:lnSpc>
                    <a:spcPct val="120000"/>
                  </a:lnSpc>
                  <a:spcBef>
                    <a:spcPts val="0"/>
                  </a:spcBef>
                  <a:buNone/>
                </a:pPr>
                <a:endParaRPr lang="en-US" sz="570" dirty="0"/>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xfrm>
                <a:off x="6172200" y="4127497"/>
                <a:ext cx="5183188" cy="2571751"/>
              </a:xfrm>
              <a:blipFill>
                <a:blip r:embed="rId6"/>
                <a:stretch>
                  <a:fillRect b="-236"/>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532069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ln>
            <a:solidFill>
              <a:schemeClr val="tx1"/>
            </a:solidFill>
          </a:ln>
        </p:spPr>
        <p:txBody>
          <a:bodyPr>
            <a:normAutofit/>
          </a:bodyPr>
          <a:lstStyle/>
          <a:p>
            <a:r>
              <a:rPr lang="en-US" sz="1800" dirty="0" smtClean="0"/>
              <a:t>Q: Megan is taking the bus from New York City to Montreal. The distance is 380 miles and the bus travels at a steady rate of 76 miles per hour. How long will the bus ride be, in hours?</a:t>
            </a:r>
            <a:br>
              <a:rPr lang="en-US" sz="1800" dirty="0" smtClean="0"/>
            </a:br>
            <a:r>
              <a:rPr lang="en-US" sz="1800" dirty="0" smtClean="0"/>
              <a:t>A: 5</a:t>
            </a:r>
          </a:p>
        </p:txBody>
      </p:sp>
      <p:sp>
        <p:nvSpPr>
          <p:cNvPr id="3" name="Text Placeholder 2"/>
          <p:cNvSpPr>
            <a:spLocks noGrp="1"/>
          </p:cNvSpPr>
          <p:nvPr>
            <p:ph type="body" idx="1"/>
          </p:nvPr>
        </p:nvSpPr>
        <p:spPr>
          <a:xfrm>
            <a:off x="839788" y="1681162"/>
            <a:ext cx="5157787" cy="2446337"/>
          </a:xfrm>
          <a:ln>
            <a:solidFill>
              <a:schemeClr val="tx1"/>
            </a:solidFill>
          </a:ln>
        </p:spPr>
        <p:txBody>
          <a:bodyPr anchor="t">
            <a:normAutofit fontScale="92500" lnSpcReduction="20000"/>
          </a:bodyPr>
          <a:lstStyle/>
          <a:p>
            <a:r>
              <a:rPr lang="en-US" sz="1600" b="0" i="0" u="none" strike="noStrike" dirty="0" smtClean="0">
                <a:solidFill>
                  <a:srgbClr val="000000"/>
                </a:solidFill>
                <a:effectLst/>
                <a:latin typeface="Calibri" panose="020F0502020204030204" pitchFamily="34" charset="0"/>
              </a:rPr>
              <a:t>To find the time it will take for Megan to travel from New York City to Montreal on the bus, you can divide the total distance by the speed of the bus.</a:t>
            </a:r>
            <a:br>
              <a:rPr lang="en-US" sz="1600" b="0" i="0" u="none" strike="noStrike" dirty="0" smtClean="0">
                <a:solidFill>
                  <a:srgbClr val="000000"/>
                </a:solidFill>
                <a:effectLst/>
                <a:latin typeface="Calibri" panose="020F0502020204030204" pitchFamily="34" charset="0"/>
              </a:rPr>
            </a:br>
            <a:r>
              <a:rPr lang="en-US" sz="1600" b="0" i="0" u="none" strike="noStrike" dirty="0" smtClean="0">
                <a:solidFill>
                  <a:srgbClr val="000000"/>
                </a:solidFill>
                <a:effectLst/>
                <a:latin typeface="Calibri" panose="020F0502020204030204" pitchFamily="34" charset="0"/>
              </a:rPr>
              <a:t/>
            </a:r>
            <a:br>
              <a:rPr lang="en-US" sz="1600" b="0" i="0" u="none" strike="noStrike" dirty="0" smtClean="0">
                <a:solidFill>
                  <a:srgbClr val="000000"/>
                </a:solidFill>
                <a:effectLst/>
                <a:latin typeface="Calibri" panose="020F0502020204030204" pitchFamily="34" charset="0"/>
              </a:rPr>
            </a:br>
            <a:r>
              <a:rPr lang="en-US" sz="1600" b="0" i="0" u="none" strike="noStrike" dirty="0" smtClean="0">
                <a:solidFill>
                  <a:srgbClr val="000000"/>
                </a:solidFill>
                <a:effectLst/>
                <a:latin typeface="Calibri" panose="020F0502020204030204" pitchFamily="34" charset="0"/>
              </a:rPr>
              <a:t>Total distance = 380 miles</a:t>
            </a:r>
            <a:br>
              <a:rPr lang="en-US" sz="1600" b="0" i="0" u="none" strike="noStrike" dirty="0" smtClean="0">
                <a:solidFill>
                  <a:srgbClr val="000000"/>
                </a:solidFill>
                <a:effectLst/>
                <a:latin typeface="Calibri" panose="020F0502020204030204" pitchFamily="34" charset="0"/>
              </a:rPr>
            </a:br>
            <a:r>
              <a:rPr lang="en-US" sz="1600" b="0" i="0" u="none" strike="noStrike" dirty="0" smtClean="0">
                <a:solidFill>
                  <a:srgbClr val="000000"/>
                </a:solidFill>
                <a:effectLst/>
                <a:latin typeface="Calibri" panose="020F0502020204030204" pitchFamily="34" charset="0"/>
              </a:rPr>
              <a:t>Speed of the bus = 76 miles per hour</a:t>
            </a:r>
            <a:br>
              <a:rPr lang="en-US" sz="1600" b="0" i="0" u="none" strike="noStrike" dirty="0" smtClean="0">
                <a:solidFill>
                  <a:srgbClr val="000000"/>
                </a:solidFill>
                <a:effectLst/>
                <a:latin typeface="Calibri" panose="020F0502020204030204" pitchFamily="34" charset="0"/>
              </a:rPr>
            </a:br>
            <a:r>
              <a:rPr lang="en-US" sz="1600" b="0" i="0" u="none" strike="noStrike" dirty="0" smtClean="0">
                <a:solidFill>
                  <a:srgbClr val="000000"/>
                </a:solidFill>
                <a:effectLst/>
                <a:latin typeface="Calibri" panose="020F0502020204030204" pitchFamily="34" charset="0"/>
              </a:rPr>
              <a:t/>
            </a:r>
            <a:br>
              <a:rPr lang="en-US" sz="1600" b="0" i="0" u="none" strike="noStrike" dirty="0" smtClean="0">
                <a:solidFill>
                  <a:srgbClr val="000000"/>
                </a:solidFill>
                <a:effectLst/>
                <a:latin typeface="Calibri" panose="020F0502020204030204" pitchFamily="34" charset="0"/>
              </a:rPr>
            </a:br>
            <a:r>
              <a:rPr lang="en-US" sz="1600" b="0" i="0" u="none" strike="noStrike" dirty="0" smtClean="0">
                <a:solidFill>
                  <a:srgbClr val="000000"/>
                </a:solidFill>
                <a:effectLst/>
                <a:latin typeface="Calibri" panose="020F0502020204030204" pitchFamily="34" charset="0"/>
              </a:rPr>
              <a:t>Time = Distance / Speed</a:t>
            </a:r>
            <a:br>
              <a:rPr lang="en-US" sz="1600" b="0" i="0" u="none" strike="noStrike" dirty="0" smtClean="0">
                <a:solidFill>
                  <a:srgbClr val="000000"/>
                </a:solidFill>
                <a:effectLst/>
                <a:latin typeface="Calibri" panose="020F0502020204030204" pitchFamily="34" charset="0"/>
              </a:rPr>
            </a:br>
            <a:r>
              <a:rPr lang="en-US" sz="1600" b="0" i="0" u="none" strike="noStrike" dirty="0" smtClean="0">
                <a:solidFill>
                  <a:srgbClr val="000000"/>
                </a:solidFill>
                <a:effectLst/>
                <a:latin typeface="Calibri" panose="020F0502020204030204" pitchFamily="34" charset="0"/>
              </a:rPr>
              <a:t>Time = 380 miles / 76 miles per hour</a:t>
            </a:r>
            <a:br>
              <a:rPr lang="en-US" sz="1600" b="0" i="0" u="none" strike="noStrike" dirty="0" smtClean="0">
                <a:solidFill>
                  <a:srgbClr val="000000"/>
                </a:solidFill>
                <a:effectLst/>
                <a:latin typeface="Calibri" panose="020F0502020204030204" pitchFamily="34" charset="0"/>
              </a:rPr>
            </a:br>
            <a:r>
              <a:rPr lang="en-US" sz="1600" b="0" i="0" u="none" strike="noStrike" dirty="0" smtClean="0">
                <a:solidFill>
                  <a:srgbClr val="000000"/>
                </a:solidFill>
                <a:effectLst/>
                <a:latin typeface="Calibri" panose="020F0502020204030204" pitchFamily="34" charset="0"/>
              </a:rPr>
              <a:t>Time = 5 hours</a:t>
            </a:r>
            <a:br>
              <a:rPr lang="en-US" sz="1600" b="0" i="0" u="none" strike="noStrike" dirty="0" smtClean="0">
                <a:solidFill>
                  <a:srgbClr val="000000"/>
                </a:solidFill>
                <a:effectLst/>
                <a:latin typeface="Calibri" panose="020F0502020204030204" pitchFamily="34" charset="0"/>
              </a:rPr>
            </a:br>
            <a:r>
              <a:rPr lang="en-US" sz="1600" b="0" i="0" u="none" strike="noStrike" dirty="0" smtClean="0">
                <a:solidFill>
                  <a:srgbClr val="000000"/>
                </a:solidFill>
                <a:effectLst/>
                <a:latin typeface="Calibri" panose="020F0502020204030204" pitchFamily="34" charset="0"/>
              </a:rPr>
              <a:t/>
            </a:r>
            <a:br>
              <a:rPr lang="en-US" sz="1600" b="0" i="0" u="none" strike="noStrike" dirty="0" smtClean="0">
                <a:solidFill>
                  <a:srgbClr val="000000"/>
                </a:solidFill>
                <a:effectLst/>
                <a:latin typeface="Calibri" panose="020F0502020204030204" pitchFamily="34" charset="0"/>
              </a:rPr>
            </a:br>
            <a:r>
              <a:rPr lang="en-US" sz="1600" b="0" i="0" u="none" strike="noStrike" dirty="0" smtClean="0">
                <a:solidFill>
                  <a:srgbClr val="000000"/>
                </a:solidFill>
                <a:effectLst/>
                <a:latin typeface="Calibri" panose="020F0502020204030204" pitchFamily="34" charset="0"/>
              </a:rPr>
              <a:t>Therefore, the bus ride will take Megan 5 hours to travel from New York City to Montreal.</a:t>
            </a:r>
            <a:endParaRPr lang="en-US" sz="1600" b="0" dirty="0"/>
          </a:p>
        </p:txBody>
      </p:sp>
      <p:sp>
        <p:nvSpPr>
          <p:cNvPr id="4" name="Content Placeholder 3"/>
          <p:cNvSpPr>
            <a:spLocks noGrp="1"/>
          </p:cNvSpPr>
          <p:nvPr>
            <p:ph sz="half" idx="2"/>
          </p:nvPr>
        </p:nvSpPr>
        <p:spPr>
          <a:xfrm>
            <a:off x="839788" y="4127498"/>
            <a:ext cx="5157787" cy="2571751"/>
          </a:xfrm>
          <a:ln>
            <a:solidFill>
              <a:schemeClr val="tx1"/>
            </a:solidFill>
          </a:ln>
        </p:spPr>
        <p:txBody>
          <a:bodyPr>
            <a:normAutofit lnSpcReduction="10000"/>
          </a:bodyPr>
          <a:lstStyle/>
          <a:p>
            <a:pPr marL="0" indent="0">
              <a:buNone/>
            </a:pPr>
            <a:r>
              <a:rPr lang="en-US" sz="1600" dirty="0"/>
              <a:t>To find the duration of the bus ride, we need to divide the distance by the speed.</a:t>
            </a:r>
          </a:p>
          <a:p>
            <a:pPr marL="0" indent="0">
              <a:buNone/>
            </a:pPr>
            <a:r>
              <a:rPr lang="en-US" sz="1600" dirty="0"/>
              <a:t>Distance = 380 miles</a:t>
            </a:r>
          </a:p>
          <a:p>
            <a:pPr marL="0" indent="0">
              <a:buNone/>
            </a:pPr>
            <a:r>
              <a:rPr lang="en-US" sz="1600" dirty="0"/>
              <a:t>Speed = 76 miles per hour</a:t>
            </a:r>
          </a:p>
          <a:p>
            <a:pPr marL="0" indent="0">
              <a:buNone/>
            </a:pPr>
            <a:r>
              <a:rPr lang="en-US" sz="1600" dirty="0"/>
              <a:t>Time = Distance / Speed</a:t>
            </a:r>
          </a:p>
          <a:p>
            <a:pPr marL="0" indent="0">
              <a:buNone/>
            </a:pPr>
            <a:r>
              <a:rPr lang="en-US" sz="1600" dirty="0"/>
              <a:t>Time = 380 / 76</a:t>
            </a:r>
          </a:p>
          <a:p>
            <a:pPr marL="0" indent="0">
              <a:buNone/>
            </a:pPr>
            <a:r>
              <a:rPr lang="en-US" sz="1600" dirty="0"/>
              <a:t>Time ≈ 5 hours</a:t>
            </a:r>
          </a:p>
          <a:p>
            <a:pPr marL="0" indent="0">
              <a:buNone/>
            </a:pPr>
            <a:r>
              <a:rPr lang="en-US" sz="1600" dirty="0"/>
              <a:t>The bus ride will be approximately 5 hours.</a:t>
            </a:r>
          </a:p>
        </p:txBody>
      </p:sp>
      <p:sp>
        <p:nvSpPr>
          <p:cNvPr id="5" name="Text Placeholder 4"/>
          <p:cNvSpPr>
            <a:spLocks noGrp="1"/>
          </p:cNvSpPr>
          <p:nvPr>
            <p:ph type="body" sz="quarter" idx="3"/>
          </p:nvPr>
        </p:nvSpPr>
        <p:spPr>
          <a:xfrm>
            <a:off x="6172200" y="1681163"/>
            <a:ext cx="5183188" cy="2446334"/>
          </a:xfrm>
          <a:ln>
            <a:solidFill>
              <a:schemeClr val="tx1"/>
            </a:solidFill>
          </a:ln>
        </p:spPr>
        <p:txBody>
          <a:bodyPr anchor="t">
            <a:normAutofit fontScale="92500" lnSpcReduction="10000"/>
          </a:bodyPr>
          <a:lstStyle/>
          <a:p>
            <a:r>
              <a:rPr lang="en-US" b="0" dirty="0"/>
              <a:t>Here's how to solve the problem:</a:t>
            </a:r>
            <a:br>
              <a:rPr lang="en-US" b="0" dirty="0"/>
            </a:br>
            <a:r>
              <a:rPr lang="en-US" b="0" dirty="0"/>
              <a:t/>
            </a:r>
            <a:br>
              <a:rPr lang="en-US" b="0" dirty="0"/>
            </a:br>
            <a:r>
              <a:rPr lang="en-US" b="0" dirty="0"/>
              <a:t>* **Divide the total distance by the speed:** 380 miles / 76 miles per hour = 5 hours</a:t>
            </a:r>
            <a:br>
              <a:rPr lang="en-US" b="0" dirty="0"/>
            </a:br>
            <a:r>
              <a:rPr lang="en-US" b="0" dirty="0"/>
              <a:t/>
            </a:r>
            <a:br>
              <a:rPr lang="en-US" b="0" dirty="0"/>
            </a:br>
            <a:r>
              <a:rPr lang="en-US" b="0" dirty="0"/>
              <a:t>**Answer:** The bus ride will be 5 hours long. </a:t>
            </a:r>
            <a:br>
              <a:rPr lang="en-US" b="0" dirty="0"/>
            </a:br>
            <a:endParaRPr lang="en-US" sz="1600" b="0" dirty="0"/>
          </a:p>
        </p:txBody>
      </p:sp>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a:xfrm>
                <a:off x="6172200" y="4127497"/>
                <a:ext cx="5183188" cy="2571751"/>
              </a:xfrm>
              <a:ln>
                <a:solidFill>
                  <a:schemeClr val="tx1"/>
                </a:solidFill>
              </a:ln>
            </p:spPr>
            <p:txBody>
              <a:bodyPr>
                <a:noAutofit/>
              </a:bodyPr>
              <a:lstStyle/>
              <a:p>
                <a:pPr marL="0" indent="0">
                  <a:lnSpc>
                    <a:spcPct val="120000"/>
                  </a:lnSpc>
                  <a:spcBef>
                    <a:spcPts val="0"/>
                  </a:spcBef>
                  <a:buNone/>
                </a:pPr>
                <a:r>
                  <a:rPr lang="en-US" sz="1150" dirty="0" smtClean="0"/>
                  <a:t>To find out how long the bus ride will be, we can use the formula for time, which is:</a:t>
                </a:r>
                <a:endParaRPr lang="en-US" sz="1150"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1150" i="1" dirty="0" smtClean="0">
                          <a:latin typeface="Cambria Math" panose="02040503050406030204" pitchFamily="18" charset="0"/>
                        </a:rPr>
                        <m:t>𝑇𝑖𝑚𝑒</m:t>
                      </m:r>
                      <m:r>
                        <a:rPr lang="en-US" sz="1150" i="1" dirty="0" smtClean="0">
                          <a:latin typeface="Cambria Math" panose="02040503050406030204" pitchFamily="18" charset="0"/>
                        </a:rPr>
                        <m:t>= </m:t>
                      </m:r>
                      <m:f>
                        <m:fPr>
                          <m:ctrlPr>
                            <a:rPr lang="en-US" sz="1150" i="1" dirty="0" smtClean="0">
                              <a:latin typeface="Cambria Math" panose="02040503050406030204" pitchFamily="18" charset="0"/>
                            </a:rPr>
                          </m:ctrlPr>
                        </m:fPr>
                        <m:num>
                          <m:r>
                            <a:rPr lang="en-US" sz="1150" b="0" i="1" dirty="0" smtClean="0">
                              <a:latin typeface="Cambria Math" panose="02040503050406030204" pitchFamily="18" charset="0"/>
                            </a:rPr>
                            <m:t>𝐷𝑖𝑠𝑡𝑎𝑛𝑐𝑒</m:t>
                          </m:r>
                        </m:num>
                        <m:den>
                          <m:r>
                            <a:rPr lang="en-US" sz="1150" b="0" i="1" dirty="0" smtClean="0">
                              <a:latin typeface="Cambria Math" panose="02040503050406030204" pitchFamily="18" charset="0"/>
                            </a:rPr>
                            <m:t>𝑆𝑝𝑒𝑒𝑑</m:t>
                          </m:r>
                        </m:den>
                      </m:f>
                    </m:oMath>
                  </m:oMathPara>
                </a14:m>
                <a:endParaRPr lang="en-US" sz="1150" dirty="0"/>
              </a:p>
              <a:p>
                <a:pPr marL="0" indent="0">
                  <a:lnSpc>
                    <a:spcPct val="120000"/>
                  </a:lnSpc>
                  <a:spcBef>
                    <a:spcPts val="0"/>
                  </a:spcBef>
                  <a:buNone/>
                </a:pPr>
                <a:r>
                  <a:rPr lang="en-US" sz="1150" dirty="0"/>
                  <a:t>Given</a:t>
                </a:r>
                <a:r>
                  <a:rPr lang="en-US" sz="1150" dirty="0" smtClean="0"/>
                  <a:t>:</a:t>
                </a:r>
                <a:endParaRPr lang="en-US" sz="1150" dirty="0"/>
              </a:p>
              <a:p>
                <a:pPr marL="0" indent="0">
                  <a:lnSpc>
                    <a:spcPct val="120000"/>
                  </a:lnSpc>
                  <a:spcBef>
                    <a:spcPts val="0"/>
                  </a:spcBef>
                  <a:buNone/>
                </a:pPr>
                <a:r>
                  <a:rPr lang="en-US" sz="1150" dirty="0"/>
                  <a:t>    Distance = 380 miles</a:t>
                </a:r>
              </a:p>
              <a:p>
                <a:pPr marL="0" indent="0">
                  <a:lnSpc>
                    <a:spcPct val="120000"/>
                  </a:lnSpc>
                  <a:spcBef>
                    <a:spcPts val="0"/>
                  </a:spcBef>
                  <a:buNone/>
                </a:pPr>
                <a:r>
                  <a:rPr lang="en-US" sz="1150" dirty="0"/>
                  <a:t>    Speed = 76 miles per </a:t>
                </a:r>
                <a:r>
                  <a:rPr lang="en-US" sz="1150" dirty="0" smtClean="0"/>
                  <a:t>hour</a:t>
                </a:r>
                <a:endParaRPr lang="en-US" sz="1150" dirty="0"/>
              </a:p>
              <a:p>
                <a:pPr marL="0" indent="0">
                  <a:lnSpc>
                    <a:spcPct val="120000"/>
                  </a:lnSpc>
                  <a:spcBef>
                    <a:spcPts val="0"/>
                  </a:spcBef>
                  <a:buNone/>
                </a:pPr>
                <a:r>
                  <a:rPr lang="en-US" sz="1150" dirty="0"/>
                  <a:t>Substituting these values into the formula gives</a:t>
                </a:r>
                <a:r>
                  <a:rPr lang="en-US" sz="1150" dirty="0" smtClean="0"/>
                  <a:t>:</a:t>
                </a:r>
                <a:endParaRPr lang="en-US" sz="1150"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1150" i="1" dirty="0" smtClean="0">
                          <a:latin typeface="Cambria Math" panose="02040503050406030204" pitchFamily="18" charset="0"/>
                        </a:rPr>
                        <m:t>𝑇𝑖𝑚</m:t>
                      </m:r>
                      <m:r>
                        <a:rPr lang="en-US" sz="1150" b="0" i="1" dirty="0" smtClean="0">
                          <a:latin typeface="Cambria Math" panose="02040503050406030204" pitchFamily="18" charset="0"/>
                        </a:rPr>
                        <m:t>𝑒</m:t>
                      </m:r>
                      <m:r>
                        <a:rPr lang="en-US" sz="1150" b="0" i="1" dirty="0" smtClean="0">
                          <a:latin typeface="Cambria Math" panose="02040503050406030204" pitchFamily="18" charset="0"/>
                        </a:rPr>
                        <m:t>=</m:t>
                      </m:r>
                      <m:f>
                        <m:fPr>
                          <m:ctrlPr>
                            <a:rPr lang="en-US" sz="1150" b="0" i="1" dirty="0" smtClean="0">
                              <a:latin typeface="Cambria Math" panose="02040503050406030204" pitchFamily="18" charset="0"/>
                            </a:rPr>
                          </m:ctrlPr>
                        </m:fPr>
                        <m:num>
                          <m:r>
                            <a:rPr lang="en-US" sz="1150" b="0" i="1" dirty="0" smtClean="0">
                              <a:latin typeface="Cambria Math" panose="02040503050406030204" pitchFamily="18" charset="0"/>
                            </a:rPr>
                            <m:t>380</m:t>
                          </m:r>
                        </m:num>
                        <m:den>
                          <m:r>
                            <a:rPr lang="en-US" sz="1150" b="0" i="1" dirty="0" smtClean="0">
                              <a:latin typeface="Cambria Math" panose="02040503050406030204" pitchFamily="18" charset="0"/>
                            </a:rPr>
                            <m:t>76</m:t>
                          </m:r>
                        </m:den>
                      </m:f>
                    </m:oMath>
                  </m:oMathPara>
                </a14:m>
                <a:endParaRPr lang="en-US" sz="1150" dirty="0"/>
              </a:p>
              <a:p>
                <a:pPr marL="0" indent="0">
                  <a:lnSpc>
                    <a:spcPct val="120000"/>
                  </a:lnSpc>
                  <a:spcBef>
                    <a:spcPts val="0"/>
                  </a:spcBef>
                  <a:buNone/>
                </a:pPr>
                <a:r>
                  <a:rPr lang="en-US" sz="1150" dirty="0"/>
                  <a:t>Now, let's calculate the time</a:t>
                </a:r>
                <a:r>
                  <a:rPr lang="en-US" sz="1150" dirty="0" smtClean="0"/>
                  <a:t>:</a:t>
                </a:r>
                <a:endParaRPr lang="en-US" sz="1150"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1150" i="1" dirty="0" smtClean="0">
                          <a:latin typeface="Cambria Math" panose="02040503050406030204" pitchFamily="18" charset="0"/>
                        </a:rPr>
                        <m:t>𝑇𝑖𝑚𝑒</m:t>
                      </m:r>
                      <m:r>
                        <a:rPr lang="en-US" sz="1150" i="1" dirty="0" smtClean="0">
                          <a:latin typeface="Cambria Math" panose="02040503050406030204" pitchFamily="18" charset="0"/>
                        </a:rPr>
                        <m:t>=</m:t>
                      </m:r>
                      <m:r>
                        <a:rPr lang="en-US" sz="1150" i="1" dirty="0" smtClean="0">
                          <a:latin typeface="Cambria Math" panose="02040503050406030204" pitchFamily="18" charset="0"/>
                        </a:rPr>
                        <m:t>5</m:t>
                      </m:r>
                      <m:r>
                        <a:rPr lang="en-US" sz="1150" i="1" dirty="0" smtClean="0">
                          <a:latin typeface="Cambria Math" panose="02040503050406030204" pitchFamily="18" charset="0"/>
                        </a:rPr>
                        <m:t> </m:t>
                      </m:r>
                      <m:r>
                        <a:rPr lang="en-US" sz="1150" i="1" dirty="0" smtClean="0">
                          <a:latin typeface="Cambria Math" panose="02040503050406030204" pitchFamily="18" charset="0"/>
                        </a:rPr>
                        <m:t>h</m:t>
                      </m:r>
                      <m:r>
                        <a:rPr lang="en-US" sz="1150" i="1" dirty="0" smtClean="0">
                          <a:latin typeface="Cambria Math" panose="02040503050406030204" pitchFamily="18" charset="0"/>
                        </a:rPr>
                        <m:t>𝑜𝑢𝑟𝑠</m:t>
                      </m:r>
                    </m:oMath>
                  </m:oMathPara>
                </a14:m>
                <a:endParaRPr lang="en-US" sz="1150" dirty="0" smtClean="0"/>
              </a:p>
              <a:p>
                <a:pPr marL="0" indent="0">
                  <a:lnSpc>
                    <a:spcPct val="120000"/>
                  </a:lnSpc>
                  <a:spcBef>
                    <a:spcPts val="0"/>
                  </a:spcBef>
                  <a:buNone/>
                </a:pPr>
                <a:r>
                  <a:rPr lang="en-US" sz="1150" dirty="0" smtClean="0"/>
                  <a:t>Therefore</a:t>
                </a:r>
                <a:r>
                  <a:rPr lang="en-US" sz="1150" dirty="0"/>
                  <a:t>, the bus ride will take 5 hours.</a:t>
                </a:r>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xfrm>
                <a:off x="6172200" y="4127497"/>
                <a:ext cx="5183188" cy="2571751"/>
              </a:xfrm>
              <a:blipFill>
                <a:blip r:embed="rId3"/>
                <a:stretch>
                  <a:fillRect b="-2123"/>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1358610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ln>
            <a:solidFill>
              <a:schemeClr val="tx1"/>
            </a:solidFill>
          </a:ln>
        </p:spPr>
        <p:txBody>
          <a:bodyPr>
            <a:normAutofit fontScale="90000"/>
          </a:bodyPr>
          <a:lstStyle/>
          <a:p>
            <a:r>
              <a:rPr lang="en-US" sz="1800" dirty="0" smtClean="0"/>
              <a:t>Q: The U.S. Census Bureau conducts a study to determine the time needed to complete a short form. The Bureau surveys 200 people. The sample mean is 8.2 minutes. There is a known standard deviation of 2.2 minutes. The population distribution is assumed to be normal. a) Construct a 90% confidence interval for the population mean time to complete the forms. State the confidence interval and calculate the error bound. b) If the Census did another survey, kept the error bound the same, and surveyed only 50 people instead of 200, what would happen to the level of confidence? Why?</a:t>
            </a:r>
            <a:br>
              <a:rPr lang="en-US" sz="1800" dirty="0" smtClean="0"/>
            </a:br>
            <a:r>
              <a:rPr lang="en-US" sz="1800" dirty="0" smtClean="0"/>
              <a:t>A</a:t>
            </a:r>
            <a:r>
              <a:rPr lang="en-US" sz="1800" dirty="0"/>
              <a:t>: a) CI: (7.9441, 8.4559), EBM = 0.26 b) The level of confidence </a:t>
            </a:r>
            <a:r>
              <a:rPr lang="en-US" sz="1800" dirty="0" smtClean="0"/>
              <a:t>would decrease.</a:t>
            </a: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839788" y="4127498"/>
                <a:ext cx="5157787" cy="2571751"/>
              </a:xfrm>
              <a:ln>
                <a:solidFill>
                  <a:schemeClr val="tx1"/>
                </a:solidFill>
              </a:ln>
            </p:spPr>
            <p:txBody>
              <a:bodyPr>
                <a:noAutofit/>
              </a:bodyPr>
              <a:lstStyle/>
              <a:p>
                <a:pPr marL="0" indent="0">
                  <a:lnSpc>
                    <a:spcPct val="120000"/>
                  </a:lnSpc>
                  <a:spcBef>
                    <a:spcPts val="0"/>
                  </a:spcBef>
                  <a:buNone/>
                </a:pPr>
                <a:r>
                  <a:rPr lang="en-US" sz="430" dirty="0" smtClean="0"/>
                  <a:t>a) To construct a 90% confidence interval for the population mean time to complete the forms, we will use the formula for a confidence interval based on the sample mean, the standard deviation, the sample size, and the desired level of confidence.</a:t>
                </a:r>
                <a:r>
                  <a:rPr lang="en-US" sz="430" dirty="0"/>
                  <a:t/>
                </a:r>
                <a:br>
                  <a:rPr lang="en-US" sz="430" dirty="0"/>
                </a:br>
                <a:r>
                  <a:rPr lang="en-US" sz="430" dirty="0"/>
                  <a:t>Given information:</a:t>
                </a:r>
                <a:br>
                  <a:rPr lang="en-US" sz="430" dirty="0"/>
                </a:br>
                <a:r>
                  <a:rPr lang="en-US" sz="430" dirty="0"/>
                  <a:t>- Sample size (</a:t>
                </a:r>
                <a:r>
                  <a:rPr lang="en-US" sz="430" i="1" dirty="0">
                    <a:latin typeface="Cambria Math" panose="02040503050406030204" pitchFamily="18" charset="0"/>
                    <a:ea typeface="Cambria Math" panose="02040503050406030204" pitchFamily="18" charset="0"/>
                  </a:rPr>
                  <a:t>n</a:t>
                </a:r>
                <a:r>
                  <a:rPr lang="en-US" sz="430" dirty="0"/>
                  <a:t>) = 200</a:t>
                </a:r>
                <a:br>
                  <a:rPr lang="en-US" sz="430" dirty="0"/>
                </a:br>
                <a:r>
                  <a:rPr lang="en-US" sz="430" dirty="0"/>
                  <a:t>- Sample mean (</a:t>
                </a:r>
                <a:r>
                  <a:rPr lang="en-US" sz="430" i="1" dirty="0">
                    <a:latin typeface="Cambria Math" panose="02040503050406030204" pitchFamily="18" charset="0"/>
                    <a:ea typeface="Cambria Math" panose="02040503050406030204" pitchFamily="18" charset="0"/>
                  </a:rPr>
                  <a:t>x̄</a:t>
                </a:r>
                <a:r>
                  <a:rPr lang="en-US" sz="430" dirty="0"/>
                  <a:t>) = 8.2 minutes</a:t>
                </a:r>
                <a:br>
                  <a:rPr lang="en-US" sz="430" dirty="0"/>
                </a:br>
                <a:r>
                  <a:rPr lang="en-US" sz="430" dirty="0"/>
                  <a:t>- Standard deviation (</a:t>
                </a:r>
                <a:r>
                  <a:rPr lang="en-US" sz="430" i="1" dirty="0">
                    <a:latin typeface="Cambria Math" panose="02040503050406030204" pitchFamily="18" charset="0"/>
                    <a:ea typeface="Cambria Math" panose="02040503050406030204" pitchFamily="18" charset="0"/>
                  </a:rPr>
                  <a:t>σ</a:t>
                </a:r>
                <a:r>
                  <a:rPr lang="en-US" sz="430" dirty="0"/>
                  <a:t>) = 2.2 minutes</a:t>
                </a:r>
                <a:br>
                  <a:rPr lang="en-US" sz="430" dirty="0"/>
                </a:br>
                <a:r>
                  <a:rPr lang="en-US" sz="430" dirty="0"/>
                  <a:t>- Confidence level = 90</a:t>
                </a:r>
                <a:r>
                  <a:rPr lang="en-US" sz="430" dirty="0" smtClean="0"/>
                  <a:t>%</a:t>
                </a:r>
                <a:r>
                  <a:rPr lang="en-US" sz="430" dirty="0"/>
                  <a:t/>
                </a:r>
                <a:br>
                  <a:rPr lang="en-US" sz="430" dirty="0"/>
                </a:br>
                <a:r>
                  <a:rPr lang="en-US" sz="430" dirty="0"/>
                  <a:t>a) Confidence Interval Calculation:</a:t>
                </a:r>
                <a:br>
                  <a:rPr lang="en-US" sz="430" dirty="0"/>
                </a:br>
                <a:r>
                  <a:rPr lang="en-US" sz="430" dirty="0"/>
                  <a:t>The formula for the confidence interval is:</a:t>
                </a:r>
                <a:br>
                  <a:rPr lang="en-US" sz="430" dirty="0"/>
                </a:br>
                <a14:m>
                  <m:oMathPara xmlns:m="http://schemas.openxmlformats.org/officeDocument/2006/math">
                    <m:oMathParaPr>
                      <m:jc m:val="centerGroup"/>
                    </m:oMathParaPr>
                    <m:oMath xmlns:m="http://schemas.openxmlformats.org/officeDocument/2006/math">
                      <m:r>
                        <a:rPr lang="en-US" sz="430" i="1" dirty="0">
                          <a:latin typeface="Cambria Math" panose="02040503050406030204" pitchFamily="18" charset="0"/>
                        </a:rPr>
                        <m:t>𝐶𝑜𝑛𝑓𝑖𝑑𝑒𝑛𝑐𝑒</m:t>
                      </m:r>
                      <m:r>
                        <m:rPr>
                          <m:lit/>
                        </m:rPr>
                        <a:rPr lang="en-US" sz="430" i="1" dirty="0">
                          <a:latin typeface="Cambria Math" panose="02040503050406030204" pitchFamily="18" charset="0"/>
                        </a:rPr>
                        <m:t> </m:t>
                      </m:r>
                      <m:r>
                        <a:rPr lang="en-US" sz="430" i="1" dirty="0">
                          <a:latin typeface="Cambria Math" panose="02040503050406030204" pitchFamily="18" charset="0"/>
                        </a:rPr>
                        <m:t>𝐼𝑛𝑡𝑒𝑟𝑣𝑎𝑙</m:t>
                      </m:r>
                      <m:r>
                        <a:rPr lang="en-US" sz="430" i="1" dirty="0">
                          <a:latin typeface="Cambria Math" panose="02040503050406030204" pitchFamily="18" charset="0"/>
                        </a:rPr>
                        <m:t> =</m:t>
                      </m:r>
                      <m:acc>
                        <m:accPr>
                          <m:chr m:val="̅"/>
                          <m:ctrlPr>
                            <a:rPr lang="en-US" sz="430" i="1" dirty="0" smtClean="0">
                              <a:latin typeface="Cambria Math" panose="02040503050406030204" pitchFamily="18" charset="0"/>
                            </a:rPr>
                          </m:ctrlPr>
                        </m:accPr>
                        <m:e>
                          <m:r>
                            <a:rPr lang="en-US" sz="430" b="0" i="1" dirty="0" smtClean="0">
                              <a:latin typeface="Cambria Math" panose="02040503050406030204" pitchFamily="18" charset="0"/>
                            </a:rPr>
                            <m:t>𝑥</m:t>
                          </m:r>
                        </m:e>
                      </m:acc>
                      <m:r>
                        <a:rPr lang="en-US" sz="430" i="1" dirty="0" smtClean="0">
                          <a:latin typeface="Cambria Math" panose="02040503050406030204" pitchFamily="18" charset="0"/>
                        </a:rPr>
                        <m:t>±</m:t>
                      </m:r>
                      <m:r>
                        <a:rPr lang="en-US" sz="430" i="1" dirty="0">
                          <a:latin typeface="Cambria Math" panose="02040503050406030204" pitchFamily="18" charset="0"/>
                        </a:rPr>
                        <m:t>𝑍</m:t>
                      </m:r>
                      <m:r>
                        <a:rPr lang="en-US" sz="430" i="1" dirty="0">
                          <a:latin typeface="Cambria Math" panose="02040503050406030204" pitchFamily="18" charset="0"/>
                        </a:rPr>
                        <m:t> </m:t>
                      </m:r>
                      <m:d>
                        <m:dPr>
                          <m:ctrlPr>
                            <a:rPr lang="en-US" sz="430" b="0" i="1" dirty="0" smtClean="0">
                              <a:latin typeface="Cambria Math" panose="02040503050406030204" pitchFamily="18" charset="0"/>
                            </a:rPr>
                          </m:ctrlPr>
                        </m:dPr>
                        <m:e>
                          <m:f>
                            <m:fPr>
                              <m:ctrlPr>
                                <a:rPr lang="en-US" sz="430" b="0" i="1" dirty="0" smtClean="0">
                                  <a:latin typeface="Cambria Math" panose="02040503050406030204" pitchFamily="18" charset="0"/>
                                </a:rPr>
                              </m:ctrlPr>
                            </m:fPr>
                            <m:num>
                              <m:r>
                                <a:rPr lang="en-US" sz="430" b="0" i="1" dirty="0" smtClean="0">
                                  <a:latin typeface="Cambria Math" panose="02040503050406030204" pitchFamily="18" charset="0"/>
                                </a:rPr>
                                <m:t>𝑠</m:t>
                              </m:r>
                            </m:num>
                            <m:den>
                              <m:rad>
                                <m:radPr>
                                  <m:degHide m:val="on"/>
                                  <m:ctrlPr>
                                    <a:rPr lang="en-US" sz="430" b="0" i="1" dirty="0" smtClean="0">
                                      <a:latin typeface="Cambria Math" panose="02040503050406030204" pitchFamily="18" charset="0"/>
                                    </a:rPr>
                                  </m:ctrlPr>
                                </m:radPr>
                                <m:deg/>
                                <m:e>
                                  <m:r>
                                    <a:rPr lang="en-US" sz="430" b="0" i="1" dirty="0" smtClean="0">
                                      <a:latin typeface="Cambria Math" panose="02040503050406030204" pitchFamily="18" charset="0"/>
                                    </a:rPr>
                                    <m:t>𝑛</m:t>
                                  </m:r>
                                </m:e>
                              </m:rad>
                            </m:den>
                          </m:f>
                        </m:e>
                      </m:d>
                      <m:r>
                        <a:rPr lang="en-US" sz="430" b="0" i="1" dirty="0" smtClean="0">
                          <a:latin typeface="Cambria Math" panose="02040503050406030204" pitchFamily="18" charset="0"/>
                        </a:rPr>
                        <m:t> </m:t>
                      </m:r>
                    </m:oMath>
                  </m:oMathPara>
                </a14:m>
                <a:r>
                  <a:rPr lang="en-US" sz="430" dirty="0"/>
                  <a:t/>
                </a:r>
                <a:br>
                  <a:rPr lang="en-US" sz="430" dirty="0"/>
                </a:br>
                <a:r>
                  <a:rPr lang="en-US" sz="430" dirty="0"/>
                  <a:t>Where:</a:t>
                </a:r>
                <a:br>
                  <a:rPr lang="en-US" sz="430" dirty="0"/>
                </a:br>
                <a:r>
                  <a:rPr lang="en-US" sz="430" dirty="0"/>
                  <a:t>- </a:t>
                </a:r>
                <a:r>
                  <a:rPr lang="en-US" sz="430" i="1" dirty="0">
                    <a:latin typeface="Cambria Math" panose="02040503050406030204" pitchFamily="18" charset="0"/>
                    <a:ea typeface="Cambria Math" panose="02040503050406030204" pitchFamily="18" charset="0"/>
                  </a:rPr>
                  <a:t>Z</a:t>
                </a:r>
                <a:r>
                  <a:rPr lang="en-US" sz="430" dirty="0"/>
                  <a:t> is the Z-value for the desired level of confidence.</a:t>
                </a:r>
                <a:br>
                  <a:rPr lang="en-US" sz="430" dirty="0"/>
                </a:br>
                <a:r>
                  <a:rPr lang="en-US" sz="430" dirty="0"/>
                  <a:t>- </a:t>
                </a:r>
                <a:r>
                  <a:rPr lang="en-US" sz="430" i="1" dirty="0">
                    <a:latin typeface="Cambria Math" panose="02040503050406030204" pitchFamily="18" charset="0"/>
                    <a:ea typeface="Cambria Math" panose="02040503050406030204" pitchFamily="18" charset="0"/>
                  </a:rPr>
                  <a:t>s</a:t>
                </a:r>
                <a:r>
                  <a:rPr lang="en-US" sz="430" dirty="0"/>
                  <a:t> is the sample standard deviation.</a:t>
                </a:r>
                <a:br>
                  <a:rPr lang="en-US" sz="430" dirty="0"/>
                </a:br>
                <a:r>
                  <a:rPr lang="en-US" sz="430" dirty="0"/>
                  <a:t>- </a:t>
                </a:r>
                <a:r>
                  <a:rPr lang="en-US" sz="430" i="1" dirty="0">
                    <a:latin typeface="Cambria Math" panose="02040503050406030204" pitchFamily="18" charset="0"/>
                    <a:ea typeface="Cambria Math" panose="02040503050406030204" pitchFamily="18" charset="0"/>
                  </a:rPr>
                  <a:t>n</a:t>
                </a:r>
                <a:r>
                  <a:rPr lang="en-US" sz="430" dirty="0" smtClean="0"/>
                  <a:t> </a:t>
                </a:r>
                <a:r>
                  <a:rPr lang="en-US" sz="430" dirty="0"/>
                  <a:t>is the sample size</a:t>
                </a:r>
                <a:r>
                  <a:rPr lang="en-US" sz="430" dirty="0" smtClean="0"/>
                  <a:t>.</a:t>
                </a:r>
                <a:r>
                  <a:rPr lang="en-US" sz="430" dirty="0"/>
                  <a:t/>
                </a:r>
                <a:br>
                  <a:rPr lang="en-US" sz="430" dirty="0"/>
                </a:br>
                <a:r>
                  <a:rPr lang="en-US" sz="430" dirty="0"/>
                  <a:t>For a 90% confidence interval, the Z-value is 1.645 (from the standard normal distribution</a:t>
                </a:r>
                <a:r>
                  <a:rPr lang="en-US" sz="430" dirty="0" smtClean="0"/>
                  <a:t>).</a:t>
                </a:r>
                <a:r>
                  <a:rPr lang="en-US" sz="430" dirty="0"/>
                  <a:t/>
                </a:r>
                <a:br>
                  <a:rPr lang="en-US" sz="430" dirty="0"/>
                </a:br>
                <a:r>
                  <a:rPr lang="en-US" sz="430" dirty="0"/>
                  <a:t>Plugging in the values</a:t>
                </a:r>
                <a:r>
                  <a:rPr lang="en-US" sz="430" dirty="0" smtClean="0"/>
                  <a:t>:</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430" i="1" dirty="0">
                          <a:latin typeface="Cambria Math" panose="02040503050406030204" pitchFamily="18" charset="0"/>
                        </a:rPr>
                        <m:t>𝑀𝑎𝑟𝑔𝑖𝑛</m:t>
                      </m:r>
                      <m:r>
                        <m:rPr>
                          <m:lit/>
                        </m:rPr>
                        <a:rPr lang="en-US" sz="430" i="1" dirty="0">
                          <a:latin typeface="Cambria Math" panose="02040503050406030204" pitchFamily="18" charset="0"/>
                        </a:rPr>
                        <m:t> </m:t>
                      </m:r>
                      <m:r>
                        <a:rPr lang="en-US" sz="430" i="1" dirty="0">
                          <a:latin typeface="Cambria Math" panose="02040503050406030204" pitchFamily="18" charset="0"/>
                        </a:rPr>
                        <m:t>𝑜𝑓</m:t>
                      </m:r>
                      <m:r>
                        <m:rPr>
                          <m:lit/>
                        </m:rPr>
                        <a:rPr lang="en-US" sz="430" i="1" dirty="0">
                          <a:latin typeface="Cambria Math" panose="02040503050406030204" pitchFamily="18" charset="0"/>
                        </a:rPr>
                        <m:t> </m:t>
                      </m:r>
                      <m:r>
                        <a:rPr lang="en-US" sz="430" i="1" dirty="0">
                          <a:latin typeface="Cambria Math" panose="02040503050406030204" pitchFamily="18" charset="0"/>
                        </a:rPr>
                        <m:t>𝐸𝑟𝑟𝑜𝑟</m:t>
                      </m:r>
                      <m:r>
                        <a:rPr lang="en-US" sz="430" i="1" dirty="0">
                          <a:latin typeface="Cambria Math" panose="02040503050406030204" pitchFamily="18" charset="0"/>
                        </a:rPr>
                        <m:t> =</m:t>
                      </m:r>
                      <m:r>
                        <a:rPr lang="en-US" sz="430" i="1" dirty="0">
                          <a:latin typeface="Cambria Math" panose="02040503050406030204" pitchFamily="18" charset="0"/>
                        </a:rPr>
                        <m:t>𝑍</m:t>
                      </m:r>
                      <m:r>
                        <a:rPr lang="en-US" sz="430" i="1" dirty="0">
                          <a:latin typeface="Cambria Math" panose="02040503050406030204" pitchFamily="18" charset="0"/>
                        </a:rPr>
                        <m:t> </m:t>
                      </m:r>
                      <m:d>
                        <m:dPr>
                          <m:ctrlPr>
                            <a:rPr lang="en-US" sz="430" i="1" dirty="0">
                              <a:latin typeface="Cambria Math" panose="02040503050406030204" pitchFamily="18" charset="0"/>
                            </a:rPr>
                          </m:ctrlPr>
                        </m:dPr>
                        <m:e>
                          <m:f>
                            <m:fPr>
                              <m:ctrlPr>
                                <a:rPr lang="en-US" sz="430" i="1" dirty="0">
                                  <a:latin typeface="Cambria Math" panose="02040503050406030204" pitchFamily="18" charset="0"/>
                                </a:rPr>
                              </m:ctrlPr>
                            </m:fPr>
                            <m:num>
                              <m:r>
                                <a:rPr lang="en-US" sz="430" i="1" dirty="0">
                                  <a:latin typeface="Cambria Math" panose="02040503050406030204" pitchFamily="18" charset="0"/>
                                </a:rPr>
                                <m:t>𝑠</m:t>
                              </m:r>
                            </m:num>
                            <m:den>
                              <m:rad>
                                <m:radPr>
                                  <m:degHide m:val="on"/>
                                  <m:ctrlPr>
                                    <a:rPr lang="en-US" sz="430" i="1" dirty="0">
                                      <a:latin typeface="Cambria Math" panose="02040503050406030204" pitchFamily="18" charset="0"/>
                                    </a:rPr>
                                  </m:ctrlPr>
                                </m:radPr>
                                <m:deg/>
                                <m:e>
                                  <m:r>
                                    <a:rPr lang="en-US" sz="430" i="1" dirty="0">
                                      <a:latin typeface="Cambria Math" panose="02040503050406030204" pitchFamily="18" charset="0"/>
                                    </a:rPr>
                                    <m:t>𝑛</m:t>
                                  </m:r>
                                </m:e>
                              </m:rad>
                            </m:den>
                          </m:f>
                        </m:e>
                      </m:d>
                    </m:oMath>
                    <m:oMath xmlns:m="http://schemas.openxmlformats.org/officeDocument/2006/math">
                      <m:r>
                        <a:rPr lang="en-US" sz="430" i="1" dirty="0">
                          <a:latin typeface="Cambria Math" panose="02040503050406030204" pitchFamily="18" charset="0"/>
                        </a:rPr>
                        <m:t>𝑀𝑎𝑟𝑔𝑖𝑛</m:t>
                      </m:r>
                      <m:r>
                        <m:rPr>
                          <m:lit/>
                        </m:rPr>
                        <a:rPr lang="en-US" sz="430" i="1" dirty="0">
                          <a:latin typeface="Cambria Math" panose="02040503050406030204" pitchFamily="18" charset="0"/>
                        </a:rPr>
                        <m:t> </m:t>
                      </m:r>
                      <m:r>
                        <a:rPr lang="en-US" sz="430" i="1" dirty="0">
                          <a:latin typeface="Cambria Math" panose="02040503050406030204" pitchFamily="18" charset="0"/>
                        </a:rPr>
                        <m:t>𝑜𝑓</m:t>
                      </m:r>
                      <m:r>
                        <m:rPr>
                          <m:lit/>
                        </m:rPr>
                        <a:rPr lang="en-US" sz="430" i="1" dirty="0">
                          <a:latin typeface="Cambria Math" panose="02040503050406030204" pitchFamily="18" charset="0"/>
                        </a:rPr>
                        <m:t> </m:t>
                      </m:r>
                      <m:r>
                        <a:rPr lang="en-US" sz="430" i="1" dirty="0">
                          <a:latin typeface="Cambria Math" panose="02040503050406030204" pitchFamily="18" charset="0"/>
                        </a:rPr>
                        <m:t>𝐸𝑟𝑟𝑜𝑟</m:t>
                      </m:r>
                      <m:r>
                        <a:rPr lang="en-US" sz="430" i="1" dirty="0">
                          <a:latin typeface="Cambria Math" panose="02040503050406030204" pitchFamily="18" charset="0"/>
                        </a:rPr>
                        <m:t> = 1.645</m:t>
                      </m:r>
                      <m:d>
                        <m:dPr>
                          <m:ctrlPr>
                            <a:rPr lang="en-US" sz="430" b="0" i="1" dirty="0" smtClean="0">
                              <a:latin typeface="Cambria Math" panose="02040503050406030204" pitchFamily="18" charset="0"/>
                            </a:rPr>
                          </m:ctrlPr>
                        </m:dPr>
                        <m:e>
                          <m:f>
                            <m:fPr>
                              <m:ctrlPr>
                                <a:rPr lang="en-US" sz="430" b="0" i="1" dirty="0" smtClean="0">
                                  <a:latin typeface="Cambria Math" panose="02040503050406030204" pitchFamily="18" charset="0"/>
                                </a:rPr>
                              </m:ctrlPr>
                            </m:fPr>
                            <m:num>
                              <m:r>
                                <a:rPr lang="en-US" sz="430" b="0" i="1" dirty="0" smtClean="0">
                                  <a:latin typeface="Cambria Math" panose="02040503050406030204" pitchFamily="18" charset="0"/>
                                </a:rPr>
                                <m:t>2.2</m:t>
                              </m:r>
                            </m:num>
                            <m:den>
                              <m:rad>
                                <m:radPr>
                                  <m:degHide m:val="on"/>
                                  <m:ctrlPr>
                                    <a:rPr lang="en-US" sz="430" b="0" i="1" dirty="0" smtClean="0">
                                      <a:latin typeface="Cambria Math" panose="02040503050406030204" pitchFamily="18" charset="0"/>
                                    </a:rPr>
                                  </m:ctrlPr>
                                </m:radPr>
                                <m:deg/>
                                <m:e>
                                  <m:r>
                                    <a:rPr lang="en-US" sz="430" b="0" i="1" dirty="0" smtClean="0">
                                      <a:latin typeface="Cambria Math" panose="02040503050406030204" pitchFamily="18" charset="0"/>
                                    </a:rPr>
                                    <m:t>200</m:t>
                                  </m:r>
                                </m:e>
                              </m:rad>
                              <m:r>
                                <a:rPr lang="en-US" sz="430" b="0" i="1" dirty="0" smtClean="0">
                                  <a:latin typeface="Cambria Math" panose="02040503050406030204" pitchFamily="18" charset="0"/>
                                </a:rPr>
                                <m:t> </m:t>
                              </m:r>
                            </m:den>
                          </m:f>
                        </m:e>
                      </m:d>
                    </m:oMath>
                  </m:oMathPara>
                </a14:m>
                <a:r>
                  <a:rPr lang="en-US" sz="430" dirty="0"/>
                  <a:t/>
                </a:r>
                <a:br>
                  <a:rPr lang="en-US" sz="430" dirty="0"/>
                </a:br>
                <a:r>
                  <a:rPr lang="en-US" sz="430" dirty="0"/>
                  <a:t>Calculate the Margin of Error</a:t>
                </a:r>
                <a:r>
                  <a:rPr lang="en-US" sz="430" dirty="0" smtClean="0"/>
                  <a:t>:</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430" i="1" dirty="0">
                          <a:latin typeface="Cambria Math" panose="02040503050406030204" pitchFamily="18" charset="0"/>
                        </a:rPr>
                        <m:t>𝑀𝑎𝑟𝑔𝑖𝑛</m:t>
                      </m:r>
                      <m:r>
                        <m:rPr>
                          <m:lit/>
                        </m:rPr>
                        <a:rPr lang="en-US" sz="430" i="1" dirty="0">
                          <a:latin typeface="Cambria Math" panose="02040503050406030204" pitchFamily="18" charset="0"/>
                        </a:rPr>
                        <m:t> </m:t>
                      </m:r>
                      <m:r>
                        <a:rPr lang="en-US" sz="430" i="1" dirty="0">
                          <a:latin typeface="Cambria Math" panose="02040503050406030204" pitchFamily="18" charset="0"/>
                        </a:rPr>
                        <m:t>𝑜𝑓</m:t>
                      </m:r>
                      <m:r>
                        <m:rPr>
                          <m:lit/>
                        </m:rPr>
                        <a:rPr lang="en-US" sz="430" i="1" dirty="0">
                          <a:latin typeface="Cambria Math" panose="02040503050406030204" pitchFamily="18" charset="0"/>
                        </a:rPr>
                        <m:t> </m:t>
                      </m:r>
                      <m:r>
                        <a:rPr lang="en-US" sz="430" i="1" dirty="0">
                          <a:latin typeface="Cambria Math" panose="02040503050406030204" pitchFamily="18" charset="0"/>
                        </a:rPr>
                        <m:t>𝐸𝑟𝑟𝑜𝑟</m:t>
                      </m:r>
                      <m:r>
                        <a:rPr lang="en-US" sz="430" i="1" dirty="0">
                          <a:latin typeface="Cambria Math" panose="02040503050406030204" pitchFamily="18" charset="0"/>
                        </a:rPr>
                        <m:t> = 1.645 </m:t>
                      </m:r>
                      <m:d>
                        <m:dPr>
                          <m:ctrlPr>
                            <a:rPr lang="en-US" sz="430" b="0" i="1" dirty="0" smtClean="0">
                              <a:latin typeface="Cambria Math" panose="02040503050406030204" pitchFamily="18" charset="0"/>
                            </a:rPr>
                          </m:ctrlPr>
                        </m:dPr>
                        <m:e>
                          <m:f>
                            <m:fPr>
                              <m:ctrlPr>
                                <a:rPr lang="en-US" sz="430" b="0" i="1" dirty="0" smtClean="0">
                                  <a:latin typeface="Cambria Math" panose="02040503050406030204" pitchFamily="18" charset="0"/>
                                </a:rPr>
                              </m:ctrlPr>
                            </m:fPr>
                            <m:num>
                              <m:r>
                                <a:rPr lang="en-US" sz="430" i="1" dirty="0">
                                  <a:latin typeface="Cambria Math" panose="02040503050406030204" pitchFamily="18" charset="0"/>
                                </a:rPr>
                                <m:t>2.2</m:t>
                              </m:r>
                            </m:num>
                            <m:den>
                              <m:rad>
                                <m:radPr>
                                  <m:degHide m:val="on"/>
                                  <m:ctrlPr>
                                    <a:rPr lang="en-US" sz="430" i="1" dirty="0" smtClean="0">
                                      <a:latin typeface="Cambria Math" panose="02040503050406030204" pitchFamily="18" charset="0"/>
                                    </a:rPr>
                                  </m:ctrlPr>
                                </m:radPr>
                                <m:deg/>
                                <m:e>
                                  <m:r>
                                    <a:rPr lang="en-US" sz="430" b="0" i="1" dirty="0" smtClean="0">
                                      <a:latin typeface="Cambria Math" panose="02040503050406030204" pitchFamily="18" charset="0"/>
                                    </a:rPr>
                                    <m:t>200</m:t>
                                  </m:r>
                                </m:e>
                              </m:rad>
                            </m:den>
                          </m:f>
                        </m:e>
                      </m:d>
                      <m:r>
                        <a:rPr lang="en-US" sz="430" i="1" dirty="0">
                          <a:latin typeface="Cambria Math" panose="02040503050406030204" pitchFamily="18" charset="0"/>
                        </a:rPr>
                        <m:t>= 1.645</m:t>
                      </m:r>
                      <m:r>
                        <a:rPr lang="en-US" sz="430" i="1" dirty="0" smtClean="0">
                          <a:latin typeface="Cambria Math" panose="02040503050406030204" pitchFamily="18" charset="0"/>
                        </a:rPr>
                        <m:t>×</m:t>
                      </m:r>
                      <m:r>
                        <a:rPr lang="en-US" sz="430" i="1" dirty="0">
                          <a:latin typeface="Cambria Math" panose="02040503050406030204" pitchFamily="18" charset="0"/>
                        </a:rPr>
                        <m:t>0.156 ≈ 0.256</m:t>
                      </m:r>
                    </m:oMath>
                  </m:oMathPara>
                </a14:m>
                <a:r>
                  <a:rPr lang="en-US" sz="430" dirty="0"/>
                  <a:t/>
                </a:r>
                <a:br>
                  <a:rPr lang="en-US" sz="430" dirty="0"/>
                </a:br>
                <a:r>
                  <a:rPr lang="en-US" sz="430" dirty="0"/>
                  <a:t>Therefore, the 90% confidence interval is</a:t>
                </a:r>
                <a:r>
                  <a:rPr lang="en-US" sz="430" dirty="0" smtClean="0"/>
                  <a:t>:</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m:rPr>
                          <m:lit/>
                        </m:rPr>
                        <a:rPr lang="en-US" sz="430" i="1" dirty="0" smtClean="0">
                          <a:latin typeface="Cambria Math" panose="02040503050406030204" pitchFamily="18" charset="0"/>
                        </a:rPr>
                        <m:t>[</m:t>
                      </m:r>
                      <m:r>
                        <a:rPr lang="en-US" sz="430" i="1" dirty="0">
                          <a:latin typeface="Cambria Math" panose="02040503050406030204" pitchFamily="18" charset="0"/>
                        </a:rPr>
                        <m:t> 8.2</m:t>
                      </m:r>
                      <m:r>
                        <a:rPr lang="en-US" sz="430" i="1" dirty="0" smtClean="0">
                          <a:latin typeface="Cambria Math" panose="02040503050406030204" pitchFamily="18" charset="0"/>
                        </a:rPr>
                        <m:t>±</m:t>
                      </m:r>
                      <m:r>
                        <a:rPr lang="en-US" sz="430" i="1" dirty="0">
                          <a:latin typeface="Cambria Math" panose="02040503050406030204" pitchFamily="18" charset="0"/>
                        </a:rPr>
                        <m:t>0.256 </m:t>
                      </m:r>
                      <m:r>
                        <m:rPr>
                          <m:lit/>
                        </m:rPr>
                        <a:rPr lang="en-US" sz="430" i="1" dirty="0">
                          <a:latin typeface="Cambria Math" panose="02040503050406030204" pitchFamily="18" charset="0"/>
                        </a:rPr>
                        <m:t>]</m:t>
                      </m:r>
                    </m:oMath>
                  </m:oMathPara>
                </a14:m>
                <a:r>
                  <a:rPr lang="en-US" sz="430" dirty="0"/>
                  <a:t/>
                </a:r>
                <a:br>
                  <a:rPr lang="en-US" sz="430" dirty="0"/>
                </a:br>
                <a:r>
                  <a:rPr lang="en-US" sz="430" dirty="0"/>
                  <a:t>This gives the confidence interval as approximately (7.944, 8.456) minutes.</a:t>
                </a:r>
                <a:br>
                  <a:rPr lang="en-US" sz="430" dirty="0"/>
                </a:br>
                <a:r>
                  <a:rPr lang="en-US" sz="430" dirty="0"/>
                  <a:t/>
                </a:r>
                <a:br>
                  <a:rPr lang="en-US" sz="430" dirty="0"/>
                </a:br>
                <a:r>
                  <a:rPr lang="en-US" sz="430" dirty="0"/>
                  <a:t>b) If the Census conducted another survey with a sample size of only 50 people instead of 200, maintaining an error bound of 0.256, the level of confidence would decrease. With a smaller sample size, the impact of variability and uncertainty is greater, leading to a higher margin of error and lower confidence in the estimate. The smaller sample size provides less precision and reliability in estimating the population mean, thus resulting in a lower level of confidence in the estimate.</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839788" y="4127498"/>
                <a:ext cx="5157787" cy="2571751"/>
              </a:xfrm>
              <a:blipFill>
                <a:blip r:embed="rId3"/>
                <a:stretch>
                  <a:fillRect b="-47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p:cNvSpPr>
                <a:spLocks noGrp="1"/>
              </p:cNvSpPr>
              <p:nvPr>
                <p:ph type="body" sz="quarter" idx="3"/>
              </p:nvPr>
            </p:nvSpPr>
            <p:spPr>
              <a:xfrm>
                <a:off x="6172200" y="1681163"/>
                <a:ext cx="5183188" cy="2446334"/>
              </a:xfrm>
              <a:ln>
                <a:solidFill>
                  <a:schemeClr val="tx1"/>
                </a:solidFill>
              </a:ln>
            </p:spPr>
            <p:txBody>
              <a:bodyPr anchor="t">
                <a:noAutofit/>
              </a:bodyPr>
              <a:lstStyle/>
              <a:p>
                <a:pPr>
                  <a:lnSpc>
                    <a:spcPct val="120000"/>
                  </a:lnSpc>
                  <a:spcBef>
                    <a:spcPts val="0"/>
                  </a:spcBef>
                </a:pPr>
                <a:r>
                  <a:rPr lang="en-US" sz="430" b="0" dirty="0" smtClean="0"/>
                  <a:t>Here's how to solve this problem:</a:t>
                </a:r>
                <a:r>
                  <a:rPr lang="en-US" sz="430" b="0" dirty="0"/>
                  <a:t/>
                </a:r>
                <a:br>
                  <a:rPr lang="en-US" sz="430" b="0" dirty="0"/>
                </a:br>
                <a:r>
                  <a:rPr lang="en-US" sz="430" b="0" dirty="0"/>
                  <a:t>**a) Constructing the 90% Confidence Interval</a:t>
                </a:r>
                <a:r>
                  <a:rPr lang="en-US" sz="430" b="0" dirty="0" smtClean="0"/>
                  <a:t>**</a:t>
                </a:r>
                <a:r>
                  <a:rPr lang="en-US" sz="430" b="0" dirty="0"/>
                  <a:t/>
                </a:r>
                <a:br>
                  <a:rPr lang="en-US" sz="430" b="0" dirty="0"/>
                </a:br>
                <a:r>
                  <a:rPr lang="en-US" sz="430" b="0" dirty="0"/>
                  <a:t>**1. Identify the necessary values</a:t>
                </a:r>
                <a:r>
                  <a:rPr lang="en-US" sz="430" b="0" dirty="0" smtClean="0"/>
                  <a:t>:**</a:t>
                </a:r>
                <a:r>
                  <a:rPr lang="en-US" sz="430" b="0" dirty="0"/>
                  <a:t/>
                </a:r>
                <a:br>
                  <a:rPr lang="en-US" sz="430" b="0" dirty="0"/>
                </a:br>
                <a:r>
                  <a:rPr lang="en-US" sz="430" b="0" dirty="0"/>
                  <a:t>* Sample mean (</a:t>
                </a:r>
                <a14:m>
                  <m:oMath xmlns:m="http://schemas.openxmlformats.org/officeDocument/2006/math">
                    <m:r>
                      <a:rPr lang="en-US" sz="430" b="0" i="1" dirty="0" smtClean="0">
                        <a:latin typeface="Cambria Math" panose="02040503050406030204" pitchFamily="18" charset="0"/>
                      </a:rPr>
                      <m:t>𝑥</m:t>
                    </m:r>
                  </m:oMath>
                </a14:m>
                <a:r>
                  <a:rPr lang="en-US" sz="430" b="0" dirty="0"/>
                  <a:t>̄) = 8.2 minutes</a:t>
                </a:r>
                <a:br>
                  <a:rPr lang="en-US" sz="430" b="0" dirty="0"/>
                </a:br>
                <a:r>
                  <a:rPr lang="en-US" sz="430" b="0" dirty="0"/>
                  <a:t>* Sample size </a:t>
                </a:r>
                <a:r>
                  <a:rPr lang="en-US" sz="430" b="0" dirty="0" smtClean="0">
                    <a:latin typeface="Cambria Math" panose="02040503050406030204" pitchFamily="18" charset="0"/>
                    <a:ea typeface="Cambria Math" panose="02040503050406030204" pitchFamily="18" charset="0"/>
                  </a:rPr>
                  <a:t>(</a:t>
                </a:r>
                <a:r>
                  <a:rPr lang="en-US" sz="430" b="0" i="1" dirty="0" smtClean="0">
                    <a:latin typeface="Cambria Math" panose="02040503050406030204" pitchFamily="18" charset="0"/>
                    <a:ea typeface="Cambria Math" panose="02040503050406030204" pitchFamily="18" charset="0"/>
                  </a:rPr>
                  <a:t>n</a:t>
                </a:r>
                <a:r>
                  <a:rPr lang="en-US" sz="430" b="0" dirty="0" smtClean="0">
                    <a:latin typeface="Cambria Math" panose="02040503050406030204" pitchFamily="18" charset="0"/>
                    <a:ea typeface="Cambria Math" panose="02040503050406030204" pitchFamily="18" charset="0"/>
                  </a:rPr>
                  <a:t>)</a:t>
                </a:r>
                <a:r>
                  <a:rPr lang="en-US" sz="430" b="0" dirty="0" smtClean="0"/>
                  <a:t> </a:t>
                </a:r>
                <a:r>
                  <a:rPr lang="en-US" sz="430" b="0" dirty="0"/>
                  <a:t>= 200</a:t>
                </a:r>
                <a:br>
                  <a:rPr lang="en-US" sz="430" b="0" dirty="0"/>
                </a:br>
                <a:r>
                  <a:rPr lang="en-US" sz="430" b="0" dirty="0"/>
                  <a:t>* Population standard deviation (</a:t>
                </a:r>
                <a:r>
                  <a:rPr lang="en-US" sz="430" b="0" i="1" dirty="0">
                    <a:latin typeface="Cambria Math" panose="02040503050406030204" pitchFamily="18" charset="0"/>
                    <a:ea typeface="Cambria Math" panose="02040503050406030204" pitchFamily="18" charset="0"/>
                  </a:rPr>
                  <a:t>σ</a:t>
                </a:r>
                <a:r>
                  <a:rPr lang="en-US" sz="430" b="0" dirty="0"/>
                  <a:t>) = 2.2 minutes</a:t>
                </a:r>
                <a:br>
                  <a:rPr lang="en-US" sz="430" b="0" dirty="0"/>
                </a:br>
                <a:r>
                  <a:rPr lang="en-US" sz="430" b="0" dirty="0"/>
                  <a:t>* Confidence level = 90% </a:t>
                </a:r>
                <a:br>
                  <a:rPr lang="en-US" sz="430" b="0" dirty="0"/>
                </a:br>
                <a:r>
                  <a:rPr lang="en-US" sz="430" b="0" dirty="0"/>
                  <a:t>**2. Find the critical z-value</a:t>
                </a:r>
                <a:r>
                  <a:rPr lang="en-US" sz="430" b="0" dirty="0" smtClean="0"/>
                  <a:t>:**</a:t>
                </a:r>
                <a:r>
                  <a:rPr lang="en-US" sz="430" b="0" dirty="0"/>
                  <a:t/>
                </a:r>
                <a:br>
                  <a:rPr lang="en-US" sz="430" b="0" dirty="0"/>
                </a:br>
                <a:r>
                  <a:rPr lang="en-US" sz="430" b="0" dirty="0"/>
                  <a:t>Since we have a known population standard deviation and a normal distribution, we'll use the z-distribution.  For a 90% confidence level, the area in the tails is 10% (100% - 90%).  Half of that area is in each tail (5%).  Using a z-table or calculator, we find the z-value corresponding to 0.05 in the tail is approximately -1.645.  The positive z-value is 1.645</a:t>
                </a:r>
                <a:r>
                  <a:rPr lang="en-US" sz="430" b="0" dirty="0" smtClean="0"/>
                  <a:t>.</a:t>
                </a:r>
                <a:r>
                  <a:rPr lang="en-US" sz="430" b="0" dirty="0"/>
                  <a:t/>
                </a:r>
                <a:br>
                  <a:rPr lang="en-US" sz="430" b="0" dirty="0"/>
                </a:br>
                <a:r>
                  <a:rPr lang="en-US" sz="430" b="0" dirty="0"/>
                  <a:t>**3. Calculate the margin of error </a:t>
                </a:r>
                <a:r>
                  <a:rPr lang="en-US" sz="430" b="0" dirty="0" smtClean="0">
                    <a:latin typeface="Cambria Math" panose="02040503050406030204" pitchFamily="18" charset="0"/>
                    <a:ea typeface="Cambria Math" panose="02040503050406030204" pitchFamily="18" charset="0"/>
                  </a:rPr>
                  <a:t>(</a:t>
                </a:r>
                <a:r>
                  <a:rPr lang="en-US" sz="430" b="0" i="1" dirty="0" smtClean="0">
                    <a:latin typeface="Cambria Math" panose="02040503050406030204" pitchFamily="18" charset="0"/>
                    <a:ea typeface="Cambria Math" panose="02040503050406030204" pitchFamily="18" charset="0"/>
                  </a:rPr>
                  <a:t>E</a:t>
                </a:r>
                <a:r>
                  <a:rPr lang="en-US" sz="430" b="0" dirty="0" smtClean="0">
                    <a:latin typeface="Cambria Math" panose="02040503050406030204" pitchFamily="18" charset="0"/>
                    <a:ea typeface="Cambria Math" panose="02040503050406030204" pitchFamily="18" charset="0"/>
                  </a:rPr>
                  <a:t>):**</a:t>
                </a:r>
                <a:r>
                  <a:rPr lang="en-US" sz="430" b="0" dirty="0"/>
                  <a:t/>
                </a:r>
                <a:br>
                  <a:rPr lang="en-US" sz="430" b="0" dirty="0"/>
                </a:br>
                <a14:m>
                  <m:oMathPara xmlns:m="http://schemas.openxmlformats.org/officeDocument/2006/math">
                    <m:oMathParaPr>
                      <m:jc m:val="centerGroup"/>
                    </m:oMathParaPr>
                    <m:oMath xmlns:m="http://schemas.openxmlformats.org/officeDocument/2006/math">
                      <m:r>
                        <a:rPr lang="en-US" sz="430" b="0" i="1" dirty="0" smtClean="0">
                          <a:latin typeface="Cambria Math" panose="02040503050406030204" pitchFamily="18" charset="0"/>
                        </a:rPr>
                        <m:t>𝐸</m:t>
                      </m:r>
                      <m:r>
                        <a:rPr lang="en-US" sz="430" b="0" i="1" dirty="0" smtClean="0">
                          <a:latin typeface="Cambria Math" panose="02040503050406030204" pitchFamily="18" charset="0"/>
                        </a:rPr>
                        <m:t> = </m:t>
                      </m:r>
                      <m:r>
                        <a:rPr lang="en-US" sz="430" b="0" i="1" dirty="0" smtClean="0">
                          <a:latin typeface="Cambria Math" panose="02040503050406030204" pitchFamily="18" charset="0"/>
                        </a:rPr>
                        <m:t>𝑧</m:t>
                      </m:r>
                      <m:r>
                        <a:rPr lang="en-US" sz="430" b="0" i="1" dirty="0" smtClean="0">
                          <a:latin typeface="Cambria Math" panose="02040503050406030204" pitchFamily="18" charset="0"/>
                        </a:rPr>
                        <m:t> ∗ (</m:t>
                      </m:r>
                      <m:f>
                        <m:fPr>
                          <m:ctrlPr>
                            <a:rPr lang="en-US" sz="430" b="0" i="1" dirty="0" smtClean="0">
                              <a:latin typeface="Cambria Math" panose="02040503050406030204" pitchFamily="18" charset="0"/>
                            </a:rPr>
                          </m:ctrlPr>
                        </m:fPr>
                        <m:num>
                          <m:r>
                            <a:rPr lang="en-US" sz="430" b="0" i="1" dirty="0" smtClean="0">
                              <a:latin typeface="Cambria Math" panose="02040503050406030204" pitchFamily="18" charset="0"/>
                            </a:rPr>
                            <m:t>𝜎</m:t>
                          </m:r>
                        </m:num>
                        <m:den>
                          <m:rad>
                            <m:radPr>
                              <m:degHide m:val="on"/>
                              <m:ctrlPr>
                                <a:rPr lang="en-US" sz="430" b="0" i="1" dirty="0" smtClean="0">
                                  <a:latin typeface="Cambria Math" panose="02040503050406030204" pitchFamily="18" charset="0"/>
                                </a:rPr>
                              </m:ctrlPr>
                            </m:radPr>
                            <m:deg/>
                            <m:e>
                              <m:r>
                                <a:rPr lang="en-US" sz="430" b="0" i="1" dirty="0" smtClean="0">
                                  <a:latin typeface="Cambria Math" panose="02040503050406030204" pitchFamily="18" charset="0"/>
                                </a:rPr>
                                <m:t>𝑛</m:t>
                              </m:r>
                            </m:e>
                          </m:rad>
                        </m:den>
                      </m:f>
                      <m:r>
                        <a:rPr lang="en-US" sz="430" b="0" i="1" dirty="0" smtClean="0">
                          <a:latin typeface="Cambria Math" panose="02040503050406030204" pitchFamily="18" charset="0"/>
                        </a:rPr>
                        <m:t>) </m:t>
                      </m:r>
                    </m:oMath>
                    <m:oMath xmlns:m="http://schemas.openxmlformats.org/officeDocument/2006/math">
                      <m:r>
                        <a:rPr lang="en-US" sz="430" b="0" i="1" dirty="0" smtClean="0">
                          <a:latin typeface="Cambria Math" panose="02040503050406030204" pitchFamily="18" charset="0"/>
                        </a:rPr>
                        <m:t>𝐸</m:t>
                      </m:r>
                      <m:r>
                        <a:rPr lang="en-US" sz="430" b="0" i="1" dirty="0" smtClean="0">
                          <a:latin typeface="Cambria Math" panose="02040503050406030204" pitchFamily="18" charset="0"/>
                        </a:rPr>
                        <m:t> = 1.645 ∗ (</m:t>
                      </m:r>
                      <m:f>
                        <m:fPr>
                          <m:ctrlPr>
                            <a:rPr lang="en-US" sz="430" b="0" i="1" dirty="0" smtClean="0">
                              <a:latin typeface="Cambria Math" panose="02040503050406030204" pitchFamily="18" charset="0"/>
                            </a:rPr>
                          </m:ctrlPr>
                        </m:fPr>
                        <m:num>
                          <m:r>
                            <a:rPr lang="en-US" sz="430" b="0" i="1" dirty="0" smtClean="0">
                              <a:latin typeface="Cambria Math" panose="02040503050406030204" pitchFamily="18" charset="0"/>
                            </a:rPr>
                            <m:t>2.2</m:t>
                          </m:r>
                        </m:num>
                        <m:den>
                          <m:rad>
                            <m:radPr>
                              <m:degHide m:val="on"/>
                              <m:ctrlPr>
                                <a:rPr lang="en-US" sz="430" b="0" i="1" dirty="0" smtClean="0">
                                  <a:latin typeface="Cambria Math" panose="02040503050406030204" pitchFamily="18" charset="0"/>
                                </a:rPr>
                              </m:ctrlPr>
                            </m:radPr>
                            <m:deg/>
                            <m:e>
                              <m:r>
                                <a:rPr lang="en-US" sz="430" b="0" i="1" dirty="0" smtClean="0">
                                  <a:latin typeface="Cambria Math" panose="02040503050406030204" pitchFamily="18" charset="0"/>
                                </a:rPr>
                                <m:t>200</m:t>
                              </m:r>
                            </m:e>
                          </m:rad>
                        </m:den>
                      </m:f>
                      <m:r>
                        <a:rPr lang="en-US" sz="430" b="0" i="1" dirty="0" smtClean="0">
                          <a:latin typeface="Cambria Math" panose="02040503050406030204" pitchFamily="18" charset="0"/>
                        </a:rPr>
                        <m:t>)</m:t>
                      </m:r>
                    </m:oMath>
                    <m:oMath xmlns:m="http://schemas.openxmlformats.org/officeDocument/2006/math">
                      <m:r>
                        <a:rPr lang="en-US" sz="430" b="0" i="1" dirty="0" smtClean="0">
                          <a:latin typeface="Cambria Math" panose="02040503050406030204" pitchFamily="18" charset="0"/>
                        </a:rPr>
                        <m:t>𝐸</m:t>
                      </m:r>
                      <m:r>
                        <a:rPr lang="en-US" sz="430" b="0" i="1" dirty="0" smtClean="0">
                          <a:latin typeface="Cambria Math" panose="02040503050406030204" pitchFamily="18" charset="0"/>
                        </a:rPr>
                        <m:t> ≈ 0.257</m:t>
                      </m:r>
                    </m:oMath>
                  </m:oMathPara>
                </a14:m>
                <a:r>
                  <a:rPr lang="en-US" sz="430" b="0" dirty="0"/>
                  <a:t/>
                </a:r>
                <a:br>
                  <a:rPr lang="en-US" sz="430" b="0" dirty="0"/>
                </a:br>
                <a:r>
                  <a:rPr lang="en-US" sz="430" b="0" dirty="0"/>
                  <a:t>**4. Calculate the confidence interval</a:t>
                </a:r>
                <a:r>
                  <a:rPr lang="en-US" sz="430" b="0" dirty="0" smtClean="0"/>
                  <a:t>:**</a:t>
                </a:r>
                <a:r>
                  <a:rPr lang="en-US" sz="430" b="0" dirty="0"/>
                  <a:t/>
                </a:r>
                <a:br>
                  <a:rPr lang="en-US" sz="430" b="0" dirty="0"/>
                </a:br>
                <a:r>
                  <a:rPr lang="en-US" sz="430" b="0" dirty="0"/>
                  <a:t>Confidence Interval = </a:t>
                </a:r>
                <a14:m>
                  <m:oMath xmlns:m="http://schemas.openxmlformats.org/officeDocument/2006/math">
                    <m:r>
                      <a:rPr lang="en-US" sz="430" b="0" i="1" dirty="0" smtClean="0">
                        <a:latin typeface="Cambria Math" panose="02040503050406030204" pitchFamily="18" charset="0"/>
                      </a:rPr>
                      <m:t>𝑥</m:t>
                    </m:r>
                    <m:r>
                      <a:rPr lang="en-US" sz="430" b="0" i="1" dirty="0" smtClean="0">
                        <a:latin typeface="Cambria Math" panose="02040503050406030204" pitchFamily="18" charset="0"/>
                      </a:rPr>
                      <m:t> ̄</m:t>
                    </m:r>
                    <m:r>
                      <a:rPr lang="en-US" sz="430" b="0" i="1" dirty="0" smtClean="0">
                        <a:latin typeface="Cambria Math" panose="02040503050406030204" pitchFamily="18" charset="0"/>
                      </a:rPr>
                      <m:t> ± </m:t>
                    </m:r>
                    <m:r>
                      <a:rPr lang="en-US" sz="430" b="0" i="1" dirty="0" smtClean="0">
                        <a:latin typeface="Cambria Math" panose="02040503050406030204" pitchFamily="18" charset="0"/>
                      </a:rPr>
                      <m:t>𝐸</m:t>
                    </m:r>
                  </m:oMath>
                </a14:m>
                <a:r>
                  <a:rPr lang="en-US" sz="430" b="0" dirty="0"/>
                  <a:t/>
                </a:r>
                <a:br>
                  <a:rPr lang="en-US" sz="430" b="0" dirty="0"/>
                </a:br>
                <a:r>
                  <a:rPr lang="en-US" sz="430" b="0" dirty="0"/>
                  <a:t>Confidence Interval = </a:t>
                </a:r>
                <a14:m>
                  <m:oMath xmlns:m="http://schemas.openxmlformats.org/officeDocument/2006/math">
                    <m:r>
                      <a:rPr lang="en-US" sz="430" b="0" i="1" dirty="0" smtClean="0">
                        <a:latin typeface="Cambria Math" panose="02040503050406030204" pitchFamily="18" charset="0"/>
                      </a:rPr>
                      <m:t>8</m:t>
                    </m:r>
                    <m:r>
                      <a:rPr lang="en-US" sz="430" b="0" i="1" dirty="0" smtClean="0">
                        <a:latin typeface="Cambria Math" panose="02040503050406030204" pitchFamily="18" charset="0"/>
                      </a:rPr>
                      <m:t>.</m:t>
                    </m:r>
                    <m:r>
                      <a:rPr lang="en-US" sz="430" b="0" i="1" dirty="0" smtClean="0">
                        <a:latin typeface="Cambria Math" panose="02040503050406030204" pitchFamily="18" charset="0"/>
                      </a:rPr>
                      <m:t>2</m:t>
                    </m:r>
                    <m:r>
                      <a:rPr lang="en-US" sz="430" b="0" i="1" dirty="0" smtClean="0">
                        <a:latin typeface="Cambria Math" panose="02040503050406030204" pitchFamily="18" charset="0"/>
                      </a:rPr>
                      <m:t> ± </m:t>
                    </m:r>
                    <m:r>
                      <a:rPr lang="en-US" sz="430" b="0" i="1" dirty="0" smtClean="0">
                        <a:latin typeface="Cambria Math" panose="02040503050406030204" pitchFamily="18" charset="0"/>
                      </a:rPr>
                      <m:t>0</m:t>
                    </m:r>
                    <m:r>
                      <a:rPr lang="en-US" sz="430" b="0" i="1" dirty="0" smtClean="0">
                        <a:latin typeface="Cambria Math" panose="02040503050406030204" pitchFamily="18" charset="0"/>
                      </a:rPr>
                      <m:t>.</m:t>
                    </m:r>
                    <m:r>
                      <a:rPr lang="en-US" sz="430" b="0" i="1" dirty="0" smtClean="0">
                        <a:latin typeface="Cambria Math" panose="02040503050406030204" pitchFamily="18" charset="0"/>
                      </a:rPr>
                      <m:t>257</m:t>
                    </m:r>
                  </m:oMath>
                </a14:m>
                <a:r>
                  <a:rPr lang="en-US" sz="430" b="0" dirty="0"/>
                  <a:t/>
                </a:r>
                <a:br>
                  <a:rPr lang="en-US" sz="430" b="0" dirty="0"/>
                </a:br>
                <a:r>
                  <a:rPr lang="en-US" sz="430" b="0" dirty="0"/>
                  <a:t>Confidence Interval ≈ **(7.943, 8.457</a:t>
                </a:r>
                <a:r>
                  <a:rPr lang="en-US" sz="430" b="0" dirty="0" smtClean="0"/>
                  <a:t>)**</a:t>
                </a:r>
                <a:r>
                  <a:rPr lang="en-US" sz="430" b="0" dirty="0"/>
                  <a:t/>
                </a:r>
                <a:br>
                  <a:rPr lang="en-US" sz="430" b="0" dirty="0"/>
                </a:br>
                <a:r>
                  <a:rPr lang="en-US" sz="430" b="0" dirty="0"/>
                  <a:t>**Therefore, the 90% confidence interval for the population mean time to complete the forms is approximately 7.943 to 8.457 minutes. The error bound is 0.257 minutes.**</a:t>
                </a:r>
                <a:br>
                  <a:rPr lang="en-US" sz="430" b="0" dirty="0"/>
                </a:br>
                <a:r>
                  <a:rPr lang="en-US" sz="430" b="0" dirty="0"/>
                  <a:t/>
                </a:r>
                <a:br>
                  <a:rPr lang="en-US" sz="430" b="0" dirty="0"/>
                </a:br>
                <a:r>
                  <a:rPr lang="en-US" sz="430" b="0" dirty="0"/>
                  <a:t>**b) Effect of Smaller Sample Size</a:t>
                </a:r>
                <a:r>
                  <a:rPr lang="en-US" sz="430" b="0" dirty="0" smtClean="0"/>
                  <a:t>**</a:t>
                </a:r>
                <a:r>
                  <a:rPr lang="en-US" sz="430" b="0" dirty="0"/>
                  <a:t/>
                </a:r>
                <a:br>
                  <a:rPr lang="en-US" sz="430" b="0" dirty="0"/>
                </a:br>
                <a:r>
                  <a:rPr lang="en-US" sz="430" b="0" dirty="0"/>
                  <a:t>If the Census Bureau conducted another survey with only 50 people while keeping the same error bound (0.257 minutes), the level of confidence would decrease.  Here's why</a:t>
                </a:r>
                <a:r>
                  <a:rPr lang="en-US" sz="430" b="0" dirty="0" smtClean="0"/>
                  <a:t>:</a:t>
                </a:r>
                <a:r>
                  <a:rPr lang="en-US" sz="430" b="0" dirty="0"/>
                  <a:t/>
                </a:r>
                <a:br>
                  <a:rPr lang="en-US" sz="430" b="0" dirty="0"/>
                </a:br>
                <a:r>
                  <a:rPr lang="en-US" sz="430" b="0" dirty="0"/>
                  <a:t>* **Error Bound and Sample Size:** The error bound is directly related to the sample size.  A smaller sample size leads to a larger error bound for the same level of confidence.</a:t>
                </a:r>
                <a:br>
                  <a:rPr lang="en-US" sz="430" b="0" dirty="0"/>
                </a:br>
                <a:r>
                  <a:rPr lang="en-US" sz="430" b="0" dirty="0"/>
                  <a:t>* **Maintaining the Error Bound:**  To maintain the same error bound with a smaller sample size, you need to increase the confidence level.  This means you'd need to be less certain about the accuracy of the results.</a:t>
                </a:r>
                <a:br>
                  <a:rPr lang="en-US" sz="430" b="0" dirty="0"/>
                </a:br>
                <a:r>
                  <a:rPr lang="en-US" sz="430" b="0" dirty="0"/>
                  <a:t>* **Decreased Confidence:**  With a smaller sample size, the confidence interval would become wider. To keep the same error bound, the confidence level must be lowered to compensate for the increased uncertainty associated with a smaller sample</a:t>
                </a:r>
                <a:r>
                  <a:rPr lang="en-US" sz="430" b="0" dirty="0" smtClean="0"/>
                  <a:t>.</a:t>
                </a:r>
                <a:r>
                  <a:rPr lang="en-US" sz="430" b="0" dirty="0"/>
                  <a:t/>
                </a:r>
                <a:br>
                  <a:rPr lang="en-US" sz="430" b="0" dirty="0"/>
                </a:br>
                <a:r>
                  <a:rPr lang="en-US" sz="430" b="0" dirty="0"/>
                  <a:t>**In summary:**  By reducing the sample size while keeping the error bound constant, the level of confidence in the results would decrease. This means the Census Bureau would be less certain about the accuracy of the population mean time to complete the forms. </a:t>
                </a:r>
              </a:p>
            </p:txBody>
          </p:sp>
        </mc:Choice>
        <mc:Fallback xmlns="">
          <p:sp>
            <p:nvSpPr>
              <p:cNvPr id="5" name="Text Placeholder 4"/>
              <p:cNvSpPr>
                <a:spLocks noGrp="1" noRot="1" noChangeAspect="1" noMove="1" noResize="1" noEditPoints="1" noAdjustHandles="1" noChangeArrowheads="1" noChangeShapeType="1" noTextEdit="1"/>
              </p:cNvSpPr>
              <p:nvPr>
                <p:ph type="body" sz="quarter" idx="3"/>
              </p:nvPr>
            </p:nvSpPr>
            <p:spPr>
              <a:xfrm>
                <a:off x="6172200" y="1681163"/>
                <a:ext cx="5183188" cy="2446334"/>
              </a:xfr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a:xfrm>
                <a:off x="6172200" y="4127497"/>
                <a:ext cx="5183188" cy="2571751"/>
              </a:xfrm>
              <a:ln>
                <a:solidFill>
                  <a:schemeClr val="tx1"/>
                </a:solidFill>
              </a:ln>
            </p:spPr>
            <p:txBody>
              <a:bodyPr>
                <a:noAutofit/>
              </a:bodyPr>
              <a:lstStyle/>
              <a:p>
                <a:pPr marL="0" indent="0">
                  <a:lnSpc>
                    <a:spcPct val="120000"/>
                  </a:lnSpc>
                  <a:spcBef>
                    <a:spcPts val="0"/>
                  </a:spcBef>
                  <a:buNone/>
                </a:pPr>
                <a:r>
                  <a:rPr lang="en-US" sz="800" dirty="0" smtClean="0"/>
                  <a:t>Step 1: Identify the given information for part a)</a:t>
                </a:r>
              </a:p>
              <a:p>
                <a:pPr marL="0" indent="0">
                  <a:lnSpc>
                    <a:spcPct val="120000"/>
                  </a:lnSpc>
                  <a:spcBef>
                    <a:spcPts val="0"/>
                  </a:spcBef>
                  <a:buNone/>
                </a:pPr>
                <a:r>
                  <a:rPr lang="en-US" sz="800" dirty="0"/>
                  <a:t>The sample mean (</a:t>
                </a:r>
                <a14:m>
                  <m:oMath xmlns:m="http://schemas.openxmlformats.org/officeDocument/2006/math">
                    <m:r>
                      <a:rPr lang="en-US" sz="800" i="1" dirty="0" smtClean="0">
                        <a:latin typeface="Cambria Math" panose="02040503050406030204" pitchFamily="18" charset="0"/>
                      </a:rPr>
                      <m:t>𝑥</m:t>
                    </m:r>
                  </m:oMath>
                </a14:m>
                <a:r>
                  <a:rPr lang="en-US" sz="800" dirty="0"/>
                  <a:t>̄) is 8.2 minutes, the sample size </a:t>
                </a:r>
                <a:r>
                  <a:rPr lang="en-US" sz="800" dirty="0" smtClean="0"/>
                  <a:t>(</a:t>
                </a:r>
                <a:r>
                  <a:rPr lang="en-US" sz="800" i="1" dirty="0" smtClean="0">
                    <a:latin typeface="Cambria Math" panose="02040503050406030204" pitchFamily="18" charset="0"/>
                    <a:ea typeface="Cambria Math" panose="02040503050406030204" pitchFamily="18" charset="0"/>
                  </a:rPr>
                  <a:t>n</a:t>
                </a:r>
                <a:r>
                  <a:rPr lang="en-US" sz="800" dirty="0" smtClean="0">
                    <a:ea typeface="Cambria Math" panose="02040503050406030204" pitchFamily="18" charset="0"/>
                  </a:rPr>
                  <a:t>)</a:t>
                </a:r>
                <a:r>
                  <a:rPr lang="en-US" sz="800" dirty="0" smtClean="0"/>
                  <a:t> </a:t>
                </a:r>
                <a:r>
                  <a:rPr lang="en-US" sz="800" dirty="0"/>
                  <a:t>is 200, the known standard deviation (σ) is 2.2 minutes, and the desired confidence level is 90%.</a:t>
                </a:r>
              </a:p>
              <a:p>
                <a:pPr marL="0" indent="0">
                  <a:lnSpc>
                    <a:spcPct val="120000"/>
                  </a:lnSpc>
                  <a:spcBef>
                    <a:spcPts val="0"/>
                  </a:spcBef>
                  <a:buNone/>
                </a:pPr>
                <a:r>
                  <a:rPr lang="en-US" sz="800" dirty="0"/>
                  <a:t>Step 2: Determine the critical value for the 90% confidence interval</a:t>
                </a:r>
              </a:p>
              <a:p>
                <a:pPr marL="0" indent="0">
                  <a:lnSpc>
                    <a:spcPct val="120000"/>
                  </a:lnSpc>
                  <a:spcBef>
                    <a:spcPts val="0"/>
                  </a:spcBef>
                  <a:buNone/>
                </a:pPr>
                <a:r>
                  <a:rPr lang="en-US" sz="800" dirty="0"/>
                  <a:t>For a 90% confidence interval, the critical value from the standard normal distribution (Z-distribution) is approximately 1.645.</a:t>
                </a:r>
              </a:p>
              <a:p>
                <a:pPr marL="0" indent="0">
                  <a:lnSpc>
                    <a:spcPct val="120000"/>
                  </a:lnSpc>
                  <a:spcBef>
                    <a:spcPts val="0"/>
                  </a:spcBef>
                  <a:buNone/>
                </a:pPr>
                <a:r>
                  <a:rPr lang="en-US" sz="800" dirty="0"/>
                  <a:t>Step 3: Calculate the error bound (EBM) for the 90% confidence interval</a:t>
                </a:r>
              </a:p>
              <a:p>
                <a:pPr marL="0" indent="0">
                  <a:lnSpc>
                    <a:spcPct val="120000"/>
                  </a:lnSpc>
                  <a:spcBef>
                    <a:spcPts val="0"/>
                  </a:spcBef>
                  <a:buNone/>
                </a:pPr>
                <a:r>
                  <a:rPr lang="en-US" sz="800" dirty="0"/>
                  <a:t>The formula for the error bound is </a:t>
                </a:r>
                <a14:m>
                  <m:oMath xmlns:m="http://schemas.openxmlformats.org/officeDocument/2006/math">
                    <m:r>
                      <a:rPr lang="en-US" sz="800" i="1" dirty="0" smtClean="0">
                        <a:latin typeface="Cambria Math" panose="02040503050406030204" pitchFamily="18" charset="0"/>
                      </a:rPr>
                      <m:t>𝐸𝐵𝑀</m:t>
                    </m:r>
                    <m:r>
                      <a:rPr lang="en-US" sz="800" i="1" dirty="0" smtClean="0">
                        <a:latin typeface="Cambria Math" panose="02040503050406030204" pitchFamily="18" charset="0"/>
                      </a:rPr>
                      <m:t> =</m:t>
                    </m:r>
                    <m:f>
                      <m:fPr>
                        <m:ctrlPr>
                          <a:rPr lang="en-US" sz="800" i="1" dirty="0" smtClean="0">
                            <a:latin typeface="Cambria Math" panose="02040503050406030204" pitchFamily="18" charset="0"/>
                          </a:rPr>
                        </m:ctrlPr>
                      </m:fPr>
                      <m:num>
                        <m:r>
                          <a:rPr lang="en-US" sz="800" i="1" dirty="0" smtClean="0">
                            <a:latin typeface="Cambria Math" panose="02040503050406030204" pitchFamily="18" charset="0"/>
                          </a:rPr>
                          <m:t>𝑍</m:t>
                        </m:r>
                        <m:r>
                          <a:rPr lang="en-US" sz="800" i="1" dirty="0" smtClean="0">
                            <a:latin typeface="Cambria Math" panose="02040503050406030204" pitchFamily="18" charset="0"/>
                          </a:rPr>
                          <m:t> ∗ </m:t>
                        </m:r>
                        <m:r>
                          <a:rPr lang="en-US" sz="800" i="1" dirty="0" smtClean="0">
                            <a:latin typeface="Cambria Math" panose="02040503050406030204" pitchFamily="18" charset="0"/>
                          </a:rPr>
                          <m:t>𝜎</m:t>
                        </m:r>
                      </m:num>
                      <m:den>
                        <m:rad>
                          <m:radPr>
                            <m:degHide m:val="on"/>
                            <m:ctrlPr>
                              <a:rPr lang="en-US" sz="800" i="1" dirty="0" smtClean="0">
                                <a:latin typeface="Cambria Math" panose="02040503050406030204" pitchFamily="18" charset="0"/>
                              </a:rPr>
                            </m:ctrlPr>
                          </m:radPr>
                          <m:deg/>
                          <m:e>
                            <m:r>
                              <a:rPr lang="en-US" sz="800" b="0" i="1" dirty="0" smtClean="0">
                                <a:latin typeface="Cambria Math" panose="02040503050406030204" pitchFamily="18" charset="0"/>
                              </a:rPr>
                              <m:t>𝑛</m:t>
                            </m:r>
                          </m:e>
                        </m:rad>
                      </m:den>
                    </m:f>
                  </m:oMath>
                </a14:m>
                <a:r>
                  <a:rPr lang="en-US" sz="800" dirty="0" smtClean="0"/>
                  <a:t>, where </a:t>
                </a:r>
                <a:r>
                  <a:rPr lang="en-US" sz="800" i="1" dirty="0" smtClean="0">
                    <a:latin typeface="Cambria Math" panose="02040503050406030204" pitchFamily="18" charset="0"/>
                    <a:ea typeface="Cambria Math" panose="02040503050406030204" pitchFamily="18" charset="0"/>
                  </a:rPr>
                  <a:t>Z</a:t>
                </a:r>
                <a:r>
                  <a:rPr lang="en-US" sz="800" dirty="0" smtClean="0"/>
                  <a:t> </a:t>
                </a:r>
                <a:r>
                  <a:rPr lang="en-US" sz="800" dirty="0"/>
                  <a:t>is the critical value, σ is the standard deviation, and </a:t>
                </a:r>
                <a:r>
                  <a:rPr lang="en-US" sz="800" i="1" dirty="0">
                    <a:latin typeface="Cambria Math" panose="02040503050406030204" pitchFamily="18" charset="0"/>
                    <a:ea typeface="Cambria Math" panose="02040503050406030204" pitchFamily="18" charset="0"/>
                  </a:rPr>
                  <a:t>n</a:t>
                </a:r>
                <a:r>
                  <a:rPr lang="en-US" sz="800" dirty="0" smtClean="0"/>
                  <a:t> </a:t>
                </a:r>
                <a:r>
                  <a:rPr lang="en-US" sz="800" dirty="0"/>
                  <a:t>is the sample size. Plugging in the values, </a:t>
                </a:r>
                <a14:m>
                  <m:oMath xmlns:m="http://schemas.openxmlformats.org/officeDocument/2006/math">
                    <m:r>
                      <a:rPr lang="en-US" sz="800" i="1" dirty="0" smtClean="0">
                        <a:latin typeface="Cambria Math" panose="02040503050406030204" pitchFamily="18" charset="0"/>
                      </a:rPr>
                      <m:t>𝐸𝐵𝑀</m:t>
                    </m:r>
                    <m:r>
                      <a:rPr lang="en-US" sz="800" i="1" dirty="0" smtClean="0">
                        <a:latin typeface="Cambria Math" panose="02040503050406030204" pitchFamily="18" charset="0"/>
                      </a:rPr>
                      <m:t> =</m:t>
                    </m:r>
                    <m:f>
                      <m:fPr>
                        <m:ctrlPr>
                          <a:rPr lang="en-US" sz="800" i="1" dirty="0" smtClean="0">
                            <a:latin typeface="Cambria Math" panose="02040503050406030204" pitchFamily="18" charset="0"/>
                          </a:rPr>
                        </m:ctrlPr>
                      </m:fPr>
                      <m:num>
                        <m:r>
                          <a:rPr lang="en-US" sz="800" i="1" dirty="0" smtClean="0">
                            <a:latin typeface="Cambria Math" panose="02040503050406030204" pitchFamily="18" charset="0"/>
                          </a:rPr>
                          <m:t>1</m:t>
                        </m:r>
                        <m:r>
                          <a:rPr lang="en-US" sz="800" i="1" dirty="0" smtClean="0">
                            <a:latin typeface="Cambria Math" panose="02040503050406030204" pitchFamily="18" charset="0"/>
                          </a:rPr>
                          <m:t>.</m:t>
                        </m:r>
                        <m:r>
                          <a:rPr lang="en-US" sz="800" i="1" dirty="0" smtClean="0">
                            <a:latin typeface="Cambria Math" panose="02040503050406030204" pitchFamily="18" charset="0"/>
                          </a:rPr>
                          <m:t>645</m:t>
                        </m:r>
                        <m:r>
                          <a:rPr lang="en-US" sz="800" i="1" dirty="0" smtClean="0">
                            <a:latin typeface="Cambria Math" panose="02040503050406030204" pitchFamily="18" charset="0"/>
                          </a:rPr>
                          <m:t> ∗ </m:t>
                        </m:r>
                        <m:r>
                          <a:rPr lang="en-US" sz="800" i="1" dirty="0" smtClean="0">
                            <a:latin typeface="Cambria Math" panose="02040503050406030204" pitchFamily="18" charset="0"/>
                          </a:rPr>
                          <m:t>2</m:t>
                        </m:r>
                        <m:r>
                          <a:rPr lang="en-US" sz="800" i="1" dirty="0" smtClean="0">
                            <a:latin typeface="Cambria Math" panose="02040503050406030204" pitchFamily="18" charset="0"/>
                          </a:rPr>
                          <m:t>.</m:t>
                        </m:r>
                        <m:r>
                          <a:rPr lang="en-US" sz="800" i="1" dirty="0" smtClean="0">
                            <a:latin typeface="Cambria Math" panose="02040503050406030204" pitchFamily="18" charset="0"/>
                          </a:rPr>
                          <m:t>2</m:t>
                        </m:r>
                      </m:num>
                      <m:den>
                        <m:rad>
                          <m:radPr>
                            <m:degHide m:val="on"/>
                            <m:ctrlPr>
                              <a:rPr lang="en-US" sz="800" i="1" dirty="0" smtClean="0">
                                <a:latin typeface="Cambria Math" panose="02040503050406030204" pitchFamily="18" charset="0"/>
                              </a:rPr>
                            </m:ctrlPr>
                          </m:radPr>
                          <m:deg/>
                          <m:e>
                            <m:r>
                              <a:rPr lang="en-US" sz="800" b="0" i="1" dirty="0" smtClean="0">
                                <a:latin typeface="Cambria Math" panose="02040503050406030204" pitchFamily="18" charset="0"/>
                              </a:rPr>
                              <m:t>200</m:t>
                            </m:r>
                          </m:e>
                        </m:rad>
                      </m:den>
                    </m:f>
                    <m:r>
                      <a:rPr lang="en-US" sz="800" i="1" dirty="0">
                        <a:latin typeface="Cambria Math" panose="02040503050406030204" pitchFamily="18" charset="0"/>
                      </a:rPr>
                      <m:t> =</m:t>
                    </m:r>
                    <m:f>
                      <m:fPr>
                        <m:ctrlPr>
                          <a:rPr lang="en-US" sz="800" i="1" dirty="0">
                            <a:latin typeface="Cambria Math" panose="02040503050406030204" pitchFamily="18" charset="0"/>
                          </a:rPr>
                        </m:ctrlPr>
                      </m:fPr>
                      <m:num>
                        <m:r>
                          <a:rPr lang="en-US" sz="800" i="1" dirty="0">
                            <a:latin typeface="Cambria Math" panose="02040503050406030204" pitchFamily="18" charset="0"/>
                          </a:rPr>
                          <m:t>3</m:t>
                        </m:r>
                        <m:r>
                          <a:rPr lang="en-US" sz="800" i="1" dirty="0">
                            <a:latin typeface="Cambria Math" panose="02040503050406030204" pitchFamily="18" charset="0"/>
                          </a:rPr>
                          <m:t>.</m:t>
                        </m:r>
                        <m:r>
                          <a:rPr lang="en-US" sz="800" i="1" dirty="0">
                            <a:latin typeface="Cambria Math" panose="02040503050406030204" pitchFamily="18" charset="0"/>
                          </a:rPr>
                          <m:t>619</m:t>
                        </m:r>
                      </m:num>
                      <m:den>
                        <m:r>
                          <a:rPr lang="en-US" sz="800" b="0" i="1" dirty="0" smtClean="0">
                            <a:latin typeface="Cambria Math" panose="02040503050406030204" pitchFamily="18" charset="0"/>
                          </a:rPr>
                          <m:t>14</m:t>
                        </m:r>
                        <m:r>
                          <a:rPr lang="en-US" sz="800" b="0" i="1" dirty="0" smtClean="0">
                            <a:latin typeface="Cambria Math" panose="02040503050406030204" pitchFamily="18" charset="0"/>
                          </a:rPr>
                          <m:t>.</m:t>
                        </m:r>
                        <m:r>
                          <a:rPr lang="en-US" sz="800" b="0" i="1" dirty="0" smtClean="0">
                            <a:latin typeface="Cambria Math" panose="02040503050406030204" pitchFamily="18" charset="0"/>
                          </a:rPr>
                          <m:t>142</m:t>
                        </m:r>
                      </m:den>
                    </m:f>
                    <m:r>
                      <a:rPr lang="en-US" sz="800" i="1" dirty="0">
                        <a:latin typeface="Cambria Math" panose="02040503050406030204" pitchFamily="18" charset="0"/>
                      </a:rPr>
                      <m:t> = </m:t>
                    </m:r>
                    <m:r>
                      <a:rPr lang="en-US" sz="800" i="1" dirty="0">
                        <a:latin typeface="Cambria Math" panose="02040503050406030204" pitchFamily="18" charset="0"/>
                      </a:rPr>
                      <m:t>0</m:t>
                    </m:r>
                    <m:r>
                      <a:rPr lang="en-US" sz="800" i="1" dirty="0">
                        <a:latin typeface="Cambria Math" panose="02040503050406030204" pitchFamily="18" charset="0"/>
                      </a:rPr>
                      <m:t>.</m:t>
                    </m:r>
                    <m:r>
                      <a:rPr lang="en-US" sz="800" i="1" dirty="0">
                        <a:latin typeface="Cambria Math" panose="02040503050406030204" pitchFamily="18" charset="0"/>
                      </a:rPr>
                      <m:t>256</m:t>
                    </m:r>
                  </m:oMath>
                </a14:m>
                <a:r>
                  <a:rPr lang="en-US" sz="800" dirty="0"/>
                  <a:t>.</a:t>
                </a:r>
              </a:p>
              <a:p>
                <a:pPr marL="0" indent="0">
                  <a:lnSpc>
                    <a:spcPct val="120000"/>
                  </a:lnSpc>
                  <a:spcBef>
                    <a:spcPts val="0"/>
                  </a:spcBef>
                  <a:buNone/>
                </a:pPr>
                <a:r>
                  <a:rPr lang="en-US" sz="800" dirty="0"/>
                  <a:t>Step 4: Construct the 90% confidence interval</a:t>
                </a:r>
              </a:p>
              <a:p>
                <a:pPr marL="0" indent="0">
                  <a:lnSpc>
                    <a:spcPct val="120000"/>
                  </a:lnSpc>
                  <a:spcBef>
                    <a:spcPts val="0"/>
                  </a:spcBef>
                  <a:buNone/>
                </a:pPr>
                <a:r>
                  <a:rPr lang="en-US" sz="800" dirty="0"/>
                  <a:t>The confidence interval is </a:t>
                </a:r>
                <a14:m>
                  <m:oMath xmlns:m="http://schemas.openxmlformats.org/officeDocument/2006/math">
                    <m:r>
                      <a:rPr lang="en-US" sz="800" i="1" dirty="0" smtClean="0">
                        <a:latin typeface="Cambria Math" panose="02040503050406030204" pitchFamily="18" charset="0"/>
                      </a:rPr>
                      <m:t>𝑥</m:t>
                    </m:r>
                    <m:r>
                      <a:rPr lang="en-US" sz="800" i="1" dirty="0" smtClean="0">
                        <a:latin typeface="Cambria Math" panose="02040503050406030204" pitchFamily="18" charset="0"/>
                      </a:rPr>
                      <m:t> ̄</m:t>
                    </m:r>
                    <m:r>
                      <a:rPr lang="en-US" sz="800" i="1" dirty="0" smtClean="0">
                        <a:latin typeface="Cambria Math" panose="02040503050406030204" pitchFamily="18" charset="0"/>
                      </a:rPr>
                      <m:t> ± </m:t>
                    </m:r>
                    <m:r>
                      <a:rPr lang="en-US" sz="800" i="1" dirty="0" smtClean="0">
                        <a:latin typeface="Cambria Math" panose="02040503050406030204" pitchFamily="18" charset="0"/>
                      </a:rPr>
                      <m:t>𝐸𝐵𝑀</m:t>
                    </m:r>
                  </m:oMath>
                </a14:m>
                <a:r>
                  <a:rPr lang="en-US" sz="800" dirty="0"/>
                  <a:t>, which is </a:t>
                </a:r>
                <a14:m>
                  <m:oMath xmlns:m="http://schemas.openxmlformats.org/officeDocument/2006/math">
                    <m:r>
                      <a:rPr lang="en-US" sz="800" i="1" dirty="0" smtClean="0">
                        <a:latin typeface="Cambria Math" panose="02040503050406030204" pitchFamily="18" charset="0"/>
                      </a:rPr>
                      <m:t>8</m:t>
                    </m:r>
                    <m:r>
                      <a:rPr lang="en-US" sz="800" i="1" dirty="0" smtClean="0">
                        <a:latin typeface="Cambria Math" panose="02040503050406030204" pitchFamily="18" charset="0"/>
                      </a:rPr>
                      <m:t>.</m:t>
                    </m:r>
                    <m:r>
                      <a:rPr lang="en-US" sz="800" i="1" dirty="0" smtClean="0">
                        <a:latin typeface="Cambria Math" panose="02040503050406030204" pitchFamily="18" charset="0"/>
                      </a:rPr>
                      <m:t>2</m:t>
                    </m:r>
                    <m:r>
                      <a:rPr lang="en-US" sz="800" i="1" dirty="0" smtClean="0">
                        <a:latin typeface="Cambria Math" panose="02040503050406030204" pitchFamily="18" charset="0"/>
                      </a:rPr>
                      <m:t> ± </m:t>
                    </m:r>
                    <m:r>
                      <a:rPr lang="en-US" sz="800" i="1" dirty="0" smtClean="0">
                        <a:latin typeface="Cambria Math" panose="02040503050406030204" pitchFamily="18" charset="0"/>
                      </a:rPr>
                      <m:t>0</m:t>
                    </m:r>
                    <m:r>
                      <a:rPr lang="en-US" sz="800" i="1" dirty="0" smtClean="0">
                        <a:latin typeface="Cambria Math" panose="02040503050406030204" pitchFamily="18" charset="0"/>
                      </a:rPr>
                      <m:t>.</m:t>
                    </m:r>
                    <m:r>
                      <a:rPr lang="en-US" sz="800" i="1" dirty="0" smtClean="0">
                        <a:latin typeface="Cambria Math" panose="02040503050406030204" pitchFamily="18" charset="0"/>
                      </a:rPr>
                      <m:t>256</m:t>
                    </m:r>
                  </m:oMath>
                </a14:m>
                <a:r>
                  <a:rPr lang="en-US" sz="800" dirty="0"/>
                  <a:t>. Therefore, the 90% confidence interval is (7.944, 8.456).</a:t>
                </a:r>
              </a:p>
              <a:p>
                <a:pPr marL="0" indent="0">
                  <a:lnSpc>
                    <a:spcPct val="120000"/>
                  </a:lnSpc>
                  <a:spcBef>
                    <a:spcPts val="0"/>
                  </a:spcBef>
                  <a:buNone/>
                </a:pPr>
                <a:r>
                  <a:rPr lang="en-US" sz="800" dirty="0"/>
                  <a:t>Step 5: Address part b) of the question</a:t>
                </a:r>
              </a:p>
              <a:p>
                <a:pPr marL="0" indent="0">
                  <a:lnSpc>
                    <a:spcPct val="120000"/>
                  </a:lnSpc>
                  <a:spcBef>
                    <a:spcPts val="0"/>
                  </a:spcBef>
                  <a:buNone/>
                </a:pPr>
                <a:r>
                  <a:rPr lang="en-US" sz="800" dirty="0"/>
                  <a:t>If the sample size is reduced to 50 while keeping the error bound the same, the level of confidence will decrease. This is because a smaller sample size provides less information about the population, resulting in a wider confidence interval for the same error bound, which in turn decreases the confidence level.</a:t>
                </a:r>
              </a:p>
              <a:p>
                <a:pPr marL="0" indent="0">
                  <a:lnSpc>
                    <a:spcPct val="120000"/>
                  </a:lnSpc>
                  <a:spcBef>
                    <a:spcPts val="0"/>
                  </a:spcBef>
                  <a:buNone/>
                </a:pPr>
                <a:r>
                  <a:rPr lang="en-US" sz="800" dirty="0"/>
                  <a:t>The final answer is: 0.256</a:t>
                </a:r>
                <a:r>
                  <a:rPr lang="en-US" sz="800" dirty="0" smtClean="0"/>
                  <a:t>​</a:t>
                </a:r>
                <a:endParaRPr lang="en-US" sz="800" dirty="0"/>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xfrm>
                <a:off x="6172200" y="4127497"/>
                <a:ext cx="5183188" cy="2571751"/>
              </a:xfrm>
              <a:blipFill>
                <a:blip r:embed="rId5"/>
                <a:stretch>
                  <a:fillRect b="-117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 Placeholder 2"/>
              <p:cNvSpPr>
                <a:spLocks noGrp="1"/>
              </p:cNvSpPr>
              <p:nvPr>
                <p:ph type="body" idx="1"/>
              </p:nvPr>
            </p:nvSpPr>
            <p:spPr>
              <a:xfrm>
                <a:off x="839788" y="1681162"/>
                <a:ext cx="5157787" cy="2446337"/>
              </a:xfrm>
              <a:ln>
                <a:solidFill>
                  <a:schemeClr val="tx1"/>
                </a:solidFill>
              </a:ln>
            </p:spPr>
            <p:txBody>
              <a:bodyPr anchor="t">
                <a:noAutofit/>
              </a:bodyPr>
              <a:lstStyle/>
              <a:p>
                <a:pPr>
                  <a:lnSpc>
                    <a:spcPct val="120000"/>
                  </a:lnSpc>
                  <a:spcBef>
                    <a:spcPts val="0"/>
                  </a:spcBef>
                </a:pPr>
                <a:r>
                  <a:rPr lang="en-US" sz="550" b="0" dirty="0" smtClean="0"/>
                  <a:t>a) To construct a 90% confidence interval for the population mean, we will use the formula for the confidence interval of the mean when the population standard deviation is known:</a:t>
                </a:r>
                <a:endParaRPr lang="en-US" sz="550" b="0" dirty="0"/>
              </a:p>
              <a:p>
                <a:pPr>
                  <a:lnSpc>
                    <a:spcPct val="120000"/>
                  </a:lnSpc>
                  <a:spcBef>
                    <a:spcPts val="0"/>
                  </a:spcBef>
                </a:pPr>
                <a:r>
                  <a:rPr lang="en-US" sz="550" b="0" dirty="0"/>
                  <a:t>    Confidence Interval Formula:</a:t>
                </a:r>
                <a:r>
                  <a:rPr lang="en-US" sz="550" b="0" dirty="0" smtClean="0"/>
                  <a:t> </a:t>
                </a:r>
                <a14:m>
                  <m:oMath xmlns:m="http://schemas.openxmlformats.org/officeDocument/2006/math">
                    <m:acc>
                      <m:accPr>
                        <m:chr m:val="̅"/>
                        <m:ctrlPr>
                          <a:rPr lang="en-US" sz="550" b="0" i="1" dirty="0" smtClean="0">
                            <a:latin typeface="Cambria Math" panose="02040503050406030204" pitchFamily="18" charset="0"/>
                          </a:rPr>
                        </m:ctrlPr>
                      </m:accPr>
                      <m:e>
                        <m:r>
                          <a:rPr lang="en-US" sz="550" b="0" i="1" dirty="0" smtClean="0">
                            <a:latin typeface="Cambria Math" panose="02040503050406030204" pitchFamily="18" charset="0"/>
                          </a:rPr>
                          <m:t>𝑥</m:t>
                        </m:r>
                      </m:e>
                    </m:acc>
                    <m:r>
                      <a:rPr lang="en-US" sz="550" b="0" i="1" dirty="0" smtClean="0">
                        <a:latin typeface="Cambria Math" panose="02040503050406030204" pitchFamily="18" charset="0"/>
                      </a:rPr>
                      <m:t>±</m:t>
                    </m:r>
                    <m:r>
                      <a:rPr lang="en-US" sz="550" b="0" i="1" dirty="0" smtClean="0">
                        <a:latin typeface="Cambria Math" panose="02040503050406030204" pitchFamily="18" charset="0"/>
                      </a:rPr>
                      <m:t>𝑍</m:t>
                    </m:r>
                    <m:r>
                      <a:rPr lang="en-US" sz="550" b="0" i="1" dirty="0" smtClean="0">
                        <a:latin typeface="Cambria Math" panose="02040503050406030204" pitchFamily="18" charset="0"/>
                      </a:rPr>
                      <m:t>(</m:t>
                    </m:r>
                    <m:f>
                      <m:fPr>
                        <m:ctrlPr>
                          <a:rPr lang="en-US" sz="550" b="0" i="1" dirty="0" smtClean="0">
                            <a:latin typeface="Cambria Math" panose="02040503050406030204" pitchFamily="18" charset="0"/>
                          </a:rPr>
                        </m:ctrlPr>
                      </m:fPr>
                      <m:num>
                        <m:r>
                          <a:rPr lang="en-US" sz="550" b="0" i="1" dirty="0" smtClean="0">
                            <a:latin typeface="Cambria Math" panose="02040503050406030204" pitchFamily="18" charset="0"/>
                            <a:ea typeface="Cambria Math" panose="02040503050406030204" pitchFamily="18" charset="0"/>
                          </a:rPr>
                          <m:t>𝜎</m:t>
                        </m:r>
                      </m:num>
                      <m:den>
                        <m:rad>
                          <m:radPr>
                            <m:degHide m:val="on"/>
                            <m:ctrlPr>
                              <a:rPr lang="en-US" sz="550" b="0" i="1" dirty="0" smtClean="0">
                                <a:latin typeface="Cambria Math" panose="02040503050406030204" pitchFamily="18" charset="0"/>
                              </a:rPr>
                            </m:ctrlPr>
                          </m:radPr>
                          <m:deg/>
                          <m:e>
                            <m:r>
                              <a:rPr lang="en-US" sz="550" b="0" i="1" dirty="0" smtClean="0">
                                <a:latin typeface="Cambria Math" panose="02040503050406030204" pitchFamily="18" charset="0"/>
                              </a:rPr>
                              <m:t>𝑛</m:t>
                            </m:r>
                          </m:e>
                        </m:rad>
                      </m:den>
                    </m:f>
                    <m:r>
                      <a:rPr lang="en-US" sz="550" b="0" i="1" dirty="0" smtClean="0">
                        <a:latin typeface="Cambria Math" panose="02040503050406030204" pitchFamily="18" charset="0"/>
                      </a:rPr>
                      <m:t>)</m:t>
                    </m:r>
                  </m:oMath>
                </a14:m>
                <a:endParaRPr lang="en-US" sz="550" b="0" dirty="0"/>
              </a:p>
              <a:p>
                <a:pPr>
                  <a:lnSpc>
                    <a:spcPct val="120000"/>
                  </a:lnSpc>
                  <a:spcBef>
                    <a:spcPts val="0"/>
                  </a:spcBef>
                </a:pPr>
                <a:r>
                  <a:rPr lang="en-US" sz="550" b="0" dirty="0"/>
                  <a:t>where</a:t>
                </a:r>
                <a:r>
                  <a:rPr lang="en-US" sz="550" b="0" dirty="0" smtClean="0"/>
                  <a:t>:</a:t>
                </a:r>
                <a:endParaRPr lang="en-US" sz="550" b="0" dirty="0"/>
              </a:p>
              <a:p>
                <a:pPr>
                  <a:lnSpc>
                    <a:spcPct val="120000"/>
                  </a:lnSpc>
                  <a:spcBef>
                    <a:spcPts val="0"/>
                  </a:spcBef>
                </a:pPr>
                <a14:m>
                  <m:oMath xmlns:m="http://schemas.openxmlformats.org/officeDocument/2006/math">
                    <m:r>
                      <a:rPr lang="en-US" sz="550" b="0" i="1" dirty="0" smtClean="0">
                        <a:latin typeface="Cambria Math" panose="02040503050406030204" pitchFamily="18" charset="0"/>
                      </a:rPr>
                      <m:t>    </m:t>
                    </m:r>
                    <m:acc>
                      <m:accPr>
                        <m:chr m:val="̅"/>
                        <m:ctrlPr>
                          <a:rPr lang="en-US" sz="550" b="0" i="1" dirty="0" smtClean="0">
                            <a:latin typeface="Cambria Math" panose="02040503050406030204" pitchFamily="18" charset="0"/>
                          </a:rPr>
                        </m:ctrlPr>
                      </m:accPr>
                      <m:e>
                        <m:r>
                          <a:rPr lang="en-US" sz="550" b="0" i="1" dirty="0" smtClean="0">
                            <a:latin typeface="Cambria Math" panose="02040503050406030204" pitchFamily="18" charset="0"/>
                          </a:rPr>
                          <m:t>𝑥</m:t>
                        </m:r>
                      </m:e>
                    </m:acc>
                    <m:r>
                      <a:rPr lang="en-US" sz="550" b="0" i="1" dirty="0" smtClean="0">
                        <a:latin typeface="Cambria Math" panose="02040503050406030204" pitchFamily="18" charset="0"/>
                      </a:rPr>
                      <m:t>=</m:t>
                    </m:r>
                    <m:r>
                      <a:rPr lang="en-US" sz="550" b="0" i="1" dirty="0" smtClean="0">
                        <a:latin typeface="Cambria Math" panose="02040503050406030204" pitchFamily="18" charset="0"/>
                      </a:rPr>
                      <m:t>8</m:t>
                    </m:r>
                    <m:r>
                      <a:rPr lang="en-US" sz="550" b="0" i="1" dirty="0" smtClean="0">
                        <a:latin typeface="Cambria Math" panose="02040503050406030204" pitchFamily="18" charset="0"/>
                      </a:rPr>
                      <m:t>.</m:t>
                    </m:r>
                    <m:r>
                      <a:rPr lang="en-US" sz="550" b="0" i="1" dirty="0" smtClean="0">
                        <a:latin typeface="Cambria Math" panose="02040503050406030204" pitchFamily="18" charset="0"/>
                      </a:rPr>
                      <m:t>2</m:t>
                    </m:r>
                    <m:r>
                      <a:rPr lang="en-US" sz="550" b="0" i="1" dirty="0" smtClean="0">
                        <a:latin typeface="Cambria Math" panose="02040503050406030204" pitchFamily="18" charset="0"/>
                      </a:rPr>
                      <m:t> </m:t>
                    </m:r>
                  </m:oMath>
                </a14:m>
                <a:r>
                  <a:rPr lang="en-US" sz="550" b="0" dirty="0"/>
                  <a:t>(sample mean)</a:t>
                </a:r>
              </a:p>
              <a:p>
                <a:pPr>
                  <a:lnSpc>
                    <a:spcPct val="120000"/>
                  </a:lnSpc>
                  <a:spcBef>
                    <a:spcPts val="0"/>
                  </a:spcBef>
                </a:pPr>
                <a:r>
                  <a:rPr lang="en-US" sz="550" b="0" dirty="0"/>
                  <a:t>    </a:t>
                </a:r>
                <a14:m>
                  <m:oMath xmlns:m="http://schemas.openxmlformats.org/officeDocument/2006/math">
                    <m:r>
                      <a:rPr lang="en-US" sz="550" b="0" i="1" dirty="0" smtClean="0">
                        <a:latin typeface="Cambria Math" panose="02040503050406030204" pitchFamily="18" charset="0"/>
                      </a:rPr>
                      <m:t>𝜎</m:t>
                    </m:r>
                    <m:r>
                      <a:rPr lang="en-US" sz="550" b="0" i="1" dirty="0" smtClean="0">
                        <a:latin typeface="Cambria Math" panose="02040503050406030204" pitchFamily="18" charset="0"/>
                      </a:rPr>
                      <m:t>=</m:t>
                    </m:r>
                    <m:r>
                      <a:rPr lang="en-US" sz="550" b="0" i="1" dirty="0" smtClean="0">
                        <a:latin typeface="Cambria Math" panose="02040503050406030204" pitchFamily="18" charset="0"/>
                      </a:rPr>
                      <m:t>2</m:t>
                    </m:r>
                    <m:r>
                      <a:rPr lang="en-US" sz="550" b="0" i="1" dirty="0" smtClean="0">
                        <a:latin typeface="Cambria Math" panose="02040503050406030204" pitchFamily="18" charset="0"/>
                      </a:rPr>
                      <m:t>.</m:t>
                    </m:r>
                    <m:r>
                      <a:rPr lang="en-US" sz="550" b="0" i="1" dirty="0" smtClean="0">
                        <a:latin typeface="Cambria Math" panose="02040503050406030204" pitchFamily="18" charset="0"/>
                      </a:rPr>
                      <m:t>2</m:t>
                    </m:r>
                  </m:oMath>
                </a14:m>
                <a:r>
                  <a:rPr lang="en-US" sz="550" b="0" dirty="0" smtClean="0"/>
                  <a:t> </a:t>
                </a:r>
                <a:r>
                  <a:rPr lang="en-US" sz="550" b="0" dirty="0"/>
                  <a:t>(population standard deviation)</a:t>
                </a:r>
              </a:p>
              <a:p>
                <a:pPr>
                  <a:lnSpc>
                    <a:spcPct val="120000"/>
                  </a:lnSpc>
                  <a:spcBef>
                    <a:spcPts val="0"/>
                  </a:spcBef>
                </a:pPr>
                <a:r>
                  <a:rPr lang="en-US" sz="550" b="0" dirty="0"/>
                  <a:t>    </a:t>
                </a:r>
                <a14:m>
                  <m:oMath xmlns:m="http://schemas.openxmlformats.org/officeDocument/2006/math">
                    <m:r>
                      <a:rPr lang="en-US" sz="550" b="0" i="1" dirty="0" smtClean="0">
                        <a:latin typeface="Cambria Math" panose="02040503050406030204" pitchFamily="18" charset="0"/>
                      </a:rPr>
                      <m:t>𝑛</m:t>
                    </m:r>
                    <m:r>
                      <a:rPr lang="en-US" sz="550" b="0" i="1" dirty="0" smtClean="0">
                        <a:latin typeface="Cambria Math" panose="02040503050406030204" pitchFamily="18" charset="0"/>
                      </a:rPr>
                      <m:t>=</m:t>
                    </m:r>
                    <m:r>
                      <a:rPr lang="en-US" sz="550" b="0" i="1" dirty="0" smtClean="0">
                        <a:latin typeface="Cambria Math" panose="02040503050406030204" pitchFamily="18" charset="0"/>
                      </a:rPr>
                      <m:t>200</m:t>
                    </m:r>
                  </m:oMath>
                </a14:m>
                <a:r>
                  <a:rPr lang="en-US" sz="550" b="0" dirty="0" smtClean="0"/>
                  <a:t> </a:t>
                </a:r>
                <a:r>
                  <a:rPr lang="en-US" sz="550" b="0" dirty="0"/>
                  <a:t>(sample size)</a:t>
                </a:r>
              </a:p>
              <a:p>
                <a:pPr>
                  <a:lnSpc>
                    <a:spcPct val="120000"/>
                  </a:lnSpc>
                  <a:spcBef>
                    <a:spcPts val="0"/>
                  </a:spcBef>
                </a:pPr>
                <a:r>
                  <a:rPr lang="en-US" sz="550" b="0" dirty="0"/>
                  <a:t>    </a:t>
                </a:r>
                <a14:m>
                  <m:oMath xmlns:m="http://schemas.openxmlformats.org/officeDocument/2006/math">
                    <m:r>
                      <a:rPr lang="en-US" sz="550" b="0" i="1" dirty="0" smtClean="0">
                        <a:latin typeface="Cambria Math" panose="02040503050406030204" pitchFamily="18" charset="0"/>
                      </a:rPr>
                      <m:t>𝑍</m:t>
                    </m:r>
                    <m:r>
                      <a:rPr lang="en-US" sz="550" b="0" i="1" dirty="0" smtClean="0">
                        <a:latin typeface="Cambria Math" panose="02040503050406030204" pitchFamily="18" charset="0"/>
                      </a:rPr>
                      <m:t> </m:t>
                    </m:r>
                  </m:oMath>
                </a14:m>
                <a:r>
                  <a:rPr lang="en-US" sz="550" b="0" dirty="0"/>
                  <a:t>is the Z-score corresponding to the 90% confidence level.</a:t>
                </a:r>
              </a:p>
              <a:p>
                <a:pPr>
                  <a:lnSpc>
                    <a:spcPct val="120000"/>
                  </a:lnSpc>
                  <a:spcBef>
                    <a:spcPts val="0"/>
                  </a:spcBef>
                </a:pPr>
                <a:endParaRPr lang="en-US" sz="550" b="0" dirty="0"/>
              </a:p>
              <a:p>
                <a:pPr>
                  <a:lnSpc>
                    <a:spcPct val="120000"/>
                  </a:lnSpc>
                  <a:spcBef>
                    <a:spcPts val="0"/>
                  </a:spcBef>
                </a:pPr>
                <a:r>
                  <a:rPr lang="en-US" sz="550" b="0" dirty="0"/>
                  <a:t>Find the Z-score for a 90% confidence level. The Z-score for a 90% confidence interval is approximately 1.645.</a:t>
                </a:r>
              </a:p>
              <a:p>
                <a:pPr>
                  <a:lnSpc>
                    <a:spcPct val="120000"/>
                  </a:lnSpc>
                  <a:spcBef>
                    <a:spcPts val="0"/>
                  </a:spcBef>
                </a:pPr>
                <a:endParaRPr lang="en-US" sz="550" b="0" dirty="0"/>
              </a:p>
              <a:p>
                <a:pPr>
                  <a:lnSpc>
                    <a:spcPct val="120000"/>
                  </a:lnSpc>
                  <a:spcBef>
                    <a:spcPts val="0"/>
                  </a:spcBef>
                </a:pPr>
                <a:r>
                  <a:rPr lang="en-US" sz="550" b="0" dirty="0"/>
                  <a:t>Calculate the Error Bound (</a:t>
                </a:r>
                <a14:m>
                  <m:oMath xmlns:m="http://schemas.openxmlformats.org/officeDocument/2006/math">
                    <m:r>
                      <a:rPr lang="en-US" sz="550" b="0" i="1" dirty="0" smtClean="0">
                        <a:latin typeface="Cambria Math" panose="02040503050406030204" pitchFamily="18" charset="0"/>
                      </a:rPr>
                      <m:t>𝐸</m:t>
                    </m:r>
                  </m:oMath>
                </a14:m>
                <a:r>
                  <a:rPr lang="en-US" sz="550" b="0" dirty="0"/>
                  <a:t>):</a:t>
                </a:r>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550" b="0" i="1" dirty="0" smtClean="0">
                          <a:latin typeface="Cambria Math" panose="02040503050406030204" pitchFamily="18" charset="0"/>
                        </a:rPr>
                        <m:t>𝐸</m:t>
                      </m:r>
                      <m:r>
                        <a:rPr lang="en-US" sz="550" b="0" i="1" dirty="0" smtClean="0">
                          <a:latin typeface="Cambria Math" panose="02040503050406030204" pitchFamily="18" charset="0"/>
                        </a:rPr>
                        <m:t>=</m:t>
                      </m:r>
                      <m:r>
                        <a:rPr lang="en-US" sz="550" b="0" i="1" dirty="0" smtClean="0">
                          <a:latin typeface="Cambria Math" panose="02040503050406030204" pitchFamily="18" charset="0"/>
                        </a:rPr>
                        <m:t>𝑍</m:t>
                      </m:r>
                      <m:r>
                        <a:rPr lang="en-US" sz="550" b="0" i="1" dirty="0" smtClean="0">
                          <a:latin typeface="Cambria Math" panose="02040503050406030204" pitchFamily="18" charset="0"/>
                        </a:rPr>
                        <m:t>(</m:t>
                      </m:r>
                      <m:f>
                        <m:fPr>
                          <m:ctrlPr>
                            <a:rPr lang="en-US" sz="550" b="0" i="1" dirty="0" smtClean="0">
                              <a:latin typeface="Cambria Math" panose="02040503050406030204" pitchFamily="18" charset="0"/>
                            </a:rPr>
                          </m:ctrlPr>
                        </m:fPr>
                        <m:num>
                          <m:r>
                            <a:rPr lang="en-US" sz="550" b="0" i="1" dirty="0" smtClean="0">
                              <a:latin typeface="Cambria Math" panose="02040503050406030204" pitchFamily="18" charset="0"/>
                              <a:ea typeface="Cambria Math" panose="02040503050406030204" pitchFamily="18" charset="0"/>
                            </a:rPr>
                            <m:t>𝜎</m:t>
                          </m:r>
                        </m:num>
                        <m:den>
                          <m:rad>
                            <m:radPr>
                              <m:degHide m:val="on"/>
                              <m:ctrlPr>
                                <a:rPr lang="en-US" sz="550" b="0" i="1" dirty="0" smtClean="0">
                                  <a:latin typeface="Cambria Math" panose="02040503050406030204" pitchFamily="18" charset="0"/>
                                </a:rPr>
                              </m:ctrlPr>
                            </m:radPr>
                            <m:deg/>
                            <m:e>
                              <m:r>
                                <a:rPr lang="en-US" sz="550" b="0" i="1" dirty="0" smtClean="0">
                                  <a:latin typeface="Cambria Math" panose="02040503050406030204" pitchFamily="18" charset="0"/>
                                </a:rPr>
                                <m:t>𝑛</m:t>
                              </m:r>
                            </m:e>
                          </m:rad>
                        </m:den>
                      </m:f>
                      <m:r>
                        <a:rPr lang="en-US" sz="550" b="0" i="1" dirty="0" smtClean="0">
                          <a:latin typeface="Cambria Math" panose="02040503050406030204" pitchFamily="18" charset="0"/>
                        </a:rPr>
                        <m:t>)</m:t>
                      </m:r>
                    </m:oMath>
                  </m:oMathPara>
                </a14:m>
                <a:endParaRPr lang="en-US" sz="550" b="0" dirty="0"/>
              </a:p>
              <a:p>
                <a:pPr>
                  <a:lnSpc>
                    <a:spcPct val="120000"/>
                  </a:lnSpc>
                  <a:spcBef>
                    <a:spcPts val="0"/>
                  </a:spcBef>
                </a:pPr>
                <a:r>
                  <a:rPr lang="en-US" sz="550" b="0" dirty="0" smtClean="0"/>
                  <a:t>Construct the Confidence Interval:</a:t>
                </a:r>
              </a:p>
              <a:p>
                <a:pPr>
                  <a:lnSpc>
                    <a:spcPct val="120000"/>
                  </a:lnSpc>
                  <a:spcBef>
                    <a:spcPts val="0"/>
                  </a:spcBef>
                </a:pPr>
                <a14:m>
                  <m:oMathPara xmlns:m="http://schemas.openxmlformats.org/officeDocument/2006/math">
                    <m:oMathParaPr>
                      <m:jc m:val="centerGroup"/>
                    </m:oMathParaPr>
                    <m:oMath xmlns:m="http://schemas.openxmlformats.org/officeDocument/2006/math">
                      <m:acc>
                        <m:accPr>
                          <m:chr m:val="̅"/>
                          <m:ctrlPr>
                            <a:rPr lang="en-US" sz="550" b="0" i="1" dirty="0">
                              <a:latin typeface="Cambria Math" panose="02040503050406030204" pitchFamily="18" charset="0"/>
                            </a:rPr>
                          </m:ctrlPr>
                        </m:accPr>
                        <m:e>
                          <m:r>
                            <a:rPr lang="en-US" sz="550" b="0" i="1" dirty="0">
                              <a:latin typeface="Cambria Math" panose="02040503050406030204" pitchFamily="18" charset="0"/>
                            </a:rPr>
                            <m:t>𝑥</m:t>
                          </m:r>
                        </m:e>
                      </m:acc>
                      <m:r>
                        <a:rPr lang="en-US" sz="550" b="0" i="1" dirty="0" smtClean="0">
                          <a:latin typeface="Cambria Math" panose="02040503050406030204" pitchFamily="18" charset="0"/>
                        </a:rPr>
                        <m:t>±</m:t>
                      </m:r>
                      <m:r>
                        <a:rPr lang="en-US" sz="550" b="0" i="1" dirty="0" smtClean="0">
                          <a:latin typeface="Cambria Math" panose="02040503050406030204" pitchFamily="18" charset="0"/>
                        </a:rPr>
                        <m:t>𝐸</m:t>
                      </m:r>
                    </m:oMath>
                  </m:oMathPara>
                </a14:m>
                <a:endParaRPr lang="en-US" sz="550" b="0" dirty="0"/>
              </a:p>
              <a:p>
                <a:pPr>
                  <a:lnSpc>
                    <a:spcPct val="120000"/>
                  </a:lnSpc>
                  <a:spcBef>
                    <a:spcPts val="0"/>
                  </a:spcBef>
                </a:pPr>
                <a:r>
                  <a:rPr lang="en-US" sz="550" b="0" dirty="0"/>
                  <a:t>Let's calculate the error bound and the confidence </a:t>
                </a:r>
                <a:r>
                  <a:rPr lang="en-US" sz="550" b="0" dirty="0" smtClean="0"/>
                  <a:t>interval:</a:t>
                </a:r>
              </a:p>
              <a:p>
                <a:pPr>
                  <a:lnSpc>
                    <a:spcPct val="120000"/>
                  </a:lnSpc>
                  <a:spcBef>
                    <a:spcPts val="0"/>
                  </a:spcBef>
                </a:pPr>
                <a:r>
                  <a:rPr lang="en-US" sz="550" b="0" dirty="0"/>
                  <a:t>The 90% confidence interval is</a:t>
                </a:r>
                <a:r>
                  <a:rPr lang="en-US" sz="550" b="0" dirty="0" smtClean="0"/>
                  <a:t>: (</a:t>
                </a:r>
                <a:r>
                  <a:rPr lang="en-US" sz="550" b="0" dirty="0"/>
                  <a:t>7.944120826191131, 8.455879173808867)</a:t>
                </a:r>
              </a:p>
              <a:p>
                <a:pPr>
                  <a:lnSpc>
                    <a:spcPct val="120000"/>
                  </a:lnSpc>
                  <a:spcBef>
                    <a:spcPts val="0"/>
                  </a:spcBef>
                </a:pPr>
                <a:r>
                  <a:rPr lang="en-US" sz="550" b="0" dirty="0"/>
                  <a:t>The error bound </a:t>
                </a:r>
                <a:r>
                  <a:rPr lang="en-US" sz="550" b="0" dirty="0" smtClean="0"/>
                  <a:t>is: 0.2558791738088682</a:t>
                </a:r>
              </a:p>
              <a:p>
                <a:pPr>
                  <a:lnSpc>
                    <a:spcPct val="120000"/>
                  </a:lnSpc>
                  <a:spcBef>
                    <a:spcPts val="0"/>
                  </a:spcBef>
                </a:pPr>
                <a:endParaRPr lang="en-US" sz="550" b="0" dirty="0"/>
              </a:p>
              <a:p>
                <a:pPr>
                  <a:lnSpc>
                    <a:spcPct val="120000"/>
                  </a:lnSpc>
                  <a:spcBef>
                    <a:spcPts val="0"/>
                  </a:spcBef>
                </a:pPr>
                <a:r>
                  <a:rPr lang="en-US" sz="550" b="0" dirty="0" smtClean="0"/>
                  <a:t>b) If </a:t>
                </a:r>
                <a:r>
                  <a:rPr lang="en-US" sz="550" b="0" dirty="0"/>
                  <a:t>the Census conducted another survey with only 50 people while keeping the error bound the same, the level of confidence would decrease. This is because a smaller sample size increases the variability of the sample mean, requiring a larger margin of error to maintain the same confidence level. Since the error bound is fixed, the confidence level must decrease to accommodate the increased variability.</a:t>
                </a:r>
              </a:p>
            </p:txBody>
          </p:sp>
        </mc:Choice>
        <mc:Fallback xmlns="">
          <p:sp>
            <p:nvSpPr>
              <p:cNvPr id="8" name="Text Placeholder 2"/>
              <p:cNvSpPr>
                <a:spLocks noGrp="1" noRot="1" noChangeAspect="1" noMove="1" noResize="1" noEditPoints="1" noAdjustHandles="1" noChangeArrowheads="1" noChangeShapeType="1" noTextEdit="1"/>
              </p:cNvSpPr>
              <p:nvPr>
                <p:ph type="body" idx="1"/>
              </p:nvPr>
            </p:nvSpPr>
            <p:spPr>
              <a:xfrm>
                <a:off x="839788" y="1681162"/>
                <a:ext cx="5157787" cy="2446337"/>
              </a:xfrm>
              <a:blipFill>
                <a:blip r:embed="rId6"/>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142766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ln>
            <a:solidFill>
              <a:schemeClr val="tx1"/>
            </a:solidFill>
          </a:ln>
        </p:spPr>
        <p:txBody>
          <a:bodyPr>
            <a:normAutofit/>
          </a:bodyPr>
          <a:lstStyle/>
          <a:p>
            <a:r>
              <a:rPr lang="en-US" sz="1800" dirty="0" smtClean="0"/>
              <a:t>Q: Heather has been offered two options for her salary as a trainer at the gym. Option A would pay her $25,000 plus $15 for each training session. Option B would pay her $10,000 + $40 for each training session. How many training sessions would make the salary options equal?</a:t>
            </a:r>
            <a:br>
              <a:rPr lang="en-US" sz="1800" dirty="0" smtClean="0"/>
            </a:br>
            <a:r>
              <a:rPr lang="en-US" sz="1800" dirty="0" smtClean="0"/>
              <a:t>A: 600</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39788" y="1681162"/>
                <a:ext cx="5157787" cy="2446337"/>
              </a:xfrm>
              <a:ln>
                <a:solidFill>
                  <a:schemeClr val="tx1"/>
                </a:solidFill>
              </a:ln>
            </p:spPr>
            <p:txBody>
              <a:bodyPr anchor="t">
                <a:normAutofit fontScale="47500" lnSpcReduction="20000"/>
              </a:bodyPr>
              <a:lstStyle/>
              <a:p>
                <a:pPr/>
                <a:r>
                  <a:rPr lang="en-US" b="0" dirty="0" smtClean="0"/>
                  <a:t>Let </a:t>
                </a:r>
                <a14:m>
                  <m:oMath xmlns:m="http://schemas.openxmlformats.org/officeDocument/2006/math">
                    <m:r>
                      <a:rPr lang="en-US" b="0" i="1" dirty="0" smtClean="0">
                        <a:latin typeface="Cambria Math" panose="02040503050406030204" pitchFamily="18" charset="0"/>
                      </a:rPr>
                      <m:t>𝑥</m:t>
                    </m:r>
                  </m:oMath>
                </a14:m>
                <a:r>
                  <a:rPr lang="en-US" b="0" dirty="0" smtClean="0"/>
                  <a:t> be the number of training sessions that would make the salary options equal for Heather.</a:t>
                </a:r>
                <a:br>
                  <a:rPr lang="en-US" b="0" dirty="0" smtClean="0"/>
                </a:br>
                <a:r>
                  <a:rPr lang="en-US" b="0" dirty="0" smtClean="0"/>
                  <a:t/>
                </a:r>
                <a:br>
                  <a:rPr lang="en-US" b="0" dirty="0" smtClean="0"/>
                </a:br>
                <a:r>
                  <a:rPr lang="en-US" b="0" dirty="0" smtClean="0"/>
                  <a:t>For option A:</a:t>
                </a:r>
                <a:br>
                  <a:rPr lang="en-US" b="0" dirty="0" smtClean="0"/>
                </a:br>
                <a14:m>
                  <m:oMathPara xmlns:m="http://schemas.openxmlformats.org/officeDocument/2006/math">
                    <m:oMathParaPr>
                      <m:jc m:val="left"/>
                    </m:oMathParaPr>
                    <m:oMath xmlns:m="http://schemas.openxmlformats.org/officeDocument/2006/math">
                      <m:r>
                        <a:rPr lang="en-US" b="0" i="1" dirty="0" smtClean="0">
                          <a:latin typeface="Cambria Math" panose="02040503050406030204" pitchFamily="18" charset="0"/>
                        </a:rPr>
                        <m:t>𝑆𝑎𝑙𝑎𝑟𝑦</m:t>
                      </m:r>
                      <m:r>
                        <a:rPr lang="en-US" b="0" i="1" dirty="0" smtClean="0">
                          <a:latin typeface="Cambria Math" panose="02040503050406030204" pitchFamily="18" charset="0"/>
                        </a:rPr>
                        <m:t> = $</m:t>
                      </m:r>
                      <m:r>
                        <a:rPr lang="en-US" b="0" i="1" dirty="0" smtClean="0">
                          <a:latin typeface="Cambria Math" panose="02040503050406030204" pitchFamily="18" charset="0"/>
                        </a:rPr>
                        <m:t>25</m:t>
                      </m:r>
                      <m:r>
                        <a:rPr lang="en-US" b="0" i="1" dirty="0" smtClean="0">
                          <a:latin typeface="Cambria Math" panose="02040503050406030204" pitchFamily="18" charset="0"/>
                        </a:rPr>
                        <m:t>,</m:t>
                      </m:r>
                      <m:r>
                        <a:rPr lang="en-US" b="0" i="1" dirty="0" smtClean="0">
                          <a:latin typeface="Cambria Math" panose="02040503050406030204" pitchFamily="18" charset="0"/>
                        </a:rPr>
                        <m:t>000</m:t>
                      </m:r>
                      <m:r>
                        <a:rPr lang="en-US" b="0" i="1" dirty="0" smtClean="0">
                          <a:latin typeface="Cambria Math" panose="02040503050406030204" pitchFamily="18" charset="0"/>
                        </a:rPr>
                        <m:t> + $</m:t>
                      </m:r>
                      <m:r>
                        <a:rPr lang="en-US" b="0" i="1" dirty="0" smtClean="0">
                          <a:latin typeface="Cambria Math" panose="02040503050406030204" pitchFamily="18" charset="0"/>
                        </a:rPr>
                        <m:t>15</m:t>
                      </m:r>
                      <m:r>
                        <a:rPr lang="en-US" b="0" i="1" dirty="0" smtClean="0">
                          <a:latin typeface="Cambria Math" panose="02040503050406030204" pitchFamily="18" charset="0"/>
                        </a:rPr>
                        <m:t>𝑥</m:t>
                      </m:r>
                    </m:oMath>
                  </m:oMathPara>
                </a14:m>
                <a:r>
                  <a:rPr lang="en-US" b="0" dirty="0"/>
                  <a:t/>
                </a:r>
                <a:br>
                  <a:rPr lang="en-US" b="0" dirty="0"/>
                </a:br>
                <a:r>
                  <a:rPr lang="en-US" b="0" dirty="0"/>
                  <a:t/>
                </a:r>
                <a:br>
                  <a:rPr lang="en-US" b="0" dirty="0"/>
                </a:br>
                <a:r>
                  <a:rPr lang="en-US" b="0" dirty="0"/>
                  <a:t>For option B:</a:t>
                </a:r>
                <a:br>
                  <a:rPr lang="en-US" b="0" dirty="0"/>
                </a:br>
                <a14:m>
                  <m:oMathPara xmlns:m="http://schemas.openxmlformats.org/officeDocument/2006/math">
                    <m:oMathParaPr>
                      <m:jc m:val="left"/>
                    </m:oMathParaPr>
                    <m:oMath xmlns:m="http://schemas.openxmlformats.org/officeDocument/2006/math">
                      <m:r>
                        <a:rPr lang="en-US" b="0" i="1" dirty="0" smtClean="0">
                          <a:latin typeface="Cambria Math" panose="02040503050406030204" pitchFamily="18" charset="0"/>
                        </a:rPr>
                        <m:t>𝑆𝑎𝑙𝑎𝑟𝑦</m:t>
                      </m:r>
                      <m:r>
                        <a:rPr lang="en-US" b="0" i="1" dirty="0" smtClean="0">
                          <a:latin typeface="Cambria Math" panose="02040503050406030204" pitchFamily="18" charset="0"/>
                        </a:rPr>
                        <m:t> = $</m:t>
                      </m:r>
                      <m:r>
                        <a:rPr lang="en-US" b="0" i="1" dirty="0" smtClean="0">
                          <a:latin typeface="Cambria Math" panose="02040503050406030204" pitchFamily="18" charset="0"/>
                        </a:rPr>
                        <m:t>10</m:t>
                      </m:r>
                      <m:r>
                        <a:rPr lang="en-US" b="0" i="1" dirty="0" smtClean="0">
                          <a:latin typeface="Cambria Math" panose="02040503050406030204" pitchFamily="18" charset="0"/>
                        </a:rPr>
                        <m:t>,</m:t>
                      </m:r>
                      <m:r>
                        <a:rPr lang="en-US" b="0" i="1" dirty="0" smtClean="0">
                          <a:latin typeface="Cambria Math" panose="02040503050406030204" pitchFamily="18" charset="0"/>
                        </a:rPr>
                        <m:t>000</m:t>
                      </m:r>
                      <m:r>
                        <a:rPr lang="en-US" b="0" i="1" dirty="0" smtClean="0">
                          <a:latin typeface="Cambria Math" panose="02040503050406030204" pitchFamily="18" charset="0"/>
                        </a:rPr>
                        <m:t> + $</m:t>
                      </m:r>
                      <m:r>
                        <a:rPr lang="en-US" b="0" i="1" dirty="0" smtClean="0">
                          <a:latin typeface="Cambria Math" panose="02040503050406030204" pitchFamily="18" charset="0"/>
                        </a:rPr>
                        <m:t>40</m:t>
                      </m:r>
                      <m:r>
                        <a:rPr lang="en-US" b="0" i="1" dirty="0" smtClean="0">
                          <a:latin typeface="Cambria Math" panose="02040503050406030204" pitchFamily="18" charset="0"/>
                        </a:rPr>
                        <m:t>𝑥</m:t>
                      </m:r>
                    </m:oMath>
                  </m:oMathPara>
                </a14:m>
                <a:r>
                  <a:rPr lang="en-US" b="0" dirty="0"/>
                  <a:t/>
                </a:r>
                <a:br>
                  <a:rPr lang="en-US" b="0" dirty="0"/>
                </a:br>
                <a:r>
                  <a:rPr lang="en-US" b="0" dirty="0"/>
                  <a:t/>
                </a:r>
                <a:br>
                  <a:rPr lang="en-US" b="0" dirty="0"/>
                </a:br>
                <a:r>
                  <a:rPr lang="en-US" b="0" dirty="0"/>
                  <a:t>To find the number of training sessions that would make these two options equal, set the equations equal to each other:</a:t>
                </a:r>
                <a:br>
                  <a:rPr lang="en-US" b="0" dirty="0"/>
                </a:br>
                <a:r>
                  <a:rPr lang="en-US" b="0" dirty="0"/>
                  <a:t/>
                </a:r>
                <a:br>
                  <a:rPr lang="en-US" b="0" dirty="0"/>
                </a:br>
                <a14:m>
                  <m:oMathPara xmlns:m="http://schemas.openxmlformats.org/officeDocument/2006/math">
                    <m:oMathParaPr>
                      <m:jc m:val="left"/>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25</m:t>
                      </m:r>
                      <m:r>
                        <a:rPr lang="en-US" b="0" i="1" dirty="0" smtClean="0">
                          <a:latin typeface="Cambria Math" panose="02040503050406030204" pitchFamily="18" charset="0"/>
                        </a:rPr>
                        <m:t>,</m:t>
                      </m:r>
                      <m:r>
                        <a:rPr lang="en-US" b="0" i="1" dirty="0" smtClean="0">
                          <a:latin typeface="Cambria Math" panose="02040503050406030204" pitchFamily="18" charset="0"/>
                        </a:rPr>
                        <m:t>000</m:t>
                      </m:r>
                      <m:r>
                        <a:rPr lang="en-US" b="0" i="1" dirty="0" smtClean="0">
                          <a:latin typeface="Cambria Math" panose="02040503050406030204" pitchFamily="18" charset="0"/>
                        </a:rPr>
                        <m:t> + $</m:t>
                      </m:r>
                      <m:r>
                        <a:rPr lang="en-US" b="0" i="1" dirty="0" smtClean="0">
                          <a:latin typeface="Cambria Math" panose="02040503050406030204" pitchFamily="18" charset="0"/>
                        </a:rPr>
                        <m:t>15</m:t>
                      </m:r>
                      <m:r>
                        <a:rPr lang="en-US" b="0" i="1" dirty="0" smtClean="0">
                          <a:latin typeface="Cambria Math" panose="02040503050406030204" pitchFamily="18" charset="0"/>
                        </a:rPr>
                        <m:t>𝑥</m:t>
                      </m:r>
                      <m:r>
                        <a:rPr lang="en-US" b="0" i="1" dirty="0" smtClean="0">
                          <a:latin typeface="Cambria Math" panose="02040503050406030204" pitchFamily="18" charset="0"/>
                        </a:rPr>
                        <m:t> = $</m:t>
                      </m:r>
                      <m:r>
                        <a:rPr lang="en-US" b="0" i="1" dirty="0" smtClean="0">
                          <a:latin typeface="Cambria Math" panose="02040503050406030204" pitchFamily="18" charset="0"/>
                        </a:rPr>
                        <m:t>10</m:t>
                      </m:r>
                      <m:r>
                        <a:rPr lang="en-US" b="0" i="1" dirty="0" smtClean="0">
                          <a:latin typeface="Cambria Math" panose="02040503050406030204" pitchFamily="18" charset="0"/>
                        </a:rPr>
                        <m:t>,</m:t>
                      </m:r>
                      <m:r>
                        <a:rPr lang="en-US" b="0" i="1" dirty="0" smtClean="0">
                          <a:latin typeface="Cambria Math" panose="02040503050406030204" pitchFamily="18" charset="0"/>
                        </a:rPr>
                        <m:t>000</m:t>
                      </m:r>
                      <m:r>
                        <a:rPr lang="en-US" b="0" i="1" dirty="0" smtClean="0">
                          <a:latin typeface="Cambria Math" panose="02040503050406030204" pitchFamily="18" charset="0"/>
                        </a:rPr>
                        <m:t> + $</m:t>
                      </m:r>
                      <m:r>
                        <a:rPr lang="en-US" b="0" i="1" dirty="0" smtClean="0">
                          <a:latin typeface="Cambria Math" panose="02040503050406030204" pitchFamily="18" charset="0"/>
                        </a:rPr>
                        <m:t>40</m:t>
                      </m:r>
                      <m:r>
                        <a:rPr lang="en-US" b="0" i="1" dirty="0" smtClean="0">
                          <a:latin typeface="Cambria Math" panose="02040503050406030204" pitchFamily="18" charset="0"/>
                        </a:rPr>
                        <m:t>𝑥</m:t>
                      </m:r>
                    </m:oMath>
                  </m:oMathPara>
                </a14:m>
                <a:r>
                  <a:rPr lang="en-US" b="0" dirty="0"/>
                  <a:t/>
                </a:r>
                <a:br>
                  <a:rPr lang="en-US" b="0" dirty="0"/>
                </a:br>
                <a:r>
                  <a:rPr lang="en-US" b="0" dirty="0"/>
                  <a:t/>
                </a:r>
                <a:br>
                  <a:rPr lang="en-US" b="0" dirty="0"/>
                </a:br>
                <a:r>
                  <a:rPr lang="en-US" b="0" dirty="0"/>
                  <a:t>Subtract $10,000 from both sides and subtract $15x from both sides:</a:t>
                </a:r>
                <a:br>
                  <a:rPr lang="en-US" b="0" dirty="0"/>
                </a:br>
                <a:r>
                  <a:rPr lang="en-US" b="0" dirty="0"/>
                  <a:t/>
                </a:r>
                <a:br>
                  <a:rPr lang="en-US" b="0" dirty="0"/>
                </a:br>
                <a14:m>
                  <m:oMathPara xmlns:m="http://schemas.openxmlformats.org/officeDocument/2006/math">
                    <m:oMathParaPr>
                      <m:jc m:val="left"/>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15</m:t>
                      </m:r>
                      <m:r>
                        <a:rPr lang="en-US" b="0" i="1" dirty="0" smtClean="0">
                          <a:latin typeface="Cambria Math" panose="02040503050406030204" pitchFamily="18" charset="0"/>
                        </a:rPr>
                        <m:t>,</m:t>
                      </m:r>
                      <m:r>
                        <a:rPr lang="en-US" b="0" i="1" dirty="0" smtClean="0">
                          <a:latin typeface="Cambria Math" panose="02040503050406030204" pitchFamily="18" charset="0"/>
                        </a:rPr>
                        <m:t>000</m:t>
                      </m:r>
                      <m:r>
                        <a:rPr lang="en-US" b="0" i="1" dirty="0" smtClean="0">
                          <a:latin typeface="Cambria Math" panose="02040503050406030204" pitchFamily="18" charset="0"/>
                        </a:rPr>
                        <m:t> = $</m:t>
                      </m:r>
                      <m:r>
                        <a:rPr lang="en-US" b="0" i="1" dirty="0" smtClean="0">
                          <a:latin typeface="Cambria Math" panose="02040503050406030204" pitchFamily="18" charset="0"/>
                        </a:rPr>
                        <m:t>25</m:t>
                      </m:r>
                      <m:r>
                        <a:rPr lang="en-US" b="0" i="1" dirty="0" smtClean="0">
                          <a:latin typeface="Cambria Math" panose="02040503050406030204" pitchFamily="18" charset="0"/>
                        </a:rPr>
                        <m:t>𝑥</m:t>
                      </m:r>
                    </m:oMath>
                  </m:oMathPara>
                </a14:m>
                <a:r>
                  <a:rPr lang="en-US" b="0" dirty="0"/>
                  <a:t/>
                </a:r>
                <a:br>
                  <a:rPr lang="en-US" b="0" dirty="0"/>
                </a:br>
                <a:r>
                  <a:rPr lang="en-US" b="0" dirty="0"/>
                  <a:t/>
                </a:r>
                <a:br>
                  <a:rPr lang="en-US" b="0" dirty="0"/>
                </a:br>
                <a:r>
                  <a:rPr lang="en-US" b="0" dirty="0"/>
                  <a:t>Divide by $25 on both sides:</a:t>
                </a:r>
                <a:br>
                  <a:rPr lang="en-US" b="0" dirty="0"/>
                </a:br>
                <a:r>
                  <a:rPr lang="en-US" b="0" dirty="0"/>
                  <a:t/>
                </a:r>
                <a:br>
                  <a:rPr lang="en-US" b="0" dirty="0"/>
                </a:br>
                <a14:m>
                  <m:oMathPara xmlns:m="http://schemas.openxmlformats.org/officeDocument/2006/math">
                    <m:oMathParaPr>
                      <m:jc m:val="left"/>
                    </m:oMathParaPr>
                    <m:oMath xmlns:m="http://schemas.openxmlformats.org/officeDocument/2006/math">
                      <m:r>
                        <a:rPr lang="en-US" b="0" i="1" dirty="0" smtClean="0">
                          <a:latin typeface="Cambria Math" panose="02040503050406030204" pitchFamily="18" charset="0"/>
                        </a:rPr>
                        <m:t>𝑥</m:t>
                      </m:r>
                      <m:r>
                        <a:rPr lang="en-US" b="0" i="1" dirty="0" smtClean="0">
                          <a:latin typeface="Cambria Math" panose="02040503050406030204" pitchFamily="18" charset="0"/>
                        </a:rPr>
                        <m:t> = </m:t>
                      </m:r>
                      <m:r>
                        <a:rPr lang="en-US" b="0" i="1" dirty="0" smtClean="0">
                          <a:latin typeface="Cambria Math" panose="02040503050406030204" pitchFamily="18" charset="0"/>
                        </a:rPr>
                        <m:t>600</m:t>
                      </m:r>
                    </m:oMath>
                  </m:oMathPara>
                </a14:m>
                <a:r>
                  <a:rPr lang="en-US" b="0" dirty="0"/>
                  <a:t/>
                </a:r>
                <a:br>
                  <a:rPr lang="en-US" b="0" dirty="0"/>
                </a:br>
                <a:r>
                  <a:rPr lang="en-US" b="0" dirty="0"/>
                  <a:t/>
                </a:r>
                <a:br>
                  <a:rPr lang="en-US" b="0" dirty="0"/>
                </a:br>
                <a:r>
                  <a:rPr lang="en-US" b="0" dirty="0"/>
                  <a:t>Therefore, 600 training sessions would make the salary options equal for Heather.</a:t>
                </a:r>
                <a:endParaRPr lang="en-US" sz="1600" b="0"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39788" y="1681162"/>
                <a:ext cx="5157787" cy="2446337"/>
              </a:xfrm>
              <a:blipFill>
                <a:blip r:embed="rId3"/>
                <a:stretch>
                  <a:fillRect t="-173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839788" y="4127498"/>
                <a:ext cx="5157787" cy="2571751"/>
              </a:xfrm>
              <a:ln>
                <a:solidFill>
                  <a:schemeClr val="tx1"/>
                </a:solidFill>
              </a:ln>
            </p:spPr>
            <p:txBody>
              <a:bodyPr>
                <a:noAutofit/>
              </a:bodyPr>
              <a:lstStyle/>
              <a:p>
                <a:pPr marL="0" indent="0">
                  <a:buNone/>
                </a:pPr>
                <a:r>
                  <a:rPr lang="en-US" sz="700" dirty="0" smtClean="0"/>
                  <a:t>To determine the number of training sessions that would make the salary options equal, we need to set up an equation where the total salary from Option A equals the total salary from Option B. Let </a:t>
                </a:r>
                <a14:m>
                  <m:oMath xmlns:m="http://schemas.openxmlformats.org/officeDocument/2006/math">
                    <m:r>
                      <a:rPr lang="en-US" sz="700" i="1" dirty="0" smtClean="0">
                        <a:latin typeface="Cambria Math" panose="02040503050406030204" pitchFamily="18" charset="0"/>
                      </a:rPr>
                      <m:t>𝑥</m:t>
                    </m:r>
                    <m:r>
                      <a:rPr lang="en-US" sz="700" i="1" dirty="0" smtClean="0">
                        <a:latin typeface="Cambria Math" panose="02040503050406030204" pitchFamily="18" charset="0"/>
                      </a:rPr>
                      <m:t> </m:t>
                    </m:r>
                  </m:oMath>
                </a14:m>
                <a:r>
                  <a:rPr lang="en-US" sz="700" dirty="0"/>
                  <a:t>represent the number of training sessions. The equation will be</a:t>
                </a:r>
                <a:r>
                  <a:rPr lang="en-US" sz="700" dirty="0" smtClean="0"/>
                  <a:t>:</a:t>
                </a:r>
                <a:endParaRPr lang="en-US" sz="700" dirty="0"/>
              </a:p>
              <a:p>
                <a:pPr marL="0" indent="0">
                  <a:buNone/>
                </a:pPr>
                <a14:m>
                  <m:oMathPara xmlns:m="http://schemas.openxmlformats.org/officeDocument/2006/math">
                    <m:oMathParaPr>
                      <m:jc m:val="centerGroup"/>
                    </m:oMathParaPr>
                    <m:oMath xmlns:m="http://schemas.openxmlformats.org/officeDocument/2006/math">
                      <m:r>
                        <a:rPr lang="en-US" sz="700" i="1" dirty="0" smtClean="0">
                          <a:latin typeface="Cambria Math" panose="02040503050406030204" pitchFamily="18" charset="0"/>
                        </a:rPr>
                        <m:t>25000</m:t>
                      </m:r>
                      <m:r>
                        <a:rPr lang="en-US" sz="700" i="1" dirty="0" smtClean="0">
                          <a:latin typeface="Cambria Math" panose="02040503050406030204" pitchFamily="18" charset="0"/>
                        </a:rPr>
                        <m:t>+</m:t>
                      </m:r>
                      <m:r>
                        <a:rPr lang="en-US" sz="700" i="1" dirty="0" smtClean="0">
                          <a:latin typeface="Cambria Math" panose="02040503050406030204" pitchFamily="18" charset="0"/>
                        </a:rPr>
                        <m:t>15</m:t>
                      </m:r>
                      <m:r>
                        <a:rPr lang="en-US" sz="700" i="1" dirty="0" smtClean="0">
                          <a:latin typeface="Cambria Math" panose="02040503050406030204" pitchFamily="18" charset="0"/>
                        </a:rPr>
                        <m:t>𝑥</m:t>
                      </m:r>
                      <m:r>
                        <a:rPr lang="en-US" sz="700" i="1" dirty="0" smtClean="0">
                          <a:latin typeface="Cambria Math" panose="02040503050406030204" pitchFamily="18" charset="0"/>
                        </a:rPr>
                        <m:t>=</m:t>
                      </m:r>
                      <m:r>
                        <a:rPr lang="en-US" sz="700" i="1" dirty="0" smtClean="0">
                          <a:latin typeface="Cambria Math" panose="02040503050406030204" pitchFamily="18" charset="0"/>
                        </a:rPr>
                        <m:t>10000</m:t>
                      </m:r>
                      <m:r>
                        <a:rPr lang="en-US" sz="700" i="1" dirty="0" smtClean="0">
                          <a:latin typeface="Cambria Math" panose="02040503050406030204" pitchFamily="18" charset="0"/>
                        </a:rPr>
                        <m:t>+</m:t>
                      </m:r>
                      <m:r>
                        <a:rPr lang="en-US" sz="700" i="1" dirty="0" smtClean="0">
                          <a:latin typeface="Cambria Math" panose="02040503050406030204" pitchFamily="18" charset="0"/>
                        </a:rPr>
                        <m:t>40</m:t>
                      </m:r>
                      <m:r>
                        <a:rPr lang="en-US" sz="700" i="1" dirty="0" smtClean="0">
                          <a:latin typeface="Cambria Math" panose="02040503050406030204" pitchFamily="18" charset="0"/>
                        </a:rPr>
                        <m:t>𝑥</m:t>
                      </m:r>
                    </m:oMath>
                  </m:oMathPara>
                </a14:m>
                <a:endParaRPr lang="en-US" sz="700" dirty="0"/>
              </a:p>
              <a:p>
                <a:pPr marL="0" indent="0">
                  <a:buNone/>
                </a:pPr>
                <a:r>
                  <a:rPr lang="en-US" sz="700" dirty="0"/>
                  <a:t>Now, let's solve for</a:t>
                </a:r>
                <a14:m>
                  <m:oMath xmlns:m="http://schemas.openxmlformats.org/officeDocument/2006/math">
                    <m:r>
                      <a:rPr lang="en-US" sz="700" i="1" dirty="0" smtClean="0">
                        <a:latin typeface="Cambria Math" panose="02040503050406030204" pitchFamily="18" charset="0"/>
                      </a:rPr>
                      <m:t> </m:t>
                    </m:r>
                    <m:r>
                      <a:rPr lang="en-US" sz="700" i="1" dirty="0" smtClean="0">
                        <a:latin typeface="Cambria Math" panose="02040503050406030204" pitchFamily="18" charset="0"/>
                      </a:rPr>
                      <m:t>𝑥</m:t>
                    </m:r>
                  </m:oMath>
                </a14:m>
                <a:r>
                  <a:rPr lang="en-US" sz="700" dirty="0" smtClean="0"/>
                  <a:t>. Let's </a:t>
                </a:r>
                <a:r>
                  <a:rPr lang="en-US" sz="700" dirty="0"/>
                  <a:t>solve the equation step-by-step to find the number of training sessions </a:t>
                </a:r>
                <a14:m>
                  <m:oMath xmlns:m="http://schemas.openxmlformats.org/officeDocument/2006/math">
                    <m:r>
                      <a:rPr lang="en-US" sz="700" i="1" dirty="0" smtClean="0">
                        <a:latin typeface="Cambria Math" panose="02040503050406030204" pitchFamily="18" charset="0"/>
                      </a:rPr>
                      <m:t>𝑥</m:t>
                    </m:r>
                    <m:r>
                      <a:rPr lang="en-US" sz="700" i="1" dirty="0" smtClean="0">
                        <a:latin typeface="Cambria Math" panose="02040503050406030204" pitchFamily="18" charset="0"/>
                      </a:rPr>
                      <m:t> </m:t>
                    </m:r>
                  </m:oMath>
                </a14:m>
                <a:r>
                  <a:rPr lang="en-US" sz="700" dirty="0"/>
                  <a:t>that make the salary options equal</a:t>
                </a:r>
                <a:r>
                  <a:rPr lang="en-US" sz="700" dirty="0" smtClean="0"/>
                  <a:t>:</a:t>
                </a:r>
                <a:endParaRPr lang="en-US" sz="700" dirty="0"/>
              </a:p>
              <a:p>
                <a:pPr marL="0" indent="0">
                  <a:buNone/>
                </a:pPr>
                <a:r>
                  <a:rPr lang="en-US" sz="700" dirty="0"/>
                  <a:t>    Start with the equation:</a:t>
                </a:r>
              </a:p>
              <a:p>
                <a:pPr marL="0" indent="0">
                  <a:buNone/>
                </a:pPr>
                <a14:m>
                  <m:oMathPara xmlns:m="http://schemas.openxmlformats.org/officeDocument/2006/math">
                    <m:oMathParaPr>
                      <m:jc m:val="centerGroup"/>
                    </m:oMathParaPr>
                    <m:oMath xmlns:m="http://schemas.openxmlformats.org/officeDocument/2006/math">
                      <m:r>
                        <a:rPr lang="en-US" sz="700" i="1" dirty="0" smtClean="0">
                          <a:latin typeface="Cambria Math" panose="02040503050406030204" pitchFamily="18" charset="0"/>
                        </a:rPr>
                        <m:t>    </m:t>
                      </m:r>
                      <m:r>
                        <a:rPr lang="en-US" sz="700" i="1" dirty="0" smtClean="0">
                          <a:latin typeface="Cambria Math" panose="02040503050406030204" pitchFamily="18" charset="0"/>
                        </a:rPr>
                        <m:t>25000</m:t>
                      </m:r>
                      <m:r>
                        <a:rPr lang="en-US" sz="700" i="1" dirty="0" smtClean="0">
                          <a:latin typeface="Cambria Math" panose="02040503050406030204" pitchFamily="18" charset="0"/>
                        </a:rPr>
                        <m:t>+</m:t>
                      </m:r>
                      <m:r>
                        <a:rPr lang="en-US" sz="700" i="1" dirty="0" smtClean="0">
                          <a:latin typeface="Cambria Math" panose="02040503050406030204" pitchFamily="18" charset="0"/>
                        </a:rPr>
                        <m:t>15</m:t>
                      </m:r>
                      <m:r>
                        <a:rPr lang="en-US" sz="700" i="1" dirty="0" smtClean="0">
                          <a:latin typeface="Cambria Math" panose="02040503050406030204" pitchFamily="18" charset="0"/>
                        </a:rPr>
                        <m:t>𝑥</m:t>
                      </m:r>
                      <m:r>
                        <a:rPr lang="en-US" sz="700" i="1" dirty="0" smtClean="0">
                          <a:latin typeface="Cambria Math" panose="02040503050406030204" pitchFamily="18" charset="0"/>
                        </a:rPr>
                        <m:t>=</m:t>
                      </m:r>
                      <m:r>
                        <a:rPr lang="en-US" sz="700" i="1" dirty="0" smtClean="0">
                          <a:latin typeface="Cambria Math" panose="02040503050406030204" pitchFamily="18" charset="0"/>
                        </a:rPr>
                        <m:t>10000</m:t>
                      </m:r>
                      <m:r>
                        <a:rPr lang="en-US" sz="700" i="1" dirty="0" smtClean="0">
                          <a:latin typeface="Cambria Math" panose="02040503050406030204" pitchFamily="18" charset="0"/>
                        </a:rPr>
                        <m:t>+</m:t>
                      </m:r>
                      <m:r>
                        <a:rPr lang="en-US" sz="700" i="1" dirty="0" smtClean="0">
                          <a:latin typeface="Cambria Math" panose="02040503050406030204" pitchFamily="18" charset="0"/>
                        </a:rPr>
                        <m:t>40</m:t>
                      </m:r>
                      <m:r>
                        <a:rPr lang="en-US" sz="700" i="1" dirty="0" smtClean="0">
                          <a:latin typeface="Cambria Math" panose="02040503050406030204" pitchFamily="18" charset="0"/>
                        </a:rPr>
                        <m:t>𝑥</m:t>
                      </m:r>
                    </m:oMath>
                  </m:oMathPara>
                </a14:m>
                <a:endParaRPr lang="en-US" sz="700" dirty="0"/>
              </a:p>
              <a:p>
                <a:pPr marL="0" indent="0">
                  <a:buNone/>
                </a:pPr>
                <a:r>
                  <a:rPr lang="en-US" sz="700" dirty="0"/>
                  <a:t>    Subtract </a:t>
                </a:r>
                <a14:m>
                  <m:oMath xmlns:m="http://schemas.openxmlformats.org/officeDocument/2006/math">
                    <m:r>
                      <a:rPr lang="en-US" sz="700" i="1" dirty="0" smtClean="0">
                        <a:latin typeface="Cambria Math" panose="02040503050406030204" pitchFamily="18" charset="0"/>
                      </a:rPr>
                      <m:t>15</m:t>
                    </m:r>
                    <m:r>
                      <a:rPr lang="en-US" sz="700" i="1" dirty="0" smtClean="0">
                        <a:latin typeface="Cambria Math" panose="02040503050406030204" pitchFamily="18" charset="0"/>
                      </a:rPr>
                      <m:t>𝑥</m:t>
                    </m:r>
                  </m:oMath>
                </a14:m>
                <a:r>
                  <a:rPr lang="en-US" sz="700" dirty="0" smtClean="0"/>
                  <a:t> </a:t>
                </a:r>
                <a:r>
                  <a:rPr lang="en-US" sz="700" dirty="0"/>
                  <a:t>from both sides to get:</a:t>
                </a:r>
              </a:p>
              <a:p>
                <a:pPr marL="0" indent="0">
                  <a:buNone/>
                </a:pPr>
                <a:r>
                  <a:rPr lang="en-US" sz="700" dirty="0"/>
                  <a:t>    </a:t>
                </a:r>
                <a14:m>
                  <m:oMath xmlns:m="http://schemas.openxmlformats.org/officeDocument/2006/math">
                    <m:r>
                      <a:rPr lang="en-US" sz="700" b="0" i="0" dirty="0" smtClean="0">
                        <a:latin typeface="Cambria Math" panose="02040503050406030204" pitchFamily="18" charset="0"/>
                      </a:rPr>
                      <m:t>                                                                                                   </m:t>
                    </m:r>
                    <m:r>
                      <a:rPr lang="en-US" sz="700" i="1" dirty="0" smtClean="0">
                        <a:latin typeface="Cambria Math" panose="02040503050406030204" pitchFamily="18" charset="0"/>
                      </a:rPr>
                      <m:t>25000</m:t>
                    </m:r>
                    <m:r>
                      <a:rPr lang="en-US" sz="700" i="1" dirty="0" smtClean="0">
                        <a:latin typeface="Cambria Math" panose="02040503050406030204" pitchFamily="18" charset="0"/>
                      </a:rPr>
                      <m:t>=</m:t>
                    </m:r>
                    <m:r>
                      <a:rPr lang="en-US" sz="700" i="1" dirty="0" smtClean="0">
                        <a:latin typeface="Cambria Math" panose="02040503050406030204" pitchFamily="18" charset="0"/>
                      </a:rPr>
                      <m:t>10000</m:t>
                    </m:r>
                    <m:r>
                      <a:rPr lang="en-US" sz="700" i="1" dirty="0" smtClean="0">
                        <a:latin typeface="Cambria Math" panose="02040503050406030204" pitchFamily="18" charset="0"/>
                      </a:rPr>
                      <m:t>+</m:t>
                    </m:r>
                    <m:r>
                      <a:rPr lang="en-US" sz="700" i="1" dirty="0" smtClean="0">
                        <a:latin typeface="Cambria Math" panose="02040503050406030204" pitchFamily="18" charset="0"/>
                      </a:rPr>
                      <m:t>25</m:t>
                    </m:r>
                    <m:r>
                      <a:rPr lang="en-US" sz="700" i="1" dirty="0" smtClean="0">
                        <a:latin typeface="Cambria Math" panose="02040503050406030204" pitchFamily="18" charset="0"/>
                      </a:rPr>
                      <m:t>𝑥</m:t>
                    </m:r>
                  </m:oMath>
                </a14:m>
                <a:endParaRPr lang="en-US" sz="700" dirty="0"/>
              </a:p>
              <a:p>
                <a:pPr marL="0" indent="0">
                  <a:buNone/>
                </a:pPr>
                <a:r>
                  <a:rPr lang="en-US" sz="700" dirty="0"/>
                  <a:t>    Subtract 10000 from both sides:</a:t>
                </a:r>
              </a:p>
              <a:p>
                <a:pPr marL="0" indent="0">
                  <a:buNone/>
                </a:pPr>
                <a:r>
                  <a:rPr lang="en-US" sz="700" dirty="0"/>
                  <a:t>    </a:t>
                </a:r>
                <a:r>
                  <a:rPr lang="en-US" sz="700" dirty="0" smtClean="0"/>
                  <a:t>                                                                                           </a:t>
                </a:r>
                <a14:m>
                  <m:oMath xmlns:m="http://schemas.openxmlformats.org/officeDocument/2006/math">
                    <m:r>
                      <a:rPr lang="en-US" sz="700" i="1" dirty="0" smtClean="0">
                        <a:latin typeface="Cambria Math" panose="02040503050406030204" pitchFamily="18" charset="0"/>
                      </a:rPr>
                      <m:t>15000</m:t>
                    </m:r>
                    <m:r>
                      <a:rPr lang="en-US" sz="700" i="1" dirty="0" smtClean="0">
                        <a:latin typeface="Cambria Math" panose="02040503050406030204" pitchFamily="18" charset="0"/>
                      </a:rPr>
                      <m:t>=</m:t>
                    </m:r>
                    <m:r>
                      <a:rPr lang="en-US" sz="700" i="1" dirty="0" smtClean="0">
                        <a:latin typeface="Cambria Math" panose="02040503050406030204" pitchFamily="18" charset="0"/>
                      </a:rPr>
                      <m:t>25</m:t>
                    </m:r>
                    <m:r>
                      <a:rPr lang="en-US" sz="700" i="1" dirty="0" smtClean="0">
                        <a:latin typeface="Cambria Math" panose="02040503050406030204" pitchFamily="18" charset="0"/>
                      </a:rPr>
                      <m:t>𝑥</m:t>
                    </m:r>
                  </m:oMath>
                </a14:m>
                <a:endParaRPr lang="en-US" sz="700" dirty="0"/>
              </a:p>
              <a:p>
                <a:pPr marL="0" indent="0">
                  <a:buNone/>
                </a:pPr>
                <a:r>
                  <a:rPr lang="en-US" sz="700" dirty="0" smtClean="0"/>
                  <a:t>    Divide </a:t>
                </a:r>
                <a:r>
                  <a:rPr lang="en-US" sz="700" dirty="0"/>
                  <a:t>both sides by 25 to solve for</a:t>
                </a:r>
                <a14:m>
                  <m:oMath xmlns:m="http://schemas.openxmlformats.org/officeDocument/2006/math">
                    <m:r>
                      <a:rPr lang="en-US" sz="700" i="1" dirty="0" smtClean="0">
                        <a:latin typeface="Cambria Math" panose="02040503050406030204" pitchFamily="18" charset="0"/>
                      </a:rPr>
                      <m:t> </m:t>
                    </m:r>
                    <m:r>
                      <a:rPr lang="en-US" sz="700" i="1" dirty="0" smtClean="0">
                        <a:latin typeface="Cambria Math" panose="02040503050406030204" pitchFamily="18" charset="0"/>
                      </a:rPr>
                      <m:t>𝑥</m:t>
                    </m:r>
                  </m:oMath>
                </a14:m>
                <a:r>
                  <a:rPr lang="en-US" sz="700" dirty="0"/>
                  <a:t>:</a:t>
                </a:r>
              </a:p>
              <a:p>
                <a:pPr marL="0" indent="0">
                  <a:buNone/>
                </a:pPr>
                <a:r>
                  <a:rPr lang="en-US" sz="700" dirty="0"/>
                  <a:t>   </a:t>
                </a:r>
                <a:r>
                  <a:rPr lang="en-US" sz="700" dirty="0" smtClean="0"/>
                  <a:t>                                                                                             </a:t>
                </a:r>
                <a14:m>
                  <m:oMath xmlns:m="http://schemas.openxmlformats.org/officeDocument/2006/math">
                    <m:r>
                      <a:rPr lang="en-US" sz="700" i="1" dirty="0" smtClean="0">
                        <a:latin typeface="Cambria Math" panose="02040503050406030204" pitchFamily="18" charset="0"/>
                      </a:rPr>
                      <m:t>𝑥</m:t>
                    </m:r>
                    <m:r>
                      <a:rPr lang="en-US" sz="700" i="1" dirty="0" smtClean="0">
                        <a:latin typeface="Cambria Math" panose="02040503050406030204" pitchFamily="18" charset="0"/>
                      </a:rPr>
                      <m:t>=</m:t>
                    </m:r>
                    <m:f>
                      <m:fPr>
                        <m:ctrlPr>
                          <a:rPr lang="en-US" sz="700" i="1" dirty="0" smtClean="0">
                            <a:latin typeface="Cambria Math" panose="02040503050406030204" pitchFamily="18" charset="0"/>
                          </a:rPr>
                        </m:ctrlPr>
                      </m:fPr>
                      <m:num>
                        <m:r>
                          <a:rPr lang="en-US" sz="700" b="0" i="1" dirty="0" smtClean="0">
                            <a:latin typeface="Cambria Math" panose="02040503050406030204" pitchFamily="18" charset="0"/>
                          </a:rPr>
                          <m:t>15000</m:t>
                        </m:r>
                      </m:num>
                      <m:den>
                        <m:r>
                          <a:rPr lang="en-US" sz="700" b="0" i="1" dirty="0" smtClean="0">
                            <a:latin typeface="Cambria Math" panose="02040503050406030204" pitchFamily="18" charset="0"/>
                          </a:rPr>
                          <m:t>25</m:t>
                        </m:r>
                      </m:den>
                    </m:f>
                    <m:r>
                      <a:rPr lang="en-US" sz="700" i="1" dirty="0" smtClean="0">
                        <a:latin typeface="Cambria Math" panose="02040503050406030204" pitchFamily="18" charset="0"/>
                      </a:rPr>
                      <m:t>=</m:t>
                    </m:r>
                    <m:r>
                      <a:rPr lang="en-US" sz="700" i="1" dirty="0" smtClean="0">
                        <a:latin typeface="Cambria Math" panose="02040503050406030204" pitchFamily="18" charset="0"/>
                      </a:rPr>
                      <m:t>600</m:t>
                    </m:r>
                  </m:oMath>
                </a14:m>
                <a:endParaRPr lang="en-US" sz="700" dirty="0"/>
              </a:p>
              <a:p>
                <a:pPr marL="0" indent="0">
                  <a:buNone/>
                </a:pPr>
                <a:r>
                  <a:rPr lang="en-US" sz="700" dirty="0"/>
                  <a:t>Therefore, Heather would need to conduct 600 training sessions for the salary options to be equal.</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839788" y="4127498"/>
                <a:ext cx="5157787" cy="2571751"/>
              </a:xfr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p:cNvSpPr>
                <a:spLocks noGrp="1"/>
              </p:cNvSpPr>
              <p:nvPr>
                <p:ph type="body" sz="quarter" idx="3"/>
              </p:nvPr>
            </p:nvSpPr>
            <p:spPr>
              <a:xfrm>
                <a:off x="6172200" y="1681163"/>
                <a:ext cx="5183188" cy="2446334"/>
              </a:xfrm>
              <a:ln>
                <a:solidFill>
                  <a:schemeClr val="tx1"/>
                </a:solidFill>
              </a:ln>
            </p:spPr>
            <p:txBody>
              <a:bodyPr anchor="t">
                <a:normAutofit fontScale="62500" lnSpcReduction="20000"/>
              </a:bodyPr>
              <a:lstStyle/>
              <a:p>
                <a:pPr>
                  <a:lnSpc>
                    <a:spcPct val="120000"/>
                  </a:lnSpc>
                  <a:spcBef>
                    <a:spcPts val="0"/>
                  </a:spcBef>
                </a:pPr>
                <a:r>
                  <a:rPr lang="en-US" sz="1600" b="0" dirty="0"/>
                  <a:t>Let's analyze the options:</a:t>
                </a:r>
              </a:p>
              <a:p>
                <a:pPr>
                  <a:lnSpc>
                    <a:spcPct val="120000"/>
                  </a:lnSpc>
                  <a:spcBef>
                    <a:spcPts val="0"/>
                  </a:spcBef>
                </a:pPr>
                <a:r>
                  <a:rPr lang="en-US" sz="1600" b="0" dirty="0"/>
                  <a:t>Option A</a:t>
                </a:r>
              </a:p>
              <a:p>
                <a:pPr>
                  <a:lnSpc>
                    <a:spcPct val="120000"/>
                  </a:lnSpc>
                  <a:spcBef>
                    <a:spcPts val="0"/>
                  </a:spcBef>
                </a:pPr>
                <a:r>
                  <a:rPr lang="en-US" sz="1600" b="0" dirty="0"/>
                  <a:t>$25,000 (base salary) + $15 (per session) = Total Salary</a:t>
                </a:r>
              </a:p>
              <a:p>
                <a:pPr>
                  <a:lnSpc>
                    <a:spcPct val="120000"/>
                  </a:lnSpc>
                  <a:spcBef>
                    <a:spcPts val="0"/>
                  </a:spcBef>
                </a:pPr>
                <a:r>
                  <a:rPr lang="en-US" sz="1600" b="0" dirty="0"/>
                  <a:t>Option B</a:t>
                </a:r>
              </a:p>
              <a:p>
                <a:pPr>
                  <a:lnSpc>
                    <a:spcPct val="120000"/>
                  </a:lnSpc>
                  <a:spcBef>
                    <a:spcPts val="0"/>
                  </a:spcBef>
                </a:pPr>
                <a:r>
                  <a:rPr lang="en-US" sz="1600" b="0" dirty="0"/>
                  <a:t>$10,000 (base salary) + $40 (per session) = Total Salary</a:t>
                </a:r>
              </a:p>
              <a:p>
                <a:pPr>
                  <a:lnSpc>
                    <a:spcPct val="120000"/>
                  </a:lnSpc>
                  <a:spcBef>
                    <a:spcPts val="0"/>
                  </a:spcBef>
                </a:pPr>
                <a:r>
                  <a:rPr lang="en-US" sz="1600" b="0" dirty="0"/>
                  <a:t>To find the break-even point, we set the total salaries equal:</a:t>
                </a:r>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m:t>
                      </m:r>
                      <m:r>
                        <a:rPr lang="en-US" sz="1600" b="0" i="1" dirty="0" smtClean="0">
                          <a:latin typeface="Cambria Math" panose="02040503050406030204" pitchFamily="18" charset="0"/>
                        </a:rPr>
                        <m:t>25</m:t>
                      </m:r>
                      <m:r>
                        <a:rPr lang="en-US" sz="1600" b="0" i="1" dirty="0" smtClean="0">
                          <a:latin typeface="Cambria Math" panose="02040503050406030204" pitchFamily="18" charset="0"/>
                        </a:rPr>
                        <m:t>,</m:t>
                      </m:r>
                      <m:r>
                        <a:rPr lang="en-US" sz="1600" b="0" i="1" dirty="0" smtClean="0">
                          <a:latin typeface="Cambria Math" panose="02040503050406030204" pitchFamily="18" charset="0"/>
                        </a:rPr>
                        <m:t>000</m:t>
                      </m:r>
                      <m:r>
                        <a:rPr lang="en-US" sz="1600" b="0" i="1" dirty="0" smtClean="0">
                          <a:latin typeface="Cambria Math" panose="02040503050406030204" pitchFamily="18" charset="0"/>
                        </a:rPr>
                        <m:t> + $</m:t>
                      </m:r>
                      <m:r>
                        <a:rPr lang="en-US" sz="1600" b="0" i="1" dirty="0" smtClean="0">
                          <a:latin typeface="Cambria Math" panose="02040503050406030204" pitchFamily="18" charset="0"/>
                        </a:rPr>
                        <m:t>15</m:t>
                      </m:r>
                      <m:r>
                        <a:rPr lang="en-US" sz="1600" b="0" i="1" dirty="0" smtClean="0">
                          <a:latin typeface="Cambria Math" panose="02040503050406030204" pitchFamily="18" charset="0"/>
                        </a:rPr>
                        <m:t>𝑥</m:t>
                      </m:r>
                      <m:r>
                        <a:rPr lang="en-US" sz="1600" b="0" i="1" dirty="0" smtClean="0">
                          <a:latin typeface="Cambria Math" panose="02040503050406030204" pitchFamily="18" charset="0"/>
                        </a:rPr>
                        <m:t> = $</m:t>
                      </m:r>
                      <m:r>
                        <a:rPr lang="en-US" sz="1600" b="0" i="1" dirty="0" smtClean="0">
                          <a:latin typeface="Cambria Math" panose="02040503050406030204" pitchFamily="18" charset="0"/>
                        </a:rPr>
                        <m:t>10</m:t>
                      </m:r>
                      <m:r>
                        <a:rPr lang="en-US" sz="1600" b="0" i="1" dirty="0" smtClean="0">
                          <a:latin typeface="Cambria Math" panose="02040503050406030204" pitchFamily="18" charset="0"/>
                        </a:rPr>
                        <m:t>,</m:t>
                      </m:r>
                      <m:r>
                        <a:rPr lang="en-US" sz="1600" b="0" i="1" dirty="0" smtClean="0">
                          <a:latin typeface="Cambria Math" panose="02040503050406030204" pitchFamily="18" charset="0"/>
                        </a:rPr>
                        <m:t>000</m:t>
                      </m:r>
                      <m:r>
                        <a:rPr lang="en-US" sz="1600" b="0" i="1" dirty="0" smtClean="0">
                          <a:latin typeface="Cambria Math" panose="02040503050406030204" pitchFamily="18" charset="0"/>
                        </a:rPr>
                        <m:t> + $</m:t>
                      </m:r>
                      <m:r>
                        <a:rPr lang="en-US" sz="1600" b="0" i="1" dirty="0" smtClean="0">
                          <a:latin typeface="Cambria Math" panose="02040503050406030204" pitchFamily="18" charset="0"/>
                        </a:rPr>
                        <m:t>40</m:t>
                      </m:r>
                      <m:r>
                        <a:rPr lang="en-US" sz="1600" b="0" i="1" dirty="0" smtClean="0">
                          <a:latin typeface="Cambria Math" panose="02040503050406030204" pitchFamily="18" charset="0"/>
                        </a:rPr>
                        <m:t>𝑥</m:t>
                      </m:r>
                    </m:oMath>
                  </m:oMathPara>
                </a14:m>
                <a:endParaRPr lang="en-US" sz="1600" b="0" dirty="0"/>
              </a:p>
              <a:p>
                <a:pPr>
                  <a:lnSpc>
                    <a:spcPct val="120000"/>
                  </a:lnSpc>
                  <a:spcBef>
                    <a:spcPts val="0"/>
                  </a:spcBef>
                </a:pPr>
                <a:r>
                  <a:rPr lang="en-US" sz="1600" b="0" dirty="0"/>
                  <a:t>Subtract </a:t>
                </a:r>
                <a14:m>
                  <m:oMath xmlns:m="http://schemas.openxmlformats.org/officeDocument/2006/math">
                    <m:r>
                      <a:rPr lang="en-US" sz="1600" b="0" i="1" dirty="0" smtClean="0">
                        <a:latin typeface="Cambria Math" panose="02040503050406030204" pitchFamily="18" charset="0"/>
                      </a:rPr>
                      <m:t>$</m:t>
                    </m:r>
                    <m:r>
                      <a:rPr lang="en-US" sz="1600" b="0" i="1" dirty="0" smtClean="0">
                        <a:latin typeface="Cambria Math" panose="02040503050406030204" pitchFamily="18" charset="0"/>
                      </a:rPr>
                      <m:t>10</m:t>
                    </m:r>
                    <m:r>
                      <a:rPr lang="en-US" sz="1600" b="0" i="1" dirty="0" smtClean="0">
                        <a:latin typeface="Cambria Math" panose="02040503050406030204" pitchFamily="18" charset="0"/>
                      </a:rPr>
                      <m:t>,</m:t>
                    </m:r>
                    <m:r>
                      <a:rPr lang="en-US" sz="1600" b="0" i="1" dirty="0" smtClean="0">
                        <a:latin typeface="Cambria Math" panose="02040503050406030204" pitchFamily="18" charset="0"/>
                      </a:rPr>
                      <m:t>000</m:t>
                    </m:r>
                    <m:r>
                      <a:rPr lang="en-US" sz="1600" b="0" i="1" dirty="0" smtClean="0">
                        <a:latin typeface="Cambria Math" panose="02040503050406030204" pitchFamily="18" charset="0"/>
                      </a:rPr>
                      <m:t> </m:t>
                    </m:r>
                  </m:oMath>
                </a14:m>
                <a:r>
                  <a:rPr lang="en-US" sz="1600" b="0" dirty="0"/>
                  <a:t>from both sides:</a:t>
                </a:r>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m:t>
                      </m:r>
                      <m:r>
                        <a:rPr lang="en-US" sz="1600" b="0" i="1" dirty="0" smtClean="0">
                          <a:latin typeface="Cambria Math" panose="02040503050406030204" pitchFamily="18" charset="0"/>
                        </a:rPr>
                        <m:t>15</m:t>
                      </m:r>
                      <m:r>
                        <a:rPr lang="en-US" sz="1600" b="0" i="1" dirty="0" smtClean="0">
                          <a:latin typeface="Cambria Math" panose="02040503050406030204" pitchFamily="18" charset="0"/>
                        </a:rPr>
                        <m:t>,</m:t>
                      </m:r>
                      <m:r>
                        <a:rPr lang="en-US" sz="1600" b="0" i="1" dirty="0" smtClean="0">
                          <a:latin typeface="Cambria Math" panose="02040503050406030204" pitchFamily="18" charset="0"/>
                        </a:rPr>
                        <m:t>000</m:t>
                      </m:r>
                      <m:r>
                        <a:rPr lang="en-US" sz="1600" b="0" i="1" dirty="0" smtClean="0">
                          <a:latin typeface="Cambria Math" panose="02040503050406030204" pitchFamily="18" charset="0"/>
                        </a:rPr>
                        <m:t> + $</m:t>
                      </m:r>
                      <m:r>
                        <a:rPr lang="en-US" sz="1600" b="0" i="1" dirty="0" smtClean="0">
                          <a:latin typeface="Cambria Math" panose="02040503050406030204" pitchFamily="18" charset="0"/>
                        </a:rPr>
                        <m:t>15</m:t>
                      </m:r>
                      <m:r>
                        <a:rPr lang="en-US" sz="1600" b="0" i="1" dirty="0" smtClean="0">
                          <a:latin typeface="Cambria Math" panose="02040503050406030204" pitchFamily="18" charset="0"/>
                        </a:rPr>
                        <m:t>𝑥</m:t>
                      </m:r>
                      <m:r>
                        <a:rPr lang="en-US" sz="1600" b="0" i="1" dirty="0" smtClean="0">
                          <a:latin typeface="Cambria Math" panose="02040503050406030204" pitchFamily="18" charset="0"/>
                        </a:rPr>
                        <m:t> = $</m:t>
                      </m:r>
                      <m:r>
                        <a:rPr lang="en-US" sz="1600" b="0" i="1" dirty="0" smtClean="0">
                          <a:latin typeface="Cambria Math" panose="02040503050406030204" pitchFamily="18" charset="0"/>
                        </a:rPr>
                        <m:t>40</m:t>
                      </m:r>
                      <m:r>
                        <a:rPr lang="en-US" sz="1600" b="0" i="1" dirty="0" smtClean="0">
                          <a:latin typeface="Cambria Math" panose="02040503050406030204" pitchFamily="18" charset="0"/>
                        </a:rPr>
                        <m:t>𝑥</m:t>
                      </m:r>
                    </m:oMath>
                  </m:oMathPara>
                </a14:m>
                <a:endParaRPr lang="en-US" sz="1600" b="0" dirty="0"/>
              </a:p>
              <a:p>
                <a:pPr>
                  <a:lnSpc>
                    <a:spcPct val="120000"/>
                  </a:lnSpc>
                  <a:spcBef>
                    <a:spcPts val="0"/>
                  </a:spcBef>
                </a:pPr>
                <a:r>
                  <a:rPr lang="en-US" sz="1600" b="0" dirty="0"/>
                  <a:t>Subtract </a:t>
                </a:r>
                <a14:m>
                  <m:oMath xmlns:m="http://schemas.openxmlformats.org/officeDocument/2006/math">
                    <m:r>
                      <a:rPr lang="en-US" sz="1600" b="0" i="1" dirty="0" smtClean="0">
                        <a:latin typeface="Cambria Math" panose="02040503050406030204" pitchFamily="18" charset="0"/>
                      </a:rPr>
                      <m:t>$</m:t>
                    </m:r>
                    <m:r>
                      <a:rPr lang="en-US" sz="1600" b="0" i="1" dirty="0" smtClean="0">
                        <a:latin typeface="Cambria Math" panose="02040503050406030204" pitchFamily="18" charset="0"/>
                      </a:rPr>
                      <m:t>15</m:t>
                    </m:r>
                    <m:r>
                      <a:rPr lang="en-US" sz="1600" b="0" i="1" dirty="0" smtClean="0">
                        <a:latin typeface="Cambria Math" panose="02040503050406030204" pitchFamily="18" charset="0"/>
                      </a:rPr>
                      <m:t>𝑥</m:t>
                    </m:r>
                    <m:r>
                      <a:rPr lang="en-US" sz="1600" b="0" i="1" dirty="0" smtClean="0">
                        <a:latin typeface="Cambria Math" panose="02040503050406030204" pitchFamily="18" charset="0"/>
                      </a:rPr>
                      <m:t> </m:t>
                    </m:r>
                  </m:oMath>
                </a14:m>
                <a:r>
                  <a:rPr lang="en-US" sz="1600" b="0" dirty="0"/>
                  <a:t>from both sides:</a:t>
                </a:r>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m:t>
                      </m:r>
                      <m:r>
                        <a:rPr lang="en-US" sz="1600" b="0" i="1" dirty="0" smtClean="0">
                          <a:latin typeface="Cambria Math" panose="02040503050406030204" pitchFamily="18" charset="0"/>
                        </a:rPr>
                        <m:t>15</m:t>
                      </m:r>
                      <m:r>
                        <a:rPr lang="en-US" sz="1600" b="0" i="1" dirty="0" smtClean="0">
                          <a:latin typeface="Cambria Math" panose="02040503050406030204" pitchFamily="18" charset="0"/>
                        </a:rPr>
                        <m:t>,</m:t>
                      </m:r>
                      <m:r>
                        <a:rPr lang="en-US" sz="1600" b="0" i="1" dirty="0" smtClean="0">
                          <a:latin typeface="Cambria Math" panose="02040503050406030204" pitchFamily="18" charset="0"/>
                        </a:rPr>
                        <m:t>000</m:t>
                      </m:r>
                      <m:r>
                        <a:rPr lang="en-US" sz="1600" b="0" i="1" dirty="0" smtClean="0">
                          <a:latin typeface="Cambria Math" panose="02040503050406030204" pitchFamily="18" charset="0"/>
                        </a:rPr>
                        <m:t> = $</m:t>
                      </m:r>
                      <m:r>
                        <a:rPr lang="en-US" sz="1600" b="0" i="1" dirty="0" smtClean="0">
                          <a:latin typeface="Cambria Math" panose="02040503050406030204" pitchFamily="18" charset="0"/>
                        </a:rPr>
                        <m:t>25</m:t>
                      </m:r>
                      <m:r>
                        <a:rPr lang="en-US" sz="1600" b="0" i="1" dirty="0" smtClean="0">
                          <a:latin typeface="Cambria Math" panose="02040503050406030204" pitchFamily="18" charset="0"/>
                        </a:rPr>
                        <m:t>𝑥</m:t>
                      </m:r>
                    </m:oMath>
                  </m:oMathPara>
                </a14:m>
                <a:endParaRPr lang="en-US" sz="1600" b="0" dirty="0"/>
              </a:p>
              <a:p>
                <a:pPr>
                  <a:lnSpc>
                    <a:spcPct val="120000"/>
                  </a:lnSpc>
                  <a:spcBef>
                    <a:spcPts val="0"/>
                  </a:spcBef>
                </a:pPr>
                <a:r>
                  <a:rPr lang="en-US" sz="1600" b="0" dirty="0"/>
                  <a:t>Divide by </a:t>
                </a:r>
                <a14:m>
                  <m:oMath xmlns:m="http://schemas.openxmlformats.org/officeDocument/2006/math">
                    <m:r>
                      <a:rPr lang="en-US" sz="1600" b="0" i="1" dirty="0" smtClean="0">
                        <a:latin typeface="Cambria Math" panose="02040503050406030204" pitchFamily="18" charset="0"/>
                      </a:rPr>
                      <m:t>$</m:t>
                    </m:r>
                    <m:r>
                      <a:rPr lang="en-US" sz="1600" b="0" i="1" dirty="0" smtClean="0">
                        <a:latin typeface="Cambria Math" panose="02040503050406030204" pitchFamily="18" charset="0"/>
                      </a:rPr>
                      <m:t>25</m:t>
                    </m:r>
                  </m:oMath>
                </a14:m>
                <a:r>
                  <a:rPr lang="en-US" sz="1600" b="0" dirty="0"/>
                  <a:t>:</a:t>
                </a:r>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600</m:t>
                      </m:r>
                      <m:r>
                        <a:rPr lang="en-US" sz="1600" b="0" i="1" dirty="0" smtClean="0">
                          <a:latin typeface="Cambria Math" panose="02040503050406030204" pitchFamily="18" charset="0"/>
                        </a:rPr>
                        <m:t> = </m:t>
                      </m:r>
                      <m:r>
                        <a:rPr lang="en-US" sz="1600" b="0" i="1" dirty="0" smtClean="0">
                          <a:latin typeface="Cambria Math" panose="02040503050406030204" pitchFamily="18" charset="0"/>
                        </a:rPr>
                        <m:t>𝑥</m:t>
                      </m:r>
                    </m:oMath>
                  </m:oMathPara>
                </a14:m>
                <a:endParaRPr lang="en-US" sz="1600" b="0" dirty="0"/>
              </a:p>
              <a:p>
                <a:pPr>
                  <a:lnSpc>
                    <a:spcPct val="120000"/>
                  </a:lnSpc>
                  <a:spcBef>
                    <a:spcPts val="0"/>
                  </a:spcBef>
                </a:pPr>
                <a:r>
                  <a:rPr lang="en-US" sz="1600" b="0" dirty="0"/>
                  <a:t>Heather would need to conduct 600 training sessions for the salary options to be equal.</a:t>
                </a:r>
              </a:p>
            </p:txBody>
          </p:sp>
        </mc:Choice>
        <mc:Fallback xmlns="">
          <p:sp>
            <p:nvSpPr>
              <p:cNvPr id="5" name="Text Placeholder 4"/>
              <p:cNvSpPr>
                <a:spLocks noGrp="1" noRot="1" noChangeAspect="1" noMove="1" noResize="1" noEditPoints="1" noAdjustHandles="1" noChangeArrowheads="1" noChangeShapeType="1" noTextEdit="1"/>
              </p:cNvSpPr>
              <p:nvPr>
                <p:ph type="body" sz="quarter" idx="3"/>
              </p:nvPr>
            </p:nvSpPr>
            <p:spPr>
              <a:xfrm>
                <a:off x="6172200" y="1681163"/>
                <a:ext cx="5183188" cy="2446334"/>
              </a:xfr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a:xfrm>
                <a:off x="6172200" y="4127497"/>
                <a:ext cx="5183188" cy="2571751"/>
              </a:xfrm>
              <a:ln>
                <a:solidFill>
                  <a:schemeClr val="tx1"/>
                </a:solidFill>
              </a:ln>
            </p:spPr>
            <p:txBody>
              <a:bodyPr>
                <a:normAutofit fontScale="47500" lnSpcReduction="20000"/>
              </a:bodyPr>
              <a:lstStyle/>
              <a:p>
                <a:pPr marL="0" indent="0">
                  <a:buNone/>
                </a:pPr>
                <a:r>
                  <a:rPr lang="en-US" dirty="0"/>
                  <a:t>Here's how to solve this problem:</a:t>
                </a:r>
                <a:br>
                  <a:rPr lang="en-US" dirty="0"/>
                </a:br>
                <a:r>
                  <a:rPr lang="en-US" dirty="0"/>
                  <a:t/>
                </a:r>
                <a:br>
                  <a:rPr lang="en-US" dirty="0"/>
                </a:br>
                <a:r>
                  <a:rPr lang="en-US" dirty="0"/>
                  <a:t>**1. Set up an equation:**</a:t>
                </a:r>
                <a:br>
                  <a:rPr lang="en-US" dirty="0"/>
                </a:br>
                <a:r>
                  <a:rPr lang="en-US" dirty="0"/>
                  <a:t/>
                </a:r>
                <a:br>
                  <a:rPr lang="en-US" dirty="0"/>
                </a:br>
                <a:r>
                  <a:rPr lang="en-US" dirty="0"/>
                  <a:t>Let '</a:t>
                </a:r>
                <a14:m>
                  <m:oMath xmlns:m="http://schemas.openxmlformats.org/officeDocument/2006/math">
                    <m:r>
                      <a:rPr lang="en-US" i="1" dirty="0" smtClean="0">
                        <a:latin typeface="Cambria Math" panose="02040503050406030204" pitchFamily="18" charset="0"/>
                      </a:rPr>
                      <m:t>𝑥</m:t>
                    </m:r>
                  </m:oMath>
                </a14:m>
                <a:r>
                  <a:rPr lang="en-US" dirty="0"/>
                  <a:t>' represent the number of training sessions. We want to find when the earnings from both options are equal:</a:t>
                </a:r>
                <a:br>
                  <a:rPr lang="en-US" dirty="0"/>
                </a:br>
                <a:r>
                  <a:rPr lang="en-US" dirty="0"/>
                  <a:t/>
                </a:r>
                <a:br>
                  <a:rPr lang="en-US" dirty="0"/>
                </a:b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25</m:t>
                      </m:r>
                      <m:r>
                        <a:rPr lang="en-US" i="1" dirty="0" smtClean="0">
                          <a:latin typeface="Cambria Math" panose="02040503050406030204" pitchFamily="18" charset="0"/>
                        </a:rPr>
                        <m:t>,</m:t>
                      </m:r>
                      <m:r>
                        <a:rPr lang="en-US" i="1" dirty="0" smtClean="0">
                          <a:latin typeface="Cambria Math" panose="02040503050406030204" pitchFamily="18" charset="0"/>
                        </a:rPr>
                        <m:t>000</m:t>
                      </m:r>
                      <m:r>
                        <a:rPr lang="en-US" i="1" dirty="0" smtClean="0">
                          <a:latin typeface="Cambria Math" panose="02040503050406030204" pitchFamily="18" charset="0"/>
                        </a:rPr>
                        <m:t> + $</m:t>
                      </m:r>
                      <m:r>
                        <a:rPr lang="en-US" i="1" dirty="0" smtClean="0">
                          <a:latin typeface="Cambria Math" panose="02040503050406030204" pitchFamily="18" charset="0"/>
                        </a:rPr>
                        <m:t>15</m:t>
                      </m:r>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10</m:t>
                      </m:r>
                      <m:r>
                        <a:rPr lang="en-US" i="1" dirty="0" smtClean="0">
                          <a:latin typeface="Cambria Math" panose="02040503050406030204" pitchFamily="18" charset="0"/>
                        </a:rPr>
                        <m:t>,</m:t>
                      </m:r>
                      <m:r>
                        <a:rPr lang="en-US" i="1" dirty="0" smtClean="0">
                          <a:latin typeface="Cambria Math" panose="02040503050406030204" pitchFamily="18" charset="0"/>
                        </a:rPr>
                        <m:t>000</m:t>
                      </m:r>
                      <m:r>
                        <a:rPr lang="en-US" i="1" dirty="0" smtClean="0">
                          <a:latin typeface="Cambria Math" panose="02040503050406030204" pitchFamily="18" charset="0"/>
                        </a:rPr>
                        <m:t> + $</m:t>
                      </m:r>
                      <m:r>
                        <a:rPr lang="en-US" i="1" dirty="0" smtClean="0">
                          <a:latin typeface="Cambria Math" panose="02040503050406030204" pitchFamily="18" charset="0"/>
                        </a:rPr>
                        <m:t>40</m:t>
                      </m:r>
                      <m:r>
                        <a:rPr lang="en-US" i="1" dirty="0" smtClean="0">
                          <a:latin typeface="Cambria Math" panose="02040503050406030204" pitchFamily="18" charset="0"/>
                        </a:rPr>
                        <m:t>𝑥</m:t>
                      </m:r>
                    </m:oMath>
                  </m:oMathPara>
                </a14:m>
                <a:r>
                  <a:rPr lang="en-US" dirty="0"/>
                  <a:t/>
                </a:r>
                <a:br>
                  <a:rPr lang="en-US" dirty="0"/>
                </a:br>
                <a:r>
                  <a:rPr lang="en-US" dirty="0"/>
                  <a:t/>
                </a:r>
                <a:br>
                  <a:rPr lang="en-US" dirty="0"/>
                </a:br>
                <a:r>
                  <a:rPr lang="en-US" dirty="0"/>
                  <a:t>**2. Solve for </a:t>
                </a:r>
                <a14:m>
                  <m:oMath xmlns:m="http://schemas.openxmlformats.org/officeDocument/2006/math">
                    <m:r>
                      <a:rPr lang="en-US" i="1" dirty="0" smtClean="0">
                        <a:latin typeface="Cambria Math" panose="02040503050406030204" pitchFamily="18" charset="0"/>
                      </a:rPr>
                      <m:t>𝑥</m:t>
                    </m:r>
                  </m:oMath>
                </a14:m>
                <a:r>
                  <a:rPr lang="en-US" dirty="0"/>
                  <a:t>:**</a:t>
                </a:r>
                <a:br>
                  <a:rPr lang="en-US" dirty="0"/>
                </a:br>
                <a:r>
                  <a:rPr lang="en-US" dirty="0"/>
                  <a:t/>
                </a:r>
                <a:br>
                  <a:rPr lang="en-US" dirty="0"/>
                </a:br>
                <a:r>
                  <a:rPr lang="en-US" dirty="0"/>
                  <a:t>* Subtract $10,000 from both sides: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15</m:t>
                    </m:r>
                    <m:r>
                      <a:rPr lang="en-US" i="1" dirty="0" smtClean="0">
                        <a:latin typeface="Cambria Math" panose="02040503050406030204" pitchFamily="18" charset="0"/>
                      </a:rPr>
                      <m:t>,</m:t>
                    </m:r>
                    <m:r>
                      <a:rPr lang="en-US" i="1" dirty="0" smtClean="0">
                        <a:latin typeface="Cambria Math" panose="02040503050406030204" pitchFamily="18" charset="0"/>
                      </a:rPr>
                      <m:t>000</m:t>
                    </m:r>
                    <m:r>
                      <a:rPr lang="en-US" i="1" dirty="0" smtClean="0">
                        <a:latin typeface="Cambria Math" panose="02040503050406030204" pitchFamily="18" charset="0"/>
                      </a:rPr>
                      <m:t> + $</m:t>
                    </m:r>
                    <m:r>
                      <a:rPr lang="en-US" i="1" dirty="0" smtClean="0">
                        <a:latin typeface="Cambria Math" panose="02040503050406030204" pitchFamily="18" charset="0"/>
                      </a:rPr>
                      <m:t>15</m:t>
                    </m:r>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40</m:t>
                    </m:r>
                    <m:r>
                      <a:rPr lang="en-US" i="1" dirty="0" smtClean="0">
                        <a:latin typeface="Cambria Math" panose="02040503050406030204" pitchFamily="18" charset="0"/>
                      </a:rPr>
                      <m:t>𝑥</m:t>
                    </m:r>
                  </m:oMath>
                </a14:m>
                <a:r>
                  <a:rPr lang="en-US" dirty="0"/>
                  <a:t/>
                </a:r>
                <a:br>
                  <a:rPr lang="en-US" dirty="0"/>
                </a:br>
                <a:r>
                  <a:rPr lang="en-US" dirty="0"/>
                  <a:t>* Subtract $15x from both sides: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15</m:t>
                    </m:r>
                    <m:r>
                      <a:rPr lang="en-US" i="1" dirty="0" smtClean="0">
                        <a:latin typeface="Cambria Math" panose="02040503050406030204" pitchFamily="18" charset="0"/>
                      </a:rPr>
                      <m:t>,</m:t>
                    </m:r>
                    <m:r>
                      <a:rPr lang="en-US" i="1" dirty="0" smtClean="0">
                        <a:latin typeface="Cambria Math" panose="02040503050406030204" pitchFamily="18" charset="0"/>
                      </a:rPr>
                      <m:t>000</m:t>
                    </m:r>
                    <m:r>
                      <a:rPr lang="en-US" i="1" dirty="0" smtClean="0">
                        <a:latin typeface="Cambria Math" panose="02040503050406030204" pitchFamily="18" charset="0"/>
                      </a:rPr>
                      <m:t> = $</m:t>
                    </m:r>
                    <m:r>
                      <a:rPr lang="en-US" i="1" dirty="0" smtClean="0">
                        <a:latin typeface="Cambria Math" panose="02040503050406030204" pitchFamily="18" charset="0"/>
                      </a:rPr>
                      <m:t>25</m:t>
                    </m:r>
                    <m:r>
                      <a:rPr lang="en-US" i="1" dirty="0" smtClean="0">
                        <a:latin typeface="Cambria Math" panose="02040503050406030204" pitchFamily="18" charset="0"/>
                      </a:rPr>
                      <m:t>𝑥</m:t>
                    </m:r>
                  </m:oMath>
                </a14:m>
                <a:r>
                  <a:rPr lang="en-US" dirty="0"/>
                  <a:t/>
                </a:r>
                <a:br>
                  <a:rPr lang="en-US" dirty="0"/>
                </a:br>
                <a:r>
                  <a:rPr lang="en-US" dirty="0"/>
                  <a:t>* Divide both sides by $25: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600</m:t>
                    </m:r>
                  </m:oMath>
                </a14:m>
                <a:r>
                  <a:rPr lang="en-US" dirty="0"/>
                  <a:t/>
                </a:r>
                <a:br>
                  <a:rPr lang="en-US" dirty="0"/>
                </a:br>
                <a:r>
                  <a:rPr lang="en-US" dirty="0"/>
                  <a:t/>
                </a:r>
                <a:br>
                  <a:rPr lang="en-US" dirty="0"/>
                </a:br>
                <a:r>
                  <a:rPr lang="en-US" dirty="0"/>
                  <a:t>**Answer:** Heather would need to have 600 training sessions for the salary options to be equal. </a:t>
                </a:r>
                <a:br>
                  <a:rPr lang="en-US" dirty="0"/>
                </a:br>
                <a:endParaRPr lang="en-US" sz="1600" dirty="0"/>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xfrm>
                <a:off x="6172200" y="4127497"/>
                <a:ext cx="5183188" cy="2571751"/>
              </a:xfrm>
              <a:blipFill>
                <a:blip r:embed="rId6"/>
                <a:stretch>
                  <a:fillRect l="-117" t="-1887"/>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09157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ln>
            <a:solidFill>
              <a:schemeClr val="tx1"/>
            </a:solidFill>
          </a:ln>
        </p:spPr>
        <p:txBody>
          <a:bodyPr>
            <a:normAutofit/>
          </a:bodyPr>
          <a:lstStyle/>
          <a:p>
            <a:r>
              <a:rPr lang="en-US" sz="1800" dirty="0" smtClean="0"/>
              <a:t>Q: An astronaut is in a launched rocket currently 15 miles in altitude. If a man is standing 2 miles from the launch pad, at what angle is the astronaut looking down at him from horizontal?</a:t>
            </a:r>
            <a:br>
              <a:rPr lang="en-US" sz="1800" dirty="0" smtClean="0"/>
            </a:br>
            <a:r>
              <a:rPr lang="en-US" sz="1800" dirty="0" smtClean="0"/>
              <a:t>A: 82.4</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39788" y="1681162"/>
                <a:ext cx="5157787" cy="2446337"/>
              </a:xfrm>
              <a:ln>
                <a:solidFill>
                  <a:schemeClr val="tx1"/>
                </a:solidFill>
              </a:ln>
            </p:spPr>
            <p:txBody>
              <a:bodyPr vert="horz" lIns="91440" tIns="45720" rIns="91440" bIns="45720" rtlCol="0" anchor="t">
                <a:normAutofit fontScale="32500" lnSpcReduction="20000"/>
              </a:bodyPr>
              <a:lstStyle/>
              <a:p>
                <a:r>
                  <a:rPr lang="en-US" sz="2800" b="0" dirty="0" smtClean="0"/>
                  <a:t>Let's solve this using trigonometry. This forms a right triangle where:</a:t>
                </a:r>
              </a:p>
              <a:p>
                <a:r>
                  <a:rPr lang="en-US" sz="2800" b="0" dirty="0"/>
                  <a:t>    The vertical height (opposite) is 15 miles</a:t>
                </a:r>
              </a:p>
              <a:p>
                <a:r>
                  <a:rPr lang="en-US" sz="2800" b="0" dirty="0"/>
                  <a:t>    The horizontal distance (adjacent) is 2 miles</a:t>
                </a:r>
              </a:p>
              <a:p>
                <a:r>
                  <a:rPr lang="en-US" sz="2800" b="0" dirty="0"/>
                  <a:t>    We need to find the angle from horizontal (looking down)</a:t>
                </a:r>
              </a:p>
              <a:p>
                <a:r>
                  <a:rPr lang="en-US" sz="2800" b="0" dirty="0"/>
                  <a:t>Using the tangent function:</a:t>
                </a:r>
              </a:p>
              <a:p>
                <a:pPr/>
                <a14:m>
                  <m:oMathPara xmlns:m="http://schemas.openxmlformats.org/officeDocument/2006/math">
                    <m:oMathParaPr>
                      <m:jc m:val="centerGroup"/>
                    </m:oMathParaPr>
                    <m:oMath xmlns:m="http://schemas.openxmlformats.org/officeDocument/2006/math">
                      <m:r>
                        <m:rPr>
                          <m:sty m:val="p"/>
                        </m:rPr>
                        <a:rPr lang="en-US" sz="2800" b="0" dirty="0">
                          <a:latin typeface="Cambria Math" panose="02040503050406030204" pitchFamily="18" charset="0"/>
                        </a:rPr>
                        <m:t>tan</m:t>
                      </m:r>
                      <m:r>
                        <a:rPr lang="en-US" sz="2800" b="0" dirty="0">
                          <a:latin typeface="Cambria Math" panose="02040503050406030204" pitchFamily="18" charset="0"/>
                        </a:rPr>
                        <m:t>(</m:t>
                      </m:r>
                      <m:r>
                        <m:rPr>
                          <m:sty m:val="p"/>
                        </m:rPr>
                        <a:rPr lang="en-US" sz="2800" b="0" i="1" dirty="0">
                          <a:latin typeface="Cambria Math" panose="02040503050406030204" pitchFamily="18" charset="0"/>
                        </a:rPr>
                        <m:t>θ</m:t>
                      </m:r>
                      <m:r>
                        <a:rPr lang="en-US" sz="2800" b="0" dirty="0">
                          <a:latin typeface="Cambria Math" panose="02040503050406030204" pitchFamily="18" charset="0"/>
                        </a:rPr>
                        <m:t>)=</m:t>
                      </m:r>
                      <m:f>
                        <m:fPr>
                          <m:ctrlPr>
                            <a:rPr lang="en-US" sz="2800" b="0" i="1" dirty="0">
                              <a:latin typeface="Cambria Math" panose="02040503050406030204" pitchFamily="18" charset="0"/>
                            </a:rPr>
                          </m:ctrlPr>
                        </m:fPr>
                        <m:num>
                          <m:r>
                            <m:rPr>
                              <m:sty m:val="p"/>
                            </m:rPr>
                            <a:rPr lang="en-US" sz="2800" b="0" i="1" dirty="0">
                              <a:latin typeface="Cambria Math" panose="02040503050406030204" pitchFamily="18" charset="0"/>
                            </a:rPr>
                            <m:t>opposite</m:t>
                          </m:r>
                        </m:num>
                        <m:den>
                          <m:r>
                            <m:rPr>
                              <m:sty m:val="p"/>
                            </m:rPr>
                            <a:rPr lang="en-US" sz="2800" b="0" i="1" dirty="0">
                              <a:latin typeface="Cambria Math" panose="02040503050406030204" pitchFamily="18" charset="0"/>
                            </a:rPr>
                            <m:t>adjacent</m:t>
                          </m:r>
                        </m:den>
                      </m:f>
                      <m:r>
                        <a:rPr lang="en-US" sz="2800" b="0" dirty="0">
                          <a:latin typeface="Cambria Math" panose="02040503050406030204" pitchFamily="18" charset="0"/>
                        </a:rPr>
                        <m:t>=</m:t>
                      </m:r>
                      <m:f>
                        <m:fPr>
                          <m:ctrlPr>
                            <a:rPr lang="en-US" sz="2800" b="0" i="1" dirty="0">
                              <a:latin typeface="Cambria Math" panose="02040503050406030204" pitchFamily="18" charset="0"/>
                            </a:rPr>
                          </m:ctrlPr>
                        </m:fPr>
                        <m:num>
                          <m:r>
                            <a:rPr lang="en-US" sz="2800" b="0" dirty="0">
                              <a:latin typeface="Cambria Math" panose="02040503050406030204" pitchFamily="18" charset="0"/>
                            </a:rPr>
                            <m:t>15</m:t>
                          </m:r>
                        </m:num>
                        <m:den>
                          <m:r>
                            <a:rPr lang="en-US" sz="2800" b="0" dirty="0">
                              <a:latin typeface="Cambria Math" panose="02040503050406030204" pitchFamily="18" charset="0"/>
                            </a:rPr>
                            <m:t>2</m:t>
                          </m:r>
                        </m:den>
                      </m:f>
                      <m:r>
                        <a:rPr lang="en-US" sz="2800" b="0" dirty="0">
                          <a:latin typeface="Cambria Math" panose="02040503050406030204" pitchFamily="18" charset="0"/>
                        </a:rPr>
                        <m:t>​</m:t>
                      </m:r>
                    </m:oMath>
                  </m:oMathPara>
                </a14:m>
                <a:endParaRPr lang="en-US" sz="2800" b="0" dirty="0"/>
              </a:p>
              <a:p>
                <a:r>
                  <a:rPr lang="en-US" sz="2800" b="0" dirty="0"/>
                  <a:t>Therefore:</a:t>
                </a:r>
              </a:p>
              <a:p>
                <a:pPr/>
                <a14:m>
                  <m:oMathPara xmlns:m="http://schemas.openxmlformats.org/officeDocument/2006/math">
                    <m:oMathParaPr>
                      <m:jc m:val="centerGroup"/>
                    </m:oMathParaPr>
                    <m:oMath xmlns:m="http://schemas.openxmlformats.org/officeDocument/2006/math">
                      <m:r>
                        <m:rPr>
                          <m:sty m:val="p"/>
                        </m:rPr>
                        <a:rPr lang="en-US" sz="2800" b="0" i="1" dirty="0">
                          <a:latin typeface="Cambria Math" panose="02040503050406030204" pitchFamily="18" charset="0"/>
                        </a:rPr>
                        <m:t>θ</m:t>
                      </m:r>
                      <m:r>
                        <a:rPr lang="en-US" sz="2800" b="0" dirty="0">
                          <a:latin typeface="Cambria Math" panose="02040503050406030204" pitchFamily="18" charset="0"/>
                        </a:rPr>
                        <m:t>=</m:t>
                      </m:r>
                      <m:r>
                        <m:rPr>
                          <m:sty m:val="p"/>
                        </m:rPr>
                        <a:rPr lang="en-US" sz="2800" b="0" i="0" dirty="0" smtClean="0">
                          <a:latin typeface="Cambria Math" panose="02040503050406030204" pitchFamily="18" charset="0"/>
                        </a:rPr>
                        <m:t>arctan</m:t>
                      </m:r>
                      <m:r>
                        <a:rPr lang="en-US" sz="2800" b="0" dirty="0">
                          <a:latin typeface="Cambria Math" panose="02040503050406030204" pitchFamily="18" charset="0"/>
                        </a:rPr>
                        <m:t>(</m:t>
                      </m:r>
                      <m:f>
                        <m:fPr>
                          <m:ctrlPr>
                            <a:rPr lang="en-US" sz="2800" b="0" i="1" dirty="0">
                              <a:latin typeface="Cambria Math" panose="02040503050406030204" pitchFamily="18" charset="0"/>
                            </a:rPr>
                          </m:ctrlPr>
                        </m:fPr>
                        <m:num>
                          <m:r>
                            <a:rPr lang="en-US" sz="2800" b="0" dirty="0">
                              <a:latin typeface="Cambria Math" panose="02040503050406030204" pitchFamily="18" charset="0"/>
                            </a:rPr>
                            <m:t>15</m:t>
                          </m:r>
                        </m:num>
                        <m:den>
                          <m:r>
                            <a:rPr lang="en-US" sz="2800" b="0" dirty="0">
                              <a:latin typeface="Cambria Math" panose="02040503050406030204" pitchFamily="18" charset="0"/>
                            </a:rPr>
                            <m:t>2</m:t>
                          </m:r>
                        </m:den>
                      </m:f>
                      <m:r>
                        <a:rPr lang="en-US" sz="2800" b="0" dirty="0">
                          <a:latin typeface="Cambria Math" panose="02040503050406030204" pitchFamily="18" charset="0"/>
                        </a:rPr>
                        <m:t>)</m:t>
                      </m:r>
                    </m:oMath>
                  </m:oMathPara>
                </a14:m>
                <a:endParaRPr lang="en-US" sz="2800" b="0" dirty="0"/>
              </a:p>
              <a:p>
                <a:r>
                  <a:rPr lang="en-US" sz="2800" b="0" dirty="0"/>
                  <a:t>Let's calculate this angle:</a:t>
                </a:r>
              </a:p>
              <a:p>
                <a:r>
                  <a:rPr lang="en-US" sz="2800" b="0" dirty="0"/>
                  <a:t>The angle is 82.41 degrees</a:t>
                </a: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39788" y="1681162"/>
                <a:ext cx="5157787" cy="2446337"/>
              </a:xfrm>
              <a:blipFill>
                <a:blip r:embed="rId3"/>
                <a:stretch>
                  <a:fillRect t="-99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839788" y="4127498"/>
                <a:ext cx="5157787" cy="2571751"/>
              </a:xfrm>
              <a:ln>
                <a:solidFill>
                  <a:schemeClr val="tx1"/>
                </a:solidFill>
              </a:ln>
            </p:spPr>
            <p:txBody>
              <a:bodyPr>
                <a:noAutofit/>
              </a:bodyPr>
              <a:lstStyle/>
              <a:p>
                <a:pPr marL="0" indent="0">
                  <a:lnSpc>
                    <a:spcPct val="120000"/>
                  </a:lnSpc>
                  <a:spcBef>
                    <a:spcPts val="0"/>
                  </a:spcBef>
                  <a:buNone/>
                </a:pPr>
                <a:r>
                  <a:rPr lang="en-US" sz="1000" dirty="0" smtClean="0"/>
                  <a:t>To find the angle at which the astronaut is looking down at the man from the horizontal, we can use trigonometry. </a:t>
                </a:r>
                <a:br>
                  <a:rPr lang="en-US" sz="1000" dirty="0" smtClean="0"/>
                </a:br>
                <a:r>
                  <a:rPr lang="en-US" sz="1000" dirty="0" smtClean="0"/>
                  <a:t>The height of the astronaut from the man is 15 miles, and the distance of the man from the launch pad is 2 miles. </a:t>
                </a:r>
                <a:br>
                  <a:rPr lang="en-US" sz="1000" dirty="0" smtClean="0"/>
                </a:br>
                <a:r>
                  <a:rPr lang="en-US" sz="1000" dirty="0" smtClean="0"/>
                  <a:t>Let </a:t>
                </a:r>
                <a14:m>
                  <m:oMath xmlns:m="http://schemas.openxmlformats.org/officeDocument/2006/math">
                    <m:r>
                      <a:rPr lang="en-US" sz="1000" i="1" dirty="0" smtClean="0">
                        <a:latin typeface="Cambria Math" panose="02040503050406030204" pitchFamily="18" charset="0"/>
                      </a:rPr>
                      <m:t>𝑥</m:t>
                    </m:r>
                  </m:oMath>
                </a14:m>
                <a:r>
                  <a:rPr lang="en-US" sz="1000" dirty="0"/>
                  <a:t> be the angle at which the astronaut is looking down at the man from the horizontal</a:t>
                </a:r>
                <a:r>
                  <a:rPr lang="en-US" sz="1000" dirty="0" smtClean="0"/>
                  <a:t>.</a:t>
                </a:r>
                <a:r>
                  <a:rPr lang="en-US" sz="1000" dirty="0"/>
                  <a:t/>
                </a:r>
                <a:br>
                  <a:rPr lang="en-US" sz="1000" dirty="0"/>
                </a:br>
                <a14:m>
                  <m:oMathPara xmlns:m="http://schemas.openxmlformats.org/officeDocument/2006/math">
                    <m:oMathParaPr>
                      <m:jc m:val="centerGroup"/>
                    </m:oMathParaPr>
                    <m:oMath xmlns:m="http://schemas.openxmlformats.org/officeDocument/2006/math">
                      <m:r>
                        <m:rPr>
                          <m:sty m:val="p"/>
                        </m:rPr>
                        <a:rPr lang="en-US" sz="1000" i="1" dirty="0" smtClean="0">
                          <a:latin typeface="Cambria Math" panose="02040503050406030204" pitchFamily="18" charset="0"/>
                        </a:rPr>
                        <m:t>tan</m:t>
                      </m:r>
                      <m:r>
                        <a:rPr lang="en-US" sz="1000" i="1" dirty="0" smtClean="0">
                          <a:latin typeface="Cambria Math" panose="02040503050406030204" pitchFamily="18" charset="0"/>
                        </a:rPr>
                        <m:t>⁡(</m:t>
                      </m:r>
                      <m:r>
                        <a:rPr lang="en-US" sz="1000" i="1" dirty="0" smtClean="0">
                          <a:latin typeface="Cambria Math" panose="02040503050406030204" pitchFamily="18" charset="0"/>
                        </a:rPr>
                        <m:t>𝑥</m:t>
                      </m:r>
                      <m:r>
                        <a:rPr lang="en-US" sz="1000" i="1" dirty="0" smtClean="0">
                          <a:latin typeface="Cambria Math" panose="02040503050406030204" pitchFamily="18" charset="0"/>
                        </a:rPr>
                        <m:t>) = </m:t>
                      </m:r>
                      <m:r>
                        <a:rPr lang="en-US" sz="1000" i="1" dirty="0" smtClean="0">
                          <a:latin typeface="Cambria Math" panose="02040503050406030204" pitchFamily="18" charset="0"/>
                        </a:rPr>
                        <m:t>𝑜𝑝𝑝𝑜𝑠𝑖𝑡𝑒</m:t>
                      </m:r>
                      <m:r>
                        <a:rPr lang="en-US" sz="1000" i="1" dirty="0" smtClean="0">
                          <a:latin typeface="Cambria Math" panose="02040503050406030204" pitchFamily="18" charset="0"/>
                        </a:rPr>
                        <m:t>/</m:t>
                      </m:r>
                      <m:r>
                        <a:rPr lang="en-US" sz="1000" i="1" dirty="0" smtClean="0">
                          <a:latin typeface="Cambria Math" panose="02040503050406030204" pitchFamily="18" charset="0"/>
                        </a:rPr>
                        <m:t>𝑎𝑑𝑗𝑎𝑐𝑒𝑛𝑡</m:t>
                      </m:r>
                    </m:oMath>
                    <m:oMath xmlns:m="http://schemas.openxmlformats.org/officeDocument/2006/math">
                      <m:func>
                        <m:funcPr>
                          <m:ctrlPr>
                            <a:rPr lang="en-US" sz="1000" i="1" dirty="0" smtClean="0">
                              <a:latin typeface="Cambria Math" panose="02040503050406030204" pitchFamily="18" charset="0"/>
                            </a:rPr>
                          </m:ctrlPr>
                        </m:funcPr>
                        <m:fName>
                          <m:r>
                            <m:rPr>
                              <m:sty m:val="p"/>
                            </m:rPr>
                            <a:rPr lang="en-US" sz="1000" i="0" dirty="0" smtClean="0">
                              <a:latin typeface="Cambria Math" panose="02040503050406030204" pitchFamily="18" charset="0"/>
                            </a:rPr>
                            <m:t>tan</m:t>
                          </m:r>
                        </m:fName>
                        <m:e>
                          <m:d>
                            <m:dPr>
                              <m:ctrlPr>
                                <a:rPr lang="en-US" sz="1000" i="1" dirty="0" smtClean="0">
                                  <a:latin typeface="Cambria Math" panose="02040503050406030204" pitchFamily="18" charset="0"/>
                                </a:rPr>
                              </m:ctrlPr>
                            </m:dPr>
                            <m:e>
                              <m:r>
                                <a:rPr lang="en-US" sz="1000" i="1" dirty="0" smtClean="0">
                                  <a:latin typeface="Cambria Math" panose="02040503050406030204" pitchFamily="18" charset="0"/>
                                </a:rPr>
                                <m:t>𝑥</m:t>
                              </m:r>
                            </m:e>
                          </m:d>
                        </m:e>
                      </m:func>
                      <m:r>
                        <a:rPr lang="en-US" sz="1000" i="1" dirty="0" smtClean="0">
                          <a:latin typeface="Cambria Math" panose="02040503050406030204" pitchFamily="18" charset="0"/>
                        </a:rPr>
                        <m:t>=</m:t>
                      </m:r>
                      <m:f>
                        <m:fPr>
                          <m:ctrlPr>
                            <a:rPr lang="en-US" sz="1000" i="1" dirty="0" smtClean="0">
                              <a:latin typeface="Cambria Math" panose="02040503050406030204" pitchFamily="18" charset="0"/>
                            </a:rPr>
                          </m:ctrlPr>
                        </m:fPr>
                        <m:num>
                          <m:r>
                            <a:rPr lang="en-US" sz="1000" i="1" dirty="0" smtClean="0">
                              <a:latin typeface="Cambria Math" panose="02040503050406030204" pitchFamily="18" charset="0"/>
                            </a:rPr>
                            <m:t>15</m:t>
                          </m:r>
                        </m:num>
                        <m:den>
                          <m:r>
                            <a:rPr lang="en-US" sz="1000" i="1" dirty="0" smtClean="0">
                              <a:latin typeface="Cambria Math" panose="02040503050406030204" pitchFamily="18" charset="0"/>
                            </a:rPr>
                            <m:t>2</m:t>
                          </m:r>
                        </m:den>
                      </m:f>
                    </m:oMath>
                    <m:oMath xmlns:m="http://schemas.openxmlformats.org/officeDocument/2006/math">
                      <m:r>
                        <a:rPr lang="en-US" sz="1000" i="1" dirty="0" smtClean="0">
                          <a:latin typeface="Cambria Math" panose="02040503050406030204" pitchFamily="18" charset="0"/>
                        </a:rPr>
                        <m:t>𝑥</m:t>
                      </m:r>
                      <m:r>
                        <a:rPr lang="en-US" sz="1000" i="1" dirty="0" smtClean="0">
                          <a:latin typeface="Cambria Math" panose="02040503050406030204" pitchFamily="18" charset="0"/>
                        </a:rPr>
                        <m:t> = </m:t>
                      </m:r>
                      <m:func>
                        <m:funcPr>
                          <m:ctrlPr>
                            <a:rPr lang="en-US" sz="1000" i="1" dirty="0" smtClean="0">
                              <a:latin typeface="Cambria Math" panose="02040503050406030204" pitchFamily="18" charset="0"/>
                            </a:rPr>
                          </m:ctrlPr>
                        </m:funcPr>
                        <m:fName>
                          <m:sSup>
                            <m:sSupPr>
                              <m:ctrlPr>
                                <a:rPr lang="en-US" sz="1000" i="1" dirty="0" smtClean="0">
                                  <a:latin typeface="Cambria Math" panose="02040503050406030204" pitchFamily="18" charset="0"/>
                                </a:rPr>
                              </m:ctrlPr>
                            </m:sSupPr>
                            <m:e>
                              <m:r>
                                <m:rPr>
                                  <m:sty m:val="p"/>
                                </m:rPr>
                                <a:rPr lang="en-US" sz="1000" i="0" dirty="0" smtClean="0">
                                  <a:latin typeface="Cambria Math" panose="02040503050406030204" pitchFamily="18" charset="0"/>
                                </a:rPr>
                                <m:t>tan</m:t>
                              </m:r>
                            </m:e>
                            <m:sup>
                              <m:r>
                                <a:rPr lang="en-US" sz="1000" i="1" dirty="0" smtClean="0">
                                  <a:latin typeface="Cambria Math" panose="02040503050406030204" pitchFamily="18" charset="0"/>
                                </a:rPr>
                                <m:t>−</m:t>
                              </m:r>
                              <m:r>
                                <a:rPr lang="en-US" sz="1000" i="1" dirty="0" smtClean="0">
                                  <a:latin typeface="Cambria Math" panose="02040503050406030204" pitchFamily="18" charset="0"/>
                                </a:rPr>
                                <m:t>1</m:t>
                              </m:r>
                            </m:sup>
                          </m:sSup>
                        </m:fName>
                        <m:e>
                          <m:r>
                            <a:rPr lang="en-US" sz="1000" b="0" i="1" dirty="0" smtClean="0">
                              <a:latin typeface="Cambria Math" panose="02040503050406030204" pitchFamily="18" charset="0"/>
                            </a:rPr>
                            <m:t>(</m:t>
                          </m:r>
                          <m:f>
                            <m:fPr>
                              <m:ctrlPr>
                                <a:rPr lang="en-US" sz="1000" i="1" dirty="0" smtClean="0">
                                  <a:latin typeface="Cambria Math" panose="02040503050406030204" pitchFamily="18" charset="0"/>
                                </a:rPr>
                              </m:ctrlPr>
                            </m:fPr>
                            <m:num>
                              <m:r>
                                <a:rPr lang="en-US" sz="1000" b="0" i="1" dirty="0" smtClean="0">
                                  <a:latin typeface="Cambria Math" panose="02040503050406030204" pitchFamily="18" charset="0"/>
                                </a:rPr>
                                <m:t>15</m:t>
                              </m:r>
                            </m:num>
                            <m:den>
                              <m:r>
                                <a:rPr lang="en-US" sz="1000" b="0" i="1" dirty="0" smtClean="0">
                                  <a:latin typeface="Cambria Math" panose="02040503050406030204" pitchFamily="18" charset="0"/>
                                </a:rPr>
                                <m:t>2</m:t>
                              </m:r>
                            </m:den>
                          </m:f>
                          <m:r>
                            <a:rPr lang="en-US" sz="1000" b="0" i="1" dirty="0" smtClean="0">
                              <a:latin typeface="Cambria Math" panose="02040503050406030204" pitchFamily="18" charset="0"/>
                            </a:rPr>
                            <m:t>)</m:t>
                          </m:r>
                        </m:e>
                      </m:func>
                      <m:r>
                        <a:rPr lang="en-US" sz="1000" b="0" i="1" dirty="0" smtClean="0">
                          <a:latin typeface="Cambria Math" panose="02040503050406030204" pitchFamily="18" charset="0"/>
                        </a:rPr>
                        <m:t> </m:t>
                      </m:r>
                    </m:oMath>
                    <m:oMath xmlns:m="http://schemas.openxmlformats.org/officeDocument/2006/math">
                      <m:r>
                        <a:rPr lang="en-US" sz="1000" i="1" dirty="0" smtClean="0">
                          <a:latin typeface="Cambria Math" panose="02040503050406030204" pitchFamily="18" charset="0"/>
                        </a:rPr>
                        <m:t>𝑥</m:t>
                      </m:r>
                      <m:r>
                        <a:rPr lang="en-US" sz="1000" i="1" dirty="0" smtClean="0">
                          <a:latin typeface="Cambria Math" panose="02040503050406030204" pitchFamily="18" charset="0"/>
                        </a:rPr>
                        <m:t> ≈ </m:t>
                      </m:r>
                      <m:r>
                        <a:rPr lang="en-US" sz="1000" i="1" dirty="0" smtClean="0">
                          <a:latin typeface="Cambria Math" panose="02040503050406030204" pitchFamily="18" charset="0"/>
                        </a:rPr>
                        <m:t>85</m:t>
                      </m:r>
                      <m:r>
                        <a:rPr lang="en-US" sz="1000" i="1" dirty="0" smtClean="0">
                          <a:latin typeface="Cambria Math" panose="02040503050406030204" pitchFamily="18" charset="0"/>
                        </a:rPr>
                        <m:t>.</m:t>
                      </m:r>
                      <m:r>
                        <a:rPr lang="en-US" sz="1000" i="1" dirty="0" smtClean="0">
                          <a:latin typeface="Cambria Math" panose="02040503050406030204" pitchFamily="18" charset="0"/>
                        </a:rPr>
                        <m:t>12</m:t>
                      </m:r>
                      <m:r>
                        <a:rPr lang="en-US" sz="1000" i="1" dirty="0" smtClean="0">
                          <a:latin typeface="Cambria Math" panose="02040503050406030204" pitchFamily="18" charset="0"/>
                        </a:rPr>
                        <m:t> </m:t>
                      </m:r>
                      <m:r>
                        <a:rPr lang="en-US" sz="1000" i="1" dirty="0" smtClean="0">
                          <a:latin typeface="Cambria Math" panose="02040503050406030204" pitchFamily="18" charset="0"/>
                        </a:rPr>
                        <m:t>𝑑𝑒𝑔𝑟𝑒𝑒𝑠</m:t>
                      </m:r>
                    </m:oMath>
                  </m:oMathPara>
                </a14:m>
                <a:r>
                  <a:rPr lang="en-US" sz="1000" dirty="0"/>
                  <a:t/>
                </a:r>
                <a:br>
                  <a:rPr lang="en-US" sz="1000" dirty="0"/>
                </a:br>
                <a:r>
                  <a:rPr lang="en-US" sz="1000" dirty="0"/>
                  <a:t/>
                </a:r>
                <a:br>
                  <a:rPr lang="en-US" sz="1000" dirty="0"/>
                </a:br>
                <a:r>
                  <a:rPr lang="en-US" sz="1000" dirty="0"/>
                  <a:t>Therefore, the astronaut is looking down at the man from an angle of approximately 85.12 degrees from the horizontal.</a:t>
                </a:r>
                <a:endParaRPr lang="en-US" sz="60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839788" y="4127498"/>
                <a:ext cx="5157787" cy="2571751"/>
              </a:xfrm>
              <a:blipFill>
                <a:blip r:embed="rId4"/>
                <a:stretch>
                  <a:fillRect b="-235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p:cNvSpPr>
                <a:spLocks noGrp="1"/>
              </p:cNvSpPr>
              <p:nvPr>
                <p:ph type="body" sz="quarter" idx="3"/>
              </p:nvPr>
            </p:nvSpPr>
            <p:spPr>
              <a:xfrm>
                <a:off x="6172200" y="1681163"/>
                <a:ext cx="5183188" cy="2446334"/>
              </a:xfrm>
              <a:ln>
                <a:solidFill>
                  <a:schemeClr val="tx1"/>
                </a:solidFill>
              </a:ln>
            </p:spPr>
            <p:txBody>
              <a:bodyPr numCol="2" spcCol="91440" anchor="t">
                <a:noAutofit/>
              </a:bodyPr>
              <a:lstStyle/>
              <a:p>
                <a:pPr>
                  <a:lnSpc>
                    <a:spcPct val="100000"/>
                  </a:lnSpc>
                  <a:spcBef>
                    <a:spcPts val="0"/>
                  </a:spcBef>
                </a:pPr>
                <a:r>
                  <a:rPr lang="en-US" sz="800" b="0" dirty="0" smtClean="0"/>
                  <a:t>Step 1: Define the problem and identify the relevant information</a:t>
                </a:r>
              </a:p>
              <a:p>
                <a:pPr>
                  <a:lnSpc>
                    <a:spcPct val="100000"/>
                  </a:lnSpc>
                  <a:spcBef>
                    <a:spcPts val="0"/>
                  </a:spcBef>
                </a:pPr>
                <a:r>
                  <a:rPr lang="en-US" sz="800" b="0" dirty="0"/>
                  <a:t>We need to find the angle at which the astronaut is looking down at the man standing near the launch pad. The relevant information is the altitude of the rocket (15 miles) and the distance of the man from the launch pad (2 miles</a:t>
                </a:r>
                <a:r>
                  <a:rPr lang="en-US" sz="800" b="0" dirty="0" smtClean="0"/>
                  <a:t>).</a:t>
                </a:r>
                <a:endParaRPr lang="en-US" sz="800" b="0" dirty="0"/>
              </a:p>
              <a:p>
                <a:pPr>
                  <a:lnSpc>
                    <a:spcPct val="100000"/>
                  </a:lnSpc>
                  <a:spcBef>
                    <a:spcPts val="0"/>
                  </a:spcBef>
                </a:pPr>
                <a:endParaRPr lang="en-US" sz="800" b="0" dirty="0" smtClean="0"/>
              </a:p>
              <a:p>
                <a:pPr>
                  <a:lnSpc>
                    <a:spcPct val="100000"/>
                  </a:lnSpc>
                  <a:spcBef>
                    <a:spcPts val="0"/>
                  </a:spcBef>
                </a:pPr>
                <a:r>
                  <a:rPr lang="en-US" sz="800" b="0" dirty="0" smtClean="0"/>
                  <a:t>Step </a:t>
                </a:r>
                <a:r>
                  <a:rPr lang="en-US" sz="800" b="0" dirty="0"/>
                  <a:t>2: Determine the trigonometric relationship</a:t>
                </a:r>
              </a:p>
              <a:p>
                <a:pPr>
                  <a:lnSpc>
                    <a:spcPct val="100000"/>
                  </a:lnSpc>
                  <a:spcBef>
                    <a:spcPts val="0"/>
                  </a:spcBef>
                </a:pPr>
                <a:r>
                  <a:rPr lang="en-US" sz="800" b="0" dirty="0"/>
                  <a:t>Since we're dealing with a right triangle formed by the rocket's altitude, the line of sight to the man, and the ground, we can use trigonometry to solve this problem. The tangent function relates the angle, the opposite side (altitude), and the adjacent side (distance from launch pad</a:t>
                </a:r>
                <a:r>
                  <a:rPr lang="en-US" sz="800" b="0" dirty="0" smtClean="0"/>
                  <a:t>).</a:t>
                </a:r>
              </a:p>
              <a:p>
                <a:pPr>
                  <a:lnSpc>
                    <a:spcPct val="100000"/>
                  </a:lnSpc>
                  <a:spcBef>
                    <a:spcPts val="0"/>
                  </a:spcBef>
                </a:pPr>
                <a:endParaRPr lang="en-US" sz="800" b="0" dirty="0"/>
              </a:p>
              <a:p>
                <a:pPr>
                  <a:lnSpc>
                    <a:spcPct val="100000"/>
                  </a:lnSpc>
                  <a:spcBef>
                    <a:spcPts val="0"/>
                  </a:spcBef>
                </a:pPr>
                <a:r>
                  <a:rPr lang="en-US" sz="800" b="0" dirty="0"/>
                  <a:t>Step 3: Apply the tangent function</a:t>
                </a:r>
              </a:p>
              <a:p>
                <a:pPr>
                  <a:lnSpc>
                    <a:spcPct val="100000"/>
                  </a:lnSpc>
                  <a:spcBef>
                    <a:spcPts val="0"/>
                  </a:spcBef>
                </a:pPr>
                <a:r>
                  <a:rPr lang="en-US" sz="800" b="0" dirty="0"/>
                  <a:t>Let's denote the angle as </a:t>
                </a:r>
                <a14:m>
                  <m:oMath xmlns:m="http://schemas.openxmlformats.org/officeDocument/2006/math">
                    <m:r>
                      <a:rPr lang="en-US" sz="800" b="0" i="1" dirty="0" smtClean="0">
                        <a:latin typeface="Cambria Math" panose="02040503050406030204" pitchFamily="18" charset="0"/>
                      </a:rPr>
                      <m:t>𝜃</m:t>
                    </m:r>
                  </m:oMath>
                </a14:m>
                <a:r>
                  <a:rPr lang="en-US" sz="800" b="0" dirty="0"/>
                  <a:t> (theta). The tangent of </a:t>
                </a:r>
                <a14:m>
                  <m:oMath xmlns:m="http://schemas.openxmlformats.org/officeDocument/2006/math">
                    <m:r>
                      <a:rPr lang="en-US" sz="800" b="0" i="1" dirty="0" smtClean="0">
                        <a:latin typeface="Cambria Math" panose="02040503050406030204" pitchFamily="18" charset="0"/>
                      </a:rPr>
                      <m:t>𝜃</m:t>
                    </m:r>
                  </m:oMath>
                </a14:m>
                <a:r>
                  <a:rPr lang="en-US" sz="800" b="0" dirty="0"/>
                  <a:t> is equal to the opposite side (15 miles) divided by the adjacent side (2 miles). So, </a:t>
                </a:r>
                <a14:m>
                  <m:oMath xmlns:m="http://schemas.openxmlformats.org/officeDocument/2006/math">
                    <m:r>
                      <m:rPr>
                        <m:sty m:val="p"/>
                      </m:rPr>
                      <a:rPr lang="en-US" sz="800" b="0" i="1" dirty="0" smtClean="0">
                        <a:latin typeface="Cambria Math" panose="02040503050406030204" pitchFamily="18" charset="0"/>
                      </a:rPr>
                      <m:t>tan</m:t>
                    </m:r>
                    <m:r>
                      <a:rPr lang="en-US" sz="800" b="0" i="1" dirty="0" smtClean="0">
                        <a:latin typeface="Cambria Math" panose="02040503050406030204" pitchFamily="18" charset="0"/>
                      </a:rPr>
                      <m:t>⁡(</m:t>
                    </m:r>
                    <m:r>
                      <a:rPr lang="en-US" sz="800" b="0" i="1" dirty="0" smtClean="0">
                        <a:latin typeface="Cambria Math" panose="02040503050406030204" pitchFamily="18" charset="0"/>
                      </a:rPr>
                      <m:t>𝜃</m:t>
                    </m:r>
                    <m:r>
                      <a:rPr lang="en-US" sz="800" b="0" i="1" dirty="0" smtClean="0">
                        <a:latin typeface="Cambria Math" panose="02040503050406030204" pitchFamily="18" charset="0"/>
                      </a:rPr>
                      <m:t>) = </m:t>
                    </m:r>
                    <m:r>
                      <a:rPr lang="en-US" sz="800" b="0" i="1" dirty="0" smtClean="0">
                        <a:latin typeface="Cambria Math" panose="02040503050406030204" pitchFamily="18" charset="0"/>
                      </a:rPr>
                      <m:t>15</m:t>
                    </m:r>
                    <m:r>
                      <a:rPr lang="en-US" sz="800" b="0" i="1" dirty="0" smtClean="0">
                        <a:latin typeface="Cambria Math" panose="02040503050406030204" pitchFamily="18" charset="0"/>
                      </a:rPr>
                      <m:t> / </m:t>
                    </m:r>
                    <m:r>
                      <a:rPr lang="en-US" sz="800" b="0" i="1" dirty="0" smtClean="0">
                        <a:latin typeface="Cambria Math" panose="02040503050406030204" pitchFamily="18" charset="0"/>
                      </a:rPr>
                      <m:t>2</m:t>
                    </m:r>
                  </m:oMath>
                </a14:m>
                <a:r>
                  <a:rPr lang="en-US" sz="800" b="0" dirty="0" smtClean="0"/>
                  <a:t>.</a:t>
                </a:r>
                <a:endParaRPr lang="en-US" sz="800" b="0" dirty="0"/>
              </a:p>
              <a:p>
                <a:pPr>
                  <a:lnSpc>
                    <a:spcPct val="100000"/>
                  </a:lnSpc>
                  <a:spcBef>
                    <a:spcPts val="0"/>
                  </a:spcBef>
                </a:pPr>
                <a:r>
                  <a:rPr lang="en-US" sz="800" b="0" dirty="0" smtClean="0"/>
                  <a:t>Step </a:t>
                </a:r>
                <a:r>
                  <a:rPr lang="en-US" sz="800" b="0" dirty="0"/>
                  <a:t>4: Calculate the angle</a:t>
                </a:r>
              </a:p>
              <a:p>
                <a:pPr>
                  <a:lnSpc>
                    <a:spcPct val="100000"/>
                  </a:lnSpc>
                  <a:spcBef>
                    <a:spcPts val="0"/>
                  </a:spcBef>
                </a:pPr>
                <a:r>
                  <a:rPr lang="en-US" sz="800" b="0" dirty="0"/>
                  <a:t>To find </a:t>
                </a:r>
                <a14:m>
                  <m:oMath xmlns:m="http://schemas.openxmlformats.org/officeDocument/2006/math">
                    <m:r>
                      <a:rPr lang="en-US" sz="800" b="0" i="1" dirty="0" smtClean="0">
                        <a:latin typeface="Cambria Math" panose="02040503050406030204" pitchFamily="18" charset="0"/>
                      </a:rPr>
                      <m:t>𝜃</m:t>
                    </m:r>
                  </m:oMath>
                </a14:m>
                <a:r>
                  <a:rPr lang="en-US" sz="800" b="0" dirty="0"/>
                  <a:t>, we'll take the inverse tangent (arctangent) of both sides of the equation: </a:t>
                </a:r>
                <a14:m>
                  <m:oMath xmlns:m="http://schemas.openxmlformats.org/officeDocument/2006/math">
                    <m:r>
                      <a:rPr lang="en-US" sz="800" b="0" i="1" dirty="0" smtClean="0">
                        <a:latin typeface="Cambria Math" panose="02040503050406030204" pitchFamily="18" charset="0"/>
                      </a:rPr>
                      <m:t>𝜃</m:t>
                    </m:r>
                    <m:r>
                      <a:rPr lang="en-US" sz="800" b="0" i="1" dirty="0" smtClean="0">
                        <a:latin typeface="Cambria Math" panose="02040503050406030204" pitchFamily="18" charset="0"/>
                      </a:rPr>
                      <m:t> = </m:t>
                    </m:r>
                    <m:r>
                      <m:rPr>
                        <m:sty m:val="p"/>
                      </m:rPr>
                      <a:rPr lang="en-US" sz="800" b="0" i="1">
                        <a:latin typeface="Cambria Math" panose="02040503050406030204" pitchFamily="18" charset="0"/>
                      </a:rPr>
                      <m:t>arctan</m:t>
                    </m:r>
                    <m:r>
                      <a:rPr lang="en-US" sz="800" b="0" i="1" dirty="0">
                        <a:latin typeface="Cambria Math" panose="02040503050406030204" pitchFamily="18" charset="0"/>
                      </a:rPr>
                      <m:t>⁡(</m:t>
                    </m:r>
                    <m:r>
                      <a:rPr lang="en-US" sz="800" b="0" i="1" dirty="0">
                        <a:latin typeface="Cambria Math" panose="02040503050406030204" pitchFamily="18" charset="0"/>
                      </a:rPr>
                      <m:t>15</m:t>
                    </m:r>
                    <m:r>
                      <a:rPr lang="en-US" sz="800" b="0" i="1" dirty="0">
                        <a:latin typeface="Cambria Math" panose="02040503050406030204" pitchFamily="18" charset="0"/>
                      </a:rPr>
                      <m:t> / </m:t>
                    </m:r>
                    <m:r>
                      <a:rPr lang="en-US" sz="800" b="0" i="1" dirty="0">
                        <a:latin typeface="Cambria Math" panose="02040503050406030204" pitchFamily="18" charset="0"/>
                      </a:rPr>
                      <m:t>2</m:t>
                    </m:r>
                    <m:r>
                      <a:rPr lang="en-US" sz="800" b="0" i="1" dirty="0">
                        <a:latin typeface="Cambria Math" panose="02040503050406030204" pitchFamily="18" charset="0"/>
                      </a:rPr>
                      <m:t>)</m:t>
                    </m:r>
                  </m:oMath>
                </a14:m>
                <a:r>
                  <a:rPr lang="en-US" sz="800" b="0" dirty="0" smtClean="0"/>
                  <a:t>.</a:t>
                </a:r>
              </a:p>
              <a:p>
                <a:pPr>
                  <a:lnSpc>
                    <a:spcPct val="100000"/>
                  </a:lnSpc>
                  <a:spcBef>
                    <a:spcPts val="0"/>
                  </a:spcBef>
                </a:pPr>
                <a:endParaRPr lang="en-US" sz="800" b="0" dirty="0"/>
              </a:p>
              <a:p>
                <a:pPr>
                  <a:lnSpc>
                    <a:spcPct val="100000"/>
                  </a:lnSpc>
                  <a:spcBef>
                    <a:spcPts val="0"/>
                  </a:spcBef>
                </a:pPr>
                <a:r>
                  <a:rPr lang="en-US" sz="800" b="0" dirty="0"/>
                  <a:t>Step 5: Calculate </a:t>
                </a:r>
                <a14:m>
                  <m:oMath xmlns:m="http://schemas.openxmlformats.org/officeDocument/2006/math">
                    <m:r>
                      <m:rPr>
                        <m:sty m:val="p"/>
                      </m:rPr>
                      <a:rPr lang="en-US" sz="800" b="0" i="1" smtClean="0">
                        <a:latin typeface="Cambria Math" panose="02040503050406030204" pitchFamily="18" charset="0"/>
                      </a:rPr>
                      <m:t>arctan</m:t>
                    </m:r>
                    <m:r>
                      <a:rPr lang="en-US" sz="800" b="0" i="1" dirty="0">
                        <a:latin typeface="Cambria Math" panose="02040503050406030204" pitchFamily="18" charset="0"/>
                      </a:rPr>
                      <m:t>⁡(</m:t>
                    </m:r>
                    <m:f>
                      <m:fPr>
                        <m:ctrlPr>
                          <a:rPr lang="en-US" sz="800" b="0" i="1" dirty="0">
                            <a:latin typeface="Cambria Math" panose="02040503050406030204" pitchFamily="18" charset="0"/>
                          </a:rPr>
                        </m:ctrlPr>
                      </m:fPr>
                      <m:num>
                        <m:r>
                          <a:rPr lang="en-US" sz="800" b="0" i="1" dirty="0">
                            <a:latin typeface="Cambria Math" panose="02040503050406030204" pitchFamily="18" charset="0"/>
                          </a:rPr>
                          <m:t>15</m:t>
                        </m:r>
                      </m:num>
                      <m:den>
                        <m:r>
                          <a:rPr lang="en-US" sz="800" b="0" i="1" dirty="0">
                            <a:latin typeface="Cambria Math" panose="02040503050406030204" pitchFamily="18" charset="0"/>
                          </a:rPr>
                          <m:t>2</m:t>
                        </m:r>
                      </m:den>
                    </m:f>
                    <m:r>
                      <a:rPr lang="en-US" sz="800" b="0" i="1" dirty="0">
                        <a:latin typeface="Cambria Math" panose="02040503050406030204" pitchFamily="18" charset="0"/>
                      </a:rPr>
                      <m:t>)</m:t>
                    </m:r>
                  </m:oMath>
                </a14:m>
                <a:endParaRPr lang="en-US" sz="800" b="0" dirty="0"/>
              </a:p>
              <a:p>
                <a:pPr>
                  <a:lnSpc>
                    <a:spcPct val="100000"/>
                  </a:lnSpc>
                  <a:spcBef>
                    <a:spcPts val="0"/>
                  </a:spcBef>
                </a:pPr>
                <a:r>
                  <a:rPr lang="en-US" sz="800" b="0" dirty="0"/>
                  <a:t>Using a calculator, </a:t>
                </a:r>
                <a14:m>
                  <m:oMath xmlns:m="http://schemas.openxmlformats.org/officeDocument/2006/math">
                    <m:r>
                      <m:rPr>
                        <m:sty m:val="p"/>
                      </m:rPr>
                      <a:rPr lang="en-US" sz="800" b="0" i="1" smtClean="0">
                        <a:latin typeface="Cambria Math" panose="02040503050406030204" pitchFamily="18" charset="0"/>
                      </a:rPr>
                      <m:t>arctan</m:t>
                    </m:r>
                    <m:r>
                      <a:rPr lang="en-US" sz="800" b="0" i="1" dirty="0">
                        <a:latin typeface="Cambria Math" panose="02040503050406030204" pitchFamily="18" charset="0"/>
                      </a:rPr>
                      <m:t>⁡(</m:t>
                    </m:r>
                    <m:f>
                      <m:fPr>
                        <m:ctrlPr>
                          <a:rPr lang="en-US" sz="800" b="0" i="1" dirty="0">
                            <a:latin typeface="Cambria Math" panose="02040503050406030204" pitchFamily="18" charset="0"/>
                          </a:rPr>
                        </m:ctrlPr>
                      </m:fPr>
                      <m:num>
                        <m:r>
                          <a:rPr lang="en-US" sz="800" b="0" i="1" dirty="0">
                            <a:latin typeface="Cambria Math" panose="02040503050406030204" pitchFamily="18" charset="0"/>
                          </a:rPr>
                          <m:t>15</m:t>
                        </m:r>
                      </m:num>
                      <m:den>
                        <m:r>
                          <a:rPr lang="en-US" sz="800" b="0" i="1" dirty="0">
                            <a:latin typeface="Cambria Math" panose="02040503050406030204" pitchFamily="18" charset="0"/>
                          </a:rPr>
                          <m:t>2</m:t>
                        </m:r>
                      </m:den>
                    </m:f>
                    <m:r>
                      <a:rPr lang="en-US" sz="800" b="0" i="1" dirty="0">
                        <a:latin typeface="Cambria Math" panose="02040503050406030204" pitchFamily="18" charset="0"/>
                      </a:rPr>
                      <m:t>) ≈ </m:t>
                    </m:r>
                    <m:r>
                      <m:rPr>
                        <m:sty m:val="p"/>
                      </m:rPr>
                      <a:rPr lang="en-US" sz="800" b="0" i="1">
                        <a:latin typeface="Cambria Math" panose="02040503050406030204" pitchFamily="18" charset="0"/>
                      </a:rPr>
                      <m:t>arctan</m:t>
                    </m:r>
                    <m:r>
                      <a:rPr lang="en-US" sz="800" b="0" i="1" dirty="0">
                        <a:latin typeface="Cambria Math" panose="02040503050406030204" pitchFamily="18" charset="0"/>
                      </a:rPr>
                      <m:t>⁡(</m:t>
                    </m:r>
                    <m:r>
                      <a:rPr lang="en-US" sz="800" b="0" i="1" dirty="0">
                        <a:latin typeface="Cambria Math" panose="02040503050406030204" pitchFamily="18" charset="0"/>
                      </a:rPr>
                      <m:t>7</m:t>
                    </m:r>
                    <m:r>
                      <a:rPr lang="en-US" sz="800" b="0" i="1" dirty="0">
                        <a:latin typeface="Cambria Math" panose="02040503050406030204" pitchFamily="18" charset="0"/>
                      </a:rPr>
                      <m:t>.</m:t>
                    </m:r>
                    <m:r>
                      <a:rPr lang="en-US" sz="800" b="0" i="1" dirty="0">
                        <a:latin typeface="Cambria Math" panose="02040503050406030204" pitchFamily="18" charset="0"/>
                      </a:rPr>
                      <m:t>5</m:t>
                    </m:r>
                    <m:r>
                      <a:rPr lang="en-US" sz="800" b="0" i="1" dirty="0">
                        <a:latin typeface="Cambria Math" panose="02040503050406030204" pitchFamily="18" charset="0"/>
                      </a:rPr>
                      <m:t>) ≈ </m:t>
                    </m:r>
                    <m:r>
                      <a:rPr lang="en-US" sz="800" b="0" i="1" dirty="0">
                        <a:latin typeface="Cambria Math" panose="02040503050406030204" pitchFamily="18" charset="0"/>
                      </a:rPr>
                      <m:t>82</m:t>
                    </m:r>
                    <m:r>
                      <a:rPr lang="en-US" sz="800" b="0" i="1" dirty="0">
                        <a:latin typeface="Cambria Math" panose="02040503050406030204" pitchFamily="18" charset="0"/>
                      </a:rPr>
                      <m:t>.</m:t>
                    </m:r>
                    <m:r>
                      <a:rPr lang="en-US" sz="800" b="0" i="1" dirty="0">
                        <a:latin typeface="Cambria Math" panose="02040503050406030204" pitchFamily="18" charset="0"/>
                      </a:rPr>
                      <m:t>87</m:t>
                    </m:r>
                    <m:r>
                      <a:rPr lang="en-US" sz="800" b="0" i="1" dirty="0">
                        <a:latin typeface="Cambria Math" panose="02040503050406030204" pitchFamily="18" charset="0"/>
                      </a:rPr>
                      <m:t>°</m:t>
                    </m:r>
                  </m:oMath>
                </a14:m>
                <a:r>
                  <a:rPr lang="en-US" sz="800" b="0" dirty="0" smtClean="0"/>
                  <a:t>. </a:t>
                </a:r>
                <a:r>
                  <a:rPr lang="en-US" sz="800" b="0" dirty="0"/>
                  <a:t>However, since the problem involves looking down from the horizontal, we'll use the complement of this angle</a:t>
                </a:r>
                <a:r>
                  <a:rPr lang="en-US" sz="800" b="0" dirty="0" smtClean="0"/>
                  <a:t>.</a:t>
                </a:r>
              </a:p>
              <a:p>
                <a:pPr>
                  <a:lnSpc>
                    <a:spcPct val="100000"/>
                  </a:lnSpc>
                  <a:spcBef>
                    <a:spcPts val="0"/>
                  </a:spcBef>
                </a:pPr>
                <a:endParaRPr lang="en-US" sz="800" b="0" dirty="0"/>
              </a:p>
              <a:p>
                <a:pPr>
                  <a:lnSpc>
                    <a:spcPct val="100000"/>
                  </a:lnSpc>
                  <a:spcBef>
                    <a:spcPts val="0"/>
                  </a:spcBef>
                </a:pPr>
                <a:r>
                  <a:rPr lang="en-US" sz="800" b="0" dirty="0"/>
                  <a:t>Step 6: Find the complement of the angle</a:t>
                </a:r>
              </a:p>
              <a:p>
                <a:pPr>
                  <a:lnSpc>
                    <a:spcPct val="100000"/>
                  </a:lnSpc>
                  <a:spcBef>
                    <a:spcPts val="0"/>
                  </a:spcBef>
                </a:pPr>
                <a:r>
                  <a:rPr lang="en-US" sz="800" b="0" dirty="0"/>
                  <a:t>The complement of 82.87° is 90° - 82.87° = 7.13°. However, considering the context of looking down from the horizontal, the angle we're interested in is actually the original calculated angle, as it represents the angle from the horizontal that the astronaut is looking down.</a:t>
                </a:r>
              </a:p>
              <a:p>
                <a:pPr>
                  <a:lnSpc>
                    <a:spcPct val="100000"/>
                  </a:lnSpc>
                  <a:spcBef>
                    <a:spcPts val="0"/>
                  </a:spcBef>
                </a:pPr>
                <a:r>
                  <a:rPr lang="en-US" sz="800" b="0" dirty="0"/>
                  <a:t>The final answer is: 82.87​</a:t>
                </a:r>
              </a:p>
            </p:txBody>
          </p:sp>
        </mc:Choice>
        <mc:Fallback xmlns="">
          <p:sp>
            <p:nvSpPr>
              <p:cNvPr id="5" name="Text Placeholder 4"/>
              <p:cNvSpPr>
                <a:spLocks noGrp="1" noRot="1" noChangeAspect="1" noMove="1" noResize="1" noEditPoints="1" noAdjustHandles="1" noChangeArrowheads="1" noChangeShapeType="1" noTextEdit="1"/>
              </p:cNvSpPr>
              <p:nvPr>
                <p:ph type="body" sz="quarter" idx="3"/>
              </p:nvPr>
            </p:nvSpPr>
            <p:spPr>
              <a:xfrm>
                <a:off x="6172200" y="1681163"/>
                <a:ext cx="5183188" cy="2446334"/>
              </a:xfr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a:xfrm>
                <a:off x="6172200" y="4127497"/>
                <a:ext cx="5183188" cy="2571751"/>
              </a:xfrm>
              <a:ln>
                <a:solidFill>
                  <a:schemeClr val="tx1"/>
                </a:solidFill>
              </a:ln>
            </p:spPr>
            <p:txBody>
              <a:bodyPr>
                <a:noAutofit/>
              </a:bodyPr>
              <a:lstStyle/>
              <a:p>
                <a:pPr marL="0" indent="0">
                  <a:buNone/>
                </a:pPr>
                <a:r>
                  <a:rPr lang="en-US" sz="1000" dirty="0"/>
                  <a:t>Here's how to solve this problem using trigonometry</a:t>
                </a:r>
                <a:r>
                  <a:rPr lang="en-US" sz="1000" dirty="0" smtClean="0"/>
                  <a:t>:</a:t>
                </a:r>
                <a:r>
                  <a:rPr lang="en-US" sz="1000" dirty="0"/>
                  <a:t/>
                </a:r>
                <a:br>
                  <a:rPr lang="en-US" sz="1000" dirty="0"/>
                </a:br>
                <a:r>
                  <a:rPr lang="en-US" sz="1000" dirty="0"/>
                  <a:t>**1. Visualize the Situation</a:t>
                </a:r>
                <a:r>
                  <a:rPr lang="en-US" sz="1000" dirty="0" smtClean="0"/>
                  <a:t>**</a:t>
                </a:r>
                <a:r>
                  <a:rPr lang="en-US" sz="1000" dirty="0"/>
                  <a:t/>
                </a:r>
                <a:br>
                  <a:rPr lang="en-US" sz="1000" dirty="0"/>
                </a:br>
                <a:r>
                  <a:rPr lang="en-US" sz="1000" dirty="0"/>
                  <a:t>Imagine a right triangle where</a:t>
                </a:r>
                <a:r>
                  <a:rPr lang="en-US" sz="1000" dirty="0" smtClean="0"/>
                  <a:t>:</a:t>
                </a:r>
                <a:r>
                  <a:rPr lang="en-US" sz="1000" dirty="0"/>
                  <a:t/>
                </a:r>
                <a:br>
                  <a:rPr lang="en-US" sz="1000" dirty="0"/>
                </a:br>
                <a:r>
                  <a:rPr lang="en-US" sz="1000" dirty="0"/>
                  <a:t>* **Hypotenuse:** The distance from the astronaut to the man on the ground (this is the line of sight).</a:t>
                </a:r>
                <a:br>
                  <a:rPr lang="en-US" sz="1000" dirty="0"/>
                </a:br>
                <a:r>
                  <a:rPr lang="en-US" sz="1000" dirty="0"/>
                  <a:t>* **Opposite:** The altitude of the rocket (15 miles).</a:t>
                </a:r>
                <a:br>
                  <a:rPr lang="en-US" sz="1000" dirty="0"/>
                </a:br>
                <a:r>
                  <a:rPr lang="en-US" sz="1000" dirty="0"/>
                  <a:t>* **Adjacent:** The distance from the launch pad to the man (2 miles</a:t>
                </a:r>
                <a:r>
                  <a:rPr lang="en-US" sz="1000" dirty="0" smtClean="0"/>
                  <a:t>).</a:t>
                </a:r>
                <a:r>
                  <a:rPr lang="en-US" sz="1000" dirty="0"/>
                  <a:t/>
                </a:r>
                <a:br>
                  <a:rPr lang="en-US" sz="1000" dirty="0"/>
                </a:br>
                <a:r>
                  <a:rPr lang="en-US" sz="1000" dirty="0"/>
                  <a:t>**2. Use the Tangent Function</a:t>
                </a:r>
                <a:r>
                  <a:rPr lang="en-US" sz="1000" dirty="0" smtClean="0"/>
                  <a:t>**</a:t>
                </a:r>
                <a:r>
                  <a:rPr lang="en-US" sz="1000" dirty="0"/>
                  <a:t/>
                </a:r>
                <a:br>
                  <a:rPr lang="en-US" sz="1000" dirty="0"/>
                </a:br>
                <a:r>
                  <a:rPr lang="en-US" sz="1000" dirty="0"/>
                  <a:t>The tangent function relates the opposite and adjacent sides of a right triangle</a:t>
                </a:r>
                <a:r>
                  <a:rPr lang="en-US" sz="1000" dirty="0" smtClean="0"/>
                  <a:t>:</a:t>
                </a:r>
                <a:r>
                  <a:rPr lang="en-US" sz="1000" dirty="0"/>
                  <a:t/>
                </a:r>
                <a:br>
                  <a:rPr lang="en-US" sz="1000" dirty="0"/>
                </a:br>
                <a:r>
                  <a:rPr lang="en-US" sz="1000" dirty="0"/>
                  <a:t>* </a:t>
                </a:r>
                <a14:m>
                  <m:oMath xmlns:m="http://schemas.openxmlformats.org/officeDocument/2006/math">
                    <m:r>
                      <m:rPr>
                        <m:sty m:val="p"/>
                      </m:rPr>
                      <a:rPr lang="en-US" sz="1000" i="1" dirty="0" smtClean="0">
                        <a:latin typeface="Cambria Math" panose="02040503050406030204" pitchFamily="18" charset="0"/>
                      </a:rPr>
                      <m:t>tan</m:t>
                    </m:r>
                    <m:r>
                      <a:rPr lang="en-US" sz="1000" i="1" dirty="0" smtClean="0">
                        <a:latin typeface="Cambria Math" panose="02040503050406030204" pitchFamily="18" charset="0"/>
                      </a:rPr>
                      <m:t>⁡(</m:t>
                    </m:r>
                    <m:r>
                      <a:rPr lang="en-US" sz="1000" i="1" dirty="0" smtClean="0">
                        <a:latin typeface="Cambria Math" panose="02040503050406030204" pitchFamily="18" charset="0"/>
                      </a:rPr>
                      <m:t>𝑎𝑛𝑔𝑙𝑒</m:t>
                    </m:r>
                    <m:r>
                      <a:rPr lang="en-US" sz="1000" i="1" dirty="0" smtClean="0">
                        <a:latin typeface="Cambria Math" panose="02040503050406030204" pitchFamily="18" charset="0"/>
                      </a:rPr>
                      <m:t>) </m:t>
                    </m:r>
                  </m:oMath>
                </a14:m>
                <a:r>
                  <a:rPr lang="en-US" sz="1000" dirty="0"/>
                  <a:t>= Opposite / </a:t>
                </a:r>
                <a:r>
                  <a:rPr lang="en-US" sz="1000" dirty="0" smtClean="0"/>
                  <a:t>Adjacent</a:t>
                </a:r>
                <a:r>
                  <a:rPr lang="en-US" sz="1000" dirty="0"/>
                  <a:t/>
                </a:r>
                <a:br>
                  <a:rPr lang="en-US" sz="1000" dirty="0"/>
                </a:br>
                <a:r>
                  <a:rPr lang="en-US" sz="1000" dirty="0"/>
                  <a:t>**3. Solve for the Angle</a:t>
                </a:r>
                <a:r>
                  <a:rPr lang="en-US" sz="1000" dirty="0" smtClean="0"/>
                  <a:t>**</a:t>
                </a:r>
                <a:r>
                  <a:rPr lang="en-US" sz="1000" dirty="0"/>
                  <a:t/>
                </a:r>
                <a:br>
                  <a:rPr lang="en-US" sz="1000" dirty="0"/>
                </a:br>
                <a:r>
                  <a:rPr lang="en-US" sz="1000" dirty="0"/>
                  <a:t>* </a:t>
                </a:r>
                <a14:m>
                  <m:oMath xmlns:m="http://schemas.openxmlformats.org/officeDocument/2006/math">
                    <m:r>
                      <m:rPr>
                        <m:sty m:val="p"/>
                      </m:rPr>
                      <a:rPr lang="en-US" sz="1000" i="1" dirty="0" smtClean="0">
                        <a:latin typeface="Cambria Math" panose="02040503050406030204" pitchFamily="18" charset="0"/>
                      </a:rPr>
                      <m:t>tan</m:t>
                    </m:r>
                    <m:r>
                      <a:rPr lang="en-US" sz="1000" i="1" dirty="0" smtClean="0">
                        <a:latin typeface="Cambria Math" panose="02040503050406030204" pitchFamily="18" charset="0"/>
                      </a:rPr>
                      <m:t>⁡(</m:t>
                    </m:r>
                    <m:r>
                      <a:rPr lang="en-US" sz="1000" i="1" dirty="0" smtClean="0">
                        <a:latin typeface="Cambria Math" panose="02040503050406030204" pitchFamily="18" charset="0"/>
                      </a:rPr>
                      <m:t>𝑎𝑛𝑔𝑙𝑒</m:t>
                    </m:r>
                    <m:r>
                      <a:rPr lang="en-US" sz="1000" i="1" dirty="0" smtClean="0">
                        <a:latin typeface="Cambria Math" panose="02040503050406030204" pitchFamily="18" charset="0"/>
                      </a:rPr>
                      <m:t>) </m:t>
                    </m:r>
                  </m:oMath>
                </a14:m>
                <a:r>
                  <a:rPr lang="en-US" sz="1000" dirty="0"/>
                  <a:t>= 15 miles / 2 miles = 7.5</a:t>
                </a:r>
                <a:br>
                  <a:rPr lang="en-US" sz="1000" dirty="0"/>
                </a:br>
                <a:r>
                  <a:rPr lang="en-US" sz="1000" dirty="0"/>
                  <a:t>* </a:t>
                </a:r>
                <a14:m>
                  <m:oMath xmlns:m="http://schemas.openxmlformats.org/officeDocument/2006/math">
                    <m:r>
                      <a:rPr lang="en-US" sz="1000" i="1" dirty="0" smtClean="0">
                        <a:latin typeface="Cambria Math" panose="02040503050406030204" pitchFamily="18" charset="0"/>
                      </a:rPr>
                      <m:t>𝑎𝑛𝑔𝑙𝑒</m:t>
                    </m:r>
                    <m:r>
                      <a:rPr lang="en-US" sz="1000" i="1" dirty="0" smtClean="0">
                        <a:latin typeface="Cambria Math" panose="02040503050406030204" pitchFamily="18" charset="0"/>
                      </a:rPr>
                      <m:t> = </m:t>
                    </m:r>
                    <m:r>
                      <m:rPr>
                        <m:sty m:val="p"/>
                      </m:rPr>
                      <a:rPr lang="en-US" sz="1000" i="1">
                        <a:latin typeface="Cambria Math" panose="02040503050406030204" pitchFamily="18" charset="0"/>
                      </a:rPr>
                      <m:t>arctan</m:t>
                    </m:r>
                    <m:r>
                      <a:rPr lang="en-US" sz="1000" i="1" dirty="0">
                        <a:latin typeface="Cambria Math" panose="02040503050406030204" pitchFamily="18" charset="0"/>
                      </a:rPr>
                      <m:t>⁡(</m:t>
                    </m:r>
                    <m:r>
                      <a:rPr lang="en-US" sz="1000" i="1" dirty="0">
                        <a:latin typeface="Cambria Math" panose="02040503050406030204" pitchFamily="18" charset="0"/>
                      </a:rPr>
                      <m:t>7</m:t>
                    </m:r>
                    <m:r>
                      <a:rPr lang="en-US" sz="1000" i="1" dirty="0">
                        <a:latin typeface="Cambria Math" panose="02040503050406030204" pitchFamily="18" charset="0"/>
                      </a:rPr>
                      <m:t>.</m:t>
                    </m:r>
                    <m:r>
                      <a:rPr lang="en-US" sz="1000" i="1" dirty="0">
                        <a:latin typeface="Cambria Math" panose="02040503050406030204" pitchFamily="18" charset="0"/>
                      </a:rPr>
                      <m:t>5</m:t>
                    </m:r>
                    <m:r>
                      <a:rPr lang="en-US" sz="1000" i="1" dirty="0">
                        <a:latin typeface="Cambria Math" panose="02040503050406030204" pitchFamily="18" charset="0"/>
                      </a:rPr>
                      <m:t>) </m:t>
                    </m:r>
                  </m:oMath>
                </a14:m>
                <a:r>
                  <a:rPr lang="en-US" sz="1000" dirty="0"/>
                  <a:t/>
                </a:r>
                <a:br>
                  <a:rPr lang="en-US" sz="1000" dirty="0"/>
                </a:br>
                <a:r>
                  <a:rPr lang="en-US" sz="1000" dirty="0"/>
                  <a:t>**4. Calculate the Angle</a:t>
                </a:r>
                <a:r>
                  <a:rPr lang="en-US" sz="1000" dirty="0" smtClean="0"/>
                  <a:t>**</a:t>
                </a:r>
                <a:r>
                  <a:rPr lang="en-US" sz="1000" dirty="0"/>
                  <a:t/>
                </a:r>
                <a:br>
                  <a:rPr lang="en-US" sz="1000" dirty="0"/>
                </a:br>
                <a:r>
                  <a:rPr lang="en-US" sz="1000" dirty="0"/>
                  <a:t>Using a calculator, find the arctangent (or inverse tangent) of 7.5. </a:t>
                </a:r>
                <a:br>
                  <a:rPr lang="en-US" sz="1000" dirty="0"/>
                </a:br>
                <a:r>
                  <a:rPr lang="en-US" sz="1000" dirty="0"/>
                  <a:t>* </a:t>
                </a:r>
                <a14:m>
                  <m:oMath xmlns:m="http://schemas.openxmlformats.org/officeDocument/2006/math">
                    <m:r>
                      <a:rPr lang="en-US" sz="1000" i="1" dirty="0" smtClean="0">
                        <a:latin typeface="Cambria Math" panose="02040503050406030204" pitchFamily="18" charset="0"/>
                      </a:rPr>
                      <m:t>𝑎𝑛𝑔𝑙𝑒</m:t>
                    </m:r>
                  </m:oMath>
                </a14:m>
                <a:r>
                  <a:rPr lang="en-US" sz="1000" dirty="0"/>
                  <a:t> ≈ 82.4 </a:t>
                </a:r>
                <a:r>
                  <a:rPr lang="en-US" sz="1000" dirty="0" smtClean="0"/>
                  <a:t>degrees</a:t>
                </a:r>
                <a:r>
                  <a:rPr lang="en-US" sz="1000" dirty="0"/>
                  <a:t/>
                </a:r>
                <a:br>
                  <a:rPr lang="en-US" sz="1000" dirty="0"/>
                </a:br>
                <a:r>
                  <a:rPr lang="en-US" sz="1000" dirty="0"/>
                  <a:t>**Therefore, the astronaut is looking down at the man at an angle of approximately 82.4 degrees from the horizontal.** </a:t>
                </a:r>
                <a:endParaRPr lang="en-US" sz="700" dirty="0"/>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xfrm>
                <a:off x="6172200" y="4127497"/>
                <a:ext cx="5183188" cy="2571751"/>
              </a:xfrm>
              <a:blipFill>
                <a:blip r:embed="rId6"/>
                <a:stretch>
                  <a:fillRect b="-943"/>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5724309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9788" y="365125"/>
                <a:ext cx="10515600" cy="1325563"/>
              </a:xfrm>
              <a:ln>
                <a:solidFill>
                  <a:schemeClr val="tx1"/>
                </a:solidFill>
              </a:ln>
            </p:spPr>
            <p:txBody>
              <a:bodyPr>
                <a:normAutofit/>
              </a:bodyPr>
              <a:lstStyle/>
              <a:p>
                <a:r>
                  <a:rPr lang="en-US" sz="1800" dirty="0" smtClean="0"/>
                  <a:t>Q: Estimate the limit of </a:t>
                </a:r>
                <a14:m>
                  <m:oMath xmlns:m="http://schemas.openxmlformats.org/officeDocument/2006/math">
                    <m:func>
                      <m:funcPr>
                        <m:ctrlPr>
                          <a:rPr lang="en-US" sz="1800" b="0" i="1" smtClean="0">
                            <a:latin typeface="Cambria Math" panose="02040503050406030204" pitchFamily="18" charset="0"/>
                          </a:rPr>
                        </m:ctrlPr>
                      </m:funcPr>
                      <m:fName>
                        <m:limLow>
                          <m:limLowPr>
                            <m:ctrlPr>
                              <a:rPr lang="en-US" sz="1800" b="0" i="1" smtClean="0">
                                <a:latin typeface="Cambria Math" panose="02040503050406030204" pitchFamily="18" charset="0"/>
                              </a:rPr>
                            </m:ctrlPr>
                          </m:limLowPr>
                          <m:e>
                            <m:r>
                              <m:rPr>
                                <m:sty m:val="p"/>
                              </m:rPr>
                              <a:rPr lang="en-US" sz="1800" b="0" i="0" smtClean="0">
                                <a:latin typeface="Cambria Math" panose="02040503050406030204" pitchFamily="18" charset="0"/>
                              </a:rPr>
                              <m:t>lim</m:t>
                            </m:r>
                          </m:e>
                          <m:lim>
                            <m:r>
                              <a:rPr lang="en-US" sz="1800" b="0" i="1" smtClean="0">
                                <a:latin typeface="Cambria Math" panose="02040503050406030204" pitchFamily="18" charset="0"/>
                              </a:rPr>
                              <m:t>𝑥</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2</m:t>
                                </m:r>
                              </m:e>
                              <m:sup>
                                <m:r>
                                  <a:rPr lang="en-US" sz="1800" b="0" i="1" smtClean="0">
                                    <a:latin typeface="Cambria Math" panose="02040503050406030204" pitchFamily="18" charset="0"/>
                                  </a:rPr>
                                  <m:t>+</m:t>
                                </m:r>
                              </m:sup>
                            </m:sSup>
                          </m:lim>
                        </m:limLow>
                      </m:fName>
                      <m:e>
                        <m:f>
                          <m:fPr>
                            <m:ctrlPr>
                              <a:rPr lang="en-US" sz="1800" b="0" i="1" smtClean="0">
                                <a:latin typeface="Cambria Math" panose="02040503050406030204" pitchFamily="18" charset="0"/>
                              </a:rPr>
                            </m:ctrlPr>
                          </m:fPr>
                          <m:num>
                            <m:d>
                              <m:dPr>
                                <m:begChr m:val="|"/>
                                <m:endChr m:val="|"/>
                                <m:ctrlPr>
                                  <a:rPr lang="en-US" sz="1800" b="0" i="1" smtClean="0">
                                    <a:latin typeface="Cambria Math" panose="02040503050406030204" pitchFamily="18" charset="0"/>
                                  </a:rPr>
                                </m:ctrlPr>
                              </m:dP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−4</m:t>
                                </m:r>
                              </m:e>
                            </m:d>
                          </m:num>
                          <m:den>
                            <m:r>
                              <a:rPr lang="en-US" sz="1800" b="0" i="1" smtClean="0">
                                <a:latin typeface="Cambria Math" panose="02040503050406030204" pitchFamily="18" charset="0"/>
                              </a:rPr>
                              <m:t>𝑥</m:t>
                            </m:r>
                            <m:r>
                              <a:rPr lang="en-US" sz="1800" b="0" i="1" smtClean="0">
                                <a:latin typeface="Cambria Math" panose="02040503050406030204" pitchFamily="18" charset="0"/>
                              </a:rPr>
                              <m:t>−2</m:t>
                            </m:r>
                          </m:den>
                        </m:f>
                      </m:e>
                    </m:func>
                  </m:oMath>
                </a14:m>
                <a:r>
                  <a:rPr lang="en-US" sz="1800" dirty="0" smtClean="0"/>
                  <a:t>.</a:t>
                </a:r>
                <a:r>
                  <a:rPr lang="en-US" sz="1800" dirty="0"/>
                  <a:t/>
                </a:r>
                <a:br>
                  <a:rPr lang="en-US" sz="1800" dirty="0"/>
                </a:br>
                <a:r>
                  <a:rPr lang="en-US" sz="1800" dirty="0" smtClean="0"/>
                  <a:t>A: 4</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9788" y="365125"/>
                <a:ext cx="10515600" cy="1325563"/>
              </a:xfrm>
              <a:blipFill>
                <a:blip r:embed="rId3"/>
                <a:stretch>
                  <a:fillRect l="-46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39788" y="1681162"/>
                <a:ext cx="5157787" cy="2446337"/>
              </a:xfrm>
              <a:ln>
                <a:solidFill>
                  <a:schemeClr val="tx1"/>
                </a:solidFill>
              </a:ln>
            </p:spPr>
            <p:txBody>
              <a:bodyPr anchor="t">
                <a:normAutofit fontScale="62500" lnSpcReduction="20000"/>
              </a:bodyPr>
              <a:lstStyle/>
              <a:p>
                <a:pPr>
                  <a:lnSpc>
                    <a:spcPct val="120000"/>
                  </a:lnSpc>
                  <a:spcBef>
                    <a:spcPts val="0"/>
                  </a:spcBef>
                </a:pPr>
                <a:r>
                  <a:rPr lang="en-US" sz="1600" b="0" dirty="0" smtClean="0"/>
                  <a:t>To evaluate the limit </a:t>
                </a:r>
                <a14:m>
                  <m:oMath xmlns:m="http://schemas.openxmlformats.org/officeDocument/2006/math">
                    <m:func>
                      <m:funcPr>
                        <m:ctrlPr>
                          <a:rPr lang="en-US" sz="1600" b="0" i="1">
                            <a:latin typeface="Cambria Math" panose="02040503050406030204" pitchFamily="18" charset="0"/>
                          </a:rPr>
                        </m:ctrlPr>
                      </m:funcPr>
                      <m:fName>
                        <m:limLow>
                          <m:limLowPr>
                            <m:ctrlPr>
                              <a:rPr lang="en-US" sz="1600" b="0" i="1">
                                <a:latin typeface="Cambria Math" panose="02040503050406030204" pitchFamily="18" charset="0"/>
                              </a:rPr>
                            </m:ctrlPr>
                          </m:limLowPr>
                          <m:e>
                            <m:r>
                              <m:rPr>
                                <m:sty m:val="p"/>
                              </m:rPr>
                              <a:rPr lang="en-US" sz="1600" b="0">
                                <a:latin typeface="Cambria Math" panose="02040503050406030204" pitchFamily="18" charset="0"/>
                              </a:rPr>
                              <m:t>lim</m:t>
                            </m:r>
                          </m:e>
                          <m:lim>
                            <m:r>
                              <a:rPr lang="en-US" sz="1600" b="0" i="1">
                                <a:latin typeface="Cambria Math" panose="02040503050406030204" pitchFamily="18" charset="0"/>
                              </a:rPr>
                              <m:t>𝑥</m:t>
                            </m:r>
                            <m:r>
                              <a:rPr lang="en-US" sz="1600" b="0" i="1">
                                <a:latin typeface="Cambria Math" panose="02040503050406030204" pitchFamily="18" charset="0"/>
                              </a:rPr>
                              <m:t>→</m:t>
                            </m:r>
                            <m:sSup>
                              <m:sSupPr>
                                <m:ctrlPr>
                                  <a:rPr lang="en-US" sz="1600" b="0" i="1">
                                    <a:latin typeface="Cambria Math" panose="02040503050406030204" pitchFamily="18" charset="0"/>
                                  </a:rPr>
                                </m:ctrlPr>
                              </m:sSupPr>
                              <m:e>
                                <m:r>
                                  <a:rPr lang="en-US" sz="1600" b="0" i="1">
                                    <a:latin typeface="Cambria Math" panose="02040503050406030204" pitchFamily="18" charset="0"/>
                                  </a:rPr>
                                  <m:t>2</m:t>
                                </m:r>
                              </m:e>
                              <m:sup>
                                <m:r>
                                  <a:rPr lang="en-US" sz="1600" b="0" i="1">
                                    <a:latin typeface="Cambria Math" panose="02040503050406030204" pitchFamily="18" charset="0"/>
                                  </a:rPr>
                                  <m:t>+</m:t>
                                </m:r>
                              </m:sup>
                            </m:sSup>
                          </m:lim>
                        </m:limLow>
                      </m:fName>
                      <m:e>
                        <m:f>
                          <m:fPr>
                            <m:ctrlPr>
                              <a:rPr lang="en-US" sz="1600" b="0" i="1">
                                <a:latin typeface="Cambria Math" panose="02040503050406030204" pitchFamily="18" charset="0"/>
                              </a:rPr>
                            </m:ctrlPr>
                          </m:fPr>
                          <m:num>
                            <m:d>
                              <m:dPr>
                                <m:begChr m:val="|"/>
                                <m:endChr m:val="|"/>
                                <m:ctrlPr>
                                  <a:rPr lang="en-US" sz="1600" b="0" i="1">
                                    <a:latin typeface="Cambria Math" panose="02040503050406030204" pitchFamily="18" charset="0"/>
                                  </a:rPr>
                                </m:ctrlPr>
                              </m:dPr>
                              <m:e>
                                <m:sSup>
                                  <m:sSupPr>
                                    <m:ctrlPr>
                                      <a:rPr lang="en-US" sz="1600" b="0" i="1">
                                        <a:latin typeface="Cambria Math" panose="02040503050406030204" pitchFamily="18" charset="0"/>
                                      </a:rPr>
                                    </m:ctrlPr>
                                  </m:sSupPr>
                                  <m:e>
                                    <m:r>
                                      <a:rPr lang="en-US" sz="1600" b="0" i="1">
                                        <a:latin typeface="Cambria Math" panose="02040503050406030204" pitchFamily="18" charset="0"/>
                                      </a:rPr>
                                      <m:t>𝑥</m:t>
                                    </m:r>
                                  </m:e>
                                  <m:sup>
                                    <m:r>
                                      <a:rPr lang="en-US" sz="1600" b="0" i="1">
                                        <a:latin typeface="Cambria Math" panose="02040503050406030204" pitchFamily="18" charset="0"/>
                                      </a:rPr>
                                      <m:t>2</m:t>
                                    </m:r>
                                  </m:sup>
                                </m:sSup>
                                <m:r>
                                  <a:rPr lang="en-US" sz="1600" b="0" i="1">
                                    <a:latin typeface="Cambria Math" panose="02040503050406030204" pitchFamily="18" charset="0"/>
                                  </a:rPr>
                                  <m:t>−4</m:t>
                                </m:r>
                              </m:e>
                            </m:d>
                          </m:num>
                          <m:den>
                            <m:r>
                              <a:rPr lang="en-US" sz="1600" b="0" i="1">
                                <a:latin typeface="Cambria Math" panose="02040503050406030204" pitchFamily="18" charset="0"/>
                              </a:rPr>
                              <m:t>𝑥</m:t>
                            </m:r>
                            <m:r>
                              <a:rPr lang="en-US" sz="1600" b="0" i="1">
                                <a:latin typeface="Cambria Math" panose="02040503050406030204" pitchFamily="18" charset="0"/>
                              </a:rPr>
                              <m:t>−2</m:t>
                            </m:r>
                          </m:den>
                        </m:f>
                      </m:e>
                    </m:func>
                  </m:oMath>
                </a14:m>
                <a:r>
                  <a:rPr lang="en-US" sz="1600" b="0" dirty="0" smtClean="0"/>
                  <a:t>, we </a:t>
                </a:r>
                <a:r>
                  <a:rPr lang="en-US" sz="1600" b="0" dirty="0"/>
                  <a:t>can simplify the expression:</a:t>
                </a:r>
              </a:p>
              <a:p>
                <a:pPr>
                  <a:lnSpc>
                    <a:spcPct val="120000"/>
                  </a:lnSpc>
                  <a:spcBef>
                    <a:spcPts val="0"/>
                  </a:spcBef>
                </a:pPr>
                <a:r>
                  <a:rPr lang="en-US" sz="1600" b="0" dirty="0"/>
                  <a:t>Step 1: Factor the numerator</a:t>
                </a:r>
              </a:p>
              <a:p>
                <a:pPr>
                  <a:lnSpc>
                    <a:spcPct val="120000"/>
                  </a:lnSpc>
                  <a:spcBef>
                    <a:spcPts val="0"/>
                  </a:spcBef>
                </a:pPr>
                <a:r>
                  <a:rPr lang="en-US" sz="1600" b="0" dirty="0"/>
                  <a:t>The numerator </a:t>
                </a:r>
                <a14:m>
                  <m:oMath xmlns:m="http://schemas.openxmlformats.org/officeDocument/2006/math">
                    <m:d>
                      <m:dPr>
                        <m:begChr m:val="|"/>
                        <m:endChr m:val="|"/>
                        <m:ctrlPr>
                          <a:rPr lang="en-US" sz="1600" b="0" i="1">
                            <a:latin typeface="Cambria Math" panose="02040503050406030204" pitchFamily="18" charset="0"/>
                          </a:rPr>
                        </m:ctrlPr>
                      </m:dPr>
                      <m:e>
                        <m:sSup>
                          <m:sSupPr>
                            <m:ctrlPr>
                              <a:rPr lang="en-US" sz="1600" b="0" i="1">
                                <a:latin typeface="Cambria Math" panose="02040503050406030204" pitchFamily="18" charset="0"/>
                              </a:rPr>
                            </m:ctrlPr>
                          </m:sSupPr>
                          <m:e>
                            <m:r>
                              <a:rPr lang="en-US" sz="1600" b="0" i="1">
                                <a:latin typeface="Cambria Math" panose="02040503050406030204" pitchFamily="18" charset="0"/>
                              </a:rPr>
                              <m:t>𝑥</m:t>
                            </m:r>
                          </m:e>
                          <m:sup>
                            <m:r>
                              <a:rPr lang="en-US" sz="1600" b="0" i="1">
                                <a:latin typeface="Cambria Math" panose="02040503050406030204" pitchFamily="18" charset="0"/>
                              </a:rPr>
                              <m:t>2</m:t>
                            </m:r>
                          </m:sup>
                        </m:sSup>
                        <m:r>
                          <a:rPr lang="en-US" sz="1600" b="0" i="1">
                            <a:latin typeface="Cambria Math" panose="02040503050406030204" pitchFamily="18" charset="0"/>
                          </a:rPr>
                          <m:t>−4</m:t>
                        </m:r>
                      </m:e>
                    </m:d>
                  </m:oMath>
                </a14:m>
                <a:r>
                  <a:rPr lang="en-US" sz="1600" b="0" dirty="0" smtClean="0"/>
                  <a:t> can </a:t>
                </a:r>
                <a:r>
                  <a:rPr lang="en-US" sz="1600" b="0" dirty="0"/>
                  <a:t>be factored as </a:t>
                </a:r>
                <a14:m>
                  <m:oMath xmlns:m="http://schemas.openxmlformats.org/officeDocument/2006/math">
                    <m:d>
                      <m:dPr>
                        <m:begChr m:val="|"/>
                        <m:endChr m:val="|"/>
                        <m:ctrlPr>
                          <a:rPr lang="en-US" sz="1600" b="0" i="1">
                            <a:latin typeface="Cambria Math" panose="02040503050406030204" pitchFamily="18" charset="0"/>
                          </a:rPr>
                        </m:ctrlPr>
                      </m:dPr>
                      <m:e>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−2)(</m:t>
                        </m:r>
                        <m:r>
                          <a:rPr lang="en-US" sz="1600" b="0" i="1" smtClean="0">
                            <a:latin typeface="Cambria Math" panose="02040503050406030204" pitchFamily="18" charset="0"/>
                          </a:rPr>
                          <m:t>𝑥</m:t>
                        </m:r>
                        <m:r>
                          <a:rPr lang="en-US" sz="1600" b="0" i="1" smtClean="0">
                            <a:latin typeface="Cambria Math" panose="02040503050406030204" pitchFamily="18" charset="0"/>
                          </a:rPr>
                          <m:t>+2)</m:t>
                        </m:r>
                      </m:e>
                    </m:d>
                  </m:oMath>
                </a14:m>
                <a:r>
                  <a:rPr lang="en-US" sz="1600" b="0" dirty="0" smtClean="0"/>
                  <a:t>.</a:t>
                </a:r>
                <a:endParaRPr lang="en-US" sz="1600" b="0" dirty="0"/>
              </a:p>
              <a:p>
                <a:pPr>
                  <a:lnSpc>
                    <a:spcPct val="120000"/>
                  </a:lnSpc>
                  <a:spcBef>
                    <a:spcPts val="0"/>
                  </a:spcBef>
                </a:pPr>
                <a:r>
                  <a:rPr lang="en-US" sz="1600" b="0" dirty="0"/>
                  <a:t>Step 2: Simplify the expression</a:t>
                </a:r>
              </a:p>
              <a:p>
                <a:pPr>
                  <a:lnSpc>
                    <a:spcPct val="120000"/>
                  </a:lnSpc>
                  <a:spcBef>
                    <a:spcPts val="0"/>
                  </a:spcBef>
                </a:pPr>
                <a:r>
                  <a:rPr lang="en-US" sz="1600" b="0" dirty="0"/>
                  <a:t>Substitute the factored numerator back into the original expression:</a:t>
                </a:r>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m:t>
                      </m:r>
                      <m:r>
                        <a:rPr lang="en-US" sz="1600" b="0" i="1" dirty="0" smtClean="0">
                          <a:latin typeface="Cambria Math" panose="02040503050406030204" pitchFamily="18" charset="0"/>
                        </a:rPr>
                        <m:t>𝑥</m:t>
                      </m:r>
                      <m:r>
                        <a:rPr lang="en-US" sz="1600" b="0" i="1" dirty="0" smtClean="0">
                          <a:latin typeface="Cambria Math" panose="02040503050406030204" pitchFamily="18" charset="0"/>
                        </a:rPr>
                        <m:t>−2)(</m:t>
                      </m:r>
                      <m:r>
                        <a:rPr lang="en-US" sz="1600" b="0" i="1" dirty="0" smtClean="0">
                          <a:latin typeface="Cambria Math" panose="02040503050406030204" pitchFamily="18" charset="0"/>
                        </a:rPr>
                        <m:t>𝑥</m:t>
                      </m:r>
                      <m:r>
                        <a:rPr lang="en-US" sz="1600" b="0" i="1" dirty="0" smtClean="0">
                          <a:latin typeface="Cambria Math" panose="02040503050406030204" pitchFamily="18" charset="0"/>
                        </a:rPr>
                        <m:t>+2)| / (</m:t>
                      </m:r>
                      <m:r>
                        <a:rPr lang="en-US" sz="1600" b="0" i="1" dirty="0" smtClean="0">
                          <a:latin typeface="Cambria Math" panose="02040503050406030204" pitchFamily="18" charset="0"/>
                        </a:rPr>
                        <m:t>𝑥</m:t>
                      </m:r>
                      <m:r>
                        <a:rPr lang="en-US" sz="1600" b="0" i="1" dirty="0" smtClean="0">
                          <a:latin typeface="Cambria Math" panose="02040503050406030204" pitchFamily="18" charset="0"/>
                        </a:rPr>
                        <m:t>−2)</m:t>
                      </m:r>
                    </m:oMath>
                  </m:oMathPara>
                </a14:m>
                <a:endParaRPr lang="en-US" sz="1600" b="0" dirty="0"/>
              </a:p>
              <a:p>
                <a:pPr>
                  <a:lnSpc>
                    <a:spcPct val="120000"/>
                  </a:lnSpc>
                  <a:spcBef>
                    <a:spcPts val="0"/>
                  </a:spcBef>
                </a:pPr>
                <a:r>
                  <a:rPr lang="en-US" sz="1600" b="0" dirty="0"/>
                  <a:t>Step 3: Cancel out </a:t>
                </a:r>
                <a14:m>
                  <m:oMath xmlns:m="http://schemas.openxmlformats.org/officeDocument/2006/math">
                    <m:r>
                      <a:rPr lang="en-US" sz="1600" b="0" i="1" dirty="0" smtClean="0">
                        <a:latin typeface="Cambria Math" panose="02040503050406030204" pitchFamily="18" charset="0"/>
                      </a:rPr>
                      <m:t>(</m:t>
                    </m:r>
                    <m:r>
                      <a:rPr lang="en-US" sz="1600" b="0" i="1" dirty="0" smtClean="0">
                        <a:latin typeface="Cambria Math" panose="02040503050406030204" pitchFamily="18" charset="0"/>
                      </a:rPr>
                      <m:t>𝑥</m:t>
                    </m:r>
                    <m:r>
                      <a:rPr lang="en-US" sz="1600" b="0" i="1" dirty="0" smtClean="0">
                        <a:latin typeface="Cambria Math" panose="02040503050406030204" pitchFamily="18" charset="0"/>
                      </a:rPr>
                      <m:t>−2)</m:t>
                    </m:r>
                  </m:oMath>
                </a14:m>
                <a:endParaRPr lang="en-US" sz="1600" b="0" dirty="0"/>
              </a:p>
              <a:p>
                <a:pPr>
                  <a:lnSpc>
                    <a:spcPct val="120000"/>
                  </a:lnSpc>
                  <a:spcBef>
                    <a:spcPts val="0"/>
                  </a:spcBef>
                </a:pPr>
                <a:r>
                  <a:rPr lang="en-US" sz="1600" b="0" dirty="0"/>
                  <a:t>Since </a:t>
                </a:r>
                <a14:m>
                  <m:oMath xmlns:m="http://schemas.openxmlformats.org/officeDocument/2006/math">
                    <m:r>
                      <a:rPr lang="en-US" sz="1600" b="0" i="1" dirty="0" smtClean="0">
                        <a:latin typeface="Cambria Math" panose="02040503050406030204" pitchFamily="18" charset="0"/>
                      </a:rPr>
                      <m:t>𝑥</m:t>
                    </m:r>
                    <m:r>
                      <a:rPr lang="en-US" sz="1600" b="0" i="1" dirty="0" smtClean="0">
                        <a:latin typeface="Cambria Math" panose="02040503050406030204" pitchFamily="18" charset="0"/>
                      </a:rPr>
                      <m:t>→</m:t>
                    </m:r>
                    <m:sSup>
                      <m:sSupPr>
                        <m:ctrlPr>
                          <a:rPr lang="en-US" sz="1600" b="0" i="1" dirty="0" smtClean="0">
                            <a:latin typeface="Cambria Math" panose="02040503050406030204" pitchFamily="18" charset="0"/>
                          </a:rPr>
                        </m:ctrlPr>
                      </m:sSupPr>
                      <m:e>
                        <m:r>
                          <a:rPr lang="en-US" sz="1600" b="0" i="1" dirty="0" smtClean="0">
                            <a:latin typeface="Cambria Math" panose="02040503050406030204" pitchFamily="18" charset="0"/>
                          </a:rPr>
                          <m:t>2</m:t>
                        </m:r>
                      </m:e>
                      <m:sup>
                        <m:r>
                          <a:rPr lang="en-US" sz="1600" b="0" i="1" dirty="0" smtClean="0">
                            <a:latin typeface="Cambria Math" panose="02040503050406030204" pitchFamily="18" charset="0"/>
                          </a:rPr>
                          <m:t>+</m:t>
                        </m:r>
                      </m:sup>
                    </m:sSup>
                  </m:oMath>
                </a14:m>
                <a:r>
                  <a:rPr lang="en-US" sz="1600" b="0" dirty="0"/>
                  <a:t>, </a:t>
                </a:r>
                <a14:m>
                  <m:oMath xmlns:m="http://schemas.openxmlformats.org/officeDocument/2006/math">
                    <m:r>
                      <a:rPr lang="en-US" sz="1600" b="0" i="1" dirty="0" smtClean="0">
                        <a:latin typeface="Cambria Math" panose="02040503050406030204" pitchFamily="18" charset="0"/>
                      </a:rPr>
                      <m:t>(</m:t>
                    </m:r>
                    <m:r>
                      <a:rPr lang="en-US" sz="1600" b="0" i="1" dirty="0" smtClean="0">
                        <a:latin typeface="Cambria Math" panose="02040503050406030204" pitchFamily="18" charset="0"/>
                      </a:rPr>
                      <m:t>𝑥</m:t>
                    </m:r>
                    <m:r>
                      <a:rPr lang="en-US" sz="1600" b="0" i="1" dirty="0" smtClean="0">
                        <a:latin typeface="Cambria Math" panose="02040503050406030204" pitchFamily="18" charset="0"/>
                      </a:rPr>
                      <m:t>−2) ≠ 0</m:t>
                    </m:r>
                  </m:oMath>
                </a14:m>
                <a:r>
                  <a:rPr lang="en-US" sz="1600" b="0" dirty="0"/>
                  <a:t>, we can cancel out </a:t>
                </a:r>
                <a14:m>
                  <m:oMath xmlns:m="http://schemas.openxmlformats.org/officeDocument/2006/math">
                    <m:r>
                      <a:rPr lang="en-US" sz="1600" b="0" i="1" dirty="0" smtClean="0">
                        <a:latin typeface="Cambria Math" panose="02040503050406030204" pitchFamily="18" charset="0"/>
                      </a:rPr>
                      <m:t>(</m:t>
                    </m:r>
                    <m:r>
                      <a:rPr lang="en-US" sz="1600" b="0" i="1" dirty="0" smtClean="0">
                        <a:latin typeface="Cambria Math" panose="02040503050406030204" pitchFamily="18" charset="0"/>
                      </a:rPr>
                      <m:t>𝑥</m:t>
                    </m:r>
                    <m:r>
                      <a:rPr lang="en-US" sz="1600" b="0" i="1" dirty="0" smtClean="0">
                        <a:latin typeface="Cambria Math" panose="02040503050406030204" pitchFamily="18" charset="0"/>
                      </a:rPr>
                      <m:t>−2)</m:t>
                    </m:r>
                  </m:oMath>
                </a14:m>
                <a:r>
                  <a:rPr lang="en-US" sz="1600" b="0" dirty="0" smtClean="0"/>
                  <a:t>:</a:t>
                </a:r>
                <a:endParaRPr lang="en-US" sz="1600" b="0" dirty="0"/>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m:t>
                      </m:r>
                      <m:r>
                        <a:rPr lang="en-US" sz="1600" b="0" i="1" dirty="0" smtClean="0">
                          <a:latin typeface="Cambria Math" panose="02040503050406030204" pitchFamily="18" charset="0"/>
                        </a:rPr>
                        <m:t>𝑥</m:t>
                      </m:r>
                      <m:r>
                        <a:rPr lang="en-US" sz="1600" b="0" i="1" dirty="0" smtClean="0">
                          <a:latin typeface="Cambria Math" panose="02040503050406030204" pitchFamily="18" charset="0"/>
                        </a:rPr>
                        <m:t>+2|</m:t>
                      </m:r>
                    </m:oMath>
                  </m:oMathPara>
                </a14:m>
                <a:endParaRPr lang="en-US" sz="1600" b="0" dirty="0"/>
              </a:p>
              <a:p>
                <a:pPr>
                  <a:lnSpc>
                    <a:spcPct val="120000"/>
                  </a:lnSpc>
                  <a:spcBef>
                    <a:spcPts val="0"/>
                  </a:spcBef>
                </a:pPr>
                <a:r>
                  <a:rPr lang="en-US" sz="1600" b="0" dirty="0"/>
                  <a:t>Step 4: Evaluate the limit</a:t>
                </a:r>
              </a:p>
              <a:p>
                <a:pPr>
                  <a:lnSpc>
                    <a:spcPct val="120000"/>
                  </a:lnSpc>
                  <a:spcBef>
                    <a:spcPts val="0"/>
                  </a:spcBef>
                </a:pPr>
                <a:r>
                  <a:rPr lang="en-US" sz="1600" b="0" dirty="0"/>
                  <a:t>As </a:t>
                </a:r>
                <a14:m>
                  <m:oMath xmlns:m="http://schemas.openxmlformats.org/officeDocument/2006/math">
                    <m:r>
                      <a:rPr lang="en-US" sz="1600" b="0" i="1" dirty="0">
                        <a:latin typeface="Cambria Math" panose="02040503050406030204" pitchFamily="18" charset="0"/>
                      </a:rPr>
                      <m:t>𝑥</m:t>
                    </m:r>
                    <m:r>
                      <a:rPr lang="en-US" sz="1600" b="0" i="1" dirty="0">
                        <a:latin typeface="Cambria Math" panose="02040503050406030204" pitchFamily="18" charset="0"/>
                      </a:rPr>
                      <m:t>→</m:t>
                    </m:r>
                    <m:sSup>
                      <m:sSupPr>
                        <m:ctrlPr>
                          <a:rPr lang="en-US" sz="1600" b="0" i="1" dirty="0">
                            <a:latin typeface="Cambria Math" panose="02040503050406030204" pitchFamily="18" charset="0"/>
                          </a:rPr>
                        </m:ctrlPr>
                      </m:sSupPr>
                      <m:e>
                        <m:r>
                          <a:rPr lang="en-US" sz="1600" b="0" i="1" dirty="0">
                            <a:latin typeface="Cambria Math" panose="02040503050406030204" pitchFamily="18" charset="0"/>
                          </a:rPr>
                          <m:t>2</m:t>
                        </m:r>
                      </m:e>
                      <m:sup>
                        <m:r>
                          <a:rPr lang="en-US" sz="1600" b="0" i="1" dirty="0">
                            <a:latin typeface="Cambria Math" panose="02040503050406030204" pitchFamily="18" charset="0"/>
                          </a:rPr>
                          <m:t>+</m:t>
                        </m:r>
                      </m:sup>
                    </m:sSup>
                  </m:oMath>
                </a14:m>
                <a:r>
                  <a:rPr lang="en-US" sz="1600" b="0" dirty="0"/>
                  <a:t>, </a:t>
                </a:r>
                <a14:m>
                  <m:oMath xmlns:m="http://schemas.openxmlformats.org/officeDocument/2006/math">
                    <m:r>
                      <a:rPr lang="en-US" sz="1600" b="0" i="1" dirty="0" smtClean="0">
                        <a:latin typeface="Cambria Math" panose="02040503050406030204" pitchFamily="18" charset="0"/>
                      </a:rPr>
                      <m:t>|</m:t>
                    </m:r>
                    <m:r>
                      <a:rPr lang="en-US" sz="1600" b="0" i="1" dirty="0" smtClean="0">
                        <a:latin typeface="Cambria Math" panose="02040503050406030204" pitchFamily="18" charset="0"/>
                      </a:rPr>
                      <m:t>𝑥</m:t>
                    </m:r>
                    <m:r>
                      <a:rPr lang="en-US" sz="1600" b="0" i="1" dirty="0" smtClean="0">
                        <a:latin typeface="Cambria Math" panose="02040503050406030204" pitchFamily="18" charset="0"/>
                      </a:rPr>
                      <m:t>+2| </m:t>
                    </m:r>
                  </m:oMath>
                </a14:m>
                <a:r>
                  <a:rPr lang="en-US" sz="1600" b="0" dirty="0"/>
                  <a:t>approaches </a:t>
                </a:r>
                <a14:m>
                  <m:oMath xmlns:m="http://schemas.openxmlformats.org/officeDocument/2006/math">
                    <m:r>
                      <a:rPr lang="en-US" sz="1600" b="0" i="1" dirty="0" smtClean="0">
                        <a:latin typeface="Cambria Math" panose="02040503050406030204" pitchFamily="18" charset="0"/>
                      </a:rPr>
                      <m:t>|2+2|</m:t>
                    </m:r>
                  </m:oMath>
                </a14:m>
                <a:r>
                  <a:rPr lang="en-US" sz="1600" b="0" dirty="0" smtClean="0"/>
                  <a:t>:</a:t>
                </a:r>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|4| = 4</m:t>
                      </m:r>
                    </m:oMath>
                  </m:oMathPara>
                </a14:m>
                <a:endParaRPr lang="en-US" sz="1600" b="0" dirty="0"/>
              </a:p>
              <a:p>
                <a:pPr>
                  <a:lnSpc>
                    <a:spcPct val="120000"/>
                  </a:lnSpc>
                  <a:spcBef>
                    <a:spcPts val="0"/>
                  </a:spcBef>
                </a:pPr>
                <a:r>
                  <a:rPr lang="en-US" sz="1600" b="0" dirty="0"/>
                  <a:t>The final answer is: 4​</a:t>
                </a: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39788" y="1681162"/>
                <a:ext cx="5157787" cy="2446337"/>
              </a:xfr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839788" y="4127498"/>
                <a:ext cx="5157787" cy="2571751"/>
              </a:xfrm>
              <a:ln>
                <a:solidFill>
                  <a:schemeClr val="tx1"/>
                </a:solidFill>
              </a:ln>
            </p:spPr>
            <p:txBody>
              <a:bodyPr>
                <a:noAutofit/>
              </a:bodyPr>
              <a:lstStyle/>
              <a:p>
                <a:pPr marL="0" indent="0">
                  <a:buNone/>
                </a:pPr>
                <a:r>
                  <a:rPr lang="en-US" sz="900" dirty="0" smtClean="0"/>
                  <a:t>Let's solve this step by step:</a:t>
                </a:r>
              </a:p>
              <a:p>
                <a:pPr marL="0" indent="0">
                  <a:buNone/>
                </a:pPr>
                <a:r>
                  <a:rPr lang="en-US" sz="900" dirty="0"/>
                  <a:t>First, let's understand what we're calculating: </a:t>
                </a:r>
                <a14:m>
                  <m:oMath xmlns:m="http://schemas.openxmlformats.org/officeDocument/2006/math">
                    <m:func>
                      <m:funcPr>
                        <m:ctrlPr>
                          <a:rPr lang="en-US" sz="900" i="1">
                            <a:latin typeface="Cambria Math" panose="02040503050406030204" pitchFamily="18" charset="0"/>
                          </a:rPr>
                        </m:ctrlPr>
                      </m:funcPr>
                      <m:fName>
                        <m:limLow>
                          <m:limLowPr>
                            <m:ctrlPr>
                              <a:rPr lang="en-US" sz="900" i="1">
                                <a:latin typeface="Cambria Math" panose="02040503050406030204" pitchFamily="18" charset="0"/>
                              </a:rPr>
                            </m:ctrlPr>
                          </m:limLowPr>
                          <m:e>
                            <m:r>
                              <m:rPr>
                                <m:sty m:val="p"/>
                              </m:rPr>
                              <a:rPr lang="en-US" sz="900">
                                <a:latin typeface="Cambria Math" panose="02040503050406030204" pitchFamily="18" charset="0"/>
                              </a:rPr>
                              <m:t>lim</m:t>
                            </m:r>
                          </m:e>
                          <m:lim>
                            <m:r>
                              <a:rPr lang="en-US" sz="900" i="1">
                                <a:latin typeface="Cambria Math" panose="02040503050406030204" pitchFamily="18" charset="0"/>
                              </a:rPr>
                              <m:t>𝑥</m:t>
                            </m:r>
                            <m:r>
                              <a:rPr lang="en-US" sz="900" i="1">
                                <a:latin typeface="Cambria Math" panose="02040503050406030204" pitchFamily="18" charset="0"/>
                              </a:rPr>
                              <m:t>→</m:t>
                            </m:r>
                            <m:sSup>
                              <m:sSupPr>
                                <m:ctrlPr>
                                  <a:rPr lang="en-US" sz="900" i="1">
                                    <a:latin typeface="Cambria Math" panose="02040503050406030204" pitchFamily="18" charset="0"/>
                                  </a:rPr>
                                </m:ctrlPr>
                              </m:sSupPr>
                              <m:e>
                                <m:r>
                                  <a:rPr lang="en-US" sz="900" i="1">
                                    <a:latin typeface="Cambria Math" panose="02040503050406030204" pitchFamily="18" charset="0"/>
                                  </a:rPr>
                                  <m:t>2</m:t>
                                </m:r>
                              </m:e>
                              <m:sup>
                                <m:r>
                                  <a:rPr lang="en-US" sz="900" i="1">
                                    <a:latin typeface="Cambria Math" panose="02040503050406030204" pitchFamily="18" charset="0"/>
                                  </a:rPr>
                                  <m:t>+</m:t>
                                </m:r>
                              </m:sup>
                            </m:sSup>
                          </m:lim>
                        </m:limLow>
                      </m:fName>
                      <m:e>
                        <m:f>
                          <m:fPr>
                            <m:ctrlPr>
                              <a:rPr lang="en-US" sz="900" i="1">
                                <a:latin typeface="Cambria Math" panose="02040503050406030204" pitchFamily="18" charset="0"/>
                              </a:rPr>
                            </m:ctrlPr>
                          </m:fPr>
                          <m:num>
                            <m:d>
                              <m:dPr>
                                <m:begChr m:val="|"/>
                                <m:endChr m:val="|"/>
                                <m:ctrlPr>
                                  <a:rPr lang="en-US" sz="900" i="1">
                                    <a:latin typeface="Cambria Math" panose="02040503050406030204" pitchFamily="18" charset="0"/>
                                  </a:rPr>
                                </m:ctrlPr>
                              </m:dPr>
                              <m:e>
                                <m:sSup>
                                  <m:sSupPr>
                                    <m:ctrlPr>
                                      <a:rPr lang="en-US" sz="900" i="1">
                                        <a:latin typeface="Cambria Math" panose="02040503050406030204" pitchFamily="18" charset="0"/>
                                      </a:rPr>
                                    </m:ctrlPr>
                                  </m:sSupPr>
                                  <m:e>
                                    <m:r>
                                      <a:rPr lang="en-US" sz="900" i="1">
                                        <a:latin typeface="Cambria Math" panose="02040503050406030204" pitchFamily="18" charset="0"/>
                                      </a:rPr>
                                      <m:t>𝑥</m:t>
                                    </m:r>
                                  </m:e>
                                  <m:sup>
                                    <m:r>
                                      <a:rPr lang="en-US" sz="900" i="1">
                                        <a:latin typeface="Cambria Math" panose="02040503050406030204" pitchFamily="18" charset="0"/>
                                      </a:rPr>
                                      <m:t>2</m:t>
                                    </m:r>
                                  </m:sup>
                                </m:sSup>
                                <m:r>
                                  <a:rPr lang="en-US" sz="900" i="1">
                                    <a:latin typeface="Cambria Math" panose="02040503050406030204" pitchFamily="18" charset="0"/>
                                  </a:rPr>
                                  <m:t>−4</m:t>
                                </m:r>
                              </m:e>
                            </m:d>
                          </m:num>
                          <m:den>
                            <m:r>
                              <a:rPr lang="en-US" sz="900" i="1">
                                <a:latin typeface="Cambria Math" panose="02040503050406030204" pitchFamily="18" charset="0"/>
                              </a:rPr>
                              <m:t>𝑥</m:t>
                            </m:r>
                            <m:r>
                              <a:rPr lang="en-US" sz="900" i="1">
                                <a:latin typeface="Cambria Math" panose="02040503050406030204" pitchFamily="18" charset="0"/>
                              </a:rPr>
                              <m:t>−2</m:t>
                            </m:r>
                          </m:den>
                        </m:f>
                      </m:e>
                    </m:func>
                  </m:oMath>
                </a14:m>
                <a:r>
                  <a:rPr lang="en-US" sz="900" dirty="0"/>
                  <a:t>.</a:t>
                </a:r>
                <a:endParaRPr lang="en-US" sz="900" dirty="0" smtClean="0"/>
              </a:p>
              <a:p>
                <a:pPr marL="0" indent="0">
                  <a:buNone/>
                </a:pPr>
                <a:r>
                  <a:rPr lang="en-US" sz="900" dirty="0"/>
                  <a:t>When </a:t>
                </a:r>
                <a14:m>
                  <m:oMath xmlns:m="http://schemas.openxmlformats.org/officeDocument/2006/math">
                    <m:r>
                      <a:rPr lang="en-US" sz="900" i="1" dirty="0">
                        <a:solidFill>
                          <a:prstClr val="black"/>
                        </a:solidFill>
                        <a:latin typeface="Cambria Math" panose="02040503050406030204" pitchFamily="18" charset="0"/>
                      </a:rPr>
                      <m:t>(</m:t>
                    </m:r>
                    <m:r>
                      <a:rPr lang="en-US" sz="900" i="1" dirty="0">
                        <a:solidFill>
                          <a:prstClr val="black"/>
                        </a:solidFill>
                        <a:latin typeface="Cambria Math" panose="02040503050406030204" pitchFamily="18" charset="0"/>
                      </a:rPr>
                      <m:t>𝑥</m:t>
                    </m:r>
                    <m:r>
                      <a:rPr lang="en-US" sz="900" i="1" dirty="0">
                        <a:solidFill>
                          <a:prstClr val="black"/>
                        </a:solidFill>
                        <a:latin typeface="Cambria Math" panose="02040503050406030204" pitchFamily="18" charset="0"/>
                      </a:rPr>
                      <m:t>² − 4) </m:t>
                    </m:r>
                  </m:oMath>
                </a14:m>
                <a:r>
                  <a:rPr lang="en-US" sz="900" dirty="0" smtClean="0"/>
                  <a:t>is </a:t>
                </a:r>
                <a:r>
                  <a:rPr lang="en-US" sz="900" dirty="0"/>
                  <a:t>inside absolute value bars, we need to consider its sign:</a:t>
                </a:r>
              </a:p>
              <a:p>
                <a:pPr marL="457200" lvl="1" indent="0">
                  <a:buNone/>
                </a:pPr>
                <a:r>
                  <a:rPr lang="en-US" sz="800" dirty="0"/>
                  <a:t>When </a:t>
                </a:r>
                <a14:m>
                  <m:oMath xmlns:m="http://schemas.openxmlformats.org/officeDocument/2006/math">
                    <m:r>
                      <a:rPr lang="en-US" sz="800" i="1" dirty="0" smtClean="0">
                        <a:latin typeface="Cambria Math" panose="02040503050406030204" pitchFamily="18" charset="0"/>
                      </a:rPr>
                      <m:t>𝑥</m:t>
                    </m:r>
                    <m:r>
                      <a:rPr lang="en-US" sz="800" i="1" dirty="0" smtClean="0">
                        <a:latin typeface="Cambria Math" panose="02040503050406030204" pitchFamily="18" charset="0"/>
                      </a:rPr>
                      <m:t>&gt;2</m:t>
                    </m:r>
                  </m:oMath>
                </a14:m>
                <a:r>
                  <a:rPr lang="en-US" sz="800" dirty="0" smtClean="0"/>
                  <a:t>, </a:t>
                </a:r>
                <a14:m>
                  <m:oMath xmlns:m="http://schemas.openxmlformats.org/officeDocument/2006/math">
                    <m:d>
                      <m:dPr>
                        <m:ctrlPr>
                          <a:rPr lang="en-US" sz="800" i="1" dirty="0">
                            <a:solidFill>
                              <a:prstClr val="black"/>
                            </a:solidFill>
                            <a:latin typeface="Cambria Math" panose="02040503050406030204" pitchFamily="18" charset="0"/>
                          </a:rPr>
                        </m:ctrlPr>
                      </m:dPr>
                      <m:e>
                        <m:sSup>
                          <m:sSupPr>
                            <m:ctrlPr>
                              <a:rPr lang="en-US" sz="800" i="1" dirty="0">
                                <a:solidFill>
                                  <a:prstClr val="black"/>
                                </a:solidFill>
                                <a:latin typeface="Cambria Math" panose="02040503050406030204" pitchFamily="18" charset="0"/>
                              </a:rPr>
                            </m:ctrlPr>
                          </m:sSupPr>
                          <m:e>
                            <m:r>
                              <a:rPr lang="en-US" sz="800" i="1" dirty="0">
                                <a:solidFill>
                                  <a:prstClr val="black"/>
                                </a:solidFill>
                                <a:latin typeface="Cambria Math" panose="02040503050406030204" pitchFamily="18" charset="0"/>
                              </a:rPr>
                              <m:t>𝑥</m:t>
                            </m:r>
                          </m:e>
                          <m:sup>
                            <m:r>
                              <a:rPr lang="en-US" sz="800" i="1" dirty="0">
                                <a:solidFill>
                                  <a:prstClr val="black"/>
                                </a:solidFill>
                                <a:latin typeface="Cambria Math" panose="02040503050406030204" pitchFamily="18" charset="0"/>
                              </a:rPr>
                              <m:t>2</m:t>
                            </m:r>
                          </m:sup>
                        </m:sSup>
                        <m:r>
                          <a:rPr lang="en-US" sz="800" i="1" dirty="0">
                            <a:solidFill>
                              <a:prstClr val="black"/>
                            </a:solidFill>
                            <a:latin typeface="Cambria Math" panose="02040503050406030204" pitchFamily="18" charset="0"/>
                          </a:rPr>
                          <m:t>− 4</m:t>
                        </m:r>
                      </m:e>
                    </m:d>
                    <m:r>
                      <a:rPr lang="en-US" sz="800" b="0" i="1" dirty="0" smtClean="0">
                        <a:solidFill>
                          <a:prstClr val="black"/>
                        </a:solidFill>
                        <a:latin typeface="Cambria Math" panose="02040503050406030204" pitchFamily="18" charset="0"/>
                      </a:rPr>
                      <m:t>&gt;0</m:t>
                    </m:r>
                  </m:oMath>
                </a14:m>
                <a:r>
                  <a:rPr lang="en-US" sz="800" dirty="0"/>
                  <a:t>, so </a:t>
                </a:r>
                <a14:m>
                  <m:oMath xmlns:m="http://schemas.openxmlformats.org/officeDocument/2006/math">
                    <m:r>
                      <a:rPr lang="en-US" sz="800" i="1" dirty="0" smtClean="0">
                        <a:latin typeface="Cambria Math" panose="02040503050406030204" pitchFamily="18" charset="0"/>
                      </a:rPr>
                      <m:t>∣</m:t>
                    </m:r>
                    <m:sSup>
                      <m:sSupPr>
                        <m:ctrlPr>
                          <a:rPr lang="en-US" sz="800" i="1" dirty="0" smtClean="0">
                            <a:latin typeface="Cambria Math" panose="02040503050406030204" pitchFamily="18" charset="0"/>
                          </a:rPr>
                        </m:ctrlPr>
                      </m:sSupPr>
                      <m:e>
                        <m:r>
                          <a:rPr lang="en-US" sz="800" i="1" dirty="0" smtClean="0">
                            <a:latin typeface="Cambria Math" panose="02040503050406030204" pitchFamily="18" charset="0"/>
                          </a:rPr>
                          <m:t>𝑥</m:t>
                        </m:r>
                      </m:e>
                      <m:sup>
                        <m:r>
                          <a:rPr lang="en-US" sz="800" i="1" dirty="0" smtClean="0">
                            <a:latin typeface="Cambria Math" panose="02040503050406030204" pitchFamily="18" charset="0"/>
                          </a:rPr>
                          <m:t>2</m:t>
                        </m:r>
                      </m:sup>
                    </m:sSup>
                    <m:r>
                      <a:rPr lang="en-US" sz="800" i="1" dirty="0" smtClean="0">
                        <a:latin typeface="Cambria Math" panose="02040503050406030204" pitchFamily="18" charset="0"/>
                      </a:rPr>
                      <m:t>−4∣ =</m:t>
                    </m:r>
                    <m:sSup>
                      <m:sSupPr>
                        <m:ctrlPr>
                          <a:rPr lang="en-US" sz="800" i="1" dirty="0" smtClean="0">
                            <a:latin typeface="Cambria Math" panose="02040503050406030204" pitchFamily="18" charset="0"/>
                          </a:rPr>
                        </m:ctrlPr>
                      </m:sSupPr>
                      <m:e>
                        <m:r>
                          <a:rPr lang="en-US" sz="800" i="1" dirty="0" smtClean="0">
                            <a:latin typeface="Cambria Math" panose="02040503050406030204" pitchFamily="18" charset="0"/>
                          </a:rPr>
                          <m:t>𝑥</m:t>
                        </m:r>
                      </m:e>
                      <m:sup>
                        <m:r>
                          <a:rPr lang="en-US" sz="800" i="1" dirty="0" smtClean="0">
                            <a:latin typeface="Cambria Math" panose="02040503050406030204" pitchFamily="18" charset="0"/>
                          </a:rPr>
                          <m:t>2</m:t>
                        </m:r>
                      </m:sup>
                    </m:sSup>
                    <m:r>
                      <a:rPr lang="en-US" sz="800" i="1" dirty="0" smtClean="0">
                        <a:latin typeface="Cambria Math" panose="02040503050406030204" pitchFamily="18" charset="0"/>
                      </a:rPr>
                      <m:t>−4</m:t>
                    </m:r>
                  </m:oMath>
                </a14:m>
                <a:endParaRPr lang="en-US" sz="800" dirty="0" smtClean="0"/>
              </a:p>
              <a:p>
                <a:pPr marL="0" indent="0">
                  <a:buNone/>
                </a:pPr>
                <a:r>
                  <a:rPr lang="en-US" sz="900" dirty="0" smtClean="0"/>
                  <a:t>Since we're approaching from the right (</a:t>
                </a:r>
                <a14:m>
                  <m:oMath xmlns:m="http://schemas.openxmlformats.org/officeDocument/2006/math">
                    <m:sSup>
                      <m:sSupPr>
                        <m:ctrlPr>
                          <a:rPr lang="en-US" sz="900" i="1" smtClean="0">
                            <a:latin typeface="Cambria Math" panose="02040503050406030204" pitchFamily="18" charset="0"/>
                          </a:rPr>
                        </m:ctrlPr>
                      </m:sSupPr>
                      <m:e>
                        <m:r>
                          <a:rPr lang="en-US" sz="900" b="0" i="1" smtClean="0">
                            <a:latin typeface="Cambria Math" panose="02040503050406030204" pitchFamily="18" charset="0"/>
                          </a:rPr>
                          <m:t>2</m:t>
                        </m:r>
                      </m:e>
                      <m:sup>
                        <m:r>
                          <a:rPr lang="en-US" sz="900" b="0" i="1" smtClean="0">
                            <a:latin typeface="Cambria Math" panose="02040503050406030204" pitchFamily="18" charset="0"/>
                          </a:rPr>
                          <m:t>+</m:t>
                        </m:r>
                      </m:sup>
                    </m:sSup>
                  </m:oMath>
                </a14:m>
                <a:r>
                  <a:rPr lang="en-US" sz="900" dirty="0" smtClean="0"/>
                  <a:t>), we can remove the absolute value signs: </a:t>
                </a:r>
                <a14:m>
                  <m:oMath xmlns:m="http://schemas.openxmlformats.org/officeDocument/2006/math">
                    <m:func>
                      <m:funcPr>
                        <m:ctrlPr>
                          <a:rPr lang="en-US" sz="900" i="1">
                            <a:latin typeface="Cambria Math" panose="02040503050406030204" pitchFamily="18" charset="0"/>
                          </a:rPr>
                        </m:ctrlPr>
                      </m:funcPr>
                      <m:fName>
                        <m:limLow>
                          <m:limLowPr>
                            <m:ctrlPr>
                              <a:rPr lang="en-US" sz="900" i="1">
                                <a:latin typeface="Cambria Math" panose="02040503050406030204" pitchFamily="18" charset="0"/>
                              </a:rPr>
                            </m:ctrlPr>
                          </m:limLowPr>
                          <m:e>
                            <m:r>
                              <m:rPr>
                                <m:sty m:val="p"/>
                              </m:rPr>
                              <a:rPr lang="en-US" sz="900">
                                <a:latin typeface="Cambria Math" panose="02040503050406030204" pitchFamily="18" charset="0"/>
                              </a:rPr>
                              <m:t>lim</m:t>
                            </m:r>
                          </m:e>
                          <m:lim>
                            <m:r>
                              <a:rPr lang="en-US" sz="900" i="1">
                                <a:latin typeface="Cambria Math" panose="02040503050406030204" pitchFamily="18" charset="0"/>
                              </a:rPr>
                              <m:t>𝑥</m:t>
                            </m:r>
                            <m:r>
                              <a:rPr lang="en-US" sz="900" i="1">
                                <a:latin typeface="Cambria Math" panose="02040503050406030204" pitchFamily="18" charset="0"/>
                              </a:rPr>
                              <m:t>→</m:t>
                            </m:r>
                            <m:sSup>
                              <m:sSupPr>
                                <m:ctrlPr>
                                  <a:rPr lang="en-US" sz="900" i="1">
                                    <a:latin typeface="Cambria Math" panose="02040503050406030204" pitchFamily="18" charset="0"/>
                                  </a:rPr>
                                </m:ctrlPr>
                              </m:sSupPr>
                              <m:e>
                                <m:r>
                                  <a:rPr lang="en-US" sz="900" i="1">
                                    <a:latin typeface="Cambria Math" panose="02040503050406030204" pitchFamily="18" charset="0"/>
                                  </a:rPr>
                                  <m:t>2</m:t>
                                </m:r>
                              </m:e>
                              <m:sup>
                                <m:r>
                                  <a:rPr lang="en-US" sz="900" i="1">
                                    <a:latin typeface="Cambria Math" panose="02040503050406030204" pitchFamily="18" charset="0"/>
                                  </a:rPr>
                                  <m:t>+</m:t>
                                </m:r>
                              </m:sup>
                            </m:sSup>
                          </m:lim>
                        </m:limLow>
                      </m:fName>
                      <m:e>
                        <m:f>
                          <m:fPr>
                            <m:ctrlPr>
                              <a:rPr lang="en-US" sz="900" i="1">
                                <a:latin typeface="Cambria Math" panose="02040503050406030204" pitchFamily="18" charset="0"/>
                              </a:rPr>
                            </m:ctrlPr>
                          </m:fPr>
                          <m:num>
                            <m:sSup>
                              <m:sSupPr>
                                <m:ctrlPr>
                                  <a:rPr lang="en-US" sz="900" i="1" smtClean="0">
                                    <a:latin typeface="Cambria Math" panose="02040503050406030204" pitchFamily="18" charset="0"/>
                                  </a:rPr>
                                </m:ctrlPr>
                              </m:sSupPr>
                              <m:e>
                                <m:r>
                                  <a:rPr lang="en-US" sz="900" i="1" smtClean="0">
                                    <a:latin typeface="Cambria Math" panose="02040503050406030204" pitchFamily="18" charset="0"/>
                                  </a:rPr>
                                  <m:t>𝑥</m:t>
                                </m:r>
                              </m:e>
                              <m:sup>
                                <m:r>
                                  <a:rPr lang="en-US" sz="900" i="1" smtClean="0">
                                    <a:latin typeface="Cambria Math" panose="02040503050406030204" pitchFamily="18" charset="0"/>
                                  </a:rPr>
                                  <m:t>2</m:t>
                                </m:r>
                              </m:sup>
                            </m:sSup>
                            <m:r>
                              <a:rPr lang="en-US" sz="900" b="0" i="1" smtClean="0">
                                <a:latin typeface="Cambria Math" panose="02040503050406030204" pitchFamily="18" charset="0"/>
                              </a:rPr>
                              <m:t>−4</m:t>
                            </m:r>
                          </m:num>
                          <m:den>
                            <m:r>
                              <a:rPr lang="en-US" sz="900" i="1">
                                <a:latin typeface="Cambria Math" panose="02040503050406030204" pitchFamily="18" charset="0"/>
                              </a:rPr>
                              <m:t>𝑥</m:t>
                            </m:r>
                            <m:r>
                              <a:rPr lang="en-US" sz="900" i="1">
                                <a:latin typeface="Cambria Math" panose="02040503050406030204" pitchFamily="18" charset="0"/>
                              </a:rPr>
                              <m:t>−2</m:t>
                            </m:r>
                          </m:den>
                        </m:f>
                      </m:e>
                    </m:func>
                  </m:oMath>
                </a14:m>
                <a:endParaRPr lang="en-US" sz="900" dirty="0" smtClean="0"/>
              </a:p>
              <a:p>
                <a:pPr marL="0" indent="0">
                  <a:buNone/>
                </a:pPr>
                <a:r>
                  <a:rPr lang="en-US" sz="900" dirty="0" smtClean="0"/>
                  <a:t>Factor </a:t>
                </a:r>
                <a:r>
                  <a:rPr lang="en-US" sz="900" dirty="0"/>
                  <a:t>the numerator: </a:t>
                </a:r>
                <a14:m>
                  <m:oMath xmlns:m="http://schemas.openxmlformats.org/officeDocument/2006/math">
                    <m:func>
                      <m:funcPr>
                        <m:ctrlPr>
                          <a:rPr lang="en-US" sz="900" i="1">
                            <a:latin typeface="Cambria Math" panose="02040503050406030204" pitchFamily="18" charset="0"/>
                          </a:rPr>
                        </m:ctrlPr>
                      </m:funcPr>
                      <m:fName>
                        <m:limLow>
                          <m:limLowPr>
                            <m:ctrlPr>
                              <a:rPr lang="en-US" sz="900" i="1">
                                <a:latin typeface="Cambria Math" panose="02040503050406030204" pitchFamily="18" charset="0"/>
                              </a:rPr>
                            </m:ctrlPr>
                          </m:limLowPr>
                          <m:e>
                            <m:r>
                              <m:rPr>
                                <m:sty m:val="p"/>
                              </m:rPr>
                              <a:rPr lang="en-US" sz="900">
                                <a:latin typeface="Cambria Math" panose="02040503050406030204" pitchFamily="18" charset="0"/>
                              </a:rPr>
                              <m:t>lim</m:t>
                            </m:r>
                          </m:e>
                          <m:lim>
                            <m:r>
                              <a:rPr lang="en-US" sz="900" i="1">
                                <a:latin typeface="Cambria Math" panose="02040503050406030204" pitchFamily="18" charset="0"/>
                              </a:rPr>
                              <m:t>𝑥</m:t>
                            </m:r>
                            <m:r>
                              <a:rPr lang="en-US" sz="900" i="1">
                                <a:latin typeface="Cambria Math" panose="02040503050406030204" pitchFamily="18" charset="0"/>
                              </a:rPr>
                              <m:t>→</m:t>
                            </m:r>
                            <m:sSup>
                              <m:sSupPr>
                                <m:ctrlPr>
                                  <a:rPr lang="en-US" sz="900" i="1">
                                    <a:latin typeface="Cambria Math" panose="02040503050406030204" pitchFamily="18" charset="0"/>
                                  </a:rPr>
                                </m:ctrlPr>
                              </m:sSupPr>
                              <m:e>
                                <m:r>
                                  <a:rPr lang="en-US" sz="900" i="1">
                                    <a:latin typeface="Cambria Math" panose="02040503050406030204" pitchFamily="18" charset="0"/>
                                  </a:rPr>
                                  <m:t>2</m:t>
                                </m:r>
                              </m:e>
                              <m:sup>
                                <m:r>
                                  <a:rPr lang="en-US" sz="900" i="1">
                                    <a:latin typeface="Cambria Math" panose="02040503050406030204" pitchFamily="18" charset="0"/>
                                  </a:rPr>
                                  <m:t>+</m:t>
                                </m:r>
                              </m:sup>
                            </m:sSup>
                          </m:lim>
                        </m:limLow>
                      </m:fName>
                      <m:e>
                        <m:f>
                          <m:fPr>
                            <m:ctrlPr>
                              <a:rPr lang="en-US" sz="900" i="1">
                                <a:latin typeface="Cambria Math" panose="02040503050406030204" pitchFamily="18" charset="0"/>
                              </a:rPr>
                            </m:ctrlPr>
                          </m:fPr>
                          <m:num>
                            <m:r>
                              <a:rPr lang="en-US" sz="900" b="0" i="1" smtClean="0">
                                <a:latin typeface="Cambria Math" panose="02040503050406030204" pitchFamily="18" charset="0"/>
                              </a:rPr>
                              <m:t>(</m:t>
                            </m:r>
                            <m:r>
                              <a:rPr lang="en-US" sz="900" b="0" i="1" smtClean="0">
                                <a:latin typeface="Cambria Math" panose="02040503050406030204" pitchFamily="18" charset="0"/>
                              </a:rPr>
                              <m:t>𝑥</m:t>
                            </m:r>
                            <m:r>
                              <a:rPr lang="en-US" sz="900" b="0" i="1" smtClean="0">
                                <a:latin typeface="Cambria Math" panose="02040503050406030204" pitchFamily="18" charset="0"/>
                              </a:rPr>
                              <m:t>+2)(</m:t>
                            </m:r>
                            <m:r>
                              <a:rPr lang="en-US" sz="900" b="0" i="1" smtClean="0">
                                <a:latin typeface="Cambria Math" panose="02040503050406030204" pitchFamily="18" charset="0"/>
                              </a:rPr>
                              <m:t>𝑥</m:t>
                            </m:r>
                            <m:r>
                              <a:rPr lang="en-US" sz="900" b="0" i="1" smtClean="0">
                                <a:latin typeface="Cambria Math" panose="02040503050406030204" pitchFamily="18" charset="0"/>
                              </a:rPr>
                              <m:t>−2)</m:t>
                            </m:r>
                          </m:num>
                          <m:den>
                            <m:r>
                              <a:rPr lang="en-US" sz="900" i="1">
                                <a:latin typeface="Cambria Math" panose="02040503050406030204" pitchFamily="18" charset="0"/>
                              </a:rPr>
                              <m:t>𝑥</m:t>
                            </m:r>
                            <m:r>
                              <a:rPr lang="en-US" sz="900" i="1">
                                <a:latin typeface="Cambria Math" panose="02040503050406030204" pitchFamily="18" charset="0"/>
                              </a:rPr>
                              <m:t>−2</m:t>
                            </m:r>
                          </m:den>
                        </m:f>
                      </m:e>
                    </m:func>
                  </m:oMath>
                </a14:m>
                <a:endParaRPr lang="en-US" sz="900" dirty="0" smtClean="0"/>
              </a:p>
              <a:p>
                <a:pPr marL="0" indent="0">
                  <a:buNone/>
                </a:pPr>
                <a:r>
                  <a:rPr lang="en-US" sz="900" dirty="0" smtClean="0"/>
                  <a:t>Cancel </a:t>
                </a:r>
                <a14:m>
                  <m:oMath xmlns:m="http://schemas.openxmlformats.org/officeDocument/2006/math">
                    <m:r>
                      <a:rPr lang="en-US" sz="900" i="1" dirty="0" smtClean="0">
                        <a:latin typeface="Cambria Math" panose="02040503050406030204" pitchFamily="18" charset="0"/>
                      </a:rPr>
                      <m:t>(</m:t>
                    </m:r>
                    <m:r>
                      <a:rPr lang="en-US" sz="900" i="1" dirty="0" smtClean="0">
                        <a:latin typeface="Cambria Math" panose="02040503050406030204" pitchFamily="18" charset="0"/>
                      </a:rPr>
                      <m:t>𝑥</m:t>
                    </m:r>
                    <m:r>
                      <a:rPr lang="en-US" sz="900" i="1" dirty="0" smtClean="0">
                        <a:latin typeface="Cambria Math" panose="02040503050406030204" pitchFamily="18" charset="0"/>
                      </a:rPr>
                      <m:t>−2) </m:t>
                    </m:r>
                  </m:oMath>
                </a14:m>
                <a:r>
                  <a:rPr lang="en-US" sz="900" dirty="0" smtClean="0"/>
                  <a:t>from </a:t>
                </a:r>
                <a:r>
                  <a:rPr lang="en-US" sz="900" dirty="0"/>
                  <a:t>numerator and denominator</a:t>
                </a:r>
                <a:r>
                  <a:rPr lang="en-US" sz="900" dirty="0" smtClean="0"/>
                  <a:t>: </a:t>
                </a:r>
                <a14:m>
                  <m:oMath xmlns:m="http://schemas.openxmlformats.org/officeDocument/2006/math">
                    <m:func>
                      <m:funcPr>
                        <m:ctrlPr>
                          <a:rPr lang="en-US" sz="900" i="1">
                            <a:latin typeface="Cambria Math" panose="02040503050406030204" pitchFamily="18" charset="0"/>
                          </a:rPr>
                        </m:ctrlPr>
                      </m:funcPr>
                      <m:fName>
                        <m:limLow>
                          <m:limLowPr>
                            <m:ctrlPr>
                              <a:rPr lang="en-US" sz="900" i="1">
                                <a:latin typeface="Cambria Math" panose="02040503050406030204" pitchFamily="18" charset="0"/>
                              </a:rPr>
                            </m:ctrlPr>
                          </m:limLowPr>
                          <m:e>
                            <m:r>
                              <m:rPr>
                                <m:sty m:val="p"/>
                              </m:rPr>
                              <a:rPr lang="en-US" sz="900">
                                <a:latin typeface="Cambria Math" panose="02040503050406030204" pitchFamily="18" charset="0"/>
                              </a:rPr>
                              <m:t>lim</m:t>
                            </m:r>
                          </m:e>
                          <m:lim>
                            <m:r>
                              <a:rPr lang="en-US" sz="900" i="1">
                                <a:latin typeface="Cambria Math" panose="02040503050406030204" pitchFamily="18" charset="0"/>
                              </a:rPr>
                              <m:t>𝑥</m:t>
                            </m:r>
                            <m:r>
                              <a:rPr lang="en-US" sz="900" i="1">
                                <a:latin typeface="Cambria Math" panose="02040503050406030204" pitchFamily="18" charset="0"/>
                              </a:rPr>
                              <m:t>→</m:t>
                            </m:r>
                            <m:sSup>
                              <m:sSupPr>
                                <m:ctrlPr>
                                  <a:rPr lang="en-US" sz="900" i="1">
                                    <a:latin typeface="Cambria Math" panose="02040503050406030204" pitchFamily="18" charset="0"/>
                                  </a:rPr>
                                </m:ctrlPr>
                              </m:sSupPr>
                              <m:e>
                                <m:r>
                                  <a:rPr lang="en-US" sz="900" i="1">
                                    <a:latin typeface="Cambria Math" panose="02040503050406030204" pitchFamily="18" charset="0"/>
                                  </a:rPr>
                                  <m:t>2</m:t>
                                </m:r>
                              </m:e>
                              <m:sup>
                                <m:r>
                                  <a:rPr lang="en-US" sz="900" i="1">
                                    <a:latin typeface="Cambria Math" panose="02040503050406030204" pitchFamily="18" charset="0"/>
                                  </a:rPr>
                                  <m:t>+</m:t>
                                </m:r>
                              </m:sup>
                            </m:sSup>
                          </m:lim>
                        </m:limLow>
                      </m:fName>
                      <m:e>
                        <m:r>
                          <a:rPr lang="en-US" sz="900" b="0" i="1" smtClean="0">
                            <a:latin typeface="Cambria Math" panose="02040503050406030204" pitchFamily="18" charset="0"/>
                          </a:rPr>
                          <m:t>(</m:t>
                        </m:r>
                        <m:r>
                          <a:rPr lang="en-US" sz="900" b="0" i="1" smtClean="0">
                            <a:latin typeface="Cambria Math" panose="02040503050406030204" pitchFamily="18" charset="0"/>
                          </a:rPr>
                          <m:t>𝑥</m:t>
                        </m:r>
                        <m:r>
                          <a:rPr lang="en-US" sz="900" b="0" i="1" smtClean="0">
                            <a:latin typeface="Cambria Math" panose="02040503050406030204" pitchFamily="18" charset="0"/>
                          </a:rPr>
                          <m:t>+2)</m:t>
                        </m:r>
                      </m:e>
                    </m:func>
                  </m:oMath>
                </a14:m>
                <a:endParaRPr lang="en-US" sz="900" dirty="0"/>
              </a:p>
              <a:p>
                <a:pPr marL="0" indent="0">
                  <a:buNone/>
                </a:pPr>
                <a:r>
                  <a:rPr lang="en-US" sz="900" dirty="0"/>
                  <a:t>Now we can directly substitute</a:t>
                </a:r>
                <a14:m>
                  <m:oMath xmlns:m="http://schemas.openxmlformats.org/officeDocument/2006/math">
                    <m:r>
                      <a:rPr lang="en-US" sz="900" i="1" dirty="0" smtClean="0">
                        <a:latin typeface="Cambria Math" panose="02040503050406030204" pitchFamily="18" charset="0"/>
                      </a:rPr>
                      <m:t> </m:t>
                    </m:r>
                    <m:r>
                      <a:rPr lang="en-US" sz="900" i="1" dirty="0" smtClean="0">
                        <a:latin typeface="Cambria Math" panose="02040503050406030204" pitchFamily="18" charset="0"/>
                      </a:rPr>
                      <m:t>𝑥</m:t>
                    </m:r>
                    <m:r>
                      <a:rPr lang="en-US" sz="900" i="1" dirty="0" smtClean="0">
                        <a:latin typeface="Cambria Math" panose="02040503050406030204" pitchFamily="18" charset="0"/>
                      </a:rPr>
                      <m:t>=2</m:t>
                    </m:r>
                  </m:oMath>
                </a14:m>
                <a:r>
                  <a:rPr lang="en-US" sz="900" dirty="0" smtClean="0"/>
                  <a:t>: </a:t>
                </a:r>
                <a14:m>
                  <m:oMath xmlns:m="http://schemas.openxmlformats.org/officeDocument/2006/math">
                    <m:func>
                      <m:funcPr>
                        <m:ctrlPr>
                          <a:rPr lang="en-US" sz="900" i="1">
                            <a:latin typeface="Cambria Math" panose="02040503050406030204" pitchFamily="18" charset="0"/>
                          </a:rPr>
                        </m:ctrlPr>
                      </m:funcPr>
                      <m:fName>
                        <m:limLow>
                          <m:limLowPr>
                            <m:ctrlPr>
                              <a:rPr lang="en-US" sz="900" i="1">
                                <a:latin typeface="Cambria Math" panose="02040503050406030204" pitchFamily="18" charset="0"/>
                              </a:rPr>
                            </m:ctrlPr>
                          </m:limLowPr>
                          <m:e>
                            <m:r>
                              <m:rPr>
                                <m:sty m:val="p"/>
                              </m:rPr>
                              <a:rPr lang="en-US" sz="900">
                                <a:latin typeface="Cambria Math" panose="02040503050406030204" pitchFamily="18" charset="0"/>
                              </a:rPr>
                              <m:t>lim</m:t>
                            </m:r>
                          </m:e>
                          <m:lim>
                            <m:r>
                              <a:rPr lang="en-US" sz="900" i="1">
                                <a:latin typeface="Cambria Math" panose="02040503050406030204" pitchFamily="18" charset="0"/>
                              </a:rPr>
                              <m:t>𝑥</m:t>
                            </m:r>
                            <m:r>
                              <a:rPr lang="en-US" sz="900" i="1">
                                <a:latin typeface="Cambria Math" panose="02040503050406030204" pitchFamily="18" charset="0"/>
                              </a:rPr>
                              <m:t>→</m:t>
                            </m:r>
                            <m:sSup>
                              <m:sSupPr>
                                <m:ctrlPr>
                                  <a:rPr lang="en-US" sz="900" i="1">
                                    <a:latin typeface="Cambria Math" panose="02040503050406030204" pitchFamily="18" charset="0"/>
                                  </a:rPr>
                                </m:ctrlPr>
                              </m:sSupPr>
                              <m:e>
                                <m:r>
                                  <a:rPr lang="en-US" sz="900" i="1">
                                    <a:latin typeface="Cambria Math" panose="02040503050406030204" pitchFamily="18" charset="0"/>
                                  </a:rPr>
                                  <m:t>2</m:t>
                                </m:r>
                              </m:e>
                              <m:sup>
                                <m:r>
                                  <a:rPr lang="en-US" sz="900" i="1">
                                    <a:latin typeface="Cambria Math" panose="02040503050406030204" pitchFamily="18" charset="0"/>
                                  </a:rPr>
                                  <m:t>+</m:t>
                                </m:r>
                              </m:sup>
                            </m:sSup>
                          </m:lim>
                        </m:limLow>
                      </m:fName>
                      <m:e>
                        <m:d>
                          <m:dPr>
                            <m:ctrlPr>
                              <a:rPr lang="en-US" sz="900" b="0" i="1" smtClean="0">
                                <a:latin typeface="Cambria Math" panose="02040503050406030204" pitchFamily="18" charset="0"/>
                              </a:rPr>
                            </m:ctrlPr>
                          </m:dPr>
                          <m:e>
                            <m:r>
                              <a:rPr lang="en-US" sz="900" b="0" i="1" smtClean="0">
                                <a:latin typeface="Cambria Math" panose="02040503050406030204" pitchFamily="18" charset="0"/>
                              </a:rPr>
                              <m:t>2</m:t>
                            </m:r>
                            <m:r>
                              <a:rPr lang="en-US" sz="900" i="1">
                                <a:latin typeface="Cambria Math" panose="02040503050406030204" pitchFamily="18" charset="0"/>
                              </a:rPr>
                              <m:t>+2</m:t>
                            </m:r>
                          </m:e>
                        </m:d>
                        <m:r>
                          <a:rPr lang="en-US" sz="900" b="0" i="1" smtClean="0">
                            <a:latin typeface="Cambria Math" panose="02040503050406030204" pitchFamily="18" charset="0"/>
                          </a:rPr>
                          <m:t>= </m:t>
                        </m:r>
                      </m:e>
                    </m:func>
                    <m:r>
                      <a:rPr lang="en-US" sz="900" b="0" i="1" smtClean="0">
                        <a:latin typeface="Cambria Math" panose="02040503050406030204" pitchFamily="18" charset="0"/>
                      </a:rPr>
                      <m:t>2+2=4</m:t>
                    </m:r>
                  </m:oMath>
                </a14:m>
                <a:endParaRPr lang="en-US" sz="900" b="0" dirty="0" smtClean="0"/>
              </a:p>
              <a:p>
                <a:pPr marL="0" indent="0">
                  <a:buNone/>
                </a:pPr>
                <a:r>
                  <a:rPr lang="en-US" sz="900" dirty="0"/>
                  <a:t>Therefore, </a:t>
                </a:r>
                <a14:m>
                  <m:oMath xmlns:m="http://schemas.openxmlformats.org/officeDocument/2006/math">
                    <m:func>
                      <m:funcPr>
                        <m:ctrlPr>
                          <a:rPr lang="en-US" sz="900" i="1">
                            <a:latin typeface="Cambria Math" panose="02040503050406030204" pitchFamily="18" charset="0"/>
                          </a:rPr>
                        </m:ctrlPr>
                      </m:funcPr>
                      <m:fName>
                        <m:limLow>
                          <m:limLowPr>
                            <m:ctrlPr>
                              <a:rPr lang="en-US" sz="900" i="1">
                                <a:latin typeface="Cambria Math" panose="02040503050406030204" pitchFamily="18" charset="0"/>
                              </a:rPr>
                            </m:ctrlPr>
                          </m:limLowPr>
                          <m:e>
                            <m:r>
                              <m:rPr>
                                <m:sty m:val="p"/>
                              </m:rPr>
                              <a:rPr lang="en-US" sz="900">
                                <a:latin typeface="Cambria Math" panose="02040503050406030204" pitchFamily="18" charset="0"/>
                              </a:rPr>
                              <m:t>lim</m:t>
                            </m:r>
                          </m:e>
                          <m:lim>
                            <m:r>
                              <a:rPr lang="en-US" sz="900" i="1">
                                <a:latin typeface="Cambria Math" panose="02040503050406030204" pitchFamily="18" charset="0"/>
                              </a:rPr>
                              <m:t>𝑥</m:t>
                            </m:r>
                            <m:r>
                              <a:rPr lang="en-US" sz="900" i="1">
                                <a:latin typeface="Cambria Math" panose="02040503050406030204" pitchFamily="18" charset="0"/>
                              </a:rPr>
                              <m:t>→</m:t>
                            </m:r>
                            <m:sSup>
                              <m:sSupPr>
                                <m:ctrlPr>
                                  <a:rPr lang="en-US" sz="900" i="1">
                                    <a:latin typeface="Cambria Math" panose="02040503050406030204" pitchFamily="18" charset="0"/>
                                  </a:rPr>
                                </m:ctrlPr>
                              </m:sSupPr>
                              <m:e>
                                <m:r>
                                  <a:rPr lang="en-US" sz="900" i="1">
                                    <a:latin typeface="Cambria Math" panose="02040503050406030204" pitchFamily="18" charset="0"/>
                                  </a:rPr>
                                  <m:t>2</m:t>
                                </m:r>
                              </m:e>
                              <m:sup>
                                <m:r>
                                  <a:rPr lang="en-US" sz="900" i="1">
                                    <a:latin typeface="Cambria Math" panose="02040503050406030204" pitchFamily="18" charset="0"/>
                                  </a:rPr>
                                  <m:t>+</m:t>
                                </m:r>
                              </m:sup>
                            </m:sSup>
                          </m:lim>
                        </m:limLow>
                      </m:fName>
                      <m:e>
                        <m:f>
                          <m:fPr>
                            <m:ctrlPr>
                              <a:rPr lang="en-US" sz="900" i="1">
                                <a:latin typeface="Cambria Math" panose="02040503050406030204" pitchFamily="18" charset="0"/>
                              </a:rPr>
                            </m:ctrlPr>
                          </m:fPr>
                          <m:num>
                            <m:d>
                              <m:dPr>
                                <m:begChr m:val="|"/>
                                <m:endChr m:val="|"/>
                                <m:ctrlPr>
                                  <a:rPr lang="en-US" sz="900" i="1">
                                    <a:latin typeface="Cambria Math" panose="02040503050406030204" pitchFamily="18" charset="0"/>
                                  </a:rPr>
                                </m:ctrlPr>
                              </m:dPr>
                              <m:e>
                                <m:sSup>
                                  <m:sSupPr>
                                    <m:ctrlPr>
                                      <a:rPr lang="en-US" sz="900" i="1">
                                        <a:latin typeface="Cambria Math" panose="02040503050406030204" pitchFamily="18" charset="0"/>
                                      </a:rPr>
                                    </m:ctrlPr>
                                  </m:sSupPr>
                                  <m:e>
                                    <m:r>
                                      <a:rPr lang="en-US" sz="900" i="1">
                                        <a:latin typeface="Cambria Math" panose="02040503050406030204" pitchFamily="18" charset="0"/>
                                      </a:rPr>
                                      <m:t>𝑥</m:t>
                                    </m:r>
                                  </m:e>
                                  <m:sup>
                                    <m:r>
                                      <a:rPr lang="en-US" sz="900" i="1">
                                        <a:latin typeface="Cambria Math" panose="02040503050406030204" pitchFamily="18" charset="0"/>
                                      </a:rPr>
                                      <m:t>2</m:t>
                                    </m:r>
                                  </m:sup>
                                </m:sSup>
                                <m:r>
                                  <a:rPr lang="en-US" sz="900" i="1">
                                    <a:latin typeface="Cambria Math" panose="02040503050406030204" pitchFamily="18" charset="0"/>
                                  </a:rPr>
                                  <m:t>−4</m:t>
                                </m:r>
                              </m:e>
                            </m:d>
                          </m:num>
                          <m:den>
                            <m:r>
                              <a:rPr lang="en-US" sz="900" i="1">
                                <a:latin typeface="Cambria Math" panose="02040503050406030204" pitchFamily="18" charset="0"/>
                              </a:rPr>
                              <m:t>𝑥</m:t>
                            </m:r>
                            <m:r>
                              <a:rPr lang="en-US" sz="900" i="1">
                                <a:latin typeface="Cambria Math" panose="02040503050406030204" pitchFamily="18" charset="0"/>
                              </a:rPr>
                              <m:t>−2</m:t>
                            </m:r>
                          </m:den>
                        </m:f>
                      </m:e>
                    </m:func>
                    <m:r>
                      <a:rPr lang="en-US" sz="900" b="0" i="1" smtClean="0">
                        <a:latin typeface="Cambria Math" panose="02040503050406030204" pitchFamily="18" charset="0"/>
                      </a:rPr>
                      <m:t>=4</m:t>
                    </m:r>
                  </m:oMath>
                </a14:m>
                <a:r>
                  <a:rPr lang="en-US" sz="900" dirty="0" smtClean="0"/>
                  <a:t>.</a:t>
                </a:r>
                <a:endParaRPr lang="en-US" sz="90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839788" y="4127498"/>
                <a:ext cx="5157787" cy="2571751"/>
              </a:xfrm>
              <a:blipFill>
                <a:blip r:embed="rId5"/>
                <a:stretch>
                  <a:fillRect t="-23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p:cNvSpPr>
                <a:spLocks noGrp="1"/>
              </p:cNvSpPr>
              <p:nvPr>
                <p:ph type="body" sz="quarter" idx="3"/>
              </p:nvPr>
            </p:nvSpPr>
            <p:spPr>
              <a:xfrm>
                <a:off x="6172200" y="1681163"/>
                <a:ext cx="5183188" cy="2446334"/>
              </a:xfrm>
              <a:ln>
                <a:solidFill>
                  <a:schemeClr val="tx1"/>
                </a:solidFill>
              </a:ln>
            </p:spPr>
            <p:txBody>
              <a:bodyPr numCol="2" anchor="t">
                <a:noAutofit/>
              </a:bodyPr>
              <a:lstStyle/>
              <a:p>
                <a:r>
                  <a:rPr lang="en-US" sz="800" b="0" dirty="0" smtClean="0"/>
                  <a:t>Here's how to estimate the limit and understand the behavior of the function:</a:t>
                </a:r>
                <a:br>
                  <a:rPr lang="en-US" sz="800" b="0" dirty="0" smtClean="0"/>
                </a:br>
                <a:r>
                  <a:rPr lang="en-US" sz="800" b="0" dirty="0" smtClean="0"/>
                  <a:t>**Understanding the Function**</a:t>
                </a:r>
                <a:br>
                  <a:rPr lang="en-US" sz="800" b="0" dirty="0" smtClean="0"/>
                </a:br>
                <a:r>
                  <a:rPr lang="en-US" sz="800" b="0" dirty="0" smtClean="0"/>
                  <a:t/>
                </a:r>
                <a:br>
                  <a:rPr lang="en-US" sz="800" b="0" dirty="0" smtClean="0"/>
                </a:br>
                <a:r>
                  <a:rPr lang="en-US" sz="800" b="0" dirty="0" smtClean="0"/>
                  <a:t>* **Absolute Value:** The absolute value function makes the output of the expression inside always positive.</a:t>
                </a:r>
                <a:br>
                  <a:rPr lang="en-US" sz="800" b="0" dirty="0" smtClean="0"/>
                </a:br>
                <a:r>
                  <a:rPr lang="en-US" sz="800" b="0" dirty="0" smtClean="0"/>
                  <a:t>* **Factoring:** Notice that </a:t>
                </a:r>
                <a14:m>
                  <m:oMath xmlns:m="http://schemas.openxmlformats.org/officeDocument/2006/math">
                    <m:r>
                      <a:rPr lang="en-US" sz="800" b="0" i="1" dirty="0" smtClean="0">
                        <a:latin typeface="Cambria Math" panose="02040503050406030204" pitchFamily="18" charset="0"/>
                      </a:rPr>
                      <m:t>(</m:t>
                    </m:r>
                    <m:r>
                      <a:rPr lang="en-US" sz="800" b="0" i="1" dirty="0" smtClean="0">
                        <a:latin typeface="Cambria Math" panose="02040503050406030204" pitchFamily="18" charset="0"/>
                      </a:rPr>
                      <m:t>𝑥</m:t>
                    </m:r>
                    <m:r>
                      <a:rPr lang="en-US" sz="800" b="0" i="1" dirty="0" smtClean="0">
                        <a:latin typeface="Cambria Math" panose="02040503050406030204" pitchFamily="18" charset="0"/>
                      </a:rPr>
                      <m:t>² − 4) </m:t>
                    </m:r>
                  </m:oMath>
                </a14:m>
                <a:r>
                  <a:rPr lang="en-US" sz="800" b="0" dirty="0"/>
                  <a:t>can be factored as </a:t>
                </a:r>
                <a14:m>
                  <m:oMath xmlns:m="http://schemas.openxmlformats.org/officeDocument/2006/math">
                    <m:d>
                      <m:dPr>
                        <m:ctrlPr>
                          <a:rPr lang="en-US" sz="800" b="0" i="1" dirty="0" smtClean="0">
                            <a:latin typeface="Cambria Math" panose="02040503050406030204" pitchFamily="18" charset="0"/>
                          </a:rPr>
                        </m:ctrlPr>
                      </m:dPr>
                      <m:e>
                        <m:r>
                          <a:rPr lang="en-US" sz="800" b="0" i="1" dirty="0" smtClean="0">
                            <a:latin typeface="Cambria Math" panose="02040503050406030204" pitchFamily="18" charset="0"/>
                          </a:rPr>
                          <m:t>𝑥</m:t>
                        </m:r>
                        <m:r>
                          <a:rPr lang="en-US" sz="800" b="0" i="1" dirty="0" smtClean="0">
                            <a:latin typeface="Cambria Math" panose="02040503050406030204" pitchFamily="18" charset="0"/>
                          </a:rPr>
                          <m:t> + 2</m:t>
                        </m:r>
                      </m:e>
                    </m:d>
                    <m:d>
                      <m:dPr>
                        <m:ctrlPr>
                          <a:rPr lang="en-US" sz="800" b="0" i="1" dirty="0" smtClean="0">
                            <a:latin typeface="Cambria Math" panose="02040503050406030204" pitchFamily="18" charset="0"/>
                          </a:rPr>
                        </m:ctrlPr>
                      </m:dPr>
                      <m:e>
                        <m:r>
                          <a:rPr lang="en-US" sz="800" b="0" i="1" dirty="0" smtClean="0">
                            <a:latin typeface="Cambria Math" panose="02040503050406030204" pitchFamily="18" charset="0"/>
                          </a:rPr>
                          <m:t>𝑥</m:t>
                        </m:r>
                        <m:r>
                          <a:rPr lang="en-US" sz="800" b="0" i="1" dirty="0" smtClean="0">
                            <a:latin typeface="Cambria Math" panose="02040503050406030204" pitchFamily="18" charset="0"/>
                          </a:rPr>
                          <m:t> − 2</m:t>
                        </m:r>
                      </m:e>
                    </m:d>
                  </m:oMath>
                </a14:m>
                <a:r>
                  <a:rPr lang="en-US" sz="800" b="0" dirty="0" smtClean="0"/>
                  <a:t>.</a:t>
                </a:r>
                <a:r>
                  <a:rPr lang="en-US" sz="800" b="0" dirty="0"/>
                  <a:t/>
                </a:r>
                <a:br>
                  <a:rPr lang="en-US" sz="800" b="0" dirty="0"/>
                </a:br>
                <a:r>
                  <a:rPr lang="en-US" sz="800" b="0" dirty="0"/>
                  <a:t>* **Cancellation:** This will be crucial for understanding the behavior of the function as </a:t>
                </a:r>
                <a14:m>
                  <m:oMath xmlns:m="http://schemas.openxmlformats.org/officeDocument/2006/math">
                    <m:r>
                      <a:rPr lang="en-US" sz="800" b="0" i="1" dirty="0" smtClean="0">
                        <a:latin typeface="Cambria Math" panose="02040503050406030204" pitchFamily="18" charset="0"/>
                      </a:rPr>
                      <m:t>𝑥</m:t>
                    </m:r>
                  </m:oMath>
                </a14:m>
                <a:r>
                  <a:rPr lang="en-US" sz="800" b="0" dirty="0"/>
                  <a:t> approaches 2 from the right.</a:t>
                </a:r>
                <a:br>
                  <a:rPr lang="en-US" sz="800" b="0" dirty="0"/>
                </a:br>
                <a:r>
                  <a:rPr lang="en-US" sz="800" b="0" dirty="0"/>
                  <a:t/>
                </a:r>
                <a:br>
                  <a:rPr lang="en-US" sz="800" b="0" dirty="0"/>
                </a:br>
                <a:r>
                  <a:rPr lang="en-US" sz="800" b="0" dirty="0"/>
                  <a:t>**Estimating the Limit**</a:t>
                </a:r>
                <a:br>
                  <a:rPr lang="en-US" sz="800" b="0" dirty="0"/>
                </a:br>
                <a:r>
                  <a:rPr lang="en-US" sz="800" b="0" dirty="0"/>
                  <a:t/>
                </a:r>
                <a:br>
                  <a:rPr lang="en-US" sz="800" b="0" dirty="0"/>
                </a:br>
                <a:r>
                  <a:rPr lang="en-US" sz="800" b="0" dirty="0"/>
                  <a:t>1. **Focus on </a:t>
                </a:r>
                <a14:m>
                  <m:oMath xmlns:m="http://schemas.openxmlformats.org/officeDocument/2006/math">
                    <m:r>
                      <a:rPr lang="en-US" sz="800" b="0" i="1" dirty="0" smtClean="0">
                        <a:latin typeface="Cambria Math" panose="02040503050406030204" pitchFamily="18" charset="0"/>
                      </a:rPr>
                      <m:t>𝑥</m:t>
                    </m:r>
                  </m:oMath>
                </a14:m>
                <a:r>
                  <a:rPr lang="en-US" sz="800" b="0" dirty="0"/>
                  <a:t> approaching 2 from the right </a:t>
                </a:r>
                <a14:m>
                  <m:oMath xmlns:m="http://schemas.openxmlformats.org/officeDocument/2006/math">
                    <m:r>
                      <a:rPr lang="en-US" sz="800" b="0" i="1" dirty="0" smtClean="0">
                        <a:latin typeface="Cambria Math" panose="02040503050406030204" pitchFamily="18" charset="0"/>
                      </a:rPr>
                      <m:t>(</m:t>
                    </m:r>
                    <m:r>
                      <a:rPr lang="en-US" sz="800" b="0" i="1" dirty="0" smtClean="0">
                        <a:latin typeface="Cambria Math" panose="02040503050406030204" pitchFamily="18" charset="0"/>
                      </a:rPr>
                      <m:t>𝑥</m:t>
                    </m:r>
                    <m:r>
                      <a:rPr lang="en-US" sz="800" b="0" i="1" dirty="0" smtClean="0">
                        <a:latin typeface="Cambria Math" panose="02040503050406030204" pitchFamily="18" charset="0"/>
                      </a:rPr>
                      <m:t> → </m:t>
                    </m:r>
                    <m:sSup>
                      <m:sSupPr>
                        <m:ctrlPr>
                          <a:rPr lang="en-US" sz="800" b="0" i="1" dirty="0" smtClean="0">
                            <a:latin typeface="Cambria Math" panose="02040503050406030204" pitchFamily="18" charset="0"/>
                          </a:rPr>
                        </m:ctrlPr>
                      </m:sSupPr>
                      <m:e>
                        <m:r>
                          <a:rPr lang="en-US" sz="800" b="0" i="1" dirty="0" smtClean="0">
                            <a:latin typeface="Cambria Math" panose="02040503050406030204" pitchFamily="18" charset="0"/>
                          </a:rPr>
                          <m:t>2</m:t>
                        </m:r>
                      </m:e>
                      <m:sup>
                        <m:r>
                          <a:rPr lang="en-US" sz="800" b="0" i="1" dirty="0" smtClean="0">
                            <a:latin typeface="Cambria Math" panose="02040503050406030204" pitchFamily="18" charset="0"/>
                          </a:rPr>
                          <m:t>+</m:t>
                        </m:r>
                      </m:sup>
                    </m:sSup>
                    <m:r>
                      <a:rPr lang="en-US" sz="800" b="0" i="1" dirty="0" smtClean="0">
                        <a:latin typeface="Cambria Math" panose="02040503050406030204" pitchFamily="18" charset="0"/>
                      </a:rPr>
                      <m:t>)</m:t>
                    </m:r>
                  </m:oMath>
                </a14:m>
                <a:r>
                  <a:rPr lang="en-US" sz="800" b="0" dirty="0" smtClean="0"/>
                  <a:t>**  </a:t>
                </a:r>
                <a:r>
                  <a:rPr lang="en-US" sz="800" b="0" dirty="0"/>
                  <a:t>This means </a:t>
                </a:r>
                <a14:m>
                  <m:oMath xmlns:m="http://schemas.openxmlformats.org/officeDocument/2006/math">
                    <m:r>
                      <a:rPr lang="en-US" sz="800" b="0" i="1" dirty="0" smtClean="0">
                        <a:latin typeface="Cambria Math" panose="02040503050406030204" pitchFamily="18" charset="0"/>
                      </a:rPr>
                      <m:t>𝑥</m:t>
                    </m:r>
                  </m:oMath>
                </a14:m>
                <a:r>
                  <a:rPr lang="en-US" sz="800" b="0" dirty="0"/>
                  <a:t> is slightly larger than 2.</a:t>
                </a:r>
                <a:br>
                  <a:rPr lang="en-US" sz="800" b="0" dirty="0"/>
                </a:br>
                <a:r>
                  <a:rPr lang="en-US" sz="800" b="0" dirty="0"/>
                  <a:t/>
                </a:r>
                <a:br>
                  <a:rPr lang="en-US" sz="800" b="0" dirty="0"/>
                </a:br>
                <a:r>
                  <a:rPr lang="en-US" sz="800" b="0" dirty="0"/>
                  <a:t>2. **Consider the expression inside the absolute value:**</a:t>
                </a:r>
                <a:br>
                  <a:rPr lang="en-US" sz="800" b="0" dirty="0"/>
                </a:br>
                <a:r>
                  <a:rPr lang="en-US" sz="800" b="0" dirty="0"/>
                  <a:t>   * </a:t>
                </a:r>
                <a14:m>
                  <m:oMath xmlns:m="http://schemas.openxmlformats.org/officeDocument/2006/math">
                    <m:r>
                      <a:rPr lang="en-US" sz="800" b="0" i="1" dirty="0" smtClean="0">
                        <a:latin typeface="Cambria Math" panose="02040503050406030204" pitchFamily="18" charset="0"/>
                      </a:rPr>
                      <m:t>(</m:t>
                    </m:r>
                    <m:r>
                      <a:rPr lang="en-US" sz="800" b="0" i="1" dirty="0" smtClean="0">
                        <a:latin typeface="Cambria Math" panose="02040503050406030204" pitchFamily="18" charset="0"/>
                      </a:rPr>
                      <m:t>𝑥</m:t>
                    </m:r>
                    <m:r>
                      <a:rPr lang="en-US" sz="800" b="0" i="1" dirty="0" smtClean="0">
                        <a:latin typeface="Cambria Math" panose="02040503050406030204" pitchFamily="18" charset="0"/>
                      </a:rPr>
                      <m:t>² − 4) = (</m:t>
                    </m:r>
                    <m:r>
                      <a:rPr lang="en-US" sz="800" b="0" i="1" dirty="0" smtClean="0">
                        <a:latin typeface="Cambria Math" panose="02040503050406030204" pitchFamily="18" charset="0"/>
                      </a:rPr>
                      <m:t>𝑥</m:t>
                    </m:r>
                    <m:r>
                      <a:rPr lang="en-US" sz="800" b="0" i="1" dirty="0" smtClean="0">
                        <a:latin typeface="Cambria Math" panose="02040503050406030204" pitchFamily="18" charset="0"/>
                      </a:rPr>
                      <m:t> + 2)(</m:t>
                    </m:r>
                    <m:r>
                      <a:rPr lang="en-US" sz="800" b="0" i="1" dirty="0" smtClean="0">
                        <a:latin typeface="Cambria Math" panose="02040503050406030204" pitchFamily="18" charset="0"/>
                      </a:rPr>
                      <m:t>𝑥</m:t>
                    </m:r>
                    <m:r>
                      <a:rPr lang="en-US" sz="800" b="0" i="1" dirty="0" smtClean="0">
                        <a:latin typeface="Cambria Math" panose="02040503050406030204" pitchFamily="18" charset="0"/>
                      </a:rPr>
                      <m:t> − 2)</m:t>
                    </m:r>
                  </m:oMath>
                </a14:m>
                <a:r>
                  <a:rPr lang="en-US" sz="800" b="0" dirty="0" smtClean="0"/>
                  <a:t>. Since </a:t>
                </a:r>
                <a14:m>
                  <m:oMath xmlns:m="http://schemas.openxmlformats.org/officeDocument/2006/math">
                    <m:r>
                      <a:rPr lang="en-US" sz="800" b="0" i="1" dirty="0" smtClean="0">
                        <a:latin typeface="Cambria Math" panose="02040503050406030204" pitchFamily="18" charset="0"/>
                      </a:rPr>
                      <m:t>𝑥</m:t>
                    </m:r>
                  </m:oMath>
                </a14:m>
                <a:r>
                  <a:rPr lang="en-US" sz="800" b="0" dirty="0"/>
                  <a:t> is slightly larger than 2, both </a:t>
                </a:r>
                <a14:m>
                  <m:oMath xmlns:m="http://schemas.openxmlformats.org/officeDocument/2006/math">
                    <m:r>
                      <a:rPr lang="en-US" sz="800" b="0" i="1" dirty="0" smtClean="0">
                        <a:latin typeface="Cambria Math" panose="02040503050406030204" pitchFamily="18" charset="0"/>
                      </a:rPr>
                      <m:t>(</m:t>
                    </m:r>
                    <m:r>
                      <a:rPr lang="en-US" sz="800" b="0" i="1" dirty="0" smtClean="0">
                        <a:latin typeface="Cambria Math" panose="02040503050406030204" pitchFamily="18" charset="0"/>
                      </a:rPr>
                      <m:t>𝑥</m:t>
                    </m:r>
                    <m:r>
                      <a:rPr lang="en-US" sz="800" b="0" i="1" dirty="0" smtClean="0">
                        <a:latin typeface="Cambria Math" panose="02040503050406030204" pitchFamily="18" charset="0"/>
                      </a:rPr>
                      <m:t> + 2) </m:t>
                    </m:r>
                  </m:oMath>
                </a14:m>
                <a:r>
                  <a:rPr lang="en-US" sz="800" b="0" dirty="0"/>
                  <a:t>and </a:t>
                </a:r>
                <a14:m>
                  <m:oMath xmlns:m="http://schemas.openxmlformats.org/officeDocument/2006/math">
                    <m:r>
                      <a:rPr lang="en-US" sz="800" b="0" i="1" dirty="0" smtClean="0">
                        <a:latin typeface="Cambria Math" panose="02040503050406030204" pitchFamily="18" charset="0"/>
                      </a:rPr>
                      <m:t>(</m:t>
                    </m:r>
                    <m:r>
                      <a:rPr lang="en-US" sz="800" b="0" i="1" dirty="0" smtClean="0">
                        <a:latin typeface="Cambria Math" panose="02040503050406030204" pitchFamily="18" charset="0"/>
                      </a:rPr>
                      <m:t>𝑥</m:t>
                    </m:r>
                    <m:r>
                      <a:rPr lang="en-US" sz="800" b="0" i="1" dirty="0" smtClean="0">
                        <a:latin typeface="Cambria Math" panose="02040503050406030204" pitchFamily="18" charset="0"/>
                      </a:rPr>
                      <m:t> − 2) </m:t>
                    </m:r>
                  </m:oMath>
                </a14:m>
                <a:r>
                  <a:rPr lang="en-US" sz="800" b="0" dirty="0"/>
                  <a:t>are positive.  Therefore, </a:t>
                </a:r>
                <a14:m>
                  <m:oMath xmlns:m="http://schemas.openxmlformats.org/officeDocument/2006/math">
                    <m:r>
                      <a:rPr lang="en-US" sz="800" b="0" i="1" dirty="0" smtClean="0">
                        <a:latin typeface="Cambria Math" panose="02040503050406030204" pitchFamily="18" charset="0"/>
                      </a:rPr>
                      <m:t>(</m:t>
                    </m:r>
                    <m:r>
                      <a:rPr lang="en-US" sz="800" b="0" i="1" dirty="0" smtClean="0">
                        <a:latin typeface="Cambria Math" panose="02040503050406030204" pitchFamily="18" charset="0"/>
                      </a:rPr>
                      <m:t>𝑥</m:t>
                    </m:r>
                    <m:r>
                      <a:rPr lang="en-US" sz="800" b="0" i="1" dirty="0" smtClean="0">
                        <a:latin typeface="Cambria Math" panose="02040503050406030204" pitchFamily="18" charset="0"/>
                      </a:rPr>
                      <m:t>² − 4) </m:t>
                    </m:r>
                  </m:oMath>
                </a14:m>
                <a:r>
                  <a:rPr lang="en-US" sz="800" b="0" dirty="0"/>
                  <a:t>is positive.</a:t>
                </a:r>
                <a:br>
                  <a:rPr lang="en-US" sz="800" b="0" dirty="0"/>
                </a:br>
                <a:r>
                  <a:rPr lang="en-US" sz="800" b="0" dirty="0"/>
                  <a:t/>
                </a:r>
                <a:br>
                  <a:rPr lang="en-US" sz="800" b="0" dirty="0"/>
                </a:br>
                <a:r>
                  <a:rPr lang="en-US" sz="800" b="0" dirty="0"/>
                  <a:t>3. **Simplify the function:**</a:t>
                </a:r>
                <a:br>
                  <a:rPr lang="en-US" sz="800" b="0" dirty="0"/>
                </a:br>
                <a:r>
                  <a:rPr lang="en-US" sz="800" b="0" dirty="0"/>
                  <a:t>   * Since </a:t>
                </a:r>
                <a14:m>
                  <m:oMath xmlns:m="http://schemas.openxmlformats.org/officeDocument/2006/math">
                    <m:r>
                      <a:rPr lang="en-US" sz="800" b="0" i="1" dirty="0" smtClean="0">
                        <a:latin typeface="Cambria Math" panose="02040503050406030204" pitchFamily="18" charset="0"/>
                      </a:rPr>
                      <m:t>(</m:t>
                    </m:r>
                    <m:r>
                      <a:rPr lang="en-US" sz="800" b="0" i="1" dirty="0" smtClean="0">
                        <a:latin typeface="Cambria Math" panose="02040503050406030204" pitchFamily="18" charset="0"/>
                      </a:rPr>
                      <m:t>𝑥</m:t>
                    </m:r>
                    <m:r>
                      <a:rPr lang="en-US" sz="800" b="0" i="1" dirty="0" smtClean="0">
                        <a:latin typeface="Cambria Math" panose="02040503050406030204" pitchFamily="18" charset="0"/>
                      </a:rPr>
                      <m:t>² − 4) </m:t>
                    </m:r>
                  </m:oMath>
                </a14:m>
                <a:r>
                  <a:rPr lang="en-US" sz="800" b="0" dirty="0"/>
                  <a:t>is positive, the absolute value doesn't change anything:</a:t>
                </a:r>
                <a:br>
                  <a:rPr lang="en-US" sz="800" b="0" dirty="0"/>
                </a:br>
                <a:r>
                  <a:rPr lang="en-US" sz="800" b="0" dirty="0"/>
                  <a:t>      </a:t>
                </a:r>
                <a14:m>
                  <m:oMath xmlns:m="http://schemas.openxmlformats.org/officeDocument/2006/math">
                    <m:r>
                      <a:rPr lang="en-US" sz="800" b="0" i="1" dirty="0" smtClean="0">
                        <a:latin typeface="Cambria Math" panose="02040503050406030204" pitchFamily="18" charset="0"/>
                      </a:rPr>
                      <m:t>|(</m:t>
                    </m:r>
                    <m:r>
                      <a:rPr lang="en-US" sz="800" b="0" i="1" dirty="0" smtClean="0">
                        <a:latin typeface="Cambria Math" panose="02040503050406030204" pitchFamily="18" charset="0"/>
                      </a:rPr>
                      <m:t>𝑥</m:t>
                    </m:r>
                    <m:r>
                      <a:rPr lang="en-US" sz="800" b="0" i="1" dirty="0" smtClean="0">
                        <a:latin typeface="Cambria Math" panose="02040503050406030204" pitchFamily="18" charset="0"/>
                      </a:rPr>
                      <m:t>² − 4)| = (</m:t>
                    </m:r>
                    <m:r>
                      <a:rPr lang="en-US" sz="800" b="0" i="1" dirty="0" smtClean="0">
                        <a:latin typeface="Cambria Math" panose="02040503050406030204" pitchFamily="18" charset="0"/>
                      </a:rPr>
                      <m:t>𝑥</m:t>
                    </m:r>
                    <m:r>
                      <a:rPr lang="en-US" sz="800" b="0" i="1" dirty="0" smtClean="0">
                        <a:latin typeface="Cambria Math" panose="02040503050406030204" pitchFamily="18" charset="0"/>
                      </a:rPr>
                      <m:t>² − 4) = (</m:t>
                    </m:r>
                    <m:r>
                      <a:rPr lang="en-US" sz="800" b="0" i="1" dirty="0" smtClean="0">
                        <a:latin typeface="Cambria Math" panose="02040503050406030204" pitchFamily="18" charset="0"/>
                      </a:rPr>
                      <m:t>𝑥</m:t>
                    </m:r>
                    <m:r>
                      <a:rPr lang="en-US" sz="800" b="0" i="1" dirty="0" smtClean="0">
                        <a:latin typeface="Cambria Math" panose="02040503050406030204" pitchFamily="18" charset="0"/>
                      </a:rPr>
                      <m:t> + 2)(</m:t>
                    </m:r>
                    <m:r>
                      <a:rPr lang="en-US" sz="800" b="0" i="1" dirty="0" smtClean="0">
                        <a:latin typeface="Cambria Math" panose="02040503050406030204" pitchFamily="18" charset="0"/>
                      </a:rPr>
                      <m:t>𝑥</m:t>
                    </m:r>
                    <m:r>
                      <a:rPr lang="en-US" sz="800" b="0" i="1" dirty="0" smtClean="0">
                        <a:latin typeface="Cambria Math" panose="02040503050406030204" pitchFamily="18" charset="0"/>
                      </a:rPr>
                      <m:t> − 2) </m:t>
                    </m:r>
                  </m:oMath>
                </a14:m>
                <a:r>
                  <a:rPr lang="en-US" sz="800" b="0" dirty="0"/>
                  <a:t/>
                </a:r>
                <a:br>
                  <a:rPr lang="en-US" sz="800" b="0" dirty="0"/>
                </a:br>
                <a:r>
                  <a:rPr lang="en-US" sz="800" b="0" dirty="0"/>
                  <a:t>   * Now the function becomes:</a:t>
                </a:r>
                <a:br>
                  <a:rPr lang="en-US" sz="800" b="0" dirty="0"/>
                </a:br>
                <a:r>
                  <a:rPr lang="en-US" sz="800" b="0" dirty="0"/>
                  <a:t>      </a:t>
                </a:r>
                <a14:m>
                  <m:oMath xmlns:m="http://schemas.openxmlformats.org/officeDocument/2006/math">
                    <m:r>
                      <a:rPr lang="en-US" sz="800" b="0" i="1" dirty="0" smtClean="0">
                        <a:latin typeface="Cambria Math" panose="02040503050406030204" pitchFamily="18" charset="0"/>
                      </a:rPr>
                      <m:t>(|(</m:t>
                    </m:r>
                    <m:r>
                      <a:rPr lang="en-US" sz="800" b="0" i="1" dirty="0" smtClean="0">
                        <a:latin typeface="Cambria Math" panose="02040503050406030204" pitchFamily="18" charset="0"/>
                      </a:rPr>
                      <m:t>𝑥</m:t>
                    </m:r>
                    <m:r>
                      <a:rPr lang="en-US" sz="800" b="0" i="1" dirty="0" smtClean="0">
                        <a:latin typeface="Cambria Math" panose="02040503050406030204" pitchFamily="18" charset="0"/>
                      </a:rPr>
                      <m:t>² − 4)|) / (</m:t>
                    </m:r>
                    <m:r>
                      <a:rPr lang="en-US" sz="800" b="0" i="1" dirty="0" smtClean="0">
                        <a:latin typeface="Cambria Math" panose="02040503050406030204" pitchFamily="18" charset="0"/>
                      </a:rPr>
                      <m:t>𝑥</m:t>
                    </m:r>
                    <m:r>
                      <a:rPr lang="en-US" sz="800" b="0" i="1" dirty="0" smtClean="0">
                        <a:latin typeface="Cambria Math" panose="02040503050406030204" pitchFamily="18" charset="0"/>
                      </a:rPr>
                      <m:t> − 2) = ((</m:t>
                    </m:r>
                    <m:r>
                      <a:rPr lang="en-US" sz="800" b="0" i="1" dirty="0" smtClean="0">
                        <a:latin typeface="Cambria Math" panose="02040503050406030204" pitchFamily="18" charset="0"/>
                      </a:rPr>
                      <m:t>𝑥</m:t>
                    </m:r>
                    <m:r>
                      <a:rPr lang="en-US" sz="800" b="0" i="1" dirty="0" smtClean="0">
                        <a:latin typeface="Cambria Math" panose="02040503050406030204" pitchFamily="18" charset="0"/>
                      </a:rPr>
                      <m:t> + 2)(</m:t>
                    </m:r>
                    <m:r>
                      <a:rPr lang="en-US" sz="800" b="0" i="1" dirty="0" smtClean="0">
                        <a:latin typeface="Cambria Math" panose="02040503050406030204" pitchFamily="18" charset="0"/>
                      </a:rPr>
                      <m:t>𝑥</m:t>
                    </m:r>
                    <m:r>
                      <a:rPr lang="en-US" sz="800" b="0" i="1" dirty="0" smtClean="0">
                        <a:latin typeface="Cambria Math" panose="02040503050406030204" pitchFamily="18" charset="0"/>
                      </a:rPr>
                      <m:t> − 2)) / (</m:t>
                    </m:r>
                    <m:r>
                      <a:rPr lang="en-US" sz="800" b="0" i="1" dirty="0" smtClean="0">
                        <a:latin typeface="Cambria Math" panose="02040503050406030204" pitchFamily="18" charset="0"/>
                      </a:rPr>
                      <m:t>𝑥</m:t>
                    </m:r>
                    <m:r>
                      <a:rPr lang="en-US" sz="800" b="0" i="1" dirty="0" smtClean="0">
                        <a:latin typeface="Cambria Math" panose="02040503050406030204" pitchFamily="18" charset="0"/>
                      </a:rPr>
                      <m:t> − 2) = (</m:t>
                    </m:r>
                    <m:r>
                      <a:rPr lang="en-US" sz="800" b="0" i="1" dirty="0" smtClean="0">
                        <a:latin typeface="Cambria Math" panose="02040503050406030204" pitchFamily="18" charset="0"/>
                      </a:rPr>
                      <m:t>𝑥</m:t>
                    </m:r>
                    <m:r>
                      <a:rPr lang="en-US" sz="800" b="0" i="1" dirty="0" smtClean="0">
                        <a:latin typeface="Cambria Math" panose="02040503050406030204" pitchFamily="18" charset="0"/>
                      </a:rPr>
                      <m:t> + 2)</m:t>
                    </m:r>
                  </m:oMath>
                </a14:m>
                <a:r>
                  <a:rPr lang="en-US" sz="800" b="0" dirty="0"/>
                  <a:t/>
                </a:r>
                <a:br>
                  <a:rPr lang="en-US" sz="800" b="0" dirty="0"/>
                </a:br>
                <a:r>
                  <a:rPr lang="en-US" sz="800" b="0" dirty="0"/>
                  <a:t/>
                </a:r>
                <a:br>
                  <a:rPr lang="en-US" sz="800" b="0" dirty="0"/>
                </a:br>
                <a:r>
                  <a:rPr lang="en-US" sz="800" b="0" dirty="0"/>
                  <a:t>4. **Evaluate the limit:** </a:t>
                </a:r>
                <a:br>
                  <a:rPr lang="en-US" sz="800" b="0" dirty="0"/>
                </a:br>
                <a:r>
                  <a:rPr lang="en-US" sz="800" b="0" dirty="0"/>
                  <a:t>   * As </a:t>
                </a:r>
                <a14:m>
                  <m:oMath xmlns:m="http://schemas.openxmlformats.org/officeDocument/2006/math">
                    <m:r>
                      <a:rPr lang="en-US" sz="800" b="0" i="1" dirty="0" smtClean="0">
                        <a:latin typeface="Cambria Math" panose="02040503050406030204" pitchFamily="18" charset="0"/>
                      </a:rPr>
                      <m:t>𝑥</m:t>
                    </m:r>
                  </m:oMath>
                </a14:m>
                <a:r>
                  <a:rPr lang="en-US" sz="800" b="0" dirty="0"/>
                  <a:t> approaches 2 from the right, </a:t>
                </a:r>
                <a14:m>
                  <m:oMath xmlns:m="http://schemas.openxmlformats.org/officeDocument/2006/math">
                    <m:r>
                      <a:rPr lang="en-US" sz="800" b="0" i="1" dirty="0" smtClean="0">
                        <a:latin typeface="Cambria Math" panose="02040503050406030204" pitchFamily="18" charset="0"/>
                      </a:rPr>
                      <m:t>(</m:t>
                    </m:r>
                    <m:r>
                      <a:rPr lang="en-US" sz="800" b="0" i="1" dirty="0" smtClean="0">
                        <a:latin typeface="Cambria Math" panose="02040503050406030204" pitchFamily="18" charset="0"/>
                      </a:rPr>
                      <m:t>𝑥</m:t>
                    </m:r>
                    <m:r>
                      <a:rPr lang="en-US" sz="800" b="0" i="1" dirty="0" smtClean="0">
                        <a:latin typeface="Cambria Math" panose="02040503050406030204" pitchFamily="18" charset="0"/>
                      </a:rPr>
                      <m:t> + 2) </m:t>
                    </m:r>
                  </m:oMath>
                </a14:m>
                <a:r>
                  <a:rPr lang="en-US" sz="800" b="0" dirty="0"/>
                  <a:t>approaches </a:t>
                </a:r>
                <a14:m>
                  <m:oMath xmlns:m="http://schemas.openxmlformats.org/officeDocument/2006/math">
                    <m:r>
                      <a:rPr lang="en-US" sz="800" b="0" i="1" dirty="0" smtClean="0">
                        <a:latin typeface="Cambria Math" panose="02040503050406030204" pitchFamily="18" charset="0"/>
                      </a:rPr>
                      <m:t>2 + 2 = 4</m:t>
                    </m:r>
                  </m:oMath>
                </a14:m>
                <a:r>
                  <a:rPr lang="en-US" sz="800" b="0" dirty="0"/>
                  <a:t>.</a:t>
                </a:r>
                <a:br>
                  <a:rPr lang="en-US" sz="800" b="0" dirty="0"/>
                </a:br>
                <a:r>
                  <a:rPr lang="en-US" sz="800" b="0" dirty="0"/>
                  <a:t/>
                </a:r>
                <a:br>
                  <a:rPr lang="en-US" sz="800" b="0" dirty="0"/>
                </a:br>
                <a:r>
                  <a:rPr lang="en-US" sz="800" b="0" dirty="0"/>
                  <a:t>**Conclusion**</a:t>
                </a:r>
                <a:br>
                  <a:rPr lang="en-US" sz="800" b="0" dirty="0"/>
                </a:br>
                <a:r>
                  <a:rPr lang="en-US" sz="800" b="0" dirty="0"/>
                  <a:t/>
                </a:r>
                <a:br>
                  <a:rPr lang="en-US" sz="800" b="0" dirty="0"/>
                </a:br>
                <a:r>
                  <a:rPr lang="en-US" sz="800" b="0" dirty="0"/>
                  <a:t>The limit as </a:t>
                </a:r>
                <a14:m>
                  <m:oMath xmlns:m="http://schemas.openxmlformats.org/officeDocument/2006/math">
                    <m:r>
                      <a:rPr lang="en-US" sz="800" b="0" i="1" dirty="0" smtClean="0">
                        <a:latin typeface="Cambria Math" panose="02040503050406030204" pitchFamily="18" charset="0"/>
                      </a:rPr>
                      <m:t>𝑥</m:t>
                    </m:r>
                  </m:oMath>
                </a14:m>
                <a:r>
                  <a:rPr lang="en-US" sz="800" b="0" dirty="0"/>
                  <a:t> approaches 2 from the right </a:t>
                </a:r>
                <a:r>
                  <a:rPr lang="en-US" sz="800" b="0" dirty="0" smtClean="0"/>
                  <a:t>of                       </a:t>
                </a:r>
                <a14:m>
                  <m:oMath xmlns:m="http://schemas.openxmlformats.org/officeDocument/2006/math">
                    <m:r>
                      <a:rPr lang="en-US" sz="800" b="0" i="1" dirty="0" smtClean="0">
                        <a:latin typeface="Cambria Math" panose="02040503050406030204" pitchFamily="18" charset="0"/>
                      </a:rPr>
                      <m:t>(|(</m:t>
                    </m:r>
                    <m:r>
                      <a:rPr lang="en-US" sz="800" b="0" i="1" dirty="0" smtClean="0">
                        <a:latin typeface="Cambria Math" panose="02040503050406030204" pitchFamily="18" charset="0"/>
                      </a:rPr>
                      <m:t>𝑥</m:t>
                    </m:r>
                    <m:r>
                      <a:rPr lang="en-US" sz="800" b="0" i="1" dirty="0" smtClean="0">
                        <a:latin typeface="Cambria Math" panose="02040503050406030204" pitchFamily="18" charset="0"/>
                      </a:rPr>
                      <m:t>² − 4)|) / (</m:t>
                    </m:r>
                    <m:r>
                      <a:rPr lang="en-US" sz="800" b="0" i="1" dirty="0" smtClean="0">
                        <a:latin typeface="Cambria Math" panose="02040503050406030204" pitchFamily="18" charset="0"/>
                      </a:rPr>
                      <m:t>𝑥</m:t>
                    </m:r>
                    <m:r>
                      <a:rPr lang="en-US" sz="800" b="0" i="1" dirty="0" smtClean="0">
                        <a:latin typeface="Cambria Math" panose="02040503050406030204" pitchFamily="18" charset="0"/>
                      </a:rPr>
                      <m:t> − 2) </m:t>
                    </m:r>
                  </m:oMath>
                </a14:m>
                <a:r>
                  <a:rPr lang="en-US" sz="800" b="0" dirty="0"/>
                  <a:t>is estimated to be **4**.</a:t>
                </a:r>
                <a:br>
                  <a:rPr lang="en-US" sz="800" b="0" dirty="0"/>
                </a:br>
                <a:r>
                  <a:rPr lang="en-US" sz="800" b="0" dirty="0"/>
                  <a:t/>
                </a:r>
                <a:br>
                  <a:rPr lang="en-US" sz="800" b="0" dirty="0"/>
                </a:br>
                <a:r>
                  <a:rPr lang="en-US" sz="800" b="0" dirty="0"/>
                  <a:t>**Important Note:**  The function is undefined at </a:t>
                </a:r>
                <a14:m>
                  <m:oMath xmlns:m="http://schemas.openxmlformats.org/officeDocument/2006/math">
                    <m:r>
                      <a:rPr lang="en-US" sz="800" b="0" i="1" dirty="0" smtClean="0">
                        <a:latin typeface="Cambria Math" panose="02040503050406030204" pitchFamily="18" charset="0"/>
                      </a:rPr>
                      <m:t>𝑥</m:t>
                    </m:r>
                    <m:r>
                      <a:rPr lang="en-US" sz="800" b="0" i="1" dirty="0" smtClean="0">
                        <a:latin typeface="Cambria Math" panose="02040503050406030204" pitchFamily="18" charset="0"/>
                      </a:rPr>
                      <m:t> = 2 </m:t>
                    </m:r>
                  </m:oMath>
                </a14:m>
                <a:r>
                  <a:rPr lang="en-US" sz="800" b="0" dirty="0"/>
                  <a:t>because the denominator becomes 0. This limit represents the behavior of the function as it gets *very* close to </a:t>
                </a:r>
                <a14:m>
                  <m:oMath xmlns:m="http://schemas.openxmlformats.org/officeDocument/2006/math">
                    <m:r>
                      <a:rPr lang="en-US" sz="800" b="0" i="1" dirty="0" smtClean="0">
                        <a:latin typeface="Cambria Math" panose="02040503050406030204" pitchFamily="18" charset="0"/>
                      </a:rPr>
                      <m:t>𝑥</m:t>
                    </m:r>
                    <m:r>
                      <a:rPr lang="en-US" sz="800" b="0" i="1" dirty="0" smtClean="0">
                        <a:latin typeface="Cambria Math" panose="02040503050406030204" pitchFamily="18" charset="0"/>
                      </a:rPr>
                      <m:t> = 2 </m:t>
                    </m:r>
                  </m:oMath>
                </a14:m>
                <a:r>
                  <a:rPr lang="en-US" sz="800" b="0" dirty="0"/>
                  <a:t>from the right side. </a:t>
                </a:r>
                <a:endParaRPr lang="en-US" sz="600" b="0" dirty="0"/>
              </a:p>
            </p:txBody>
          </p:sp>
        </mc:Choice>
        <mc:Fallback xmlns="">
          <p:sp>
            <p:nvSpPr>
              <p:cNvPr id="5" name="Text Placeholder 4"/>
              <p:cNvSpPr>
                <a:spLocks noGrp="1" noRot="1" noChangeAspect="1" noMove="1" noResize="1" noEditPoints="1" noAdjustHandles="1" noChangeArrowheads="1" noChangeShapeType="1" noTextEdit="1"/>
              </p:cNvSpPr>
              <p:nvPr>
                <p:ph type="body" sz="quarter" idx="3"/>
              </p:nvPr>
            </p:nvSpPr>
            <p:spPr>
              <a:xfrm>
                <a:off x="6172200" y="1681163"/>
                <a:ext cx="5183188" cy="2446334"/>
              </a:xfr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a:xfrm>
                <a:off x="6172200" y="4127497"/>
                <a:ext cx="5183188" cy="2571751"/>
              </a:xfrm>
              <a:ln>
                <a:solidFill>
                  <a:schemeClr val="tx1"/>
                </a:solidFill>
              </a:ln>
            </p:spPr>
            <p:txBody>
              <a:bodyPr>
                <a:normAutofit fontScale="47500" lnSpcReduction="20000"/>
              </a:bodyPr>
              <a:lstStyle/>
              <a:p>
                <a:pPr marL="0" indent="0">
                  <a:buNone/>
                </a:pPr>
                <a:r>
                  <a:rPr lang="en-US" dirty="0" smtClean="0"/>
                  <a:t>To evaluate the limit of the given function as </a:t>
                </a:r>
                <a14:m>
                  <m:oMath xmlns:m="http://schemas.openxmlformats.org/officeDocument/2006/math">
                    <m:r>
                      <a:rPr lang="en-US" i="1" dirty="0" smtClean="0">
                        <a:latin typeface="Cambria Math" panose="02040503050406030204" pitchFamily="18" charset="0"/>
                      </a:rPr>
                      <m:t>𝑥</m:t>
                    </m:r>
                  </m:oMath>
                </a14:m>
                <a:r>
                  <a:rPr lang="en-US" dirty="0"/>
                  <a:t> approaches 2 from the right </a:t>
                </a:r>
                <a14:m>
                  <m:oMath xmlns:m="http://schemas.openxmlformats.org/officeDocument/2006/math">
                    <m:d>
                      <m:dPr>
                        <m:ctrlPr>
                          <a:rPr lang="en-US" i="1" dirty="0" smtClean="0">
                            <a:latin typeface="Cambria Math" panose="02040503050406030204" pitchFamily="18" charset="0"/>
                          </a:rPr>
                        </m:ctrlPr>
                      </m:dPr>
                      <m:e>
                        <m:r>
                          <a:rPr lang="en-US" i="1" dirty="0" smtClean="0">
                            <a:latin typeface="Cambria Math" panose="02040503050406030204" pitchFamily="18" charset="0"/>
                          </a:rPr>
                          <m:t>𝑥</m:t>
                        </m:r>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m:t>
                            </m:r>
                          </m:sup>
                        </m:sSup>
                      </m:e>
                    </m:d>
                  </m:oMath>
                </a14:m>
                <a:r>
                  <a:rPr lang="en-US" dirty="0" smtClean="0"/>
                  <a:t>, we </a:t>
                </a:r>
                <a:r>
                  <a:rPr lang="en-US" dirty="0"/>
                  <a:t>need to consider the limit of both the positive and negative branches of the absolute value function separately.</a:t>
                </a:r>
                <a:br>
                  <a:rPr lang="en-US" dirty="0"/>
                </a:br>
                <a:r>
                  <a:rPr lang="en-US" dirty="0"/>
                  <a:t/>
                </a:r>
                <a:br>
                  <a:rPr lang="en-US" dirty="0"/>
                </a:br>
                <a:r>
                  <a:rPr lang="en-US" dirty="0"/>
                  <a:t>Let </a:t>
                </a:r>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𝑥</m:t>
                        </m:r>
                      </m:e>
                      <m:sup>
                        <m:r>
                          <a:rPr lang="en-US" i="1" dirty="0" smtClean="0">
                            <a:latin typeface="Cambria Math" panose="02040503050406030204" pitchFamily="18" charset="0"/>
                          </a:rPr>
                          <m:t>2</m:t>
                        </m:r>
                      </m:sup>
                    </m:sSup>
                    <m:r>
                      <a:rPr lang="en-US" i="1" dirty="0" smtClean="0">
                        <a:latin typeface="Cambria Math" panose="02040503050406030204" pitchFamily="18" charset="0"/>
                      </a:rPr>
                      <m:t>) − 4| / (</m:t>
                    </m:r>
                    <m:r>
                      <a:rPr lang="en-US" i="1" dirty="0" smtClean="0">
                        <a:latin typeface="Cambria Math" panose="02040503050406030204" pitchFamily="18" charset="0"/>
                      </a:rPr>
                      <m:t>𝑥</m:t>
                    </m:r>
                    <m:r>
                      <a:rPr lang="en-US" i="1" dirty="0" smtClean="0">
                        <a:latin typeface="Cambria Math" panose="02040503050406030204" pitchFamily="18" charset="0"/>
                      </a:rPr>
                      <m:t> − 2)</m:t>
                    </m:r>
                  </m:oMath>
                </a14:m>
                <a:r>
                  <a:rPr lang="en-US" dirty="0"/>
                  <a:t/>
                </a:r>
                <a:br>
                  <a:rPr lang="en-US" dirty="0"/>
                </a:br>
                <a:r>
                  <a:rPr lang="en-US" dirty="0"/>
                  <a:t/>
                </a:r>
                <a:br>
                  <a:rPr lang="en-US" dirty="0"/>
                </a:br>
                <a:r>
                  <a:rPr lang="en-US" dirty="0"/>
                  <a:t>As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 </m:t>
                    </m:r>
                  </m:oMath>
                </a14:m>
                <a:r>
                  <a:rPr lang="en-US" dirty="0"/>
                  <a:t>approaches 2 from the right:</a:t>
                </a:r>
                <a:br>
                  <a:rPr lang="en-US" dirty="0"/>
                </a:br>
                <a:r>
                  <a:rPr lang="en-US" dirty="0"/>
                  <a:t/>
                </a:r>
                <a:br>
                  <a:rPr lang="en-US" dirty="0"/>
                </a:br>
                <a:r>
                  <a:rPr lang="en-US" dirty="0"/>
                  <a:t>For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 &gt; 2</m:t>
                    </m:r>
                  </m:oMath>
                </a14:m>
                <a:r>
                  <a:rPr lang="en-US" dirty="0"/>
                  <a:t>:</a:t>
                </a:r>
                <a:br>
                  <a:rPr lang="en-US" dirty="0"/>
                </a:b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𝑥</m:t>
                          </m:r>
                        </m:e>
                        <m:sup>
                          <m:r>
                            <a:rPr lang="en-US" i="1" dirty="0" smtClean="0">
                              <a:latin typeface="Cambria Math" panose="02040503050406030204" pitchFamily="18" charset="0"/>
                            </a:rPr>
                            <m:t>2</m:t>
                          </m:r>
                        </m:sup>
                      </m:sSup>
                      <m:r>
                        <a:rPr lang="en-US" i="1" dirty="0" smtClean="0">
                          <a:latin typeface="Cambria Math" panose="02040503050406030204" pitchFamily="18" charset="0"/>
                        </a:rPr>
                        <m:t> − 4) / (</m:t>
                      </m:r>
                      <m:r>
                        <a:rPr lang="en-US" i="1" dirty="0" smtClean="0">
                          <a:latin typeface="Cambria Math" panose="02040503050406030204" pitchFamily="18" charset="0"/>
                        </a:rPr>
                        <m:t>𝑥</m:t>
                      </m:r>
                      <m:r>
                        <a:rPr lang="en-US" i="1" dirty="0" smtClean="0">
                          <a:latin typeface="Cambria Math" panose="02040503050406030204" pitchFamily="18" charset="0"/>
                        </a:rPr>
                        <m:t> − 2)</m:t>
                      </m:r>
                    </m:oMath>
                    <m:oMath xmlns:m="http://schemas.openxmlformats.org/officeDocument/2006/math">
                      <m:r>
                        <a:rPr lang="en-US" i="1" dirty="0" smtClean="0">
                          <a:latin typeface="Cambria Math" panose="02040503050406030204" pitchFamily="18" charset="0"/>
                        </a:rPr>
                        <m:t>     </m:t>
                      </m:r>
                      <m:r>
                        <a:rPr lang="en-US" b="0" i="1" dirty="0" smtClean="0">
                          <a:latin typeface="Cambria Math" panose="02040503050406030204" pitchFamily="18" charset="0"/>
                        </a:rPr>
                        <m:t>    </m:t>
                      </m:r>
                      <m:r>
                        <a:rPr lang="en-US" i="1" dirty="0" smtClean="0">
                          <a:latin typeface="Cambria Math" panose="02040503050406030204" pitchFamily="18" charset="0"/>
                        </a:rPr>
                        <m:t>  = ((</m:t>
                      </m:r>
                      <m:r>
                        <a:rPr lang="en-US" i="1" dirty="0" smtClean="0">
                          <a:latin typeface="Cambria Math" panose="02040503050406030204" pitchFamily="18" charset="0"/>
                        </a:rPr>
                        <m:t>𝑥</m:t>
                      </m:r>
                      <m:r>
                        <a:rPr lang="en-US" i="1" dirty="0" smtClean="0">
                          <a:latin typeface="Cambria Math" panose="02040503050406030204" pitchFamily="18" charset="0"/>
                        </a:rPr>
                        <m:t> + 2)(</m:t>
                      </m:r>
                      <m:r>
                        <a:rPr lang="en-US" i="1" dirty="0" smtClean="0">
                          <a:latin typeface="Cambria Math" panose="02040503050406030204" pitchFamily="18" charset="0"/>
                        </a:rPr>
                        <m:t>𝑥</m:t>
                      </m:r>
                      <m:r>
                        <a:rPr lang="en-US" i="1" dirty="0" smtClean="0">
                          <a:latin typeface="Cambria Math" panose="02040503050406030204" pitchFamily="18" charset="0"/>
                        </a:rPr>
                        <m:t> − 2)) / (</m:t>
                      </m:r>
                      <m:r>
                        <a:rPr lang="en-US" i="1" dirty="0" smtClean="0">
                          <a:latin typeface="Cambria Math" panose="02040503050406030204" pitchFamily="18" charset="0"/>
                        </a:rPr>
                        <m:t>𝑥</m:t>
                      </m:r>
                      <m:r>
                        <a:rPr lang="en-US" i="1" dirty="0" smtClean="0">
                          <a:latin typeface="Cambria Math" panose="02040503050406030204" pitchFamily="18" charset="0"/>
                        </a:rPr>
                        <m:t> − 2)</m:t>
                      </m:r>
                    </m:oMath>
                    <m:oMath xmlns:m="http://schemas.openxmlformats.org/officeDocument/2006/math">
                      <m:r>
                        <a:rPr lang="en-US" i="1" dirty="0" smtClean="0">
                          <a:latin typeface="Cambria Math" panose="02040503050406030204" pitchFamily="18" charset="0"/>
                        </a:rPr>
                        <m:t>       </m:t>
                      </m:r>
                      <m:r>
                        <a:rPr lang="en-US" b="0" i="1" dirty="0" smtClean="0">
                          <a:latin typeface="Cambria Math" panose="02040503050406030204" pitchFamily="18" charset="0"/>
                        </a:rPr>
                        <m:t>    </m:t>
                      </m:r>
                      <m:r>
                        <a:rPr lang="en-US" i="1" dirty="0" smtClean="0">
                          <a:latin typeface="Cambria Math" panose="02040503050406030204" pitchFamily="18" charset="0"/>
                        </a:rPr>
                        <m:t>= </m:t>
                      </m:r>
                      <m:r>
                        <a:rPr lang="en-US" i="1" dirty="0" smtClean="0">
                          <a:latin typeface="Cambria Math" panose="02040503050406030204" pitchFamily="18" charset="0"/>
                        </a:rPr>
                        <m:t>𝑥</m:t>
                      </m:r>
                      <m:r>
                        <a:rPr lang="en-US" i="1" dirty="0" smtClean="0">
                          <a:latin typeface="Cambria Math" panose="02040503050406030204" pitchFamily="18" charset="0"/>
                        </a:rPr>
                        <m:t> + 2</m:t>
                      </m:r>
                    </m:oMath>
                  </m:oMathPara>
                </a14:m>
                <a:r>
                  <a:rPr lang="en-US" dirty="0"/>
                  <a:t/>
                </a:r>
                <a:br>
                  <a:rPr lang="en-US" dirty="0"/>
                </a:br>
                <a:r>
                  <a:rPr lang="en-US" dirty="0"/>
                  <a:t/>
                </a:r>
                <a:br>
                  <a:rPr lang="en-US" dirty="0"/>
                </a:br>
                <a:r>
                  <a:rPr lang="en-US" dirty="0"/>
                  <a:t>When </a:t>
                </a:r>
                <a14:m>
                  <m:oMath xmlns:m="http://schemas.openxmlformats.org/officeDocument/2006/math">
                    <m:r>
                      <a:rPr lang="en-US" i="1" dirty="0" smtClean="0">
                        <a:latin typeface="Cambria Math" panose="02040503050406030204" pitchFamily="18" charset="0"/>
                      </a:rPr>
                      <m:t>𝑥</m:t>
                    </m:r>
                  </m:oMath>
                </a14:m>
                <a:r>
                  <a:rPr lang="en-US" dirty="0"/>
                  <a:t> approaches 2 from the right, </a:t>
                </a:r>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approaches </a:t>
                </a:r>
                <a14:m>
                  <m:oMath xmlns:m="http://schemas.openxmlformats.org/officeDocument/2006/math">
                    <m:r>
                      <a:rPr lang="en-US" i="1" dirty="0" smtClean="0">
                        <a:latin typeface="Cambria Math" panose="02040503050406030204" pitchFamily="18" charset="0"/>
                      </a:rPr>
                      <m:t>2 + 2 = 4</m:t>
                    </m:r>
                  </m:oMath>
                </a14:m>
                <a:r>
                  <a:rPr lang="en-US" dirty="0"/>
                  <a:t>.</a:t>
                </a:r>
                <a:br>
                  <a:rPr lang="en-US" dirty="0"/>
                </a:br>
                <a:r>
                  <a:rPr lang="en-US" dirty="0"/>
                  <a:t/>
                </a:r>
                <a:br>
                  <a:rPr lang="en-US" dirty="0"/>
                </a:br>
                <a:r>
                  <a:rPr lang="en-US" dirty="0"/>
                  <a:t>Therefore, the limit of the function as </a:t>
                </a:r>
                <a14:m>
                  <m:oMath xmlns:m="http://schemas.openxmlformats.org/officeDocument/2006/math">
                    <m:r>
                      <a:rPr lang="en-US" i="1" dirty="0" smtClean="0">
                        <a:latin typeface="Cambria Math" panose="02040503050406030204" pitchFamily="18" charset="0"/>
                      </a:rPr>
                      <m:t>𝑥</m:t>
                    </m:r>
                  </m:oMath>
                </a14:m>
                <a:r>
                  <a:rPr lang="en-US" dirty="0"/>
                  <a:t> approaches 2 from the right is 4.</a:t>
                </a:r>
                <a:endParaRPr lang="en-US" sz="1600" dirty="0"/>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xfrm>
                <a:off x="6172200" y="4127497"/>
                <a:ext cx="5183188" cy="2571751"/>
              </a:xfrm>
              <a:blipFill>
                <a:blip r:embed="rId7"/>
                <a:stretch>
                  <a:fillRect l="-117" t="-1887"/>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083118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9788" y="365125"/>
                <a:ext cx="10515600" cy="1325563"/>
              </a:xfrm>
              <a:ln>
                <a:solidFill>
                  <a:schemeClr val="tx1"/>
                </a:solidFill>
              </a:ln>
            </p:spPr>
            <p:txBody>
              <a:bodyPr>
                <a:normAutofit/>
              </a:bodyPr>
              <a:lstStyle/>
              <a:p>
                <a:r>
                  <a:rPr lang="en-US" sz="1800" dirty="0" smtClean="0"/>
                  <a:t>Q: For </a:t>
                </a:r>
                <a14:m>
                  <m:oMath xmlns:m="http://schemas.openxmlformats.org/officeDocument/2006/math">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 </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+3</m:t>
                    </m:r>
                    <m:r>
                      <a:rPr lang="en-US" sz="1800" b="0" i="1" smtClean="0">
                        <a:latin typeface="Cambria Math" panose="02040503050406030204" pitchFamily="18" charset="0"/>
                      </a:rPr>
                      <m:t>𝑥</m:t>
                    </m:r>
                    <m:r>
                      <a:rPr lang="en-US" sz="1800" b="0" i="1" smtClean="0">
                        <a:latin typeface="Cambria Math" panose="02040503050406030204" pitchFamily="18" charset="0"/>
                      </a:rPr>
                      <m:t>+2</m:t>
                    </m:r>
                  </m:oMath>
                </a14:m>
                <a:r>
                  <a:rPr lang="en-US" sz="1800" dirty="0" smtClean="0"/>
                  <a:t>, find </a:t>
                </a:r>
                <a14:m>
                  <m:oMath xmlns:m="http://schemas.openxmlformats.org/officeDocument/2006/math">
                    <m:r>
                      <a:rPr lang="en-US" sz="1800" b="0" i="1" smtClean="0">
                        <a:latin typeface="Cambria Math" panose="02040503050406030204" pitchFamily="18" charset="0"/>
                      </a:rPr>
                      <m:t>𝑓</m:t>
                    </m:r>
                    <m:r>
                      <a:rPr lang="en-US" sz="1800" b="0" i="1" smtClean="0">
                        <a:latin typeface="Cambria Math" panose="02040503050406030204" pitchFamily="18" charset="0"/>
                      </a:rPr>
                      <m:t>′(1)</m:t>
                    </m:r>
                  </m:oMath>
                </a14:m>
                <a:r>
                  <a:rPr lang="en-US" sz="1800" dirty="0" smtClean="0"/>
                  <a:t>. </a:t>
                </a:r>
                <a:r>
                  <a:rPr lang="en-US" sz="1800" dirty="0"/>
                  <a:t/>
                </a:r>
                <a:br>
                  <a:rPr lang="en-US" sz="1800" dirty="0"/>
                </a:br>
                <a:r>
                  <a:rPr lang="en-US" sz="1800" dirty="0" smtClean="0"/>
                  <a:t>A: 5</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9788" y="365125"/>
                <a:ext cx="10515600" cy="1325563"/>
              </a:xfrm>
              <a:blipFill>
                <a:blip r:embed="rId3"/>
                <a:stretch>
                  <a:fillRect l="-46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39788" y="1681162"/>
                <a:ext cx="5157787" cy="2446337"/>
              </a:xfrm>
              <a:ln>
                <a:solidFill>
                  <a:schemeClr val="tx1"/>
                </a:solidFill>
              </a:ln>
            </p:spPr>
            <p:txBody>
              <a:bodyPr anchor="t">
                <a:normAutofit fontScale="62500" lnSpcReduction="20000"/>
              </a:bodyPr>
              <a:lstStyle/>
              <a:p>
                <a:pPr>
                  <a:lnSpc>
                    <a:spcPct val="120000"/>
                  </a:lnSpc>
                  <a:spcBef>
                    <a:spcPts val="0"/>
                  </a:spcBef>
                </a:pPr>
                <a:r>
                  <a:rPr lang="en-US" sz="1600" b="0" dirty="0" smtClean="0">
                    <a:solidFill>
                      <a:srgbClr val="000000"/>
                    </a:solidFill>
                    <a:latin typeface="Calibri" panose="020F0502020204030204" pitchFamily="34" charset="0"/>
                  </a:rPr>
                  <a:t>Here's how to find </a:t>
                </a:r>
                <a14:m>
                  <m:oMath xmlns:m="http://schemas.openxmlformats.org/officeDocument/2006/math">
                    <m:r>
                      <a:rPr lang="en-US" sz="1600" b="0" i="1" dirty="0" smtClean="0">
                        <a:solidFill>
                          <a:srgbClr val="000000"/>
                        </a:solidFill>
                        <a:latin typeface="Cambria Math" panose="02040503050406030204" pitchFamily="18" charset="0"/>
                      </a:rPr>
                      <m:t>𝑓</m:t>
                    </m:r>
                    <m:r>
                      <a:rPr lang="en-US" sz="1600" b="0" i="1" dirty="0" smtClean="0">
                        <a:solidFill>
                          <a:srgbClr val="000000"/>
                        </a:solidFill>
                        <a:latin typeface="Cambria Math" panose="02040503050406030204" pitchFamily="18" charset="0"/>
                      </a:rPr>
                      <m:t>′(1) </m:t>
                    </m:r>
                  </m:oMath>
                </a14:m>
                <a:r>
                  <a:rPr lang="en-US" sz="1600" b="0" dirty="0">
                    <a:solidFill>
                      <a:srgbClr val="000000"/>
                    </a:solidFill>
                    <a:latin typeface="Calibri" panose="020F0502020204030204" pitchFamily="34" charset="0"/>
                  </a:rPr>
                  <a:t>for the function </a:t>
                </a:r>
                <a14:m>
                  <m:oMath xmlns:m="http://schemas.openxmlformats.org/officeDocument/2006/math">
                    <m:r>
                      <a:rPr lang="en-US" sz="1600" b="0" i="1" dirty="0" smtClean="0">
                        <a:solidFill>
                          <a:srgbClr val="000000"/>
                        </a:solidFill>
                        <a:latin typeface="Cambria Math" panose="02040503050406030204" pitchFamily="18" charset="0"/>
                      </a:rPr>
                      <m:t>𝑓</m:t>
                    </m:r>
                    <m:r>
                      <a:rPr lang="en-US" sz="1600" b="0" i="1" dirty="0" smtClean="0">
                        <a:solidFill>
                          <a:srgbClr val="000000"/>
                        </a:solidFill>
                        <a:latin typeface="Cambria Math" panose="02040503050406030204" pitchFamily="18" charset="0"/>
                      </a:rPr>
                      <m:t>(</m:t>
                    </m:r>
                    <m:r>
                      <a:rPr lang="en-US" sz="1600" b="0" i="1" dirty="0" smtClean="0">
                        <a:solidFill>
                          <a:srgbClr val="000000"/>
                        </a:solidFill>
                        <a:latin typeface="Cambria Math" panose="02040503050406030204" pitchFamily="18" charset="0"/>
                      </a:rPr>
                      <m:t>𝑥</m:t>
                    </m:r>
                    <m:r>
                      <a:rPr lang="en-US" sz="1600" b="0" i="1" dirty="0" smtClean="0">
                        <a:solidFill>
                          <a:srgbClr val="000000"/>
                        </a:solidFill>
                        <a:latin typeface="Cambria Math" panose="02040503050406030204" pitchFamily="18" charset="0"/>
                      </a:rPr>
                      <m:t>) = </m:t>
                    </m:r>
                    <m:r>
                      <a:rPr lang="en-US" sz="1600" b="0" i="1" dirty="0" smtClean="0">
                        <a:solidFill>
                          <a:srgbClr val="000000"/>
                        </a:solidFill>
                        <a:latin typeface="Cambria Math" panose="02040503050406030204" pitchFamily="18" charset="0"/>
                      </a:rPr>
                      <m:t>𝑥</m:t>
                    </m:r>
                    <m:r>
                      <a:rPr lang="en-US" sz="1600" b="0" i="1" dirty="0" smtClean="0">
                        <a:solidFill>
                          <a:srgbClr val="000000"/>
                        </a:solidFill>
                        <a:latin typeface="Cambria Math" panose="02040503050406030204" pitchFamily="18" charset="0"/>
                      </a:rPr>
                      <m:t>² + 3</m:t>
                    </m:r>
                    <m:r>
                      <a:rPr lang="en-US" sz="1600" b="0" i="1" dirty="0" smtClean="0">
                        <a:solidFill>
                          <a:srgbClr val="000000"/>
                        </a:solidFill>
                        <a:latin typeface="Cambria Math" panose="02040503050406030204" pitchFamily="18" charset="0"/>
                      </a:rPr>
                      <m:t>𝑥</m:t>
                    </m:r>
                    <m:r>
                      <a:rPr lang="en-US" sz="1600" b="0" i="1" dirty="0" smtClean="0">
                        <a:solidFill>
                          <a:srgbClr val="000000"/>
                        </a:solidFill>
                        <a:latin typeface="Cambria Math" panose="02040503050406030204" pitchFamily="18" charset="0"/>
                      </a:rPr>
                      <m:t> + 2</m:t>
                    </m:r>
                  </m:oMath>
                </a14:m>
                <a:r>
                  <a:rPr lang="en-US" sz="1600" b="0" dirty="0" smtClean="0">
                    <a:solidFill>
                      <a:srgbClr val="000000"/>
                    </a:solidFill>
                    <a:latin typeface="Calibri" panose="020F0502020204030204" pitchFamily="34" charset="0"/>
                  </a:rPr>
                  <a:t>:</a:t>
                </a:r>
                <a:r>
                  <a:rPr lang="en-US" sz="1600" b="0" dirty="0">
                    <a:solidFill>
                      <a:srgbClr val="000000"/>
                    </a:solidFill>
                    <a:latin typeface="Calibri" panose="020F0502020204030204" pitchFamily="34" charset="0"/>
                  </a:rPr>
                  <a:t/>
                </a:r>
                <a:br>
                  <a:rPr lang="en-US" sz="1600" b="0" dirty="0">
                    <a:solidFill>
                      <a:srgbClr val="000000"/>
                    </a:solidFill>
                    <a:latin typeface="Calibri" panose="020F0502020204030204" pitchFamily="34" charset="0"/>
                  </a:rPr>
                </a:br>
                <a:r>
                  <a:rPr lang="en-US" sz="1600" b="0" dirty="0">
                    <a:solidFill>
                      <a:srgbClr val="000000"/>
                    </a:solidFill>
                    <a:latin typeface="Calibri" panose="020F0502020204030204" pitchFamily="34" charset="0"/>
                  </a:rPr>
                  <a:t>**1. Find the derivative </a:t>
                </a:r>
                <a14:m>
                  <m:oMath xmlns:m="http://schemas.openxmlformats.org/officeDocument/2006/math">
                    <m:r>
                      <a:rPr lang="en-US" sz="1600" b="0" i="1" dirty="0" smtClean="0">
                        <a:solidFill>
                          <a:srgbClr val="000000"/>
                        </a:solidFill>
                        <a:latin typeface="Cambria Math" panose="02040503050406030204" pitchFamily="18" charset="0"/>
                      </a:rPr>
                      <m:t>𝑓</m:t>
                    </m:r>
                    <m:r>
                      <a:rPr lang="en-US" sz="1600" b="0" i="1" dirty="0" smtClean="0">
                        <a:solidFill>
                          <a:srgbClr val="000000"/>
                        </a:solidFill>
                        <a:latin typeface="Cambria Math" panose="02040503050406030204" pitchFamily="18" charset="0"/>
                      </a:rPr>
                      <m:t>′(</m:t>
                    </m:r>
                    <m:r>
                      <a:rPr lang="en-US" sz="1600" b="0" i="1" dirty="0" smtClean="0">
                        <a:solidFill>
                          <a:srgbClr val="000000"/>
                        </a:solidFill>
                        <a:latin typeface="Cambria Math" panose="02040503050406030204" pitchFamily="18" charset="0"/>
                      </a:rPr>
                      <m:t>𝑥</m:t>
                    </m:r>
                    <m:r>
                      <a:rPr lang="en-US" sz="1600" b="0" i="1" dirty="0" smtClean="0">
                        <a:solidFill>
                          <a:srgbClr val="000000"/>
                        </a:solidFill>
                        <a:latin typeface="Cambria Math" panose="02040503050406030204" pitchFamily="18" charset="0"/>
                      </a:rPr>
                      <m:t>)</m:t>
                    </m:r>
                  </m:oMath>
                </a14:m>
                <a:r>
                  <a:rPr lang="en-US" sz="1600" b="0" dirty="0">
                    <a:solidFill>
                      <a:srgbClr val="000000"/>
                    </a:solidFill>
                    <a:latin typeface="Calibri" panose="020F0502020204030204" pitchFamily="34" charset="0"/>
                  </a:rPr>
                  <a:t>:**</a:t>
                </a:r>
                <a:br>
                  <a:rPr lang="en-US" sz="1600" b="0" dirty="0">
                    <a:solidFill>
                      <a:srgbClr val="000000"/>
                    </a:solidFill>
                    <a:latin typeface="Calibri" panose="020F0502020204030204" pitchFamily="34" charset="0"/>
                  </a:rPr>
                </a:br>
                <a:r>
                  <a:rPr lang="en-US" sz="1600" b="0" dirty="0" smtClean="0">
                    <a:solidFill>
                      <a:srgbClr val="000000"/>
                    </a:solidFill>
                    <a:latin typeface="Calibri" panose="020F0502020204030204" pitchFamily="34" charset="0"/>
                  </a:rPr>
                  <a:t>	* </a:t>
                </a:r>
                <a:r>
                  <a:rPr lang="en-US" sz="1600" b="0" dirty="0">
                    <a:solidFill>
                      <a:srgbClr val="000000"/>
                    </a:solidFill>
                    <a:latin typeface="Calibri" panose="020F0502020204030204" pitchFamily="34" charset="0"/>
                  </a:rPr>
                  <a:t>Use the power rule:  The derivative of </a:t>
                </a:r>
                <a14:m>
                  <m:oMath xmlns:m="http://schemas.openxmlformats.org/officeDocument/2006/math">
                    <m:sSup>
                      <m:sSupPr>
                        <m:ctrlPr>
                          <a:rPr lang="en-US" sz="1600" b="0" i="1" smtClean="0">
                            <a:solidFill>
                              <a:srgbClr val="000000"/>
                            </a:solidFill>
                            <a:latin typeface="Cambria Math" panose="02040503050406030204" pitchFamily="18" charset="0"/>
                          </a:rPr>
                        </m:ctrlPr>
                      </m:sSupPr>
                      <m:e>
                        <m:r>
                          <a:rPr lang="en-US" sz="1600" b="0" i="1" smtClean="0">
                            <a:solidFill>
                              <a:srgbClr val="000000"/>
                            </a:solidFill>
                            <a:latin typeface="Cambria Math" panose="02040503050406030204" pitchFamily="18" charset="0"/>
                          </a:rPr>
                          <m:t>𝑥</m:t>
                        </m:r>
                      </m:e>
                      <m:sup>
                        <m:r>
                          <a:rPr lang="en-US" sz="1600" b="0" i="1" smtClean="0">
                            <a:solidFill>
                              <a:srgbClr val="000000"/>
                            </a:solidFill>
                            <a:latin typeface="Cambria Math" panose="02040503050406030204" pitchFamily="18" charset="0"/>
                          </a:rPr>
                          <m:t>𝑛</m:t>
                        </m:r>
                      </m:sup>
                    </m:sSup>
                  </m:oMath>
                </a14:m>
                <a:r>
                  <a:rPr lang="en-US" sz="1600" b="0" dirty="0" smtClean="0">
                    <a:solidFill>
                      <a:srgbClr val="000000"/>
                    </a:solidFill>
                    <a:latin typeface="Calibri" panose="020F0502020204030204" pitchFamily="34" charset="0"/>
                  </a:rPr>
                  <a:t> </a:t>
                </a:r>
                <a:r>
                  <a:rPr lang="en-US" sz="1600" b="0" dirty="0">
                    <a:solidFill>
                      <a:srgbClr val="000000"/>
                    </a:solidFill>
                    <a:latin typeface="Calibri" panose="020F0502020204030204" pitchFamily="34" charset="0"/>
                  </a:rPr>
                  <a:t>is </a:t>
                </a:r>
                <a14:m>
                  <m:oMath xmlns:m="http://schemas.openxmlformats.org/officeDocument/2006/math">
                    <m:r>
                      <a:rPr lang="en-US" sz="1600" b="0" i="1" smtClean="0">
                        <a:solidFill>
                          <a:srgbClr val="000000"/>
                        </a:solidFill>
                        <a:latin typeface="Cambria Math" panose="02040503050406030204" pitchFamily="18" charset="0"/>
                      </a:rPr>
                      <m:t>𝑛</m:t>
                    </m:r>
                    <m:sSup>
                      <m:sSupPr>
                        <m:ctrlPr>
                          <a:rPr lang="en-US" sz="1600" b="0" i="1" smtClean="0">
                            <a:solidFill>
                              <a:srgbClr val="000000"/>
                            </a:solidFill>
                            <a:latin typeface="Cambria Math" panose="02040503050406030204" pitchFamily="18" charset="0"/>
                          </a:rPr>
                        </m:ctrlPr>
                      </m:sSupPr>
                      <m:e>
                        <m:r>
                          <a:rPr lang="en-US" sz="1600" b="0" i="1" smtClean="0">
                            <a:solidFill>
                              <a:srgbClr val="000000"/>
                            </a:solidFill>
                            <a:latin typeface="Cambria Math" panose="02040503050406030204" pitchFamily="18" charset="0"/>
                          </a:rPr>
                          <m:t>𝑥</m:t>
                        </m:r>
                      </m:e>
                      <m:sup>
                        <m:r>
                          <a:rPr lang="en-US" sz="1600" b="0" i="1" smtClean="0">
                            <a:solidFill>
                              <a:srgbClr val="000000"/>
                            </a:solidFill>
                            <a:latin typeface="Cambria Math" panose="02040503050406030204" pitchFamily="18" charset="0"/>
                          </a:rPr>
                          <m:t>𝑛</m:t>
                        </m:r>
                        <m:r>
                          <a:rPr lang="en-US" sz="1600" b="0" i="1" smtClean="0">
                            <a:solidFill>
                              <a:srgbClr val="000000"/>
                            </a:solidFill>
                            <a:latin typeface="Cambria Math" panose="02040503050406030204" pitchFamily="18" charset="0"/>
                          </a:rPr>
                          <m:t>−1</m:t>
                        </m:r>
                      </m:sup>
                    </m:sSup>
                  </m:oMath>
                </a14:m>
                <a:r>
                  <a:rPr lang="en-US" sz="1600" b="0" dirty="0">
                    <a:solidFill>
                      <a:srgbClr val="000000"/>
                    </a:solidFill>
                    <a:latin typeface="Calibri" panose="020F0502020204030204" pitchFamily="34" charset="0"/>
                  </a:rPr>
                  <a:t/>
                </a:r>
                <a:br>
                  <a:rPr lang="en-US" sz="1600" b="0" dirty="0">
                    <a:solidFill>
                      <a:srgbClr val="000000"/>
                    </a:solidFill>
                    <a:latin typeface="Calibri" panose="020F0502020204030204" pitchFamily="34" charset="0"/>
                  </a:rPr>
                </a:br>
                <a:r>
                  <a:rPr lang="en-US" sz="1600" b="0" dirty="0" smtClean="0">
                    <a:solidFill>
                      <a:srgbClr val="000000"/>
                    </a:solidFill>
                    <a:latin typeface="Calibri" panose="020F0502020204030204" pitchFamily="34" charset="0"/>
                  </a:rPr>
                  <a:t>	* </a:t>
                </a:r>
                <a:r>
                  <a:rPr lang="en-US" sz="1600" b="0" dirty="0">
                    <a:solidFill>
                      <a:srgbClr val="000000"/>
                    </a:solidFill>
                    <a:latin typeface="Calibri" panose="020F0502020204030204" pitchFamily="34" charset="0"/>
                  </a:rPr>
                  <a:t>Apply the rule to each term:</a:t>
                </a:r>
                <a:br>
                  <a:rPr lang="en-US" sz="1600" b="0" dirty="0">
                    <a:solidFill>
                      <a:srgbClr val="000000"/>
                    </a:solidFill>
                    <a:latin typeface="Calibri" panose="020F0502020204030204" pitchFamily="34" charset="0"/>
                  </a:rPr>
                </a:br>
                <a:r>
                  <a:rPr lang="en-US" sz="1600" b="0" dirty="0">
                    <a:solidFill>
                      <a:srgbClr val="000000"/>
                    </a:solidFill>
                    <a:latin typeface="Calibri" panose="020F0502020204030204" pitchFamily="34" charset="0"/>
                  </a:rPr>
                  <a:t>   </a:t>
                </a:r>
                <a:r>
                  <a:rPr lang="en-US" sz="1600" b="0" dirty="0" smtClean="0">
                    <a:solidFill>
                      <a:srgbClr val="000000"/>
                    </a:solidFill>
                    <a:latin typeface="Calibri" panose="020F0502020204030204" pitchFamily="34" charset="0"/>
                  </a:rPr>
                  <a:t>		*  </a:t>
                </a:r>
                <a:r>
                  <a:rPr lang="en-US" sz="1600" b="0" dirty="0">
                    <a:solidFill>
                      <a:srgbClr val="000000"/>
                    </a:solidFill>
                    <a:latin typeface="Calibri" panose="020F0502020204030204" pitchFamily="34" charset="0"/>
                  </a:rPr>
                  <a:t>Derivative of </a:t>
                </a:r>
                <a14:m>
                  <m:oMath xmlns:m="http://schemas.openxmlformats.org/officeDocument/2006/math">
                    <m:r>
                      <a:rPr lang="en-US" sz="1600" b="0" i="1" dirty="0" smtClean="0">
                        <a:solidFill>
                          <a:srgbClr val="000000"/>
                        </a:solidFill>
                        <a:latin typeface="Cambria Math" panose="02040503050406030204" pitchFamily="18" charset="0"/>
                      </a:rPr>
                      <m:t>𝑥</m:t>
                    </m:r>
                    <m:r>
                      <a:rPr lang="en-US" sz="1600" b="0" i="1" dirty="0" smtClean="0">
                        <a:solidFill>
                          <a:srgbClr val="000000"/>
                        </a:solidFill>
                        <a:latin typeface="Cambria Math" panose="02040503050406030204" pitchFamily="18" charset="0"/>
                      </a:rPr>
                      <m:t>² = 2</m:t>
                    </m:r>
                    <m:r>
                      <a:rPr lang="en-US" sz="1600" b="0" i="1" dirty="0" smtClean="0">
                        <a:solidFill>
                          <a:srgbClr val="000000"/>
                        </a:solidFill>
                        <a:latin typeface="Cambria Math" panose="02040503050406030204" pitchFamily="18" charset="0"/>
                      </a:rPr>
                      <m:t>𝑥</m:t>
                    </m:r>
                  </m:oMath>
                </a14:m>
                <a:r>
                  <a:rPr lang="en-US" sz="1600" b="0" dirty="0">
                    <a:solidFill>
                      <a:srgbClr val="000000"/>
                    </a:solidFill>
                    <a:latin typeface="Calibri" panose="020F0502020204030204" pitchFamily="34" charset="0"/>
                  </a:rPr>
                  <a:t/>
                </a:r>
                <a:br>
                  <a:rPr lang="en-US" sz="1600" b="0" dirty="0">
                    <a:solidFill>
                      <a:srgbClr val="000000"/>
                    </a:solidFill>
                    <a:latin typeface="Calibri" panose="020F0502020204030204" pitchFamily="34" charset="0"/>
                  </a:rPr>
                </a:br>
                <a:r>
                  <a:rPr lang="en-US" sz="1600" b="0" dirty="0">
                    <a:solidFill>
                      <a:srgbClr val="000000"/>
                    </a:solidFill>
                    <a:latin typeface="Calibri" panose="020F0502020204030204" pitchFamily="34" charset="0"/>
                  </a:rPr>
                  <a:t>   </a:t>
                </a:r>
                <a:r>
                  <a:rPr lang="en-US" sz="1600" b="0" dirty="0" smtClean="0">
                    <a:solidFill>
                      <a:srgbClr val="000000"/>
                    </a:solidFill>
                    <a:latin typeface="Calibri" panose="020F0502020204030204" pitchFamily="34" charset="0"/>
                  </a:rPr>
                  <a:t>		*  </a:t>
                </a:r>
                <a:r>
                  <a:rPr lang="en-US" sz="1600" b="0" dirty="0">
                    <a:solidFill>
                      <a:srgbClr val="000000"/>
                    </a:solidFill>
                    <a:latin typeface="Calibri" panose="020F0502020204030204" pitchFamily="34" charset="0"/>
                  </a:rPr>
                  <a:t>Derivative of </a:t>
                </a:r>
                <a14:m>
                  <m:oMath xmlns:m="http://schemas.openxmlformats.org/officeDocument/2006/math">
                    <m:r>
                      <a:rPr lang="en-US" sz="1600" b="0" i="1" dirty="0" smtClean="0">
                        <a:solidFill>
                          <a:srgbClr val="000000"/>
                        </a:solidFill>
                        <a:latin typeface="Cambria Math" panose="02040503050406030204" pitchFamily="18" charset="0"/>
                      </a:rPr>
                      <m:t>3</m:t>
                    </m:r>
                    <m:r>
                      <a:rPr lang="en-US" sz="1600" b="0" i="1" dirty="0" smtClean="0">
                        <a:solidFill>
                          <a:srgbClr val="000000"/>
                        </a:solidFill>
                        <a:latin typeface="Cambria Math" panose="02040503050406030204" pitchFamily="18" charset="0"/>
                      </a:rPr>
                      <m:t>𝑥</m:t>
                    </m:r>
                    <m:r>
                      <a:rPr lang="en-US" sz="1600" b="0" i="1" dirty="0" smtClean="0">
                        <a:solidFill>
                          <a:srgbClr val="000000"/>
                        </a:solidFill>
                        <a:latin typeface="Cambria Math" panose="02040503050406030204" pitchFamily="18" charset="0"/>
                      </a:rPr>
                      <m:t> = 3 </m:t>
                    </m:r>
                  </m:oMath>
                </a14:m>
                <a:r>
                  <a:rPr lang="en-US" sz="1600" b="0" dirty="0">
                    <a:solidFill>
                      <a:srgbClr val="000000"/>
                    </a:solidFill>
                    <a:latin typeface="Calibri" panose="020F0502020204030204" pitchFamily="34" charset="0"/>
                  </a:rPr>
                  <a:t/>
                </a:r>
                <a:br>
                  <a:rPr lang="en-US" sz="1600" b="0" dirty="0">
                    <a:solidFill>
                      <a:srgbClr val="000000"/>
                    </a:solidFill>
                    <a:latin typeface="Calibri" panose="020F0502020204030204" pitchFamily="34" charset="0"/>
                  </a:rPr>
                </a:br>
                <a:r>
                  <a:rPr lang="en-US" sz="1600" b="0" dirty="0">
                    <a:solidFill>
                      <a:srgbClr val="000000"/>
                    </a:solidFill>
                    <a:latin typeface="Calibri" panose="020F0502020204030204" pitchFamily="34" charset="0"/>
                  </a:rPr>
                  <a:t>   </a:t>
                </a:r>
                <a:r>
                  <a:rPr lang="en-US" sz="1600" b="0" dirty="0" smtClean="0">
                    <a:solidFill>
                      <a:srgbClr val="000000"/>
                    </a:solidFill>
                    <a:latin typeface="Calibri" panose="020F0502020204030204" pitchFamily="34" charset="0"/>
                  </a:rPr>
                  <a:t>		*  </a:t>
                </a:r>
                <a:r>
                  <a:rPr lang="en-US" sz="1600" b="0" dirty="0">
                    <a:solidFill>
                      <a:srgbClr val="000000"/>
                    </a:solidFill>
                    <a:latin typeface="Calibri" panose="020F0502020204030204" pitchFamily="34" charset="0"/>
                  </a:rPr>
                  <a:t>Derivative of 2 = 0 (constant rule</a:t>
                </a:r>
                <a:r>
                  <a:rPr lang="en-US" sz="1600" b="0" dirty="0" smtClean="0">
                    <a:solidFill>
                      <a:srgbClr val="000000"/>
                    </a:solidFill>
                    <a:latin typeface="Calibri" panose="020F0502020204030204" pitchFamily="34" charset="0"/>
                  </a:rPr>
                  <a:t>)</a:t>
                </a:r>
                <a:r>
                  <a:rPr lang="en-US" sz="1600" b="0" dirty="0">
                    <a:solidFill>
                      <a:srgbClr val="000000"/>
                    </a:solidFill>
                    <a:latin typeface="Calibri" panose="020F0502020204030204" pitchFamily="34" charset="0"/>
                  </a:rPr>
                  <a:t/>
                </a:r>
                <a:br>
                  <a:rPr lang="en-US" sz="1600" b="0" dirty="0">
                    <a:solidFill>
                      <a:srgbClr val="000000"/>
                    </a:solidFill>
                    <a:latin typeface="Calibri" panose="020F0502020204030204" pitchFamily="34" charset="0"/>
                  </a:rPr>
                </a:br>
                <a:r>
                  <a:rPr lang="en-US" sz="1600" b="0" dirty="0" smtClean="0">
                    <a:solidFill>
                      <a:srgbClr val="000000"/>
                    </a:solidFill>
                    <a:latin typeface="Calibri" panose="020F0502020204030204" pitchFamily="34" charset="0"/>
                  </a:rPr>
                  <a:t>	* </a:t>
                </a:r>
                <a:r>
                  <a:rPr lang="en-US" sz="1600" b="0" dirty="0">
                    <a:solidFill>
                      <a:srgbClr val="000000"/>
                    </a:solidFill>
                    <a:latin typeface="Calibri" panose="020F0502020204030204" pitchFamily="34" charset="0"/>
                  </a:rPr>
                  <a:t>Therefore, </a:t>
                </a:r>
                <a14:m>
                  <m:oMath xmlns:m="http://schemas.openxmlformats.org/officeDocument/2006/math">
                    <m:r>
                      <a:rPr lang="en-US" sz="1600" b="0" i="1" dirty="0" smtClean="0">
                        <a:solidFill>
                          <a:srgbClr val="000000"/>
                        </a:solidFill>
                        <a:latin typeface="Cambria Math" panose="02040503050406030204" pitchFamily="18" charset="0"/>
                      </a:rPr>
                      <m:t>𝑓</m:t>
                    </m:r>
                    <m:r>
                      <a:rPr lang="en-US" sz="1600" b="0" i="1" dirty="0" smtClean="0">
                        <a:solidFill>
                          <a:srgbClr val="000000"/>
                        </a:solidFill>
                        <a:latin typeface="Cambria Math" panose="02040503050406030204" pitchFamily="18" charset="0"/>
                      </a:rPr>
                      <m:t>′(</m:t>
                    </m:r>
                    <m:r>
                      <a:rPr lang="en-US" sz="1600" b="0" i="1" dirty="0" smtClean="0">
                        <a:solidFill>
                          <a:srgbClr val="000000"/>
                        </a:solidFill>
                        <a:latin typeface="Cambria Math" panose="02040503050406030204" pitchFamily="18" charset="0"/>
                      </a:rPr>
                      <m:t>𝑥</m:t>
                    </m:r>
                    <m:r>
                      <a:rPr lang="en-US" sz="1600" b="0" i="1" dirty="0" smtClean="0">
                        <a:solidFill>
                          <a:srgbClr val="000000"/>
                        </a:solidFill>
                        <a:latin typeface="Cambria Math" panose="02040503050406030204" pitchFamily="18" charset="0"/>
                      </a:rPr>
                      <m:t>) = 2</m:t>
                    </m:r>
                    <m:r>
                      <a:rPr lang="en-US" sz="1600" b="0" i="1" dirty="0" smtClean="0">
                        <a:solidFill>
                          <a:srgbClr val="000000"/>
                        </a:solidFill>
                        <a:latin typeface="Cambria Math" panose="02040503050406030204" pitchFamily="18" charset="0"/>
                      </a:rPr>
                      <m:t>𝑥</m:t>
                    </m:r>
                    <m:r>
                      <a:rPr lang="en-US" sz="1600" b="0" i="1" dirty="0" smtClean="0">
                        <a:solidFill>
                          <a:srgbClr val="000000"/>
                        </a:solidFill>
                        <a:latin typeface="Cambria Math" panose="02040503050406030204" pitchFamily="18" charset="0"/>
                      </a:rPr>
                      <m:t> + 3</m:t>
                    </m:r>
                  </m:oMath>
                </a14:m>
                <a:r>
                  <a:rPr lang="en-US" sz="1600" b="0" dirty="0">
                    <a:solidFill>
                      <a:srgbClr val="000000"/>
                    </a:solidFill>
                    <a:latin typeface="Calibri" panose="020F0502020204030204" pitchFamily="34" charset="0"/>
                  </a:rPr>
                  <a:t/>
                </a:r>
                <a:br>
                  <a:rPr lang="en-US" sz="1600" b="0" dirty="0">
                    <a:solidFill>
                      <a:srgbClr val="000000"/>
                    </a:solidFill>
                    <a:latin typeface="Calibri" panose="020F0502020204030204" pitchFamily="34" charset="0"/>
                  </a:rPr>
                </a:br>
                <a:r>
                  <a:rPr lang="en-US" sz="1600" b="0" dirty="0">
                    <a:solidFill>
                      <a:srgbClr val="000000"/>
                    </a:solidFill>
                    <a:latin typeface="Calibri" panose="020F0502020204030204" pitchFamily="34" charset="0"/>
                  </a:rPr>
                  <a:t>**2. Evaluate </a:t>
                </a:r>
                <a14:m>
                  <m:oMath xmlns:m="http://schemas.openxmlformats.org/officeDocument/2006/math">
                    <m:r>
                      <a:rPr lang="en-US" sz="1600" b="0" i="1" dirty="0" smtClean="0">
                        <a:solidFill>
                          <a:srgbClr val="000000"/>
                        </a:solidFill>
                        <a:latin typeface="Cambria Math" panose="02040503050406030204" pitchFamily="18" charset="0"/>
                      </a:rPr>
                      <m:t>𝑓</m:t>
                    </m:r>
                    <m:r>
                      <a:rPr lang="en-US" sz="1600" b="0" i="1" dirty="0" smtClean="0">
                        <a:solidFill>
                          <a:srgbClr val="000000"/>
                        </a:solidFill>
                        <a:latin typeface="Cambria Math" panose="02040503050406030204" pitchFamily="18" charset="0"/>
                      </a:rPr>
                      <m:t>′(1)</m:t>
                    </m:r>
                  </m:oMath>
                </a14:m>
                <a:r>
                  <a:rPr lang="en-US" sz="1600" b="0" dirty="0">
                    <a:solidFill>
                      <a:srgbClr val="000000"/>
                    </a:solidFill>
                    <a:latin typeface="Calibri" panose="020F0502020204030204" pitchFamily="34" charset="0"/>
                  </a:rPr>
                  <a:t>:**</a:t>
                </a:r>
                <a:br>
                  <a:rPr lang="en-US" sz="1600" b="0" dirty="0">
                    <a:solidFill>
                      <a:srgbClr val="000000"/>
                    </a:solidFill>
                    <a:latin typeface="Calibri" panose="020F0502020204030204" pitchFamily="34" charset="0"/>
                  </a:rPr>
                </a:br>
                <a:r>
                  <a:rPr lang="en-US" sz="1600" b="0" dirty="0" smtClean="0">
                    <a:solidFill>
                      <a:srgbClr val="000000"/>
                    </a:solidFill>
                    <a:latin typeface="Calibri" panose="020F0502020204030204" pitchFamily="34" charset="0"/>
                  </a:rPr>
                  <a:t>	* </a:t>
                </a:r>
                <a:r>
                  <a:rPr lang="en-US" sz="1600" b="0" dirty="0">
                    <a:solidFill>
                      <a:srgbClr val="000000"/>
                    </a:solidFill>
                    <a:latin typeface="Calibri" panose="020F0502020204030204" pitchFamily="34" charset="0"/>
                  </a:rPr>
                  <a:t>Substitute </a:t>
                </a:r>
                <a14:m>
                  <m:oMath xmlns:m="http://schemas.openxmlformats.org/officeDocument/2006/math">
                    <m:r>
                      <a:rPr lang="en-US" sz="1600" b="0" i="1" dirty="0" smtClean="0">
                        <a:solidFill>
                          <a:srgbClr val="000000"/>
                        </a:solidFill>
                        <a:latin typeface="Cambria Math" panose="02040503050406030204" pitchFamily="18" charset="0"/>
                      </a:rPr>
                      <m:t>𝑥</m:t>
                    </m:r>
                    <m:r>
                      <a:rPr lang="en-US" sz="1600" b="0" i="1" dirty="0" smtClean="0">
                        <a:solidFill>
                          <a:srgbClr val="000000"/>
                        </a:solidFill>
                        <a:latin typeface="Cambria Math" panose="02040503050406030204" pitchFamily="18" charset="0"/>
                      </a:rPr>
                      <m:t> = 1 </m:t>
                    </m:r>
                  </m:oMath>
                </a14:m>
                <a:r>
                  <a:rPr lang="en-US" sz="1600" b="0" dirty="0">
                    <a:solidFill>
                      <a:srgbClr val="000000"/>
                    </a:solidFill>
                    <a:latin typeface="Calibri" panose="020F0502020204030204" pitchFamily="34" charset="0"/>
                  </a:rPr>
                  <a:t>into the derivative:</a:t>
                </a:r>
                <a:br>
                  <a:rPr lang="en-US" sz="1600" b="0" dirty="0">
                    <a:solidFill>
                      <a:srgbClr val="000000"/>
                    </a:solidFill>
                    <a:latin typeface="Calibri" panose="020F0502020204030204" pitchFamily="34" charset="0"/>
                  </a:rPr>
                </a:br>
                <a:r>
                  <a:rPr lang="en-US" sz="1600" b="0" dirty="0">
                    <a:solidFill>
                      <a:srgbClr val="000000"/>
                    </a:solidFill>
                    <a:latin typeface="Calibri" panose="020F0502020204030204" pitchFamily="34" charset="0"/>
                  </a:rPr>
                  <a:t>  </a:t>
                </a:r>
                <a:r>
                  <a:rPr lang="en-US" sz="1600" b="0" dirty="0" smtClean="0">
                    <a:solidFill>
                      <a:srgbClr val="000000"/>
                    </a:solidFill>
                    <a:latin typeface="Calibri" panose="020F0502020204030204" pitchFamily="34" charset="0"/>
                  </a:rPr>
                  <a:t>		 </a:t>
                </a:r>
                <a:r>
                  <a:rPr lang="en-US" sz="1600" b="0" dirty="0">
                    <a:solidFill>
                      <a:srgbClr val="000000"/>
                    </a:solidFill>
                    <a:latin typeface="Calibri" panose="020F0502020204030204" pitchFamily="34" charset="0"/>
                  </a:rPr>
                  <a:t>* </a:t>
                </a:r>
                <a14:m>
                  <m:oMath xmlns:m="http://schemas.openxmlformats.org/officeDocument/2006/math">
                    <m:r>
                      <a:rPr lang="en-US" sz="1600" b="0" i="1" dirty="0" smtClean="0">
                        <a:solidFill>
                          <a:srgbClr val="000000"/>
                        </a:solidFill>
                        <a:latin typeface="Cambria Math" panose="02040503050406030204" pitchFamily="18" charset="0"/>
                      </a:rPr>
                      <m:t>𝑓</m:t>
                    </m:r>
                    <m:r>
                      <a:rPr lang="en-US" sz="1600" b="0" i="1" dirty="0" smtClean="0">
                        <a:solidFill>
                          <a:srgbClr val="000000"/>
                        </a:solidFill>
                        <a:latin typeface="Cambria Math" panose="02040503050406030204" pitchFamily="18" charset="0"/>
                      </a:rPr>
                      <m:t>′(1) = 2(1) + 3</m:t>
                    </m:r>
                  </m:oMath>
                </a14:m>
                <a:r>
                  <a:rPr lang="en-US" sz="1600" b="0" dirty="0">
                    <a:solidFill>
                      <a:srgbClr val="000000"/>
                    </a:solidFill>
                    <a:latin typeface="Calibri" panose="020F0502020204030204" pitchFamily="34" charset="0"/>
                  </a:rPr>
                  <a:t/>
                </a:r>
                <a:br>
                  <a:rPr lang="en-US" sz="1600" b="0" dirty="0">
                    <a:solidFill>
                      <a:srgbClr val="000000"/>
                    </a:solidFill>
                    <a:latin typeface="Calibri" panose="020F0502020204030204" pitchFamily="34" charset="0"/>
                  </a:rPr>
                </a:br>
                <a:r>
                  <a:rPr lang="en-US" sz="1600" b="0" dirty="0">
                    <a:solidFill>
                      <a:srgbClr val="000000"/>
                    </a:solidFill>
                    <a:latin typeface="Calibri" panose="020F0502020204030204" pitchFamily="34" charset="0"/>
                  </a:rPr>
                  <a:t>**3. Simplify</a:t>
                </a:r>
                <a:r>
                  <a:rPr lang="en-US" sz="1600" b="0" dirty="0" smtClean="0">
                    <a:solidFill>
                      <a:srgbClr val="000000"/>
                    </a:solidFill>
                    <a:latin typeface="Calibri" panose="020F0502020204030204" pitchFamily="34" charset="0"/>
                  </a:rPr>
                  <a:t>:**</a:t>
                </a:r>
                <a:r>
                  <a:rPr lang="en-US" sz="1600" b="0" dirty="0">
                    <a:solidFill>
                      <a:srgbClr val="000000"/>
                    </a:solidFill>
                    <a:latin typeface="Calibri" panose="020F0502020204030204" pitchFamily="34" charset="0"/>
                  </a:rPr>
                  <a:t/>
                </a:r>
                <a:br>
                  <a:rPr lang="en-US" sz="1600" b="0" dirty="0">
                    <a:solidFill>
                      <a:srgbClr val="000000"/>
                    </a:solidFill>
                    <a:latin typeface="Calibri" panose="020F0502020204030204" pitchFamily="34" charset="0"/>
                  </a:rPr>
                </a:br>
                <a:r>
                  <a:rPr lang="en-US" sz="1600" b="0" dirty="0" smtClean="0">
                    <a:solidFill>
                      <a:srgbClr val="000000"/>
                    </a:solidFill>
                    <a:latin typeface="Calibri" panose="020F0502020204030204" pitchFamily="34" charset="0"/>
                  </a:rPr>
                  <a:t>	* </a:t>
                </a:r>
                <a14:m>
                  <m:oMath xmlns:m="http://schemas.openxmlformats.org/officeDocument/2006/math">
                    <m:r>
                      <a:rPr lang="en-US" sz="1600" b="0" i="1" dirty="0" smtClean="0">
                        <a:solidFill>
                          <a:srgbClr val="000000"/>
                        </a:solidFill>
                        <a:latin typeface="Cambria Math" panose="02040503050406030204" pitchFamily="18" charset="0"/>
                      </a:rPr>
                      <m:t>𝑓</m:t>
                    </m:r>
                    <m:r>
                      <a:rPr lang="en-US" sz="1600" b="0" i="1" dirty="0" smtClean="0">
                        <a:solidFill>
                          <a:srgbClr val="000000"/>
                        </a:solidFill>
                        <a:latin typeface="Cambria Math" panose="02040503050406030204" pitchFamily="18" charset="0"/>
                      </a:rPr>
                      <m:t>′(1) = 2 + 3</m:t>
                    </m:r>
                  </m:oMath>
                </a14:m>
                <a:r>
                  <a:rPr lang="en-US" sz="1600" b="0" dirty="0">
                    <a:solidFill>
                      <a:srgbClr val="000000"/>
                    </a:solidFill>
                    <a:latin typeface="Calibri" panose="020F0502020204030204" pitchFamily="34" charset="0"/>
                  </a:rPr>
                  <a:t/>
                </a:r>
                <a:br>
                  <a:rPr lang="en-US" sz="1600" b="0" dirty="0">
                    <a:solidFill>
                      <a:srgbClr val="000000"/>
                    </a:solidFill>
                    <a:latin typeface="Calibri" panose="020F0502020204030204" pitchFamily="34" charset="0"/>
                  </a:rPr>
                </a:br>
                <a:r>
                  <a:rPr lang="en-US" sz="1600" b="0" dirty="0" smtClean="0">
                    <a:solidFill>
                      <a:srgbClr val="000000"/>
                    </a:solidFill>
                    <a:latin typeface="Calibri" panose="020F0502020204030204" pitchFamily="34" charset="0"/>
                  </a:rPr>
                  <a:t>	* </a:t>
                </a:r>
                <a14:m>
                  <m:oMath xmlns:m="http://schemas.openxmlformats.org/officeDocument/2006/math">
                    <m:r>
                      <a:rPr lang="en-US" sz="1600" b="0" i="1" dirty="0" smtClean="0">
                        <a:solidFill>
                          <a:srgbClr val="000000"/>
                        </a:solidFill>
                        <a:latin typeface="Cambria Math" panose="02040503050406030204" pitchFamily="18" charset="0"/>
                      </a:rPr>
                      <m:t>𝑓</m:t>
                    </m:r>
                    <m:r>
                      <a:rPr lang="en-US" sz="1600" b="0" i="1" dirty="0" smtClean="0">
                        <a:solidFill>
                          <a:srgbClr val="000000"/>
                        </a:solidFill>
                        <a:latin typeface="Cambria Math" panose="02040503050406030204" pitchFamily="18" charset="0"/>
                      </a:rPr>
                      <m:t>′(1) = 5</m:t>
                    </m:r>
                  </m:oMath>
                </a14:m>
                <a:r>
                  <a:rPr lang="en-US" sz="1600" b="0" dirty="0">
                    <a:solidFill>
                      <a:srgbClr val="000000"/>
                    </a:solidFill>
                    <a:latin typeface="Calibri" panose="020F0502020204030204" pitchFamily="34" charset="0"/>
                  </a:rPr>
                  <a:t/>
                </a:r>
                <a:br>
                  <a:rPr lang="en-US" sz="1600" b="0" dirty="0">
                    <a:solidFill>
                      <a:srgbClr val="000000"/>
                    </a:solidFill>
                    <a:latin typeface="Calibri" panose="020F0502020204030204" pitchFamily="34" charset="0"/>
                  </a:rPr>
                </a:br>
                <a:r>
                  <a:rPr lang="en-US" sz="1600" b="0" dirty="0">
                    <a:solidFill>
                      <a:srgbClr val="000000"/>
                    </a:solidFill>
                    <a:latin typeface="Calibri" panose="020F0502020204030204" pitchFamily="34" charset="0"/>
                  </a:rPr>
                  <a:t>**Therefore, </a:t>
                </a:r>
                <a14:m>
                  <m:oMath xmlns:m="http://schemas.openxmlformats.org/officeDocument/2006/math">
                    <m:r>
                      <a:rPr lang="en-US" sz="1600" b="0" i="1" dirty="0" smtClean="0">
                        <a:solidFill>
                          <a:srgbClr val="000000"/>
                        </a:solidFill>
                        <a:latin typeface="Cambria Math" panose="02040503050406030204" pitchFamily="18" charset="0"/>
                      </a:rPr>
                      <m:t>𝑓</m:t>
                    </m:r>
                    <m:r>
                      <a:rPr lang="en-US" sz="1600" b="0" i="1" dirty="0" smtClean="0">
                        <a:solidFill>
                          <a:srgbClr val="000000"/>
                        </a:solidFill>
                        <a:latin typeface="Cambria Math" panose="02040503050406030204" pitchFamily="18" charset="0"/>
                      </a:rPr>
                      <m:t>′(1) = 5</m:t>
                    </m:r>
                  </m:oMath>
                </a14:m>
                <a:r>
                  <a:rPr lang="en-US" sz="1600" b="0" dirty="0">
                    <a:solidFill>
                      <a:srgbClr val="000000"/>
                    </a:solidFill>
                    <a:latin typeface="Calibri" panose="020F0502020204030204" pitchFamily="34" charset="0"/>
                  </a:rPr>
                  <a:t>** </a:t>
                </a:r>
                <a:endParaRPr lang="en-US" sz="1600" b="0"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39788" y="1681162"/>
                <a:ext cx="5157787" cy="2446337"/>
              </a:xfr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839788" y="4127498"/>
                <a:ext cx="5157787" cy="2571751"/>
              </a:xfrm>
              <a:ln>
                <a:solidFill>
                  <a:schemeClr val="tx1"/>
                </a:solidFill>
              </a:ln>
            </p:spPr>
            <p:txBody>
              <a:bodyPr>
                <a:normAutofit/>
              </a:bodyPr>
              <a:lstStyle/>
              <a:p>
                <a:pPr marL="0" indent="0">
                  <a:buNone/>
                </a:pPr>
                <a:r>
                  <a:rPr lang="en-US" sz="1600" dirty="0" smtClean="0"/>
                  <a:t>Let's find the derivative of </a:t>
                </a:r>
                <a14:m>
                  <m:oMath xmlns:m="http://schemas.openxmlformats.org/officeDocument/2006/math">
                    <m:r>
                      <a:rPr lang="en-US" sz="1600" i="1" dirty="0" smtClean="0">
                        <a:latin typeface="Cambria Math" panose="02040503050406030204" pitchFamily="18" charset="0"/>
                      </a:rPr>
                      <m:t>𝑓</m:t>
                    </m:r>
                    <m:r>
                      <a:rPr lang="en-US" sz="1600" i="1" dirty="0" smtClean="0">
                        <a:latin typeface="Cambria Math" panose="02040503050406030204" pitchFamily="18" charset="0"/>
                      </a:rPr>
                      <m:t>(</m:t>
                    </m:r>
                    <m:r>
                      <a:rPr lang="en-US" sz="1600" i="1" dirty="0" smtClean="0">
                        <a:latin typeface="Cambria Math" panose="02040503050406030204" pitchFamily="18" charset="0"/>
                      </a:rPr>
                      <m:t>𝑥</m:t>
                    </m:r>
                    <m:r>
                      <a:rPr lang="en-US" sz="1600" i="1" dirty="0" smtClean="0">
                        <a:latin typeface="Cambria Math" panose="02040503050406030204" pitchFamily="18" charset="0"/>
                      </a:rPr>
                      <m:t>)=</m:t>
                    </m:r>
                    <m:sSup>
                      <m:sSupPr>
                        <m:ctrlPr>
                          <a:rPr lang="en-US" sz="1600" b="0" i="1" dirty="0" smtClean="0">
                            <a:latin typeface="Cambria Math" panose="02040503050406030204" pitchFamily="18" charset="0"/>
                          </a:rPr>
                        </m:ctrlPr>
                      </m:sSupPr>
                      <m:e>
                        <m:r>
                          <a:rPr lang="en-US" sz="1600" i="1" dirty="0" smtClean="0">
                            <a:latin typeface="Cambria Math" panose="02040503050406030204" pitchFamily="18" charset="0"/>
                          </a:rPr>
                          <m:t>𝑥</m:t>
                        </m:r>
                      </m:e>
                      <m:sup>
                        <m:r>
                          <a:rPr lang="en-US" sz="1600" i="1" dirty="0" smtClean="0">
                            <a:latin typeface="Cambria Math" panose="02040503050406030204" pitchFamily="18" charset="0"/>
                          </a:rPr>
                          <m:t>2</m:t>
                        </m:r>
                      </m:sup>
                    </m:sSup>
                    <m:r>
                      <a:rPr lang="en-US" sz="1600" i="1" dirty="0" smtClean="0">
                        <a:latin typeface="Cambria Math" panose="02040503050406030204" pitchFamily="18" charset="0"/>
                      </a:rPr>
                      <m:t>+3</m:t>
                    </m:r>
                    <m:r>
                      <a:rPr lang="en-US" sz="1600" i="1" dirty="0" smtClean="0">
                        <a:latin typeface="Cambria Math" panose="02040503050406030204" pitchFamily="18" charset="0"/>
                      </a:rPr>
                      <m:t>𝑥</m:t>
                    </m:r>
                    <m:r>
                      <a:rPr lang="en-US" sz="1600" i="1" dirty="0" smtClean="0">
                        <a:latin typeface="Cambria Math" panose="02040503050406030204" pitchFamily="18" charset="0"/>
                      </a:rPr>
                      <m:t>+2</m:t>
                    </m:r>
                  </m:oMath>
                </a14:m>
                <a:r>
                  <a:rPr lang="en-US" sz="1600" dirty="0" smtClean="0"/>
                  <a:t> first</a:t>
                </a:r>
                <a:r>
                  <a:rPr lang="en-US" sz="1600" dirty="0"/>
                  <a:t>: </a:t>
                </a:r>
                <a:endParaRPr lang="en-US" sz="1600" dirty="0" smtClean="0"/>
              </a:p>
              <a:p>
                <a:pPr marL="0" indent="0">
                  <a:buNone/>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𝑓</m:t>
                      </m:r>
                      <m:r>
                        <a:rPr lang="en-US" sz="1600" i="1" dirty="0" smtClean="0">
                          <a:latin typeface="Cambria Math" panose="02040503050406030204" pitchFamily="18" charset="0"/>
                        </a:rPr>
                        <m:t>′(</m:t>
                      </m:r>
                      <m:r>
                        <a:rPr lang="en-US" sz="1600" i="1" dirty="0" smtClean="0">
                          <a:latin typeface="Cambria Math" panose="02040503050406030204" pitchFamily="18" charset="0"/>
                        </a:rPr>
                        <m:t>𝑥</m:t>
                      </m:r>
                      <m:r>
                        <a:rPr lang="en-US" sz="1600" i="1" dirty="0" smtClean="0">
                          <a:latin typeface="Cambria Math" panose="02040503050406030204" pitchFamily="18" charset="0"/>
                        </a:rPr>
                        <m:t>)=2</m:t>
                      </m:r>
                      <m:r>
                        <a:rPr lang="en-US" sz="1600" i="1" dirty="0" smtClean="0">
                          <a:latin typeface="Cambria Math" panose="02040503050406030204" pitchFamily="18" charset="0"/>
                        </a:rPr>
                        <m:t>𝑥</m:t>
                      </m:r>
                      <m:r>
                        <a:rPr lang="en-US" sz="1600" i="1" dirty="0" smtClean="0">
                          <a:latin typeface="Cambria Math" panose="02040503050406030204" pitchFamily="18" charset="0"/>
                        </a:rPr>
                        <m:t>+3</m:t>
                      </m:r>
                    </m:oMath>
                  </m:oMathPara>
                </a14:m>
                <a:endParaRPr lang="en-US" sz="1600" dirty="0" smtClean="0"/>
              </a:p>
              <a:p>
                <a:pPr marL="0" indent="0">
                  <a:buNone/>
                </a:pPr>
                <a:r>
                  <a:rPr lang="en-US" sz="1600" dirty="0" smtClean="0"/>
                  <a:t>Now </a:t>
                </a:r>
                <a:r>
                  <a:rPr lang="en-US" sz="1600" dirty="0"/>
                  <a:t>evaluate at </a:t>
                </a:r>
                <a14:m>
                  <m:oMath xmlns:m="http://schemas.openxmlformats.org/officeDocument/2006/math">
                    <m:r>
                      <a:rPr lang="en-US" sz="1600" i="1" dirty="0" smtClean="0">
                        <a:latin typeface="Cambria Math" panose="02040503050406030204" pitchFamily="18" charset="0"/>
                      </a:rPr>
                      <m:t>𝑥</m:t>
                    </m:r>
                    <m:r>
                      <a:rPr lang="en-US" sz="1600" i="1" dirty="0" smtClean="0">
                        <a:latin typeface="Cambria Math" panose="02040503050406030204" pitchFamily="18" charset="0"/>
                      </a:rPr>
                      <m:t>=1</m:t>
                    </m:r>
                  </m:oMath>
                </a14:m>
                <a:r>
                  <a:rPr lang="en-US" sz="1600" dirty="0" smtClean="0"/>
                  <a:t>:</a:t>
                </a:r>
                <a:endParaRPr lang="en-US" sz="1600" dirty="0"/>
              </a:p>
              <a:p>
                <a:pPr marL="0" indent="0">
                  <a:buNone/>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𝑓</m:t>
                      </m:r>
                      <m:r>
                        <a:rPr lang="en-US" sz="1600" i="1" dirty="0" smtClean="0">
                          <a:latin typeface="Cambria Math" panose="02040503050406030204" pitchFamily="18" charset="0"/>
                        </a:rPr>
                        <m:t>′(1)=2(1)+3=5</m:t>
                      </m:r>
                    </m:oMath>
                  </m:oMathPara>
                </a14:m>
                <a:endParaRPr lang="en-US" sz="1600" dirty="0"/>
              </a:p>
              <a:p>
                <a:pPr marL="0" indent="0">
                  <a:buNone/>
                </a:pPr>
                <a:r>
                  <a:rPr lang="en-US" sz="1600" dirty="0"/>
                  <a:t>Therefore, </a:t>
                </a:r>
                <a14:m>
                  <m:oMath xmlns:m="http://schemas.openxmlformats.org/officeDocument/2006/math">
                    <m:r>
                      <a:rPr lang="en-US" sz="1600" i="1" dirty="0" smtClean="0">
                        <a:latin typeface="Cambria Math" panose="02040503050406030204" pitchFamily="18" charset="0"/>
                      </a:rPr>
                      <m:t>𝑓</m:t>
                    </m:r>
                    <m:r>
                      <a:rPr lang="en-US" sz="1600" i="1" dirty="0" smtClean="0">
                        <a:latin typeface="Cambria Math" panose="02040503050406030204" pitchFamily="18" charset="0"/>
                      </a:rPr>
                      <m:t>′(1)=5</m:t>
                    </m:r>
                  </m:oMath>
                </a14:m>
                <a:endParaRPr lang="en-US" sz="1600" dirty="0"/>
              </a:p>
              <a:p>
                <a:pPr marL="0" indent="0">
                  <a:buNone/>
                </a:pPr>
                <a:endParaRPr lang="en-US" sz="160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839788" y="4127498"/>
                <a:ext cx="5157787" cy="2571751"/>
              </a:xfrm>
              <a:blipFill>
                <a:blip r:embed="rId5"/>
                <a:stretch>
                  <a:fillRect l="-590" t="-141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p:cNvSpPr>
                <a:spLocks noGrp="1"/>
              </p:cNvSpPr>
              <p:nvPr>
                <p:ph type="body" sz="quarter" idx="3"/>
              </p:nvPr>
            </p:nvSpPr>
            <p:spPr>
              <a:xfrm>
                <a:off x="6172200" y="1681163"/>
                <a:ext cx="5183188" cy="2446334"/>
              </a:xfrm>
              <a:ln>
                <a:solidFill>
                  <a:schemeClr val="tx1"/>
                </a:solidFill>
              </a:ln>
            </p:spPr>
            <p:txBody>
              <a:bodyPr anchor="t">
                <a:normAutofit fontScale="77500" lnSpcReduction="20000"/>
              </a:bodyPr>
              <a:lstStyle/>
              <a:p>
                <a:pPr/>
                <a:r>
                  <a:rPr lang="en-US" sz="1600" b="0" i="0" u="none" strike="noStrike" dirty="0" smtClean="0">
                    <a:solidFill>
                      <a:srgbClr val="000000"/>
                    </a:solidFill>
                    <a:effectLst/>
                    <a:latin typeface="Calibri" panose="020F0502020204030204" pitchFamily="34" charset="0"/>
                  </a:rPr>
                  <a:t>To find the derivative of the function </a:t>
                </a:r>
                <a14:m>
                  <m:oMath xmlns:m="http://schemas.openxmlformats.org/officeDocument/2006/math">
                    <m:r>
                      <a:rPr lang="en-US" sz="1600" b="0" i="1" u="none" strike="noStrike" dirty="0" smtClean="0">
                        <a:solidFill>
                          <a:srgbClr val="000000"/>
                        </a:solidFill>
                        <a:effectLst/>
                        <a:latin typeface="Cambria Math" panose="02040503050406030204" pitchFamily="18" charset="0"/>
                      </a:rPr>
                      <m:t>𝑓</m:t>
                    </m:r>
                    <m:r>
                      <a:rPr lang="en-US" sz="1600" b="0" i="1" u="none" strike="noStrike" dirty="0" smtClean="0">
                        <a:solidFill>
                          <a:srgbClr val="000000"/>
                        </a:solidFill>
                        <a:effectLst/>
                        <a:latin typeface="Cambria Math" panose="02040503050406030204" pitchFamily="18" charset="0"/>
                      </a:rPr>
                      <m:t>(</m:t>
                    </m:r>
                    <m:r>
                      <a:rPr lang="en-US" sz="1600" b="0" i="1" u="none" strike="noStrike" dirty="0" smtClean="0">
                        <a:solidFill>
                          <a:srgbClr val="000000"/>
                        </a:solidFill>
                        <a:effectLst/>
                        <a:latin typeface="Cambria Math" panose="02040503050406030204" pitchFamily="18" charset="0"/>
                      </a:rPr>
                      <m:t>𝑥</m:t>
                    </m:r>
                    <m:r>
                      <a:rPr lang="en-US" sz="1600" b="0" i="1" u="none" strike="noStrike" dirty="0" smtClean="0">
                        <a:solidFill>
                          <a:srgbClr val="000000"/>
                        </a:solidFill>
                        <a:effectLst/>
                        <a:latin typeface="Cambria Math" panose="02040503050406030204" pitchFamily="18" charset="0"/>
                      </a:rPr>
                      <m:t>) = </m:t>
                    </m:r>
                    <m:sSup>
                      <m:sSupPr>
                        <m:ctrlPr>
                          <a:rPr lang="en-US" sz="1600" b="0" i="1" u="none" strike="noStrike" dirty="0" smtClean="0">
                            <a:solidFill>
                              <a:srgbClr val="000000"/>
                            </a:solidFill>
                            <a:effectLst/>
                            <a:latin typeface="Cambria Math" panose="02040503050406030204" pitchFamily="18" charset="0"/>
                          </a:rPr>
                        </m:ctrlPr>
                      </m:sSupPr>
                      <m:e>
                        <m:r>
                          <a:rPr lang="en-US" sz="1600" b="0" i="1" u="none" strike="noStrike" dirty="0" smtClean="0">
                            <a:solidFill>
                              <a:srgbClr val="000000"/>
                            </a:solidFill>
                            <a:effectLst/>
                            <a:latin typeface="Cambria Math" panose="02040503050406030204" pitchFamily="18" charset="0"/>
                          </a:rPr>
                          <m:t>𝑥</m:t>
                        </m:r>
                      </m:e>
                      <m:sup>
                        <m:r>
                          <a:rPr lang="en-US" sz="1600" b="0" i="1" u="none" strike="noStrike" dirty="0" smtClean="0">
                            <a:solidFill>
                              <a:srgbClr val="000000"/>
                            </a:solidFill>
                            <a:effectLst/>
                            <a:latin typeface="Cambria Math" panose="02040503050406030204" pitchFamily="18" charset="0"/>
                          </a:rPr>
                          <m:t>2</m:t>
                        </m:r>
                      </m:sup>
                    </m:sSup>
                    <m:r>
                      <a:rPr lang="en-US" sz="1600" b="0" i="1" u="none" strike="noStrike" dirty="0" smtClean="0">
                        <a:solidFill>
                          <a:srgbClr val="000000"/>
                        </a:solidFill>
                        <a:effectLst/>
                        <a:latin typeface="Cambria Math" panose="02040503050406030204" pitchFamily="18" charset="0"/>
                      </a:rPr>
                      <m:t> + 3</m:t>
                    </m:r>
                    <m:r>
                      <a:rPr lang="en-US" sz="1600" b="0" i="1" u="none" strike="noStrike" dirty="0" smtClean="0">
                        <a:solidFill>
                          <a:srgbClr val="000000"/>
                        </a:solidFill>
                        <a:effectLst/>
                        <a:latin typeface="Cambria Math" panose="02040503050406030204" pitchFamily="18" charset="0"/>
                      </a:rPr>
                      <m:t>𝑥</m:t>
                    </m:r>
                    <m:r>
                      <a:rPr lang="en-US" sz="1600" b="0" i="1" u="none" strike="noStrike" dirty="0" smtClean="0">
                        <a:solidFill>
                          <a:srgbClr val="000000"/>
                        </a:solidFill>
                        <a:effectLst/>
                        <a:latin typeface="Cambria Math" panose="02040503050406030204" pitchFamily="18" charset="0"/>
                      </a:rPr>
                      <m:t> + 2 </m:t>
                    </m:r>
                  </m:oMath>
                </a14:m>
                <a:r>
                  <a:rPr lang="en-US" sz="1600" b="0" i="0" u="none" strike="noStrike" dirty="0" smtClean="0">
                    <a:solidFill>
                      <a:srgbClr val="000000"/>
                    </a:solidFill>
                    <a:effectLst/>
                    <a:latin typeface="Calibri" panose="020F0502020204030204" pitchFamily="34" charset="0"/>
                  </a:rPr>
                  <a:t>and evaluate it at</a:t>
                </a:r>
                <a14:m>
                  <m:oMath xmlns:m="http://schemas.openxmlformats.org/officeDocument/2006/math">
                    <m:r>
                      <a:rPr lang="en-US" sz="1600" b="0" i="1" u="none" strike="noStrike" dirty="0" smtClean="0">
                        <a:solidFill>
                          <a:srgbClr val="000000"/>
                        </a:solidFill>
                        <a:effectLst/>
                        <a:latin typeface="Cambria Math" panose="02040503050406030204" pitchFamily="18" charset="0"/>
                      </a:rPr>
                      <m:t> </m:t>
                    </m:r>
                    <m:r>
                      <a:rPr lang="en-US" sz="1600" b="0" i="1" u="none" strike="noStrike" dirty="0" smtClean="0">
                        <a:solidFill>
                          <a:srgbClr val="000000"/>
                        </a:solidFill>
                        <a:effectLst/>
                        <a:latin typeface="Cambria Math" panose="02040503050406030204" pitchFamily="18" charset="0"/>
                      </a:rPr>
                      <m:t>𝑥</m:t>
                    </m:r>
                    <m:r>
                      <a:rPr lang="en-US" sz="1600" b="0" i="1" u="none" strike="noStrike" dirty="0" smtClean="0">
                        <a:solidFill>
                          <a:srgbClr val="000000"/>
                        </a:solidFill>
                        <a:effectLst/>
                        <a:latin typeface="Cambria Math" panose="02040503050406030204" pitchFamily="18" charset="0"/>
                      </a:rPr>
                      <m:t> = 1</m:t>
                    </m:r>
                  </m:oMath>
                </a14:m>
                <a:r>
                  <a:rPr lang="en-US" sz="1600" b="0" i="0" u="none" strike="noStrike" dirty="0" smtClean="0">
                    <a:solidFill>
                      <a:srgbClr val="000000"/>
                    </a:solidFill>
                    <a:effectLst/>
                    <a:latin typeface="Calibri" panose="020F0502020204030204" pitchFamily="34" charset="0"/>
                  </a:rPr>
                  <a:t>, we need to find the derivative </a:t>
                </a:r>
                <a14:m>
                  <m:oMath xmlns:m="http://schemas.openxmlformats.org/officeDocument/2006/math">
                    <m:r>
                      <a:rPr lang="en-US" sz="1600" b="0" i="1" u="none" strike="noStrike" dirty="0" smtClean="0">
                        <a:solidFill>
                          <a:srgbClr val="000000"/>
                        </a:solidFill>
                        <a:effectLst/>
                        <a:latin typeface="Cambria Math" panose="02040503050406030204" pitchFamily="18" charset="0"/>
                      </a:rPr>
                      <m:t>𝑓</m:t>
                    </m:r>
                    <m:r>
                      <a:rPr lang="en-US" sz="1600" b="0" i="1" u="none" strike="noStrike" dirty="0" smtClean="0">
                        <a:solidFill>
                          <a:srgbClr val="000000"/>
                        </a:solidFill>
                        <a:effectLst/>
                        <a:latin typeface="Cambria Math" panose="02040503050406030204" pitchFamily="18" charset="0"/>
                      </a:rPr>
                      <m:t>′(</m:t>
                    </m:r>
                    <m:r>
                      <a:rPr lang="en-US" sz="1600" b="0" i="1" u="none" strike="noStrike" dirty="0" smtClean="0">
                        <a:solidFill>
                          <a:srgbClr val="000000"/>
                        </a:solidFill>
                        <a:effectLst/>
                        <a:latin typeface="Cambria Math" panose="02040503050406030204" pitchFamily="18" charset="0"/>
                      </a:rPr>
                      <m:t>𝑥</m:t>
                    </m:r>
                    <m:r>
                      <a:rPr lang="en-US" sz="1600" b="0" i="1" u="none" strike="noStrike" dirty="0" smtClean="0">
                        <a:solidFill>
                          <a:srgbClr val="000000"/>
                        </a:solidFill>
                        <a:effectLst/>
                        <a:latin typeface="Cambria Math" panose="02040503050406030204" pitchFamily="18" charset="0"/>
                      </a:rPr>
                      <m:t>) </m:t>
                    </m:r>
                  </m:oMath>
                </a14:m>
                <a:r>
                  <a:rPr lang="en-US" sz="1600" b="0" i="0" u="none" strike="noStrike" dirty="0" smtClean="0">
                    <a:solidFill>
                      <a:srgbClr val="000000"/>
                    </a:solidFill>
                    <a:effectLst/>
                    <a:latin typeface="Calibri" panose="020F0502020204030204" pitchFamily="34" charset="0"/>
                  </a:rPr>
                  <a:t>first using the power rule.</a:t>
                </a:r>
                <a:br>
                  <a:rPr lang="en-US" sz="1600" b="0" i="0" u="none" strike="noStrike" dirty="0" smtClean="0">
                    <a:solidFill>
                      <a:srgbClr val="000000"/>
                    </a:solidFill>
                    <a:effectLst/>
                    <a:latin typeface="Calibri" panose="020F0502020204030204" pitchFamily="34" charset="0"/>
                  </a:rPr>
                </a:br>
                <a:r>
                  <a:rPr lang="en-US" sz="1600" b="0" i="0" u="none" strike="noStrike" dirty="0" smtClean="0">
                    <a:solidFill>
                      <a:srgbClr val="000000"/>
                    </a:solidFill>
                    <a:effectLst/>
                    <a:latin typeface="Calibri" panose="020F0502020204030204" pitchFamily="34" charset="0"/>
                  </a:rPr>
                  <a:t/>
                </a:r>
                <a:br>
                  <a:rPr lang="en-US" sz="1600" b="0" i="0" u="none" strike="noStrike" dirty="0" smtClean="0">
                    <a:solidFill>
                      <a:srgbClr val="000000"/>
                    </a:solidFill>
                    <a:effectLst/>
                    <a:latin typeface="Calibri" panose="020F0502020204030204" pitchFamily="34" charset="0"/>
                  </a:rPr>
                </a:br>
                <a:r>
                  <a:rPr lang="en-US" sz="1600" b="0" i="0" u="none" strike="noStrike" dirty="0" smtClean="0">
                    <a:solidFill>
                      <a:srgbClr val="000000"/>
                    </a:solidFill>
                    <a:effectLst/>
                    <a:latin typeface="Calibri" panose="020F0502020204030204" pitchFamily="34" charset="0"/>
                  </a:rPr>
                  <a:t>Given </a:t>
                </a:r>
                <a14:m>
                  <m:oMath xmlns:m="http://schemas.openxmlformats.org/officeDocument/2006/math">
                    <m:r>
                      <a:rPr lang="en-US" sz="1600" b="0" i="1" u="none" strike="noStrike" dirty="0" smtClean="0">
                        <a:solidFill>
                          <a:srgbClr val="000000"/>
                        </a:solidFill>
                        <a:effectLst/>
                        <a:latin typeface="Cambria Math" panose="02040503050406030204" pitchFamily="18" charset="0"/>
                      </a:rPr>
                      <m:t>𝑓</m:t>
                    </m:r>
                    <m:r>
                      <a:rPr lang="en-US" sz="1600" b="0" i="1" u="none" strike="noStrike" dirty="0" smtClean="0">
                        <a:solidFill>
                          <a:srgbClr val="000000"/>
                        </a:solidFill>
                        <a:effectLst/>
                        <a:latin typeface="Cambria Math" panose="02040503050406030204" pitchFamily="18" charset="0"/>
                      </a:rPr>
                      <m:t>(</m:t>
                    </m:r>
                    <m:r>
                      <a:rPr lang="en-US" sz="1600" b="0" i="1" u="none" strike="noStrike" dirty="0" smtClean="0">
                        <a:solidFill>
                          <a:srgbClr val="000000"/>
                        </a:solidFill>
                        <a:effectLst/>
                        <a:latin typeface="Cambria Math" panose="02040503050406030204" pitchFamily="18" charset="0"/>
                      </a:rPr>
                      <m:t>𝑥</m:t>
                    </m:r>
                    <m:r>
                      <a:rPr lang="en-US" sz="1600" b="0" i="1" u="none" strike="noStrike" dirty="0" smtClean="0">
                        <a:solidFill>
                          <a:srgbClr val="000000"/>
                        </a:solidFill>
                        <a:effectLst/>
                        <a:latin typeface="Cambria Math" panose="02040503050406030204" pitchFamily="18" charset="0"/>
                      </a:rPr>
                      <m:t>) = </m:t>
                    </m:r>
                    <m:sSup>
                      <m:sSupPr>
                        <m:ctrlPr>
                          <a:rPr lang="en-US" sz="1600" b="0" i="1" u="none" strike="noStrike" dirty="0" smtClean="0">
                            <a:solidFill>
                              <a:srgbClr val="000000"/>
                            </a:solidFill>
                            <a:effectLst/>
                            <a:latin typeface="Cambria Math" panose="02040503050406030204" pitchFamily="18" charset="0"/>
                          </a:rPr>
                        </m:ctrlPr>
                      </m:sSupPr>
                      <m:e>
                        <m:r>
                          <a:rPr lang="en-US" sz="1600" b="0" i="1" u="none" strike="noStrike" dirty="0" smtClean="0">
                            <a:solidFill>
                              <a:srgbClr val="000000"/>
                            </a:solidFill>
                            <a:effectLst/>
                            <a:latin typeface="Cambria Math" panose="02040503050406030204" pitchFamily="18" charset="0"/>
                          </a:rPr>
                          <m:t>𝑥</m:t>
                        </m:r>
                      </m:e>
                      <m:sup>
                        <m:r>
                          <a:rPr lang="en-US" sz="1600" b="0" i="1" u="none" strike="noStrike" dirty="0" smtClean="0">
                            <a:solidFill>
                              <a:srgbClr val="000000"/>
                            </a:solidFill>
                            <a:effectLst/>
                            <a:latin typeface="Cambria Math" panose="02040503050406030204" pitchFamily="18" charset="0"/>
                          </a:rPr>
                          <m:t>2</m:t>
                        </m:r>
                      </m:sup>
                    </m:sSup>
                    <m:r>
                      <a:rPr lang="en-US" sz="1600" b="0" i="1" u="none" strike="noStrike" dirty="0" smtClean="0">
                        <a:solidFill>
                          <a:srgbClr val="000000"/>
                        </a:solidFill>
                        <a:effectLst/>
                        <a:latin typeface="Cambria Math" panose="02040503050406030204" pitchFamily="18" charset="0"/>
                      </a:rPr>
                      <m:t> + 3</m:t>
                    </m:r>
                    <m:r>
                      <a:rPr lang="en-US" sz="1600" b="0" i="1" u="none" strike="noStrike" dirty="0" smtClean="0">
                        <a:solidFill>
                          <a:srgbClr val="000000"/>
                        </a:solidFill>
                        <a:effectLst/>
                        <a:latin typeface="Cambria Math" panose="02040503050406030204" pitchFamily="18" charset="0"/>
                      </a:rPr>
                      <m:t>𝑥</m:t>
                    </m:r>
                    <m:r>
                      <a:rPr lang="en-US" sz="1600" b="0" i="1" u="none" strike="noStrike" dirty="0" smtClean="0">
                        <a:solidFill>
                          <a:srgbClr val="000000"/>
                        </a:solidFill>
                        <a:effectLst/>
                        <a:latin typeface="Cambria Math" panose="02040503050406030204" pitchFamily="18" charset="0"/>
                      </a:rPr>
                      <m:t> + 2</m:t>
                    </m:r>
                  </m:oMath>
                </a14:m>
                <a:r>
                  <a:rPr lang="en-US" sz="1600" b="0" i="0" u="none" strike="noStrike" dirty="0" smtClean="0">
                    <a:solidFill>
                      <a:srgbClr val="000000"/>
                    </a:solidFill>
                    <a:effectLst/>
                    <a:latin typeface="Calibri" panose="020F0502020204030204" pitchFamily="34" charset="0"/>
                  </a:rPr>
                  <a:t>:</a:t>
                </a:r>
                <a:br>
                  <a:rPr lang="en-US" sz="1600" b="0" i="0" u="none" strike="noStrike" dirty="0" smtClean="0">
                    <a:solidFill>
                      <a:srgbClr val="000000"/>
                    </a:solidFill>
                    <a:effectLst/>
                    <a:latin typeface="Calibri" panose="020F0502020204030204" pitchFamily="34" charset="0"/>
                  </a:rPr>
                </a:br>
                <a:r>
                  <a:rPr lang="en-US" sz="1600" b="0" i="0" u="none" strike="noStrike" dirty="0" smtClean="0">
                    <a:solidFill>
                      <a:srgbClr val="000000"/>
                    </a:solidFill>
                    <a:effectLst/>
                    <a:latin typeface="Calibri" panose="020F0502020204030204" pitchFamily="34" charset="0"/>
                  </a:rPr>
                  <a:t/>
                </a:r>
                <a:br>
                  <a:rPr lang="en-US" sz="1600" b="0" i="0" u="none" strike="noStrike" dirty="0" smtClean="0">
                    <a:solidFill>
                      <a:srgbClr val="000000"/>
                    </a:solidFill>
                    <a:effectLst/>
                    <a:latin typeface="Calibri" panose="020F0502020204030204" pitchFamily="34" charset="0"/>
                  </a:rPr>
                </a:br>
                <a14:m>
                  <m:oMathPara xmlns:m="http://schemas.openxmlformats.org/officeDocument/2006/math">
                    <m:oMathParaPr>
                      <m:jc m:val="centerGroup"/>
                    </m:oMathParaPr>
                    <m:oMath xmlns:m="http://schemas.openxmlformats.org/officeDocument/2006/math">
                      <m:r>
                        <a:rPr lang="en-US" sz="1600" b="0" i="1" u="none" strike="noStrike" dirty="0" smtClean="0">
                          <a:solidFill>
                            <a:srgbClr val="000000"/>
                          </a:solidFill>
                          <a:effectLst/>
                          <a:latin typeface="Cambria Math" panose="02040503050406030204" pitchFamily="18" charset="0"/>
                        </a:rPr>
                        <m:t>𝑓</m:t>
                      </m:r>
                      <m:r>
                        <a:rPr lang="en-US" sz="1600" b="0" i="1" u="none" strike="noStrike" dirty="0" smtClean="0">
                          <a:solidFill>
                            <a:srgbClr val="000000"/>
                          </a:solidFill>
                          <a:effectLst/>
                          <a:latin typeface="Cambria Math" panose="02040503050406030204" pitchFamily="18" charset="0"/>
                        </a:rPr>
                        <m:t>′(</m:t>
                      </m:r>
                      <m:r>
                        <a:rPr lang="en-US" sz="1600" b="0" i="1" u="none" strike="noStrike" dirty="0" smtClean="0">
                          <a:solidFill>
                            <a:srgbClr val="000000"/>
                          </a:solidFill>
                          <a:effectLst/>
                          <a:latin typeface="Cambria Math" panose="02040503050406030204" pitchFamily="18" charset="0"/>
                        </a:rPr>
                        <m:t>𝑥</m:t>
                      </m:r>
                      <m:r>
                        <a:rPr lang="en-US" sz="1600" b="0" i="1" u="none" strike="noStrike" dirty="0" smtClean="0">
                          <a:solidFill>
                            <a:srgbClr val="000000"/>
                          </a:solidFill>
                          <a:effectLst/>
                          <a:latin typeface="Cambria Math" panose="02040503050406030204" pitchFamily="18" charset="0"/>
                        </a:rPr>
                        <m:t>) = </m:t>
                      </m:r>
                      <m:r>
                        <a:rPr lang="en-US" sz="1600" b="0" i="1" u="none" strike="noStrike" dirty="0" smtClean="0">
                          <a:solidFill>
                            <a:srgbClr val="000000"/>
                          </a:solidFill>
                          <a:effectLst/>
                          <a:latin typeface="Cambria Math" panose="02040503050406030204" pitchFamily="18" charset="0"/>
                        </a:rPr>
                        <m:t>𝑑</m:t>
                      </m:r>
                      <m:r>
                        <a:rPr lang="en-US" sz="1600" b="0" i="1" u="none" strike="noStrike" dirty="0" smtClean="0">
                          <a:solidFill>
                            <a:srgbClr val="000000"/>
                          </a:solidFill>
                          <a:effectLst/>
                          <a:latin typeface="Cambria Math" panose="02040503050406030204" pitchFamily="18" charset="0"/>
                        </a:rPr>
                        <m:t>/</m:t>
                      </m:r>
                      <m:r>
                        <a:rPr lang="en-US" sz="1600" b="0" i="1" u="none" strike="noStrike" dirty="0" smtClean="0">
                          <a:solidFill>
                            <a:srgbClr val="000000"/>
                          </a:solidFill>
                          <a:effectLst/>
                          <a:latin typeface="Cambria Math" panose="02040503050406030204" pitchFamily="18" charset="0"/>
                        </a:rPr>
                        <m:t>𝑑𝑥</m:t>
                      </m:r>
                      <m:r>
                        <a:rPr lang="en-US" sz="1600" b="0" i="1" u="none" strike="noStrike" dirty="0" smtClean="0">
                          <a:solidFill>
                            <a:srgbClr val="000000"/>
                          </a:solidFill>
                          <a:effectLst/>
                          <a:latin typeface="Cambria Math" panose="02040503050406030204" pitchFamily="18" charset="0"/>
                        </a:rPr>
                        <m:t>(</m:t>
                      </m:r>
                      <m:sSup>
                        <m:sSupPr>
                          <m:ctrlPr>
                            <a:rPr lang="en-US" sz="1600" b="0" i="1" u="none" strike="noStrike" dirty="0" smtClean="0">
                              <a:solidFill>
                                <a:srgbClr val="000000"/>
                              </a:solidFill>
                              <a:effectLst/>
                              <a:latin typeface="Cambria Math" panose="02040503050406030204" pitchFamily="18" charset="0"/>
                            </a:rPr>
                          </m:ctrlPr>
                        </m:sSupPr>
                        <m:e>
                          <m:r>
                            <a:rPr lang="en-US" sz="1600" b="0" i="1" u="none" strike="noStrike" dirty="0" smtClean="0">
                              <a:solidFill>
                                <a:srgbClr val="000000"/>
                              </a:solidFill>
                              <a:effectLst/>
                              <a:latin typeface="Cambria Math" panose="02040503050406030204" pitchFamily="18" charset="0"/>
                            </a:rPr>
                            <m:t>𝑥</m:t>
                          </m:r>
                        </m:e>
                        <m:sup>
                          <m:r>
                            <a:rPr lang="en-US" sz="1600" b="0" i="1" u="none" strike="noStrike" dirty="0" smtClean="0">
                              <a:solidFill>
                                <a:srgbClr val="000000"/>
                              </a:solidFill>
                              <a:effectLst/>
                              <a:latin typeface="Cambria Math" panose="02040503050406030204" pitchFamily="18" charset="0"/>
                            </a:rPr>
                            <m:t>2</m:t>
                          </m:r>
                        </m:sup>
                      </m:sSup>
                      <m:r>
                        <a:rPr lang="en-US" sz="1600" b="0" i="1" u="none" strike="noStrike" dirty="0" smtClean="0">
                          <a:solidFill>
                            <a:srgbClr val="000000"/>
                          </a:solidFill>
                          <a:effectLst/>
                          <a:latin typeface="Cambria Math" panose="02040503050406030204" pitchFamily="18" charset="0"/>
                        </a:rPr>
                        <m:t>) + </m:t>
                      </m:r>
                      <m:r>
                        <a:rPr lang="en-US" sz="1600" b="0" i="1" u="none" strike="noStrike" dirty="0" smtClean="0">
                          <a:solidFill>
                            <a:srgbClr val="000000"/>
                          </a:solidFill>
                          <a:effectLst/>
                          <a:latin typeface="Cambria Math" panose="02040503050406030204" pitchFamily="18" charset="0"/>
                        </a:rPr>
                        <m:t>𝑑</m:t>
                      </m:r>
                      <m:r>
                        <a:rPr lang="en-US" sz="1600" b="0" i="1" u="none" strike="noStrike" dirty="0" smtClean="0">
                          <a:solidFill>
                            <a:srgbClr val="000000"/>
                          </a:solidFill>
                          <a:effectLst/>
                          <a:latin typeface="Cambria Math" panose="02040503050406030204" pitchFamily="18" charset="0"/>
                        </a:rPr>
                        <m:t>/</m:t>
                      </m:r>
                      <m:r>
                        <a:rPr lang="en-US" sz="1600" b="0" i="1" u="none" strike="noStrike" dirty="0" smtClean="0">
                          <a:solidFill>
                            <a:srgbClr val="000000"/>
                          </a:solidFill>
                          <a:effectLst/>
                          <a:latin typeface="Cambria Math" panose="02040503050406030204" pitchFamily="18" charset="0"/>
                        </a:rPr>
                        <m:t>𝑑𝑥</m:t>
                      </m:r>
                      <m:r>
                        <a:rPr lang="en-US" sz="1600" b="0" i="1" u="none" strike="noStrike" dirty="0" smtClean="0">
                          <a:solidFill>
                            <a:srgbClr val="000000"/>
                          </a:solidFill>
                          <a:effectLst/>
                          <a:latin typeface="Cambria Math" panose="02040503050406030204" pitchFamily="18" charset="0"/>
                        </a:rPr>
                        <m:t>(3</m:t>
                      </m:r>
                      <m:r>
                        <a:rPr lang="en-US" sz="1600" b="0" i="1" u="none" strike="noStrike" dirty="0" smtClean="0">
                          <a:solidFill>
                            <a:srgbClr val="000000"/>
                          </a:solidFill>
                          <a:effectLst/>
                          <a:latin typeface="Cambria Math" panose="02040503050406030204" pitchFamily="18" charset="0"/>
                        </a:rPr>
                        <m:t>𝑥</m:t>
                      </m:r>
                      <m:r>
                        <a:rPr lang="en-US" sz="1600" b="0" i="1" u="none" strike="noStrike" dirty="0" smtClean="0">
                          <a:solidFill>
                            <a:srgbClr val="000000"/>
                          </a:solidFill>
                          <a:effectLst/>
                          <a:latin typeface="Cambria Math" panose="02040503050406030204" pitchFamily="18" charset="0"/>
                        </a:rPr>
                        <m:t>) + </m:t>
                      </m:r>
                      <m:r>
                        <a:rPr lang="en-US" sz="1600" b="0" i="1" u="none" strike="noStrike" dirty="0" smtClean="0">
                          <a:solidFill>
                            <a:srgbClr val="000000"/>
                          </a:solidFill>
                          <a:effectLst/>
                          <a:latin typeface="Cambria Math" panose="02040503050406030204" pitchFamily="18" charset="0"/>
                        </a:rPr>
                        <m:t>𝑑</m:t>
                      </m:r>
                      <m:r>
                        <a:rPr lang="en-US" sz="1600" b="0" i="1" u="none" strike="noStrike" dirty="0" smtClean="0">
                          <a:solidFill>
                            <a:srgbClr val="000000"/>
                          </a:solidFill>
                          <a:effectLst/>
                          <a:latin typeface="Cambria Math" panose="02040503050406030204" pitchFamily="18" charset="0"/>
                        </a:rPr>
                        <m:t>/</m:t>
                      </m:r>
                      <m:r>
                        <a:rPr lang="en-US" sz="1600" b="0" i="1" u="none" strike="noStrike" dirty="0" smtClean="0">
                          <a:solidFill>
                            <a:srgbClr val="000000"/>
                          </a:solidFill>
                          <a:effectLst/>
                          <a:latin typeface="Cambria Math" panose="02040503050406030204" pitchFamily="18" charset="0"/>
                        </a:rPr>
                        <m:t>𝑑𝑥</m:t>
                      </m:r>
                      <m:r>
                        <a:rPr lang="en-US" sz="1600" b="0" i="1" u="none" strike="noStrike" dirty="0" smtClean="0">
                          <a:solidFill>
                            <a:srgbClr val="000000"/>
                          </a:solidFill>
                          <a:effectLst/>
                          <a:latin typeface="Cambria Math" panose="02040503050406030204" pitchFamily="18" charset="0"/>
                        </a:rPr>
                        <m:t>(2)</m:t>
                      </m:r>
                    </m:oMath>
                    <m:oMath xmlns:m="http://schemas.openxmlformats.org/officeDocument/2006/math">
                      <m:r>
                        <a:rPr lang="en-US" sz="1600" b="0" i="1" u="none" strike="noStrike" dirty="0" smtClean="0">
                          <a:solidFill>
                            <a:srgbClr val="000000"/>
                          </a:solidFill>
                          <a:effectLst/>
                          <a:latin typeface="Cambria Math" panose="02040503050406030204" pitchFamily="18" charset="0"/>
                        </a:rPr>
                        <m:t>𝑓</m:t>
                      </m:r>
                      <m:r>
                        <a:rPr lang="en-US" sz="1600" b="0" i="1" u="none" strike="noStrike" dirty="0" smtClean="0">
                          <a:solidFill>
                            <a:srgbClr val="000000"/>
                          </a:solidFill>
                          <a:effectLst/>
                          <a:latin typeface="Cambria Math" panose="02040503050406030204" pitchFamily="18" charset="0"/>
                        </a:rPr>
                        <m:t>′(</m:t>
                      </m:r>
                      <m:r>
                        <a:rPr lang="en-US" sz="1600" b="0" i="1" u="none" strike="noStrike" dirty="0" smtClean="0">
                          <a:solidFill>
                            <a:srgbClr val="000000"/>
                          </a:solidFill>
                          <a:effectLst/>
                          <a:latin typeface="Cambria Math" panose="02040503050406030204" pitchFamily="18" charset="0"/>
                        </a:rPr>
                        <m:t>𝑥</m:t>
                      </m:r>
                      <m:r>
                        <a:rPr lang="en-US" sz="1600" b="0" i="1" u="none" strike="noStrike" dirty="0" smtClean="0">
                          <a:solidFill>
                            <a:srgbClr val="000000"/>
                          </a:solidFill>
                          <a:effectLst/>
                          <a:latin typeface="Cambria Math" panose="02040503050406030204" pitchFamily="18" charset="0"/>
                        </a:rPr>
                        <m:t>) = 2</m:t>
                      </m:r>
                      <m:r>
                        <a:rPr lang="en-US" sz="1600" b="0" i="1" u="none" strike="noStrike" dirty="0" smtClean="0">
                          <a:solidFill>
                            <a:srgbClr val="000000"/>
                          </a:solidFill>
                          <a:effectLst/>
                          <a:latin typeface="Cambria Math" panose="02040503050406030204" pitchFamily="18" charset="0"/>
                        </a:rPr>
                        <m:t>𝑥</m:t>
                      </m:r>
                      <m:r>
                        <a:rPr lang="en-US" sz="1600" b="0" i="1" u="none" strike="noStrike" dirty="0" smtClean="0">
                          <a:solidFill>
                            <a:srgbClr val="000000"/>
                          </a:solidFill>
                          <a:effectLst/>
                          <a:latin typeface="Cambria Math" panose="02040503050406030204" pitchFamily="18" charset="0"/>
                        </a:rPr>
                        <m:t> + 3</m:t>
                      </m:r>
                    </m:oMath>
                  </m:oMathPara>
                </a14:m>
                <a:r>
                  <a:rPr lang="en-US" sz="1600" b="0" i="0" u="none" strike="noStrike" dirty="0" smtClean="0">
                    <a:solidFill>
                      <a:srgbClr val="000000"/>
                    </a:solidFill>
                    <a:effectLst/>
                    <a:latin typeface="Calibri" panose="020F0502020204030204" pitchFamily="34" charset="0"/>
                  </a:rPr>
                  <a:t/>
                </a:r>
                <a:br>
                  <a:rPr lang="en-US" sz="1600" b="0" i="0" u="none" strike="noStrike" dirty="0" smtClean="0">
                    <a:solidFill>
                      <a:srgbClr val="000000"/>
                    </a:solidFill>
                    <a:effectLst/>
                    <a:latin typeface="Calibri" panose="020F0502020204030204" pitchFamily="34" charset="0"/>
                  </a:rPr>
                </a:br>
                <a:r>
                  <a:rPr lang="en-US" sz="1600" b="0" i="0" u="none" strike="noStrike" dirty="0" smtClean="0">
                    <a:solidFill>
                      <a:srgbClr val="000000"/>
                    </a:solidFill>
                    <a:effectLst/>
                    <a:latin typeface="Calibri" panose="020F0502020204030204" pitchFamily="34" charset="0"/>
                  </a:rPr>
                  <a:t/>
                </a:r>
                <a:br>
                  <a:rPr lang="en-US" sz="1600" b="0" i="0" u="none" strike="noStrike" dirty="0" smtClean="0">
                    <a:solidFill>
                      <a:srgbClr val="000000"/>
                    </a:solidFill>
                    <a:effectLst/>
                    <a:latin typeface="Calibri" panose="020F0502020204030204" pitchFamily="34" charset="0"/>
                  </a:rPr>
                </a:br>
                <a:r>
                  <a:rPr lang="en-US" sz="1600" b="0" i="0" u="none" strike="noStrike" dirty="0" smtClean="0">
                    <a:solidFill>
                      <a:srgbClr val="000000"/>
                    </a:solidFill>
                    <a:effectLst/>
                    <a:latin typeface="Calibri" panose="020F0502020204030204" pitchFamily="34" charset="0"/>
                  </a:rPr>
                  <a:t>Now, to find </a:t>
                </a:r>
                <a14:m>
                  <m:oMath xmlns:m="http://schemas.openxmlformats.org/officeDocument/2006/math">
                    <m:r>
                      <a:rPr lang="en-US" sz="1600" b="0" i="1" u="none" strike="noStrike" dirty="0" smtClean="0">
                        <a:solidFill>
                          <a:srgbClr val="000000"/>
                        </a:solidFill>
                        <a:effectLst/>
                        <a:latin typeface="Cambria Math" panose="02040503050406030204" pitchFamily="18" charset="0"/>
                      </a:rPr>
                      <m:t>𝑓</m:t>
                    </m:r>
                    <m:r>
                      <a:rPr lang="en-US" sz="1600" b="0" i="1" u="none" strike="noStrike" dirty="0" smtClean="0">
                        <a:solidFill>
                          <a:srgbClr val="000000"/>
                        </a:solidFill>
                        <a:effectLst/>
                        <a:latin typeface="Cambria Math" panose="02040503050406030204" pitchFamily="18" charset="0"/>
                      </a:rPr>
                      <m:t>′(1)</m:t>
                    </m:r>
                  </m:oMath>
                </a14:m>
                <a:r>
                  <a:rPr lang="en-US" sz="1600" b="0" i="0" u="none" strike="noStrike" dirty="0" smtClean="0">
                    <a:solidFill>
                      <a:srgbClr val="000000"/>
                    </a:solidFill>
                    <a:effectLst/>
                    <a:latin typeface="Calibri" panose="020F0502020204030204" pitchFamily="34" charset="0"/>
                  </a:rPr>
                  <a:t>, substitute </a:t>
                </a:r>
                <a14:m>
                  <m:oMath xmlns:m="http://schemas.openxmlformats.org/officeDocument/2006/math">
                    <m:r>
                      <a:rPr lang="en-US" sz="1600" b="0" i="1" u="none" strike="noStrike" dirty="0" smtClean="0">
                        <a:solidFill>
                          <a:srgbClr val="000000"/>
                        </a:solidFill>
                        <a:effectLst/>
                        <a:latin typeface="Cambria Math" panose="02040503050406030204" pitchFamily="18" charset="0"/>
                      </a:rPr>
                      <m:t>𝑥</m:t>
                    </m:r>
                    <m:r>
                      <a:rPr lang="en-US" sz="1600" b="0" i="1" u="none" strike="noStrike" dirty="0" smtClean="0">
                        <a:solidFill>
                          <a:srgbClr val="000000"/>
                        </a:solidFill>
                        <a:effectLst/>
                        <a:latin typeface="Cambria Math" panose="02040503050406030204" pitchFamily="18" charset="0"/>
                      </a:rPr>
                      <m:t> = 1 </m:t>
                    </m:r>
                  </m:oMath>
                </a14:m>
                <a:r>
                  <a:rPr lang="en-US" sz="1600" b="0" i="0" u="none" strike="noStrike" dirty="0" smtClean="0">
                    <a:solidFill>
                      <a:srgbClr val="000000"/>
                    </a:solidFill>
                    <a:effectLst/>
                    <a:latin typeface="Calibri" panose="020F0502020204030204" pitchFamily="34" charset="0"/>
                  </a:rPr>
                  <a:t>into the derivative:</a:t>
                </a:r>
                <a:endParaRPr lang="en-US" sz="1600" b="0" dirty="0">
                  <a:solidFill>
                    <a:srgbClr val="000000"/>
                  </a:solidFill>
                  <a:latin typeface="Calibri" panose="020F0502020204030204" pitchFamily="34" charset="0"/>
                </a:endParaRPr>
              </a:p>
              <a:p>
                <a:pPr/>
                <a:r>
                  <a:rPr lang="en-US" sz="1600" b="0" i="0" u="none" strike="noStrike" dirty="0" smtClean="0">
                    <a:solidFill>
                      <a:srgbClr val="000000"/>
                    </a:solidFill>
                    <a:effectLst/>
                    <a:latin typeface="Calibri" panose="020F0502020204030204" pitchFamily="34" charset="0"/>
                  </a:rPr>
                  <a:t>	</a:t>
                </a:r>
                <a:br>
                  <a:rPr lang="en-US" sz="1600" b="0" i="0" u="none" strike="noStrike" dirty="0" smtClean="0">
                    <a:solidFill>
                      <a:srgbClr val="000000"/>
                    </a:solidFill>
                    <a:effectLst/>
                    <a:latin typeface="Calibri" panose="020F0502020204030204" pitchFamily="34" charset="0"/>
                  </a:rPr>
                </a:br>
                <a14:m>
                  <m:oMathPara xmlns:m="http://schemas.openxmlformats.org/officeDocument/2006/math">
                    <m:oMathParaPr>
                      <m:jc m:val="centerGroup"/>
                    </m:oMathParaPr>
                    <m:oMath xmlns:m="http://schemas.openxmlformats.org/officeDocument/2006/math">
                      <m:r>
                        <a:rPr lang="en-US" sz="1600" b="0" i="1" u="none" strike="noStrike" dirty="0" smtClean="0">
                          <a:solidFill>
                            <a:srgbClr val="000000"/>
                          </a:solidFill>
                          <a:effectLst/>
                          <a:latin typeface="Cambria Math" panose="02040503050406030204" pitchFamily="18" charset="0"/>
                        </a:rPr>
                        <m:t>𝑓</m:t>
                      </m:r>
                      <m:r>
                        <a:rPr lang="en-US" sz="1600" b="0" i="1" u="none" strike="noStrike" dirty="0" smtClean="0">
                          <a:solidFill>
                            <a:srgbClr val="000000"/>
                          </a:solidFill>
                          <a:effectLst/>
                          <a:latin typeface="Cambria Math" panose="02040503050406030204" pitchFamily="18" charset="0"/>
                        </a:rPr>
                        <m:t>′(1) = 2(1) + 3</m:t>
                      </m:r>
                    </m:oMath>
                  </m:oMathPara>
                </a14:m>
                <a:r>
                  <a:rPr lang="en-US" sz="1600" b="0" i="0" u="none" strike="noStrike" dirty="0" smtClean="0">
                    <a:solidFill>
                      <a:srgbClr val="000000"/>
                    </a:solidFill>
                    <a:effectLst/>
                    <a:latin typeface="Calibri" panose="020F0502020204030204" pitchFamily="34" charset="0"/>
                  </a:rPr>
                  <a:t/>
                </a:r>
                <a:br>
                  <a:rPr lang="en-US" sz="1600" b="0" i="0" u="none" strike="noStrike" dirty="0" smtClean="0">
                    <a:solidFill>
                      <a:srgbClr val="000000"/>
                    </a:solidFill>
                    <a:effectLst/>
                    <a:latin typeface="Calibri" panose="020F0502020204030204" pitchFamily="34" charset="0"/>
                  </a:rPr>
                </a:br>
                <a:endParaRPr lang="en-US" sz="1600" b="0" i="1" u="none" strike="noStrike" dirty="0" smtClean="0">
                  <a:solidFill>
                    <a:srgbClr val="000000"/>
                  </a:solidFill>
                  <a:effectLst/>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b="0" i="1" u="none" strike="noStrike" dirty="0" smtClean="0">
                          <a:solidFill>
                            <a:srgbClr val="000000"/>
                          </a:solidFill>
                          <a:effectLst/>
                          <a:latin typeface="Cambria Math" panose="02040503050406030204" pitchFamily="18" charset="0"/>
                        </a:rPr>
                        <m:t>𝑓</m:t>
                      </m:r>
                      <m:r>
                        <a:rPr lang="en-US" sz="1600" b="0" i="1" u="none" strike="noStrike" dirty="0" smtClean="0">
                          <a:solidFill>
                            <a:srgbClr val="000000"/>
                          </a:solidFill>
                          <a:effectLst/>
                          <a:latin typeface="Cambria Math" panose="02040503050406030204" pitchFamily="18" charset="0"/>
                        </a:rPr>
                        <m:t>′(1) = 2 + 3</m:t>
                      </m:r>
                    </m:oMath>
                    <m:oMath xmlns:m="http://schemas.openxmlformats.org/officeDocument/2006/math">
                      <m:r>
                        <a:rPr lang="en-US" sz="1600" b="0" i="1" u="none" strike="noStrike" dirty="0" smtClean="0">
                          <a:solidFill>
                            <a:srgbClr val="000000"/>
                          </a:solidFill>
                          <a:effectLst/>
                          <a:latin typeface="Cambria Math" panose="02040503050406030204" pitchFamily="18" charset="0"/>
                        </a:rPr>
                        <m:t>𝑓</m:t>
                      </m:r>
                      <m:r>
                        <a:rPr lang="en-US" sz="1600" b="0" i="1" u="none" strike="noStrike" dirty="0" smtClean="0">
                          <a:solidFill>
                            <a:srgbClr val="000000"/>
                          </a:solidFill>
                          <a:effectLst/>
                          <a:latin typeface="Cambria Math" panose="02040503050406030204" pitchFamily="18" charset="0"/>
                        </a:rPr>
                        <m:t>′(1) = 5</m:t>
                      </m:r>
                    </m:oMath>
                  </m:oMathPara>
                </a14:m>
                <a:r>
                  <a:rPr lang="en-US" sz="1600" b="0" i="0" u="none" strike="noStrike" dirty="0" smtClean="0">
                    <a:solidFill>
                      <a:srgbClr val="000000"/>
                    </a:solidFill>
                    <a:effectLst/>
                    <a:latin typeface="Calibri" panose="020F0502020204030204" pitchFamily="34" charset="0"/>
                  </a:rPr>
                  <a:t/>
                </a:r>
                <a:br>
                  <a:rPr lang="en-US" sz="1600" b="0" i="0" u="none" strike="noStrike" dirty="0" smtClean="0">
                    <a:solidFill>
                      <a:srgbClr val="000000"/>
                    </a:solidFill>
                    <a:effectLst/>
                    <a:latin typeface="Calibri" panose="020F0502020204030204" pitchFamily="34" charset="0"/>
                  </a:rPr>
                </a:br>
                <a:r>
                  <a:rPr lang="en-US" sz="1600" b="0" i="0" u="none" strike="noStrike" dirty="0" smtClean="0">
                    <a:solidFill>
                      <a:srgbClr val="000000"/>
                    </a:solidFill>
                    <a:effectLst/>
                    <a:latin typeface="Calibri" panose="020F0502020204030204" pitchFamily="34" charset="0"/>
                  </a:rPr>
                  <a:t/>
                </a:r>
                <a:br>
                  <a:rPr lang="en-US" sz="1600" b="0" i="0" u="none" strike="noStrike" dirty="0" smtClean="0">
                    <a:solidFill>
                      <a:srgbClr val="000000"/>
                    </a:solidFill>
                    <a:effectLst/>
                    <a:latin typeface="Calibri" panose="020F0502020204030204" pitchFamily="34" charset="0"/>
                  </a:rPr>
                </a:br>
                <a:r>
                  <a:rPr lang="en-US" sz="1600" b="0" i="0" u="none" strike="noStrike" dirty="0" smtClean="0">
                    <a:solidFill>
                      <a:srgbClr val="000000"/>
                    </a:solidFill>
                    <a:effectLst/>
                    <a:latin typeface="Calibri" panose="020F0502020204030204" pitchFamily="34" charset="0"/>
                  </a:rPr>
                  <a:t>Therefore, </a:t>
                </a:r>
                <a14:m>
                  <m:oMath xmlns:m="http://schemas.openxmlformats.org/officeDocument/2006/math">
                    <m:r>
                      <a:rPr lang="en-US" sz="1600" b="0" i="1" u="none" strike="noStrike" dirty="0" smtClean="0">
                        <a:solidFill>
                          <a:srgbClr val="000000"/>
                        </a:solidFill>
                        <a:effectLst/>
                        <a:latin typeface="Cambria Math" panose="02040503050406030204" pitchFamily="18" charset="0"/>
                      </a:rPr>
                      <m:t>𝑓</m:t>
                    </m:r>
                    <m:r>
                      <a:rPr lang="en-US" sz="1600" b="0" i="1" u="none" strike="noStrike" dirty="0" smtClean="0">
                        <a:solidFill>
                          <a:srgbClr val="000000"/>
                        </a:solidFill>
                        <a:effectLst/>
                        <a:latin typeface="Cambria Math" panose="02040503050406030204" pitchFamily="18" charset="0"/>
                      </a:rPr>
                      <m:t>′(1) = 5</m:t>
                    </m:r>
                  </m:oMath>
                </a14:m>
                <a:r>
                  <a:rPr lang="en-US" sz="1600" b="0" i="0" u="none" strike="noStrike" dirty="0" smtClean="0">
                    <a:solidFill>
                      <a:srgbClr val="000000"/>
                    </a:solidFill>
                    <a:effectLst/>
                    <a:latin typeface="Calibri" panose="020F0502020204030204" pitchFamily="34" charset="0"/>
                  </a:rPr>
                  <a:t>.</a:t>
                </a:r>
                <a:endParaRPr lang="en-US" sz="1600" b="0" dirty="0"/>
              </a:p>
            </p:txBody>
          </p:sp>
        </mc:Choice>
        <mc:Fallback xmlns="">
          <p:sp>
            <p:nvSpPr>
              <p:cNvPr id="5" name="Text Placeholder 4"/>
              <p:cNvSpPr>
                <a:spLocks noGrp="1" noRot="1" noChangeAspect="1" noMove="1" noResize="1" noEditPoints="1" noAdjustHandles="1" noChangeArrowheads="1" noChangeShapeType="1" noTextEdit="1"/>
              </p:cNvSpPr>
              <p:nvPr>
                <p:ph type="body" sz="quarter" idx="3"/>
              </p:nvPr>
            </p:nvSpPr>
            <p:spPr>
              <a:xfrm>
                <a:off x="6172200" y="1681163"/>
                <a:ext cx="5183188" cy="2446334"/>
              </a:xfrm>
              <a:blipFill>
                <a:blip r:embed="rId6"/>
                <a:stretch>
                  <a:fillRect t="-1737" b="-49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a:xfrm>
                <a:off x="6172200" y="4127497"/>
                <a:ext cx="5183188" cy="2571751"/>
              </a:xfrm>
              <a:ln>
                <a:solidFill>
                  <a:schemeClr val="tx1"/>
                </a:solidFill>
              </a:ln>
            </p:spPr>
            <p:txBody>
              <a:bodyPr>
                <a:normAutofit fontScale="70000" lnSpcReduction="20000"/>
              </a:bodyPr>
              <a:lstStyle/>
              <a:p>
                <a:pPr marL="0" indent="0">
                  <a:buNone/>
                </a:pPr>
                <a:r>
                  <a:rPr lang="en-US" sz="1600" dirty="0"/>
                  <a:t>To find </a:t>
                </a:r>
                <a14:m>
                  <m:oMath xmlns:m="http://schemas.openxmlformats.org/officeDocument/2006/math">
                    <m:r>
                      <a:rPr lang="en-US" sz="1600" i="1" dirty="0" smtClean="0">
                        <a:latin typeface="Cambria Math" panose="02040503050406030204" pitchFamily="18" charset="0"/>
                      </a:rPr>
                      <m:t>𝑓</m:t>
                    </m:r>
                    <m:r>
                      <a:rPr lang="en-US" sz="1600" i="1" dirty="0" smtClean="0">
                        <a:latin typeface="Cambria Math" panose="02040503050406030204" pitchFamily="18" charset="0"/>
                      </a:rPr>
                      <m:t>′(1), </m:t>
                    </m:r>
                  </m:oMath>
                </a14:m>
                <a:r>
                  <a:rPr lang="en-US" sz="1600" dirty="0"/>
                  <a:t>we first need to find the derivative </a:t>
                </a:r>
                <a14:m>
                  <m:oMath xmlns:m="http://schemas.openxmlformats.org/officeDocument/2006/math">
                    <m:r>
                      <a:rPr lang="en-US" sz="1600" i="1" dirty="0" smtClean="0">
                        <a:latin typeface="Cambria Math" panose="02040503050406030204" pitchFamily="18" charset="0"/>
                      </a:rPr>
                      <m:t>𝑓</m:t>
                    </m:r>
                    <m:r>
                      <a:rPr lang="en-US" sz="1600" i="1" dirty="0" smtClean="0">
                        <a:latin typeface="Cambria Math" panose="02040503050406030204" pitchFamily="18" charset="0"/>
                      </a:rPr>
                      <m:t>′(</m:t>
                    </m:r>
                    <m:r>
                      <a:rPr lang="en-US" sz="1600" i="1" dirty="0" smtClean="0">
                        <a:latin typeface="Cambria Math" panose="02040503050406030204" pitchFamily="18" charset="0"/>
                      </a:rPr>
                      <m:t>𝑥</m:t>
                    </m:r>
                    <m:r>
                      <a:rPr lang="en-US" sz="1600" i="1" dirty="0" smtClean="0">
                        <a:latin typeface="Cambria Math" panose="02040503050406030204" pitchFamily="18" charset="0"/>
                      </a:rPr>
                      <m:t>) </m:t>
                    </m:r>
                  </m:oMath>
                </a14:m>
                <a:r>
                  <a:rPr lang="en-US" sz="1600" dirty="0"/>
                  <a:t>of the function </a:t>
                </a:r>
                <a:endParaRPr lang="en-US" sz="16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600" i="1" dirty="0" smtClean="0">
                          <a:latin typeface="Cambria Math" panose="02040503050406030204" pitchFamily="18" charset="0"/>
                        </a:rPr>
                        <m:t>𝑓</m:t>
                      </m:r>
                      <m:r>
                        <a:rPr lang="en-US" sz="1600" i="1" dirty="0" smtClean="0">
                          <a:latin typeface="Cambria Math" panose="02040503050406030204" pitchFamily="18" charset="0"/>
                        </a:rPr>
                        <m:t>(</m:t>
                      </m:r>
                      <m:r>
                        <a:rPr lang="en-US" sz="1600" i="1" dirty="0" smtClean="0">
                          <a:latin typeface="Cambria Math" panose="02040503050406030204" pitchFamily="18" charset="0"/>
                        </a:rPr>
                        <m:t>𝑥</m:t>
                      </m:r>
                      <m:r>
                        <a:rPr lang="en-US" sz="1600" i="1" dirty="0" smtClean="0">
                          <a:latin typeface="Cambria Math" panose="02040503050406030204" pitchFamily="18" charset="0"/>
                        </a:rPr>
                        <m:t>) = </m:t>
                      </m:r>
                      <m:r>
                        <a:rPr lang="en-US" sz="1600" i="1" dirty="0" smtClean="0">
                          <a:latin typeface="Cambria Math" panose="02040503050406030204" pitchFamily="18" charset="0"/>
                        </a:rPr>
                        <m:t>𝑥</m:t>
                      </m:r>
                      <m:r>
                        <a:rPr lang="en-US" sz="1600" i="1" dirty="0" smtClean="0">
                          <a:latin typeface="Cambria Math" panose="02040503050406030204" pitchFamily="18" charset="0"/>
                        </a:rPr>
                        <m:t>² + 3</m:t>
                      </m:r>
                      <m:r>
                        <a:rPr lang="en-US" sz="1600" i="1" dirty="0" smtClean="0">
                          <a:latin typeface="Cambria Math" panose="02040503050406030204" pitchFamily="18" charset="0"/>
                        </a:rPr>
                        <m:t>𝑥</m:t>
                      </m:r>
                      <m:r>
                        <a:rPr lang="en-US" sz="1600" i="1" dirty="0" smtClean="0">
                          <a:latin typeface="Cambria Math" panose="02040503050406030204" pitchFamily="18" charset="0"/>
                        </a:rPr>
                        <m:t> + 2.</m:t>
                      </m:r>
                    </m:oMath>
                  </m:oMathPara>
                </a14:m>
                <a:endParaRPr lang="en-US" sz="1600" dirty="0"/>
              </a:p>
              <a:p>
                <a:pPr marL="0" indent="0">
                  <a:buNone/>
                </a:pPr>
                <a:r>
                  <a:rPr lang="en-US" sz="1600" dirty="0"/>
                  <a:t>Step 1: Apply the power rule of differentiation</a:t>
                </a:r>
              </a:p>
              <a:p>
                <a:pPr marL="0" indent="0">
                  <a:buNone/>
                </a:pPr>
                <a:r>
                  <a:rPr lang="en-US" sz="1600" dirty="0"/>
                  <a:t>The derivative of </a:t>
                </a:r>
                <a14:m>
                  <m:oMath xmlns:m="http://schemas.openxmlformats.org/officeDocument/2006/math">
                    <m:r>
                      <a:rPr lang="en-US" sz="1600" i="1" dirty="0" smtClean="0">
                        <a:latin typeface="Cambria Math" panose="02040503050406030204" pitchFamily="18" charset="0"/>
                      </a:rPr>
                      <m:t>𝑥</m:t>
                    </m:r>
                    <m:r>
                      <a:rPr lang="en-US" sz="1600" i="1" dirty="0" smtClean="0">
                        <a:latin typeface="Cambria Math" panose="02040503050406030204" pitchFamily="18" charset="0"/>
                      </a:rPr>
                      <m:t>² </m:t>
                    </m:r>
                  </m:oMath>
                </a14:m>
                <a:r>
                  <a:rPr lang="en-US" sz="1600" dirty="0"/>
                  <a:t>is </a:t>
                </a:r>
                <a14:m>
                  <m:oMath xmlns:m="http://schemas.openxmlformats.org/officeDocument/2006/math">
                    <m:r>
                      <a:rPr lang="en-US" sz="1600" i="1" dirty="0" smtClean="0">
                        <a:latin typeface="Cambria Math" panose="02040503050406030204" pitchFamily="18" charset="0"/>
                      </a:rPr>
                      <m:t>2</m:t>
                    </m:r>
                    <m:r>
                      <a:rPr lang="en-US" sz="1600" i="1" dirty="0" smtClean="0">
                        <a:latin typeface="Cambria Math" panose="02040503050406030204" pitchFamily="18" charset="0"/>
                      </a:rPr>
                      <m:t>𝑥</m:t>
                    </m:r>
                  </m:oMath>
                </a14:m>
                <a:r>
                  <a:rPr lang="en-US" sz="1600" dirty="0"/>
                  <a:t>, the derivative of </a:t>
                </a:r>
                <a14:m>
                  <m:oMath xmlns:m="http://schemas.openxmlformats.org/officeDocument/2006/math">
                    <m:r>
                      <a:rPr lang="en-US" sz="1600" i="1" dirty="0" smtClean="0">
                        <a:latin typeface="Cambria Math" panose="02040503050406030204" pitchFamily="18" charset="0"/>
                      </a:rPr>
                      <m:t>3</m:t>
                    </m:r>
                    <m:r>
                      <a:rPr lang="en-US" sz="1600" i="1" dirty="0" smtClean="0">
                        <a:latin typeface="Cambria Math" panose="02040503050406030204" pitchFamily="18" charset="0"/>
                      </a:rPr>
                      <m:t>𝑥</m:t>
                    </m:r>
                    <m:r>
                      <a:rPr lang="en-US" sz="1600" i="1" dirty="0" smtClean="0">
                        <a:latin typeface="Cambria Math" panose="02040503050406030204" pitchFamily="18" charset="0"/>
                      </a:rPr>
                      <m:t> </m:t>
                    </m:r>
                  </m:oMath>
                </a14:m>
                <a:r>
                  <a:rPr lang="en-US" sz="1600" dirty="0"/>
                  <a:t>is 3, and the derivative of a constant is 0.</a:t>
                </a:r>
              </a:p>
              <a:p>
                <a:pPr marL="0" indent="0">
                  <a:buNone/>
                </a:pPr>
                <a:r>
                  <a:rPr lang="en-US" sz="1600" dirty="0"/>
                  <a:t>Step 2: Combine the derivatives</a:t>
                </a:r>
              </a:p>
              <a:p>
                <a:pPr marL="0" indent="0">
                  <a:buNone/>
                </a:pPr>
                <a:r>
                  <a:rPr lang="en-US" sz="1600" dirty="0"/>
                  <a:t>𝑓′(𝑥) = 2𝑥 + 3.</a:t>
                </a:r>
              </a:p>
              <a:p>
                <a:pPr marL="0" indent="0">
                  <a:buNone/>
                </a:pPr>
                <a:r>
                  <a:rPr lang="en-US" sz="1600" dirty="0"/>
                  <a:t>Step 3: Evaluate 𝑓′(1)</a:t>
                </a:r>
              </a:p>
              <a:p>
                <a:pPr marL="0" indent="0">
                  <a:buNone/>
                </a:pPr>
                <a:r>
                  <a:rPr lang="en-US" sz="1600" dirty="0"/>
                  <a:t>Substitute 𝑥 = 1 into 𝑓′(𝑥) = 2𝑥 + 3.</a:t>
                </a:r>
              </a:p>
              <a:p>
                <a:pPr marL="0" indent="0">
                  <a:buNone/>
                </a:pPr>
                <a:r>
                  <a:rPr lang="en-US" sz="1600" dirty="0"/>
                  <a:t>Step 4: Calculate 𝑓′(1)</a:t>
                </a:r>
              </a:p>
              <a:p>
                <a:pPr marL="0" indent="0">
                  <a:buNone/>
                </a:pPr>
                <a:r>
                  <a:rPr lang="en-US" sz="1600" dirty="0"/>
                  <a:t>𝑓′(1) = 2(1) + 3 = 2 + 3 = 5.</a:t>
                </a:r>
              </a:p>
              <a:p>
                <a:pPr marL="0" indent="0">
                  <a:buNone/>
                </a:pPr>
                <a:r>
                  <a:rPr lang="en-US" sz="1600" dirty="0"/>
                  <a:t>The final answer is: 5​</a:t>
                </a:r>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xfrm>
                <a:off x="6172200" y="4127497"/>
                <a:ext cx="5183188" cy="2571751"/>
              </a:xfrm>
              <a:blipFill>
                <a:blip r:embed="rId7"/>
                <a:stretch>
                  <a:fillRect t="-1651" b="-1179"/>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01155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9788" y="365125"/>
                <a:ext cx="10515600" cy="1325563"/>
              </a:xfrm>
              <a:ln>
                <a:solidFill>
                  <a:schemeClr val="tx1"/>
                </a:solidFill>
              </a:ln>
            </p:spPr>
            <p:txBody>
              <a:bodyPr>
                <a:normAutofit/>
              </a:bodyPr>
              <a:lstStyle/>
              <a:p>
                <a:r>
                  <a:rPr lang="en-US" sz="1800" dirty="0" smtClean="0"/>
                  <a:t>Q: Evaluate </a:t>
                </a:r>
                <a14:m>
                  <m:oMath xmlns:m="http://schemas.openxmlformats.org/officeDocument/2006/math">
                    <m:func>
                      <m:funcPr>
                        <m:ctrlPr>
                          <a:rPr lang="en-US" sz="1800" i="1" smtClean="0">
                            <a:latin typeface="Cambria Math" panose="02040503050406030204" pitchFamily="18" charset="0"/>
                          </a:rPr>
                        </m:ctrlPr>
                      </m:funcPr>
                      <m:fName>
                        <m:limLow>
                          <m:limLowPr>
                            <m:ctrlPr>
                              <a:rPr lang="en-US" sz="1800" i="1" smtClean="0">
                                <a:latin typeface="Cambria Math" panose="02040503050406030204" pitchFamily="18" charset="0"/>
                              </a:rPr>
                            </m:ctrlPr>
                          </m:limLowPr>
                          <m:e>
                            <m:r>
                              <m:rPr>
                                <m:sty m:val="p"/>
                              </m:rPr>
                              <a:rPr lang="en-US" sz="1800" i="0" smtClean="0">
                                <a:latin typeface="Cambria Math" panose="02040503050406030204" pitchFamily="18" charset="0"/>
                              </a:rPr>
                              <m:t>lim</m:t>
                            </m:r>
                          </m:e>
                          <m:lim>
                            <m:r>
                              <a:rPr lang="en-US" sz="1800" b="0" i="1" smtClean="0">
                                <a:latin typeface="Cambria Math" panose="02040503050406030204" pitchFamily="18" charset="0"/>
                              </a:rPr>
                              <m:t>𝑥</m:t>
                            </m:r>
                            <m:r>
                              <a:rPr lang="en-US" sz="1800" b="0" i="1" smtClean="0">
                                <a:latin typeface="Cambria Math" panose="02040503050406030204" pitchFamily="18" charset="0"/>
                              </a:rPr>
                              <m:t>→∞</m:t>
                            </m:r>
                          </m:lim>
                        </m:limLow>
                      </m:fName>
                      <m:e>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𝑥</m:t>
                            </m:r>
                          </m:e>
                          <m:sup>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m:rPr>
                                    <m:sty m:val="p"/>
                                  </m:rPr>
                                  <a:rPr lang="en-US" sz="1800" b="0" i="0" smtClean="0">
                                    <a:latin typeface="Cambria Math" panose="02040503050406030204" pitchFamily="18" charset="0"/>
                                  </a:rPr>
                                  <m:t>ln</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den>
                            </m:f>
                          </m:sup>
                        </m:sSup>
                      </m:e>
                    </m:func>
                    <m:r>
                      <a:rPr lang="en-US" sz="1800" i="1" smtClean="0">
                        <a:latin typeface="Cambria Math" panose="02040503050406030204" pitchFamily="18" charset="0"/>
                      </a:rPr>
                      <m:t>.</m:t>
                    </m:r>
                  </m:oMath>
                </a14:m>
                <a:r>
                  <a:rPr lang="en-US" sz="1800" dirty="0" smtClean="0"/>
                  <a:t/>
                </a:r>
                <a:br>
                  <a:rPr lang="en-US" sz="1800" dirty="0" smtClean="0"/>
                </a:br>
                <a:r>
                  <a:rPr lang="en-US" sz="1800" dirty="0" smtClean="0"/>
                  <a:t>A: </a:t>
                </a:r>
                <a14:m>
                  <m:oMath xmlns:m="http://schemas.openxmlformats.org/officeDocument/2006/math">
                    <m:r>
                      <a:rPr lang="en-US" sz="1800" i="1" dirty="0" smtClean="0">
                        <a:latin typeface="Cambria Math" panose="02040503050406030204" pitchFamily="18" charset="0"/>
                      </a:rPr>
                      <m:t>𝑒</m:t>
                    </m:r>
                  </m:oMath>
                </a14:m>
                <a:endParaRPr lang="en-US" sz="1800" dirty="0" smtClean="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9788" y="365125"/>
                <a:ext cx="10515600" cy="1325563"/>
              </a:xfrm>
              <a:blipFill>
                <a:blip r:embed="rId3"/>
                <a:stretch>
                  <a:fillRect l="-46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39788" y="1676400"/>
                <a:ext cx="5157787" cy="2451099"/>
              </a:xfrm>
              <a:ln>
                <a:solidFill>
                  <a:schemeClr val="tx1"/>
                </a:solidFill>
              </a:ln>
            </p:spPr>
            <p:txBody>
              <a:bodyPr anchor="t">
                <a:normAutofit fontScale="55000" lnSpcReduction="20000"/>
              </a:bodyPr>
              <a:lstStyle/>
              <a:p>
                <a:pPr>
                  <a:lnSpc>
                    <a:spcPct val="120000"/>
                  </a:lnSpc>
                  <a:spcBef>
                    <a:spcPts val="0"/>
                  </a:spcBef>
                </a:pPr>
                <a:r>
                  <a:rPr lang="en-US" sz="1600" b="0" dirty="0" smtClean="0"/>
                  <a:t>To evaluate the limit </a:t>
                </a:r>
                <a14:m>
                  <m:oMath xmlns:m="http://schemas.openxmlformats.org/officeDocument/2006/math">
                    <m:func>
                      <m:funcPr>
                        <m:ctrlPr>
                          <a:rPr lang="en-US" sz="1600" i="1">
                            <a:latin typeface="Cambria Math" panose="02040503050406030204" pitchFamily="18" charset="0"/>
                          </a:rPr>
                        </m:ctrlPr>
                      </m:funcPr>
                      <m:fName>
                        <m:limLow>
                          <m:limLowPr>
                            <m:ctrlPr>
                              <a:rPr lang="en-US" sz="1600" i="1">
                                <a:latin typeface="Cambria Math" panose="02040503050406030204" pitchFamily="18" charset="0"/>
                              </a:rPr>
                            </m:ctrlPr>
                          </m:limLowPr>
                          <m:e>
                            <m:r>
                              <m:rPr>
                                <m:sty m:val="p"/>
                              </m:rPr>
                              <a:rPr lang="en-US" sz="1600">
                                <a:latin typeface="Cambria Math" panose="02040503050406030204" pitchFamily="18" charset="0"/>
                              </a:rPr>
                              <m:t>lim</m:t>
                            </m:r>
                          </m:e>
                          <m:lim>
                            <m:r>
                              <a:rPr lang="en-US" sz="1600" b="0" i="1">
                                <a:latin typeface="Cambria Math" panose="02040503050406030204" pitchFamily="18" charset="0"/>
                              </a:rPr>
                              <m:t>𝑥</m:t>
                            </m:r>
                            <m:r>
                              <a:rPr lang="en-US" sz="1600" b="0" i="1">
                                <a:latin typeface="Cambria Math" panose="02040503050406030204" pitchFamily="18" charset="0"/>
                              </a:rPr>
                              <m:t>→∞</m:t>
                            </m:r>
                          </m:lim>
                        </m:limLow>
                      </m:fName>
                      <m:e>
                        <m:sSup>
                          <m:sSupPr>
                            <m:ctrlPr>
                              <a:rPr lang="en-US" sz="1600" i="1">
                                <a:latin typeface="Cambria Math" panose="02040503050406030204" pitchFamily="18" charset="0"/>
                              </a:rPr>
                            </m:ctrlPr>
                          </m:sSupPr>
                          <m:e>
                            <m:r>
                              <a:rPr lang="en-US" sz="1600" b="0" i="1">
                                <a:latin typeface="Cambria Math" panose="02040503050406030204" pitchFamily="18" charset="0"/>
                              </a:rPr>
                              <m:t>𝑥</m:t>
                            </m:r>
                          </m:e>
                          <m:sup>
                            <m:f>
                              <m:fPr>
                                <m:ctrlPr>
                                  <a:rPr lang="en-US" sz="1600" i="1">
                                    <a:latin typeface="Cambria Math" panose="02040503050406030204" pitchFamily="18" charset="0"/>
                                  </a:rPr>
                                </m:ctrlPr>
                              </m:fPr>
                              <m:num>
                                <m:r>
                                  <a:rPr lang="en-US" sz="1600" b="0" i="1">
                                    <a:latin typeface="Cambria Math" panose="02040503050406030204" pitchFamily="18" charset="0"/>
                                  </a:rPr>
                                  <m:t>1</m:t>
                                </m:r>
                              </m:num>
                              <m:den>
                                <m:r>
                                  <m:rPr>
                                    <m:sty m:val="p"/>
                                  </m:rPr>
                                  <a:rPr lang="en-US" sz="1600" b="0">
                                    <a:latin typeface="Cambria Math" panose="02040503050406030204" pitchFamily="18" charset="0"/>
                                  </a:rPr>
                                  <m:t>ln</m:t>
                                </m:r>
                                <m:r>
                                  <a:rPr lang="en-US" sz="1600" b="0" i="1">
                                    <a:latin typeface="Cambria Math" panose="02040503050406030204" pitchFamily="18" charset="0"/>
                                  </a:rPr>
                                  <m:t>⁡(</m:t>
                                </m:r>
                                <m:r>
                                  <a:rPr lang="en-US" sz="1600" b="0" i="1">
                                    <a:latin typeface="Cambria Math" panose="02040503050406030204" pitchFamily="18" charset="0"/>
                                  </a:rPr>
                                  <m:t>𝑥</m:t>
                                </m:r>
                                <m:r>
                                  <a:rPr lang="en-US" sz="1600" b="0" i="1">
                                    <a:latin typeface="Cambria Math" panose="02040503050406030204" pitchFamily="18" charset="0"/>
                                  </a:rPr>
                                  <m:t>)</m:t>
                                </m:r>
                              </m:den>
                            </m:f>
                          </m:sup>
                        </m:sSup>
                      </m:e>
                    </m:func>
                  </m:oMath>
                </a14:m>
                <a:r>
                  <a:rPr lang="en-US" sz="1600" b="0" dirty="0" smtClean="0"/>
                  <a:t>, we </a:t>
                </a:r>
                <a:r>
                  <a:rPr lang="en-US" sz="1600" b="0" dirty="0"/>
                  <a:t>can use the following steps:</a:t>
                </a:r>
              </a:p>
              <a:p>
                <a:pPr>
                  <a:lnSpc>
                    <a:spcPct val="120000"/>
                  </a:lnSpc>
                  <a:spcBef>
                    <a:spcPts val="0"/>
                  </a:spcBef>
                </a:pPr>
                <a:r>
                  <a:rPr lang="en-US" sz="1600" b="0" dirty="0"/>
                  <a:t>Step 1: Recognize the limit is in the form of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m:t>
                        </m:r>
                      </m:e>
                      <m:sup>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ea typeface="Cambria Math" panose="02040503050406030204" pitchFamily="18" charset="0"/>
                              </a:rPr>
                              <m:t>∞</m:t>
                            </m:r>
                          </m:den>
                        </m:f>
                      </m:sup>
                    </m:sSup>
                  </m:oMath>
                </a14:m>
                <a:endParaRPr lang="en-US" sz="1600" b="0" dirty="0"/>
              </a:p>
              <a:p>
                <a:pPr>
                  <a:lnSpc>
                    <a:spcPct val="120000"/>
                  </a:lnSpc>
                  <a:spcBef>
                    <a:spcPts val="0"/>
                  </a:spcBef>
                </a:pPr>
                <a:r>
                  <a:rPr lang="en-US" sz="1600" b="0" dirty="0"/>
                  <a:t>The given limit is </a:t>
                </a:r>
                <a14:m>
                  <m:oMath xmlns:m="http://schemas.openxmlformats.org/officeDocument/2006/math">
                    <m:func>
                      <m:funcPr>
                        <m:ctrlPr>
                          <a:rPr lang="en-US" sz="1600" i="1">
                            <a:latin typeface="Cambria Math" panose="02040503050406030204" pitchFamily="18" charset="0"/>
                          </a:rPr>
                        </m:ctrlPr>
                      </m:funcPr>
                      <m:fName>
                        <m:limLow>
                          <m:limLowPr>
                            <m:ctrlPr>
                              <a:rPr lang="en-US" sz="1600" i="1">
                                <a:latin typeface="Cambria Math" panose="02040503050406030204" pitchFamily="18" charset="0"/>
                              </a:rPr>
                            </m:ctrlPr>
                          </m:limLowPr>
                          <m:e>
                            <m:r>
                              <m:rPr>
                                <m:sty m:val="p"/>
                              </m:rPr>
                              <a:rPr lang="en-US" sz="1600">
                                <a:latin typeface="Cambria Math" panose="02040503050406030204" pitchFamily="18" charset="0"/>
                              </a:rPr>
                              <m:t>lim</m:t>
                            </m:r>
                          </m:e>
                          <m:lim>
                            <m:r>
                              <a:rPr lang="en-US" sz="1600" b="0" i="1">
                                <a:latin typeface="Cambria Math" panose="02040503050406030204" pitchFamily="18" charset="0"/>
                              </a:rPr>
                              <m:t>𝑥</m:t>
                            </m:r>
                            <m:r>
                              <a:rPr lang="en-US" sz="1600" b="0" i="1">
                                <a:latin typeface="Cambria Math" panose="02040503050406030204" pitchFamily="18" charset="0"/>
                              </a:rPr>
                              <m:t>→∞</m:t>
                            </m:r>
                          </m:lim>
                        </m:limLow>
                      </m:fName>
                      <m:e>
                        <m:sSup>
                          <m:sSupPr>
                            <m:ctrlPr>
                              <a:rPr lang="en-US" sz="1600" i="1">
                                <a:latin typeface="Cambria Math" panose="02040503050406030204" pitchFamily="18" charset="0"/>
                              </a:rPr>
                            </m:ctrlPr>
                          </m:sSupPr>
                          <m:e>
                            <m:r>
                              <a:rPr lang="en-US" sz="1600" b="0" i="1">
                                <a:latin typeface="Cambria Math" panose="02040503050406030204" pitchFamily="18" charset="0"/>
                              </a:rPr>
                              <m:t>𝑥</m:t>
                            </m:r>
                          </m:e>
                          <m:sup>
                            <m:f>
                              <m:fPr>
                                <m:ctrlPr>
                                  <a:rPr lang="en-US" sz="1600" i="1">
                                    <a:latin typeface="Cambria Math" panose="02040503050406030204" pitchFamily="18" charset="0"/>
                                  </a:rPr>
                                </m:ctrlPr>
                              </m:fPr>
                              <m:num>
                                <m:r>
                                  <a:rPr lang="en-US" sz="1600" b="0" i="1">
                                    <a:latin typeface="Cambria Math" panose="02040503050406030204" pitchFamily="18" charset="0"/>
                                  </a:rPr>
                                  <m:t>1</m:t>
                                </m:r>
                              </m:num>
                              <m:den>
                                <m:r>
                                  <m:rPr>
                                    <m:sty m:val="p"/>
                                  </m:rPr>
                                  <a:rPr lang="en-US" sz="1600" b="0">
                                    <a:latin typeface="Cambria Math" panose="02040503050406030204" pitchFamily="18" charset="0"/>
                                  </a:rPr>
                                  <m:t>ln</m:t>
                                </m:r>
                                <m:r>
                                  <a:rPr lang="en-US" sz="1600" b="0" i="1">
                                    <a:latin typeface="Cambria Math" panose="02040503050406030204" pitchFamily="18" charset="0"/>
                                  </a:rPr>
                                  <m:t>⁡(</m:t>
                                </m:r>
                                <m:r>
                                  <a:rPr lang="en-US" sz="1600" b="0" i="1">
                                    <a:latin typeface="Cambria Math" panose="02040503050406030204" pitchFamily="18" charset="0"/>
                                  </a:rPr>
                                  <m:t>𝑥</m:t>
                                </m:r>
                                <m:r>
                                  <a:rPr lang="en-US" sz="1600" b="0" i="1">
                                    <a:latin typeface="Cambria Math" panose="02040503050406030204" pitchFamily="18" charset="0"/>
                                  </a:rPr>
                                  <m:t>)</m:t>
                                </m:r>
                              </m:den>
                            </m:f>
                          </m:sup>
                        </m:sSup>
                      </m:e>
                    </m:func>
                  </m:oMath>
                </a14:m>
                <a:r>
                  <a:rPr lang="en-US" sz="1600" b="0" dirty="0" smtClean="0"/>
                  <a:t>, which </a:t>
                </a:r>
                <a:r>
                  <a:rPr lang="en-US" sz="1600" b="0" dirty="0"/>
                  <a:t>is in the indeterminate form </a:t>
                </a:r>
                <a14:m>
                  <m:oMath xmlns:m="http://schemas.openxmlformats.org/officeDocument/2006/math">
                    <m:sSup>
                      <m:sSupPr>
                        <m:ctrlPr>
                          <a:rPr lang="en-US" sz="1600" b="0" i="1">
                            <a:latin typeface="Cambria Math" panose="02040503050406030204" pitchFamily="18" charset="0"/>
                          </a:rPr>
                        </m:ctrlPr>
                      </m:sSupPr>
                      <m:e>
                        <m:r>
                          <a:rPr lang="en-US" sz="1600" b="0" i="1">
                            <a:latin typeface="Cambria Math" panose="02040503050406030204" pitchFamily="18" charset="0"/>
                            <a:ea typeface="Cambria Math" panose="02040503050406030204" pitchFamily="18" charset="0"/>
                          </a:rPr>
                          <m:t>∞</m:t>
                        </m:r>
                      </m:e>
                      <m:sup>
                        <m:f>
                          <m:fPr>
                            <m:ctrlPr>
                              <a:rPr lang="en-US" sz="1600" b="0" i="1">
                                <a:latin typeface="Cambria Math" panose="02040503050406030204" pitchFamily="18" charset="0"/>
                              </a:rPr>
                            </m:ctrlPr>
                          </m:fPr>
                          <m:num>
                            <m:r>
                              <a:rPr lang="en-US" sz="1600" b="0" i="1">
                                <a:latin typeface="Cambria Math" panose="02040503050406030204" pitchFamily="18" charset="0"/>
                              </a:rPr>
                              <m:t>1</m:t>
                            </m:r>
                          </m:num>
                          <m:den>
                            <m:r>
                              <a:rPr lang="en-US" sz="1600" b="0" i="1">
                                <a:latin typeface="Cambria Math" panose="02040503050406030204" pitchFamily="18" charset="0"/>
                                <a:ea typeface="Cambria Math" panose="02040503050406030204" pitchFamily="18" charset="0"/>
                              </a:rPr>
                              <m:t>∞</m:t>
                            </m:r>
                          </m:den>
                        </m:f>
                      </m:sup>
                    </m:sSup>
                  </m:oMath>
                </a14:m>
                <a:r>
                  <a:rPr lang="en-US" sz="1600" b="0" dirty="0"/>
                  <a:t>.</a:t>
                </a:r>
              </a:p>
              <a:p>
                <a:pPr>
                  <a:lnSpc>
                    <a:spcPct val="120000"/>
                  </a:lnSpc>
                  <a:spcBef>
                    <a:spcPts val="0"/>
                  </a:spcBef>
                </a:pPr>
                <a:r>
                  <a:rPr lang="en-US" sz="1600" b="0" dirty="0"/>
                  <a:t>Step 2: Take the natural logarithm of the expression</a:t>
                </a:r>
              </a:p>
              <a:p>
                <a:pPr>
                  <a:lnSpc>
                    <a:spcPct val="120000"/>
                  </a:lnSpc>
                  <a:spcBef>
                    <a:spcPts val="0"/>
                  </a:spcBef>
                </a:pPr>
                <a:r>
                  <a:rPr lang="en-US" sz="1600" b="0" dirty="0"/>
                  <a:t>Let's take the natural logarithm of the expression to simplify it. </a:t>
                </a:r>
                <a:r>
                  <a:rPr lang="en-US" sz="1600" b="0" dirty="0" smtClean="0"/>
                  <a:t>Let </a:t>
                </a:r>
                <a14:m>
                  <m:oMath xmlns:m="http://schemas.openxmlformats.org/officeDocument/2006/math">
                    <m:r>
                      <m:rPr>
                        <m:sty m:val="p"/>
                      </m:rPr>
                      <a:rPr lang="en-US" sz="1600" b="0" i="0" smtClean="0">
                        <a:latin typeface="Cambria Math" panose="02040503050406030204" pitchFamily="18" charset="0"/>
                      </a:rPr>
                      <m:t>y</m:t>
                    </m:r>
                    <m:r>
                      <a:rPr lang="en-US" sz="1600" b="0" i="0" smtClean="0">
                        <a:latin typeface="Cambria Math" panose="02040503050406030204" pitchFamily="18" charset="0"/>
                      </a:rPr>
                      <m:t>=</m:t>
                    </m:r>
                    <m:sSup>
                      <m:sSupPr>
                        <m:ctrlPr>
                          <a:rPr lang="en-US" sz="1600" i="1">
                            <a:latin typeface="Cambria Math" panose="02040503050406030204" pitchFamily="18" charset="0"/>
                          </a:rPr>
                        </m:ctrlPr>
                      </m:sSupPr>
                      <m:e>
                        <m:r>
                          <a:rPr lang="en-US" sz="1600" b="0" i="1">
                            <a:latin typeface="Cambria Math" panose="02040503050406030204" pitchFamily="18" charset="0"/>
                          </a:rPr>
                          <m:t>𝑥</m:t>
                        </m:r>
                      </m:e>
                      <m:sup>
                        <m:f>
                          <m:fPr>
                            <m:ctrlPr>
                              <a:rPr lang="en-US" sz="1600" i="1">
                                <a:latin typeface="Cambria Math" panose="02040503050406030204" pitchFamily="18" charset="0"/>
                              </a:rPr>
                            </m:ctrlPr>
                          </m:fPr>
                          <m:num>
                            <m:r>
                              <a:rPr lang="en-US" sz="1600" b="0" i="1">
                                <a:latin typeface="Cambria Math" panose="02040503050406030204" pitchFamily="18" charset="0"/>
                              </a:rPr>
                              <m:t>1</m:t>
                            </m:r>
                          </m:num>
                          <m:den>
                            <m:r>
                              <m:rPr>
                                <m:sty m:val="p"/>
                              </m:rPr>
                              <a:rPr lang="en-US" sz="1600" b="0">
                                <a:latin typeface="Cambria Math" panose="02040503050406030204" pitchFamily="18" charset="0"/>
                              </a:rPr>
                              <m:t>ln</m:t>
                            </m:r>
                            <m:r>
                              <a:rPr lang="en-US" sz="1600" b="0" i="1">
                                <a:latin typeface="Cambria Math" panose="02040503050406030204" pitchFamily="18" charset="0"/>
                              </a:rPr>
                              <m:t>⁡(</m:t>
                            </m:r>
                            <m:r>
                              <a:rPr lang="en-US" sz="1600" b="0" i="1">
                                <a:latin typeface="Cambria Math" panose="02040503050406030204" pitchFamily="18" charset="0"/>
                              </a:rPr>
                              <m:t>𝑥</m:t>
                            </m:r>
                            <m:r>
                              <a:rPr lang="en-US" sz="1600" b="0" i="1">
                                <a:latin typeface="Cambria Math" panose="02040503050406030204" pitchFamily="18" charset="0"/>
                              </a:rPr>
                              <m:t>)</m:t>
                            </m:r>
                          </m:den>
                        </m:f>
                      </m:sup>
                    </m:sSup>
                  </m:oMath>
                </a14:m>
                <a:r>
                  <a:rPr lang="en-US" sz="1600" b="0" dirty="0" smtClean="0"/>
                  <a:t>, then </a:t>
                </a:r>
                <a14:m>
                  <m:oMath xmlns:m="http://schemas.openxmlformats.org/officeDocument/2006/math">
                    <m:r>
                      <m:rPr>
                        <m:sty m:val="p"/>
                      </m:rPr>
                      <a:rPr lang="en-US" sz="1600" b="0" i="1" dirty="0" smtClean="0">
                        <a:latin typeface="Cambria Math" panose="02040503050406030204" pitchFamily="18" charset="0"/>
                      </a:rPr>
                      <m:t>ln</m:t>
                    </m:r>
                    <m:r>
                      <a:rPr lang="en-US" sz="1600" b="0" i="1" dirty="0" smtClean="0">
                        <a:latin typeface="Cambria Math" panose="02040503050406030204" pitchFamily="18" charset="0"/>
                      </a:rPr>
                      <m:t>⁡(</m:t>
                    </m:r>
                    <m:r>
                      <a:rPr lang="en-US" sz="1600" b="0" i="1" dirty="0" smtClean="0">
                        <a:latin typeface="Cambria Math" panose="02040503050406030204" pitchFamily="18" charset="0"/>
                      </a:rPr>
                      <m:t>𝑦</m:t>
                    </m:r>
                    <m:r>
                      <a:rPr lang="en-US" sz="1600" b="0" i="1" dirty="0" smtClean="0">
                        <a:latin typeface="Cambria Math" panose="02040503050406030204" pitchFamily="18" charset="0"/>
                      </a:rPr>
                      <m:t>) = </m:t>
                    </m:r>
                    <m:r>
                      <m:rPr>
                        <m:sty m:val="p"/>
                      </m:rPr>
                      <a:rPr lang="en-US" sz="1600" b="0" i="1" dirty="0" smtClean="0">
                        <a:latin typeface="Cambria Math" panose="02040503050406030204" pitchFamily="18" charset="0"/>
                      </a:rPr>
                      <m:t>ln</m:t>
                    </m:r>
                    <m:r>
                      <a:rPr lang="en-US" sz="1600" b="0" i="1" dirty="0" smtClean="0">
                        <a:latin typeface="Cambria Math" panose="02040503050406030204" pitchFamily="18" charset="0"/>
                      </a:rPr>
                      <m:t>⁡(</m:t>
                    </m:r>
                    <m:sSup>
                      <m:sSupPr>
                        <m:ctrlPr>
                          <a:rPr lang="en-US" sz="1600" i="1">
                            <a:latin typeface="Cambria Math" panose="02040503050406030204" pitchFamily="18" charset="0"/>
                          </a:rPr>
                        </m:ctrlPr>
                      </m:sSupPr>
                      <m:e>
                        <m:r>
                          <a:rPr lang="en-US" sz="1600" b="0" i="1">
                            <a:latin typeface="Cambria Math" panose="02040503050406030204" pitchFamily="18" charset="0"/>
                          </a:rPr>
                          <m:t>𝑥</m:t>
                        </m:r>
                      </m:e>
                      <m:sup>
                        <m:f>
                          <m:fPr>
                            <m:ctrlPr>
                              <a:rPr lang="en-US" sz="1600" i="1">
                                <a:latin typeface="Cambria Math" panose="02040503050406030204" pitchFamily="18" charset="0"/>
                              </a:rPr>
                            </m:ctrlPr>
                          </m:fPr>
                          <m:num>
                            <m:r>
                              <a:rPr lang="en-US" sz="1600" b="0" i="1">
                                <a:latin typeface="Cambria Math" panose="02040503050406030204" pitchFamily="18" charset="0"/>
                              </a:rPr>
                              <m:t>1</m:t>
                            </m:r>
                          </m:num>
                          <m:den>
                            <m:r>
                              <m:rPr>
                                <m:sty m:val="p"/>
                              </m:rPr>
                              <a:rPr lang="en-US" sz="1600" b="0">
                                <a:latin typeface="Cambria Math" panose="02040503050406030204" pitchFamily="18" charset="0"/>
                              </a:rPr>
                              <m:t>ln</m:t>
                            </m:r>
                            <m:r>
                              <a:rPr lang="en-US" sz="1600" b="0" i="1">
                                <a:latin typeface="Cambria Math" panose="02040503050406030204" pitchFamily="18" charset="0"/>
                              </a:rPr>
                              <m:t>⁡(</m:t>
                            </m:r>
                            <m:r>
                              <a:rPr lang="en-US" sz="1600" b="0" i="1">
                                <a:latin typeface="Cambria Math" panose="02040503050406030204" pitchFamily="18" charset="0"/>
                              </a:rPr>
                              <m:t>𝑥</m:t>
                            </m:r>
                            <m:r>
                              <a:rPr lang="en-US" sz="1600" b="0" i="1">
                                <a:latin typeface="Cambria Math" panose="02040503050406030204" pitchFamily="18" charset="0"/>
                              </a:rPr>
                              <m:t>)</m:t>
                            </m:r>
                          </m:den>
                        </m:f>
                      </m:sup>
                    </m:sSup>
                    <m:r>
                      <a:rPr lang="en-US" sz="1600" b="0" i="1" dirty="0" smtClean="0">
                        <a:latin typeface="Cambria Math" panose="02040503050406030204" pitchFamily="18" charset="0"/>
                      </a:rPr>
                      <m:t>)</m:t>
                    </m:r>
                  </m:oMath>
                </a14:m>
                <a:endParaRPr lang="en-US" sz="1600" b="0" dirty="0"/>
              </a:p>
              <a:p>
                <a:pPr>
                  <a:lnSpc>
                    <a:spcPct val="120000"/>
                  </a:lnSpc>
                  <a:spcBef>
                    <a:spcPts val="0"/>
                  </a:spcBef>
                </a:pPr>
                <a:r>
                  <a:rPr lang="en-US" sz="1600" b="0" dirty="0"/>
                  <a:t>Step 3: Apply the power rule of logarithms</a:t>
                </a:r>
              </a:p>
              <a:p>
                <a:pPr>
                  <a:lnSpc>
                    <a:spcPct val="120000"/>
                  </a:lnSpc>
                  <a:spcBef>
                    <a:spcPts val="0"/>
                  </a:spcBef>
                </a:pPr>
                <a:r>
                  <a:rPr lang="en-US" sz="1600" b="0" dirty="0"/>
                  <a:t>Using the power rule of logarithms, we get </a:t>
                </a:r>
                <a14:m>
                  <m:oMath xmlns:m="http://schemas.openxmlformats.org/officeDocument/2006/math">
                    <m:r>
                      <m:rPr>
                        <m:sty m:val="p"/>
                      </m:rPr>
                      <a:rPr lang="en-US" sz="1600" b="0" i="1" dirty="0" smtClean="0">
                        <a:latin typeface="Cambria Math" panose="02040503050406030204" pitchFamily="18" charset="0"/>
                      </a:rPr>
                      <m:t>ln</m:t>
                    </m:r>
                    <m:r>
                      <a:rPr lang="en-US" sz="1600" b="0" i="1" dirty="0" smtClean="0">
                        <a:latin typeface="Cambria Math" panose="02040503050406030204" pitchFamily="18" charset="0"/>
                      </a:rPr>
                      <m:t>⁡(</m:t>
                    </m:r>
                    <m:r>
                      <a:rPr lang="en-US" sz="1600" b="0" i="1" dirty="0" smtClean="0">
                        <a:latin typeface="Cambria Math" panose="02040503050406030204" pitchFamily="18" charset="0"/>
                      </a:rPr>
                      <m:t>𝑦</m:t>
                    </m:r>
                    <m:r>
                      <a:rPr lang="en-US" sz="1600" b="0" i="1" dirty="0" smtClean="0">
                        <a:latin typeface="Cambria Math" panose="02040503050406030204" pitchFamily="18" charset="0"/>
                      </a:rPr>
                      <m:t>) = (</m:t>
                    </m:r>
                    <m:f>
                      <m:fPr>
                        <m:ctrlPr>
                          <a:rPr lang="en-US" sz="1600" b="0" i="1" dirty="0" smtClean="0">
                            <a:latin typeface="Cambria Math" panose="02040503050406030204" pitchFamily="18" charset="0"/>
                          </a:rPr>
                        </m:ctrlPr>
                      </m:fPr>
                      <m:num>
                        <m:r>
                          <a:rPr lang="en-US" sz="1600" b="0" i="1" dirty="0" smtClean="0">
                            <a:latin typeface="Cambria Math" panose="02040503050406030204" pitchFamily="18" charset="0"/>
                          </a:rPr>
                          <m:t>1</m:t>
                        </m:r>
                      </m:num>
                      <m:den>
                        <m:r>
                          <m:rPr>
                            <m:sty m:val="p"/>
                          </m:rPr>
                          <a:rPr lang="en-US" sz="1600" b="0" i="0" dirty="0" smtClean="0">
                            <a:latin typeface="Cambria Math" panose="02040503050406030204" pitchFamily="18" charset="0"/>
                          </a:rPr>
                          <m:t>ln</m:t>
                        </m:r>
                        <m:r>
                          <a:rPr lang="en-US" sz="1600" b="0" i="1" dirty="0" smtClean="0">
                            <a:latin typeface="Cambria Math" panose="02040503050406030204" pitchFamily="18" charset="0"/>
                          </a:rPr>
                          <m:t>⁡(</m:t>
                        </m:r>
                        <m:r>
                          <a:rPr lang="en-US" sz="1600" b="0" i="1" dirty="0" smtClean="0">
                            <a:latin typeface="Cambria Math" panose="02040503050406030204" pitchFamily="18" charset="0"/>
                          </a:rPr>
                          <m:t>𝑥</m:t>
                        </m:r>
                        <m:r>
                          <a:rPr lang="en-US" sz="1600" b="0" i="1" dirty="0" smtClean="0">
                            <a:latin typeface="Cambria Math" panose="02040503050406030204" pitchFamily="18" charset="0"/>
                          </a:rPr>
                          <m:t>)</m:t>
                        </m:r>
                      </m:den>
                    </m:f>
                    <m:r>
                      <a:rPr lang="en-US" sz="1600" b="0" i="1" dirty="0" smtClean="0">
                        <a:latin typeface="Cambria Math" panose="02040503050406030204" pitchFamily="18" charset="0"/>
                      </a:rPr>
                      <m:t>) ∗ </m:t>
                    </m:r>
                    <m:r>
                      <m:rPr>
                        <m:sty m:val="p"/>
                      </m:rPr>
                      <a:rPr lang="en-US" sz="1600" b="0" i="1" dirty="0" smtClean="0">
                        <a:latin typeface="Cambria Math" panose="02040503050406030204" pitchFamily="18" charset="0"/>
                      </a:rPr>
                      <m:t>ln</m:t>
                    </m:r>
                    <m:r>
                      <a:rPr lang="en-US" sz="1600" b="0" i="1" dirty="0" smtClean="0">
                        <a:latin typeface="Cambria Math" panose="02040503050406030204" pitchFamily="18" charset="0"/>
                      </a:rPr>
                      <m:t>⁡(</m:t>
                    </m:r>
                    <m:r>
                      <a:rPr lang="en-US" sz="1600" b="0" i="1" dirty="0" smtClean="0">
                        <a:latin typeface="Cambria Math" panose="02040503050406030204" pitchFamily="18" charset="0"/>
                      </a:rPr>
                      <m:t>𝑥</m:t>
                    </m:r>
                    <m:r>
                      <a:rPr lang="en-US" sz="1600" b="0" i="1" dirty="0" smtClean="0">
                        <a:latin typeface="Cambria Math" panose="02040503050406030204" pitchFamily="18" charset="0"/>
                      </a:rPr>
                      <m:t>)</m:t>
                    </m:r>
                  </m:oMath>
                </a14:m>
                <a:endParaRPr lang="en-US" sz="1600" b="0" dirty="0"/>
              </a:p>
              <a:p>
                <a:pPr>
                  <a:lnSpc>
                    <a:spcPct val="120000"/>
                  </a:lnSpc>
                  <a:spcBef>
                    <a:spcPts val="0"/>
                  </a:spcBef>
                </a:pPr>
                <a:r>
                  <a:rPr lang="en-US" sz="1600" b="0" dirty="0"/>
                  <a:t>Step 4: Simplify the expression</a:t>
                </a:r>
              </a:p>
              <a:p>
                <a:pPr>
                  <a:lnSpc>
                    <a:spcPct val="120000"/>
                  </a:lnSpc>
                  <a:spcBef>
                    <a:spcPts val="0"/>
                  </a:spcBef>
                </a:pPr>
                <a:r>
                  <a:rPr lang="en-US" sz="1600" b="0" dirty="0"/>
                  <a:t>Simplifying the expression gives </a:t>
                </a:r>
                <a14:m>
                  <m:oMath xmlns:m="http://schemas.openxmlformats.org/officeDocument/2006/math">
                    <m:r>
                      <m:rPr>
                        <m:sty m:val="p"/>
                      </m:rPr>
                      <a:rPr lang="en-US" sz="1600" b="0" i="1" dirty="0" smtClean="0">
                        <a:latin typeface="Cambria Math" panose="02040503050406030204" pitchFamily="18" charset="0"/>
                      </a:rPr>
                      <m:t>ln</m:t>
                    </m:r>
                    <m:r>
                      <a:rPr lang="en-US" sz="1600" b="0" i="1" dirty="0" smtClean="0">
                        <a:latin typeface="Cambria Math" panose="02040503050406030204" pitchFamily="18" charset="0"/>
                      </a:rPr>
                      <m:t>⁡(</m:t>
                    </m:r>
                    <m:r>
                      <a:rPr lang="en-US" sz="1600" b="0" i="1" dirty="0" smtClean="0">
                        <a:latin typeface="Cambria Math" panose="02040503050406030204" pitchFamily="18" charset="0"/>
                      </a:rPr>
                      <m:t>𝑦</m:t>
                    </m:r>
                    <m:r>
                      <a:rPr lang="en-US" sz="1600" b="0" i="1" dirty="0" smtClean="0">
                        <a:latin typeface="Cambria Math" panose="02040503050406030204" pitchFamily="18" charset="0"/>
                      </a:rPr>
                      <m:t>) = 1</m:t>
                    </m:r>
                  </m:oMath>
                </a14:m>
                <a:endParaRPr lang="en-US" sz="1600" b="0" dirty="0"/>
              </a:p>
              <a:p>
                <a:pPr>
                  <a:lnSpc>
                    <a:spcPct val="120000"/>
                  </a:lnSpc>
                  <a:spcBef>
                    <a:spcPts val="0"/>
                  </a:spcBef>
                </a:pPr>
                <a:r>
                  <a:rPr lang="en-US" sz="1600" b="0" dirty="0"/>
                  <a:t>Step 5: Evaluate the limit of </a:t>
                </a:r>
                <a14:m>
                  <m:oMath xmlns:m="http://schemas.openxmlformats.org/officeDocument/2006/math">
                    <m:r>
                      <m:rPr>
                        <m:sty m:val="p"/>
                      </m:rPr>
                      <a:rPr lang="en-US" sz="1600" b="0" i="1" dirty="0" smtClean="0">
                        <a:latin typeface="Cambria Math" panose="02040503050406030204" pitchFamily="18" charset="0"/>
                      </a:rPr>
                      <m:t>ln</m:t>
                    </m:r>
                    <m:r>
                      <a:rPr lang="en-US" sz="1600" b="0" i="1" dirty="0" smtClean="0">
                        <a:latin typeface="Cambria Math" panose="02040503050406030204" pitchFamily="18" charset="0"/>
                      </a:rPr>
                      <m:t>⁡(</m:t>
                    </m:r>
                    <m:r>
                      <a:rPr lang="en-US" sz="1600" b="0" i="1" dirty="0" smtClean="0">
                        <a:latin typeface="Cambria Math" panose="02040503050406030204" pitchFamily="18" charset="0"/>
                      </a:rPr>
                      <m:t>𝑦</m:t>
                    </m:r>
                    <m:r>
                      <a:rPr lang="en-US" sz="1600" b="0" i="1" dirty="0" smtClean="0">
                        <a:latin typeface="Cambria Math" panose="02040503050406030204" pitchFamily="18" charset="0"/>
                      </a:rPr>
                      <m:t>)</m:t>
                    </m:r>
                  </m:oMath>
                </a14:m>
                <a:endParaRPr lang="en-US" sz="1600" b="0" dirty="0"/>
              </a:p>
              <a:p>
                <a:pPr>
                  <a:lnSpc>
                    <a:spcPct val="120000"/>
                  </a:lnSpc>
                  <a:spcBef>
                    <a:spcPts val="0"/>
                  </a:spcBef>
                </a:pPr>
                <a:r>
                  <a:rPr lang="en-US" sz="1600" b="0" dirty="0"/>
                  <a:t>Since </a:t>
                </a:r>
                <a14:m>
                  <m:oMath xmlns:m="http://schemas.openxmlformats.org/officeDocument/2006/math">
                    <m:r>
                      <m:rPr>
                        <m:sty m:val="p"/>
                      </m:rPr>
                      <a:rPr lang="en-US" sz="1600" b="0" i="1" dirty="0" smtClean="0">
                        <a:latin typeface="Cambria Math" panose="02040503050406030204" pitchFamily="18" charset="0"/>
                      </a:rPr>
                      <m:t>ln</m:t>
                    </m:r>
                    <m:r>
                      <a:rPr lang="en-US" sz="1600" b="0" i="1" dirty="0" smtClean="0">
                        <a:latin typeface="Cambria Math" panose="02040503050406030204" pitchFamily="18" charset="0"/>
                      </a:rPr>
                      <m:t>⁡(</m:t>
                    </m:r>
                    <m:r>
                      <a:rPr lang="en-US" sz="1600" b="0" i="1" dirty="0" smtClean="0">
                        <a:latin typeface="Cambria Math" panose="02040503050406030204" pitchFamily="18" charset="0"/>
                      </a:rPr>
                      <m:t>𝑦</m:t>
                    </m:r>
                    <m:r>
                      <a:rPr lang="en-US" sz="1600" b="0" i="1" dirty="0" smtClean="0">
                        <a:latin typeface="Cambria Math" panose="02040503050406030204" pitchFamily="18" charset="0"/>
                      </a:rPr>
                      <m:t>) = 1</m:t>
                    </m:r>
                  </m:oMath>
                </a14:m>
                <a:r>
                  <a:rPr lang="en-US" sz="1600" b="0" dirty="0"/>
                  <a:t>, the limit of </a:t>
                </a:r>
                <a14:m>
                  <m:oMath xmlns:m="http://schemas.openxmlformats.org/officeDocument/2006/math">
                    <m:r>
                      <m:rPr>
                        <m:sty m:val="p"/>
                      </m:rPr>
                      <a:rPr lang="en-US" sz="1600" b="0" i="1" dirty="0" smtClean="0">
                        <a:latin typeface="Cambria Math" panose="02040503050406030204" pitchFamily="18" charset="0"/>
                      </a:rPr>
                      <m:t>ln</m:t>
                    </m:r>
                    <m:r>
                      <a:rPr lang="en-US" sz="1600" b="0" i="1" dirty="0" smtClean="0">
                        <a:latin typeface="Cambria Math" panose="02040503050406030204" pitchFamily="18" charset="0"/>
                      </a:rPr>
                      <m:t>⁡(</m:t>
                    </m:r>
                    <m:r>
                      <a:rPr lang="en-US" sz="1600" b="0" i="1" dirty="0" smtClean="0">
                        <a:latin typeface="Cambria Math" panose="02040503050406030204" pitchFamily="18" charset="0"/>
                      </a:rPr>
                      <m:t>𝑦</m:t>
                    </m:r>
                    <m:r>
                      <a:rPr lang="en-US" sz="1600" b="0" i="1" dirty="0" smtClean="0">
                        <a:latin typeface="Cambria Math" panose="02040503050406030204" pitchFamily="18" charset="0"/>
                      </a:rPr>
                      <m:t>)</m:t>
                    </m:r>
                  </m:oMath>
                </a14:m>
                <a:r>
                  <a:rPr lang="en-US" sz="1600" b="0" dirty="0"/>
                  <a:t> as </a:t>
                </a:r>
                <a14:m>
                  <m:oMath xmlns:m="http://schemas.openxmlformats.org/officeDocument/2006/math">
                    <m:r>
                      <a:rPr lang="en-US" sz="1600" b="0" i="1" dirty="0" smtClean="0">
                        <a:latin typeface="Cambria Math" panose="02040503050406030204" pitchFamily="18" charset="0"/>
                      </a:rPr>
                      <m:t>𝑥</m:t>
                    </m:r>
                  </m:oMath>
                </a14:m>
                <a:r>
                  <a:rPr lang="en-US" sz="1600" b="0" dirty="0"/>
                  <a:t> approaches infinity is also 1.</a:t>
                </a:r>
              </a:p>
              <a:p>
                <a:pPr>
                  <a:lnSpc>
                    <a:spcPct val="120000"/>
                  </a:lnSpc>
                  <a:spcBef>
                    <a:spcPts val="0"/>
                  </a:spcBef>
                </a:pPr>
                <a:r>
                  <a:rPr lang="en-US" sz="1600" b="0" dirty="0"/>
                  <a:t>Step 6: </a:t>
                </a:r>
                <a:r>
                  <a:rPr lang="en-US" sz="1600" b="0" dirty="0" err="1"/>
                  <a:t>Exponentiate</a:t>
                </a:r>
                <a:r>
                  <a:rPr lang="en-US" sz="1600" b="0" dirty="0"/>
                  <a:t> both </a:t>
                </a:r>
                <a:r>
                  <a:rPr lang="en-US" sz="1600" b="0" dirty="0" smtClean="0"/>
                  <a:t>sides</a:t>
                </a:r>
                <a:endParaRPr lang="en-US" sz="1600" b="0" dirty="0"/>
              </a:p>
              <a:p>
                <a:pPr>
                  <a:lnSpc>
                    <a:spcPct val="120000"/>
                  </a:lnSpc>
                  <a:spcBef>
                    <a:spcPts val="0"/>
                  </a:spcBef>
                </a:pPr>
                <a:r>
                  <a:rPr lang="en-US" sz="1600" b="0" dirty="0" err="1"/>
                  <a:t>Exponentiating</a:t>
                </a:r>
                <a:r>
                  <a:rPr lang="en-US" sz="1600" b="0" dirty="0"/>
                  <a:t> both sides gives </a:t>
                </a:r>
                <a14:m>
                  <m:oMath xmlns:m="http://schemas.openxmlformats.org/officeDocument/2006/math">
                    <m:r>
                      <a:rPr lang="en-US" sz="1600" b="0" i="1" dirty="0" smtClean="0">
                        <a:latin typeface="Cambria Math" panose="02040503050406030204" pitchFamily="18" charset="0"/>
                      </a:rPr>
                      <m:t>𝑦</m:t>
                    </m:r>
                    <m:r>
                      <a:rPr lang="en-US" sz="1600" b="0" i="1" dirty="0" smtClean="0">
                        <a:latin typeface="Cambria Math" panose="02040503050406030204" pitchFamily="18" charset="0"/>
                      </a:rPr>
                      <m:t> = </m:t>
                    </m:r>
                    <m:sSup>
                      <m:sSupPr>
                        <m:ctrlPr>
                          <a:rPr lang="en-US" sz="1600" b="0" i="1" dirty="0" smtClean="0">
                            <a:latin typeface="Cambria Math" panose="02040503050406030204" pitchFamily="18" charset="0"/>
                          </a:rPr>
                        </m:ctrlPr>
                      </m:sSupPr>
                      <m:e>
                        <m:r>
                          <a:rPr lang="en-US" sz="1600" b="0" i="1" dirty="0" smtClean="0">
                            <a:latin typeface="Cambria Math" panose="02040503050406030204" pitchFamily="18" charset="0"/>
                          </a:rPr>
                          <m:t>𝑒</m:t>
                        </m:r>
                      </m:e>
                      <m:sup>
                        <m:r>
                          <a:rPr lang="en-US" sz="1600" b="0" i="1" dirty="0" smtClean="0">
                            <a:latin typeface="Cambria Math" panose="02040503050406030204" pitchFamily="18" charset="0"/>
                          </a:rPr>
                          <m:t>1</m:t>
                        </m:r>
                      </m:sup>
                    </m:sSup>
                    <m:r>
                      <a:rPr lang="en-US" sz="1600" b="0" i="1" dirty="0" smtClean="0">
                        <a:latin typeface="Cambria Math" panose="02040503050406030204" pitchFamily="18" charset="0"/>
                      </a:rPr>
                      <m:t> = </m:t>
                    </m:r>
                    <m:r>
                      <a:rPr lang="en-US" sz="1600" b="0" i="1" dirty="0" smtClean="0">
                        <a:latin typeface="Cambria Math" panose="02040503050406030204" pitchFamily="18" charset="0"/>
                      </a:rPr>
                      <m:t>𝑒</m:t>
                    </m:r>
                  </m:oMath>
                </a14:m>
                <a:endParaRPr lang="en-US" sz="1600" b="0" dirty="0"/>
              </a:p>
              <a:p>
                <a:pPr>
                  <a:lnSpc>
                    <a:spcPct val="120000"/>
                  </a:lnSpc>
                  <a:spcBef>
                    <a:spcPts val="0"/>
                  </a:spcBef>
                </a:pPr>
                <a:r>
                  <a:rPr lang="en-US" sz="1600" b="0" dirty="0"/>
                  <a:t>The final answer is: </a:t>
                </a:r>
                <a14:m>
                  <m:oMath xmlns:m="http://schemas.openxmlformats.org/officeDocument/2006/math">
                    <m:r>
                      <a:rPr lang="en-US" sz="1600" b="0" i="1" dirty="0" smtClean="0">
                        <a:latin typeface="Cambria Math" panose="02040503050406030204" pitchFamily="18" charset="0"/>
                      </a:rPr>
                      <m:t>𝑒</m:t>
                    </m:r>
                    <m:r>
                      <a:rPr lang="en-US" sz="1600" b="0" i="1" dirty="0" smtClean="0">
                        <a:latin typeface="Cambria Math" panose="02040503050406030204" pitchFamily="18" charset="0"/>
                      </a:rPr>
                      <m:t>​</m:t>
                    </m:r>
                  </m:oMath>
                </a14:m>
                <a:endParaRPr lang="en-US" sz="1600" b="0"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39788" y="1676400"/>
                <a:ext cx="5157787" cy="2451099"/>
              </a:xfr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839788" y="4127498"/>
                <a:ext cx="5157787" cy="2571751"/>
              </a:xfrm>
              <a:ln>
                <a:solidFill>
                  <a:schemeClr val="tx1"/>
                </a:solidFill>
              </a:ln>
            </p:spPr>
            <p:txBody>
              <a:bodyPr>
                <a:noAutofit/>
              </a:bodyPr>
              <a:lstStyle/>
              <a:p>
                <a:pPr marL="0" indent="0">
                  <a:lnSpc>
                    <a:spcPct val="100000"/>
                  </a:lnSpc>
                  <a:spcBef>
                    <a:spcPts val="0"/>
                  </a:spcBef>
                  <a:buNone/>
                </a:pPr>
                <a:r>
                  <a:rPr lang="en-US" sz="900" dirty="0" smtClean="0"/>
                  <a:t>Here's how to evaluate the limit:</a:t>
                </a:r>
                <a:br>
                  <a:rPr lang="en-US" sz="900" dirty="0" smtClean="0"/>
                </a:br>
                <a:r>
                  <a:rPr lang="en-US" sz="900" dirty="0" smtClean="0"/>
                  <a:t>**1. Simplify the Expression**</a:t>
                </a:r>
                <a:br>
                  <a:rPr lang="en-US" sz="900" dirty="0" smtClean="0"/>
                </a:br>
                <a:r>
                  <a:rPr lang="en-US" sz="900" dirty="0" smtClean="0"/>
                  <a:t>The expression  </a:t>
                </a:r>
                <a14:m>
                  <m:oMath xmlns:m="http://schemas.openxmlformats.org/officeDocument/2006/math">
                    <m:sSup>
                      <m:sSupPr>
                        <m:ctrlPr>
                          <a:rPr lang="en-US" sz="900" i="1" dirty="0">
                            <a:latin typeface="Cambria Math" panose="02040503050406030204" pitchFamily="18" charset="0"/>
                          </a:rPr>
                        </m:ctrlPr>
                      </m:sSupPr>
                      <m:e>
                        <m:r>
                          <a:rPr lang="en-US" sz="900" i="1" dirty="0">
                            <a:latin typeface="Cambria Math" panose="02040503050406030204" pitchFamily="18" charset="0"/>
                          </a:rPr>
                          <m:t>𝑥</m:t>
                        </m:r>
                      </m:e>
                      <m:sup>
                        <m:f>
                          <m:fPr>
                            <m:ctrlPr>
                              <a:rPr lang="en-US" sz="900" i="1" dirty="0">
                                <a:latin typeface="Cambria Math" panose="02040503050406030204" pitchFamily="18" charset="0"/>
                              </a:rPr>
                            </m:ctrlPr>
                          </m:fPr>
                          <m:num>
                            <m:r>
                              <a:rPr lang="en-US" sz="900" i="1" dirty="0">
                                <a:latin typeface="Cambria Math" panose="02040503050406030204" pitchFamily="18" charset="0"/>
                              </a:rPr>
                              <m:t>1</m:t>
                            </m:r>
                          </m:num>
                          <m:den>
                            <m:r>
                              <m:rPr>
                                <m:sty m:val="p"/>
                              </m:rPr>
                              <a:rPr lang="en-US" sz="900" dirty="0">
                                <a:latin typeface="Cambria Math" panose="02040503050406030204" pitchFamily="18" charset="0"/>
                              </a:rPr>
                              <m:t>ln</m:t>
                            </m:r>
                            <m:r>
                              <a:rPr lang="en-US" sz="900" i="1" dirty="0">
                                <a:latin typeface="Cambria Math" panose="02040503050406030204" pitchFamily="18" charset="0"/>
                              </a:rPr>
                              <m:t>(</m:t>
                            </m:r>
                            <m:r>
                              <a:rPr lang="en-US" sz="900" i="1" dirty="0">
                                <a:latin typeface="Cambria Math" panose="02040503050406030204" pitchFamily="18" charset="0"/>
                              </a:rPr>
                              <m:t>𝑥</m:t>
                            </m:r>
                            <m:r>
                              <a:rPr lang="en-US" sz="900" i="1" dirty="0">
                                <a:latin typeface="Cambria Math" panose="02040503050406030204" pitchFamily="18" charset="0"/>
                              </a:rPr>
                              <m:t>)</m:t>
                            </m:r>
                          </m:den>
                        </m:f>
                      </m:sup>
                    </m:sSup>
                  </m:oMath>
                </a14:m>
                <a:r>
                  <a:rPr lang="en-US" sz="900" dirty="0" smtClean="0"/>
                  <a:t> can </a:t>
                </a:r>
                <a:r>
                  <a:rPr lang="en-US" sz="900" dirty="0"/>
                  <a:t>be rewritten using the property that  </a:t>
                </a:r>
                <a14:m>
                  <m:oMath xmlns:m="http://schemas.openxmlformats.org/officeDocument/2006/math">
                    <m:sSup>
                      <m:sSupPr>
                        <m:ctrlPr>
                          <a:rPr lang="en-US" sz="900" i="1" smtClean="0">
                            <a:latin typeface="Cambria Math" panose="02040503050406030204" pitchFamily="18" charset="0"/>
                          </a:rPr>
                        </m:ctrlPr>
                      </m:sSupPr>
                      <m:e>
                        <m:r>
                          <a:rPr lang="en-US" sz="900" b="0" i="1" smtClean="0">
                            <a:latin typeface="Cambria Math" panose="02040503050406030204" pitchFamily="18" charset="0"/>
                          </a:rPr>
                          <m:t>𝑎</m:t>
                        </m:r>
                      </m:e>
                      <m:sup>
                        <m:f>
                          <m:fPr>
                            <m:ctrlPr>
                              <a:rPr lang="en-US" sz="900" i="1" smtClean="0">
                                <a:latin typeface="Cambria Math" panose="02040503050406030204" pitchFamily="18" charset="0"/>
                              </a:rPr>
                            </m:ctrlPr>
                          </m:fPr>
                          <m:num>
                            <m:r>
                              <a:rPr lang="en-US" sz="900" b="0" i="1" smtClean="0">
                                <a:latin typeface="Cambria Math" panose="02040503050406030204" pitchFamily="18" charset="0"/>
                              </a:rPr>
                              <m:t>𝑏</m:t>
                            </m:r>
                          </m:num>
                          <m:den>
                            <m:r>
                              <a:rPr lang="en-US" sz="900" b="0" i="1" smtClean="0">
                                <a:latin typeface="Cambria Math" panose="02040503050406030204" pitchFamily="18" charset="0"/>
                              </a:rPr>
                              <m:t>𝑐</m:t>
                            </m:r>
                          </m:den>
                        </m:f>
                      </m:sup>
                    </m:sSup>
                    <m:r>
                      <a:rPr lang="en-US" sz="900" b="0" i="0" smtClean="0">
                        <a:latin typeface="Cambria Math" panose="02040503050406030204" pitchFamily="18" charset="0"/>
                      </a:rPr>
                      <m:t>=</m:t>
                    </m:r>
                    <m:sSup>
                      <m:sSupPr>
                        <m:ctrlPr>
                          <a:rPr lang="en-US" sz="900" b="0" i="1" smtClean="0">
                            <a:latin typeface="Cambria Math" panose="02040503050406030204" pitchFamily="18" charset="0"/>
                          </a:rPr>
                        </m:ctrlPr>
                      </m:sSupPr>
                      <m:e>
                        <m:r>
                          <a:rPr lang="en-US" sz="900" b="0" i="1" smtClean="0">
                            <a:latin typeface="Cambria Math" panose="02040503050406030204" pitchFamily="18" charset="0"/>
                          </a:rPr>
                          <m:t>𝑎</m:t>
                        </m:r>
                      </m:e>
                      <m:sup>
                        <m:sSup>
                          <m:sSupPr>
                            <m:ctrlPr>
                              <a:rPr lang="en-US" sz="900" b="0" i="1" smtClean="0">
                                <a:latin typeface="Cambria Math" panose="02040503050406030204" pitchFamily="18" charset="0"/>
                              </a:rPr>
                            </m:ctrlPr>
                          </m:sSupPr>
                          <m:e>
                            <m:r>
                              <a:rPr lang="en-US" sz="900" b="0" i="1" smtClean="0">
                                <a:latin typeface="Cambria Math" panose="02040503050406030204" pitchFamily="18" charset="0"/>
                              </a:rPr>
                              <m:t>𝑏</m:t>
                            </m:r>
                          </m:e>
                          <m:sup>
                            <m:f>
                              <m:fPr>
                                <m:ctrlPr>
                                  <a:rPr lang="en-US" sz="900" b="0" i="1" smtClean="0">
                                    <a:latin typeface="Cambria Math" panose="02040503050406030204" pitchFamily="18" charset="0"/>
                                  </a:rPr>
                                </m:ctrlPr>
                              </m:fPr>
                              <m:num>
                                <m:r>
                                  <a:rPr lang="en-US" sz="900" b="0" i="1" smtClean="0">
                                    <a:latin typeface="Cambria Math" panose="02040503050406030204" pitchFamily="18" charset="0"/>
                                  </a:rPr>
                                  <m:t>1</m:t>
                                </m:r>
                              </m:num>
                              <m:den>
                                <m:r>
                                  <a:rPr lang="en-US" sz="900" b="0" i="1" smtClean="0">
                                    <a:latin typeface="Cambria Math" panose="02040503050406030204" pitchFamily="18" charset="0"/>
                                  </a:rPr>
                                  <m:t>𝑐</m:t>
                                </m:r>
                              </m:den>
                            </m:f>
                          </m:sup>
                        </m:sSup>
                      </m:sup>
                    </m:sSup>
                  </m:oMath>
                </a14:m>
                <a:r>
                  <a:rPr lang="en-US" sz="900" dirty="0" smtClean="0"/>
                  <a:t>:</a:t>
                </a:r>
                <a:r>
                  <a:rPr lang="en-US" sz="900" dirty="0"/>
                  <a:t/>
                </a:r>
                <a:br>
                  <a:rPr lang="en-US" sz="900" dirty="0"/>
                </a:br>
                <a14:m>
                  <m:oMathPara xmlns:m="http://schemas.openxmlformats.org/officeDocument/2006/math">
                    <m:oMathParaPr>
                      <m:jc m:val="centerGroup"/>
                    </m:oMathParaPr>
                    <m:oMath xmlns:m="http://schemas.openxmlformats.org/officeDocument/2006/math">
                      <m:sSup>
                        <m:sSupPr>
                          <m:ctrlPr>
                            <a:rPr lang="en-US" sz="900" i="1" dirty="0">
                              <a:latin typeface="Cambria Math" panose="02040503050406030204" pitchFamily="18" charset="0"/>
                            </a:rPr>
                          </m:ctrlPr>
                        </m:sSupPr>
                        <m:e>
                          <m:r>
                            <a:rPr lang="en-US" sz="900" i="1" dirty="0">
                              <a:latin typeface="Cambria Math" panose="02040503050406030204" pitchFamily="18" charset="0"/>
                            </a:rPr>
                            <m:t>𝑥</m:t>
                          </m:r>
                        </m:e>
                        <m:sup>
                          <m:f>
                            <m:fPr>
                              <m:ctrlPr>
                                <a:rPr lang="en-US" sz="900" i="1" dirty="0">
                                  <a:latin typeface="Cambria Math" panose="02040503050406030204" pitchFamily="18" charset="0"/>
                                </a:rPr>
                              </m:ctrlPr>
                            </m:fPr>
                            <m:num>
                              <m:r>
                                <a:rPr lang="en-US" sz="900" i="1" dirty="0">
                                  <a:latin typeface="Cambria Math" panose="02040503050406030204" pitchFamily="18" charset="0"/>
                                </a:rPr>
                                <m:t>1</m:t>
                              </m:r>
                            </m:num>
                            <m:den>
                              <m:r>
                                <m:rPr>
                                  <m:sty m:val="p"/>
                                </m:rPr>
                                <a:rPr lang="en-US" sz="900" dirty="0">
                                  <a:latin typeface="Cambria Math" panose="02040503050406030204" pitchFamily="18" charset="0"/>
                                </a:rPr>
                                <m:t>ln</m:t>
                              </m:r>
                              <m:r>
                                <a:rPr lang="en-US" sz="900" i="1" dirty="0">
                                  <a:latin typeface="Cambria Math" panose="02040503050406030204" pitchFamily="18" charset="0"/>
                                </a:rPr>
                                <m:t>(</m:t>
                              </m:r>
                              <m:r>
                                <a:rPr lang="en-US" sz="900" i="1" dirty="0">
                                  <a:latin typeface="Cambria Math" panose="02040503050406030204" pitchFamily="18" charset="0"/>
                                </a:rPr>
                                <m:t>𝑥</m:t>
                              </m:r>
                              <m:r>
                                <a:rPr lang="en-US" sz="900" i="1" dirty="0">
                                  <a:latin typeface="Cambria Math" panose="02040503050406030204" pitchFamily="18" charset="0"/>
                                </a:rPr>
                                <m:t>)</m:t>
                              </m:r>
                            </m:den>
                          </m:f>
                        </m:sup>
                      </m:sSup>
                      <m:r>
                        <a:rPr lang="en-US" sz="900" b="0" i="0" dirty="0" smtClean="0">
                          <a:latin typeface="Cambria Math" panose="02040503050406030204" pitchFamily="18" charset="0"/>
                        </a:rPr>
                        <m:t>=</m:t>
                      </m:r>
                      <m:sSup>
                        <m:sSupPr>
                          <m:ctrlPr>
                            <a:rPr lang="en-US" sz="900" i="1" dirty="0">
                              <a:latin typeface="Cambria Math" panose="02040503050406030204" pitchFamily="18" charset="0"/>
                            </a:rPr>
                          </m:ctrlPr>
                        </m:sSupPr>
                        <m:e>
                          <m:r>
                            <a:rPr lang="en-US" sz="900" i="1" dirty="0">
                              <a:latin typeface="Cambria Math" panose="02040503050406030204" pitchFamily="18" charset="0"/>
                            </a:rPr>
                            <m:t>𝑥</m:t>
                          </m:r>
                        </m:e>
                        <m:sup>
                          <m:sSup>
                            <m:sSupPr>
                              <m:ctrlPr>
                                <a:rPr lang="en-US" sz="900" i="1" dirty="0" smtClean="0">
                                  <a:latin typeface="Cambria Math" panose="02040503050406030204" pitchFamily="18" charset="0"/>
                                </a:rPr>
                              </m:ctrlPr>
                            </m:sSupPr>
                            <m:e>
                              <m:f>
                                <m:fPr>
                                  <m:ctrlPr>
                                    <a:rPr lang="en-US" sz="900" i="1" dirty="0">
                                      <a:latin typeface="Cambria Math" panose="02040503050406030204" pitchFamily="18" charset="0"/>
                                    </a:rPr>
                                  </m:ctrlPr>
                                </m:fPr>
                                <m:num>
                                  <m:r>
                                    <a:rPr lang="en-US" sz="900" i="1" dirty="0">
                                      <a:latin typeface="Cambria Math" panose="02040503050406030204" pitchFamily="18" charset="0"/>
                                    </a:rPr>
                                    <m:t>1</m:t>
                                  </m:r>
                                </m:num>
                                <m:den>
                                  <m:r>
                                    <m:rPr>
                                      <m:sty m:val="p"/>
                                    </m:rPr>
                                    <a:rPr lang="en-US" sz="900" dirty="0">
                                      <a:latin typeface="Cambria Math" panose="02040503050406030204" pitchFamily="18" charset="0"/>
                                    </a:rPr>
                                    <m:t>ln</m:t>
                                  </m:r>
                                  <m:r>
                                    <a:rPr lang="en-US" sz="900" i="1" dirty="0">
                                      <a:latin typeface="Cambria Math" panose="02040503050406030204" pitchFamily="18" charset="0"/>
                                    </a:rPr>
                                    <m:t>(</m:t>
                                  </m:r>
                                  <m:r>
                                    <a:rPr lang="en-US" sz="900" i="1" dirty="0">
                                      <a:latin typeface="Cambria Math" panose="02040503050406030204" pitchFamily="18" charset="0"/>
                                    </a:rPr>
                                    <m:t>𝑥</m:t>
                                  </m:r>
                                  <m:r>
                                    <a:rPr lang="en-US" sz="900" i="1" dirty="0">
                                      <a:latin typeface="Cambria Math" panose="02040503050406030204" pitchFamily="18" charset="0"/>
                                    </a:rPr>
                                    <m:t>)</m:t>
                                  </m:r>
                                </m:den>
                              </m:f>
                            </m:e>
                            <m:sup>
                              <m:r>
                                <a:rPr lang="en-US" sz="900" b="0" i="1" dirty="0" smtClean="0">
                                  <a:latin typeface="Cambria Math" panose="02040503050406030204" pitchFamily="18" charset="0"/>
                                </a:rPr>
                                <m:t>1</m:t>
                              </m:r>
                            </m:sup>
                          </m:sSup>
                        </m:sup>
                      </m:sSup>
                      <m:r>
                        <a:rPr lang="en-US" sz="900" b="0" i="0" dirty="0" smtClean="0">
                          <a:latin typeface="Cambria Math" panose="02040503050406030204" pitchFamily="18" charset="0"/>
                        </a:rPr>
                        <m:t>=</m:t>
                      </m:r>
                      <m:sSup>
                        <m:sSupPr>
                          <m:ctrlPr>
                            <a:rPr lang="en-US" sz="900" b="0" i="1" dirty="0" smtClean="0">
                              <a:latin typeface="Cambria Math" panose="02040503050406030204" pitchFamily="18" charset="0"/>
                            </a:rPr>
                          </m:ctrlPr>
                        </m:sSupPr>
                        <m:e>
                          <m:r>
                            <a:rPr lang="en-US" sz="900" b="0" i="1" dirty="0" smtClean="0">
                              <a:latin typeface="Cambria Math" panose="02040503050406030204" pitchFamily="18" charset="0"/>
                            </a:rPr>
                            <m:t>𝑒</m:t>
                          </m:r>
                        </m:e>
                        <m:sup>
                          <m:r>
                            <m:rPr>
                              <m:sty m:val="p"/>
                            </m:rPr>
                            <a:rPr lang="en-US" sz="900" b="0" i="0" dirty="0" smtClean="0">
                              <a:latin typeface="Cambria Math" panose="02040503050406030204" pitchFamily="18" charset="0"/>
                            </a:rPr>
                            <m:t>ln</m:t>
                          </m:r>
                          <m:r>
                            <a:rPr lang="en-US" sz="900" b="0" i="1" dirty="0" smtClean="0">
                              <a:latin typeface="Cambria Math" panose="02040503050406030204" pitchFamily="18" charset="0"/>
                            </a:rPr>
                            <m:t>(</m:t>
                          </m:r>
                          <m:sSup>
                            <m:sSupPr>
                              <m:ctrlPr>
                                <a:rPr lang="en-US" sz="900" b="0" i="1" dirty="0" smtClean="0">
                                  <a:latin typeface="Cambria Math" panose="02040503050406030204" pitchFamily="18" charset="0"/>
                                </a:rPr>
                              </m:ctrlPr>
                            </m:sSupPr>
                            <m:e>
                              <m:r>
                                <a:rPr lang="en-US" sz="900" b="0" i="1" dirty="0" smtClean="0">
                                  <a:latin typeface="Cambria Math" panose="02040503050406030204" pitchFamily="18" charset="0"/>
                                </a:rPr>
                                <m:t>𝑥</m:t>
                              </m:r>
                            </m:e>
                            <m:sup>
                              <m:sSup>
                                <m:sSupPr>
                                  <m:ctrlPr>
                                    <a:rPr lang="en-US" sz="900" b="0" i="1" dirty="0" smtClean="0">
                                      <a:latin typeface="Cambria Math" panose="02040503050406030204" pitchFamily="18" charset="0"/>
                                    </a:rPr>
                                  </m:ctrlPr>
                                </m:sSupPr>
                                <m:e>
                                  <m:f>
                                    <m:fPr>
                                      <m:ctrlPr>
                                        <a:rPr lang="en-US" sz="900" b="0" i="1" dirty="0" smtClean="0">
                                          <a:latin typeface="Cambria Math" panose="02040503050406030204" pitchFamily="18" charset="0"/>
                                        </a:rPr>
                                      </m:ctrlPr>
                                    </m:fPr>
                                    <m:num>
                                      <m:r>
                                        <a:rPr lang="en-US" sz="900" b="0" i="1" dirty="0" smtClean="0">
                                          <a:latin typeface="Cambria Math" panose="02040503050406030204" pitchFamily="18" charset="0"/>
                                        </a:rPr>
                                        <m:t>1</m:t>
                                      </m:r>
                                    </m:num>
                                    <m:den>
                                      <m:func>
                                        <m:funcPr>
                                          <m:ctrlPr>
                                            <a:rPr lang="en-US" sz="900" b="0" i="1" dirty="0" smtClean="0">
                                              <a:latin typeface="Cambria Math" panose="02040503050406030204" pitchFamily="18" charset="0"/>
                                            </a:rPr>
                                          </m:ctrlPr>
                                        </m:funcPr>
                                        <m:fName>
                                          <m:r>
                                            <m:rPr>
                                              <m:sty m:val="p"/>
                                            </m:rPr>
                                            <a:rPr lang="en-US" sz="900" b="0" i="0" dirty="0" smtClean="0">
                                              <a:latin typeface="Cambria Math" panose="02040503050406030204" pitchFamily="18" charset="0"/>
                                            </a:rPr>
                                            <m:t>ln</m:t>
                                          </m:r>
                                        </m:fName>
                                        <m:e>
                                          <m:d>
                                            <m:dPr>
                                              <m:ctrlPr>
                                                <a:rPr lang="en-US" sz="900" b="0" i="1" dirty="0" smtClean="0">
                                                  <a:latin typeface="Cambria Math" panose="02040503050406030204" pitchFamily="18" charset="0"/>
                                                </a:rPr>
                                              </m:ctrlPr>
                                            </m:dPr>
                                            <m:e>
                                              <m:r>
                                                <a:rPr lang="en-US" sz="900" b="0" i="1" dirty="0" smtClean="0">
                                                  <a:latin typeface="Cambria Math" panose="02040503050406030204" pitchFamily="18" charset="0"/>
                                                </a:rPr>
                                                <m:t>𝑥</m:t>
                                              </m:r>
                                            </m:e>
                                          </m:d>
                                        </m:e>
                                      </m:func>
                                    </m:den>
                                  </m:f>
                                </m:e>
                                <m:sup>
                                  <m:r>
                                    <a:rPr lang="en-US" sz="900" b="0" i="1" dirty="0" smtClean="0">
                                      <a:latin typeface="Cambria Math" panose="02040503050406030204" pitchFamily="18" charset="0"/>
                                    </a:rPr>
                                    <m:t>1</m:t>
                                  </m:r>
                                </m:sup>
                              </m:sSup>
                            </m:sup>
                          </m:sSup>
                          <m:r>
                            <a:rPr lang="en-US" sz="900" b="0" i="1" dirty="0" smtClean="0">
                              <a:latin typeface="Cambria Math" panose="02040503050406030204" pitchFamily="18" charset="0"/>
                            </a:rPr>
                            <m:t>)</m:t>
                          </m:r>
                        </m:sup>
                      </m:sSup>
                      <m:r>
                        <a:rPr lang="en-US" sz="900" b="0" i="1" dirty="0" smtClean="0">
                          <a:latin typeface="Cambria Math" panose="02040503050406030204" pitchFamily="18" charset="0"/>
                        </a:rPr>
                        <m:t>=</m:t>
                      </m:r>
                      <m:sSup>
                        <m:sSupPr>
                          <m:ctrlPr>
                            <a:rPr lang="en-US" sz="900" b="0" i="1" dirty="0" smtClean="0">
                              <a:latin typeface="Cambria Math" panose="02040503050406030204" pitchFamily="18" charset="0"/>
                            </a:rPr>
                          </m:ctrlPr>
                        </m:sSupPr>
                        <m:e>
                          <m:r>
                            <a:rPr lang="en-US" sz="900" b="0" i="1" dirty="0" smtClean="0">
                              <a:latin typeface="Cambria Math" panose="02040503050406030204" pitchFamily="18" charset="0"/>
                            </a:rPr>
                            <m:t>𝑒</m:t>
                          </m:r>
                        </m:e>
                        <m:sup>
                          <m:f>
                            <m:fPr>
                              <m:ctrlPr>
                                <a:rPr lang="en-US" sz="900" b="0" i="1" dirty="0" smtClean="0">
                                  <a:latin typeface="Cambria Math" panose="02040503050406030204" pitchFamily="18" charset="0"/>
                                </a:rPr>
                              </m:ctrlPr>
                            </m:fPr>
                            <m:num>
                              <m:r>
                                <m:rPr>
                                  <m:sty m:val="p"/>
                                </m:rPr>
                                <a:rPr lang="en-US" sz="900" b="0" i="0" dirty="0" smtClean="0">
                                  <a:latin typeface="Cambria Math" panose="02040503050406030204" pitchFamily="18" charset="0"/>
                                </a:rPr>
                                <m:t>ln</m:t>
                              </m:r>
                              <m:r>
                                <a:rPr lang="en-US" sz="900" b="0" i="1" dirty="0" smtClean="0">
                                  <a:latin typeface="Cambria Math" panose="02040503050406030204" pitchFamily="18" charset="0"/>
                                </a:rPr>
                                <m:t>(</m:t>
                              </m:r>
                              <m:r>
                                <a:rPr lang="en-US" sz="900" b="0" i="1" dirty="0" smtClean="0">
                                  <a:latin typeface="Cambria Math" panose="02040503050406030204" pitchFamily="18" charset="0"/>
                                </a:rPr>
                                <m:t>𝑥</m:t>
                              </m:r>
                              <m:r>
                                <a:rPr lang="en-US" sz="900" b="0" i="1" dirty="0" smtClean="0">
                                  <a:latin typeface="Cambria Math" panose="02040503050406030204" pitchFamily="18" charset="0"/>
                                </a:rPr>
                                <m:t>)</m:t>
                              </m:r>
                            </m:num>
                            <m:den>
                              <m:r>
                                <m:rPr>
                                  <m:sty m:val="p"/>
                                </m:rPr>
                                <a:rPr lang="en-US" sz="900" b="0" i="0" dirty="0" smtClean="0">
                                  <a:latin typeface="Cambria Math" panose="02040503050406030204" pitchFamily="18" charset="0"/>
                                </a:rPr>
                                <m:t>ln</m:t>
                              </m:r>
                              <m:r>
                                <a:rPr lang="en-US" sz="900" b="0" i="1" dirty="0" smtClean="0">
                                  <a:latin typeface="Cambria Math" panose="02040503050406030204" pitchFamily="18" charset="0"/>
                                </a:rPr>
                                <m:t>(</m:t>
                              </m:r>
                              <m:r>
                                <a:rPr lang="en-US" sz="900" b="0" i="1" dirty="0" smtClean="0">
                                  <a:latin typeface="Cambria Math" panose="02040503050406030204" pitchFamily="18" charset="0"/>
                                </a:rPr>
                                <m:t>𝑥</m:t>
                              </m:r>
                              <m:r>
                                <a:rPr lang="en-US" sz="900" b="0" i="1" dirty="0" smtClean="0">
                                  <a:latin typeface="Cambria Math" panose="02040503050406030204" pitchFamily="18" charset="0"/>
                                </a:rPr>
                                <m:t>)</m:t>
                              </m:r>
                            </m:den>
                          </m:f>
                        </m:sup>
                      </m:sSup>
                    </m:oMath>
                  </m:oMathPara>
                </a14:m>
                <a:r>
                  <a:rPr lang="en-US" sz="900" dirty="0"/>
                  <a:t/>
                </a:r>
                <a:br>
                  <a:rPr lang="en-US" sz="900" dirty="0"/>
                </a:br>
                <a:r>
                  <a:rPr lang="en-US" sz="900" dirty="0"/>
                  <a:t>**2.  Apply the Limit</a:t>
                </a:r>
                <a:r>
                  <a:rPr lang="en-US" sz="900" dirty="0" smtClean="0"/>
                  <a:t>**</a:t>
                </a:r>
                <a:r>
                  <a:rPr lang="en-US" sz="900" dirty="0"/>
                  <a:t/>
                </a:r>
                <a:br>
                  <a:rPr lang="en-US" sz="900" dirty="0"/>
                </a:br>
                <a:r>
                  <a:rPr lang="en-US" sz="900" dirty="0"/>
                  <a:t>Now we have</a:t>
                </a:r>
                <a:r>
                  <a:rPr lang="en-US" sz="900" dirty="0" smtClean="0"/>
                  <a:t>:</a:t>
                </a:r>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func>
                        <m:funcPr>
                          <m:ctrlPr>
                            <a:rPr lang="en-US" sz="900" i="1">
                              <a:latin typeface="Cambria Math" panose="02040503050406030204" pitchFamily="18" charset="0"/>
                            </a:rPr>
                          </m:ctrlPr>
                        </m:funcPr>
                        <m:fName>
                          <m:limLow>
                            <m:limLowPr>
                              <m:ctrlPr>
                                <a:rPr lang="en-US" sz="900" i="1">
                                  <a:latin typeface="Cambria Math" panose="02040503050406030204" pitchFamily="18" charset="0"/>
                                </a:rPr>
                              </m:ctrlPr>
                            </m:limLowPr>
                            <m:e>
                              <m:r>
                                <m:rPr>
                                  <m:sty m:val="p"/>
                                </m:rPr>
                                <a:rPr lang="en-US" sz="900">
                                  <a:latin typeface="Cambria Math" panose="02040503050406030204" pitchFamily="18" charset="0"/>
                                </a:rPr>
                                <m:t>lim</m:t>
                              </m:r>
                            </m:e>
                            <m:lim>
                              <m:r>
                                <a:rPr lang="en-US" sz="900" i="1">
                                  <a:latin typeface="Cambria Math" panose="02040503050406030204" pitchFamily="18" charset="0"/>
                                </a:rPr>
                                <m:t>𝑥</m:t>
                              </m:r>
                              <m:r>
                                <a:rPr lang="en-US" sz="900" i="1">
                                  <a:latin typeface="Cambria Math" panose="02040503050406030204" pitchFamily="18" charset="0"/>
                                </a:rPr>
                                <m:t>→∞</m:t>
                              </m:r>
                            </m:lim>
                          </m:limLow>
                        </m:fName>
                        <m:e>
                          <m:sSup>
                            <m:sSupPr>
                              <m:ctrlPr>
                                <a:rPr lang="en-US" sz="900" i="1">
                                  <a:latin typeface="Cambria Math" panose="02040503050406030204" pitchFamily="18" charset="0"/>
                                </a:rPr>
                              </m:ctrlPr>
                            </m:sSupPr>
                            <m:e>
                              <m:r>
                                <a:rPr lang="en-US" sz="900" i="1">
                                  <a:latin typeface="Cambria Math" panose="02040503050406030204" pitchFamily="18" charset="0"/>
                                </a:rPr>
                                <m:t>𝑥</m:t>
                              </m:r>
                            </m:e>
                            <m:sup>
                              <m:f>
                                <m:fPr>
                                  <m:ctrlPr>
                                    <a:rPr lang="en-US" sz="900" i="1">
                                      <a:latin typeface="Cambria Math" panose="02040503050406030204" pitchFamily="18" charset="0"/>
                                    </a:rPr>
                                  </m:ctrlPr>
                                </m:fPr>
                                <m:num>
                                  <m:r>
                                    <a:rPr lang="en-US" sz="900" i="1">
                                      <a:latin typeface="Cambria Math" panose="02040503050406030204" pitchFamily="18" charset="0"/>
                                    </a:rPr>
                                    <m:t>1</m:t>
                                  </m:r>
                                </m:num>
                                <m:den>
                                  <m:r>
                                    <m:rPr>
                                      <m:sty m:val="p"/>
                                    </m:rPr>
                                    <a:rPr lang="en-US" sz="900">
                                      <a:latin typeface="Cambria Math" panose="02040503050406030204" pitchFamily="18" charset="0"/>
                                    </a:rPr>
                                    <m:t>ln</m:t>
                                  </m:r>
                                  <m:r>
                                    <a:rPr lang="en-US" sz="900" i="1">
                                      <a:latin typeface="Cambria Math" panose="02040503050406030204" pitchFamily="18" charset="0"/>
                                    </a:rPr>
                                    <m:t>(</m:t>
                                  </m:r>
                                  <m:r>
                                    <a:rPr lang="en-US" sz="900" i="1">
                                      <a:latin typeface="Cambria Math" panose="02040503050406030204" pitchFamily="18" charset="0"/>
                                    </a:rPr>
                                    <m:t>𝑥</m:t>
                                  </m:r>
                                  <m:r>
                                    <a:rPr lang="en-US" sz="900" i="1">
                                      <a:latin typeface="Cambria Math" panose="02040503050406030204" pitchFamily="18" charset="0"/>
                                    </a:rPr>
                                    <m:t>)</m:t>
                                  </m:r>
                                </m:den>
                              </m:f>
                            </m:sup>
                          </m:sSup>
                        </m:e>
                      </m:func>
                      <m:r>
                        <a:rPr lang="en-US" sz="900" b="0" i="1" smtClean="0">
                          <a:latin typeface="Cambria Math" panose="02040503050406030204" pitchFamily="18" charset="0"/>
                        </a:rPr>
                        <m:t>=</m:t>
                      </m:r>
                      <m:func>
                        <m:funcPr>
                          <m:ctrlPr>
                            <a:rPr lang="en-US" sz="900" i="1">
                              <a:latin typeface="Cambria Math" panose="02040503050406030204" pitchFamily="18" charset="0"/>
                            </a:rPr>
                          </m:ctrlPr>
                        </m:funcPr>
                        <m:fName>
                          <m:limLow>
                            <m:limLowPr>
                              <m:ctrlPr>
                                <a:rPr lang="en-US" sz="900" i="1">
                                  <a:latin typeface="Cambria Math" panose="02040503050406030204" pitchFamily="18" charset="0"/>
                                </a:rPr>
                              </m:ctrlPr>
                            </m:limLowPr>
                            <m:e>
                              <m:r>
                                <m:rPr>
                                  <m:sty m:val="p"/>
                                </m:rPr>
                                <a:rPr lang="en-US" sz="900">
                                  <a:latin typeface="Cambria Math" panose="02040503050406030204" pitchFamily="18" charset="0"/>
                                </a:rPr>
                                <m:t>lim</m:t>
                              </m:r>
                            </m:e>
                            <m:lim>
                              <m:r>
                                <a:rPr lang="en-US" sz="900" i="1">
                                  <a:latin typeface="Cambria Math" panose="02040503050406030204" pitchFamily="18" charset="0"/>
                                </a:rPr>
                                <m:t>𝑥</m:t>
                              </m:r>
                              <m:r>
                                <a:rPr lang="en-US" sz="900" i="1">
                                  <a:latin typeface="Cambria Math" panose="02040503050406030204" pitchFamily="18" charset="0"/>
                                </a:rPr>
                                <m:t>→∞</m:t>
                              </m:r>
                            </m:lim>
                          </m:limLow>
                        </m:fName>
                        <m:e>
                          <m:sSup>
                            <m:sSupPr>
                              <m:ctrlPr>
                                <a:rPr lang="en-US" sz="900" i="1" dirty="0">
                                  <a:latin typeface="Cambria Math" panose="02040503050406030204" pitchFamily="18" charset="0"/>
                                </a:rPr>
                              </m:ctrlPr>
                            </m:sSupPr>
                            <m:e>
                              <m:r>
                                <a:rPr lang="en-US" sz="900" i="1" dirty="0">
                                  <a:latin typeface="Cambria Math" panose="02040503050406030204" pitchFamily="18" charset="0"/>
                                </a:rPr>
                                <m:t>𝑒</m:t>
                              </m:r>
                            </m:e>
                            <m:sup>
                              <m:f>
                                <m:fPr>
                                  <m:ctrlPr>
                                    <a:rPr lang="en-US" sz="900" i="1" dirty="0">
                                      <a:latin typeface="Cambria Math" panose="02040503050406030204" pitchFamily="18" charset="0"/>
                                    </a:rPr>
                                  </m:ctrlPr>
                                </m:fPr>
                                <m:num>
                                  <m:r>
                                    <m:rPr>
                                      <m:sty m:val="p"/>
                                    </m:rPr>
                                    <a:rPr lang="en-US" sz="900" dirty="0">
                                      <a:latin typeface="Cambria Math" panose="02040503050406030204" pitchFamily="18" charset="0"/>
                                    </a:rPr>
                                    <m:t>ln</m:t>
                                  </m:r>
                                  <m:r>
                                    <a:rPr lang="en-US" sz="900" i="1" dirty="0">
                                      <a:latin typeface="Cambria Math" panose="02040503050406030204" pitchFamily="18" charset="0"/>
                                    </a:rPr>
                                    <m:t>(</m:t>
                                  </m:r>
                                  <m:r>
                                    <a:rPr lang="en-US" sz="900" i="1" dirty="0">
                                      <a:latin typeface="Cambria Math" panose="02040503050406030204" pitchFamily="18" charset="0"/>
                                    </a:rPr>
                                    <m:t>𝑥</m:t>
                                  </m:r>
                                  <m:r>
                                    <a:rPr lang="en-US" sz="900" i="1" dirty="0">
                                      <a:latin typeface="Cambria Math" panose="02040503050406030204" pitchFamily="18" charset="0"/>
                                    </a:rPr>
                                    <m:t>)</m:t>
                                  </m:r>
                                </m:num>
                                <m:den>
                                  <m:r>
                                    <m:rPr>
                                      <m:sty m:val="p"/>
                                    </m:rPr>
                                    <a:rPr lang="en-US" sz="900" dirty="0">
                                      <a:latin typeface="Cambria Math" panose="02040503050406030204" pitchFamily="18" charset="0"/>
                                    </a:rPr>
                                    <m:t>ln</m:t>
                                  </m:r>
                                  <m:r>
                                    <a:rPr lang="en-US" sz="900" i="1" dirty="0">
                                      <a:latin typeface="Cambria Math" panose="02040503050406030204" pitchFamily="18" charset="0"/>
                                    </a:rPr>
                                    <m:t>(</m:t>
                                  </m:r>
                                  <m:r>
                                    <a:rPr lang="en-US" sz="900" i="1" dirty="0">
                                      <a:latin typeface="Cambria Math" panose="02040503050406030204" pitchFamily="18" charset="0"/>
                                    </a:rPr>
                                    <m:t>𝑥</m:t>
                                  </m:r>
                                  <m:r>
                                    <a:rPr lang="en-US" sz="900" i="1" dirty="0">
                                      <a:latin typeface="Cambria Math" panose="02040503050406030204" pitchFamily="18" charset="0"/>
                                    </a:rPr>
                                    <m:t>)</m:t>
                                  </m:r>
                                </m:den>
                              </m:f>
                            </m:sup>
                          </m:sSup>
                        </m:e>
                      </m:func>
                    </m:oMath>
                  </m:oMathPara>
                </a14:m>
                <a:r>
                  <a:rPr lang="en-US" sz="900" dirty="0"/>
                  <a:t/>
                </a:r>
                <a:br>
                  <a:rPr lang="en-US" sz="900" dirty="0"/>
                </a:br>
                <a:r>
                  <a:rPr lang="en-US" sz="900" dirty="0"/>
                  <a:t>As 𝑥</a:t>
                </a:r>
                <a:r>
                  <a:rPr lang="en-US" sz="900" dirty="0" smtClean="0"/>
                  <a:t> </a:t>
                </a:r>
                <a:r>
                  <a:rPr lang="en-US" sz="900" dirty="0"/>
                  <a:t>approaches infinity, </a:t>
                </a:r>
                <a14:m>
                  <m:oMath xmlns:m="http://schemas.openxmlformats.org/officeDocument/2006/math">
                    <m:r>
                      <m:rPr>
                        <m:sty m:val="p"/>
                      </m:rPr>
                      <a:rPr lang="en-US" sz="900" i="1" dirty="0" smtClean="0">
                        <a:latin typeface="Cambria Math" panose="02040503050406030204" pitchFamily="18" charset="0"/>
                      </a:rPr>
                      <m:t>ln</m:t>
                    </m:r>
                    <m:r>
                      <a:rPr lang="en-US" sz="900" i="1" dirty="0" smtClean="0">
                        <a:latin typeface="Cambria Math" panose="02040503050406030204" pitchFamily="18" charset="0"/>
                      </a:rPr>
                      <m:t>(</m:t>
                    </m:r>
                    <m:r>
                      <a:rPr lang="en-US" sz="900" i="1" dirty="0" smtClean="0">
                        <a:latin typeface="Cambria Math" panose="02040503050406030204" pitchFamily="18" charset="0"/>
                      </a:rPr>
                      <m:t>𝑥</m:t>
                    </m:r>
                    <m:r>
                      <a:rPr lang="en-US" sz="900" i="1" dirty="0" smtClean="0">
                        <a:latin typeface="Cambria Math" panose="02040503050406030204" pitchFamily="18" charset="0"/>
                      </a:rPr>
                      <m:t>) </m:t>
                    </m:r>
                  </m:oMath>
                </a14:m>
                <a:r>
                  <a:rPr lang="en-US" sz="900" dirty="0"/>
                  <a:t>also approaches infinity.  Therefore, </a:t>
                </a:r>
                <a14:m>
                  <m:oMath xmlns:m="http://schemas.openxmlformats.org/officeDocument/2006/math">
                    <m:f>
                      <m:fPr>
                        <m:ctrlPr>
                          <a:rPr lang="en-US" sz="900" i="1" dirty="0">
                            <a:latin typeface="Cambria Math" panose="02040503050406030204" pitchFamily="18" charset="0"/>
                          </a:rPr>
                        </m:ctrlPr>
                      </m:fPr>
                      <m:num>
                        <m:r>
                          <m:rPr>
                            <m:sty m:val="p"/>
                          </m:rPr>
                          <a:rPr lang="en-US" sz="900" dirty="0">
                            <a:latin typeface="Cambria Math" panose="02040503050406030204" pitchFamily="18" charset="0"/>
                          </a:rPr>
                          <m:t>ln</m:t>
                        </m:r>
                        <m:r>
                          <a:rPr lang="en-US" sz="900" i="1" dirty="0">
                            <a:latin typeface="Cambria Math" panose="02040503050406030204" pitchFamily="18" charset="0"/>
                          </a:rPr>
                          <m:t>(</m:t>
                        </m:r>
                        <m:r>
                          <a:rPr lang="en-US" sz="900" i="1" dirty="0">
                            <a:latin typeface="Cambria Math" panose="02040503050406030204" pitchFamily="18" charset="0"/>
                          </a:rPr>
                          <m:t>𝑥</m:t>
                        </m:r>
                        <m:r>
                          <a:rPr lang="en-US" sz="900" i="1" dirty="0">
                            <a:latin typeface="Cambria Math" panose="02040503050406030204" pitchFamily="18" charset="0"/>
                          </a:rPr>
                          <m:t>)</m:t>
                        </m:r>
                      </m:num>
                      <m:den>
                        <m:r>
                          <m:rPr>
                            <m:sty m:val="p"/>
                          </m:rPr>
                          <a:rPr lang="en-US" sz="900" dirty="0">
                            <a:latin typeface="Cambria Math" panose="02040503050406030204" pitchFamily="18" charset="0"/>
                          </a:rPr>
                          <m:t>ln</m:t>
                        </m:r>
                        <m:r>
                          <a:rPr lang="en-US" sz="900" i="1" dirty="0">
                            <a:latin typeface="Cambria Math" panose="02040503050406030204" pitchFamily="18" charset="0"/>
                          </a:rPr>
                          <m:t>(</m:t>
                        </m:r>
                        <m:r>
                          <a:rPr lang="en-US" sz="900" i="1" dirty="0">
                            <a:latin typeface="Cambria Math" panose="02040503050406030204" pitchFamily="18" charset="0"/>
                          </a:rPr>
                          <m:t>𝑥</m:t>
                        </m:r>
                        <m:r>
                          <a:rPr lang="en-US" sz="900" i="1" dirty="0">
                            <a:latin typeface="Cambria Math" panose="02040503050406030204" pitchFamily="18" charset="0"/>
                          </a:rPr>
                          <m:t>)</m:t>
                        </m:r>
                      </m:den>
                    </m:f>
                  </m:oMath>
                </a14:m>
                <a:r>
                  <a:rPr lang="en-US" sz="900" dirty="0" smtClean="0"/>
                  <a:t> </a:t>
                </a:r>
                <a:r>
                  <a:rPr lang="en-US" sz="900" dirty="0"/>
                  <a:t>approaches 1</a:t>
                </a:r>
                <a:r>
                  <a:rPr lang="en-US" sz="900" dirty="0" smtClean="0"/>
                  <a:t>.</a:t>
                </a:r>
                <a:r>
                  <a:rPr lang="en-US" sz="900" dirty="0"/>
                  <a:t/>
                </a:r>
                <a:br>
                  <a:rPr lang="en-US" sz="900" dirty="0"/>
                </a:br>
                <a:endParaRPr lang="en-US" sz="900" dirty="0" smtClean="0"/>
              </a:p>
              <a:p>
                <a:pPr marL="0" indent="0">
                  <a:lnSpc>
                    <a:spcPct val="100000"/>
                  </a:lnSpc>
                  <a:spcBef>
                    <a:spcPts val="0"/>
                  </a:spcBef>
                  <a:buNone/>
                </a:pPr>
                <a:r>
                  <a:rPr lang="en-US" sz="900" dirty="0" smtClean="0"/>
                  <a:t>**</a:t>
                </a:r>
                <a:r>
                  <a:rPr lang="en-US" sz="900" dirty="0"/>
                  <a:t>3. Evaluate the Limit**</a:t>
                </a:r>
                <a:br>
                  <a:rPr lang="en-US" sz="900" dirty="0"/>
                </a:br>
                <a:r>
                  <a:rPr lang="en-US" sz="900" dirty="0" smtClean="0"/>
                  <a:t>Since </a:t>
                </a:r>
                <a14:m>
                  <m:oMath xmlns:m="http://schemas.openxmlformats.org/officeDocument/2006/math">
                    <m:r>
                      <a:rPr lang="en-US" sz="900" i="1" dirty="0" smtClean="0">
                        <a:latin typeface="Cambria Math" panose="02040503050406030204" pitchFamily="18" charset="0"/>
                      </a:rPr>
                      <m:t>𝑒</m:t>
                    </m:r>
                    <m:r>
                      <a:rPr lang="en-US" sz="900" i="1" dirty="0" smtClean="0">
                        <a:latin typeface="Cambria Math" panose="02040503050406030204" pitchFamily="18" charset="0"/>
                      </a:rPr>
                      <m:t> </m:t>
                    </m:r>
                  </m:oMath>
                </a14:m>
                <a:r>
                  <a:rPr lang="en-US" sz="900" dirty="0"/>
                  <a:t>raised to any power approaches e raised to that power, we have</a:t>
                </a:r>
                <a:r>
                  <a:rPr lang="en-US" sz="900" dirty="0" smtClean="0"/>
                  <a:t>:</a:t>
                </a:r>
                <a:endParaRPr lang="en-US" sz="900" dirty="0"/>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func>
                        <m:funcPr>
                          <m:ctrlPr>
                            <a:rPr lang="en-US" sz="900" i="1">
                              <a:latin typeface="Cambria Math" panose="02040503050406030204" pitchFamily="18" charset="0"/>
                            </a:rPr>
                          </m:ctrlPr>
                        </m:funcPr>
                        <m:fName>
                          <m:limLow>
                            <m:limLowPr>
                              <m:ctrlPr>
                                <a:rPr lang="en-US" sz="900" i="1">
                                  <a:latin typeface="Cambria Math" panose="02040503050406030204" pitchFamily="18" charset="0"/>
                                </a:rPr>
                              </m:ctrlPr>
                            </m:limLowPr>
                            <m:e>
                              <m:r>
                                <m:rPr>
                                  <m:sty m:val="p"/>
                                </m:rPr>
                                <a:rPr lang="en-US" sz="900">
                                  <a:latin typeface="Cambria Math" panose="02040503050406030204" pitchFamily="18" charset="0"/>
                                </a:rPr>
                                <m:t>lim</m:t>
                              </m:r>
                            </m:e>
                            <m:lim>
                              <m:r>
                                <a:rPr lang="en-US" sz="900" i="1">
                                  <a:latin typeface="Cambria Math" panose="02040503050406030204" pitchFamily="18" charset="0"/>
                                </a:rPr>
                                <m:t>𝑥</m:t>
                              </m:r>
                              <m:r>
                                <a:rPr lang="en-US" sz="900" i="1">
                                  <a:latin typeface="Cambria Math" panose="02040503050406030204" pitchFamily="18" charset="0"/>
                                </a:rPr>
                                <m:t>→∞</m:t>
                              </m:r>
                            </m:lim>
                          </m:limLow>
                        </m:fName>
                        <m:e>
                          <m:sSup>
                            <m:sSupPr>
                              <m:ctrlPr>
                                <a:rPr lang="en-US" sz="900" i="1" dirty="0">
                                  <a:latin typeface="Cambria Math" panose="02040503050406030204" pitchFamily="18" charset="0"/>
                                </a:rPr>
                              </m:ctrlPr>
                            </m:sSupPr>
                            <m:e>
                              <m:r>
                                <a:rPr lang="en-US" sz="900" i="1" dirty="0">
                                  <a:latin typeface="Cambria Math" panose="02040503050406030204" pitchFamily="18" charset="0"/>
                                </a:rPr>
                                <m:t>𝑒</m:t>
                              </m:r>
                            </m:e>
                            <m:sup>
                              <m:f>
                                <m:fPr>
                                  <m:ctrlPr>
                                    <a:rPr lang="en-US" sz="900" i="1" dirty="0">
                                      <a:latin typeface="Cambria Math" panose="02040503050406030204" pitchFamily="18" charset="0"/>
                                    </a:rPr>
                                  </m:ctrlPr>
                                </m:fPr>
                                <m:num>
                                  <m:r>
                                    <m:rPr>
                                      <m:sty m:val="p"/>
                                    </m:rPr>
                                    <a:rPr lang="en-US" sz="900" dirty="0">
                                      <a:latin typeface="Cambria Math" panose="02040503050406030204" pitchFamily="18" charset="0"/>
                                    </a:rPr>
                                    <m:t>ln</m:t>
                                  </m:r>
                                  <m:r>
                                    <a:rPr lang="en-US" sz="900" i="1" dirty="0">
                                      <a:latin typeface="Cambria Math" panose="02040503050406030204" pitchFamily="18" charset="0"/>
                                    </a:rPr>
                                    <m:t>(</m:t>
                                  </m:r>
                                  <m:r>
                                    <a:rPr lang="en-US" sz="900" i="1" dirty="0">
                                      <a:latin typeface="Cambria Math" panose="02040503050406030204" pitchFamily="18" charset="0"/>
                                    </a:rPr>
                                    <m:t>𝑥</m:t>
                                  </m:r>
                                  <m:r>
                                    <a:rPr lang="en-US" sz="900" i="1" dirty="0">
                                      <a:latin typeface="Cambria Math" panose="02040503050406030204" pitchFamily="18" charset="0"/>
                                    </a:rPr>
                                    <m:t>)</m:t>
                                  </m:r>
                                </m:num>
                                <m:den>
                                  <m:r>
                                    <m:rPr>
                                      <m:sty m:val="p"/>
                                    </m:rPr>
                                    <a:rPr lang="en-US" sz="900" dirty="0">
                                      <a:latin typeface="Cambria Math" panose="02040503050406030204" pitchFamily="18" charset="0"/>
                                    </a:rPr>
                                    <m:t>ln</m:t>
                                  </m:r>
                                  <m:r>
                                    <a:rPr lang="en-US" sz="900" i="1" dirty="0">
                                      <a:latin typeface="Cambria Math" panose="02040503050406030204" pitchFamily="18" charset="0"/>
                                    </a:rPr>
                                    <m:t>(</m:t>
                                  </m:r>
                                  <m:r>
                                    <a:rPr lang="en-US" sz="900" i="1" dirty="0">
                                      <a:latin typeface="Cambria Math" panose="02040503050406030204" pitchFamily="18" charset="0"/>
                                    </a:rPr>
                                    <m:t>𝑥</m:t>
                                  </m:r>
                                  <m:r>
                                    <a:rPr lang="en-US" sz="900" i="1" dirty="0">
                                      <a:latin typeface="Cambria Math" panose="02040503050406030204" pitchFamily="18" charset="0"/>
                                    </a:rPr>
                                    <m:t>)</m:t>
                                  </m:r>
                                </m:den>
                              </m:f>
                            </m:sup>
                          </m:sSup>
                        </m:e>
                      </m:func>
                      <m:r>
                        <a:rPr lang="en-US" sz="900" b="0" i="1" dirty="0" smtClean="0">
                          <a:latin typeface="Cambria Math" panose="02040503050406030204" pitchFamily="18" charset="0"/>
                        </a:rPr>
                        <m:t>=</m:t>
                      </m:r>
                      <m:sSup>
                        <m:sSupPr>
                          <m:ctrlPr>
                            <a:rPr lang="en-US" sz="900" b="0" i="1" dirty="0" smtClean="0">
                              <a:latin typeface="Cambria Math" panose="02040503050406030204" pitchFamily="18" charset="0"/>
                            </a:rPr>
                          </m:ctrlPr>
                        </m:sSupPr>
                        <m:e>
                          <m:r>
                            <a:rPr lang="en-US" sz="900" b="0" i="1" dirty="0" smtClean="0">
                              <a:latin typeface="Cambria Math" panose="02040503050406030204" pitchFamily="18" charset="0"/>
                            </a:rPr>
                            <m:t>𝑒</m:t>
                          </m:r>
                        </m:e>
                        <m:sup>
                          <m:r>
                            <a:rPr lang="en-US" sz="900" b="0" i="1" dirty="0" smtClean="0">
                              <a:latin typeface="Cambria Math" panose="02040503050406030204" pitchFamily="18" charset="0"/>
                            </a:rPr>
                            <m:t>1</m:t>
                          </m:r>
                        </m:sup>
                      </m:sSup>
                      <m:r>
                        <a:rPr lang="en-US" sz="900" b="0" i="1" dirty="0" smtClean="0">
                          <a:latin typeface="Cambria Math" panose="02040503050406030204" pitchFamily="18" charset="0"/>
                        </a:rPr>
                        <m:t>=</m:t>
                      </m:r>
                      <m:r>
                        <a:rPr lang="en-US" sz="900" b="0" i="1" dirty="0" smtClean="0">
                          <a:latin typeface="Cambria Math" panose="02040503050406030204" pitchFamily="18" charset="0"/>
                        </a:rPr>
                        <m:t>𝑒</m:t>
                      </m:r>
                    </m:oMath>
                  </m:oMathPara>
                </a14:m>
                <a:r>
                  <a:rPr lang="en-US" sz="900" dirty="0"/>
                  <a:t/>
                </a:r>
                <a:br>
                  <a:rPr lang="en-US" sz="900" dirty="0"/>
                </a:br>
                <a:r>
                  <a:rPr lang="en-US" sz="900" dirty="0"/>
                  <a:t>**Therefore, the limit of </a:t>
                </a:r>
                <a14:m>
                  <m:oMath xmlns:m="http://schemas.openxmlformats.org/officeDocument/2006/math">
                    <m:sSup>
                      <m:sSupPr>
                        <m:ctrlPr>
                          <a:rPr lang="en-US" sz="900" i="1" dirty="0">
                            <a:latin typeface="Cambria Math" panose="02040503050406030204" pitchFamily="18" charset="0"/>
                          </a:rPr>
                        </m:ctrlPr>
                      </m:sSupPr>
                      <m:e>
                        <m:r>
                          <a:rPr lang="en-US" sz="900" i="1" dirty="0">
                            <a:latin typeface="Cambria Math" panose="02040503050406030204" pitchFamily="18" charset="0"/>
                          </a:rPr>
                          <m:t>𝑥</m:t>
                        </m:r>
                      </m:e>
                      <m:sup>
                        <m:f>
                          <m:fPr>
                            <m:ctrlPr>
                              <a:rPr lang="en-US" sz="900" i="1" dirty="0">
                                <a:latin typeface="Cambria Math" panose="02040503050406030204" pitchFamily="18" charset="0"/>
                              </a:rPr>
                            </m:ctrlPr>
                          </m:fPr>
                          <m:num>
                            <m:r>
                              <a:rPr lang="en-US" sz="900" i="1" dirty="0">
                                <a:latin typeface="Cambria Math" panose="02040503050406030204" pitchFamily="18" charset="0"/>
                              </a:rPr>
                              <m:t>1</m:t>
                            </m:r>
                          </m:num>
                          <m:den>
                            <m:r>
                              <m:rPr>
                                <m:sty m:val="p"/>
                              </m:rPr>
                              <a:rPr lang="en-US" sz="900" dirty="0">
                                <a:latin typeface="Cambria Math" panose="02040503050406030204" pitchFamily="18" charset="0"/>
                              </a:rPr>
                              <m:t>ln</m:t>
                            </m:r>
                            <m:r>
                              <a:rPr lang="en-US" sz="900" i="1" dirty="0">
                                <a:latin typeface="Cambria Math" panose="02040503050406030204" pitchFamily="18" charset="0"/>
                              </a:rPr>
                              <m:t>(</m:t>
                            </m:r>
                            <m:r>
                              <a:rPr lang="en-US" sz="900" i="1" dirty="0">
                                <a:latin typeface="Cambria Math" panose="02040503050406030204" pitchFamily="18" charset="0"/>
                              </a:rPr>
                              <m:t>𝑥</m:t>
                            </m:r>
                            <m:r>
                              <a:rPr lang="en-US" sz="900" i="1" dirty="0">
                                <a:latin typeface="Cambria Math" panose="02040503050406030204" pitchFamily="18" charset="0"/>
                              </a:rPr>
                              <m:t>)</m:t>
                            </m:r>
                          </m:den>
                        </m:f>
                      </m:sup>
                    </m:sSup>
                  </m:oMath>
                </a14:m>
                <a:r>
                  <a:rPr lang="en-US" sz="900" dirty="0" smtClean="0"/>
                  <a:t> as </a:t>
                </a:r>
                <a:r>
                  <a:rPr lang="en-US" sz="900" dirty="0"/>
                  <a:t>𝑥</a:t>
                </a:r>
                <a:r>
                  <a:rPr lang="en-US" sz="900" dirty="0" smtClean="0"/>
                  <a:t> </a:t>
                </a:r>
                <a:r>
                  <a:rPr lang="en-US" sz="900" dirty="0"/>
                  <a:t>approaches infinity is </a:t>
                </a:r>
                <a14:m>
                  <m:oMath xmlns:m="http://schemas.openxmlformats.org/officeDocument/2006/math">
                    <m:r>
                      <a:rPr lang="en-US" sz="900" b="0" i="1" smtClean="0">
                        <a:latin typeface="Cambria Math" panose="02040503050406030204" pitchFamily="18" charset="0"/>
                      </a:rPr>
                      <m:t>𝑒</m:t>
                    </m:r>
                  </m:oMath>
                </a14:m>
                <a:r>
                  <a:rPr lang="en-US" sz="900" dirty="0" smtClean="0"/>
                  <a:t>.** </a:t>
                </a:r>
                <a:r>
                  <a:rPr lang="en-US" sz="900" dirty="0"/>
                  <a:t/>
                </a:r>
                <a:br>
                  <a:rPr lang="en-US" sz="900" dirty="0"/>
                </a:br>
                <a:endParaRPr lang="en-US" sz="90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839788" y="4127498"/>
                <a:ext cx="5157787" cy="2571751"/>
              </a:xfr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p:cNvSpPr>
                <a:spLocks noGrp="1"/>
              </p:cNvSpPr>
              <p:nvPr>
                <p:ph type="body" sz="quarter" idx="3"/>
              </p:nvPr>
            </p:nvSpPr>
            <p:spPr>
              <a:xfrm>
                <a:off x="6172200" y="1681163"/>
                <a:ext cx="5183188" cy="2446334"/>
              </a:xfrm>
              <a:ln>
                <a:solidFill>
                  <a:schemeClr val="tx1"/>
                </a:solidFill>
              </a:ln>
            </p:spPr>
            <p:txBody>
              <a:bodyPr anchor="t">
                <a:normAutofit fontScale="77500" lnSpcReduction="20000"/>
              </a:bodyPr>
              <a:lstStyle/>
              <a:p>
                <a:pPr>
                  <a:lnSpc>
                    <a:spcPct val="120000"/>
                  </a:lnSpc>
                  <a:spcBef>
                    <a:spcPts val="0"/>
                  </a:spcBef>
                </a:pPr>
                <a:r>
                  <a:rPr lang="en-US" sz="1600" b="0" dirty="0" smtClean="0"/>
                  <a:t>Let's solve this step by step:</a:t>
                </a:r>
                <a:endParaRPr lang="en-US" sz="1600" b="0" dirty="0"/>
              </a:p>
              <a:p>
                <a:pPr>
                  <a:lnSpc>
                    <a:spcPct val="120000"/>
                  </a:lnSpc>
                  <a:spcBef>
                    <a:spcPts val="0"/>
                  </a:spcBef>
                </a:pPr>
                <a:r>
                  <a:rPr lang="en-US" sz="1600" b="0" dirty="0"/>
                  <a:t>    </a:t>
                </a:r>
                <a14:m>
                  <m:oMath xmlns:m="http://schemas.openxmlformats.org/officeDocument/2006/math">
                    <m:sSup>
                      <m:sSupPr>
                        <m:ctrlPr>
                          <a:rPr lang="en-US" sz="1600" b="0" i="1" dirty="0" smtClean="0">
                            <a:latin typeface="Cambria Math" panose="02040503050406030204" pitchFamily="18" charset="0"/>
                          </a:rPr>
                        </m:ctrlPr>
                      </m:sSupPr>
                      <m:e>
                        <m:r>
                          <a:rPr lang="en-US" sz="1600" b="0" i="1" dirty="0" smtClean="0">
                            <a:latin typeface="Cambria Math" panose="02040503050406030204" pitchFamily="18" charset="0"/>
                          </a:rPr>
                          <m:t>𝑥</m:t>
                        </m:r>
                      </m:e>
                      <m:sup>
                        <m:f>
                          <m:fPr>
                            <m:ctrlPr>
                              <a:rPr lang="en-US" sz="1600" b="0" i="1" dirty="0" smtClean="0">
                                <a:latin typeface="Cambria Math" panose="02040503050406030204" pitchFamily="18" charset="0"/>
                              </a:rPr>
                            </m:ctrlPr>
                          </m:fPr>
                          <m:num>
                            <m:r>
                              <a:rPr lang="en-US" sz="1600" b="0" i="1" dirty="0" smtClean="0">
                                <a:latin typeface="Cambria Math" panose="02040503050406030204" pitchFamily="18" charset="0"/>
                              </a:rPr>
                              <m:t>1</m:t>
                            </m:r>
                          </m:num>
                          <m:den>
                            <m:r>
                              <m:rPr>
                                <m:sty m:val="p"/>
                              </m:rPr>
                              <a:rPr lang="en-US" sz="1600" b="0" i="0" dirty="0" smtClean="0">
                                <a:latin typeface="Cambria Math" panose="02040503050406030204" pitchFamily="18" charset="0"/>
                              </a:rPr>
                              <m:t>ln</m:t>
                            </m:r>
                            <m:r>
                              <a:rPr lang="en-US" sz="1600" b="0" i="1" dirty="0" smtClean="0">
                                <a:latin typeface="Cambria Math" panose="02040503050406030204" pitchFamily="18" charset="0"/>
                              </a:rPr>
                              <m:t>⁡(</m:t>
                            </m:r>
                            <m:r>
                              <a:rPr lang="en-US" sz="1600" b="0" i="1" dirty="0" smtClean="0">
                                <a:latin typeface="Cambria Math" panose="02040503050406030204" pitchFamily="18" charset="0"/>
                              </a:rPr>
                              <m:t>𝑥</m:t>
                            </m:r>
                            <m:r>
                              <a:rPr lang="en-US" sz="1600" b="0" i="1" dirty="0" smtClean="0">
                                <a:latin typeface="Cambria Math" panose="02040503050406030204" pitchFamily="18" charset="0"/>
                              </a:rPr>
                              <m:t>)</m:t>
                            </m:r>
                          </m:den>
                        </m:f>
                      </m:sup>
                    </m:sSup>
                    <m:r>
                      <a:rPr lang="en-US" sz="1600" b="0" i="1" dirty="0" smtClean="0">
                        <a:latin typeface="Cambria Math" panose="02040503050406030204" pitchFamily="18" charset="0"/>
                      </a:rPr>
                      <m:t>=</m:t>
                    </m:r>
                    <m:sSup>
                      <m:sSupPr>
                        <m:ctrlPr>
                          <a:rPr lang="en-US" sz="1600" b="0" i="1" dirty="0" smtClean="0">
                            <a:latin typeface="Cambria Math" panose="02040503050406030204" pitchFamily="18" charset="0"/>
                          </a:rPr>
                        </m:ctrlPr>
                      </m:sSupPr>
                      <m:e>
                        <m:r>
                          <a:rPr lang="en-US" sz="1600" b="0" i="1" dirty="0" smtClean="0">
                            <a:latin typeface="Cambria Math" panose="02040503050406030204" pitchFamily="18" charset="0"/>
                          </a:rPr>
                          <m:t>𝑒</m:t>
                        </m:r>
                      </m:e>
                      <m:sup>
                        <m:r>
                          <m:rPr>
                            <m:sty m:val="p"/>
                          </m:rPr>
                          <a:rPr lang="en-US" sz="1600" b="0" i="0" dirty="0" smtClean="0">
                            <a:latin typeface="Cambria Math" panose="02040503050406030204" pitchFamily="18" charset="0"/>
                          </a:rPr>
                          <m:t>ln</m:t>
                        </m:r>
                        <m:r>
                          <a:rPr lang="en-US" sz="1600" b="0" i="1" dirty="0" smtClean="0">
                            <a:latin typeface="Cambria Math" panose="02040503050406030204" pitchFamily="18" charset="0"/>
                          </a:rPr>
                          <m:t>⁡(</m:t>
                        </m:r>
                        <m:r>
                          <a:rPr lang="en-US" sz="1600" b="0" i="1" dirty="0" smtClean="0">
                            <a:latin typeface="Cambria Math" panose="02040503050406030204" pitchFamily="18" charset="0"/>
                          </a:rPr>
                          <m:t>𝑥</m:t>
                        </m:r>
                        <m:r>
                          <a:rPr lang="en-US" sz="1600" b="0" i="1" dirty="0" smtClean="0">
                            <a:latin typeface="Cambria Math" panose="02040503050406030204" pitchFamily="18" charset="0"/>
                          </a:rPr>
                          <m:t>)∙</m:t>
                        </m:r>
                        <m:f>
                          <m:fPr>
                            <m:ctrlPr>
                              <a:rPr lang="en-US" sz="1600" b="0" i="1" dirty="0" smtClean="0">
                                <a:latin typeface="Cambria Math" panose="02040503050406030204" pitchFamily="18" charset="0"/>
                                <a:ea typeface="Cambria Math" panose="02040503050406030204" pitchFamily="18" charset="0"/>
                              </a:rPr>
                            </m:ctrlPr>
                          </m:fPr>
                          <m:num>
                            <m:r>
                              <a:rPr lang="en-US" sz="1600" b="0" i="1" dirty="0" smtClean="0">
                                <a:latin typeface="Cambria Math" panose="02040503050406030204" pitchFamily="18" charset="0"/>
                                <a:ea typeface="Cambria Math" panose="02040503050406030204" pitchFamily="18" charset="0"/>
                              </a:rPr>
                              <m:t>1</m:t>
                            </m:r>
                          </m:num>
                          <m:den>
                            <m:r>
                              <m:rPr>
                                <m:sty m:val="p"/>
                              </m:rPr>
                              <a:rPr lang="en-US" sz="1600" b="0" i="0" dirty="0" smtClean="0">
                                <a:latin typeface="Cambria Math" panose="02040503050406030204" pitchFamily="18" charset="0"/>
                                <a:ea typeface="Cambria Math" panose="02040503050406030204" pitchFamily="18" charset="0"/>
                              </a:rPr>
                              <m:t>ln</m:t>
                            </m:r>
                            <m:r>
                              <a:rPr lang="en-US" sz="1600" b="0" i="1" dirty="0" smtClean="0">
                                <a:latin typeface="Cambria Math" panose="02040503050406030204" pitchFamily="18" charset="0"/>
                                <a:ea typeface="Cambria Math" panose="02040503050406030204" pitchFamily="18" charset="0"/>
                              </a:rPr>
                              <m:t>⁡(</m:t>
                            </m:r>
                            <m:r>
                              <a:rPr lang="en-US" sz="1600" b="0" i="1" dirty="0" smtClean="0">
                                <a:latin typeface="Cambria Math" panose="02040503050406030204" pitchFamily="18" charset="0"/>
                                <a:ea typeface="Cambria Math" panose="02040503050406030204" pitchFamily="18" charset="0"/>
                              </a:rPr>
                              <m:t>𝑥</m:t>
                            </m:r>
                            <m:r>
                              <a:rPr lang="en-US" sz="1600" b="0" i="1" dirty="0" smtClean="0">
                                <a:latin typeface="Cambria Math" panose="02040503050406030204" pitchFamily="18" charset="0"/>
                                <a:ea typeface="Cambria Math" panose="02040503050406030204" pitchFamily="18" charset="0"/>
                              </a:rPr>
                              <m:t>)</m:t>
                            </m:r>
                          </m:den>
                        </m:f>
                      </m:sup>
                    </m:sSup>
                    <m:r>
                      <a:rPr lang="en-US" sz="1600" b="0" i="1" dirty="0">
                        <a:latin typeface="Cambria Math" panose="02040503050406030204" pitchFamily="18" charset="0"/>
                      </a:rPr>
                      <m:t>=</m:t>
                    </m:r>
                    <m:sSup>
                      <m:sSupPr>
                        <m:ctrlPr>
                          <a:rPr lang="en-US" sz="1600" b="0" i="1" dirty="0" smtClean="0">
                            <a:latin typeface="Cambria Math" panose="02040503050406030204" pitchFamily="18" charset="0"/>
                          </a:rPr>
                        </m:ctrlPr>
                      </m:sSupPr>
                      <m:e>
                        <m:r>
                          <a:rPr lang="en-US" sz="1600" b="0" i="1" dirty="0" smtClean="0">
                            <a:latin typeface="Cambria Math" panose="02040503050406030204" pitchFamily="18" charset="0"/>
                          </a:rPr>
                          <m:t>𝑒</m:t>
                        </m:r>
                      </m:e>
                      <m:sup>
                        <m:r>
                          <a:rPr lang="en-US" sz="1600" b="0" i="1" dirty="0" smtClean="0">
                            <a:latin typeface="Cambria Math" panose="02040503050406030204" pitchFamily="18" charset="0"/>
                          </a:rPr>
                          <m:t>1</m:t>
                        </m:r>
                      </m:sup>
                    </m:sSup>
                    <m:r>
                      <a:rPr lang="en-US" sz="1600" b="0" i="1" dirty="0" smtClean="0">
                        <a:latin typeface="Cambria Math" panose="02040503050406030204" pitchFamily="18" charset="0"/>
                      </a:rPr>
                      <m:t>=</m:t>
                    </m:r>
                    <m:r>
                      <a:rPr lang="en-US" sz="1600" b="0" i="1" dirty="0" smtClean="0">
                        <a:latin typeface="Cambria Math" panose="02040503050406030204" pitchFamily="18" charset="0"/>
                      </a:rPr>
                      <m:t>𝑒</m:t>
                    </m:r>
                  </m:oMath>
                </a14:m>
                <a:endParaRPr lang="en-US" sz="1600" b="0" dirty="0"/>
              </a:p>
              <a:p>
                <a:pPr>
                  <a:lnSpc>
                    <a:spcPct val="120000"/>
                  </a:lnSpc>
                  <a:spcBef>
                    <a:spcPts val="0"/>
                  </a:spcBef>
                </a:pPr>
                <a:r>
                  <a:rPr lang="en-US" sz="1600" b="0" dirty="0" smtClean="0"/>
                  <a:t>1.    </a:t>
                </a:r>
                <a:r>
                  <a:rPr lang="en-US" sz="1600" b="0" dirty="0"/>
                  <a:t>First, let's rewrite this using exponential form:</a:t>
                </a:r>
              </a:p>
              <a:p>
                <a:pPr>
                  <a:lnSpc>
                    <a:spcPct val="120000"/>
                  </a:lnSpc>
                  <a:spcBef>
                    <a:spcPts val="0"/>
                  </a:spcBef>
                </a:pPr>
                <a:r>
                  <a:rPr lang="en-US" sz="1600" b="0" dirty="0"/>
                  <a:t>    </a:t>
                </a:r>
                <a14:m>
                  <m:oMath xmlns:m="http://schemas.openxmlformats.org/officeDocument/2006/math">
                    <m:sSup>
                      <m:sSupPr>
                        <m:ctrlPr>
                          <a:rPr lang="en-US" sz="1600" b="0" i="1" dirty="0">
                            <a:latin typeface="Cambria Math" panose="02040503050406030204" pitchFamily="18" charset="0"/>
                          </a:rPr>
                        </m:ctrlPr>
                      </m:sSupPr>
                      <m:e>
                        <m:r>
                          <a:rPr lang="en-US" sz="1600" b="0" i="1" dirty="0">
                            <a:latin typeface="Cambria Math" panose="02040503050406030204" pitchFamily="18" charset="0"/>
                          </a:rPr>
                          <m:t>𝑥</m:t>
                        </m:r>
                      </m:e>
                      <m:sup>
                        <m:f>
                          <m:fPr>
                            <m:ctrlPr>
                              <a:rPr lang="en-US" sz="1600" b="0" i="1" dirty="0">
                                <a:latin typeface="Cambria Math" panose="02040503050406030204" pitchFamily="18" charset="0"/>
                              </a:rPr>
                            </m:ctrlPr>
                          </m:fPr>
                          <m:num>
                            <m:r>
                              <a:rPr lang="en-US" sz="1600" b="0" i="1" dirty="0">
                                <a:latin typeface="Cambria Math" panose="02040503050406030204" pitchFamily="18" charset="0"/>
                              </a:rPr>
                              <m:t>1</m:t>
                            </m:r>
                          </m:num>
                          <m:den>
                            <m:r>
                              <m:rPr>
                                <m:sty m:val="p"/>
                              </m:rPr>
                              <a:rPr lang="en-US" sz="1600" b="0" dirty="0">
                                <a:latin typeface="Cambria Math" panose="02040503050406030204" pitchFamily="18" charset="0"/>
                              </a:rPr>
                              <m:t>ln</m:t>
                            </m:r>
                            <m:r>
                              <a:rPr lang="en-US" sz="1600" b="0" i="1" dirty="0">
                                <a:latin typeface="Cambria Math" panose="02040503050406030204" pitchFamily="18" charset="0"/>
                              </a:rPr>
                              <m:t>⁡(</m:t>
                            </m:r>
                            <m:r>
                              <a:rPr lang="en-US" sz="1600" b="0" i="1" dirty="0">
                                <a:latin typeface="Cambria Math" panose="02040503050406030204" pitchFamily="18" charset="0"/>
                              </a:rPr>
                              <m:t>𝑥</m:t>
                            </m:r>
                            <m:r>
                              <a:rPr lang="en-US" sz="1600" b="0" i="1" dirty="0">
                                <a:latin typeface="Cambria Math" panose="02040503050406030204" pitchFamily="18" charset="0"/>
                              </a:rPr>
                              <m:t>)</m:t>
                            </m:r>
                          </m:den>
                        </m:f>
                      </m:sup>
                    </m:sSup>
                    <m:r>
                      <a:rPr lang="en-US" sz="1600" b="0" i="1" dirty="0">
                        <a:latin typeface="Cambria Math" panose="02040503050406030204" pitchFamily="18" charset="0"/>
                      </a:rPr>
                      <m:t>=</m:t>
                    </m:r>
                    <m:sSup>
                      <m:sSupPr>
                        <m:ctrlPr>
                          <a:rPr lang="en-US" sz="1600" b="0" i="1" dirty="0">
                            <a:latin typeface="Cambria Math" panose="02040503050406030204" pitchFamily="18" charset="0"/>
                          </a:rPr>
                        </m:ctrlPr>
                      </m:sSupPr>
                      <m:e>
                        <m:r>
                          <a:rPr lang="en-US" sz="1600" b="0" i="1" dirty="0">
                            <a:latin typeface="Cambria Math" panose="02040503050406030204" pitchFamily="18" charset="0"/>
                          </a:rPr>
                          <m:t>𝑒</m:t>
                        </m:r>
                      </m:e>
                      <m:sup>
                        <m:r>
                          <m:rPr>
                            <m:sty m:val="p"/>
                          </m:rPr>
                          <a:rPr lang="en-US" sz="1600" b="0" dirty="0">
                            <a:latin typeface="Cambria Math" panose="02040503050406030204" pitchFamily="18" charset="0"/>
                          </a:rPr>
                          <m:t>ln</m:t>
                        </m:r>
                        <m:r>
                          <a:rPr lang="en-US" sz="1600" b="0" i="1" dirty="0">
                            <a:latin typeface="Cambria Math" panose="02040503050406030204" pitchFamily="18" charset="0"/>
                          </a:rPr>
                          <m:t>⁡(</m:t>
                        </m:r>
                        <m:r>
                          <a:rPr lang="en-US" sz="1600" b="0" i="1" dirty="0">
                            <a:latin typeface="Cambria Math" panose="02040503050406030204" pitchFamily="18" charset="0"/>
                          </a:rPr>
                          <m:t>𝑥</m:t>
                        </m:r>
                        <m:r>
                          <a:rPr lang="en-US" sz="1600" b="0" i="1" dirty="0">
                            <a:latin typeface="Cambria Math" panose="02040503050406030204" pitchFamily="18" charset="0"/>
                          </a:rPr>
                          <m:t>)∙</m:t>
                        </m:r>
                        <m:f>
                          <m:fPr>
                            <m:ctrlPr>
                              <a:rPr lang="en-US" sz="1600" b="0" i="1" dirty="0">
                                <a:latin typeface="Cambria Math" panose="02040503050406030204" pitchFamily="18" charset="0"/>
                                <a:ea typeface="Cambria Math" panose="02040503050406030204" pitchFamily="18" charset="0"/>
                              </a:rPr>
                            </m:ctrlPr>
                          </m:fPr>
                          <m:num>
                            <m:r>
                              <a:rPr lang="en-US" sz="1600" b="0" i="1" dirty="0">
                                <a:latin typeface="Cambria Math" panose="02040503050406030204" pitchFamily="18" charset="0"/>
                                <a:ea typeface="Cambria Math" panose="02040503050406030204" pitchFamily="18" charset="0"/>
                              </a:rPr>
                              <m:t>1</m:t>
                            </m:r>
                          </m:num>
                          <m:den>
                            <m:r>
                              <m:rPr>
                                <m:sty m:val="p"/>
                              </m:rPr>
                              <a:rPr lang="en-US" sz="1600" b="0" dirty="0">
                                <a:latin typeface="Cambria Math" panose="02040503050406030204" pitchFamily="18" charset="0"/>
                                <a:ea typeface="Cambria Math" panose="02040503050406030204" pitchFamily="18" charset="0"/>
                              </a:rPr>
                              <m:t>ln</m:t>
                            </m:r>
                            <m:r>
                              <a:rPr lang="en-US" sz="1600" b="0" i="1" dirty="0">
                                <a:latin typeface="Cambria Math" panose="02040503050406030204" pitchFamily="18" charset="0"/>
                                <a:ea typeface="Cambria Math" panose="02040503050406030204" pitchFamily="18" charset="0"/>
                              </a:rPr>
                              <m:t>⁡(</m:t>
                            </m:r>
                            <m:r>
                              <a:rPr lang="en-US" sz="1600" b="0" i="1" dirty="0">
                                <a:latin typeface="Cambria Math" panose="02040503050406030204" pitchFamily="18" charset="0"/>
                                <a:ea typeface="Cambria Math" panose="02040503050406030204" pitchFamily="18" charset="0"/>
                              </a:rPr>
                              <m:t>𝑥</m:t>
                            </m:r>
                            <m:r>
                              <a:rPr lang="en-US" sz="1600" b="0" i="1" dirty="0">
                                <a:latin typeface="Cambria Math" panose="02040503050406030204" pitchFamily="18" charset="0"/>
                                <a:ea typeface="Cambria Math" panose="02040503050406030204" pitchFamily="18" charset="0"/>
                              </a:rPr>
                              <m:t>)</m:t>
                            </m:r>
                          </m:den>
                        </m:f>
                      </m:sup>
                    </m:sSup>
                    <m:r>
                      <a:rPr lang="en-US" sz="1600" b="0" i="1" dirty="0">
                        <a:latin typeface="Cambria Math" panose="02040503050406030204" pitchFamily="18" charset="0"/>
                      </a:rPr>
                      <m:t>=</m:t>
                    </m:r>
                    <m:sSup>
                      <m:sSupPr>
                        <m:ctrlPr>
                          <a:rPr lang="en-US" sz="1600" b="0" i="1" dirty="0">
                            <a:latin typeface="Cambria Math" panose="02040503050406030204" pitchFamily="18" charset="0"/>
                          </a:rPr>
                        </m:ctrlPr>
                      </m:sSupPr>
                      <m:e>
                        <m:r>
                          <a:rPr lang="en-US" sz="1600" b="0" i="1" dirty="0">
                            <a:latin typeface="Cambria Math" panose="02040503050406030204" pitchFamily="18" charset="0"/>
                          </a:rPr>
                          <m:t>𝑒</m:t>
                        </m:r>
                      </m:e>
                      <m:sup>
                        <m:r>
                          <a:rPr lang="en-US" sz="1600" b="0" i="1" dirty="0">
                            <a:latin typeface="Cambria Math" panose="02040503050406030204" pitchFamily="18" charset="0"/>
                          </a:rPr>
                          <m:t>1</m:t>
                        </m:r>
                      </m:sup>
                    </m:sSup>
                    <m:r>
                      <a:rPr lang="en-US" sz="1600" b="0" i="1" dirty="0">
                        <a:latin typeface="Cambria Math" panose="02040503050406030204" pitchFamily="18" charset="0"/>
                      </a:rPr>
                      <m:t>=</m:t>
                    </m:r>
                    <m:r>
                      <a:rPr lang="en-US" sz="1600" b="0" i="1" dirty="0">
                        <a:latin typeface="Cambria Math" panose="02040503050406030204" pitchFamily="18" charset="0"/>
                      </a:rPr>
                      <m:t>𝑒</m:t>
                    </m:r>
                  </m:oMath>
                </a14:m>
                <a:endParaRPr lang="en-US" sz="1600" b="0" dirty="0"/>
              </a:p>
              <a:p>
                <a:pPr>
                  <a:lnSpc>
                    <a:spcPct val="120000"/>
                  </a:lnSpc>
                  <a:spcBef>
                    <a:spcPts val="0"/>
                  </a:spcBef>
                </a:pPr>
                <a:r>
                  <a:rPr lang="en-US" sz="1600" b="0" dirty="0" smtClean="0"/>
                  <a:t>2.    </a:t>
                </a:r>
                <a:r>
                  <a:rPr lang="en-US" sz="1600" b="0" dirty="0"/>
                  <a:t>This simplification works because:</a:t>
                </a:r>
              </a:p>
              <a:p>
                <a:pPr>
                  <a:lnSpc>
                    <a:spcPct val="120000"/>
                  </a:lnSpc>
                  <a:spcBef>
                    <a:spcPts val="0"/>
                  </a:spcBef>
                </a:pPr>
                <a:r>
                  <a:rPr lang="en-US" sz="1600" b="0" dirty="0"/>
                  <a:t>        $$ </a:t>
                </a:r>
                <a:r>
                  <a:rPr lang="en-US" sz="1600" b="0" dirty="0" err="1"/>
                  <a:t>x^a</a:t>
                </a:r>
                <a:r>
                  <a:rPr lang="en-US" sz="1600" b="0" dirty="0"/>
                  <a:t> = e^{a\ln(x)} </a:t>
                </a:r>
                <a:r>
                  <a:rPr lang="en-US" sz="1600" b="0" dirty="0" smtClean="0"/>
                  <a:t>$</a:t>
                </a:r>
                <a:endParaRPr lang="en-US" sz="1600" b="0" dirty="0"/>
              </a:p>
              <a:p>
                <a:pPr>
                  <a:lnSpc>
                    <a:spcPct val="120000"/>
                  </a:lnSpc>
                  <a:spcBef>
                    <a:spcPts val="0"/>
                  </a:spcBef>
                </a:pPr>
                <a:r>
                  <a:rPr lang="en-US" sz="1600" b="0" dirty="0"/>
                  <a:t>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𝑎</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𝑒</m:t>
                        </m:r>
                      </m:e>
                      <m:sup>
                        <m:r>
                          <a:rPr lang="en-US" sz="1600" b="0" i="1" smtClean="0">
                            <a:latin typeface="Cambria Math" panose="02040503050406030204" pitchFamily="18" charset="0"/>
                          </a:rPr>
                          <m:t>𝑎</m:t>
                        </m:r>
                        <m:r>
                          <m:rPr>
                            <m:sty m:val="p"/>
                          </m:rPr>
                          <a:rPr lang="en-US" sz="1600" b="0" i="0" smtClean="0">
                            <a:latin typeface="Cambria Math" panose="02040503050406030204" pitchFamily="18" charset="0"/>
                          </a:rPr>
                          <m:t>ln</m:t>
                        </m:r>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sup>
                    </m:sSup>
                  </m:oMath>
                </a14:m>
                <a:r>
                  <a:rPr lang="en-US" sz="1600" b="0" dirty="0" smtClean="0"/>
                  <a:t> </a:t>
                </a:r>
                <a:r>
                  <a:rPr lang="en-US" sz="1600" b="0" dirty="0"/>
                  <a:t>(exponential property)</a:t>
                </a:r>
              </a:p>
              <a:p>
                <a:pPr>
                  <a:lnSpc>
                    <a:spcPct val="120000"/>
                  </a:lnSpc>
                  <a:spcBef>
                    <a:spcPts val="0"/>
                  </a:spcBef>
                </a:pPr>
                <a:r>
                  <a:rPr lang="en-US" sz="1600" b="0" dirty="0"/>
                  <a:t>        The exponent </a:t>
                </a:r>
                <a14:m>
                  <m:oMath xmlns:m="http://schemas.openxmlformats.org/officeDocument/2006/math">
                    <m:f>
                      <m:fPr>
                        <m:ctrlPr>
                          <a:rPr lang="en-US" sz="1600" b="0" i="1" dirty="0" smtClean="0">
                            <a:latin typeface="Cambria Math" panose="02040503050406030204" pitchFamily="18" charset="0"/>
                          </a:rPr>
                        </m:ctrlPr>
                      </m:fPr>
                      <m:num>
                        <m:r>
                          <a:rPr lang="en-US" sz="1600" b="0" i="1" dirty="0" smtClean="0">
                            <a:latin typeface="Cambria Math" panose="02040503050406030204" pitchFamily="18" charset="0"/>
                          </a:rPr>
                          <m:t>1</m:t>
                        </m:r>
                      </m:num>
                      <m:den>
                        <m:r>
                          <m:rPr>
                            <m:sty m:val="p"/>
                          </m:rPr>
                          <a:rPr lang="en-US" sz="1600" b="0" i="0" dirty="0" smtClean="0">
                            <a:latin typeface="Cambria Math" panose="02040503050406030204" pitchFamily="18" charset="0"/>
                          </a:rPr>
                          <m:t>ln</m:t>
                        </m:r>
                        <m:r>
                          <a:rPr lang="en-US" sz="1600" b="0" i="1" dirty="0" smtClean="0">
                            <a:latin typeface="Cambria Math" panose="02040503050406030204" pitchFamily="18" charset="0"/>
                          </a:rPr>
                          <m:t>⁡(</m:t>
                        </m:r>
                        <m:r>
                          <a:rPr lang="en-US" sz="1600" b="0" i="1" dirty="0" smtClean="0">
                            <a:latin typeface="Cambria Math" panose="02040503050406030204" pitchFamily="18" charset="0"/>
                          </a:rPr>
                          <m:t>𝑥</m:t>
                        </m:r>
                        <m:r>
                          <a:rPr lang="en-US" sz="1600" b="0" i="1" dirty="0" smtClean="0">
                            <a:latin typeface="Cambria Math" panose="02040503050406030204" pitchFamily="18" charset="0"/>
                          </a:rPr>
                          <m:t>)</m:t>
                        </m:r>
                      </m:den>
                    </m:f>
                  </m:oMath>
                </a14:m>
                <a:r>
                  <a:rPr lang="en-US" sz="1600" b="0" dirty="0" smtClean="0"/>
                  <a:t> </a:t>
                </a:r>
                <a:r>
                  <a:rPr lang="en-US" sz="1600" b="0" dirty="0"/>
                  <a:t>and </a:t>
                </a:r>
                <a14:m>
                  <m:oMath xmlns:m="http://schemas.openxmlformats.org/officeDocument/2006/math">
                    <m:r>
                      <m:rPr>
                        <m:sty m:val="p"/>
                      </m:rPr>
                      <a:rPr lang="en-US" sz="1600" b="0" i="1" dirty="0" smtClean="0">
                        <a:latin typeface="Cambria Math" panose="02040503050406030204" pitchFamily="18" charset="0"/>
                      </a:rPr>
                      <m:t>ln</m:t>
                    </m:r>
                    <m:r>
                      <a:rPr lang="en-US" sz="1600" b="0" i="1" dirty="0" smtClean="0">
                        <a:latin typeface="Cambria Math" panose="02040503050406030204" pitchFamily="18" charset="0"/>
                      </a:rPr>
                      <m:t>⁡(</m:t>
                    </m:r>
                    <m:r>
                      <a:rPr lang="en-US" sz="1600" b="0" i="1" dirty="0" smtClean="0">
                        <a:latin typeface="Cambria Math" panose="02040503050406030204" pitchFamily="18" charset="0"/>
                      </a:rPr>
                      <m:t>𝑥</m:t>
                    </m:r>
                    <m:r>
                      <a:rPr lang="en-US" sz="1600" b="0" i="1" dirty="0">
                        <a:latin typeface="Cambria Math" panose="02040503050406030204" pitchFamily="18" charset="0"/>
                      </a:rPr>
                      <m:t>) </m:t>
                    </m:r>
                  </m:oMath>
                </a14:m>
                <a:r>
                  <a:rPr lang="en-US" sz="1600" b="0" dirty="0"/>
                  <a:t>cancel out</a:t>
                </a:r>
              </a:p>
              <a:p>
                <a:pPr>
                  <a:lnSpc>
                    <a:spcPct val="120000"/>
                  </a:lnSpc>
                  <a:spcBef>
                    <a:spcPts val="0"/>
                  </a:spcBef>
                </a:pPr>
                <a:r>
                  <a:rPr lang="en-US" sz="1600" b="0" dirty="0"/>
                  <a:t>        We're left with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𝑒</m:t>
                        </m:r>
                      </m:e>
                      <m:sup>
                        <m:r>
                          <a:rPr lang="en-US" sz="1600" b="0" i="1" smtClean="0">
                            <a:latin typeface="Cambria Math" panose="02040503050406030204" pitchFamily="18" charset="0"/>
                          </a:rPr>
                          <m:t>1</m:t>
                        </m:r>
                      </m:sup>
                    </m:sSup>
                  </m:oMath>
                </a14:m>
                <a:endParaRPr lang="en-US" sz="1600" b="0" dirty="0"/>
              </a:p>
              <a:p>
                <a:pPr>
                  <a:lnSpc>
                    <a:spcPct val="120000"/>
                  </a:lnSpc>
                  <a:spcBef>
                    <a:spcPts val="0"/>
                  </a:spcBef>
                </a:pPr>
                <a:r>
                  <a:rPr lang="en-US" sz="1600" b="0" dirty="0"/>
                  <a:t>Therefore, </a:t>
                </a:r>
                <a14:m>
                  <m:oMath xmlns:m="http://schemas.openxmlformats.org/officeDocument/2006/math">
                    <m:func>
                      <m:funcPr>
                        <m:ctrlPr>
                          <a:rPr lang="en-US" sz="1600" i="1">
                            <a:latin typeface="Cambria Math" panose="02040503050406030204" pitchFamily="18" charset="0"/>
                          </a:rPr>
                        </m:ctrlPr>
                      </m:funcPr>
                      <m:fName>
                        <m:limLow>
                          <m:limLowPr>
                            <m:ctrlPr>
                              <a:rPr lang="en-US" sz="1600" i="1">
                                <a:latin typeface="Cambria Math" panose="02040503050406030204" pitchFamily="18" charset="0"/>
                              </a:rPr>
                            </m:ctrlPr>
                          </m:limLowPr>
                          <m:e>
                            <m:r>
                              <m:rPr>
                                <m:sty m:val="p"/>
                              </m:rPr>
                              <a:rPr lang="en-US" sz="1600">
                                <a:latin typeface="Cambria Math" panose="02040503050406030204" pitchFamily="18" charset="0"/>
                              </a:rPr>
                              <m:t>lim</m:t>
                            </m:r>
                          </m:e>
                          <m:lim>
                            <m:r>
                              <a:rPr lang="en-US" sz="1600" b="0" i="1">
                                <a:latin typeface="Cambria Math" panose="02040503050406030204" pitchFamily="18" charset="0"/>
                              </a:rPr>
                              <m:t>𝑥</m:t>
                            </m:r>
                            <m:r>
                              <a:rPr lang="en-US" sz="1600" b="0" i="1">
                                <a:latin typeface="Cambria Math" panose="02040503050406030204" pitchFamily="18" charset="0"/>
                              </a:rPr>
                              <m:t>→∞</m:t>
                            </m:r>
                          </m:lim>
                        </m:limLow>
                      </m:fName>
                      <m:e>
                        <m:sSup>
                          <m:sSupPr>
                            <m:ctrlPr>
                              <a:rPr lang="en-US" sz="1600" i="1">
                                <a:latin typeface="Cambria Math" panose="02040503050406030204" pitchFamily="18" charset="0"/>
                              </a:rPr>
                            </m:ctrlPr>
                          </m:sSupPr>
                          <m:e>
                            <m:r>
                              <a:rPr lang="en-US" sz="1600" b="0" i="1">
                                <a:latin typeface="Cambria Math" panose="02040503050406030204" pitchFamily="18" charset="0"/>
                              </a:rPr>
                              <m:t>𝑥</m:t>
                            </m:r>
                          </m:e>
                          <m:sup>
                            <m:f>
                              <m:fPr>
                                <m:ctrlPr>
                                  <a:rPr lang="en-US" sz="1600" i="1">
                                    <a:latin typeface="Cambria Math" panose="02040503050406030204" pitchFamily="18" charset="0"/>
                                  </a:rPr>
                                </m:ctrlPr>
                              </m:fPr>
                              <m:num>
                                <m:r>
                                  <a:rPr lang="en-US" sz="1600" b="0" i="1">
                                    <a:latin typeface="Cambria Math" panose="02040503050406030204" pitchFamily="18" charset="0"/>
                                  </a:rPr>
                                  <m:t>1</m:t>
                                </m:r>
                              </m:num>
                              <m:den>
                                <m:r>
                                  <m:rPr>
                                    <m:sty m:val="p"/>
                                  </m:rPr>
                                  <a:rPr lang="en-US" sz="1600" b="0">
                                    <a:latin typeface="Cambria Math" panose="02040503050406030204" pitchFamily="18" charset="0"/>
                                  </a:rPr>
                                  <m:t>ln</m:t>
                                </m:r>
                                <m:r>
                                  <a:rPr lang="en-US" sz="1600" b="0" i="1">
                                    <a:latin typeface="Cambria Math" panose="02040503050406030204" pitchFamily="18" charset="0"/>
                                  </a:rPr>
                                  <m:t>⁡(</m:t>
                                </m:r>
                                <m:r>
                                  <a:rPr lang="en-US" sz="1600" b="0" i="1">
                                    <a:latin typeface="Cambria Math" panose="02040503050406030204" pitchFamily="18" charset="0"/>
                                  </a:rPr>
                                  <m:t>𝑥</m:t>
                                </m:r>
                                <m:r>
                                  <a:rPr lang="en-US" sz="1600" b="0" i="1">
                                    <a:latin typeface="Cambria Math" panose="02040503050406030204" pitchFamily="18" charset="0"/>
                                  </a:rPr>
                                  <m:t>)</m:t>
                                </m:r>
                              </m:den>
                            </m:f>
                          </m:sup>
                        </m:sSup>
                      </m:e>
                    </m:func>
                    <m:r>
                      <a:rPr lang="en-US" sz="1600" b="0" i="1" smtClean="0">
                        <a:latin typeface="Cambria Math" panose="02040503050406030204" pitchFamily="18" charset="0"/>
                      </a:rPr>
                      <m:t>=</m:t>
                    </m:r>
                    <m:r>
                      <a:rPr lang="en-US" sz="1600" b="0" i="1" smtClean="0">
                        <a:latin typeface="Cambria Math" panose="02040503050406030204" pitchFamily="18" charset="0"/>
                      </a:rPr>
                      <m:t>𝑒</m:t>
                    </m:r>
                  </m:oMath>
                </a14:m>
                <a:r>
                  <a:rPr lang="en-US" sz="1600" b="0" dirty="0" smtClean="0"/>
                  <a:t>.</a:t>
                </a:r>
                <a:endParaRPr lang="en-US" sz="1600" b="0" dirty="0"/>
              </a:p>
            </p:txBody>
          </p:sp>
        </mc:Choice>
        <mc:Fallback xmlns="">
          <p:sp>
            <p:nvSpPr>
              <p:cNvPr id="5" name="Text Placeholder 4"/>
              <p:cNvSpPr>
                <a:spLocks noGrp="1" noRot="1" noChangeAspect="1" noMove="1" noResize="1" noEditPoints="1" noAdjustHandles="1" noChangeArrowheads="1" noChangeShapeType="1" noTextEdit="1"/>
              </p:cNvSpPr>
              <p:nvPr>
                <p:ph type="body" sz="quarter" idx="3"/>
              </p:nvPr>
            </p:nvSpPr>
            <p:spPr>
              <a:xfrm>
                <a:off x="6172200" y="1681163"/>
                <a:ext cx="5183188" cy="2446334"/>
              </a:xfr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a:xfrm>
                <a:off x="6172200" y="4127497"/>
                <a:ext cx="5183188" cy="2571751"/>
              </a:xfrm>
              <a:ln>
                <a:solidFill>
                  <a:schemeClr val="tx1"/>
                </a:solidFill>
              </a:ln>
            </p:spPr>
            <p:txBody>
              <a:bodyPr>
                <a:noAutofit/>
              </a:bodyPr>
              <a:lstStyle/>
              <a:p>
                <a:pPr marL="0" indent="0">
                  <a:buNone/>
                </a:pPr>
                <a:r>
                  <a:rPr lang="en-US" sz="800" dirty="0" smtClean="0"/>
                  <a:t>To evaluate the limit of the function as </a:t>
                </a:r>
                <a14:m>
                  <m:oMath xmlns:m="http://schemas.openxmlformats.org/officeDocument/2006/math">
                    <m:r>
                      <a:rPr lang="en-US" sz="800" i="1" dirty="0" smtClean="0">
                        <a:latin typeface="Cambria Math" panose="02040503050406030204" pitchFamily="18" charset="0"/>
                      </a:rPr>
                      <m:t>𝑥</m:t>
                    </m:r>
                  </m:oMath>
                </a14:m>
                <a:r>
                  <a:rPr lang="en-US" sz="800" dirty="0" smtClean="0"/>
                  <a:t> approaches infinity:</a:t>
                </a:r>
                <a:br>
                  <a:rPr lang="en-US" sz="800" dirty="0" smtClean="0"/>
                </a:br>
                <a:r>
                  <a:rPr lang="en-US" sz="800" dirty="0" smtClean="0"/>
                  <a:t/>
                </a:r>
                <a:br>
                  <a:rPr lang="en-US" sz="800" dirty="0" smtClean="0"/>
                </a:br>
                <a:r>
                  <a:rPr lang="en-US" sz="800" dirty="0" smtClean="0"/>
                  <a:t>Let</a:t>
                </a:r>
                <a14:m>
                  <m:oMath xmlns:m="http://schemas.openxmlformats.org/officeDocument/2006/math">
                    <m:sSup>
                      <m:sSupPr>
                        <m:ctrlPr>
                          <a:rPr lang="en-US" sz="800" i="1" smtClean="0">
                            <a:latin typeface="Cambria Math" panose="02040503050406030204" pitchFamily="18" charset="0"/>
                          </a:rPr>
                        </m:ctrlPr>
                      </m:sSupPr>
                      <m:e>
                        <m:r>
                          <a:rPr lang="en-US" sz="800" b="0" i="1" smtClean="0">
                            <a:latin typeface="Cambria Math" panose="02040503050406030204" pitchFamily="18" charset="0"/>
                          </a:rPr>
                          <m:t> </m:t>
                        </m:r>
                        <m:r>
                          <a:rPr lang="en-US" sz="800" b="0" i="1" smtClean="0">
                            <a:latin typeface="Cambria Math" panose="02040503050406030204" pitchFamily="18" charset="0"/>
                          </a:rPr>
                          <m:t>𝑦</m:t>
                        </m:r>
                        <m:r>
                          <a:rPr lang="en-US" sz="800" b="0" i="1" smtClean="0">
                            <a:latin typeface="Cambria Math" panose="02040503050406030204" pitchFamily="18" charset="0"/>
                          </a:rPr>
                          <m:t>=</m:t>
                        </m:r>
                        <m:r>
                          <a:rPr lang="en-US" sz="800" i="1">
                            <a:latin typeface="Cambria Math" panose="02040503050406030204" pitchFamily="18" charset="0"/>
                          </a:rPr>
                          <m:t>𝑥</m:t>
                        </m:r>
                      </m:e>
                      <m:sup>
                        <m:f>
                          <m:fPr>
                            <m:ctrlPr>
                              <a:rPr lang="en-US" sz="800" i="1">
                                <a:latin typeface="Cambria Math" panose="02040503050406030204" pitchFamily="18" charset="0"/>
                              </a:rPr>
                            </m:ctrlPr>
                          </m:fPr>
                          <m:num>
                            <m:r>
                              <a:rPr lang="en-US" sz="800" i="1">
                                <a:latin typeface="Cambria Math" panose="02040503050406030204" pitchFamily="18" charset="0"/>
                              </a:rPr>
                              <m:t>1</m:t>
                            </m:r>
                          </m:num>
                          <m:den>
                            <m:r>
                              <m:rPr>
                                <m:sty m:val="p"/>
                              </m:rPr>
                              <a:rPr lang="en-US" sz="800">
                                <a:latin typeface="Cambria Math" panose="02040503050406030204" pitchFamily="18" charset="0"/>
                              </a:rPr>
                              <m:t>ln</m:t>
                            </m:r>
                            <m:r>
                              <a:rPr lang="en-US" sz="800" i="1">
                                <a:latin typeface="Cambria Math" panose="02040503050406030204" pitchFamily="18" charset="0"/>
                              </a:rPr>
                              <m:t>⁡(</m:t>
                            </m:r>
                            <m:r>
                              <a:rPr lang="en-US" sz="800" i="1">
                                <a:latin typeface="Cambria Math" panose="02040503050406030204" pitchFamily="18" charset="0"/>
                              </a:rPr>
                              <m:t>𝑥</m:t>
                            </m:r>
                            <m:r>
                              <a:rPr lang="en-US" sz="800" i="1">
                                <a:latin typeface="Cambria Math" panose="02040503050406030204" pitchFamily="18" charset="0"/>
                              </a:rPr>
                              <m:t>)</m:t>
                            </m:r>
                          </m:den>
                        </m:f>
                      </m:sup>
                    </m:sSup>
                  </m:oMath>
                </a14:m>
                <a:r>
                  <a:rPr lang="en-US" sz="800" dirty="0"/>
                  <a:t/>
                </a:r>
                <a:br>
                  <a:rPr lang="en-US" sz="800" dirty="0"/>
                </a:br>
                <a:r>
                  <a:rPr lang="en-US" sz="800" dirty="0"/>
                  <a:t/>
                </a:r>
                <a:br>
                  <a:rPr lang="en-US" sz="800" dirty="0"/>
                </a:br>
                <a:r>
                  <a:rPr lang="en-US" sz="800" dirty="0"/>
                  <a:t>Take the</a:t>
                </a:r>
                <a14:m>
                  <m:oMath xmlns:m="http://schemas.openxmlformats.org/officeDocument/2006/math">
                    <m:r>
                      <a:rPr lang="en-US" sz="800" i="1" dirty="0" smtClean="0">
                        <a:latin typeface="Cambria Math" panose="02040503050406030204" pitchFamily="18" charset="0"/>
                      </a:rPr>
                      <m:t> </m:t>
                    </m:r>
                    <m:r>
                      <m:rPr>
                        <m:sty m:val="p"/>
                      </m:rPr>
                      <a:rPr lang="en-US" sz="800" i="1" dirty="0" smtClean="0">
                        <a:latin typeface="Cambria Math" panose="02040503050406030204" pitchFamily="18" charset="0"/>
                      </a:rPr>
                      <m:t>ln</m:t>
                    </m:r>
                    <m:r>
                      <a:rPr lang="en-US" sz="800" i="1" dirty="0" smtClean="0">
                        <a:latin typeface="Cambria Math" panose="02040503050406030204" pitchFamily="18" charset="0"/>
                      </a:rPr>
                      <m:t>⁡</m:t>
                    </m:r>
                  </m:oMath>
                </a14:m>
                <a:r>
                  <a:rPr lang="en-US" sz="800" dirty="0"/>
                  <a:t>of both sides to remove the exponent:</a:t>
                </a:r>
                <a:br>
                  <a:rPr lang="en-US" sz="800" dirty="0"/>
                </a:br>
                <a:r>
                  <a:rPr lang="en-US" sz="800" dirty="0"/>
                  <a:t/>
                </a:r>
                <a:br>
                  <a:rPr lang="en-US" sz="800" dirty="0"/>
                </a:br>
                <a14:m>
                  <m:oMathPara xmlns:m="http://schemas.openxmlformats.org/officeDocument/2006/math">
                    <m:oMathParaPr>
                      <m:jc m:val="centerGroup"/>
                    </m:oMathParaPr>
                    <m:oMath xmlns:m="http://schemas.openxmlformats.org/officeDocument/2006/math">
                      <m:r>
                        <m:rPr>
                          <m:sty m:val="p"/>
                        </m:rPr>
                        <a:rPr lang="en-US" sz="800" i="1" dirty="0" smtClean="0">
                          <a:latin typeface="Cambria Math" panose="02040503050406030204" pitchFamily="18" charset="0"/>
                        </a:rPr>
                        <m:t>ln</m:t>
                      </m:r>
                      <m:r>
                        <a:rPr lang="en-US" sz="800" i="1" dirty="0" smtClean="0">
                          <a:latin typeface="Cambria Math" panose="02040503050406030204" pitchFamily="18" charset="0"/>
                        </a:rPr>
                        <m:t>⁡(</m:t>
                      </m:r>
                      <m:r>
                        <a:rPr lang="en-US" sz="800" i="1" dirty="0" smtClean="0">
                          <a:latin typeface="Cambria Math" panose="02040503050406030204" pitchFamily="18" charset="0"/>
                        </a:rPr>
                        <m:t>𝑦</m:t>
                      </m:r>
                      <m:r>
                        <a:rPr lang="en-US" sz="800" i="1" dirty="0" smtClean="0">
                          <a:latin typeface="Cambria Math" panose="02040503050406030204" pitchFamily="18" charset="0"/>
                        </a:rPr>
                        <m:t>) = </m:t>
                      </m:r>
                      <m:r>
                        <m:rPr>
                          <m:sty m:val="p"/>
                        </m:rPr>
                        <a:rPr lang="en-US" sz="800" i="1" dirty="0" smtClean="0">
                          <a:latin typeface="Cambria Math" panose="02040503050406030204" pitchFamily="18" charset="0"/>
                        </a:rPr>
                        <m:t>ln</m:t>
                      </m:r>
                      <m:r>
                        <a:rPr lang="en-US" sz="800" i="1" dirty="0" smtClean="0">
                          <a:latin typeface="Cambria Math" panose="02040503050406030204" pitchFamily="18" charset="0"/>
                        </a:rPr>
                        <m:t>⁡(</m:t>
                      </m:r>
                      <m:sSup>
                        <m:sSupPr>
                          <m:ctrlPr>
                            <a:rPr lang="en-US" sz="800" i="1" smtClean="0">
                              <a:latin typeface="Cambria Math" panose="02040503050406030204" pitchFamily="18" charset="0"/>
                            </a:rPr>
                          </m:ctrlPr>
                        </m:sSupPr>
                        <m:e>
                          <m:r>
                            <a:rPr lang="en-US" sz="800" i="1">
                              <a:latin typeface="Cambria Math" panose="02040503050406030204" pitchFamily="18" charset="0"/>
                            </a:rPr>
                            <m:t>𝑥</m:t>
                          </m:r>
                        </m:e>
                        <m:sup>
                          <m:f>
                            <m:fPr>
                              <m:ctrlPr>
                                <a:rPr lang="en-US" sz="800" i="1">
                                  <a:latin typeface="Cambria Math" panose="02040503050406030204" pitchFamily="18" charset="0"/>
                                </a:rPr>
                              </m:ctrlPr>
                            </m:fPr>
                            <m:num>
                              <m:r>
                                <a:rPr lang="en-US" sz="800" i="1">
                                  <a:latin typeface="Cambria Math" panose="02040503050406030204" pitchFamily="18" charset="0"/>
                                </a:rPr>
                                <m:t>1</m:t>
                              </m:r>
                            </m:num>
                            <m:den>
                              <m:func>
                                <m:funcPr>
                                  <m:ctrlPr>
                                    <a:rPr lang="en-US" sz="800" i="1">
                                      <a:latin typeface="Cambria Math" panose="02040503050406030204" pitchFamily="18" charset="0"/>
                                    </a:rPr>
                                  </m:ctrlPr>
                                </m:funcPr>
                                <m:fName>
                                  <m:r>
                                    <m:rPr>
                                      <m:sty m:val="p"/>
                                    </m:rPr>
                                    <a:rPr lang="en-US" sz="800">
                                      <a:latin typeface="Cambria Math" panose="02040503050406030204" pitchFamily="18" charset="0"/>
                                    </a:rPr>
                                    <m:t>ln</m:t>
                                  </m:r>
                                </m:fName>
                                <m:e>
                                  <m:d>
                                    <m:dPr>
                                      <m:ctrlPr>
                                        <a:rPr lang="en-US" sz="800" i="1">
                                          <a:latin typeface="Cambria Math" panose="02040503050406030204" pitchFamily="18" charset="0"/>
                                        </a:rPr>
                                      </m:ctrlPr>
                                    </m:dPr>
                                    <m:e>
                                      <m:r>
                                        <a:rPr lang="en-US" sz="800" i="1">
                                          <a:latin typeface="Cambria Math" panose="02040503050406030204" pitchFamily="18" charset="0"/>
                                        </a:rPr>
                                        <m:t>𝑥</m:t>
                                      </m:r>
                                    </m:e>
                                  </m:d>
                                </m:e>
                              </m:func>
                            </m:den>
                          </m:f>
                        </m:sup>
                      </m:sSup>
                      <m:r>
                        <a:rPr lang="en-US" sz="800" b="0" i="1" smtClean="0">
                          <a:latin typeface="Cambria Math" panose="02040503050406030204" pitchFamily="18" charset="0"/>
                        </a:rPr>
                        <m:t>)</m:t>
                      </m:r>
                    </m:oMath>
                  </m:oMathPara>
                </a14:m>
                <a:endParaRPr lang="en-US" sz="800" dirty="0" smtClean="0"/>
              </a:p>
              <a:p>
                <a:pPr marL="0" indent="0">
                  <a:buNone/>
                </a:pPr>
                <a:r>
                  <a:rPr lang="en-US" sz="800" dirty="0"/>
                  <a:t/>
                </a:r>
                <a:br>
                  <a:rPr lang="en-US" sz="800" dirty="0"/>
                </a:br>
                <a14:m>
                  <m:oMathPara xmlns:m="http://schemas.openxmlformats.org/officeDocument/2006/math">
                    <m:oMathParaPr>
                      <m:jc m:val="centerGroup"/>
                    </m:oMathParaPr>
                    <m:oMath xmlns:m="http://schemas.openxmlformats.org/officeDocument/2006/math">
                      <m:r>
                        <m:rPr>
                          <m:sty m:val="p"/>
                        </m:rPr>
                        <a:rPr lang="en-US" sz="800" i="1" dirty="0" smtClean="0">
                          <a:latin typeface="Cambria Math" panose="02040503050406030204" pitchFamily="18" charset="0"/>
                        </a:rPr>
                        <m:t>ln</m:t>
                      </m:r>
                      <m:r>
                        <a:rPr lang="en-US" sz="800" i="1" dirty="0" smtClean="0">
                          <a:latin typeface="Cambria Math" panose="02040503050406030204" pitchFamily="18" charset="0"/>
                        </a:rPr>
                        <m:t>⁡(</m:t>
                      </m:r>
                      <m:r>
                        <a:rPr lang="en-US" sz="800" i="1" dirty="0" smtClean="0">
                          <a:latin typeface="Cambria Math" panose="02040503050406030204" pitchFamily="18" charset="0"/>
                        </a:rPr>
                        <m:t>𝑦</m:t>
                      </m:r>
                      <m:r>
                        <a:rPr lang="en-US" sz="800" i="1" dirty="0" smtClean="0">
                          <a:latin typeface="Cambria Math" panose="02040503050406030204" pitchFamily="18" charset="0"/>
                        </a:rPr>
                        <m:t>) = (</m:t>
                      </m:r>
                      <m:f>
                        <m:fPr>
                          <m:ctrlPr>
                            <a:rPr lang="en-US" sz="800" i="1" dirty="0" smtClean="0">
                              <a:latin typeface="Cambria Math" panose="02040503050406030204" pitchFamily="18" charset="0"/>
                            </a:rPr>
                          </m:ctrlPr>
                        </m:fPr>
                        <m:num>
                          <m:r>
                            <a:rPr lang="en-US" sz="800" b="0" i="1" dirty="0" smtClean="0">
                              <a:latin typeface="Cambria Math" panose="02040503050406030204" pitchFamily="18" charset="0"/>
                            </a:rPr>
                            <m:t>1</m:t>
                          </m:r>
                        </m:num>
                        <m:den>
                          <m:r>
                            <m:rPr>
                              <m:sty m:val="p"/>
                            </m:rPr>
                            <a:rPr lang="en-US" sz="800" b="0" i="0" dirty="0" smtClean="0">
                              <a:latin typeface="Cambria Math" panose="02040503050406030204" pitchFamily="18" charset="0"/>
                            </a:rPr>
                            <m:t>ln</m:t>
                          </m:r>
                          <m:r>
                            <a:rPr lang="en-US" sz="800" b="0" i="1" dirty="0" smtClean="0">
                              <a:latin typeface="Cambria Math" panose="02040503050406030204" pitchFamily="18" charset="0"/>
                            </a:rPr>
                            <m:t>⁡(</m:t>
                          </m:r>
                          <m:r>
                            <a:rPr lang="en-US" sz="800" b="0" i="1" dirty="0" smtClean="0">
                              <a:latin typeface="Cambria Math" panose="02040503050406030204" pitchFamily="18" charset="0"/>
                            </a:rPr>
                            <m:t>𝑥</m:t>
                          </m:r>
                          <m:r>
                            <a:rPr lang="en-US" sz="800" b="0" i="1" dirty="0" smtClean="0">
                              <a:latin typeface="Cambria Math" panose="02040503050406030204" pitchFamily="18" charset="0"/>
                            </a:rPr>
                            <m:t>)</m:t>
                          </m:r>
                        </m:den>
                      </m:f>
                      <m:r>
                        <a:rPr lang="en-US" sz="800" i="1" dirty="0" smtClean="0">
                          <a:latin typeface="Cambria Math" panose="02040503050406030204" pitchFamily="18" charset="0"/>
                        </a:rPr>
                        <m:t>)) ∗ </m:t>
                      </m:r>
                      <m:r>
                        <m:rPr>
                          <m:sty m:val="p"/>
                        </m:rPr>
                        <a:rPr lang="en-US" sz="800" i="1" dirty="0" smtClean="0">
                          <a:latin typeface="Cambria Math" panose="02040503050406030204" pitchFamily="18" charset="0"/>
                        </a:rPr>
                        <m:t>ln</m:t>
                      </m:r>
                      <m:r>
                        <a:rPr lang="en-US" sz="800" i="1" dirty="0" smtClean="0">
                          <a:latin typeface="Cambria Math" panose="02040503050406030204" pitchFamily="18" charset="0"/>
                        </a:rPr>
                        <m:t>⁡(</m:t>
                      </m:r>
                      <m:r>
                        <a:rPr lang="en-US" sz="800" i="1" dirty="0" smtClean="0">
                          <a:latin typeface="Cambria Math" panose="02040503050406030204" pitchFamily="18" charset="0"/>
                        </a:rPr>
                        <m:t>𝑥</m:t>
                      </m:r>
                      <m:r>
                        <a:rPr lang="en-US" sz="800" i="1" dirty="0" smtClean="0">
                          <a:latin typeface="Cambria Math" panose="02040503050406030204" pitchFamily="18" charset="0"/>
                        </a:rPr>
                        <m:t>)</m:t>
                      </m:r>
                    </m:oMath>
                    <m:oMath xmlns:m="http://schemas.openxmlformats.org/officeDocument/2006/math">
                      <m:r>
                        <m:rPr>
                          <m:sty m:val="p"/>
                        </m:rPr>
                        <a:rPr lang="en-US" sz="800" i="1" dirty="0" smtClean="0">
                          <a:latin typeface="Cambria Math" panose="02040503050406030204" pitchFamily="18" charset="0"/>
                        </a:rPr>
                        <m:t>ln</m:t>
                      </m:r>
                      <m:r>
                        <a:rPr lang="en-US" sz="800" i="1" dirty="0" smtClean="0">
                          <a:latin typeface="Cambria Math" panose="02040503050406030204" pitchFamily="18" charset="0"/>
                        </a:rPr>
                        <m:t>⁡(</m:t>
                      </m:r>
                      <m:r>
                        <a:rPr lang="en-US" sz="800" i="1" dirty="0" smtClean="0">
                          <a:latin typeface="Cambria Math" panose="02040503050406030204" pitchFamily="18" charset="0"/>
                        </a:rPr>
                        <m:t>𝑦</m:t>
                      </m:r>
                      <m:r>
                        <a:rPr lang="en-US" sz="800" i="1" dirty="0" smtClean="0">
                          <a:latin typeface="Cambria Math" panose="02040503050406030204" pitchFamily="18" charset="0"/>
                        </a:rPr>
                        <m:t>) = 1</m:t>
                      </m:r>
                    </m:oMath>
                  </m:oMathPara>
                </a14:m>
                <a:r>
                  <a:rPr lang="en-US" sz="800" dirty="0"/>
                  <a:t/>
                </a:r>
                <a:br>
                  <a:rPr lang="en-US" sz="800" dirty="0"/>
                </a:br>
                <a:r>
                  <a:rPr lang="en-US" sz="800" dirty="0"/>
                  <a:t/>
                </a:r>
                <a:br>
                  <a:rPr lang="en-US" sz="800" dirty="0"/>
                </a:br>
                <a:r>
                  <a:rPr lang="en-US" sz="800" dirty="0"/>
                  <a:t>Now we can solve for </a:t>
                </a:r>
                <a14:m>
                  <m:oMath xmlns:m="http://schemas.openxmlformats.org/officeDocument/2006/math">
                    <m:r>
                      <a:rPr lang="en-US" sz="800" i="1" dirty="0" smtClean="0">
                        <a:latin typeface="Cambria Math" panose="02040503050406030204" pitchFamily="18" charset="0"/>
                      </a:rPr>
                      <m:t>𝑦</m:t>
                    </m:r>
                  </m:oMath>
                </a14:m>
                <a:r>
                  <a:rPr lang="en-US" sz="800" dirty="0"/>
                  <a:t> by taking the exponent of both </a:t>
                </a:r>
                <a:r>
                  <a:rPr lang="en-US" sz="800" dirty="0" smtClean="0"/>
                  <a:t>sides:</a:t>
                </a:r>
                <a:endParaRPr lang="en-US" sz="800" dirty="0"/>
              </a:p>
              <a:p>
                <a:pPr marL="0" indent="0">
                  <a:buNone/>
                </a:pPr>
                <a:r>
                  <a:rPr lang="en-US" sz="800" dirty="0"/>
                  <a:t/>
                </a:r>
                <a:br>
                  <a:rPr lang="en-US" sz="800" dirty="0"/>
                </a:br>
                <a14:m>
                  <m:oMathPara xmlns:m="http://schemas.openxmlformats.org/officeDocument/2006/math">
                    <m:oMathParaPr>
                      <m:jc m:val="centerGroup"/>
                    </m:oMathParaPr>
                    <m:oMath xmlns:m="http://schemas.openxmlformats.org/officeDocument/2006/math">
                      <m:r>
                        <a:rPr lang="en-US" sz="800" i="1" dirty="0" smtClean="0">
                          <a:latin typeface="Cambria Math" panose="02040503050406030204" pitchFamily="18" charset="0"/>
                        </a:rPr>
                        <m:t>𝑦</m:t>
                      </m:r>
                      <m:r>
                        <a:rPr lang="en-US" sz="800" i="1" dirty="0" smtClean="0">
                          <a:latin typeface="Cambria Math" panose="02040503050406030204" pitchFamily="18" charset="0"/>
                        </a:rPr>
                        <m:t> = </m:t>
                      </m:r>
                      <m:sSup>
                        <m:sSupPr>
                          <m:ctrlPr>
                            <a:rPr lang="en-US" sz="800" i="1" dirty="0" smtClean="0">
                              <a:latin typeface="Cambria Math" panose="02040503050406030204" pitchFamily="18" charset="0"/>
                            </a:rPr>
                          </m:ctrlPr>
                        </m:sSupPr>
                        <m:e>
                          <m:r>
                            <a:rPr lang="en-US" sz="800" i="1" dirty="0" smtClean="0">
                              <a:latin typeface="Cambria Math" panose="02040503050406030204" pitchFamily="18" charset="0"/>
                            </a:rPr>
                            <m:t>𝑒</m:t>
                          </m:r>
                        </m:e>
                        <m:sup>
                          <m:r>
                            <a:rPr lang="en-US" sz="800" i="1" dirty="0" smtClean="0">
                              <a:latin typeface="Cambria Math" panose="02040503050406030204" pitchFamily="18" charset="0"/>
                            </a:rPr>
                            <m:t>1</m:t>
                          </m:r>
                        </m:sup>
                      </m:sSup>
                    </m:oMath>
                    <m:oMath xmlns:m="http://schemas.openxmlformats.org/officeDocument/2006/math">
                      <m:r>
                        <a:rPr lang="en-US" sz="800" i="1" dirty="0" smtClean="0">
                          <a:latin typeface="Cambria Math" panose="02040503050406030204" pitchFamily="18" charset="0"/>
                        </a:rPr>
                        <m:t>𝑦</m:t>
                      </m:r>
                      <m:r>
                        <a:rPr lang="en-US" sz="800" i="1" dirty="0" smtClean="0">
                          <a:latin typeface="Cambria Math" panose="02040503050406030204" pitchFamily="18" charset="0"/>
                        </a:rPr>
                        <m:t> = </m:t>
                      </m:r>
                      <m:r>
                        <a:rPr lang="en-US" sz="800" i="1" dirty="0" smtClean="0">
                          <a:latin typeface="Cambria Math" panose="02040503050406030204" pitchFamily="18" charset="0"/>
                        </a:rPr>
                        <m:t>𝑒</m:t>
                      </m:r>
                    </m:oMath>
                  </m:oMathPara>
                </a14:m>
                <a:r>
                  <a:rPr lang="en-US" sz="800" dirty="0"/>
                  <a:t/>
                </a:r>
                <a:br>
                  <a:rPr lang="en-US" sz="800" dirty="0"/>
                </a:br>
                <a:r>
                  <a:rPr lang="en-US" sz="800" dirty="0"/>
                  <a:t/>
                </a:r>
                <a:br>
                  <a:rPr lang="en-US" sz="800" dirty="0"/>
                </a:br>
                <a:r>
                  <a:rPr lang="en-US" sz="800" dirty="0"/>
                  <a:t>Therefore, </a:t>
                </a:r>
                <a14:m>
                  <m:oMath xmlns:m="http://schemas.openxmlformats.org/officeDocument/2006/math">
                    <m:func>
                      <m:funcPr>
                        <m:ctrlPr>
                          <a:rPr lang="en-US" sz="800" i="1">
                            <a:latin typeface="Cambria Math" panose="02040503050406030204" pitchFamily="18" charset="0"/>
                          </a:rPr>
                        </m:ctrlPr>
                      </m:funcPr>
                      <m:fName>
                        <m:limLow>
                          <m:limLowPr>
                            <m:ctrlPr>
                              <a:rPr lang="en-US" sz="800" i="1">
                                <a:latin typeface="Cambria Math" panose="02040503050406030204" pitchFamily="18" charset="0"/>
                              </a:rPr>
                            </m:ctrlPr>
                          </m:limLowPr>
                          <m:e>
                            <m:r>
                              <m:rPr>
                                <m:sty m:val="p"/>
                              </m:rPr>
                              <a:rPr lang="en-US" sz="800">
                                <a:latin typeface="Cambria Math" panose="02040503050406030204" pitchFamily="18" charset="0"/>
                              </a:rPr>
                              <m:t>lim</m:t>
                            </m:r>
                          </m:e>
                          <m:lim>
                            <m:r>
                              <a:rPr lang="en-US" sz="800" i="1">
                                <a:latin typeface="Cambria Math" panose="02040503050406030204" pitchFamily="18" charset="0"/>
                              </a:rPr>
                              <m:t>𝑥</m:t>
                            </m:r>
                            <m:r>
                              <a:rPr lang="en-US" sz="800" i="1">
                                <a:latin typeface="Cambria Math" panose="02040503050406030204" pitchFamily="18" charset="0"/>
                              </a:rPr>
                              <m:t>→∞</m:t>
                            </m:r>
                          </m:lim>
                        </m:limLow>
                      </m:fName>
                      <m:e>
                        <m:sSup>
                          <m:sSupPr>
                            <m:ctrlPr>
                              <a:rPr lang="en-US" sz="800" i="1">
                                <a:latin typeface="Cambria Math" panose="02040503050406030204" pitchFamily="18" charset="0"/>
                              </a:rPr>
                            </m:ctrlPr>
                          </m:sSupPr>
                          <m:e>
                            <m:r>
                              <a:rPr lang="en-US" sz="800" i="1">
                                <a:latin typeface="Cambria Math" panose="02040503050406030204" pitchFamily="18" charset="0"/>
                              </a:rPr>
                              <m:t>𝑥</m:t>
                            </m:r>
                          </m:e>
                          <m:sup>
                            <m:f>
                              <m:fPr>
                                <m:ctrlPr>
                                  <a:rPr lang="en-US" sz="800" i="1">
                                    <a:latin typeface="Cambria Math" panose="02040503050406030204" pitchFamily="18" charset="0"/>
                                  </a:rPr>
                                </m:ctrlPr>
                              </m:fPr>
                              <m:num>
                                <m:r>
                                  <a:rPr lang="en-US" sz="800" i="1">
                                    <a:latin typeface="Cambria Math" panose="02040503050406030204" pitchFamily="18" charset="0"/>
                                  </a:rPr>
                                  <m:t>1</m:t>
                                </m:r>
                              </m:num>
                              <m:den>
                                <m:r>
                                  <m:rPr>
                                    <m:sty m:val="p"/>
                                  </m:rPr>
                                  <a:rPr lang="en-US" sz="800">
                                    <a:latin typeface="Cambria Math" panose="02040503050406030204" pitchFamily="18" charset="0"/>
                                  </a:rPr>
                                  <m:t>ln</m:t>
                                </m:r>
                                <m:r>
                                  <a:rPr lang="en-US" sz="800" i="1">
                                    <a:latin typeface="Cambria Math" panose="02040503050406030204" pitchFamily="18" charset="0"/>
                                  </a:rPr>
                                  <m:t>⁡(</m:t>
                                </m:r>
                                <m:r>
                                  <a:rPr lang="en-US" sz="800" i="1">
                                    <a:latin typeface="Cambria Math" panose="02040503050406030204" pitchFamily="18" charset="0"/>
                                  </a:rPr>
                                  <m:t>𝑥</m:t>
                                </m:r>
                                <m:r>
                                  <a:rPr lang="en-US" sz="800" i="1">
                                    <a:latin typeface="Cambria Math" panose="02040503050406030204" pitchFamily="18" charset="0"/>
                                  </a:rPr>
                                  <m:t>)</m:t>
                                </m:r>
                              </m:den>
                            </m:f>
                          </m:sup>
                        </m:sSup>
                      </m:e>
                    </m:func>
                    <m:r>
                      <a:rPr lang="en-US" sz="800" b="0" i="0" smtClean="0">
                        <a:latin typeface="Cambria Math" panose="02040503050406030204" pitchFamily="18" charset="0"/>
                      </a:rPr>
                      <m:t>=</m:t>
                    </m:r>
                    <m:r>
                      <a:rPr lang="en-US" sz="800" i="1" dirty="0" smtClean="0">
                        <a:latin typeface="Cambria Math" panose="02040503050406030204" pitchFamily="18" charset="0"/>
                      </a:rPr>
                      <m:t>𝑒</m:t>
                    </m:r>
                  </m:oMath>
                </a14:m>
                <a:r>
                  <a:rPr lang="en-US" sz="800" dirty="0" smtClean="0"/>
                  <a:t>.</a:t>
                </a:r>
                <a:endParaRPr lang="en-US" sz="400" dirty="0"/>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xfrm>
                <a:off x="6172200" y="4127497"/>
                <a:ext cx="5183188" cy="2571751"/>
              </a:xfrm>
              <a:blipFill>
                <a:blip r:embed="rId7"/>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421326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9788" y="365125"/>
                <a:ext cx="10515600" cy="1325563"/>
              </a:xfrm>
              <a:ln>
                <a:solidFill>
                  <a:schemeClr val="tx1"/>
                </a:solidFill>
              </a:ln>
            </p:spPr>
            <p:txBody>
              <a:bodyPr>
                <a:normAutofit/>
              </a:bodyPr>
              <a:lstStyle/>
              <a:p>
                <a:r>
                  <a:rPr lang="en-US" sz="1800" dirty="0" smtClean="0"/>
                  <a:t>Q: Evaluate </a:t>
                </a:r>
                <a14:m>
                  <m:oMath xmlns:m="http://schemas.openxmlformats.org/officeDocument/2006/math">
                    <m:nary>
                      <m:naryPr>
                        <m:ctrlPr>
                          <a:rPr lang="en-US" sz="1800" i="1" smtClean="0">
                            <a:latin typeface="Cambria Math" panose="02040503050406030204" pitchFamily="18" charset="0"/>
                          </a:rPr>
                        </m:ctrlPr>
                      </m:naryPr>
                      <m:sub>
                        <m:r>
                          <m:rPr>
                            <m:brk m:alnAt="23"/>
                          </m:rPr>
                          <a:rPr lang="en-US" sz="1800" b="0" i="1" smtClean="0">
                            <a:latin typeface="Cambria Math" panose="02040503050406030204" pitchFamily="18" charset="0"/>
                          </a:rPr>
                          <m:t>1</m:t>
                        </m:r>
                      </m:sub>
                      <m:sup>
                        <m:r>
                          <a:rPr lang="en-US" sz="1800" b="0" i="1" smtClean="0">
                            <a:latin typeface="Cambria Math" panose="02040503050406030204" pitchFamily="18" charset="0"/>
                          </a:rPr>
                          <m:t>2</m:t>
                        </m:r>
                      </m:sup>
                      <m:e>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m:t>
                            </m:r>
                            <m:r>
                              <a:rPr lang="en-US" sz="1800" b="0" i="1" smtClean="0">
                                <a:latin typeface="Cambria Math" panose="02040503050406030204" pitchFamily="18" charset="0"/>
                              </a:rPr>
                              <m:t>4</m:t>
                            </m:r>
                          </m:sup>
                        </m:sSup>
                        <m:r>
                          <a:rPr lang="en-US" sz="1800" b="0" i="1" smtClean="0">
                            <a:latin typeface="Cambria Math" panose="02040503050406030204" pitchFamily="18" charset="0"/>
                          </a:rPr>
                          <m:t> </m:t>
                        </m:r>
                        <m:r>
                          <a:rPr lang="en-US" sz="1800" b="0" i="1" smtClean="0">
                            <a:latin typeface="Cambria Math" panose="02040503050406030204" pitchFamily="18" charset="0"/>
                          </a:rPr>
                          <m:t>𝑑𝑥</m:t>
                        </m:r>
                      </m:e>
                    </m:nary>
                    <m:r>
                      <a:rPr lang="en-US" sz="1800" b="0" i="1" smtClean="0">
                        <a:latin typeface="Cambria Math" panose="02040503050406030204" pitchFamily="18" charset="0"/>
                      </a:rPr>
                      <m:t>.</m:t>
                    </m:r>
                  </m:oMath>
                </a14:m>
                <a:r>
                  <a:rPr lang="en-US" sz="1800" dirty="0" smtClean="0"/>
                  <a:t/>
                </a:r>
                <a:br>
                  <a:rPr lang="en-US" sz="1800" dirty="0" smtClean="0"/>
                </a:br>
                <a:r>
                  <a:rPr lang="en-US" sz="1800" dirty="0" smtClean="0"/>
                  <a:t>A: </a:t>
                </a:r>
                <a14:m>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7</m:t>
                        </m:r>
                      </m:num>
                      <m:den>
                        <m:r>
                          <a:rPr lang="en-US" sz="1800" b="0" i="1" smtClean="0">
                            <a:latin typeface="Cambria Math" panose="02040503050406030204" pitchFamily="18" charset="0"/>
                          </a:rPr>
                          <m:t>24</m:t>
                        </m:r>
                      </m:den>
                    </m:f>
                  </m:oMath>
                </a14:m>
                <a:endParaRPr lang="en-US" sz="1800" dirty="0" smtClean="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9788" y="365125"/>
                <a:ext cx="10515600" cy="1325563"/>
              </a:xfrm>
              <a:blipFill>
                <a:blip r:embed="rId3"/>
                <a:stretch>
                  <a:fillRect l="-463" t="-17808" b="-1369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39788" y="1681162"/>
                <a:ext cx="5157787" cy="2446337"/>
              </a:xfrm>
              <a:ln>
                <a:solidFill>
                  <a:schemeClr val="tx1"/>
                </a:solidFill>
              </a:ln>
            </p:spPr>
            <p:txBody>
              <a:bodyPr anchor="t">
                <a:noAutofit/>
              </a:bodyPr>
              <a:lstStyle/>
              <a:p>
                <a:pPr>
                  <a:lnSpc>
                    <a:spcPct val="120000"/>
                  </a:lnSpc>
                  <a:spcBef>
                    <a:spcPts val="0"/>
                  </a:spcBef>
                </a:pPr>
                <a:r>
                  <a:rPr lang="en-US" sz="625" b="0" dirty="0" smtClean="0"/>
                  <a:t>To evaluate the definite integral of the function </a:t>
                </a:r>
                <a14:m>
                  <m:oMath xmlns:m="http://schemas.openxmlformats.org/officeDocument/2006/math">
                    <m:r>
                      <a:rPr lang="en-US" sz="625" b="0" i="1" dirty="0" smtClean="0">
                        <a:latin typeface="Cambria Math" panose="02040503050406030204" pitchFamily="18" charset="0"/>
                      </a:rPr>
                      <m:t>𝑓</m:t>
                    </m:r>
                    <m:r>
                      <a:rPr lang="en-US" sz="625" b="0" i="1" dirty="0" smtClean="0">
                        <a:latin typeface="Cambria Math" panose="02040503050406030204" pitchFamily="18" charset="0"/>
                      </a:rPr>
                      <m:t>(</m:t>
                    </m:r>
                    <m:r>
                      <a:rPr lang="en-US" sz="625" b="0" i="1" dirty="0" smtClean="0">
                        <a:latin typeface="Cambria Math" panose="02040503050406030204" pitchFamily="18" charset="0"/>
                      </a:rPr>
                      <m:t>𝑥</m:t>
                    </m:r>
                    <m:r>
                      <a:rPr lang="en-US" sz="625" b="0" i="1" dirty="0" smtClean="0">
                        <a:latin typeface="Cambria Math" panose="02040503050406030204" pitchFamily="18" charset="0"/>
                      </a:rPr>
                      <m:t>) = </m:t>
                    </m:r>
                    <m:sSup>
                      <m:sSupPr>
                        <m:ctrlPr>
                          <a:rPr lang="en-US" sz="625" b="0" i="1" dirty="0" smtClean="0">
                            <a:latin typeface="Cambria Math" panose="02040503050406030204" pitchFamily="18" charset="0"/>
                          </a:rPr>
                        </m:ctrlPr>
                      </m:sSupPr>
                      <m:e>
                        <m:r>
                          <a:rPr lang="en-US" sz="625" b="0" i="1" dirty="0" smtClean="0">
                            <a:latin typeface="Cambria Math" panose="02040503050406030204" pitchFamily="18" charset="0"/>
                          </a:rPr>
                          <m:t>𝑥</m:t>
                        </m:r>
                      </m:e>
                      <m:sup>
                        <m:r>
                          <a:rPr lang="en-US" sz="625" b="0" i="1" dirty="0" smtClean="0">
                            <a:latin typeface="Cambria Math" panose="02040503050406030204" pitchFamily="18" charset="0"/>
                          </a:rPr>
                          <m:t>−</m:t>
                        </m:r>
                        <m:r>
                          <a:rPr lang="en-US" sz="625" b="0" i="1" dirty="0" smtClean="0">
                            <a:latin typeface="Cambria Math" panose="02040503050406030204" pitchFamily="18" charset="0"/>
                          </a:rPr>
                          <m:t>4</m:t>
                        </m:r>
                      </m:sup>
                    </m:sSup>
                    <m:r>
                      <a:rPr lang="en-US" sz="625" b="0" i="1" dirty="0" smtClean="0">
                        <a:latin typeface="Cambria Math" panose="02040503050406030204" pitchFamily="18" charset="0"/>
                      </a:rPr>
                      <m:t> </m:t>
                    </m:r>
                  </m:oMath>
                </a14:m>
                <a:r>
                  <a:rPr lang="en-US" sz="625" b="0" dirty="0"/>
                  <a:t>from </a:t>
                </a:r>
                <a14:m>
                  <m:oMath xmlns:m="http://schemas.openxmlformats.org/officeDocument/2006/math">
                    <m:r>
                      <a:rPr lang="en-US" sz="625" b="0" i="1" dirty="0" smtClean="0">
                        <a:latin typeface="Cambria Math" panose="02040503050406030204" pitchFamily="18" charset="0"/>
                      </a:rPr>
                      <m:t>𝑥</m:t>
                    </m:r>
                    <m:r>
                      <a:rPr lang="en-US" sz="625" b="0" i="1" dirty="0" smtClean="0">
                        <a:latin typeface="Cambria Math" panose="02040503050406030204" pitchFamily="18" charset="0"/>
                      </a:rPr>
                      <m:t> = </m:t>
                    </m:r>
                    <m:r>
                      <a:rPr lang="en-US" sz="625" b="0" i="1" dirty="0" smtClean="0">
                        <a:latin typeface="Cambria Math" panose="02040503050406030204" pitchFamily="18" charset="0"/>
                      </a:rPr>
                      <m:t>1</m:t>
                    </m:r>
                    <m:r>
                      <a:rPr lang="en-US" sz="625" b="0" i="1" dirty="0" smtClean="0">
                        <a:latin typeface="Cambria Math" panose="02040503050406030204" pitchFamily="18" charset="0"/>
                      </a:rPr>
                      <m:t> </m:t>
                    </m:r>
                  </m:oMath>
                </a14:m>
                <a:r>
                  <a:rPr lang="en-US" sz="625" b="0" dirty="0"/>
                  <a:t>to </a:t>
                </a:r>
                <a14:m>
                  <m:oMath xmlns:m="http://schemas.openxmlformats.org/officeDocument/2006/math">
                    <m:r>
                      <a:rPr lang="en-US" sz="625" b="0" i="1" dirty="0" smtClean="0">
                        <a:latin typeface="Cambria Math" panose="02040503050406030204" pitchFamily="18" charset="0"/>
                      </a:rPr>
                      <m:t>𝑥</m:t>
                    </m:r>
                    <m:r>
                      <a:rPr lang="en-US" sz="625" b="0" i="1" dirty="0" smtClean="0">
                        <a:latin typeface="Cambria Math" panose="02040503050406030204" pitchFamily="18" charset="0"/>
                      </a:rPr>
                      <m:t> = </m:t>
                    </m:r>
                    <m:r>
                      <a:rPr lang="en-US" sz="625" b="0" i="1" dirty="0" smtClean="0">
                        <a:latin typeface="Cambria Math" panose="02040503050406030204" pitchFamily="18" charset="0"/>
                      </a:rPr>
                      <m:t>2</m:t>
                    </m:r>
                  </m:oMath>
                </a14:m>
                <a:r>
                  <a:rPr lang="en-US" sz="625" b="0" dirty="0"/>
                  <a:t>, we need to find the antiderivative of </a:t>
                </a:r>
                <a14:m>
                  <m:oMath xmlns:m="http://schemas.openxmlformats.org/officeDocument/2006/math">
                    <m:r>
                      <a:rPr lang="en-US" sz="625" b="0" i="1" dirty="0" smtClean="0">
                        <a:latin typeface="Cambria Math" panose="02040503050406030204" pitchFamily="18" charset="0"/>
                      </a:rPr>
                      <m:t>𝑓</m:t>
                    </m:r>
                    <m:r>
                      <a:rPr lang="en-US" sz="625" b="0" i="1" dirty="0" smtClean="0">
                        <a:latin typeface="Cambria Math" panose="02040503050406030204" pitchFamily="18" charset="0"/>
                      </a:rPr>
                      <m:t>(</m:t>
                    </m:r>
                    <m:r>
                      <a:rPr lang="en-US" sz="625" b="0" i="1" dirty="0" smtClean="0">
                        <a:latin typeface="Cambria Math" panose="02040503050406030204" pitchFamily="18" charset="0"/>
                      </a:rPr>
                      <m:t>𝑥</m:t>
                    </m:r>
                    <m:r>
                      <a:rPr lang="en-US" sz="625" b="0" i="1" dirty="0" smtClean="0">
                        <a:latin typeface="Cambria Math" panose="02040503050406030204" pitchFamily="18" charset="0"/>
                      </a:rPr>
                      <m:t>) </m:t>
                    </m:r>
                  </m:oMath>
                </a14:m>
                <a:r>
                  <a:rPr lang="en-US" sz="625" b="0" dirty="0"/>
                  <a:t>first.</a:t>
                </a:r>
                <a:br>
                  <a:rPr lang="en-US" sz="625" b="0" dirty="0"/>
                </a:br>
                <a:r>
                  <a:rPr lang="en-US" sz="625" b="0" dirty="0"/>
                  <a:t/>
                </a:r>
                <a:br>
                  <a:rPr lang="en-US" sz="625" b="0" dirty="0"/>
                </a:br>
                <a:r>
                  <a:rPr lang="en-US" sz="625" b="0" dirty="0"/>
                  <a:t>The antiderivative of </a:t>
                </a:r>
                <a14:m>
                  <m:oMath xmlns:m="http://schemas.openxmlformats.org/officeDocument/2006/math">
                    <m:sSup>
                      <m:sSupPr>
                        <m:ctrlPr>
                          <a:rPr lang="en-US" sz="625" b="0" i="1" smtClean="0">
                            <a:latin typeface="Cambria Math" panose="02040503050406030204" pitchFamily="18" charset="0"/>
                          </a:rPr>
                        </m:ctrlPr>
                      </m:sSupPr>
                      <m:e>
                        <m:r>
                          <a:rPr lang="en-US" sz="625" b="0" i="1" smtClean="0">
                            <a:latin typeface="Cambria Math" panose="02040503050406030204" pitchFamily="18" charset="0"/>
                          </a:rPr>
                          <m:t>𝑥</m:t>
                        </m:r>
                      </m:e>
                      <m:sup>
                        <m:r>
                          <a:rPr lang="en-US" sz="625" b="0" i="1" smtClean="0">
                            <a:latin typeface="Cambria Math" panose="02040503050406030204" pitchFamily="18" charset="0"/>
                          </a:rPr>
                          <m:t>−</m:t>
                        </m:r>
                        <m:r>
                          <a:rPr lang="en-US" sz="625" b="0" i="1" smtClean="0">
                            <a:latin typeface="Cambria Math" panose="02040503050406030204" pitchFamily="18" charset="0"/>
                          </a:rPr>
                          <m:t>4</m:t>
                        </m:r>
                      </m:sup>
                    </m:sSup>
                  </m:oMath>
                </a14:m>
                <a:r>
                  <a:rPr lang="en-US" sz="625" b="0" dirty="0" smtClean="0"/>
                  <a:t> can </a:t>
                </a:r>
                <a:r>
                  <a:rPr lang="en-US" sz="625" b="0" dirty="0"/>
                  <a:t>be found using </a:t>
                </a:r>
                <a:r>
                  <a:rPr lang="en-US" sz="625" b="0" dirty="0" smtClean="0"/>
                  <a:t>the </a:t>
                </a:r>
                <a:r>
                  <a:rPr lang="en-US" sz="625" b="0" dirty="0"/>
                  <a:t>power rule of integration</a:t>
                </a:r>
                <a:r>
                  <a:rPr lang="en-US" sz="625" b="0" dirty="0" smtClean="0"/>
                  <a:t>:</a:t>
                </a:r>
              </a:p>
              <a:p>
                <a:pPr>
                  <a:lnSpc>
                    <a:spcPct val="120000"/>
                  </a:lnSpc>
                  <a:spcBef>
                    <a:spcPts val="0"/>
                  </a:spcBef>
                </a:pPr>
                <a14:m>
                  <m:oMathPara xmlns:m="http://schemas.openxmlformats.org/officeDocument/2006/math">
                    <m:oMathParaPr>
                      <m:jc m:val="center"/>
                    </m:oMathParaPr>
                    <m:oMath xmlns:m="http://schemas.openxmlformats.org/officeDocument/2006/math">
                      <m:nary>
                        <m:naryPr>
                          <m:limLoc m:val="undOvr"/>
                          <m:subHide m:val="on"/>
                          <m:supHide m:val="on"/>
                          <m:ctrlPr>
                            <a:rPr lang="en-US" sz="625" b="0" i="1" dirty="0" smtClean="0">
                              <a:latin typeface="Cambria Math" panose="02040503050406030204" pitchFamily="18" charset="0"/>
                            </a:rPr>
                          </m:ctrlPr>
                        </m:naryPr>
                        <m:sub/>
                        <m:sup/>
                        <m:e>
                          <m:sSup>
                            <m:sSupPr>
                              <m:ctrlPr>
                                <a:rPr lang="en-US" sz="625" b="0" i="1" dirty="0" smtClean="0">
                                  <a:latin typeface="Cambria Math" panose="02040503050406030204" pitchFamily="18" charset="0"/>
                                </a:rPr>
                              </m:ctrlPr>
                            </m:sSupPr>
                            <m:e>
                              <m:r>
                                <a:rPr lang="en-US" sz="625" b="0" i="1" dirty="0" smtClean="0">
                                  <a:latin typeface="Cambria Math" panose="02040503050406030204" pitchFamily="18" charset="0"/>
                                </a:rPr>
                                <m:t>𝑥</m:t>
                              </m:r>
                            </m:e>
                            <m:sup>
                              <m:r>
                                <a:rPr lang="en-US" sz="625" b="0" i="1" dirty="0" smtClean="0">
                                  <a:latin typeface="Cambria Math" panose="02040503050406030204" pitchFamily="18" charset="0"/>
                                </a:rPr>
                                <m:t>−</m:t>
                              </m:r>
                              <m:r>
                                <a:rPr lang="en-US" sz="625" b="0" i="1" dirty="0" smtClean="0">
                                  <a:latin typeface="Cambria Math" panose="02040503050406030204" pitchFamily="18" charset="0"/>
                                </a:rPr>
                                <m:t>4</m:t>
                              </m:r>
                            </m:sup>
                          </m:sSup>
                        </m:e>
                      </m:nary>
                      <m:r>
                        <a:rPr lang="en-US" sz="625" b="0" i="1" dirty="0" smtClean="0">
                          <a:latin typeface="Cambria Math" panose="02040503050406030204" pitchFamily="18" charset="0"/>
                        </a:rPr>
                        <m:t> </m:t>
                      </m:r>
                      <m:r>
                        <a:rPr lang="en-US" sz="625" b="0" i="1" dirty="0" smtClean="0">
                          <a:latin typeface="Cambria Math" panose="02040503050406030204" pitchFamily="18" charset="0"/>
                        </a:rPr>
                        <m:t>𝑑𝑥</m:t>
                      </m:r>
                      <m:r>
                        <a:rPr lang="en-US" sz="625" b="0" i="1" dirty="0" smtClean="0">
                          <a:latin typeface="Cambria Math" panose="02040503050406030204" pitchFamily="18" charset="0"/>
                        </a:rPr>
                        <m:t> = </m:t>
                      </m:r>
                      <m:f>
                        <m:fPr>
                          <m:ctrlPr>
                            <a:rPr lang="en-US" sz="625" b="0" i="1" dirty="0" smtClean="0">
                              <a:latin typeface="Cambria Math" panose="02040503050406030204" pitchFamily="18" charset="0"/>
                            </a:rPr>
                          </m:ctrlPr>
                        </m:fPr>
                        <m:num>
                          <m:sSup>
                            <m:sSupPr>
                              <m:ctrlPr>
                                <a:rPr lang="en-US" sz="625" b="0" i="1" dirty="0" smtClean="0">
                                  <a:latin typeface="Cambria Math" panose="02040503050406030204" pitchFamily="18" charset="0"/>
                                </a:rPr>
                              </m:ctrlPr>
                            </m:sSupPr>
                            <m:e>
                              <m:r>
                                <a:rPr lang="en-US" sz="625" b="0" i="1" dirty="0" smtClean="0">
                                  <a:latin typeface="Cambria Math" panose="02040503050406030204" pitchFamily="18" charset="0"/>
                                </a:rPr>
                                <m:t>𝑥</m:t>
                              </m:r>
                            </m:e>
                            <m:sup>
                              <m:r>
                                <a:rPr lang="en-US" sz="625" b="0" i="1" dirty="0" smtClean="0">
                                  <a:latin typeface="Cambria Math" panose="02040503050406030204" pitchFamily="18" charset="0"/>
                                </a:rPr>
                                <m:t>−</m:t>
                              </m:r>
                              <m:r>
                                <a:rPr lang="en-US" sz="625" b="0" i="1" dirty="0" smtClean="0">
                                  <a:latin typeface="Cambria Math" panose="02040503050406030204" pitchFamily="18" charset="0"/>
                                </a:rPr>
                                <m:t>3</m:t>
                              </m:r>
                            </m:sup>
                          </m:sSup>
                        </m:num>
                        <m:den>
                          <m:r>
                            <a:rPr lang="en-US" sz="625" b="0" i="1" dirty="0" smtClean="0">
                              <a:latin typeface="Cambria Math" panose="02040503050406030204" pitchFamily="18" charset="0"/>
                            </a:rPr>
                            <m:t>−</m:t>
                          </m:r>
                          <m:r>
                            <a:rPr lang="en-US" sz="625" b="0" i="1" dirty="0" smtClean="0">
                              <a:latin typeface="Cambria Math" panose="02040503050406030204" pitchFamily="18" charset="0"/>
                            </a:rPr>
                            <m:t>3</m:t>
                          </m:r>
                        </m:den>
                      </m:f>
                      <m:r>
                        <a:rPr lang="en-US" sz="625" b="0" i="1" dirty="0" smtClean="0">
                          <a:latin typeface="Cambria Math" panose="02040503050406030204" pitchFamily="18" charset="0"/>
                        </a:rPr>
                        <m:t> + </m:t>
                      </m:r>
                      <m:r>
                        <a:rPr lang="en-US" sz="625" b="0" i="1" dirty="0" smtClean="0">
                          <a:latin typeface="Cambria Math" panose="02040503050406030204" pitchFamily="18" charset="0"/>
                        </a:rPr>
                        <m:t>𝐶</m:t>
                      </m:r>
                    </m:oMath>
                    <m:oMath xmlns:m="http://schemas.openxmlformats.org/officeDocument/2006/math">
                      <m:r>
                        <a:rPr lang="en-US" sz="625" b="0" i="1" dirty="0" smtClean="0">
                          <a:latin typeface="Cambria Math" panose="02040503050406030204" pitchFamily="18" charset="0"/>
                        </a:rPr>
                        <m:t>=</m:t>
                      </m:r>
                      <m:f>
                        <m:fPr>
                          <m:ctrlPr>
                            <a:rPr lang="en-US" sz="625" b="0" i="1" dirty="0" smtClean="0">
                              <a:latin typeface="Cambria Math" panose="02040503050406030204" pitchFamily="18" charset="0"/>
                            </a:rPr>
                          </m:ctrlPr>
                        </m:fPr>
                        <m:num>
                          <m:r>
                            <a:rPr lang="en-US" sz="625" b="0" i="1" dirty="0" smtClean="0">
                              <a:latin typeface="Cambria Math" panose="02040503050406030204" pitchFamily="18" charset="0"/>
                            </a:rPr>
                            <m:t>−</m:t>
                          </m:r>
                          <m:r>
                            <a:rPr lang="en-US" sz="625" b="0" i="1" dirty="0" smtClean="0">
                              <a:latin typeface="Cambria Math" panose="02040503050406030204" pitchFamily="18" charset="0"/>
                            </a:rPr>
                            <m:t>1</m:t>
                          </m:r>
                        </m:num>
                        <m:den>
                          <m:sSup>
                            <m:sSupPr>
                              <m:ctrlPr>
                                <a:rPr lang="en-US" sz="625" b="0" i="1" dirty="0" smtClean="0">
                                  <a:latin typeface="Cambria Math" panose="02040503050406030204" pitchFamily="18" charset="0"/>
                                </a:rPr>
                              </m:ctrlPr>
                            </m:sSupPr>
                            <m:e>
                              <m:r>
                                <a:rPr lang="en-US" sz="625" b="0" i="1" dirty="0" smtClean="0">
                                  <a:latin typeface="Cambria Math" panose="02040503050406030204" pitchFamily="18" charset="0"/>
                                </a:rPr>
                                <m:t>3</m:t>
                              </m:r>
                              <m:r>
                                <a:rPr lang="en-US" sz="625" b="0" i="1" dirty="0" smtClean="0">
                                  <a:latin typeface="Cambria Math" panose="02040503050406030204" pitchFamily="18" charset="0"/>
                                </a:rPr>
                                <m:t>𝑥</m:t>
                              </m:r>
                            </m:e>
                            <m:sup>
                              <m:r>
                                <a:rPr lang="en-US" sz="625" b="0" i="1" dirty="0" smtClean="0">
                                  <a:latin typeface="Cambria Math" panose="02040503050406030204" pitchFamily="18" charset="0"/>
                                </a:rPr>
                                <m:t>3</m:t>
                              </m:r>
                            </m:sup>
                          </m:sSup>
                        </m:den>
                      </m:f>
                      <m:r>
                        <a:rPr lang="en-US" sz="625" b="0" i="1" dirty="0" smtClean="0">
                          <a:latin typeface="Cambria Math" panose="02040503050406030204" pitchFamily="18" charset="0"/>
                        </a:rPr>
                        <m:t> + </m:t>
                      </m:r>
                      <m:r>
                        <a:rPr lang="en-US" sz="625" b="0" i="1" dirty="0" smtClean="0">
                          <a:latin typeface="Cambria Math" panose="02040503050406030204" pitchFamily="18" charset="0"/>
                        </a:rPr>
                        <m:t>𝐶</m:t>
                      </m:r>
                    </m:oMath>
                  </m:oMathPara>
                </a14:m>
                <a:r>
                  <a:rPr lang="en-US" sz="625" b="0" dirty="0"/>
                  <a:t/>
                </a:r>
                <a:br>
                  <a:rPr lang="en-US" sz="625" b="0" dirty="0"/>
                </a:br>
                <a:r>
                  <a:rPr lang="en-US" sz="625" b="0" dirty="0"/>
                  <a:t/>
                </a:r>
                <a:br>
                  <a:rPr lang="en-US" sz="625" b="0" dirty="0"/>
                </a:br>
                <a:r>
                  <a:rPr lang="en-US" sz="625" b="0" dirty="0"/>
                  <a:t>Now, we can evaluate the definite integral from 1 to 2</a:t>
                </a:r>
                <a:r>
                  <a:rPr lang="en-US" sz="625" b="0" dirty="0" smtClean="0"/>
                  <a:t>:</a:t>
                </a:r>
              </a:p>
              <a:p>
                <a:pPr>
                  <a:lnSpc>
                    <a:spcPct val="120000"/>
                  </a:lnSpc>
                  <a:spcBef>
                    <a:spcPts val="0"/>
                  </a:spcBef>
                </a:pPr>
                <a14:m>
                  <m:oMathPara xmlns:m="http://schemas.openxmlformats.org/officeDocument/2006/math">
                    <m:oMathParaPr>
                      <m:jc m:val="center"/>
                    </m:oMathParaPr>
                    <m:oMath xmlns:m="http://schemas.openxmlformats.org/officeDocument/2006/math">
                      <m:nary>
                        <m:naryPr>
                          <m:ctrlPr>
                            <a:rPr lang="en-US" sz="625" b="0" i="1" dirty="0" smtClean="0">
                              <a:latin typeface="Cambria Math" panose="02040503050406030204" pitchFamily="18" charset="0"/>
                            </a:rPr>
                          </m:ctrlPr>
                        </m:naryPr>
                        <m:sub>
                          <m:r>
                            <m:rPr>
                              <m:brk m:alnAt="23"/>
                            </m:rPr>
                            <a:rPr lang="en-US" sz="625" b="0" i="1" dirty="0" smtClean="0">
                              <a:latin typeface="Cambria Math" panose="02040503050406030204" pitchFamily="18" charset="0"/>
                            </a:rPr>
                            <m:t>1</m:t>
                          </m:r>
                        </m:sub>
                        <m:sup>
                          <m:r>
                            <a:rPr lang="en-US" sz="625" b="0" i="1" dirty="0" smtClean="0">
                              <a:latin typeface="Cambria Math" panose="02040503050406030204" pitchFamily="18" charset="0"/>
                            </a:rPr>
                            <m:t>2</m:t>
                          </m:r>
                        </m:sup>
                        <m:e>
                          <m:sSup>
                            <m:sSupPr>
                              <m:ctrlPr>
                                <a:rPr lang="en-US" sz="625" b="0" i="1" dirty="0" smtClean="0">
                                  <a:latin typeface="Cambria Math" panose="02040503050406030204" pitchFamily="18" charset="0"/>
                                </a:rPr>
                              </m:ctrlPr>
                            </m:sSupPr>
                            <m:e>
                              <m:r>
                                <a:rPr lang="en-US" sz="625" b="0" i="1" dirty="0" smtClean="0">
                                  <a:latin typeface="Cambria Math" panose="02040503050406030204" pitchFamily="18" charset="0"/>
                                </a:rPr>
                                <m:t>𝑥</m:t>
                              </m:r>
                            </m:e>
                            <m:sup>
                              <m:r>
                                <a:rPr lang="en-US" sz="625" b="0" i="1" dirty="0" smtClean="0">
                                  <a:latin typeface="Cambria Math" panose="02040503050406030204" pitchFamily="18" charset="0"/>
                                </a:rPr>
                                <m:t>−</m:t>
                              </m:r>
                              <m:r>
                                <a:rPr lang="en-US" sz="625" b="0" i="1" dirty="0" smtClean="0">
                                  <a:latin typeface="Cambria Math" panose="02040503050406030204" pitchFamily="18" charset="0"/>
                                </a:rPr>
                                <m:t>4</m:t>
                              </m:r>
                            </m:sup>
                          </m:sSup>
                        </m:e>
                      </m:nary>
                      <m:r>
                        <a:rPr lang="en-US" sz="625" b="0" i="1" dirty="0" smtClean="0">
                          <a:latin typeface="Cambria Math" panose="02040503050406030204" pitchFamily="18" charset="0"/>
                        </a:rPr>
                        <m:t>𝑑𝑥</m:t>
                      </m:r>
                      <m:r>
                        <a:rPr lang="en-US" sz="625" b="0" i="1" dirty="0" smtClean="0">
                          <a:latin typeface="Cambria Math" panose="02040503050406030204" pitchFamily="18" charset="0"/>
                        </a:rPr>
                        <m:t> = [</m:t>
                      </m:r>
                      <m:f>
                        <m:fPr>
                          <m:ctrlPr>
                            <a:rPr lang="en-US" sz="625" b="0" i="1" dirty="0" smtClean="0">
                              <a:latin typeface="Cambria Math" panose="02040503050406030204" pitchFamily="18" charset="0"/>
                            </a:rPr>
                          </m:ctrlPr>
                        </m:fPr>
                        <m:num>
                          <m:r>
                            <a:rPr lang="en-US" sz="625" b="0" i="1" dirty="0" smtClean="0">
                              <a:latin typeface="Cambria Math" panose="02040503050406030204" pitchFamily="18" charset="0"/>
                            </a:rPr>
                            <m:t>−</m:t>
                          </m:r>
                          <m:r>
                            <a:rPr lang="en-US" sz="625" b="0" i="1" dirty="0" smtClean="0">
                              <a:latin typeface="Cambria Math" panose="02040503050406030204" pitchFamily="18" charset="0"/>
                            </a:rPr>
                            <m:t>1</m:t>
                          </m:r>
                        </m:num>
                        <m:den>
                          <m:sSup>
                            <m:sSupPr>
                              <m:ctrlPr>
                                <a:rPr lang="en-US" sz="625" b="0" i="1" dirty="0" smtClean="0">
                                  <a:latin typeface="Cambria Math" panose="02040503050406030204" pitchFamily="18" charset="0"/>
                                </a:rPr>
                              </m:ctrlPr>
                            </m:sSupPr>
                            <m:e>
                              <m:r>
                                <a:rPr lang="en-US" sz="625" b="0" i="1" dirty="0" smtClean="0">
                                  <a:latin typeface="Cambria Math" panose="02040503050406030204" pitchFamily="18" charset="0"/>
                                </a:rPr>
                                <m:t>3</m:t>
                              </m:r>
                              <m:r>
                                <a:rPr lang="en-US" sz="625" b="0" i="1" dirty="0" smtClean="0">
                                  <a:latin typeface="Cambria Math" panose="02040503050406030204" pitchFamily="18" charset="0"/>
                                </a:rPr>
                                <m:t>𝑥</m:t>
                              </m:r>
                            </m:e>
                            <m:sup>
                              <m:r>
                                <a:rPr lang="en-US" sz="625" b="0" i="1" dirty="0" smtClean="0">
                                  <a:latin typeface="Cambria Math" panose="02040503050406030204" pitchFamily="18" charset="0"/>
                                </a:rPr>
                                <m:t>3</m:t>
                              </m:r>
                            </m:sup>
                          </m:sSup>
                        </m:den>
                      </m:f>
                      <m:r>
                        <a:rPr lang="en-US" sz="625" b="0" i="1" dirty="0" smtClean="0">
                          <a:latin typeface="Cambria Math" panose="02040503050406030204" pitchFamily="18" charset="0"/>
                        </a:rPr>
                        <m:t>][</m:t>
                      </m:r>
                      <m:r>
                        <a:rPr lang="en-US" sz="625" b="0" i="1" dirty="0" smtClean="0">
                          <a:latin typeface="Cambria Math" panose="02040503050406030204" pitchFamily="18" charset="0"/>
                        </a:rPr>
                        <m:t>1</m:t>
                      </m:r>
                      <m:r>
                        <a:rPr lang="en-US" sz="625" b="0" i="1" dirty="0" smtClean="0">
                          <a:latin typeface="Cambria Math" panose="02040503050406030204" pitchFamily="18" charset="0"/>
                        </a:rPr>
                        <m:t>,</m:t>
                      </m:r>
                      <m:r>
                        <a:rPr lang="en-US" sz="625" b="0" i="1" dirty="0" smtClean="0">
                          <a:latin typeface="Cambria Math" panose="02040503050406030204" pitchFamily="18" charset="0"/>
                        </a:rPr>
                        <m:t>2</m:t>
                      </m:r>
                      <m:r>
                        <a:rPr lang="en-US" sz="625" b="0" i="1" dirty="0" smtClean="0">
                          <a:latin typeface="Cambria Math" panose="02040503050406030204" pitchFamily="18" charset="0"/>
                        </a:rPr>
                        <m:t>]</m:t>
                      </m:r>
                    </m:oMath>
                    <m:oMath xmlns:m="http://schemas.openxmlformats.org/officeDocument/2006/math">
                      <m:r>
                        <a:rPr lang="en-US" sz="625" b="0" i="1" dirty="0" smtClean="0">
                          <a:latin typeface="Cambria Math" panose="02040503050406030204" pitchFamily="18" charset="0"/>
                        </a:rPr>
                        <m:t>= [</m:t>
                      </m:r>
                      <m:f>
                        <m:fPr>
                          <m:ctrlPr>
                            <a:rPr lang="en-US" sz="625" b="0" i="1" dirty="0" smtClean="0">
                              <a:latin typeface="Cambria Math" panose="02040503050406030204" pitchFamily="18" charset="0"/>
                            </a:rPr>
                          </m:ctrlPr>
                        </m:fPr>
                        <m:num>
                          <m:r>
                            <a:rPr lang="en-US" sz="625" b="0" i="1" dirty="0" smtClean="0">
                              <a:latin typeface="Cambria Math" panose="02040503050406030204" pitchFamily="18" charset="0"/>
                            </a:rPr>
                            <m:t>−</m:t>
                          </m:r>
                          <m:r>
                            <a:rPr lang="en-US" sz="625" b="0" i="1" dirty="0" smtClean="0">
                              <a:latin typeface="Cambria Math" panose="02040503050406030204" pitchFamily="18" charset="0"/>
                            </a:rPr>
                            <m:t>1</m:t>
                          </m:r>
                        </m:num>
                        <m:den>
                          <m:sSup>
                            <m:sSupPr>
                              <m:ctrlPr>
                                <a:rPr lang="en-US" sz="625" b="0" i="1" dirty="0" smtClean="0">
                                  <a:latin typeface="Cambria Math" panose="02040503050406030204" pitchFamily="18" charset="0"/>
                                </a:rPr>
                              </m:ctrlPr>
                            </m:sSupPr>
                            <m:e>
                              <m:r>
                                <a:rPr lang="en-US" sz="625" b="0" i="1" dirty="0" smtClean="0">
                                  <a:latin typeface="Cambria Math" panose="02040503050406030204" pitchFamily="18" charset="0"/>
                                </a:rPr>
                                <m:t>3</m:t>
                              </m:r>
                              <m:r>
                                <a:rPr lang="en-US" sz="625" b="0" i="1" dirty="0" smtClean="0">
                                  <a:latin typeface="Cambria Math" panose="02040503050406030204" pitchFamily="18" charset="0"/>
                                </a:rPr>
                                <m:t>(</m:t>
                              </m:r>
                              <m:r>
                                <a:rPr lang="en-US" sz="625" b="0" i="1" dirty="0" smtClean="0">
                                  <a:latin typeface="Cambria Math" panose="02040503050406030204" pitchFamily="18" charset="0"/>
                                </a:rPr>
                                <m:t>2</m:t>
                              </m:r>
                              <m:r>
                                <a:rPr lang="en-US" sz="625" b="0" i="1" dirty="0" smtClean="0">
                                  <a:latin typeface="Cambria Math" panose="02040503050406030204" pitchFamily="18" charset="0"/>
                                </a:rPr>
                                <m:t>)</m:t>
                              </m:r>
                            </m:e>
                            <m:sup>
                              <m:r>
                                <a:rPr lang="en-US" sz="625" b="0" i="1" dirty="0" smtClean="0">
                                  <a:latin typeface="Cambria Math" panose="02040503050406030204" pitchFamily="18" charset="0"/>
                                </a:rPr>
                                <m:t>3</m:t>
                              </m:r>
                            </m:sup>
                          </m:sSup>
                        </m:den>
                      </m:f>
                      <m:r>
                        <a:rPr lang="en-US" sz="625" b="0" i="1" dirty="0" smtClean="0">
                          <a:latin typeface="Cambria Math" panose="02040503050406030204" pitchFamily="18" charset="0"/>
                        </a:rPr>
                        <m:t>] − [</m:t>
                      </m:r>
                      <m:f>
                        <m:fPr>
                          <m:ctrlPr>
                            <a:rPr lang="en-US" sz="625" b="0" i="1" dirty="0" smtClean="0">
                              <a:latin typeface="Cambria Math" panose="02040503050406030204" pitchFamily="18" charset="0"/>
                            </a:rPr>
                          </m:ctrlPr>
                        </m:fPr>
                        <m:num>
                          <m:r>
                            <a:rPr lang="en-US" sz="625" b="0" i="1" dirty="0" smtClean="0">
                              <a:latin typeface="Cambria Math" panose="02040503050406030204" pitchFamily="18" charset="0"/>
                            </a:rPr>
                            <m:t>−</m:t>
                          </m:r>
                          <m:r>
                            <a:rPr lang="en-US" sz="625" b="0" i="1" dirty="0" smtClean="0">
                              <a:latin typeface="Cambria Math" panose="02040503050406030204" pitchFamily="18" charset="0"/>
                            </a:rPr>
                            <m:t>1</m:t>
                          </m:r>
                        </m:num>
                        <m:den>
                          <m:sSup>
                            <m:sSupPr>
                              <m:ctrlPr>
                                <a:rPr lang="en-US" sz="625" b="0" i="1" dirty="0" smtClean="0">
                                  <a:latin typeface="Cambria Math" panose="02040503050406030204" pitchFamily="18" charset="0"/>
                                </a:rPr>
                              </m:ctrlPr>
                            </m:sSupPr>
                            <m:e>
                              <m:r>
                                <a:rPr lang="en-US" sz="625" b="0" i="1" dirty="0" smtClean="0">
                                  <a:latin typeface="Cambria Math" panose="02040503050406030204" pitchFamily="18" charset="0"/>
                                </a:rPr>
                                <m:t>3</m:t>
                              </m:r>
                              <m:r>
                                <a:rPr lang="en-US" sz="625" b="0" i="1" dirty="0" smtClean="0">
                                  <a:latin typeface="Cambria Math" panose="02040503050406030204" pitchFamily="18" charset="0"/>
                                </a:rPr>
                                <m:t>(</m:t>
                              </m:r>
                              <m:r>
                                <a:rPr lang="en-US" sz="625" b="0" i="1" dirty="0" smtClean="0">
                                  <a:latin typeface="Cambria Math" panose="02040503050406030204" pitchFamily="18" charset="0"/>
                                </a:rPr>
                                <m:t>1</m:t>
                              </m:r>
                              <m:r>
                                <a:rPr lang="en-US" sz="625" b="0" i="1" dirty="0" smtClean="0">
                                  <a:latin typeface="Cambria Math" panose="02040503050406030204" pitchFamily="18" charset="0"/>
                                </a:rPr>
                                <m:t>)</m:t>
                              </m:r>
                            </m:e>
                            <m:sup>
                              <m:r>
                                <a:rPr lang="en-US" sz="625" b="0" i="1" dirty="0" smtClean="0">
                                  <a:latin typeface="Cambria Math" panose="02040503050406030204" pitchFamily="18" charset="0"/>
                                </a:rPr>
                                <m:t>3</m:t>
                              </m:r>
                            </m:sup>
                          </m:sSup>
                        </m:den>
                      </m:f>
                      <m:r>
                        <a:rPr lang="en-US" sz="625" b="0" i="1" dirty="0" smtClean="0">
                          <a:latin typeface="Cambria Math" panose="02040503050406030204" pitchFamily="18" charset="0"/>
                        </a:rPr>
                        <m:t>]</m:t>
                      </m:r>
                    </m:oMath>
                    <m:oMath xmlns:m="http://schemas.openxmlformats.org/officeDocument/2006/math">
                      <m:r>
                        <a:rPr lang="en-US" sz="625" b="0" i="1" dirty="0" smtClean="0">
                          <a:latin typeface="Cambria Math" panose="02040503050406030204" pitchFamily="18" charset="0"/>
                        </a:rPr>
                        <m:t>= [</m:t>
                      </m:r>
                      <m:f>
                        <m:fPr>
                          <m:ctrlPr>
                            <a:rPr lang="en-US" sz="625" b="0" i="1" dirty="0" smtClean="0">
                              <a:latin typeface="Cambria Math" panose="02040503050406030204" pitchFamily="18" charset="0"/>
                            </a:rPr>
                          </m:ctrlPr>
                        </m:fPr>
                        <m:num>
                          <m:r>
                            <a:rPr lang="en-US" sz="625" b="0" i="1" dirty="0" smtClean="0">
                              <a:latin typeface="Cambria Math" panose="02040503050406030204" pitchFamily="18" charset="0"/>
                            </a:rPr>
                            <m:t>−</m:t>
                          </m:r>
                          <m:r>
                            <a:rPr lang="en-US" sz="625" b="0" i="1" dirty="0" smtClean="0">
                              <a:latin typeface="Cambria Math" panose="02040503050406030204" pitchFamily="18" charset="0"/>
                            </a:rPr>
                            <m:t>1</m:t>
                          </m:r>
                        </m:num>
                        <m:den>
                          <m:r>
                            <a:rPr lang="en-US" sz="625" b="0" i="1" dirty="0" smtClean="0">
                              <a:latin typeface="Cambria Math" panose="02040503050406030204" pitchFamily="18" charset="0"/>
                            </a:rPr>
                            <m:t>24</m:t>
                          </m:r>
                        </m:den>
                      </m:f>
                      <m:r>
                        <a:rPr lang="en-US" sz="625" b="0" i="1" dirty="0" smtClean="0">
                          <a:latin typeface="Cambria Math" panose="02040503050406030204" pitchFamily="18" charset="0"/>
                        </a:rPr>
                        <m:t>] − [</m:t>
                      </m:r>
                      <m:f>
                        <m:fPr>
                          <m:ctrlPr>
                            <a:rPr lang="en-US" sz="625" b="0" i="1" dirty="0" smtClean="0">
                              <a:latin typeface="Cambria Math" panose="02040503050406030204" pitchFamily="18" charset="0"/>
                            </a:rPr>
                          </m:ctrlPr>
                        </m:fPr>
                        <m:num>
                          <m:r>
                            <a:rPr lang="en-US" sz="625" b="0" i="1" dirty="0" smtClean="0">
                              <a:latin typeface="Cambria Math" panose="02040503050406030204" pitchFamily="18" charset="0"/>
                            </a:rPr>
                            <m:t>−</m:t>
                          </m:r>
                          <m:r>
                            <a:rPr lang="en-US" sz="625" b="0" i="1" dirty="0" smtClean="0">
                              <a:latin typeface="Cambria Math" panose="02040503050406030204" pitchFamily="18" charset="0"/>
                            </a:rPr>
                            <m:t>1</m:t>
                          </m:r>
                        </m:num>
                        <m:den>
                          <m:r>
                            <a:rPr lang="en-US" sz="625" b="0" i="1" dirty="0" smtClean="0">
                              <a:latin typeface="Cambria Math" panose="02040503050406030204" pitchFamily="18" charset="0"/>
                            </a:rPr>
                            <m:t>3</m:t>
                          </m:r>
                        </m:den>
                      </m:f>
                      <m:r>
                        <a:rPr lang="en-US" sz="625" b="0" i="1" dirty="0" smtClean="0">
                          <a:latin typeface="Cambria Math" panose="02040503050406030204" pitchFamily="18" charset="0"/>
                        </a:rPr>
                        <m:t>]</m:t>
                      </m:r>
                    </m:oMath>
                    <m:oMath xmlns:m="http://schemas.openxmlformats.org/officeDocument/2006/math">
                      <m:r>
                        <a:rPr lang="en-US" sz="625" b="0" i="1" dirty="0" smtClean="0">
                          <a:latin typeface="Cambria Math" panose="02040503050406030204" pitchFamily="18" charset="0"/>
                        </a:rPr>
                        <m:t>=</m:t>
                      </m:r>
                      <m:f>
                        <m:fPr>
                          <m:ctrlPr>
                            <a:rPr lang="en-US" sz="625" b="0" i="1" dirty="0" smtClean="0">
                              <a:latin typeface="Cambria Math" panose="02040503050406030204" pitchFamily="18" charset="0"/>
                            </a:rPr>
                          </m:ctrlPr>
                        </m:fPr>
                        <m:num>
                          <m:r>
                            <a:rPr lang="en-US" sz="625" b="0" i="1" dirty="0" smtClean="0">
                              <a:latin typeface="Cambria Math" panose="02040503050406030204" pitchFamily="18" charset="0"/>
                            </a:rPr>
                            <m:t>−</m:t>
                          </m:r>
                          <m:r>
                            <a:rPr lang="en-US" sz="625" b="0" i="1" dirty="0" smtClean="0">
                              <a:latin typeface="Cambria Math" panose="02040503050406030204" pitchFamily="18" charset="0"/>
                            </a:rPr>
                            <m:t>1</m:t>
                          </m:r>
                        </m:num>
                        <m:den>
                          <m:r>
                            <a:rPr lang="en-US" sz="625" b="0" i="1" dirty="0" smtClean="0">
                              <a:latin typeface="Cambria Math" panose="02040503050406030204" pitchFamily="18" charset="0"/>
                            </a:rPr>
                            <m:t>24</m:t>
                          </m:r>
                        </m:den>
                      </m:f>
                      <m:r>
                        <a:rPr lang="en-US" sz="625" b="0" i="1" dirty="0" smtClean="0">
                          <a:latin typeface="Cambria Math" panose="02040503050406030204" pitchFamily="18" charset="0"/>
                        </a:rPr>
                        <m:t>+</m:t>
                      </m:r>
                      <m:f>
                        <m:fPr>
                          <m:ctrlPr>
                            <a:rPr lang="en-US" sz="625" b="0" i="1" dirty="0" smtClean="0">
                              <a:latin typeface="Cambria Math" panose="02040503050406030204" pitchFamily="18" charset="0"/>
                            </a:rPr>
                          </m:ctrlPr>
                        </m:fPr>
                        <m:num>
                          <m:r>
                            <a:rPr lang="en-US" sz="625" b="0" i="1" dirty="0" smtClean="0">
                              <a:latin typeface="Cambria Math" panose="02040503050406030204" pitchFamily="18" charset="0"/>
                            </a:rPr>
                            <m:t>1</m:t>
                          </m:r>
                        </m:num>
                        <m:den>
                          <m:r>
                            <a:rPr lang="en-US" sz="625" b="0" i="1" dirty="0" smtClean="0">
                              <a:latin typeface="Cambria Math" panose="02040503050406030204" pitchFamily="18" charset="0"/>
                            </a:rPr>
                            <m:t>3</m:t>
                          </m:r>
                        </m:den>
                      </m:f>
                    </m:oMath>
                    <m:oMath xmlns:m="http://schemas.openxmlformats.org/officeDocument/2006/math">
                      <m:r>
                        <a:rPr lang="en-US" sz="625" b="0" i="1" dirty="0" smtClean="0">
                          <a:latin typeface="Cambria Math" panose="02040503050406030204" pitchFamily="18" charset="0"/>
                        </a:rPr>
                        <m:t>= −</m:t>
                      </m:r>
                      <m:r>
                        <a:rPr lang="en-US" sz="625" b="0" i="1" dirty="0" smtClean="0">
                          <a:latin typeface="Cambria Math" panose="02040503050406030204" pitchFamily="18" charset="0"/>
                        </a:rPr>
                        <m:t>5</m:t>
                      </m:r>
                      <m:r>
                        <a:rPr lang="en-US" sz="625" b="0" i="1" dirty="0" smtClean="0">
                          <a:latin typeface="Cambria Math" panose="02040503050406030204" pitchFamily="18" charset="0"/>
                        </a:rPr>
                        <m:t> / </m:t>
                      </m:r>
                      <m:r>
                        <a:rPr lang="en-US" sz="625" b="0" i="1" dirty="0" smtClean="0">
                          <a:latin typeface="Cambria Math" panose="02040503050406030204" pitchFamily="18" charset="0"/>
                        </a:rPr>
                        <m:t>24</m:t>
                      </m:r>
                    </m:oMath>
                  </m:oMathPara>
                </a14:m>
                <a:r>
                  <a:rPr lang="en-US" sz="625" b="0" dirty="0"/>
                  <a:t/>
                </a:r>
                <a:br>
                  <a:rPr lang="en-US" sz="625" b="0" dirty="0"/>
                </a:br>
                <a:r>
                  <a:rPr lang="en-US" sz="625" b="0" dirty="0"/>
                  <a:t>Therefore, the definite integral from 1 to 2 of </a:t>
                </a:r>
                <a14:m>
                  <m:oMath xmlns:m="http://schemas.openxmlformats.org/officeDocument/2006/math">
                    <m:sSup>
                      <m:sSupPr>
                        <m:ctrlPr>
                          <a:rPr lang="en-US" sz="625" i="1">
                            <a:latin typeface="Cambria Math" panose="02040503050406030204" pitchFamily="18" charset="0"/>
                          </a:rPr>
                        </m:ctrlPr>
                      </m:sSupPr>
                      <m:e>
                        <m:r>
                          <a:rPr lang="en-US" sz="625" b="0" i="1">
                            <a:latin typeface="Cambria Math" panose="02040503050406030204" pitchFamily="18" charset="0"/>
                          </a:rPr>
                          <m:t>𝑥</m:t>
                        </m:r>
                      </m:e>
                      <m:sup>
                        <m:r>
                          <a:rPr lang="en-US" sz="625" b="0" i="1">
                            <a:latin typeface="Cambria Math" panose="02040503050406030204" pitchFamily="18" charset="0"/>
                          </a:rPr>
                          <m:t>−</m:t>
                        </m:r>
                        <m:r>
                          <a:rPr lang="en-US" sz="625" b="0" i="1">
                            <a:latin typeface="Cambria Math" panose="02040503050406030204" pitchFamily="18" charset="0"/>
                          </a:rPr>
                          <m:t>4</m:t>
                        </m:r>
                      </m:sup>
                    </m:sSup>
                    <m:r>
                      <a:rPr lang="en-US" sz="625" b="0" i="1">
                        <a:latin typeface="Cambria Math" panose="02040503050406030204" pitchFamily="18" charset="0"/>
                      </a:rPr>
                      <m:t> </m:t>
                    </m:r>
                    <m:r>
                      <a:rPr lang="en-US" sz="625" b="0" i="1">
                        <a:latin typeface="Cambria Math" panose="02040503050406030204" pitchFamily="18" charset="0"/>
                      </a:rPr>
                      <m:t>𝑑𝑥</m:t>
                    </m:r>
                  </m:oMath>
                </a14:m>
                <a:r>
                  <a:rPr lang="en-US" sz="625" b="0" dirty="0" smtClean="0"/>
                  <a:t> is </a:t>
                </a:r>
                <a14:m>
                  <m:oMath xmlns:m="http://schemas.openxmlformats.org/officeDocument/2006/math">
                    <m:r>
                      <a:rPr lang="en-US" sz="625" b="0" i="1" dirty="0" smtClean="0">
                        <a:latin typeface="Cambria Math" panose="02040503050406030204" pitchFamily="18" charset="0"/>
                      </a:rPr>
                      <m:t>−</m:t>
                    </m:r>
                    <m:f>
                      <m:fPr>
                        <m:ctrlPr>
                          <a:rPr lang="en-US" sz="625" b="0" i="1" dirty="0" smtClean="0">
                            <a:latin typeface="Cambria Math" panose="02040503050406030204" pitchFamily="18" charset="0"/>
                          </a:rPr>
                        </m:ctrlPr>
                      </m:fPr>
                      <m:num>
                        <m:r>
                          <a:rPr lang="en-US" sz="625" b="0" i="1" dirty="0" smtClean="0">
                            <a:latin typeface="Cambria Math" panose="02040503050406030204" pitchFamily="18" charset="0"/>
                          </a:rPr>
                          <m:t>5</m:t>
                        </m:r>
                      </m:num>
                      <m:den>
                        <m:r>
                          <a:rPr lang="en-US" sz="625" b="0" i="1" dirty="0" smtClean="0">
                            <a:latin typeface="Cambria Math" panose="02040503050406030204" pitchFamily="18" charset="0"/>
                          </a:rPr>
                          <m:t>24</m:t>
                        </m:r>
                      </m:den>
                    </m:f>
                  </m:oMath>
                </a14:m>
                <a:r>
                  <a:rPr lang="en-US" sz="625" b="0" dirty="0"/>
                  <a:t>.</a:t>
                </a:r>
                <a:r>
                  <a:rPr lang="en-US" sz="625" dirty="0" smtClean="0"/>
                  <a:t> </a:t>
                </a:r>
                <a:endParaRPr lang="en-US" sz="625" b="0"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39788" y="1681162"/>
                <a:ext cx="5157787" cy="2446337"/>
              </a:xfr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839788" y="4127498"/>
                <a:ext cx="5157787" cy="2571751"/>
              </a:xfrm>
              <a:ln>
                <a:solidFill>
                  <a:schemeClr val="tx1"/>
                </a:solidFill>
              </a:ln>
            </p:spPr>
            <p:txBody>
              <a:bodyPr>
                <a:noAutofit/>
              </a:bodyPr>
              <a:lstStyle/>
              <a:p>
                <a:pPr marL="0" indent="0">
                  <a:lnSpc>
                    <a:spcPct val="120000"/>
                  </a:lnSpc>
                  <a:spcBef>
                    <a:spcPts val="0"/>
                  </a:spcBef>
                  <a:buNone/>
                </a:pPr>
                <a:r>
                  <a:rPr lang="en-US" sz="730" dirty="0" smtClean="0"/>
                  <a:t>To evaluate the integral </a:t>
                </a:r>
                <a14:m>
                  <m:oMath xmlns:m="http://schemas.openxmlformats.org/officeDocument/2006/math">
                    <m:r>
                      <a:rPr lang="en-US" sz="730" i="1" dirty="0" smtClean="0">
                        <a:latin typeface="Cambria Math" panose="02040503050406030204" pitchFamily="18" charset="0"/>
                      </a:rPr>
                      <m:t>∫</m:t>
                    </m:r>
                    <m:r>
                      <a:rPr lang="en-US" sz="730" i="1" dirty="0" smtClean="0">
                        <a:latin typeface="Cambria Math" panose="02040503050406030204" pitchFamily="18" charset="0"/>
                      </a:rPr>
                      <m:t>₁²</m:t>
                    </m:r>
                    <m:r>
                      <a:rPr lang="en-US" sz="730" i="1" dirty="0" smtClean="0">
                        <a:latin typeface="Cambria Math" panose="02040503050406030204" pitchFamily="18" charset="0"/>
                      </a:rPr>
                      <m:t>(</m:t>
                    </m:r>
                    <m:r>
                      <a:rPr lang="en-US" sz="730" i="1" dirty="0" smtClean="0">
                        <a:latin typeface="Cambria Math" panose="02040503050406030204" pitchFamily="18" charset="0"/>
                      </a:rPr>
                      <m:t>𝑥</m:t>
                    </m:r>
                    <m:r>
                      <a:rPr lang="en-US" sz="730" i="1" dirty="0" smtClean="0">
                        <a:latin typeface="Cambria Math" panose="02040503050406030204" pitchFamily="18" charset="0"/>
                      </a:rPr>
                      <m:t>⁻</m:t>
                    </m:r>
                    <m:r>
                      <a:rPr lang="en-US" sz="730" i="1" dirty="0" smtClean="0">
                        <a:latin typeface="Cambria Math" panose="02040503050406030204" pitchFamily="18" charset="0"/>
                      </a:rPr>
                      <m:t>⁴</m:t>
                    </m:r>
                    <m:r>
                      <a:rPr lang="en-US" sz="730" i="1" dirty="0" smtClean="0">
                        <a:latin typeface="Cambria Math" panose="02040503050406030204" pitchFamily="18" charset="0"/>
                      </a:rPr>
                      <m:t>) </m:t>
                    </m:r>
                    <m:r>
                      <a:rPr lang="en-US" sz="730" i="1" dirty="0" smtClean="0">
                        <a:latin typeface="Cambria Math" panose="02040503050406030204" pitchFamily="18" charset="0"/>
                      </a:rPr>
                      <m:t>𝑑𝑥</m:t>
                    </m:r>
                  </m:oMath>
                </a14:m>
                <a:r>
                  <a:rPr lang="en-US" sz="730" dirty="0"/>
                  <a:t>:</a:t>
                </a:r>
              </a:p>
              <a:p>
                <a:pPr marL="0" indent="0">
                  <a:lnSpc>
                    <a:spcPct val="120000"/>
                  </a:lnSpc>
                  <a:spcBef>
                    <a:spcPts val="0"/>
                  </a:spcBef>
                  <a:buNone/>
                </a:pPr>
                <a:r>
                  <a:rPr lang="en-US" sz="730" dirty="0"/>
                  <a:t>Step 1: Recall the power rule of integration</a:t>
                </a:r>
              </a:p>
              <a:p>
                <a:pPr marL="0" indent="0">
                  <a:lnSpc>
                    <a:spcPct val="120000"/>
                  </a:lnSpc>
                  <a:spcBef>
                    <a:spcPts val="0"/>
                  </a:spcBef>
                  <a:buNone/>
                </a:pPr>
                <a:r>
                  <a:rPr lang="en-US" sz="730" dirty="0"/>
                  <a:t>The power rule of integration states that </a:t>
                </a:r>
                <a14:m>
                  <m:oMath xmlns:m="http://schemas.openxmlformats.org/officeDocument/2006/math">
                    <m:r>
                      <a:rPr lang="en-US" sz="730" i="1" dirty="0" smtClean="0">
                        <a:latin typeface="Cambria Math" panose="02040503050406030204" pitchFamily="18" charset="0"/>
                      </a:rPr>
                      <m:t>∫(</m:t>
                    </m:r>
                    <m:r>
                      <a:rPr lang="en-US" sz="730" i="1" dirty="0" smtClean="0">
                        <a:latin typeface="Cambria Math" panose="02040503050406030204" pitchFamily="18" charset="0"/>
                      </a:rPr>
                      <m:t>𝑥</m:t>
                    </m:r>
                    <m:r>
                      <a:rPr lang="en-US" sz="730" i="1" dirty="0" smtClean="0">
                        <a:latin typeface="Cambria Math" panose="02040503050406030204" pitchFamily="18" charset="0"/>
                      </a:rPr>
                      <m:t>ⁿ</m:t>
                    </m:r>
                    <m:r>
                      <a:rPr lang="en-US" sz="730" i="1" dirty="0" smtClean="0">
                        <a:latin typeface="Cambria Math" panose="02040503050406030204" pitchFamily="18" charset="0"/>
                      </a:rPr>
                      <m:t>) </m:t>
                    </m:r>
                    <m:r>
                      <a:rPr lang="en-US" sz="730" i="1" dirty="0" smtClean="0">
                        <a:latin typeface="Cambria Math" panose="02040503050406030204" pitchFamily="18" charset="0"/>
                      </a:rPr>
                      <m:t>𝑑𝑥</m:t>
                    </m:r>
                    <m:r>
                      <a:rPr lang="en-US" sz="730" i="1" dirty="0" smtClean="0">
                        <a:latin typeface="Cambria Math" panose="02040503050406030204" pitchFamily="18" charset="0"/>
                      </a:rPr>
                      <m:t> = (</m:t>
                    </m:r>
                    <m:sSup>
                      <m:sSupPr>
                        <m:ctrlPr>
                          <a:rPr lang="en-US" sz="730" i="1" dirty="0" smtClean="0">
                            <a:latin typeface="Cambria Math" panose="02040503050406030204" pitchFamily="18" charset="0"/>
                          </a:rPr>
                        </m:ctrlPr>
                      </m:sSupPr>
                      <m:e>
                        <m:r>
                          <a:rPr lang="en-US" sz="730" b="0" i="1" dirty="0" smtClean="0">
                            <a:latin typeface="Cambria Math" panose="02040503050406030204" pitchFamily="18" charset="0"/>
                          </a:rPr>
                          <m:t>𝑥</m:t>
                        </m:r>
                      </m:e>
                      <m:sup>
                        <m:r>
                          <a:rPr lang="en-US" sz="730" b="0" i="1" dirty="0" smtClean="0">
                            <a:latin typeface="Cambria Math" panose="02040503050406030204" pitchFamily="18" charset="0"/>
                          </a:rPr>
                          <m:t>𝑛</m:t>
                        </m:r>
                        <m:r>
                          <a:rPr lang="en-US" sz="730" b="0" i="1" dirty="0" smtClean="0">
                            <a:latin typeface="Cambria Math" panose="02040503050406030204" pitchFamily="18" charset="0"/>
                          </a:rPr>
                          <m:t>+</m:t>
                        </m:r>
                        <m:r>
                          <a:rPr lang="en-US" sz="730" b="0" i="1" dirty="0" smtClean="0">
                            <a:latin typeface="Cambria Math" panose="02040503050406030204" pitchFamily="18" charset="0"/>
                          </a:rPr>
                          <m:t>1</m:t>
                        </m:r>
                      </m:sup>
                    </m:sSup>
                    <m:r>
                      <a:rPr lang="en-US" sz="730" i="1" dirty="0" smtClean="0">
                        <a:latin typeface="Cambria Math" panose="02040503050406030204" pitchFamily="18" charset="0"/>
                      </a:rPr>
                      <m:t>)/(</m:t>
                    </m:r>
                    <m:r>
                      <a:rPr lang="en-US" sz="730" i="1" dirty="0" smtClean="0">
                        <a:latin typeface="Cambria Math" panose="02040503050406030204" pitchFamily="18" charset="0"/>
                      </a:rPr>
                      <m:t>𝑛</m:t>
                    </m:r>
                    <m:r>
                      <a:rPr lang="en-US" sz="730" i="1" dirty="0" smtClean="0">
                        <a:latin typeface="Cambria Math" panose="02040503050406030204" pitchFamily="18" charset="0"/>
                      </a:rPr>
                      <m:t>+</m:t>
                    </m:r>
                    <m:r>
                      <a:rPr lang="en-US" sz="730" i="1" dirty="0" smtClean="0">
                        <a:latin typeface="Cambria Math" panose="02040503050406030204" pitchFamily="18" charset="0"/>
                      </a:rPr>
                      <m:t>1</m:t>
                    </m:r>
                    <m:r>
                      <a:rPr lang="en-US" sz="730" i="1" dirty="0" smtClean="0">
                        <a:latin typeface="Cambria Math" panose="02040503050406030204" pitchFamily="18" charset="0"/>
                      </a:rPr>
                      <m:t>) + </m:t>
                    </m:r>
                    <m:r>
                      <a:rPr lang="en-US" sz="730" i="1" dirty="0" smtClean="0">
                        <a:latin typeface="Cambria Math" panose="02040503050406030204" pitchFamily="18" charset="0"/>
                      </a:rPr>
                      <m:t>𝐶</m:t>
                    </m:r>
                  </m:oMath>
                </a14:m>
                <a:r>
                  <a:rPr lang="en-US" sz="730" dirty="0"/>
                  <a:t>, where </a:t>
                </a:r>
                <a14:m>
                  <m:oMath xmlns:m="http://schemas.openxmlformats.org/officeDocument/2006/math">
                    <m:r>
                      <a:rPr lang="en-US" sz="730" i="1" dirty="0" smtClean="0">
                        <a:latin typeface="Cambria Math" panose="02040503050406030204" pitchFamily="18" charset="0"/>
                      </a:rPr>
                      <m:t>𝑛</m:t>
                    </m:r>
                    <m:r>
                      <a:rPr lang="en-US" sz="730" i="1" dirty="0" smtClean="0">
                        <a:latin typeface="Cambria Math" panose="02040503050406030204" pitchFamily="18" charset="0"/>
                      </a:rPr>
                      <m:t> ≠ −</m:t>
                    </m:r>
                    <m:r>
                      <a:rPr lang="en-US" sz="730" i="1" dirty="0" smtClean="0">
                        <a:latin typeface="Cambria Math" panose="02040503050406030204" pitchFamily="18" charset="0"/>
                      </a:rPr>
                      <m:t>1</m:t>
                    </m:r>
                  </m:oMath>
                </a14:m>
                <a:r>
                  <a:rPr lang="en-US" sz="730" dirty="0"/>
                  <a:t>.</a:t>
                </a:r>
              </a:p>
              <a:p>
                <a:pPr marL="0" indent="0">
                  <a:lnSpc>
                    <a:spcPct val="120000"/>
                  </a:lnSpc>
                  <a:spcBef>
                    <a:spcPts val="0"/>
                  </a:spcBef>
                  <a:buNone/>
                </a:pPr>
                <a:r>
                  <a:rPr lang="en-US" sz="730" dirty="0"/>
                  <a:t>Step 2: Apply the power rule to the integral</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730" i="1" dirty="0" smtClean="0">
                          <a:latin typeface="Cambria Math" panose="02040503050406030204" pitchFamily="18" charset="0"/>
                        </a:rPr>
                        <m:t>∫(</m:t>
                      </m:r>
                      <m:r>
                        <a:rPr lang="en-US" sz="730" i="1" dirty="0" smtClean="0">
                          <a:latin typeface="Cambria Math" panose="02040503050406030204" pitchFamily="18" charset="0"/>
                        </a:rPr>
                        <m:t>𝑥</m:t>
                      </m:r>
                      <m:r>
                        <a:rPr lang="en-US" sz="730" i="1" dirty="0" smtClean="0">
                          <a:latin typeface="Cambria Math" panose="02040503050406030204" pitchFamily="18" charset="0"/>
                        </a:rPr>
                        <m:t>⁻</m:t>
                      </m:r>
                      <m:r>
                        <a:rPr lang="en-US" sz="730" i="1" dirty="0" smtClean="0">
                          <a:latin typeface="Cambria Math" panose="02040503050406030204" pitchFamily="18" charset="0"/>
                        </a:rPr>
                        <m:t>⁴</m:t>
                      </m:r>
                      <m:r>
                        <a:rPr lang="en-US" sz="730" i="1" dirty="0" smtClean="0">
                          <a:latin typeface="Cambria Math" panose="02040503050406030204" pitchFamily="18" charset="0"/>
                        </a:rPr>
                        <m:t>) </m:t>
                      </m:r>
                      <m:r>
                        <a:rPr lang="en-US" sz="730" i="1" dirty="0" smtClean="0">
                          <a:latin typeface="Cambria Math" panose="02040503050406030204" pitchFamily="18" charset="0"/>
                        </a:rPr>
                        <m:t>𝑑𝑥</m:t>
                      </m:r>
                      <m:r>
                        <a:rPr lang="en-US" sz="730" i="1" dirty="0" smtClean="0">
                          <a:latin typeface="Cambria Math" panose="02040503050406030204" pitchFamily="18" charset="0"/>
                        </a:rPr>
                        <m:t> = (</m:t>
                      </m:r>
                      <m:r>
                        <a:rPr lang="en-US" sz="730" i="1" dirty="0" smtClean="0">
                          <a:latin typeface="Cambria Math" panose="02040503050406030204" pitchFamily="18" charset="0"/>
                        </a:rPr>
                        <m:t>𝑥</m:t>
                      </m:r>
                      <m:r>
                        <a:rPr lang="en-US" sz="730" i="1" dirty="0" smtClean="0">
                          <a:latin typeface="Cambria Math" panose="02040503050406030204" pitchFamily="18" charset="0"/>
                        </a:rPr>
                        <m:t>⁻</m:t>
                      </m:r>
                      <m:r>
                        <a:rPr lang="en-US" sz="730" i="1" dirty="0" smtClean="0">
                          <a:latin typeface="Cambria Math" panose="02040503050406030204" pitchFamily="18" charset="0"/>
                        </a:rPr>
                        <m:t>⁴</m:t>
                      </m:r>
                      <m:r>
                        <a:rPr lang="en-US" sz="730" i="1" dirty="0" smtClean="0">
                          <a:latin typeface="Cambria Math" panose="02040503050406030204" pitchFamily="18" charset="0"/>
                        </a:rPr>
                        <m:t>⁺</m:t>
                      </m:r>
                      <m:r>
                        <a:rPr lang="en-US" sz="730" i="1" dirty="0" smtClean="0">
                          <a:latin typeface="Cambria Math" panose="02040503050406030204" pitchFamily="18" charset="0"/>
                        </a:rPr>
                        <m:t>¹</m:t>
                      </m:r>
                      <m:r>
                        <a:rPr lang="en-US" sz="730" i="1" dirty="0" smtClean="0">
                          <a:latin typeface="Cambria Math" panose="02040503050406030204" pitchFamily="18" charset="0"/>
                        </a:rPr>
                        <m:t>)/(</m:t>
                      </m:r>
                      <m:r>
                        <a:rPr lang="en-US" sz="730" i="1" dirty="0" smtClean="0">
                          <a:latin typeface="Cambria Math" panose="02040503050406030204" pitchFamily="18" charset="0"/>
                        </a:rPr>
                        <m:t>⁻</m:t>
                      </m:r>
                      <m:r>
                        <a:rPr lang="en-US" sz="730" i="1" dirty="0" smtClean="0">
                          <a:latin typeface="Cambria Math" panose="02040503050406030204" pitchFamily="18" charset="0"/>
                        </a:rPr>
                        <m:t>⁴</m:t>
                      </m:r>
                      <m:r>
                        <a:rPr lang="en-US" sz="730" i="1" dirty="0" smtClean="0">
                          <a:latin typeface="Cambria Math" panose="02040503050406030204" pitchFamily="18" charset="0"/>
                        </a:rPr>
                        <m:t>+</m:t>
                      </m:r>
                      <m:r>
                        <a:rPr lang="en-US" sz="730" i="1" dirty="0" smtClean="0">
                          <a:latin typeface="Cambria Math" panose="02040503050406030204" pitchFamily="18" charset="0"/>
                        </a:rPr>
                        <m:t>1</m:t>
                      </m:r>
                      <m:r>
                        <a:rPr lang="en-US" sz="730" i="1" dirty="0" smtClean="0">
                          <a:latin typeface="Cambria Math" panose="02040503050406030204" pitchFamily="18" charset="0"/>
                        </a:rPr>
                        <m:t>) = (</m:t>
                      </m:r>
                      <m:r>
                        <a:rPr lang="en-US" sz="730" i="1" dirty="0" smtClean="0">
                          <a:latin typeface="Cambria Math" panose="02040503050406030204" pitchFamily="18" charset="0"/>
                        </a:rPr>
                        <m:t>𝑥</m:t>
                      </m:r>
                      <m:r>
                        <a:rPr lang="en-US" sz="730" i="1" dirty="0" smtClean="0">
                          <a:latin typeface="Cambria Math" panose="02040503050406030204" pitchFamily="18" charset="0"/>
                        </a:rPr>
                        <m:t>⁻</m:t>
                      </m:r>
                      <m:r>
                        <a:rPr lang="en-US" sz="730" i="1" dirty="0" smtClean="0">
                          <a:latin typeface="Cambria Math" panose="02040503050406030204" pitchFamily="18" charset="0"/>
                        </a:rPr>
                        <m:t>³</m:t>
                      </m:r>
                      <m:r>
                        <a:rPr lang="en-US" sz="730" i="1" dirty="0" smtClean="0">
                          <a:latin typeface="Cambria Math" panose="02040503050406030204" pitchFamily="18" charset="0"/>
                        </a:rPr>
                        <m:t>)/(−</m:t>
                      </m:r>
                      <m:r>
                        <a:rPr lang="en-US" sz="730" i="1" dirty="0" smtClean="0">
                          <a:latin typeface="Cambria Math" panose="02040503050406030204" pitchFamily="18" charset="0"/>
                        </a:rPr>
                        <m:t>3</m:t>
                      </m:r>
                      <m:r>
                        <a:rPr lang="en-US" sz="730" i="1" dirty="0" smtClean="0">
                          <a:latin typeface="Cambria Math" panose="02040503050406030204" pitchFamily="18" charset="0"/>
                        </a:rPr>
                        <m:t>) = −</m:t>
                      </m:r>
                      <m:f>
                        <m:fPr>
                          <m:ctrlPr>
                            <a:rPr lang="en-US" sz="730" i="1" dirty="0" smtClean="0">
                              <a:latin typeface="Cambria Math" panose="02040503050406030204" pitchFamily="18" charset="0"/>
                            </a:rPr>
                          </m:ctrlPr>
                        </m:fPr>
                        <m:num>
                          <m:r>
                            <a:rPr lang="en-US" sz="730" b="0" i="1" dirty="0" smtClean="0">
                              <a:latin typeface="Cambria Math" panose="02040503050406030204" pitchFamily="18" charset="0"/>
                            </a:rPr>
                            <m:t>1</m:t>
                          </m:r>
                        </m:num>
                        <m:den>
                          <m:r>
                            <a:rPr lang="en-US" sz="730" b="0" i="1" dirty="0" smtClean="0">
                              <a:latin typeface="Cambria Math" panose="02040503050406030204" pitchFamily="18" charset="0"/>
                            </a:rPr>
                            <m:t>3</m:t>
                          </m:r>
                        </m:den>
                      </m:f>
                      <m:r>
                        <a:rPr lang="en-US" sz="730" i="1" dirty="0" smtClean="0">
                          <a:latin typeface="Cambria Math" panose="02040503050406030204" pitchFamily="18" charset="0"/>
                        </a:rPr>
                        <m:t>𝑥</m:t>
                      </m:r>
                      <m:r>
                        <a:rPr lang="en-US" sz="730" i="1" dirty="0" smtClean="0">
                          <a:latin typeface="Cambria Math" panose="02040503050406030204" pitchFamily="18" charset="0"/>
                        </a:rPr>
                        <m:t>⁻</m:t>
                      </m:r>
                      <m:r>
                        <a:rPr lang="en-US" sz="730" i="1" dirty="0" smtClean="0">
                          <a:latin typeface="Cambria Math" panose="02040503050406030204" pitchFamily="18" charset="0"/>
                        </a:rPr>
                        <m:t>³</m:t>
                      </m:r>
                    </m:oMath>
                  </m:oMathPara>
                </a14:m>
                <a:endParaRPr lang="en-US" sz="730" dirty="0"/>
              </a:p>
              <a:p>
                <a:pPr marL="0" indent="0">
                  <a:lnSpc>
                    <a:spcPct val="120000"/>
                  </a:lnSpc>
                  <a:spcBef>
                    <a:spcPts val="0"/>
                  </a:spcBef>
                  <a:buNone/>
                </a:pPr>
                <a:r>
                  <a:rPr lang="en-US" sz="730" dirty="0"/>
                  <a:t>Step 3: Evaluate the integral from 1 to 2</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730" i="1" dirty="0" smtClean="0">
                          <a:latin typeface="Cambria Math" panose="02040503050406030204" pitchFamily="18" charset="0"/>
                        </a:rPr>
                        <m:t>[−</m:t>
                      </m:r>
                      <m:f>
                        <m:fPr>
                          <m:ctrlPr>
                            <a:rPr lang="en-US" sz="730" i="1" dirty="0" smtClean="0">
                              <a:latin typeface="Cambria Math" panose="02040503050406030204" pitchFamily="18" charset="0"/>
                            </a:rPr>
                          </m:ctrlPr>
                        </m:fPr>
                        <m:num>
                          <m:r>
                            <a:rPr lang="en-US" sz="730" b="0" i="1" dirty="0" smtClean="0">
                              <a:latin typeface="Cambria Math" panose="02040503050406030204" pitchFamily="18" charset="0"/>
                            </a:rPr>
                            <m:t>1</m:t>
                          </m:r>
                        </m:num>
                        <m:den>
                          <m:r>
                            <a:rPr lang="en-US" sz="730" b="0" i="1" dirty="0" smtClean="0">
                              <a:latin typeface="Cambria Math" panose="02040503050406030204" pitchFamily="18" charset="0"/>
                            </a:rPr>
                            <m:t>3</m:t>
                          </m:r>
                        </m:den>
                      </m:f>
                      <m:r>
                        <a:rPr lang="en-US" sz="730" i="1" dirty="0" smtClean="0">
                          <a:latin typeface="Cambria Math" panose="02040503050406030204" pitchFamily="18" charset="0"/>
                        </a:rPr>
                        <m:t>𝑥</m:t>
                      </m:r>
                      <m:r>
                        <a:rPr lang="en-US" sz="730" i="1" dirty="0" smtClean="0">
                          <a:latin typeface="Cambria Math" panose="02040503050406030204" pitchFamily="18" charset="0"/>
                        </a:rPr>
                        <m:t>⁻</m:t>
                      </m:r>
                      <m:r>
                        <a:rPr lang="en-US" sz="730" i="1" dirty="0" smtClean="0">
                          <a:latin typeface="Cambria Math" panose="02040503050406030204" pitchFamily="18" charset="0"/>
                        </a:rPr>
                        <m:t>³</m:t>
                      </m:r>
                      <m:r>
                        <a:rPr lang="en-US" sz="730" i="1" dirty="0" smtClean="0">
                          <a:latin typeface="Cambria Math" panose="02040503050406030204" pitchFamily="18" charset="0"/>
                        </a:rPr>
                        <m:t>]</m:t>
                      </m:r>
                      <m:r>
                        <a:rPr lang="en-US" sz="730" i="1" dirty="0" smtClean="0">
                          <a:latin typeface="Cambria Math" panose="02040503050406030204" pitchFamily="18" charset="0"/>
                        </a:rPr>
                        <m:t>₁²</m:t>
                      </m:r>
                      <m:r>
                        <a:rPr lang="en-US" sz="730" i="1" dirty="0" smtClean="0">
                          <a:latin typeface="Cambria Math" panose="02040503050406030204" pitchFamily="18" charset="0"/>
                        </a:rPr>
                        <m:t> = (−</m:t>
                      </m:r>
                      <m:f>
                        <m:fPr>
                          <m:ctrlPr>
                            <a:rPr lang="en-US" sz="730" i="1" dirty="0" smtClean="0">
                              <a:latin typeface="Cambria Math" panose="02040503050406030204" pitchFamily="18" charset="0"/>
                            </a:rPr>
                          </m:ctrlPr>
                        </m:fPr>
                        <m:num>
                          <m:r>
                            <a:rPr lang="en-US" sz="730" b="0" i="1" dirty="0" smtClean="0">
                              <a:latin typeface="Cambria Math" panose="02040503050406030204" pitchFamily="18" charset="0"/>
                            </a:rPr>
                            <m:t>1</m:t>
                          </m:r>
                        </m:num>
                        <m:den>
                          <m:r>
                            <a:rPr lang="en-US" sz="730" b="0" i="1" dirty="0" smtClean="0">
                              <a:latin typeface="Cambria Math" panose="02040503050406030204" pitchFamily="18" charset="0"/>
                            </a:rPr>
                            <m:t>3</m:t>
                          </m:r>
                        </m:den>
                      </m:f>
                      <m:r>
                        <a:rPr lang="en-US" sz="730" i="1" dirty="0" smtClean="0">
                          <a:latin typeface="Cambria Math" panose="02040503050406030204" pitchFamily="18" charset="0"/>
                        </a:rPr>
                        <m:t>)(</m:t>
                      </m:r>
                      <m:r>
                        <a:rPr lang="en-US" sz="730" i="1" dirty="0" smtClean="0">
                          <a:latin typeface="Cambria Math" panose="02040503050406030204" pitchFamily="18" charset="0"/>
                        </a:rPr>
                        <m:t>2</m:t>
                      </m:r>
                      <m:r>
                        <a:rPr lang="en-US" sz="730" i="1" dirty="0" smtClean="0">
                          <a:latin typeface="Cambria Math" panose="02040503050406030204" pitchFamily="18" charset="0"/>
                        </a:rPr>
                        <m:t>⁻</m:t>
                      </m:r>
                      <m:r>
                        <a:rPr lang="en-US" sz="730" i="1" dirty="0" smtClean="0">
                          <a:latin typeface="Cambria Math" panose="02040503050406030204" pitchFamily="18" charset="0"/>
                        </a:rPr>
                        <m:t>³</m:t>
                      </m:r>
                      <m:r>
                        <a:rPr lang="en-US" sz="730" i="1" dirty="0" smtClean="0">
                          <a:latin typeface="Cambria Math" panose="02040503050406030204" pitchFamily="18" charset="0"/>
                        </a:rPr>
                        <m:t>) − (−</m:t>
                      </m:r>
                      <m:f>
                        <m:fPr>
                          <m:ctrlPr>
                            <a:rPr lang="en-US" sz="730" i="1" dirty="0" smtClean="0">
                              <a:latin typeface="Cambria Math" panose="02040503050406030204" pitchFamily="18" charset="0"/>
                            </a:rPr>
                          </m:ctrlPr>
                        </m:fPr>
                        <m:num>
                          <m:r>
                            <a:rPr lang="en-US" sz="730" b="0" i="1" dirty="0" smtClean="0">
                              <a:latin typeface="Cambria Math" panose="02040503050406030204" pitchFamily="18" charset="0"/>
                            </a:rPr>
                            <m:t>1</m:t>
                          </m:r>
                        </m:num>
                        <m:den>
                          <m:r>
                            <a:rPr lang="en-US" sz="730" b="0" i="1" dirty="0" smtClean="0">
                              <a:latin typeface="Cambria Math" panose="02040503050406030204" pitchFamily="18" charset="0"/>
                            </a:rPr>
                            <m:t>3</m:t>
                          </m:r>
                        </m:den>
                      </m:f>
                      <m:r>
                        <a:rPr lang="en-US" sz="730" i="1" dirty="0" smtClean="0">
                          <a:latin typeface="Cambria Math" panose="02040503050406030204" pitchFamily="18" charset="0"/>
                        </a:rPr>
                        <m:t>)(</m:t>
                      </m:r>
                      <m:r>
                        <a:rPr lang="en-US" sz="730" i="1" dirty="0" smtClean="0">
                          <a:latin typeface="Cambria Math" panose="02040503050406030204" pitchFamily="18" charset="0"/>
                        </a:rPr>
                        <m:t>1</m:t>
                      </m:r>
                      <m:r>
                        <a:rPr lang="en-US" sz="730" i="1" dirty="0" smtClean="0">
                          <a:latin typeface="Cambria Math" panose="02040503050406030204" pitchFamily="18" charset="0"/>
                        </a:rPr>
                        <m:t>⁻</m:t>
                      </m:r>
                      <m:r>
                        <a:rPr lang="en-US" sz="730" i="1" dirty="0" smtClean="0">
                          <a:latin typeface="Cambria Math" panose="02040503050406030204" pitchFamily="18" charset="0"/>
                        </a:rPr>
                        <m:t>³</m:t>
                      </m:r>
                      <m:r>
                        <a:rPr lang="en-US" sz="730" i="1" dirty="0" smtClean="0">
                          <a:latin typeface="Cambria Math" panose="02040503050406030204" pitchFamily="18" charset="0"/>
                        </a:rPr>
                        <m:t>)</m:t>
                      </m:r>
                    </m:oMath>
                  </m:oMathPara>
                </a14:m>
                <a:endParaRPr lang="en-US" sz="730"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730" i="1" dirty="0" smtClean="0">
                          <a:latin typeface="Cambria Math" panose="02040503050406030204" pitchFamily="18" charset="0"/>
                        </a:rPr>
                        <m:t>= (−</m:t>
                      </m:r>
                      <m:f>
                        <m:fPr>
                          <m:ctrlPr>
                            <a:rPr lang="en-US" sz="730" i="1" dirty="0" smtClean="0">
                              <a:latin typeface="Cambria Math" panose="02040503050406030204" pitchFamily="18" charset="0"/>
                            </a:rPr>
                          </m:ctrlPr>
                        </m:fPr>
                        <m:num>
                          <m:r>
                            <a:rPr lang="en-US" sz="730" b="0" i="1" dirty="0" smtClean="0">
                              <a:latin typeface="Cambria Math" panose="02040503050406030204" pitchFamily="18" charset="0"/>
                            </a:rPr>
                            <m:t>1</m:t>
                          </m:r>
                        </m:num>
                        <m:den>
                          <m:r>
                            <a:rPr lang="en-US" sz="730" b="0" i="1" dirty="0" smtClean="0">
                              <a:latin typeface="Cambria Math" panose="02040503050406030204" pitchFamily="18" charset="0"/>
                            </a:rPr>
                            <m:t>3</m:t>
                          </m:r>
                        </m:den>
                      </m:f>
                      <m:r>
                        <a:rPr lang="en-US" sz="730" i="1" dirty="0" smtClean="0">
                          <a:latin typeface="Cambria Math" panose="02040503050406030204" pitchFamily="18" charset="0"/>
                        </a:rPr>
                        <m:t>)(</m:t>
                      </m:r>
                      <m:f>
                        <m:fPr>
                          <m:ctrlPr>
                            <a:rPr lang="en-US" sz="730" i="1" dirty="0" smtClean="0">
                              <a:latin typeface="Cambria Math" panose="02040503050406030204" pitchFamily="18" charset="0"/>
                            </a:rPr>
                          </m:ctrlPr>
                        </m:fPr>
                        <m:num>
                          <m:r>
                            <a:rPr lang="en-US" sz="730" b="0" i="1" dirty="0" smtClean="0">
                              <a:latin typeface="Cambria Math" panose="02040503050406030204" pitchFamily="18" charset="0"/>
                            </a:rPr>
                            <m:t>1</m:t>
                          </m:r>
                        </m:num>
                        <m:den>
                          <m:r>
                            <a:rPr lang="en-US" sz="730" b="0" i="1" dirty="0" smtClean="0">
                              <a:latin typeface="Cambria Math" panose="02040503050406030204" pitchFamily="18" charset="0"/>
                            </a:rPr>
                            <m:t>8</m:t>
                          </m:r>
                        </m:den>
                      </m:f>
                      <m:r>
                        <a:rPr lang="en-US" sz="730" i="1" dirty="0" smtClean="0">
                          <a:latin typeface="Cambria Math" panose="02040503050406030204" pitchFamily="18" charset="0"/>
                        </a:rPr>
                        <m:t>) + </m:t>
                      </m:r>
                      <m:f>
                        <m:fPr>
                          <m:ctrlPr>
                            <a:rPr lang="en-US" sz="730" i="1" dirty="0" smtClean="0">
                              <a:latin typeface="Cambria Math" panose="02040503050406030204" pitchFamily="18" charset="0"/>
                            </a:rPr>
                          </m:ctrlPr>
                        </m:fPr>
                        <m:num>
                          <m:r>
                            <a:rPr lang="en-US" sz="730" b="0" i="1" dirty="0" smtClean="0">
                              <a:latin typeface="Cambria Math" panose="02040503050406030204" pitchFamily="18" charset="0"/>
                            </a:rPr>
                            <m:t>1</m:t>
                          </m:r>
                        </m:num>
                        <m:den>
                          <m:r>
                            <a:rPr lang="en-US" sz="730" b="0" i="1" dirty="0" smtClean="0">
                              <a:latin typeface="Cambria Math" panose="02040503050406030204" pitchFamily="18" charset="0"/>
                            </a:rPr>
                            <m:t>3</m:t>
                          </m:r>
                        </m:den>
                      </m:f>
                    </m:oMath>
                  </m:oMathPara>
                </a14:m>
                <a:endParaRPr lang="en-US" sz="730"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730" i="1" dirty="0" smtClean="0">
                          <a:latin typeface="Cambria Math" panose="02040503050406030204" pitchFamily="18" charset="0"/>
                        </a:rPr>
                        <m:t>= −</m:t>
                      </m:r>
                      <m:f>
                        <m:fPr>
                          <m:ctrlPr>
                            <a:rPr lang="en-US" sz="730" i="1" dirty="0" smtClean="0">
                              <a:latin typeface="Cambria Math" panose="02040503050406030204" pitchFamily="18" charset="0"/>
                            </a:rPr>
                          </m:ctrlPr>
                        </m:fPr>
                        <m:num>
                          <m:r>
                            <a:rPr lang="en-US" sz="730" b="0" i="1" dirty="0" smtClean="0">
                              <a:latin typeface="Cambria Math" panose="02040503050406030204" pitchFamily="18" charset="0"/>
                            </a:rPr>
                            <m:t>1</m:t>
                          </m:r>
                        </m:num>
                        <m:den>
                          <m:r>
                            <a:rPr lang="en-US" sz="730" b="0" i="1" dirty="0" smtClean="0">
                              <a:latin typeface="Cambria Math" panose="02040503050406030204" pitchFamily="18" charset="0"/>
                            </a:rPr>
                            <m:t>24</m:t>
                          </m:r>
                        </m:den>
                      </m:f>
                      <m:r>
                        <a:rPr lang="en-US" sz="730" i="1" dirty="0" smtClean="0">
                          <a:latin typeface="Cambria Math" panose="02040503050406030204" pitchFamily="18" charset="0"/>
                        </a:rPr>
                        <m:t> + </m:t>
                      </m:r>
                      <m:f>
                        <m:fPr>
                          <m:ctrlPr>
                            <a:rPr lang="en-US" sz="730" i="1" dirty="0" smtClean="0">
                              <a:latin typeface="Cambria Math" panose="02040503050406030204" pitchFamily="18" charset="0"/>
                            </a:rPr>
                          </m:ctrlPr>
                        </m:fPr>
                        <m:num>
                          <m:r>
                            <a:rPr lang="en-US" sz="730" b="0" i="1" dirty="0" smtClean="0">
                              <a:latin typeface="Cambria Math" panose="02040503050406030204" pitchFamily="18" charset="0"/>
                            </a:rPr>
                            <m:t>1</m:t>
                          </m:r>
                        </m:num>
                        <m:den>
                          <m:r>
                            <a:rPr lang="en-US" sz="730" b="0" i="1" dirty="0" smtClean="0">
                              <a:latin typeface="Cambria Math" panose="02040503050406030204" pitchFamily="18" charset="0"/>
                            </a:rPr>
                            <m:t>3</m:t>
                          </m:r>
                        </m:den>
                      </m:f>
                    </m:oMath>
                  </m:oMathPara>
                </a14:m>
                <a:endParaRPr lang="en-US" sz="730" dirty="0"/>
              </a:p>
              <a:p>
                <a:pPr marL="0" indent="0">
                  <a:lnSpc>
                    <a:spcPct val="120000"/>
                  </a:lnSpc>
                  <a:spcBef>
                    <a:spcPts val="0"/>
                  </a:spcBef>
                  <a:buNone/>
                </a:pPr>
                <a:r>
                  <a:rPr lang="en-US" sz="730" dirty="0"/>
                  <a:t>Step 4: Simplify the expression</a:t>
                </a:r>
              </a:p>
              <a:p>
                <a:pPr marL="0" indent="0">
                  <a:lnSpc>
                    <a:spcPct val="120000"/>
                  </a:lnSpc>
                  <a:spcBef>
                    <a:spcPts val="0"/>
                  </a:spcBef>
                  <a:buNone/>
                </a:pPr>
                <a:r>
                  <a:rPr lang="en-US" sz="730" dirty="0"/>
                  <a:t>To add fractions, find a common denominator, which is 24.</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730" i="1" dirty="0" smtClean="0">
                          <a:latin typeface="Cambria Math" panose="02040503050406030204" pitchFamily="18" charset="0"/>
                        </a:rPr>
                        <m:t>= (−</m:t>
                      </m:r>
                      <m:r>
                        <a:rPr lang="en-US" sz="730" i="1" dirty="0" smtClean="0">
                          <a:latin typeface="Cambria Math" panose="02040503050406030204" pitchFamily="18" charset="0"/>
                        </a:rPr>
                        <m:t>1</m:t>
                      </m:r>
                      <m:r>
                        <a:rPr lang="en-US" sz="730" i="1" dirty="0" smtClean="0">
                          <a:latin typeface="Cambria Math" panose="02040503050406030204" pitchFamily="18" charset="0"/>
                        </a:rPr>
                        <m:t> + </m:t>
                      </m:r>
                      <m:r>
                        <a:rPr lang="en-US" sz="730" i="1" dirty="0" smtClean="0">
                          <a:latin typeface="Cambria Math" panose="02040503050406030204" pitchFamily="18" charset="0"/>
                        </a:rPr>
                        <m:t>8</m:t>
                      </m:r>
                      <m:r>
                        <a:rPr lang="en-US" sz="730" i="1" dirty="0" smtClean="0">
                          <a:latin typeface="Cambria Math" panose="02040503050406030204" pitchFamily="18" charset="0"/>
                        </a:rPr>
                        <m:t>)/</m:t>
                      </m:r>
                      <m:r>
                        <a:rPr lang="en-US" sz="730" i="1" dirty="0" smtClean="0">
                          <a:latin typeface="Cambria Math" panose="02040503050406030204" pitchFamily="18" charset="0"/>
                        </a:rPr>
                        <m:t>24</m:t>
                      </m:r>
                    </m:oMath>
                  </m:oMathPara>
                </a14:m>
                <a:endParaRPr lang="en-US" sz="730"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730" i="1" dirty="0" smtClean="0">
                          <a:latin typeface="Cambria Math" panose="02040503050406030204" pitchFamily="18" charset="0"/>
                        </a:rPr>
                        <m:t>=</m:t>
                      </m:r>
                      <m:r>
                        <a:rPr lang="en-US" sz="730" b="0" i="1" dirty="0" smtClean="0">
                          <a:latin typeface="Cambria Math" panose="02040503050406030204" pitchFamily="18" charset="0"/>
                        </a:rPr>
                        <m:t> </m:t>
                      </m:r>
                      <m:f>
                        <m:fPr>
                          <m:ctrlPr>
                            <a:rPr lang="en-US" sz="730" b="0" i="1" dirty="0" smtClean="0">
                              <a:latin typeface="Cambria Math" panose="02040503050406030204" pitchFamily="18" charset="0"/>
                            </a:rPr>
                          </m:ctrlPr>
                        </m:fPr>
                        <m:num>
                          <m:r>
                            <a:rPr lang="en-US" sz="730" b="0" i="1" dirty="0" smtClean="0">
                              <a:latin typeface="Cambria Math" panose="02040503050406030204" pitchFamily="18" charset="0"/>
                            </a:rPr>
                            <m:t>7</m:t>
                          </m:r>
                        </m:num>
                        <m:den>
                          <m:r>
                            <a:rPr lang="en-US" sz="730" b="0" i="1" dirty="0" smtClean="0">
                              <a:latin typeface="Cambria Math" panose="02040503050406030204" pitchFamily="18" charset="0"/>
                            </a:rPr>
                            <m:t>24</m:t>
                          </m:r>
                        </m:den>
                      </m:f>
                    </m:oMath>
                  </m:oMathPara>
                </a14:m>
                <a:endParaRPr lang="en-US" sz="730" dirty="0"/>
              </a:p>
              <a:p>
                <a:pPr marL="0" indent="0">
                  <a:lnSpc>
                    <a:spcPct val="120000"/>
                  </a:lnSpc>
                  <a:spcBef>
                    <a:spcPts val="0"/>
                  </a:spcBef>
                  <a:buNone/>
                </a:pPr>
                <a:r>
                  <a:rPr lang="en-US" sz="730" dirty="0"/>
                  <a:t>The final answer is</a:t>
                </a:r>
                <a:r>
                  <a:rPr lang="en-US" sz="730" dirty="0" smtClean="0"/>
                  <a:t>: </a:t>
                </a:r>
                <a14:m>
                  <m:oMath xmlns:m="http://schemas.openxmlformats.org/officeDocument/2006/math">
                    <m:f>
                      <m:fPr>
                        <m:ctrlPr>
                          <a:rPr lang="en-US" sz="730" i="1" dirty="0">
                            <a:latin typeface="Cambria Math" panose="02040503050406030204" pitchFamily="18" charset="0"/>
                          </a:rPr>
                        </m:ctrlPr>
                      </m:fPr>
                      <m:num>
                        <m:r>
                          <a:rPr lang="en-US" sz="730" i="1" dirty="0">
                            <a:latin typeface="Cambria Math" panose="02040503050406030204" pitchFamily="18" charset="0"/>
                          </a:rPr>
                          <m:t>7</m:t>
                        </m:r>
                      </m:num>
                      <m:den>
                        <m:r>
                          <a:rPr lang="en-US" sz="730" i="1" dirty="0">
                            <a:latin typeface="Cambria Math" panose="02040503050406030204" pitchFamily="18" charset="0"/>
                          </a:rPr>
                          <m:t>24</m:t>
                        </m:r>
                      </m:den>
                    </m:f>
                  </m:oMath>
                </a14:m>
                <a:endParaRPr lang="en-US" sz="73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839788" y="4127498"/>
                <a:ext cx="5157787" cy="2571751"/>
              </a:xfrm>
              <a:blipFill>
                <a:blip r:embed="rId5"/>
                <a:stretch>
                  <a:fillRect b="-47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p:cNvSpPr>
                <a:spLocks noGrp="1"/>
              </p:cNvSpPr>
              <p:nvPr>
                <p:ph type="body" sz="quarter" idx="3"/>
              </p:nvPr>
            </p:nvSpPr>
            <p:spPr>
              <a:xfrm>
                <a:off x="6172200" y="1681163"/>
                <a:ext cx="5183188" cy="2446334"/>
              </a:xfrm>
              <a:ln>
                <a:solidFill>
                  <a:schemeClr val="tx1"/>
                </a:solidFill>
              </a:ln>
            </p:spPr>
            <p:txBody>
              <a:bodyPr anchor="t">
                <a:noAutofit/>
              </a:bodyPr>
              <a:lstStyle/>
              <a:p>
                <a:pPr>
                  <a:lnSpc>
                    <a:spcPct val="120000"/>
                  </a:lnSpc>
                  <a:spcBef>
                    <a:spcPts val="0"/>
                  </a:spcBef>
                </a:pPr>
                <a:r>
                  <a:rPr lang="en-US" sz="725" b="0" dirty="0" smtClean="0"/>
                  <a:t>Here's how to evaluate the definite integral:</a:t>
                </a:r>
                <a:br>
                  <a:rPr lang="en-US" sz="725" b="0" dirty="0" smtClean="0"/>
                </a:br>
                <a:r>
                  <a:rPr lang="en-US" sz="725" b="0" dirty="0" smtClean="0"/>
                  <a:t>**1. Find the Indefinite Integral**</a:t>
                </a:r>
                <a:br>
                  <a:rPr lang="en-US" sz="725" b="0" dirty="0" smtClean="0"/>
                </a:br>
                <a:r>
                  <a:rPr lang="en-US" sz="725" b="0" dirty="0" smtClean="0"/>
                  <a:t>*  Recall the power rule for integration: </a:t>
                </a:r>
                <a:r>
                  <a:rPr lang="en-US" sz="725" b="0" dirty="0"/>
                  <a:t> ∫(𝑥ⁿ) 𝑑𝑥 = </a:t>
                </a:r>
                <a:r>
                  <a:rPr lang="en-US" sz="725" b="0" dirty="0" smtClean="0"/>
                  <a:t>(</a:t>
                </a:r>
                <a14:m>
                  <m:oMath xmlns:m="http://schemas.openxmlformats.org/officeDocument/2006/math">
                    <m:sSup>
                      <m:sSupPr>
                        <m:ctrlPr>
                          <a:rPr lang="en-US" sz="725" b="0" i="1" dirty="0">
                            <a:solidFill>
                              <a:prstClr val="black"/>
                            </a:solidFill>
                            <a:latin typeface="Cambria Math" panose="02040503050406030204" pitchFamily="18" charset="0"/>
                          </a:rPr>
                        </m:ctrlPr>
                      </m:sSupPr>
                      <m:e>
                        <m:r>
                          <a:rPr lang="en-US" sz="725" b="0" i="1" dirty="0">
                            <a:solidFill>
                              <a:prstClr val="black"/>
                            </a:solidFill>
                            <a:latin typeface="Cambria Math" panose="02040503050406030204" pitchFamily="18" charset="0"/>
                          </a:rPr>
                          <m:t>𝑥</m:t>
                        </m:r>
                      </m:e>
                      <m:sup>
                        <m:r>
                          <a:rPr lang="en-US" sz="725" b="0" i="1" dirty="0">
                            <a:solidFill>
                              <a:prstClr val="black"/>
                            </a:solidFill>
                            <a:latin typeface="Cambria Math" panose="02040503050406030204" pitchFamily="18" charset="0"/>
                          </a:rPr>
                          <m:t>𝑛</m:t>
                        </m:r>
                        <m:r>
                          <a:rPr lang="en-US" sz="725" b="0" i="1" dirty="0">
                            <a:solidFill>
                              <a:prstClr val="black"/>
                            </a:solidFill>
                            <a:latin typeface="Cambria Math" panose="02040503050406030204" pitchFamily="18" charset="0"/>
                          </a:rPr>
                          <m:t>+</m:t>
                        </m:r>
                        <m:r>
                          <a:rPr lang="en-US" sz="725" b="0" i="1" dirty="0">
                            <a:solidFill>
                              <a:prstClr val="black"/>
                            </a:solidFill>
                            <a:latin typeface="Cambria Math" panose="02040503050406030204" pitchFamily="18" charset="0"/>
                          </a:rPr>
                          <m:t>1</m:t>
                        </m:r>
                      </m:sup>
                    </m:sSup>
                  </m:oMath>
                </a14:m>
                <a:r>
                  <a:rPr lang="en-US" sz="725" b="0" dirty="0" smtClean="0"/>
                  <a:t>))/(</a:t>
                </a:r>
                <a:r>
                  <a:rPr lang="en-US" sz="725" b="0" dirty="0"/>
                  <a:t>𝑛+1) + 𝐶 (where </a:t>
                </a:r>
                <a14:m>
                  <m:oMath xmlns:m="http://schemas.openxmlformats.org/officeDocument/2006/math">
                    <m:r>
                      <a:rPr lang="en-US" sz="725" b="0" i="1" dirty="0" smtClean="0">
                        <a:latin typeface="Cambria Math" panose="02040503050406030204" pitchFamily="18" charset="0"/>
                      </a:rPr>
                      <m:t>𝑛</m:t>
                    </m:r>
                    <m:r>
                      <a:rPr lang="en-US" sz="725" b="0" i="1" dirty="0" smtClean="0">
                        <a:latin typeface="Cambria Math" panose="02040503050406030204" pitchFamily="18" charset="0"/>
                      </a:rPr>
                      <m:t> ≠ −</m:t>
                    </m:r>
                    <m:r>
                      <a:rPr lang="en-US" sz="725" b="0" i="1" dirty="0" smtClean="0">
                        <a:latin typeface="Cambria Math" panose="02040503050406030204" pitchFamily="18" charset="0"/>
                      </a:rPr>
                      <m:t>1</m:t>
                    </m:r>
                  </m:oMath>
                </a14:m>
                <a:r>
                  <a:rPr lang="en-US" sz="725" b="0" dirty="0" smtClean="0"/>
                  <a:t>)</a:t>
                </a:r>
                <a:r>
                  <a:rPr lang="en-US" sz="725" b="0" dirty="0"/>
                  <a:t/>
                </a:r>
                <a:br>
                  <a:rPr lang="en-US" sz="725" b="0" dirty="0"/>
                </a:br>
                <a:r>
                  <a:rPr lang="en-US" sz="725" b="0" dirty="0"/>
                  <a:t>*  Apply this to our problem: </a:t>
                </a:r>
                <a14:m>
                  <m:oMath xmlns:m="http://schemas.openxmlformats.org/officeDocument/2006/math">
                    <m:r>
                      <a:rPr lang="en-US" sz="725" b="0" i="1" dirty="0" smtClean="0">
                        <a:latin typeface="Cambria Math" panose="02040503050406030204" pitchFamily="18" charset="0"/>
                      </a:rPr>
                      <m:t>∫</m:t>
                    </m:r>
                    <m:sSup>
                      <m:sSupPr>
                        <m:ctrlPr>
                          <a:rPr lang="en-US" sz="725" b="0" i="1" dirty="0" smtClean="0">
                            <a:latin typeface="Cambria Math" panose="02040503050406030204" pitchFamily="18" charset="0"/>
                          </a:rPr>
                        </m:ctrlPr>
                      </m:sSupPr>
                      <m:e>
                        <m:r>
                          <a:rPr lang="en-US" sz="725" b="0" i="1" dirty="0" smtClean="0">
                            <a:latin typeface="Cambria Math" panose="02040503050406030204" pitchFamily="18" charset="0"/>
                          </a:rPr>
                          <m:t>𝑥</m:t>
                        </m:r>
                      </m:e>
                      <m:sup>
                        <m:r>
                          <a:rPr lang="en-US" sz="725" b="0" i="1" dirty="0" smtClean="0">
                            <a:latin typeface="Cambria Math" panose="02040503050406030204" pitchFamily="18" charset="0"/>
                          </a:rPr>
                          <m:t>−</m:t>
                        </m:r>
                        <m:r>
                          <a:rPr lang="en-US" sz="725" b="0" i="1" dirty="0" smtClean="0">
                            <a:latin typeface="Cambria Math" panose="02040503050406030204" pitchFamily="18" charset="0"/>
                          </a:rPr>
                          <m:t>4</m:t>
                        </m:r>
                      </m:sup>
                    </m:sSup>
                    <m:r>
                      <a:rPr lang="en-US" sz="725" b="0" i="1" dirty="0" smtClean="0">
                        <a:latin typeface="Cambria Math" panose="02040503050406030204" pitchFamily="18" charset="0"/>
                      </a:rPr>
                      <m:t> </m:t>
                    </m:r>
                    <m:r>
                      <a:rPr lang="en-US" sz="725" b="0" i="1" dirty="0" smtClean="0">
                        <a:latin typeface="Cambria Math" panose="02040503050406030204" pitchFamily="18" charset="0"/>
                      </a:rPr>
                      <m:t>𝑑𝑥</m:t>
                    </m:r>
                    <m:r>
                      <a:rPr lang="en-US" sz="725" b="0" i="1" dirty="0" smtClean="0">
                        <a:latin typeface="Cambria Math" panose="02040503050406030204" pitchFamily="18" charset="0"/>
                      </a:rPr>
                      <m:t> = </m:t>
                    </m:r>
                    <m:d>
                      <m:dPr>
                        <m:ctrlPr>
                          <a:rPr lang="en-US" sz="725" b="0" i="1" dirty="0" smtClean="0">
                            <a:latin typeface="Cambria Math" panose="02040503050406030204" pitchFamily="18" charset="0"/>
                          </a:rPr>
                        </m:ctrlPr>
                      </m:dPr>
                      <m:e>
                        <m:f>
                          <m:fPr>
                            <m:ctrlPr>
                              <a:rPr lang="en-US" sz="725" b="0" i="1" dirty="0" smtClean="0">
                                <a:latin typeface="Cambria Math" panose="02040503050406030204" pitchFamily="18" charset="0"/>
                              </a:rPr>
                            </m:ctrlPr>
                          </m:fPr>
                          <m:num>
                            <m:sSup>
                              <m:sSupPr>
                                <m:ctrlPr>
                                  <a:rPr lang="en-US" sz="725" b="0" i="1" dirty="0" smtClean="0">
                                    <a:latin typeface="Cambria Math" panose="02040503050406030204" pitchFamily="18" charset="0"/>
                                  </a:rPr>
                                </m:ctrlPr>
                              </m:sSupPr>
                              <m:e>
                                <m:r>
                                  <a:rPr lang="en-US" sz="725" b="0" i="1" dirty="0" smtClean="0">
                                    <a:latin typeface="Cambria Math" panose="02040503050406030204" pitchFamily="18" charset="0"/>
                                  </a:rPr>
                                  <m:t>𝑥</m:t>
                                </m:r>
                              </m:e>
                              <m:sup>
                                <m:r>
                                  <a:rPr lang="en-US" sz="725" b="0" i="1" dirty="0" smtClean="0">
                                    <a:latin typeface="Cambria Math" panose="02040503050406030204" pitchFamily="18" charset="0"/>
                                  </a:rPr>
                                  <m:t>−</m:t>
                                </m:r>
                                <m:r>
                                  <a:rPr lang="en-US" sz="725" b="0" i="1" dirty="0" smtClean="0">
                                    <a:latin typeface="Cambria Math" panose="02040503050406030204" pitchFamily="18" charset="0"/>
                                  </a:rPr>
                                  <m:t>4</m:t>
                                </m:r>
                                <m:r>
                                  <a:rPr lang="en-US" sz="725" b="0" i="1" dirty="0" smtClean="0">
                                    <a:latin typeface="Cambria Math" panose="02040503050406030204" pitchFamily="18" charset="0"/>
                                  </a:rPr>
                                  <m:t>+</m:t>
                                </m:r>
                                <m:r>
                                  <a:rPr lang="en-US" sz="725" b="0" i="1" dirty="0" smtClean="0">
                                    <a:latin typeface="Cambria Math" panose="02040503050406030204" pitchFamily="18" charset="0"/>
                                  </a:rPr>
                                  <m:t>1</m:t>
                                </m:r>
                              </m:sup>
                            </m:sSup>
                          </m:num>
                          <m:den>
                            <m:r>
                              <a:rPr lang="en-US" sz="725" b="0" i="1" dirty="0" smtClean="0">
                                <a:latin typeface="Cambria Math" panose="02040503050406030204" pitchFamily="18" charset="0"/>
                              </a:rPr>
                              <m:t>−</m:t>
                            </m:r>
                            <m:r>
                              <a:rPr lang="en-US" sz="725" b="0" i="1" dirty="0" smtClean="0">
                                <a:latin typeface="Cambria Math" panose="02040503050406030204" pitchFamily="18" charset="0"/>
                              </a:rPr>
                              <m:t>4</m:t>
                            </m:r>
                            <m:r>
                              <a:rPr lang="en-US" sz="725" b="0" i="1" dirty="0" smtClean="0">
                                <a:latin typeface="Cambria Math" panose="02040503050406030204" pitchFamily="18" charset="0"/>
                              </a:rPr>
                              <m:t>+</m:t>
                            </m:r>
                            <m:r>
                              <a:rPr lang="en-US" sz="725" b="0" i="1" dirty="0" smtClean="0">
                                <a:latin typeface="Cambria Math" panose="02040503050406030204" pitchFamily="18" charset="0"/>
                              </a:rPr>
                              <m:t>1</m:t>
                            </m:r>
                          </m:den>
                        </m:f>
                      </m:e>
                    </m:d>
                    <m:r>
                      <a:rPr lang="en-US" sz="725" b="0" i="1" dirty="0" smtClean="0">
                        <a:latin typeface="Cambria Math" panose="02040503050406030204" pitchFamily="18" charset="0"/>
                      </a:rPr>
                      <m:t>+</m:t>
                    </m:r>
                    <m:r>
                      <a:rPr lang="en-US" sz="725" b="0" i="1" dirty="0" smtClean="0">
                        <a:latin typeface="Cambria Math" panose="02040503050406030204" pitchFamily="18" charset="0"/>
                      </a:rPr>
                      <m:t>𝐶</m:t>
                    </m:r>
                    <m:r>
                      <a:rPr lang="en-US" sz="725" b="0" i="1" dirty="0" smtClean="0">
                        <a:latin typeface="Cambria Math" panose="02040503050406030204" pitchFamily="18" charset="0"/>
                      </a:rPr>
                      <m:t> =−</m:t>
                    </m:r>
                    <m:f>
                      <m:fPr>
                        <m:ctrlPr>
                          <a:rPr lang="en-US" sz="725" b="0" i="1" dirty="0" smtClean="0">
                            <a:latin typeface="Cambria Math" panose="02040503050406030204" pitchFamily="18" charset="0"/>
                          </a:rPr>
                        </m:ctrlPr>
                      </m:fPr>
                      <m:num>
                        <m:r>
                          <a:rPr lang="en-US" sz="725" b="0" i="1" dirty="0" smtClean="0">
                            <a:latin typeface="Cambria Math" panose="02040503050406030204" pitchFamily="18" charset="0"/>
                          </a:rPr>
                          <m:t>1</m:t>
                        </m:r>
                      </m:num>
                      <m:den>
                        <m:r>
                          <a:rPr lang="en-US" sz="725" b="0" i="1" dirty="0" smtClean="0">
                            <a:latin typeface="Cambria Math" panose="02040503050406030204" pitchFamily="18" charset="0"/>
                          </a:rPr>
                          <m:t>3</m:t>
                        </m:r>
                      </m:den>
                    </m:f>
                    <m:sSup>
                      <m:sSupPr>
                        <m:ctrlPr>
                          <a:rPr lang="en-US" sz="725" b="0" i="1" dirty="0" smtClean="0">
                            <a:latin typeface="Cambria Math" panose="02040503050406030204" pitchFamily="18" charset="0"/>
                          </a:rPr>
                        </m:ctrlPr>
                      </m:sSupPr>
                      <m:e>
                        <m:r>
                          <a:rPr lang="en-US" sz="725" b="0" i="1" dirty="0" smtClean="0">
                            <a:latin typeface="Cambria Math" panose="02040503050406030204" pitchFamily="18" charset="0"/>
                          </a:rPr>
                          <m:t>𝑥</m:t>
                        </m:r>
                      </m:e>
                      <m:sup>
                        <m:r>
                          <a:rPr lang="en-US" sz="725" b="0" i="1" dirty="0" smtClean="0">
                            <a:latin typeface="Cambria Math" panose="02040503050406030204" pitchFamily="18" charset="0"/>
                          </a:rPr>
                          <m:t>−</m:t>
                        </m:r>
                        <m:r>
                          <a:rPr lang="en-US" sz="725" b="0" i="1" dirty="0" smtClean="0">
                            <a:latin typeface="Cambria Math" panose="02040503050406030204" pitchFamily="18" charset="0"/>
                          </a:rPr>
                          <m:t>3</m:t>
                        </m:r>
                      </m:sup>
                    </m:sSup>
                    <m:r>
                      <a:rPr lang="en-US" sz="725" b="0" i="1" dirty="0" smtClean="0">
                        <a:latin typeface="Cambria Math" panose="02040503050406030204" pitchFamily="18" charset="0"/>
                      </a:rPr>
                      <m:t>+</m:t>
                    </m:r>
                    <m:r>
                      <a:rPr lang="en-US" sz="725" b="0" i="1" dirty="0" smtClean="0">
                        <a:latin typeface="Cambria Math" panose="02040503050406030204" pitchFamily="18" charset="0"/>
                      </a:rPr>
                      <m:t>𝐶</m:t>
                    </m:r>
                  </m:oMath>
                </a14:m>
                <a:r>
                  <a:rPr lang="en-US" sz="725" b="0" dirty="0"/>
                  <a:t/>
                </a:r>
                <a:br>
                  <a:rPr lang="en-US" sz="725" b="0" dirty="0"/>
                </a:br>
                <a:r>
                  <a:rPr lang="en-US" sz="725" b="0" dirty="0"/>
                  <a:t>**2. Evaluate at the Limits of Integration</a:t>
                </a:r>
                <a:r>
                  <a:rPr lang="en-US" sz="725" b="0" dirty="0" smtClean="0"/>
                  <a:t>**</a:t>
                </a:r>
                <a:r>
                  <a:rPr lang="en-US" sz="725" b="0" dirty="0"/>
                  <a:t/>
                </a:r>
                <a:br>
                  <a:rPr lang="en-US" sz="725" b="0" dirty="0"/>
                </a:br>
                <a:r>
                  <a:rPr lang="en-US" sz="725" b="0" dirty="0"/>
                  <a:t>*  Now we have the indefinite integral: </a:t>
                </a:r>
                <a14:m>
                  <m:oMath xmlns:m="http://schemas.openxmlformats.org/officeDocument/2006/math">
                    <m:r>
                      <a:rPr lang="en-US" sz="725" b="0" i="1" dirty="0">
                        <a:latin typeface="Cambria Math" panose="02040503050406030204" pitchFamily="18" charset="0"/>
                      </a:rPr>
                      <m:t>−</m:t>
                    </m:r>
                    <m:f>
                      <m:fPr>
                        <m:ctrlPr>
                          <a:rPr lang="en-US" sz="725" b="0" i="1" dirty="0">
                            <a:latin typeface="Cambria Math" panose="02040503050406030204" pitchFamily="18" charset="0"/>
                          </a:rPr>
                        </m:ctrlPr>
                      </m:fPr>
                      <m:num>
                        <m:r>
                          <a:rPr lang="en-US" sz="725" b="0" i="1" dirty="0">
                            <a:latin typeface="Cambria Math" panose="02040503050406030204" pitchFamily="18" charset="0"/>
                          </a:rPr>
                          <m:t>1</m:t>
                        </m:r>
                      </m:num>
                      <m:den>
                        <m:r>
                          <a:rPr lang="en-US" sz="725" b="0" i="1" dirty="0">
                            <a:latin typeface="Cambria Math" panose="02040503050406030204" pitchFamily="18" charset="0"/>
                          </a:rPr>
                          <m:t>3</m:t>
                        </m:r>
                      </m:den>
                    </m:f>
                    <m:sSup>
                      <m:sSupPr>
                        <m:ctrlPr>
                          <a:rPr lang="en-US" sz="725" b="0" i="1" dirty="0">
                            <a:latin typeface="Cambria Math" panose="02040503050406030204" pitchFamily="18" charset="0"/>
                          </a:rPr>
                        </m:ctrlPr>
                      </m:sSupPr>
                      <m:e>
                        <m:r>
                          <a:rPr lang="en-US" sz="725" b="0" i="1" dirty="0">
                            <a:latin typeface="Cambria Math" panose="02040503050406030204" pitchFamily="18" charset="0"/>
                          </a:rPr>
                          <m:t>𝑥</m:t>
                        </m:r>
                      </m:e>
                      <m:sup>
                        <m:r>
                          <a:rPr lang="en-US" sz="725" b="0" i="1" dirty="0">
                            <a:latin typeface="Cambria Math" panose="02040503050406030204" pitchFamily="18" charset="0"/>
                          </a:rPr>
                          <m:t>−</m:t>
                        </m:r>
                        <m:r>
                          <a:rPr lang="en-US" sz="725" b="0" i="1" dirty="0">
                            <a:latin typeface="Cambria Math" panose="02040503050406030204" pitchFamily="18" charset="0"/>
                          </a:rPr>
                          <m:t>3</m:t>
                        </m:r>
                      </m:sup>
                    </m:sSup>
                    <m:r>
                      <a:rPr lang="en-US" sz="725" b="0" i="1" dirty="0">
                        <a:latin typeface="Cambria Math" panose="02040503050406030204" pitchFamily="18" charset="0"/>
                      </a:rPr>
                      <m:t>+</m:t>
                    </m:r>
                    <m:r>
                      <a:rPr lang="en-US" sz="725" b="0" i="1" dirty="0">
                        <a:latin typeface="Cambria Math" panose="02040503050406030204" pitchFamily="18" charset="0"/>
                      </a:rPr>
                      <m:t>𝐶</m:t>
                    </m:r>
                  </m:oMath>
                </a14:m>
                <a:r>
                  <a:rPr lang="en-US" sz="725" b="0" dirty="0"/>
                  <a:t>.  We'll use the Fundamental Theorem of Calculus to evaluate the definite integral:</a:t>
                </a:r>
                <a:br>
                  <a:rPr lang="en-US" sz="725" b="0" dirty="0"/>
                </a:br>
                <a14:m>
                  <m:oMathPara xmlns:m="http://schemas.openxmlformats.org/officeDocument/2006/math">
                    <m:oMathParaPr>
                      <m:jc m:val="centerGroup"/>
                    </m:oMathParaPr>
                    <m:oMath xmlns:m="http://schemas.openxmlformats.org/officeDocument/2006/math">
                      <m:r>
                        <a:rPr lang="en-US" sz="725" b="0" i="1" dirty="0" smtClean="0">
                          <a:latin typeface="Cambria Math" panose="02040503050406030204" pitchFamily="18" charset="0"/>
                        </a:rPr>
                        <m:t>   </m:t>
                      </m:r>
                      <m:nary>
                        <m:naryPr>
                          <m:ctrlPr>
                            <a:rPr lang="en-US" sz="725" b="0" i="1" dirty="0" smtClean="0">
                              <a:latin typeface="Cambria Math" panose="02040503050406030204" pitchFamily="18" charset="0"/>
                            </a:rPr>
                          </m:ctrlPr>
                        </m:naryPr>
                        <m:sub>
                          <m:r>
                            <m:rPr>
                              <m:brk m:alnAt="23"/>
                            </m:rPr>
                            <a:rPr lang="en-US" sz="725" b="0" i="1" dirty="0" smtClean="0">
                              <a:latin typeface="Cambria Math" panose="02040503050406030204" pitchFamily="18" charset="0"/>
                            </a:rPr>
                            <m:t>𝑎</m:t>
                          </m:r>
                        </m:sub>
                        <m:sup>
                          <m:r>
                            <a:rPr lang="en-US" sz="725" b="0" i="1" dirty="0" smtClean="0">
                              <a:latin typeface="Cambria Math" panose="02040503050406030204" pitchFamily="18" charset="0"/>
                            </a:rPr>
                            <m:t>𝑏</m:t>
                          </m:r>
                        </m:sup>
                        <m:e>
                          <m:r>
                            <a:rPr lang="en-US" sz="725" b="0" i="1" dirty="0" smtClean="0">
                              <a:latin typeface="Cambria Math" panose="02040503050406030204" pitchFamily="18" charset="0"/>
                            </a:rPr>
                            <m:t>𝑓</m:t>
                          </m:r>
                          <m:d>
                            <m:dPr>
                              <m:ctrlPr>
                                <a:rPr lang="en-US" sz="725" b="0" i="1" dirty="0" smtClean="0">
                                  <a:latin typeface="Cambria Math" panose="02040503050406030204" pitchFamily="18" charset="0"/>
                                </a:rPr>
                              </m:ctrlPr>
                            </m:dPr>
                            <m:e>
                              <m:r>
                                <a:rPr lang="en-US" sz="725" b="0" i="1" dirty="0" smtClean="0">
                                  <a:latin typeface="Cambria Math" panose="02040503050406030204" pitchFamily="18" charset="0"/>
                                </a:rPr>
                                <m:t>𝑥</m:t>
                              </m:r>
                            </m:e>
                          </m:d>
                          <m:r>
                            <a:rPr lang="en-US" sz="725" b="0" i="1" dirty="0" smtClean="0">
                              <a:latin typeface="Cambria Math" panose="02040503050406030204" pitchFamily="18" charset="0"/>
                            </a:rPr>
                            <m:t> </m:t>
                          </m:r>
                          <m:r>
                            <a:rPr lang="en-US" sz="725" b="0" i="1" dirty="0" smtClean="0">
                              <a:latin typeface="Cambria Math" panose="02040503050406030204" pitchFamily="18" charset="0"/>
                            </a:rPr>
                            <m:t>𝑑𝑥</m:t>
                          </m:r>
                        </m:e>
                      </m:nary>
                      <m:r>
                        <a:rPr lang="en-US" sz="725" b="0" i="1" dirty="0">
                          <a:latin typeface="Cambria Math" panose="02040503050406030204" pitchFamily="18" charset="0"/>
                        </a:rPr>
                        <m:t> = </m:t>
                      </m:r>
                      <m:r>
                        <a:rPr lang="en-US" sz="725" b="0" i="1" dirty="0">
                          <a:latin typeface="Cambria Math" panose="02040503050406030204" pitchFamily="18" charset="0"/>
                        </a:rPr>
                        <m:t>𝐹</m:t>
                      </m:r>
                      <m:r>
                        <a:rPr lang="en-US" sz="725" b="0" i="1" dirty="0">
                          <a:latin typeface="Cambria Math" panose="02040503050406030204" pitchFamily="18" charset="0"/>
                        </a:rPr>
                        <m:t>(</m:t>
                      </m:r>
                      <m:r>
                        <a:rPr lang="en-US" sz="725" b="0" i="1" dirty="0">
                          <a:latin typeface="Cambria Math" panose="02040503050406030204" pitchFamily="18" charset="0"/>
                        </a:rPr>
                        <m:t>𝑏</m:t>
                      </m:r>
                      <m:r>
                        <a:rPr lang="en-US" sz="725" b="0" i="1" dirty="0">
                          <a:latin typeface="Cambria Math" panose="02040503050406030204" pitchFamily="18" charset="0"/>
                        </a:rPr>
                        <m:t>) − </m:t>
                      </m:r>
                      <m:r>
                        <a:rPr lang="en-US" sz="725" b="0" i="1" dirty="0">
                          <a:latin typeface="Cambria Math" panose="02040503050406030204" pitchFamily="18" charset="0"/>
                        </a:rPr>
                        <m:t>𝐹</m:t>
                      </m:r>
                      <m:r>
                        <a:rPr lang="en-US" sz="725" b="0" i="1" dirty="0">
                          <a:latin typeface="Cambria Math" panose="02040503050406030204" pitchFamily="18" charset="0"/>
                        </a:rPr>
                        <m:t>(</m:t>
                      </m:r>
                      <m:r>
                        <a:rPr lang="en-US" sz="725" b="0" i="1" dirty="0">
                          <a:latin typeface="Cambria Math" panose="02040503050406030204" pitchFamily="18" charset="0"/>
                        </a:rPr>
                        <m:t>𝑎</m:t>
                      </m:r>
                      <m:r>
                        <a:rPr lang="en-US" sz="725" b="0" i="1" dirty="0">
                          <a:latin typeface="Cambria Math" panose="02040503050406030204" pitchFamily="18" charset="0"/>
                        </a:rPr>
                        <m:t>) </m:t>
                      </m:r>
                    </m:oMath>
                  </m:oMathPara>
                </a14:m>
                <a:r>
                  <a:rPr lang="en-US" sz="725" b="0" dirty="0"/>
                  <a:t/>
                </a:r>
                <a:br>
                  <a:rPr lang="en-US" sz="725" b="0" dirty="0"/>
                </a:br>
                <a:r>
                  <a:rPr lang="en-US" sz="725" b="0" dirty="0"/>
                  <a:t>   where </a:t>
                </a:r>
                <a14:m>
                  <m:oMath xmlns:m="http://schemas.openxmlformats.org/officeDocument/2006/math">
                    <m:r>
                      <a:rPr lang="en-US" sz="725" b="0" i="1" dirty="0" smtClean="0">
                        <a:latin typeface="Cambria Math" panose="02040503050406030204" pitchFamily="18" charset="0"/>
                      </a:rPr>
                      <m:t>𝐹</m:t>
                    </m:r>
                    <m:r>
                      <a:rPr lang="en-US" sz="725" b="0" i="1" dirty="0" smtClean="0">
                        <a:latin typeface="Cambria Math" panose="02040503050406030204" pitchFamily="18" charset="0"/>
                      </a:rPr>
                      <m:t>(</m:t>
                    </m:r>
                    <m:r>
                      <a:rPr lang="en-US" sz="725" b="0" i="1" dirty="0" smtClean="0">
                        <a:latin typeface="Cambria Math" panose="02040503050406030204" pitchFamily="18" charset="0"/>
                      </a:rPr>
                      <m:t>𝑥</m:t>
                    </m:r>
                    <m:r>
                      <a:rPr lang="en-US" sz="725" b="0" i="1" dirty="0" smtClean="0">
                        <a:latin typeface="Cambria Math" panose="02040503050406030204" pitchFamily="18" charset="0"/>
                      </a:rPr>
                      <m:t>) </m:t>
                    </m:r>
                  </m:oMath>
                </a14:m>
                <a:r>
                  <a:rPr lang="en-US" sz="725" b="0" dirty="0"/>
                  <a:t>is the antiderivative of </a:t>
                </a:r>
                <a14:m>
                  <m:oMath xmlns:m="http://schemas.openxmlformats.org/officeDocument/2006/math">
                    <m:r>
                      <a:rPr lang="en-US" sz="725" b="0" i="1" dirty="0" smtClean="0">
                        <a:latin typeface="Cambria Math" panose="02040503050406030204" pitchFamily="18" charset="0"/>
                      </a:rPr>
                      <m:t>𝑓</m:t>
                    </m:r>
                    <m:r>
                      <a:rPr lang="en-US" sz="725" b="0" i="1" dirty="0" smtClean="0">
                        <a:latin typeface="Cambria Math" panose="02040503050406030204" pitchFamily="18" charset="0"/>
                      </a:rPr>
                      <m:t>(</m:t>
                    </m:r>
                    <m:r>
                      <a:rPr lang="en-US" sz="725" b="0" i="1" dirty="0" smtClean="0">
                        <a:latin typeface="Cambria Math" panose="02040503050406030204" pitchFamily="18" charset="0"/>
                      </a:rPr>
                      <m:t>𝑥</m:t>
                    </m:r>
                    <m:r>
                      <a:rPr lang="en-US" sz="725" b="0" i="1" dirty="0" smtClean="0">
                        <a:latin typeface="Cambria Math" panose="02040503050406030204" pitchFamily="18" charset="0"/>
                      </a:rPr>
                      <m:t>)</m:t>
                    </m:r>
                  </m:oMath>
                </a14:m>
                <a:r>
                  <a:rPr lang="en-US" sz="725" b="0" dirty="0" smtClean="0"/>
                  <a:t>.</a:t>
                </a:r>
                <a:r>
                  <a:rPr lang="en-US" sz="725" b="0" dirty="0"/>
                  <a:t/>
                </a:r>
                <a:br>
                  <a:rPr lang="en-US" sz="725" b="0" dirty="0"/>
                </a:br>
                <a:r>
                  <a:rPr lang="en-US" sz="725" b="0" dirty="0"/>
                  <a:t>*  Substitute our limits of integration: </a:t>
                </a:r>
                <a:br>
                  <a:rPr lang="en-US" sz="725" b="0" dirty="0"/>
                </a:br>
                <a:r>
                  <a:rPr lang="en-US" sz="725" b="0" dirty="0" smtClean="0"/>
                  <a:t>  </a:t>
                </a:r>
              </a:p>
              <a:p>
                <a:pPr>
                  <a:lnSpc>
                    <a:spcPct val="120000"/>
                  </a:lnSpc>
                  <a:spcBef>
                    <a:spcPts val="0"/>
                  </a:spcBef>
                </a:pPr>
                <a14:m>
                  <m:oMathPara xmlns:m="http://schemas.openxmlformats.org/officeDocument/2006/math">
                    <m:oMathParaPr>
                      <m:jc m:val="centerGroup"/>
                    </m:oMathParaPr>
                    <m:oMath xmlns:m="http://schemas.openxmlformats.org/officeDocument/2006/math">
                      <m:r>
                        <a:rPr lang="en-US" sz="725" b="0" i="1" dirty="0" smtClean="0">
                          <a:latin typeface="Cambria Math" panose="02040503050406030204" pitchFamily="18" charset="0"/>
                        </a:rPr>
                        <m:t>−</m:t>
                      </m:r>
                      <m:f>
                        <m:fPr>
                          <m:ctrlPr>
                            <a:rPr lang="en-US" sz="725" b="0" i="1" dirty="0" smtClean="0">
                              <a:latin typeface="Cambria Math" panose="02040503050406030204" pitchFamily="18" charset="0"/>
                            </a:rPr>
                          </m:ctrlPr>
                        </m:fPr>
                        <m:num>
                          <m:r>
                            <a:rPr lang="en-US" sz="725" b="0" i="1" dirty="0" smtClean="0">
                              <a:latin typeface="Cambria Math" panose="02040503050406030204" pitchFamily="18" charset="0"/>
                            </a:rPr>
                            <m:t>1</m:t>
                          </m:r>
                        </m:num>
                        <m:den>
                          <m:r>
                            <a:rPr lang="en-US" sz="725" b="0" i="1" dirty="0" smtClean="0">
                              <a:latin typeface="Cambria Math" panose="02040503050406030204" pitchFamily="18" charset="0"/>
                            </a:rPr>
                            <m:t>3</m:t>
                          </m:r>
                        </m:den>
                      </m:f>
                      <m:r>
                        <a:rPr lang="en-US" sz="725" b="0" i="1" dirty="0" smtClean="0">
                          <a:latin typeface="Cambria Math" panose="02040503050406030204" pitchFamily="18" charset="0"/>
                        </a:rPr>
                        <m:t>(</m:t>
                      </m:r>
                      <m:sSup>
                        <m:sSupPr>
                          <m:ctrlPr>
                            <a:rPr lang="en-US" sz="725" b="0" i="1" dirty="0" smtClean="0">
                              <a:latin typeface="Cambria Math" panose="02040503050406030204" pitchFamily="18" charset="0"/>
                            </a:rPr>
                          </m:ctrlPr>
                        </m:sSupPr>
                        <m:e>
                          <m:r>
                            <a:rPr lang="en-US" sz="725" b="0" i="1" dirty="0" smtClean="0">
                              <a:latin typeface="Cambria Math" panose="02040503050406030204" pitchFamily="18" charset="0"/>
                            </a:rPr>
                            <m:t>2</m:t>
                          </m:r>
                        </m:e>
                        <m:sup>
                          <m:r>
                            <a:rPr lang="en-US" sz="725" b="0" i="1" dirty="0" smtClean="0">
                              <a:latin typeface="Cambria Math" panose="02040503050406030204" pitchFamily="18" charset="0"/>
                            </a:rPr>
                            <m:t>−</m:t>
                          </m:r>
                          <m:r>
                            <a:rPr lang="en-US" sz="725" b="0" i="1" dirty="0" smtClean="0">
                              <a:latin typeface="Cambria Math" panose="02040503050406030204" pitchFamily="18" charset="0"/>
                            </a:rPr>
                            <m:t>3</m:t>
                          </m:r>
                        </m:sup>
                      </m:sSup>
                      <m:r>
                        <a:rPr lang="en-US" sz="725" b="0" i="1" dirty="0" smtClean="0">
                          <a:latin typeface="Cambria Math" panose="02040503050406030204" pitchFamily="18" charset="0"/>
                        </a:rPr>
                        <m:t>) − (−</m:t>
                      </m:r>
                      <m:f>
                        <m:fPr>
                          <m:ctrlPr>
                            <a:rPr lang="en-US" sz="725" b="0" i="1" dirty="0" smtClean="0">
                              <a:latin typeface="Cambria Math" panose="02040503050406030204" pitchFamily="18" charset="0"/>
                            </a:rPr>
                          </m:ctrlPr>
                        </m:fPr>
                        <m:num>
                          <m:r>
                            <a:rPr lang="en-US" sz="725" b="0" i="1" dirty="0" smtClean="0">
                              <a:latin typeface="Cambria Math" panose="02040503050406030204" pitchFamily="18" charset="0"/>
                            </a:rPr>
                            <m:t>1</m:t>
                          </m:r>
                        </m:num>
                        <m:den>
                          <m:r>
                            <a:rPr lang="en-US" sz="725" b="0" i="1" dirty="0" smtClean="0">
                              <a:latin typeface="Cambria Math" panose="02040503050406030204" pitchFamily="18" charset="0"/>
                            </a:rPr>
                            <m:t>3</m:t>
                          </m:r>
                        </m:den>
                      </m:f>
                      <m:r>
                        <a:rPr lang="en-US" sz="725" b="0" i="1" dirty="0" smtClean="0">
                          <a:latin typeface="Cambria Math" panose="02040503050406030204" pitchFamily="18" charset="0"/>
                        </a:rPr>
                        <m:t>)(</m:t>
                      </m:r>
                      <m:sSup>
                        <m:sSupPr>
                          <m:ctrlPr>
                            <a:rPr lang="en-US" sz="725" b="0" i="1" dirty="0" smtClean="0">
                              <a:latin typeface="Cambria Math" panose="02040503050406030204" pitchFamily="18" charset="0"/>
                            </a:rPr>
                          </m:ctrlPr>
                        </m:sSupPr>
                        <m:e>
                          <m:r>
                            <a:rPr lang="en-US" sz="725" b="0" i="1" dirty="0" smtClean="0">
                              <a:latin typeface="Cambria Math" panose="02040503050406030204" pitchFamily="18" charset="0"/>
                            </a:rPr>
                            <m:t>1</m:t>
                          </m:r>
                        </m:e>
                        <m:sup>
                          <m:r>
                            <a:rPr lang="en-US" sz="725" b="0" i="1" dirty="0" smtClean="0">
                              <a:latin typeface="Cambria Math" panose="02040503050406030204" pitchFamily="18" charset="0"/>
                            </a:rPr>
                            <m:t>−</m:t>
                          </m:r>
                          <m:r>
                            <a:rPr lang="en-US" sz="725" b="0" i="1" dirty="0" smtClean="0">
                              <a:latin typeface="Cambria Math" panose="02040503050406030204" pitchFamily="18" charset="0"/>
                            </a:rPr>
                            <m:t>3</m:t>
                          </m:r>
                        </m:sup>
                      </m:sSup>
                      <m:r>
                        <a:rPr lang="en-US" sz="725" b="0" i="1" dirty="0" smtClean="0">
                          <a:latin typeface="Cambria Math" panose="02040503050406030204" pitchFamily="18" charset="0"/>
                        </a:rPr>
                        <m:t>)</m:t>
                      </m:r>
                    </m:oMath>
                  </m:oMathPara>
                </a14:m>
                <a:r>
                  <a:rPr lang="en-US" sz="725" b="0" dirty="0"/>
                  <a:t/>
                </a:r>
                <a:br>
                  <a:rPr lang="en-US" sz="725" b="0" dirty="0"/>
                </a:br>
                <a:r>
                  <a:rPr lang="en-US" sz="725" b="0" dirty="0" smtClean="0"/>
                  <a:t>**</a:t>
                </a:r>
                <a:r>
                  <a:rPr lang="en-US" sz="725" b="0" dirty="0"/>
                  <a:t>3. Simplify</a:t>
                </a:r>
                <a:r>
                  <a:rPr lang="en-US" sz="725" b="0" dirty="0" smtClean="0"/>
                  <a:t>**</a:t>
                </a:r>
                <a:r>
                  <a:rPr lang="en-US" sz="725" b="0" dirty="0"/>
                  <a:t/>
                </a:r>
                <a:br>
                  <a:rPr lang="en-US" sz="725" b="0" dirty="0"/>
                </a:br>
                <a:r>
                  <a:rPr lang="en-US" sz="725" b="0" dirty="0"/>
                  <a:t>*  Simplify the expression: </a:t>
                </a:r>
                <a14:m>
                  <m:oMath xmlns:m="http://schemas.openxmlformats.org/officeDocument/2006/math">
                    <m:r>
                      <a:rPr lang="en-US" sz="725" b="0" i="0" dirty="0" smtClean="0">
                        <a:latin typeface="Cambria Math" panose="02040503050406030204" pitchFamily="18" charset="0"/>
                      </a:rPr>
                      <m:t>(</m:t>
                    </m:r>
                    <m:r>
                      <a:rPr lang="en-US" sz="725" i="1" dirty="0">
                        <a:latin typeface="Cambria Math" panose="02040503050406030204" pitchFamily="18" charset="0"/>
                      </a:rPr>
                      <m:t>−</m:t>
                    </m:r>
                    <m:f>
                      <m:fPr>
                        <m:ctrlPr>
                          <a:rPr lang="en-US" sz="725" i="1" dirty="0">
                            <a:latin typeface="Cambria Math" panose="02040503050406030204" pitchFamily="18" charset="0"/>
                          </a:rPr>
                        </m:ctrlPr>
                      </m:fPr>
                      <m:num>
                        <m:r>
                          <a:rPr lang="en-US" sz="725" b="0" i="1" dirty="0">
                            <a:latin typeface="Cambria Math" panose="02040503050406030204" pitchFamily="18" charset="0"/>
                          </a:rPr>
                          <m:t>1</m:t>
                        </m:r>
                      </m:num>
                      <m:den>
                        <m:r>
                          <a:rPr lang="en-US" sz="725" b="0" i="1" dirty="0">
                            <a:latin typeface="Cambria Math" panose="02040503050406030204" pitchFamily="18" charset="0"/>
                          </a:rPr>
                          <m:t>3</m:t>
                        </m:r>
                      </m:den>
                    </m:f>
                    <m:r>
                      <a:rPr lang="en-US" sz="725" b="0" i="1" dirty="0" smtClean="0">
                        <a:latin typeface="Cambria Math" panose="02040503050406030204" pitchFamily="18" charset="0"/>
                      </a:rPr>
                      <m:t>)(</m:t>
                    </m:r>
                    <m:f>
                      <m:fPr>
                        <m:ctrlPr>
                          <a:rPr lang="en-US" sz="725" b="0" i="1" dirty="0" smtClean="0">
                            <a:latin typeface="Cambria Math" panose="02040503050406030204" pitchFamily="18" charset="0"/>
                          </a:rPr>
                        </m:ctrlPr>
                      </m:fPr>
                      <m:num>
                        <m:r>
                          <a:rPr lang="en-US" sz="725" b="0" i="1" dirty="0" smtClean="0">
                            <a:latin typeface="Cambria Math" panose="02040503050406030204" pitchFamily="18" charset="0"/>
                          </a:rPr>
                          <m:t>1</m:t>
                        </m:r>
                      </m:num>
                      <m:den>
                        <m:r>
                          <a:rPr lang="en-US" sz="725" b="0" i="1" dirty="0" smtClean="0">
                            <a:latin typeface="Cambria Math" panose="02040503050406030204" pitchFamily="18" charset="0"/>
                          </a:rPr>
                          <m:t>8</m:t>
                        </m:r>
                      </m:den>
                    </m:f>
                    <m:r>
                      <a:rPr lang="en-US" sz="725" b="0" i="1" dirty="0" smtClean="0">
                        <a:latin typeface="Cambria Math" panose="02040503050406030204" pitchFamily="18" charset="0"/>
                      </a:rPr>
                      <m:t>)</m:t>
                    </m:r>
                    <m:r>
                      <a:rPr lang="en-US" sz="725" i="1" dirty="0">
                        <a:latin typeface="Cambria Math" panose="02040503050406030204" pitchFamily="18" charset="0"/>
                      </a:rPr>
                      <m:t>+</m:t>
                    </m:r>
                    <m:f>
                      <m:fPr>
                        <m:ctrlPr>
                          <a:rPr lang="en-US" sz="725" i="1" dirty="0">
                            <a:latin typeface="Cambria Math" panose="02040503050406030204" pitchFamily="18" charset="0"/>
                          </a:rPr>
                        </m:ctrlPr>
                      </m:fPr>
                      <m:num>
                        <m:r>
                          <a:rPr lang="en-US" sz="725" b="0" i="1" dirty="0">
                            <a:latin typeface="Cambria Math" panose="02040503050406030204" pitchFamily="18" charset="0"/>
                          </a:rPr>
                          <m:t>1</m:t>
                        </m:r>
                      </m:num>
                      <m:den>
                        <m:r>
                          <a:rPr lang="en-US" sz="725" b="0" i="1" dirty="0">
                            <a:latin typeface="Cambria Math" panose="02040503050406030204" pitchFamily="18" charset="0"/>
                          </a:rPr>
                          <m:t>3</m:t>
                        </m:r>
                      </m:den>
                    </m:f>
                    <m:r>
                      <a:rPr lang="en-US" sz="725" b="0" i="1" dirty="0" smtClean="0">
                        <a:latin typeface="Cambria Math" panose="02040503050406030204" pitchFamily="18" charset="0"/>
                      </a:rPr>
                      <m:t>(</m:t>
                    </m:r>
                    <m:r>
                      <a:rPr lang="en-US" sz="725" b="0" i="1" dirty="0" smtClean="0">
                        <a:latin typeface="Cambria Math" panose="02040503050406030204" pitchFamily="18" charset="0"/>
                      </a:rPr>
                      <m:t>1</m:t>
                    </m:r>
                    <m:r>
                      <a:rPr lang="en-US" sz="725" b="0" i="1" dirty="0" smtClean="0">
                        <a:latin typeface="Cambria Math" panose="02040503050406030204" pitchFamily="18" charset="0"/>
                      </a:rPr>
                      <m:t>)=−</m:t>
                    </m:r>
                    <m:f>
                      <m:fPr>
                        <m:ctrlPr>
                          <a:rPr lang="en-US" sz="725" i="1" dirty="0">
                            <a:latin typeface="Cambria Math" panose="02040503050406030204" pitchFamily="18" charset="0"/>
                          </a:rPr>
                        </m:ctrlPr>
                      </m:fPr>
                      <m:num>
                        <m:r>
                          <a:rPr lang="en-US" sz="725" b="0" i="1" dirty="0">
                            <a:latin typeface="Cambria Math" panose="02040503050406030204" pitchFamily="18" charset="0"/>
                          </a:rPr>
                          <m:t>1</m:t>
                        </m:r>
                      </m:num>
                      <m:den>
                        <m:r>
                          <a:rPr lang="en-US" sz="725" b="0" i="1" dirty="0">
                            <a:latin typeface="Cambria Math" panose="02040503050406030204" pitchFamily="18" charset="0"/>
                          </a:rPr>
                          <m:t>24</m:t>
                        </m:r>
                      </m:den>
                    </m:f>
                    <m:r>
                      <a:rPr lang="en-US" sz="725" i="1" dirty="0">
                        <a:latin typeface="Cambria Math" panose="02040503050406030204" pitchFamily="18" charset="0"/>
                      </a:rPr>
                      <m:t>+</m:t>
                    </m:r>
                    <m:f>
                      <m:fPr>
                        <m:ctrlPr>
                          <a:rPr lang="en-US" sz="725" i="1" dirty="0">
                            <a:latin typeface="Cambria Math" panose="02040503050406030204" pitchFamily="18" charset="0"/>
                          </a:rPr>
                        </m:ctrlPr>
                      </m:fPr>
                      <m:num>
                        <m:r>
                          <a:rPr lang="en-US" sz="725" b="0" i="1" dirty="0" smtClean="0">
                            <a:latin typeface="Cambria Math" panose="02040503050406030204" pitchFamily="18" charset="0"/>
                          </a:rPr>
                          <m:t>1</m:t>
                        </m:r>
                      </m:num>
                      <m:den>
                        <m:r>
                          <a:rPr lang="en-US" sz="725" b="0" i="1" dirty="0" smtClean="0">
                            <a:latin typeface="Cambria Math" panose="02040503050406030204" pitchFamily="18" charset="0"/>
                          </a:rPr>
                          <m:t>3</m:t>
                        </m:r>
                      </m:den>
                    </m:f>
                    <m:r>
                      <a:rPr lang="en-US" sz="725" i="1" dirty="0">
                        <a:latin typeface="Cambria Math" panose="02040503050406030204" pitchFamily="18" charset="0"/>
                      </a:rPr>
                      <m:t>=</m:t>
                    </m:r>
                    <m:f>
                      <m:fPr>
                        <m:ctrlPr>
                          <a:rPr lang="en-US" sz="725" i="1" dirty="0">
                            <a:latin typeface="Cambria Math" panose="02040503050406030204" pitchFamily="18" charset="0"/>
                          </a:rPr>
                        </m:ctrlPr>
                      </m:fPr>
                      <m:num>
                        <m:r>
                          <a:rPr lang="en-US" sz="725" b="0" i="1" dirty="0">
                            <a:latin typeface="Cambria Math" panose="02040503050406030204" pitchFamily="18" charset="0"/>
                          </a:rPr>
                          <m:t>7</m:t>
                        </m:r>
                      </m:num>
                      <m:den>
                        <m:r>
                          <a:rPr lang="en-US" sz="725" b="0" i="1" dirty="0">
                            <a:latin typeface="Cambria Math" panose="02040503050406030204" pitchFamily="18" charset="0"/>
                          </a:rPr>
                          <m:t>24</m:t>
                        </m:r>
                      </m:den>
                    </m:f>
                  </m:oMath>
                </a14:m>
                <a:r>
                  <a:rPr lang="en-US" sz="725" b="0" dirty="0"/>
                  <a:t/>
                </a:r>
                <a:br>
                  <a:rPr lang="en-US" sz="725" b="0" dirty="0"/>
                </a:br>
                <a:r>
                  <a:rPr lang="en-US" sz="725" b="0" dirty="0"/>
                  <a:t>**Therefore, the definite integral of </a:t>
                </a:r>
                <a14:m>
                  <m:oMath xmlns:m="http://schemas.openxmlformats.org/officeDocument/2006/math">
                    <m:sSup>
                      <m:sSupPr>
                        <m:ctrlPr>
                          <a:rPr lang="en-US" sz="725" b="0" i="1" smtClean="0">
                            <a:latin typeface="Cambria Math" panose="02040503050406030204" pitchFamily="18" charset="0"/>
                          </a:rPr>
                        </m:ctrlPr>
                      </m:sSupPr>
                      <m:e>
                        <m:r>
                          <a:rPr lang="en-US" sz="725" b="0" i="1" smtClean="0">
                            <a:latin typeface="Cambria Math" panose="02040503050406030204" pitchFamily="18" charset="0"/>
                          </a:rPr>
                          <m:t>𝑥</m:t>
                        </m:r>
                      </m:e>
                      <m:sup>
                        <m:r>
                          <a:rPr lang="en-US" sz="725" b="0" i="1" smtClean="0">
                            <a:latin typeface="Cambria Math" panose="02040503050406030204" pitchFamily="18" charset="0"/>
                          </a:rPr>
                          <m:t>−</m:t>
                        </m:r>
                        <m:r>
                          <a:rPr lang="en-US" sz="725" b="0" i="1" smtClean="0">
                            <a:latin typeface="Cambria Math" panose="02040503050406030204" pitchFamily="18" charset="0"/>
                          </a:rPr>
                          <m:t>4</m:t>
                        </m:r>
                      </m:sup>
                    </m:sSup>
                  </m:oMath>
                </a14:m>
                <a:r>
                  <a:rPr lang="en-US" sz="725" b="0" dirty="0" smtClean="0"/>
                  <a:t> </a:t>
                </a:r>
                <a:r>
                  <a:rPr lang="en-US" sz="725" b="0" dirty="0"/>
                  <a:t>from 1 to 2 is </a:t>
                </a:r>
                <a14:m>
                  <m:oMath xmlns:m="http://schemas.openxmlformats.org/officeDocument/2006/math">
                    <m:f>
                      <m:fPr>
                        <m:ctrlPr>
                          <a:rPr lang="en-US" sz="725" i="1" dirty="0">
                            <a:latin typeface="Cambria Math" panose="02040503050406030204" pitchFamily="18" charset="0"/>
                          </a:rPr>
                        </m:ctrlPr>
                      </m:fPr>
                      <m:num>
                        <m:r>
                          <a:rPr lang="en-US" sz="725" b="0" i="1" dirty="0">
                            <a:latin typeface="Cambria Math" panose="02040503050406030204" pitchFamily="18" charset="0"/>
                          </a:rPr>
                          <m:t>7</m:t>
                        </m:r>
                      </m:num>
                      <m:den>
                        <m:r>
                          <a:rPr lang="en-US" sz="725" b="0" i="1" dirty="0">
                            <a:latin typeface="Cambria Math" panose="02040503050406030204" pitchFamily="18" charset="0"/>
                          </a:rPr>
                          <m:t>24</m:t>
                        </m:r>
                      </m:den>
                    </m:f>
                  </m:oMath>
                </a14:m>
                <a:r>
                  <a:rPr lang="en-US" sz="725" b="0" dirty="0"/>
                  <a:t>.** </a:t>
                </a:r>
              </a:p>
            </p:txBody>
          </p:sp>
        </mc:Choice>
        <mc:Fallback xmlns="">
          <p:sp>
            <p:nvSpPr>
              <p:cNvPr id="5" name="Text Placeholder 4"/>
              <p:cNvSpPr>
                <a:spLocks noGrp="1" noRot="1" noChangeAspect="1" noMove="1" noResize="1" noEditPoints="1" noAdjustHandles="1" noChangeArrowheads="1" noChangeShapeType="1" noTextEdit="1"/>
              </p:cNvSpPr>
              <p:nvPr>
                <p:ph type="body" sz="quarter" idx="3"/>
              </p:nvPr>
            </p:nvSpPr>
            <p:spPr>
              <a:xfrm>
                <a:off x="6172200" y="1681163"/>
                <a:ext cx="5183188" cy="2446334"/>
              </a:xfrm>
              <a:blipFill>
                <a:blip r:embed="rId6"/>
                <a:stretch>
                  <a:fillRect b="-24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a:xfrm>
                <a:off x="6172200" y="4127497"/>
                <a:ext cx="5183188" cy="2571751"/>
              </a:xfrm>
              <a:ln>
                <a:solidFill>
                  <a:schemeClr val="tx1"/>
                </a:solidFill>
              </a:ln>
            </p:spPr>
            <p:txBody>
              <a:bodyPr>
                <a:normAutofit fontScale="70000" lnSpcReduction="20000"/>
              </a:bodyPr>
              <a:lstStyle/>
              <a:p>
                <a:pPr marL="0" indent="0">
                  <a:buNone/>
                </a:pPr>
                <a:r>
                  <a:rPr lang="en-US" sz="1600" dirty="0" smtClean="0"/>
                  <a:t>Let me solve this definite integral step by step.</a:t>
                </a:r>
              </a:p>
              <a:p>
                <a:pPr marL="0" indent="0">
                  <a:buNone/>
                </a:pPr>
                <a:r>
                  <a:rPr lang="en-US" sz="1600" dirty="0"/>
                  <a:t>The integral we need to evaluate is </a:t>
                </a:r>
                <a14:m>
                  <m:oMath xmlns:m="http://schemas.openxmlformats.org/officeDocument/2006/math">
                    <m:nary>
                      <m:naryPr>
                        <m:ctrlPr>
                          <a:rPr lang="en-US" sz="1600" i="1">
                            <a:latin typeface="Cambria Math" panose="02040503050406030204" pitchFamily="18" charset="0"/>
                          </a:rPr>
                        </m:ctrlPr>
                      </m:naryPr>
                      <m:sub>
                        <m:r>
                          <m:rPr>
                            <m:brk m:alnAt="23"/>
                          </m:rPr>
                          <a:rPr lang="en-US" sz="1600" i="1">
                            <a:latin typeface="Cambria Math" panose="02040503050406030204" pitchFamily="18" charset="0"/>
                          </a:rPr>
                          <m:t>1</m:t>
                        </m:r>
                      </m:sub>
                      <m:sup>
                        <m:r>
                          <a:rPr lang="en-US" sz="1600" i="1">
                            <a:latin typeface="Cambria Math" panose="02040503050406030204" pitchFamily="18" charset="0"/>
                          </a:rPr>
                          <m:t>2</m:t>
                        </m:r>
                      </m:sup>
                      <m:e>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1">
                                <a:latin typeface="Cambria Math" panose="02040503050406030204" pitchFamily="18" charset="0"/>
                              </a:rPr>
                              <m:t>−</m:t>
                            </m:r>
                            <m:r>
                              <a:rPr lang="en-US" sz="1600" i="1">
                                <a:latin typeface="Cambria Math" panose="02040503050406030204" pitchFamily="18" charset="0"/>
                              </a:rPr>
                              <m:t>4</m:t>
                            </m:r>
                          </m:sup>
                        </m:sSup>
                        <m:r>
                          <a:rPr lang="en-US" sz="1600" i="1">
                            <a:latin typeface="Cambria Math" panose="02040503050406030204" pitchFamily="18" charset="0"/>
                          </a:rPr>
                          <m:t> </m:t>
                        </m:r>
                        <m:r>
                          <a:rPr lang="en-US" sz="1600" i="1">
                            <a:latin typeface="Cambria Math" panose="02040503050406030204" pitchFamily="18" charset="0"/>
                          </a:rPr>
                          <m:t>𝑑𝑥</m:t>
                        </m:r>
                      </m:e>
                    </m:nary>
                  </m:oMath>
                </a14:m>
                <a:endParaRPr lang="en-US" sz="1600" dirty="0"/>
              </a:p>
              <a:p>
                <a:pPr marL="0" indent="0">
                  <a:buNone/>
                </a:pPr>
                <a:r>
                  <a:rPr lang="en-US" sz="1600" dirty="0"/>
                  <a:t>To integrate </a:t>
                </a:r>
                <a14:m>
                  <m:oMath xmlns:m="http://schemas.openxmlformats.org/officeDocument/2006/math">
                    <m:sSup>
                      <m:sSupPr>
                        <m:ctrlPr>
                          <a:rPr lang="en-US" sz="160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m:t>
                        </m:r>
                        <m:r>
                          <a:rPr lang="en-US" sz="1600" b="0" i="1" smtClean="0">
                            <a:latin typeface="Cambria Math" panose="02040503050406030204" pitchFamily="18" charset="0"/>
                          </a:rPr>
                          <m:t>4</m:t>
                        </m:r>
                      </m:sup>
                    </m:sSup>
                  </m:oMath>
                </a14:m>
                <a:r>
                  <a:rPr lang="en-US" sz="1600" dirty="0" smtClean="0"/>
                  <a:t>, </a:t>
                </a:r>
                <a:r>
                  <a:rPr lang="en-US" sz="1600" dirty="0"/>
                  <a:t>we use the power rule: </a:t>
                </a:r>
                <a14:m>
                  <m:oMath xmlns:m="http://schemas.openxmlformats.org/officeDocument/2006/math">
                    <m:nary>
                      <m:naryPr>
                        <m:subHide m:val="on"/>
                        <m:supHide m:val="on"/>
                        <m:ctrlPr>
                          <a:rPr lang="en-US" sz="1600" i="1">
                            <a:latin typeface="Cambria Math" panose="02040503050406030204" pitchFamily="18" charset="0"/>
                          </a:rPr>
                        </m:ctrlPr>
                      </m:naryPr>
                      <m:sub/>
                      <m:sup/>
                      <m:e>
                        <m:sSup>
                          <m:sSupPr>
                            <m:ctrlPr>
                              <a:rPr lang="en-US" sz="160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𝑛</m:t>
                            </m:r>
                          </m:sup>
                        </m:sSup>
                        <m:r>
                          <a:rPr lang="en-US" sz="1600" i="1">
                            <a:latin typeface="Cambria Math" panose="02040503050406030204" pitchFamily="18" charset="0"/>
                          </a:rPr>
                          <m:t> </m:t>
                        </m:r>
                        <m:r>
                          <a:rPr lang="en-US" sz="1600" i="1">
                            <a:latin typeface="Cambria Math" panose="02040503050406030204" pitchFamily="18" charset="0"/>
                          </a:rPr>
                          <m:t>𝑑𝑥</m:t>
                        </m:r>
                      </m:e>
                    </m:nary>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1</m:t>
                            </m:r>
                          </m:sup>
                        </m:sSup>
                      </m:num>
                      <m:den>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1</m:t>
                        </m:r>
                      </m:den>
                    </m:f>
                    <m:r>
                      <a:rPr lang="en-US" sz="1600" b="0" i="1" smtClean="0">
                        <a:latin typeface="Cambria Math" panose="02040503050406030204" pitchFamily="18" charset="0"/>
                      </a:rPr>
                      <m:t>+</m:t>
                    </m:r>
                    <m:r>
                      <a:rPr lang="en-US" sz="1600" b="0" i="1" smtClean="0">
                        <a:latin typeface="Cambria Math" panose="02040503050406030204" pitchFamily="18" charset="0"/>
                      </a:rPr>
                      <m:t>𝐶</m:t>
                    </m:r>
                  </m:oMath>
                </a14:m>
                <a:r>
                  <a:rPr lang="en-US" sz="1600" dirty="0" smtClean="0"/>
                  <a:t> </a:t>
                </a:r>
                <a:r>
                  <a:rPr lang="en-US" sz="1600" dirty="0"/>
                  <a:t>(when </a:t>
                </a:r>
                <a14:m>
                  <m:oMath xmlns:m="http://schemas.openxmlformats.org/officeDocument/2006/math">
                    <m:r>
                      <a:rPr lang="en-US" sz="1600" i="1" dirty="0" smtClean="0">
                        <a:latin typeface="Cambria Math" panose="02040503050406030204" pitchFamily="18" charset="0"/>
                      </a:rPr>
                      <m:t>𝑛</m:t>
                    </m:r>
                    <m:r>
                      <a:rPr lang="en-US" sz="1600" i="1" dirty="0" smtClean="0">
                        <a:latin typeface="Cambria Math" panose="02040503050406030204" pitchFamily="18" charset="0"/>
                      </a:rPr>
                      <m:t>≠−</m:t>
                    </m:r>
                    <m:r>
                      <a:rPr lang="en-US" sz="1600" i="1" dirty="0" smtClean="0">
                        <a:latin typeface="Cambria Math" panose="02040503050406030204" pitchFamily="18" charset="0"/>
                      </a:rPr>
                      <m:t>1</m:t>
                    </m:r>
                  </m:oMath>
                </a14:m>
                <a:r>
                  <a:rPr lang="en-US" sz="1600" dirty="0" smtClean="0"/>
                  <a:t>)</a:t>
                </a:r>
                <a:endParaRPr lang="en-US" sz="1600" dirty="0"/>
              </a:p>
              <a:p>
                <a:pPr marL="0" indent="0">
                  <a:buNone/>
                </a:pPr>
                <a:r>
                  <a:rPr lang="en-US" sz="1600" dirty="0"/>
                  <a:t>In this case, </a:t>
                </a:r>
                <a14:m>
                  <m:oMath xmlns:m="http://schemas.openxmlformats.org/officeDocument/2006/math">
                    <m:r>
                      <a:rPr lang="en-US" sz="1600" i="1" dirty="0" smtClean="0">
                        <a:latin typeface="Cambria Math" panose="02040503050406030204" pitchFamily="18" charset="0"/>
                      </a:rPr>
                      <m:t>𝑛</m:t>
                    </m:r>
                    <m:r>
                      <a:rPr lang="en-US" sz="1600" i="1" dirty="0" smtClean="0">
                        <a:latin typeface="Cambria Math" panose="02040503050406030204" pitchFamily="18" charset="0"/>
                      </a:rPr>
                      <m:t>=−</m:t>
                    </m:r>
                    <m:r>
                      <a:rPr lang="en-US" sz="1600" i="1" dirty="0" smtClean="0">
                        <a:latin typeface="Cambria Math" panose="02040503050406030204" pitchFamily="18" charset="0"/>
                      </a:rPr>
                      <m:t>4</m:t>
                    </m:r>
                  </m:oMath>
                </a14:m>
                <a:r>
                  <a:rPr lang="en-US" sz="1600" dirty="0" smtClean="0"/>
                  <a:t>: </a:t>
                </a:r>
              </a:p>
              <a:p>
                <a:pPr marL="0" indent="0">
                  <a:buNone/>
                </a:pPr>
                <a14:m>
                  <m:oMathPara xmlns:m="http://schemas.openxmlformats.org/officeDocument/2006/math">
                    <m:oMathParaPr>
                      <m:jc m:val="centerGroup"/>
                    </m:oMathParaPr>
                    <m:oMath xmlns:m="http://schemas.openxmlformats.org/officeDocument/2006/math">
                      <m:nary>
                        <m:naryPr>
                          <m:subHide m:val="on"/>
                          <m:supHide m:val="on"/>
                          <m:ctrlPr>
                            <a:rPr lang="en-US" sz="1600" i="1">
                              <a:latin typeface="Cambria Math" panose="02040503050406030204" pitchFamily="18" charset="0"/>
                            </a:rPr>
                          </m:ctrlPr>
                        </m:naryPr>
                        <m:sub/>
                        <m:sup/>
                        <m:e>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1">
                                  <a:latin typeface="Cambria Math" panose="02040503050406030204" pitchFamily="18" charset="0"/>
                                </a:rPr>
                                <m:t>−</m:t>
                              </m:r>
                              <m:r>
                                <a:rPr lang="en-US" sz="1600" i="1">
                                  <a:latin typeface="Cambria Math" panose="02040503050406030204" pitchFamily="18" charset="0"/>
                                </a:rPr>
                                <m:t>4</m:t>
                              </m:r>
                            </m:sup>
                          </m:sSup>
                          <m:r>
                            <a:rPr lang="en-US" sz="1600" i="1">
                              <a:latin typeface="Cambria Math" panose="02040503050406030204" pitchFamily="18" charset="0"/>
                            </a:rPr>
                            <m:t> </m:t>
                          </m:r>
                          <m:r>
                            <a:rPr lang="en-US" sz="1600" i="1">
                              <a:latin typeface="Cambria Math" panose="02040503050406030204" pitchFamily="18" charset="0"/>
                            </a:rPr>
                            <m:t>𝑑𝑥</m:t>
                          </m:r>
                        </m:e>
                      </m:nary>
                      <m:r>
                        <a:rPr lang="en-US" sz="1600" i="1" dirty="0">
                          <a:latin typeface="Cambria Math" panose="02040503050406030204" pitchFamily="18" charset="0"/>
                        </a:rPr>
                        <m:t>=</m:t>
                      </m:r>
                      <m:f>
                        <m:fPr>
                          <m:ctrlPr>
                            <a:rPr lang="en-US" sz="1600" i="1" dirty="0" smtClean="0">
                              <a:latin typeface="Cambria Math" panose="02040503050406030204" pitchFamily="18" charset="0"/>
                            </a:rPr>
                          </m:ctrlPr>
                        </m:fPr>
                        <m:num>
                          <m:sSup>
                            <m:sSupPr>
                              <m:ctrlPr>
                                <a:rPr lang="en-US" sz="1600" i="1" dirty="0" smtClean="0">
                                  <a:latin typeface="Cambria Math" panose="02040503050406030204" pitchFamily="18" charset="0"/>
                                </a:rPr>
                              </m:ctrlPr>
                            </m:sSupPr>
                            <m:e>
                              <m:r>
                                <a:rPr lang="en-US" sz="1600" b="0" i="1" dirty="0" smtClean="0">
                                  <a:latin typeface="Cambria Math" panose="02040503050406030204" pitchFamily="18" charset="0"/>
                                </a:rPr>
                                <m:t>𝑥</m:t>
                              </m:r>
                            </m:e>
                            <m:sup>
                              <m:r>
                                <a:rPr lang="en-US" sz="1600" b="0" i="1" dirty="0" smtClean="0">
                                  <a:latin typeface="Cambria Math" panose="02040503050406030204" pitchFamily="18" charset="0"/>
                                </a:rPr>
                                <m:t>−</m:t>
                              </m:r>
                              <m:r>
                                <a:rPr lang="en-US" sz="1600" b="0" i="1" dirty="0" smtClean="0">
                                  <a:latin typeface="Cambria Math" panose="02040503050406030204" pitchFamily="18" charset="0"/>
                                </a:rPr>
                                <m:t>4</m:t>
                              </m:r>
                              <m:r>
                                <a:rPr lang="en-US" sz="1600" b="0" i="1" dirty="0" smtClean="0">
                                  <a:latin typeface="Cambria Math" panose="02040503050406030204" pitchFamily="18" charset="0"/>
                                </a:rPr>
                                <m:t>+</m:t>
                              </m:r>
                              <m:r>
                                <a:rPr lang="en-US" sz="1600" b="0" i="1" dirty="0" smtClean="0">
                                  <a:latin typeface="Cambria Math" panose="02040503050406030204" pitchFamily="18" charset="0"/>
                                </a:rPr>
                                <m:t>1</m:t>
                              </m:r>
                            </m:sup>
                          </m:sSup>
                        </m:num>
                        <m:den>
                          <m:r>
                            <a:rPr lang="en-US" sz="1600" b="0" i="1" dirty="0" smtClean="0">
                              <a:latin typeface="Cambria Math" panose="02040503050406030204" pitchFamily="18" charset="0"/>
                            </a:rPr>
                            <m:t>−</m:t>
                          </m:r>
                          <m:r>
                            <a:rPr lang="en-US" sz="1600" b="0" i="1" dirty="0" smtClean="0">
                              <a:latin typeface="Cambria Math" panose="02040503050406030204" pitchFamily="18" charset="0"/>
                            </a:rPr>
                            <m:t>4</m:t>
                          </m:r>
                          <m:r>
                            <a:rPr lang="en-US" sz="1600" b="0" i="1" dirty="0" smtClean="0">
                              <a:latin typeface="Cambria Math" panose="02040503050406030204" pitchFamily="18" charset="0"/>
                            </a:rPr>
                            <m:t>+</m:t>
                          </m:r>
                          <m:r>
                            <a:rPr lang="en-US" sz="1600" b="0" i="1" dirty="0" smtClean="0">
                              <a:latin typeface="Cambria Math" panose="02040503050406030204" pitchFamily="18" charset="0"/>
                            </a:rPr>
                            <m:t>1</m:t>
                          </m:r>
                        </m:den>
                      </m:f>
                      <m:r>
                        <a:rPr lang="en-US" sz="1600" i="1" dirty="0">
                          <a:latin typeface="Cambria Math" panose="02040503050406030204" pitchFamily="18" charset="0"/>
                        </a:rPr>
                        <m:t>+</m:t>
                      </m:r>
                      <m:r>
                        <a:rPr lang="en-US" sz="1600" i="1" dirty="0">
                          <a:latin typeface="Cambria Math" panose="02040503050406030204" pitchFamily="18" charset="0"/>
                        </a:rPr>
                        <m:t>𝐶</m:t>
                      </m:r>
                      <m:r>
                        <a:rPr lang="en-US" sz="1600" i="1" dirty="0">
                          <a:latin typeface="Cambria Math" panose="02040503050406030204" pitchFamily="18" charset="0"/>
                        </a:rPr>
                        <m:t>=−</m:t>
                      </m:r>
                      <m:f>
                        <m:fPr>
                          <m:ctrlPr>
                            <a:rPr lang="en-US" sz="1600" i="1" dirty="0" smtClean="0">
                              <a:latin typeface="Cambria Math" panose="02040503050406030204" pitchFamily="18" charset="0"/>
                            </a:rPr>
                          </m:ctrlPr>
                        </m:fPr>
                        <m:num>
                          <m:r>
                            <a:rPr lang="en-US" sz="1600" b="0" i="1" dirty="0" smtClean="0">
                              <a:latin typeface="Cambria Math" panose="02040503050406030204" pitchFamily="18" charset="0"/>
                            </a:rPr>
                            <m:t>1</m:t>
                          </m:r>
                        </m:num>
                        <m:den>
                          <m:r>
                            <a:rPr lang="en-US" sz="1600" b="0" i="1" dirty="0" smtClean="0">
                              <a:latin typeface="Cambria Math" panose="02040503050406030204" pitchFamily="18" charset="0"/>
                            </a:rPr>
                            <m:t>3</m:t>
                          </m:r>
                          <m:sSup>
                            <m:sSupPr>
                              <m:ctrlPr>
                                <a:rPr lang="en-US" sz="1600" b="0" i="1" dirty="0" smtClean="0">
                                  <a:latin typeface="Cambria Math" panose="02040503050406030204" pitchFamily="18" charset="0"/>
                                </a:rPr>
                              </m:ctrlPr>
                            </m:sSupPr>
                            <m:e>
                              <m:r>
                                <a:rPr lang="en-US" sz="1600" b="0" i="1" dirty="0" smtClean="0">
                                  <a:latin typeface="Cambria Math" panose="02040503050406030204" pitchFamily="18" charset="0"/>
                                </a:rPr>
                                <m:t>𝑥</m:t>
                              </m:r>
                            </m:e>
                            <m:sup>
                              <m:r>
                                <a:rPr lang="en-US" sz="1600" b="0" i="1" dirty="0" smtClean="0">
                                  <a:latin typeface="Cambria Math" panose="02040503050406030204" pitchFamily="18" charset="0"/>
                                </a:rPr>
                                <m:t>3</m:t>
                              </m:r>
                            </m:sup>
                          </m:sSup>
                        </m:den>
                      </m:f>
                      <m:r>
                        <a:rPr lang="en-US" sz="1600" i="1" dirty="0">
                          <a:latin typeface="Cambria Math" panose="02040503050406030204" pitchFamily="18" charset="0"/>
                        </a:rPr>
                        <m:t>​+</m:t>
                      </m:r>
                      <m:r>
                        <a:rPr lang="en-US" sz="1600" i="1" dirty="0">
                          <a:latin typeface="Cambria Math" panose="02040503050406030204" pitchFamily="18" charset="0"/>
                        </a:rPr>
                        <m:t>𝐶</m:t>
                      </m:r>
                    </m:oMath>
                  </m:oMathPara>
                </a14:m>
                <a:endParaRPr lang="en-US" sz="1600" dirty="0"/>
              </a:p>
              <a:p>
                <a:pPr marL="0" indent="0">
                  <a:buNone/>
                </a:pPr>
                <a:r>
                  <a:rPr lang="en-US" sz="1600" dirty="0"/>
                  <a:t>Now we evaluate from 1 to 2: </a:t>
                </a:r>
                <a:endParaRPr lang="en-US" sz="1600" dirty="0" smtClean="0"/>
              </a:p>
              <a:p>
                <a:pPr marL="0" indent="0">
                  <a:buNone/>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m:t>
                      </m:r>
                      <m:r>
                        <a:rPr lang="en-US" sz="1600" i="1" dirty="0">
                          <a:latin typeface="Cambria Math" panose="02040503050406030204" pitchFamily="18" charset="0"/>
                        </a:rPr>
                        <m:t>−</m:t>
                      </m:r>
                      <m:f>
                        <m:fPr>
                          <m:ctrlPr>
                            <a:rPr lang="en-US" sz="1600" i="1" dirty="0">
                              <a:latin typeface="Cambria Math" panose="02040503050406030204" pitchFamily="18" charset="0"/>
                            </a:rPr>
                          </m:ctrlPr>
                        </m:fPr>
                        <m:num>
                          <m:r>
                            <a:rPr lang="en-US" sz="1600" i="1" dirty="0">
                              <a:latin typeface="Cambria Math" panose="02040503050406030204" pitchFamily="18" charset="0"/>
                            </a:rPr>
                            <m:t>1</m:t>
                          </m:r>
                        </m:num>
                        <m:den>
                          <m:r>
                            <a:rPr lang="en-US" sz="1600" i="1" dirty="0">
                              <a:latin typeface="Cambria Math" panose="02040503050406030204" pitchFamily="18" charset="0"/>
                            </a:rPr>
                            <m:t>3</m:t>
                          </m:r>
                          <m:sSup>
                            <m:sSupPr>
                              <m:ctrlPr>
                                <a:rPr lang="en-US" sz="1600" i="1" dirty="0">
                                  <a:latin typeface="Cambria Math" panose="02040503050406030204" pitchFamily="18" charset="0"/>
                                </a:rPr>
                              </m:ctrlPr>
                            </m:sSupPr>
                            <m:e>
                              <m:r>
                                <a:rPr lang="en-US" sz="1600" i="1" dirty="0">
                                  <a:latin typeface="Cambria Math" panose="02040503050406030204" pitchFamily="18" charset="0"/>
                                </a:rPr>
                                <m:t>𝑥</m:t>
                              </m:r>
                            </m:e>
                            <m:sup>
                              <m:r>
                                <a:rPr lang="en-US" sz="1600" i="1" dirty="0">
                                  <a:latin typeface="Cambria Math" panose="02040503050406030204" pitchFamily="18" charset="0"/>
                                </a:rPr>
                                <m:t>3</m:t>
                              </m:r>
                            </m:sup>
                          </m:sSup>
                        </m:den>
                      </m:f>
                      <m:r>
                        <a:rPr lang="en-US" sz="1600" i="1" dirty="0">
                          <a:latin typeface="Cambria Math" panose="02040503050406030204" pitchFamily="18" charset="0"/>
                        </a:rPr>
                        <m:t>]</m:t>
                      </m:r>
                      <m:f>
                        <m:fPr>
                          <m:type m:val="noBar"/>
                          <m:ctrlPr>
                            <a:rPr lang="en-US" sz="1600" i="1" dirty="0" smtClean="0">
                              <a:latin typeface="Cambria Math" panose="02040503050406030204" pitchFamily="18" charset="0"/>
                            </a:rPr>
                          </m:ctrlPr>
                        </m:fPr>
                        <m:num>
                          <m:r>
                            <a:rPr lang="en-US" sz="1600" b="0" i="1" dirty="0" smtClean="0">
                              <a:latin typeface="Cambria Math" panose="02040503050406030204" pitchFamily="18" charset="0"/>
                            </a:rPr>
                            <m:t>2</m:t>
                          </m:r>
                        </m:num>
                        <m:den>
                          <m:r>
                            <a:rPr lang="en-US" sz="1600" b="0" i="1" dirty="0" smtClean="0">
                              <a:latin typeface="Cambria Math" panose="02040503050406030204" pitchFamily="18" charset="0"/>
                            </a:rPr>
                            <m:t>1</m:t>
                          </m:r>
                        </m:den>
                      </m:f>
                      <m:r>
                        <a:rPr lang="en-US" sz="1600" i="1" dirty="0">
                          <a:latin typeface="Cambria Math" panose="02040503050406030204" pitchFamily="18" charset="0"/>
                        </a:rPr>
                        <m:t>=−</m:t>
                      </m:r>
                      <m:f>
                        <m:fPr>
                          <m:ctrlPr>
                            <a:rPr lang="en-US" sz="1600" i="1" dirty="0">
                              <a:latin typeface="Cambria Math" panose="02040503050406030204" pitchFamily="18" charset="0"/>
                            </a:rPr>
                          </m:ctrlPr>
                        </m:fPr>
                        <m:num>
                          <m:r>
                            <a:rPr lang="en-US" sz="1600" i="1" dirty="0">
                              <a:latin typeface="Cambria Math" panose="02040503050406030204" pitchFamily="18" charset="0"/>
                            </a:rPr>
                            <m:t>1</m:t>
                          </m:r>
                        </m:num>
                        <m:den>
                          <m:r>
                            <a:rPr lang="en-US" sz="1600" i="1" dirty="0">
                              <a:latin typeface="Cambria Math" panose="02040503050406030204" pitchFamily="18" charset="0"/>
                            </a:rPr>
                            <m:t>3</m:t>
                          </m:r>
                          <m:sSup>
                            <m:sSupPr>
                              <m:ctrlPr>
                                <a:rPr lang="en-US" sz="1600" i="1" dirty="0">
                                  <a:latin typeface="Cambria Math" panose="02040503050406030204" pitchFamily="18" charset="0"/>
                                </a:rPr>
                              </m:ctrlPr>
                            </m:sSupPr>
                            <m:e>
                              <m:r>
                                <a:rPr lang="en-US" sz="1600" b="0" i="1" dirty="0" smtClean="0">
                                  <a:latin typeface="Cambria Math" panose="02040503050406030204" pitchFamily="18" charset="0"/>
                                </a:rPr>
                                <m:t>(</m:t>
                              </m:r>
                              <m:r>
                                <a:rPr lang="en-US" sz="1600" b="0" i="1" dirty="0" smtClean="0">
                                  <a:latin typeface="Cambria Math" panose="02040503050406030204" pitchFamily="18" charset="0"/>
                                </a:rPr>
                                <m:t>2</m:t>
                              </m:r>
                              <m:r>
                                <a:rPr lang="en-US" sz="1600" b="0" i="1" dirty="0" smtClean="0">
                                  <a:latin typeface="Cambria Math" panose="02040503050406030204" pitchFamily="18" charset="0"/>
                                </a:rPr>
                                <m:t>)</m:t>
                              </m:r>
                            </m:e>
                            <m:sup>
                              <m:r>
                                <a:rPr lang="en-US" sz="1600" i="1" dirty="0">
                                  <a:latin typeface="Cambria Math" panose="02040503050406030204" pitchFamily="18" charset="0"/>
                                </a:rPr>
                                <m:t>3</m:t>
                              </m:r>
                            </m:sup>
                          </m:sSup>
                        </m:den>
                      </m:f>
                      <m:r>
                        <a:rPr lang="en-US" sz="1600" i="1" dirty="0">
                          <a:latin typeface="Cambria Math" panose="02040503050406030204" pitchFamily="18" charset="0"/>
                        </a:rPr>
                        <m:t>−</m:t>
                      </m:r>
                      <m:r>
                        <a:rPr lang="en-US" sz="1600" b="0" i="1" dirty="0" smtClean="0">
                          <a:latin typeface="Cambria Math" panose="02040503050406030204" pitchFamily="18" charset="0"/>
                        </a:rPr>
                        <m:t>(</m:t>
                      </m:r>
                      <m:r>
                        <a:rPr lang="en-US" sz="1600" i="1" dirty="0">
                          <a:latin typeface="Cambria Math" panose="02040503050406030204" pitchFamily="18" charset="0"/>
                        </a:rPr>
                        <m:t>−</m:t>
                      </m:r>
                      <m:f>
                        <m:fPr>
                          <m:ctrlPr>
                            <a:rPr lang="en-US" sz="1600" i="1" dirty="0">
                              <a:latin typeface="Cambria Math" panose="02040503050406030204" pitchFamily="18" charset="0"/>
                            </a:rPr>
                          </m:ctrlPr>
                        </m:fPr>
                        <m:num>
                          <m:r>
                            <a:rPr lang="en-US" sz="1600" i="1" dirty="0">
                              <a:latin typeface="Cambria Math" panose="02040503050406030204" pitchFamily="18" charset="0"/>
                            </a:rPr>
                            <m:t>1</m:t>
                          </m:r>
                        </m:num>
                        <m:den>
                          <m:r>
                            <a:rPr lang="en-US" sz="1600" i="1" dirty="0">
                              <a:latin typeface="Cambria Math" panose="02040503050406030204" pitchFamily="18" charset="0"/>
                            </a:rPr>
                            <m:t>3</m:t>
                          </m:r>
                          <m:sSup>
                            <m:sSupPr>
                              <m:ctrlPr>
                                <a:rPr lang="en-US" sz="1600" i="1" dirty="0">
                                  <a:latin typeface="Cambria Math" panose="02040503050406030204" pitchFamily="18" charset="0"/>
                                </a:rPr>
                              </m:ctrlPr>
                            </m:sSupPr>
                            <m:e>
                              <m:r>
                                <a:rPr lang="en-US" sz="1600" b="0" i="1" dirty="0" smtClean="0">
                                  <a:latin typeface="Cambria Math" panose="02040503050406030204" pitchFamily="18" charset="0"/>
                                </a:rPr>
                                <m:t>(</m:t>
                              </m:r>
                              <m:r>
                                <a:rPr lang="en-US" sz="1600" b="0" i="1" dirty="0" smtClean="0">
                                  <a:latin typeface="Cambria Math" panose="02040503050406030204" pitchFamily="18" charset="0"/>
                                </a:rPr>
                                <m:t>1</m:t>
                              </m:r>
                              <m:r>
                                <a:rPr lang="en-US" sz="1600" b="0" i="1" dirty="0" smtClean="0">
                                  <a:latin typeface="Cambria Math" panose="02040503050406030204" pitchFamily="18" charset="0"/>
                                </a:rPr>
                                <m:t>)</m:t>
                              </m:r>
                            </m:e>
                            <m:sup>
                              <m:r>
                                <a:rPr lang="en-US" sz="1600" i="1" dirty="0">
                                  <a:latin typeface="Cambria Math" panose="02040503050406030204" pitchFamily="18" charset="0"/>
                                </a:rPr>
                                <m:t>3</m:t>
                              </m:r>
                            </m:sup>
                          </m:sSup>
                        </m:den>
                      </m:f>
                      <m:r>
                        <a:rPr lang="en-US" sz="1600" i="1" dirty="0" smtClean="0">
                          <a:latin typeface="Cambria Math" panose="02040503050406030204" pitchFamily="18" charset="0"/>
                        </a:rPr>
                        <m:t>)</m:t>
                      </m:r>
                    </m:oMath>
                  </m:oMathPara>
                </a14:m>
                <a:endParaRPr lang="en-US" sz="1600" dirty="0" smtClean="0"/>
              </a:p>
              <a:p>
                <a:pPr marL="0" indent="0">
                  <a:buNone/>
                </a:pPr>
                <a:r>
                  <a:rPr lang="en-US" sz="1600" dirty="0" smtClean="0"/>
                  <a:t>Simplify</a:t>
                </a:r>
                <a:r>
                  <a:rPr lang="en-US" sz="1600" dirty="0"/>
                  <a:t>: </a:t>
                </a:r>
                <a14:m>
                  <m:oMath xmlns:m="http://schemas.openxmlformats.org/officeDocument/2006/math">
                    <m:r>
                      <a:rPr lang="en-US" sz="1600" i="1" dirty="0" smtClean="0">
                        <a:latin typeface="Cambria Math" panose="02040503050406030204" pitchFamily="18" charset="0"/>
                      </a:rPr>
                      <m:t>−</m:t>
                    </m:r>
                    <m:f>
                      <m:fPr>
                        <m:ctrlPr>
                          <a:rPr lang="en-US" sz="1600" i="1" dirty="0" smtClean="0">
                            <a:latin typeface="Cambria Math" panose="02040503050406030204" pitchFamily="18" charset="0"/>
                          </a:rPr>
                        </m:ctrlPr>
                      </m:fPr>
                      <m:num>
                        <m:r>
                          <a:rPr lang="en-US" sz="1600" b="0" i="1" dirty="0" smtClean="0">
                            <a:latin typeface="Cambria Math" panose="02040503050406030204" pitchFamily="18" charset="0"/>
                          </a:rPr>
                          <m:t>1</m:t>
                        </m:r>
                      </m:num>
                      <m:den>
                        <m:r>
                          <a:rPr lang="en-US" sz="1600" b="0" i="1" dirty="0" smtClean="0">
                            <a:latin typeface="Cambria Math" panose="02040503050406030204" pitchFamily="18" charset="0"/>
                          </a:rPr>
                          <m:t>3</m:t>
                        </m:r>
                        <m:d>
                          <m:dPr>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8</m:t>
                            </m:r>
                          </m:e>
                        </m:d>
                      </m:den>
                    </m:f>
                    <m:r>
                      <a:rPr lang="en-US" sz="1600" i="1" dirty="0" smtClean="0">
                        <a:latin typeface="Cambria Math" panose="02040503050406030204" pitchFamily="18" charset="0"/>
                      </a:rPr>
                      <m:t>+</m:t>
                    </m:r>
                    <m:f>
                      <m:fPr>
                        <m:ctrlPr>
                          <a:rPr lang="en-US" sz="1600" i="1" dirty="0" smtClean="0">
                            <a:latin typeface="Cambria Math" panose="02040503050406030204" pitchFamily="18" charset="0"/>
                          </a:rPr>
                        </m:ctrlPr>
                      </m:fPr>
                      <m:num>
                        <m:r>
                          <a:rPr lang="en-US" sz="1600" b="0" i="1" dirty="0" smtClean="0">
                            <a:latin typeface="Cambria Math" panose="02040503050406030204" pitchFamily="18" charset="0"/>
                          </a:rPr>
                          <m:t>1</m:t>
                        </m:r>
                      </m:num>
                      <m:den>
                        <m:r>
                          <a:rPr lang="en-US" sz="1600" b="0" i="1" dirty="0" smtClean="0">
                            <a:latin typeface="Cambria Math" panose="02040503050406030204" pitchFamily="18" charset="0"/>
                          </a:rPr>
                          <m:t>3</m:t>
                        </m:r>
                      </m:den>
                    </m:f>
                    <m:r>
                      <a:rPr lang="en-US" sz="1600" i="1" dirty="0" smtClean="0">
                        <a:latin typeface="Cambria Math" panose="02040503050406030204" pitchFamily="18" charset="0"/>
                      </a:rPr>
                      <m:t>=</m:t>
                    </m:r>
                    <m:r>
                      <a:rPr lang="en-US" sz="1600" b="0" i="1" dirty="0" smtClean="0">
                        <a:latin typeface="Cambria Math" panose="02040503050406030204" pitchFamily="18" charset="0"/>
                      </a:rPr>
                      <m:t>−</m:t>
                    </m:r>
                    <m:f>
                      <m:fPr>
                        <m:ctrlPr>
                          <a:rPr lang="en-US" sz="1600" i="1" dirty="0" smtClean="0">
                            <a:latin typeface="Cambria Math" panose="02040503050406030204" pitchFamily="18" charset="0"/>
                          </a:rPr>
                        </m:ctrlPr>
                      </m:fPr>
                      <m:num>
                        <m:r>
                          <a:rPr lang="en-US" sz="1600" b="0" i="1" dirty="0" smtClean="0">
                            <a:latin typeface="Cambria Math" panose="02040503050406030204" pitchFamily="18" charset="0"/>
                          </a:rPr>
                          <m:t>1</m:t>
                        </m:r>
                      </m:num>
                      <m:den>
                        <m:r>
                          <a:rPr lang="en-US" sz="1600" b="0" i="1" dirty="0" smtClean="0">
                            <a:latin typeface="Cambria Math" panose="02040503050406030204" pitchFamily="18" charset="0"/>
                          </a:rPr>
                          <m:t>24</m:t>
                        </m:r>
                      </m:den>
                    </m:f>
                    <m:r>
                      <a:rPr lang="en-US" sz="1600" i="1" dirty="0" smtClean="0">
                        <a:latin typeface="Cambria Math" panose="02040503050406030204" pitchFamily="18" charset="0"/>
                      </a:rPr>
                      <m:t>+</m:t>
                    </m:r>
                    <m:f>
                      <m:fPr>
                        <m:ctrlPr>
                          <a:rPr lang="en-US" sz="1600" i="1" dirty="0" smtClean="0">
                            <a:latin typeface="Cambria Math" panose="02040503050406030204" pitchFamily="18" charset="0"/>
                          </a:rPr>
                        </m:ctrlPr>
                      </m:fPr>
                      <m:num>
                        <m:r>
                          <a:rPr lang="en-US" sz="1600" b="0" i="1" dirty="0" smtClean="0">
                            <a:latin typeface="Cambria Math" panose="02040503050406030204" pitchFamily="18" charset="0"/>
                          </a:rPr>
                          <m:t>8</m:t>
                        </m:r>
                      </m:num>
                      <m:den>
                        <m:r>
                          <a:rPr lang="en-US" sz="1600" b="0" i="1" dirty="0" smtClean="0">
                            <a:latin typeface="Cambria Math" panose="02040503050406030204" pitchFamily="18" charset="0"/>
                          </a:rPr>
                          <m:t>24</m:t>
                        </m:r>
                      </m:den>
                    </m:f>
                    <m:r>
                      <a:rPr lang="en-US" sz="1600" i="1" dirty="0" smtClean="0">
                        <a:latin typeface="Cambria Math" panose="02040503050406030204" pitchFamily="18" charset="0"/>
                      </a:rPr>
                      <m:t>=</m:t>
                    </m:r>
                    <m:f>
                      <m:fPr>
                        <m:ctrlPr>
                          <a:rPr lang="en-US" sz="1600" i="1" dirty="0" smtClean="0">
                            <a:latin typeface="Cambria Math" panose="02040503050406030204" pitchFamily="18" charset="0"/>
                          </a:rPr>
                        </m:ctrlPr>
                      </m:fPr>
                      <m:num>
                        <m:r>
                          <a:rPr lang="en-US" sz="1600" b="0" i="1" dirty="0" smtClean="0">
                            <a:latin typeface="Cambria Math" panose="02040503050406030204" pitchFamily="18" charset="0"/>
                          </a:rPr>
                          <m:t>7</m:t>
                        </m:r>
                      </m:num>
                      <m:den>
                        <m:r>
                          <a:rPr lang="en-US" sz="1600" b="0" i="1" dirty="0" smtClean="0">
                            <a:latin typeface="Cambria Math" panose="02040503050406030204" pitchFamily="18" charset="0"/>
                          </a:rPr>
                          <m:t>24</m:t>
                        </m:r>
                      </m:den>
                    </m:f>
                    <m:r>
                      <a:rPr lang="en-US" sz="1600" i="1" dirty="0" smtClean="0">
                        <a:latin typeface="Cambria Math" panose="02040503050406030204" pitchFamily="18" charset="0"/>
                      </a:rPr>
                      <m:t>​</m:t>
                    </m:r>
                  </m:oMath>
                </a14:m>
                <a:endParaRPr lang="en-US" sz="1600" dirty="0"/>
              </a:p>
              <a:p>
                <a:pPr marL="0" indent="0">
                  <a:buNone/>
                </a:pPr>
                <a:r>
                  <a:rPr lang="en-US" sz="1600" dirty="0"/>
                  <a:t>Therefore, </a:t>
                </a:r>
                <a14:m>
                  <m:oMath xmlns:m="http://schemas.openxmlformats.org/officeDocument/2006/math">
                    <m:nary>
                      <m:naryPr>
                        <m:ctrlPr>
                          <a:rPr lang="en-US" sz="1600" i="1">
                            <a:latin typeface="Cambria Math" panose="02040503050406030204" pitchFamily="18" charset="0"/>
                          </a:rPr>
                        </m:ctrlPr>
                      </m:naryPr>
                      <m:sub>
                        <m:r>
                          <m:rPr>
                            <m:brk m:alnAt="23"/>
                          </m:rPr>
                          <a:rPr lang="en-US" sz="1600" i="1">
                            <a:latin typeface="Cambria Math" panose="02040503050406030204" pitchFamily="18" charset="0"/>
                          </a:rPr>
                          <m:t>1</m:t>
                        </m:r>
                      </m:sub>
                      <m:sup>
                        <m:r>
                          <a:rPr lang="en-US" sz="1600" i="1">
                            <a:latin typeface="Cambria Math" panose="02040503050406030204" pitchFamily="18" charset="0"/>
                          </a:rPr>
                          <m:t>2</m:t>
                        </m:r>
                      </m:sup>
                      <m:e>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1">
                                <a:latin typeface="Cambria Math" panose="02040503050406030204" pitchFamily="18" charset="0"/>
                              </a:rPr>
                              <m:t>−</m:t>
                            </m:r>
                            <m:r>
                              <a:rPr lang="en-US" sz="1600" i="1">
                                <a:latin typeface="Cambria Math" panose="02040503050406030204" pitchFamily="18" charset="0"/>
                              </a:rPr>
                              <m:t>4</m:t>
                            </m:r>
                          </m:sup>
                        </m:sSup>
                        <m:r>
                          <a:rPr lang="en-US" sz="1600" i="1">
                            <a:latin typeface="Cambria Math" panose="02040503050406030204" pitchFamily="18" charset="0"/>
                          </a:rPr>
                          <m:t> </m:t>
                        </m:r>
                        <m:r>
                          <a:rPr lang="en-US" sz="1600" i="1">
                            <a:latin typeface="Cambria Math" panose="02040503050406030204" pitchFamily="18" charset="0"/>
                          </a:rPr>
                          <m:t>𝑑𝑥</m:t>
                        </m:r>
                      </m:e>
                    </m:nary>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7</m:t>
                        </m:r>
                      </m:num>
                      <m:den>
                        <m:r>
                          <a:rPr lang="en-US" sz="1600" b="0" i="1" smtClean="0">
                            <a:latin typeface="Cambria Math" panose="02040503050406030204" pitchFamily="18" charset="0"/>
                          </a:rPr>
                          <m:t>24</m:t>
                        </m:r>
                      </m:den>
                    </m:f>
                  </m:oMath>
                </a14:m>
                <a:r>
                  <a:rPr lang="en-US" sz="1600" dirty="0" smtClean="0"/>
                  <a:t> </a:t>
                </a:r>
                <a:endParaRPr lang="en-US" sz="1600" dirty="0"/>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xfrm>
                <a:off x="6172200" y="4127497"/>
                <a:ext cx="5183188" cy="2571751"/>
              </a:xfrm>
              <a:blipFill>
                <a:blip r:embed="rId7"/>
                <a:stretch>
                  <a:fillRect t="-3302" b="-16981"/>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4233269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13141</TotalTime>
  <Words>35525</Words>
  <Application>Microsoft Office PowerPoint</Application>
  <PresentationFormat>Widescreen</PresentationFormat>
  <Paragraphs>1075</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Cambria Math</vt:lpstr>
      <vt:lpstr>Office Theme</vt:lpstr>
      <vt:lpstr>Q: Alice, Bob, and Charlie stand to inherit 12000 dollars, and the will stipulates that the inheritance is to be split in such a way that Bob gets two times more money than Alice, while Charlie should get 1600 dollars less than Alice. Find the inheritance amount for Alice. A: 3400</vt:lpstr>
      <vt:lpstr>Q: Ridwan can plant 4 trees per hour, and Sue can plant 5.5 trees per hour. Find how many hours they need to plant 285 trees, if they are working together. A: 30</vt:lpstr>
      <vt:lpstr>Q: Megan is taking the bus from New York City to Montreal. The distance is 380 miles and the bus travels at a steady rate of 76 miles per hour. How long will the bus ride be, in hours? A: 5</vt:lpstr>
      <vt:lpstr>Q: Heather has been offered two options for her salary as a trainer at the gym. Option A would pay her $25,000 plus $15 for each training session. Option B would pay her $10,000 + $40 for each training session. How many training sessions would make the salary options equal? A: 600</vt:lpstr>
      <vt:lpstr>Q: An astronaut is in a launched rocket currently 15 miles in altitude. If a man is standing 2 miles from the launch pad, at what angle is the astronaut looking down at him from horizontal? A: 82.4</vt:lpstr>
      <vt:lpstr>Q: Estimate the limit of lim┬(x→2^+ )⁡〖|x^2-4|/(x-2)〗. A: 4</vt:lpstr>
      <vt:lpstr>Q: For f(x)= x^2+3x+2, find f′(1).  A: 5</vt:lpstr>
      <vt:lpstr>Q: Evaluate lim┬(x→∞)⁡〖x^(1/(ln⁡(x))) 〗. A: e</vt:lpstr>
      <vt:lpstr>Q: Evaluate ∫_1^2▒〖x^(-4)  dx〗. A: 7/24</vt:lpstr>
      <vt:lpstr>Q: If R is the region bounded above by the graph of the function f(x)=x and below by the graph of the function g(x)= x^4, find the area of region R. A: 3/10</vt:lpstr>
      <vt:lpstr>Q: What is the probability of drawing a club in a standard deck of 52 cards? A: 1/4 or 0.25</vt:lpstr>
      <vt:lpstr>Q: f(x), a continuous probability function, is equal to 1/12, and the function is restricted to 0≤x≤12. What is P(0&lt;x&lt;12)? A: 1</vt:lpstr>
      <vt:lpstr>Q: Suppose X ~ N(9,5). What value of 𝑥 has a z-score of -0.5? A: 6.5</vt:lpstr>
      <vt:lpstr>Q: An unknown distribution has a mean of 25 and a standard deviation of 6. Let X = one object from this distribution. What is the sample size if the standard deviation of ∑▒X is 42? A: 49</vt:lpstr>
      <vt:lpstr>Q: An electronics retailer used regression to find a simple model to predict sales growth in the first quarter of the new year (January through March). The model is good for 90 days, where 𝑥 is the day. The model can be written as follows: y ̂=101.32+2.48x where y ̂ is in thousands of dollars. What would you predict the sales to be on day 60? A: $250,120</vt:lpstr>
      <vt:lpstr>Q: The cost function for a certain company is C=60x+300 and the revenue is given by R=100x-0.5x^2. Recall that profit is revenue minus cost. Set up a quadratic equation and find two values of 𝑥 (production level) that will create a profit of $300. A: The two values of x are 20 and 60.</vt:lpstr>
      <vt:lpstr>Q: The exposure index EI for a camera is a measurement of the amount of light that hits the image receptor. It is determined by the equation EI=log_2⁡〖f^2/t〗, where f is the “f-stop” setting on the camera, and t is the exposure time in seconds. Suppose the f-stop setting is 8 and the desired exposure time is 2 seconds. a) What will the resulting exposure index be? b) Suppose the light meter on a camera indicates an EI of −2, and the desired exposure time is 16 seconds. What should the f-stop setting be? A: a)EI = 5, b) f-stop = 2</vt:lpstr>
      <vt:lpstr>Q: A child enters a carousel that takes one minute to revolve once around. The child enters at the point (0,1), that is, on the due north position. Assume the carousel revolves counter clockwise. When will the child have coordinates (0.707,–0.707) if the ride lasts 6 minutes? A: 37.5 seconds, 97.5 seconds, 157.5 seconds, 217.5 seconds, 277.5 seconds, 337.5 seconds</vt:lpstr>
      <vt:lpstr>Q: A satellite is orbiting Earth. The satellite passes directly over two tracking stations A and B, which are 69 miles apart. When the satellite is on one side of the two stations, the angles of elevation at A and B are measured to be 83.9° and 86.2°, respectively. How far is the satellite from station A? How high is the satellite above the ground? Round answers to the nearest whole mile. A: The distance from the satellite to station A is approximately 1716 miles. The satellite is approximately 1706 miles above the ground.</vt:lpstr>
      <vt:lpstr>Q: You inherit one million dollars. You invest it all in three accounts for one year. The first account pays 3% compounded annually, the second account pays 4% compounded annually, and the third account pays 2% compounded annually. After one year, you earn $34,000 in interest. If you invest four times the money into the account that pays 3% compared to 2%, how much did you invest in each account? A: $400,000 in the account that pays 3% interest, $500,000 in the account that pays 4% interest, and $100,000 in the account that pays 2% interest.</vt:lpstr>
      <vt:lpstr>Q: If a rock is dropped from a height of 100ft, its position t seconds after it is dropped until it hits the ground is given by the function s(t)=-16t^2+100. a) Determine how long it takes before the rock hits the ground. b) Find the average velocity  v_avg of the rock for when the rock is released and the rock hits the ground. c) Find the time t guaranteed by the Mean Value Theorem when the instantaneous velocity of the rock is v_avg. A: a) 5/2 sec, b) -40 ft/sec, c) 5/4 sec</vt:lpstr>
      <vt:lpstr>Q: For A&gt;0, compute I(A)= ∫_(-A)^A▒dt/(1+t^2 )  and evaluate lim┬(A→∞)⁡〖I(A)〗, the area under the graph of 1/(1+t^2 )  on [-∞,∞]. A: 2(tan^(-1)⁡A ), →π </vt:lpstr>
      <vt:lpstr>Q: The base of a lamp is constructed by revolving a quarter circle y=√(2x-x^2 ) around the y-axis from x=1 to x=2. Create an integral for the surface area of this curve and compute it. A: π(π+2) ≈ 16.152</vt:lpstr>
      <vt:lpstr>Q: The number of cell phones produced when 𝑥 dollars is spent on labor and y dollars is spent on capital invested by a manufacturer can be modeled by the equation 60x^(3/4) y^(1/4)=3240. a) Find dy/dx and evaluate at the point (81,16). b) Interpret the result of a. A: a) −0.5926 or −16/27  b) When $81 is spent on labor and $16 is spent on capital, the amount spent on capital is decreasing by $0.5926 per $1 spent on labor.</vt:lpstr>
      <vt:lpstr>Q: An engineer is using a machine to cut a flat square of Aerogel of area 144〖cm〗^2. a) If there is a maximum error tolerance in the area of 8〖cm〗^2, how accurately must the engineer cut on the side, assuming all sides have the same length? b) How do these numbers relate to δ, ε, a, and L? A: a) 0.328 cm, b) ε=8, δ=0.33, a=12, L=144</vt:lpstr>
      <vt:lpstr>Q: Yoonie is a personnel manager in a large corporation. Each month she must review 16 of the employees. From past experience, she has found that the reviews take her approximately four hours each to do with a population standard deviation of 1.2 hours. Let X be the random variable representing the time it takes her to complete one review. Assume X is normally distributed. Let x ̅ be the random variable representing the mean time to complete the 16 reviews. Assume that the 16 reviews represent a random set of reviews. a) What is the mean, standard deviation, and sample size? b) Find the probability that one review will take Yoonie from 3.5 to 4.25 hours. A: a) mean = 4 hours; standard deviation = 1.2 hours; sample size = 16. b) 0.2441</vt:lpstr>
      <vt:lpstr>Q: A microbiologist is testing a water sample for E-coli. Suppose the null hypothesis, H0, is: the sample does not contain E-coli. The probability that the sample does not contain E-coli, but the microbiologist thinks it does is 0.012. The probability that the sample does contain E-coli, but the microbiologist thinks it does not is 0.002. a) What is the power of this test? b) Which is the error of greater consequence? Why? A: a) 0.998 b) Type II Error</vt:lpstr>
      <vt:lpstr>Q: Two types of phone operating system are being tested to determine if there is a difference in the proportions of system failures (crashes). Fifteen out of a random sample of 150 phones with OS1 had system failures within the first eight hours of operation. Nine out of another random sample of 150 phones with OS2 had system failures within the first eight hours of operation. OS2 is believed to be more stable (have fewer crashes) than OS1. a) What is the random variable? b) What is the p-value? A: a) Difference in the proportions of phones that had system failures within the first eight hours of operation with OS1 and OS2. b) 0.1018</vt:lpstr>
      <vt:lpstr>Q: The average waiting time in a doctor’s office varies. The standard deviation of waiting times in a doctor’s office is 3.4 minutes. A random sample of 30 patients in the doctor’s office has a standard deviation of waiting times of 4.1 minutes. One doctor believes the variance of waiting times is greater than originally thought. a) What type of test should be used? b) What is the p-value?  A: a) a test of a single variance b) 0.0542</vt:lpstr>
      <vt:lpstr>Q: The U.S. Census Bureau conducts a study to determine the time needed to complete a short form. The Bureau surveys 200 people. The sample mean is 8.2 minutes. There is a known standard deviation of 2.2 minutes. The population distribution is assumed to be normal. a) Construct a 90% confidence interval for the population mean time to complete the forms. State the confidence interval and calculate the error bound. b) If the Census did another survey, kept the error bound the same, and surveyed only 50 people instead of 200, what would happen to the level of confidence? Why? A: a) CI: (7.9441, 8.4559), EBM = 0.26 b) The level of confidence would decrease.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Alice, Bob, and Charlie stand to inherit 12000 dollars, and the will stipulates that the inheritance is to be split in such a way that Bob gets two times more money than Alice, while Charlie should get 1600 dollars less than Alice. Find the inheritance amount for Alice.</dc:title>
  <dc:creator>Isaac Gasparri</dc:creator>
  <cp:lastModifiedBy>Isaac Gasparri</cp:lastModifiedBy>
  <cp:revision>193</cp:revision>
  <dcterms:created xsi:type="dcterms:W3CDTF">2024-11-19T14:20:56Z</dcterms:created>
  <dcterms:modified xsi:type="dcterms:W3CDTF">2024-12-17T22:01:39Z</dcterms:modified>
</cp:coreProperties>
</file>