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2" r:id="rId5"/>
    <p:sldId id="263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3C8E9-369F-4DAA-AD84-F7E6AFE2D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Procesual 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A4CE9-C4B8-4E68-B18B-FD05A8E6F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b="1" dirty="0"/>
              <a:t>EJERCICIOS DE CONSULTAS </a:t>
            </a:r>
          </a:p>
          <a:p>
            <a:pPr algn="ctr"/>
            <a:r>
              <a:rPr lang="es-ES" b="1" dirty="0"/>
              <a:t>NOMBRE: </a:t>
            </a:r>
            <a:r>
              <a:rPr lang="es-ES" dirty="0"/>
              <a:t>EZEQUIEL LAUTARO MORAN CARVAJAL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439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F223A-2AE9-4E02-A594-7FE8178E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72" y="274907"/>
            <a:ext cx="10058400" cy="801244"/>
          </a:xfrm>
        </p:spPr>
        <p:txBody>
          <a:bodyPr>
            <a:normAutofit fontScale="90000"/>
          </a:bodyPr>
          <a:lstStyle/>
          <a:p>
            <a:r>
              <a:rPr lang="es-ES" dirty="0"/>
              <a:t>1. DISEÑO DE BASE DE DATOS </a:t>
            </a:r>
            <a:br>
              <a:rPr lang="es-ES" dirty="0"/>
            </a:br>
            <a:endParaRPr lang="es-BO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7F8B2F-700C-A93E-DF83-511BC7CD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25" y="801364"/>
            <a:ext cx="7627243" cy="60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2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5E26E24-7E1E-E851-1C5A-1B15D2A8CCC3}"/>
              </a:ext>
            </a:extLst>
          </p:cNvPr>
          <p:cNvSpPr txBox="1">
            <a:spLocks/>
          </p:cNvSpPr>
          <p:nvPr/>
        </p:nvSpPr>
        <p:spPr>
          <a:xfrm>
            <a:off x="454402" y="222308"/>
            <a:ext cx="10058400" cy="66356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100" dirty="0"/>
              <a:t>2 MANEJO DE CONCEPTOS </a:t>
            </a:r>
          </a:p>
          <a:p>
            <a:r>
              <a:rPr lang="es-ES" sz="2500" dirty="0"/>
              <a:t>2.1 muestra un ejemplo DE DDL </a:t>
            </a:r>
          </a:p>
          <a:p>
            <a:r>
              <a:rPr lang="es-ES" sz="2500" dirty="0"/>
              <a:t>2.2 muestra un ejemplo DE DML</a:t>
            </a:r>
            <a:endParaRPr lang="es-ES" sz="4100" dirty="0"/>
          </a:p>
          <a:p>
            <a:r>
              <a:rPr lang="es-ES" sz="1400" b="0" i="0" dirty="0">
                <a:solidFill>
                  <a:schemeClr val="tx1"/>
                </a:solidFill>
                <a:effectLst/>
              </a:rPr>
              <a:t>En el código, se utiliza DDL para crear una tabla llamada “EMPLEADOS” </a:t>
            </a:r>
            <a:r>
              <a:rPr lang="es-ES" sz="1400" b="0" i="0">
                <a:solidFill>
                  <a:schemeClr val="tx1"/>
                </a:solidFill>
                <a:effectLst/>
              </a:rPr>
              <a:t>con 5 </a:t>
            </a:r>
            <a:r>
              <a:rPr lang="es-ES" sz="1400" b="0" i="0" dirty="0">
                <a:solidFill>
                  <a:schemeClr val="tx1"/>
                </a:solidFill>
                <a:effectLst/>
              </a:rPr>
              <a:t>columnas: “</a:t>
            </a:r>
            <a:r>
              <a:rPr lang="es-ES" sz="1400" b="0" i="0" dirty="0" err="1">
                <a:solidFill>
                  <a:schemeClr val="tx1"/>
                </a:solidFill>
                <a:effectLst/>
              </a:rPr>
              <a:t>id_EMPLEADOS</a:t>
            </a:r>
            <a:r>
              <a:rPr lang="es-ES" sz="1400" b="0" i="0" dirty="0">
                <a:solidFill>
                  <a:schemeClr val="tx1"/>
                </a:solidFill>
                <a:effectLst/>
              </a:rPr>
              <a:t>”, “nombre_ EMPLEADOS” ,ETC</a:t>
            </a:r>
          </a:p>
          <a:p>
            <a:r>
              <a:rPr lang="es-ES" sz="1400" b="0" i="0" dirty="0">
                <a:solidFill>
                  <a:schemeClr val="tx1"/>
                </a:solidFill>
                <a:effectLst/>
              </a:rPr>
              <a:t>En el código, se utiliza DML para insertar datos en la tabla “EMPLEADOS</a:t>
            </a:r>
            <a:r>
              <a:rPr lang="es-ES" sz="1600" b="0" i="0" dirty="0">
                <a:solidFill>
                  <a:schemeClr val="tx1"/>
                </a:solidFill>
                <a:effectLst/>
              </a:rPr>
              <a:t>”.</a:t>
            </a:r>
          </a:p>
          <a:p>
            <a:endParaRPr lang="es-ES" sz="2100" dirty="0">
              <a:solidFill>
                <a:schemeClr val="tx1"/>
              </a:solidFill>
            </a:endParaRPr>
          </a:p>
          <a:p>
            <a:endParaRPr lang="es-ES" sz="2100" b="0" i="0" dirty="0">
              <a:solidFill>
                <a:schemeClr val="tx1"/>
              </a:solidFill>
              <a:effectLst/>
            </a:endParaRPr>
          </a:p>
          <a:p>
            <a:endParaRPr lang="es-ES" sz="2100" b="0" i="0" dirty="0">
              <a:solidFill>
                <a:schemeClr val="tx1"/>
              </a:solidFill>
              <a:effectLst/>
            </a:endParaRPr>
          </a:p>
          <a:p>
            <a:endParaRPr lang="es-ES" sz="2100" dirty="0">
              <a:solidFill>
                <a:schemeClr val="tx1"/>
              </a:solidFill>
            </a:endParaRPr>
          </a:p>
          <a:p>
            <a:endParaRPr lang="es-ES" sz="2100" b="0" i="0" dirty="0">
              <a:solidFill>
                <a:schemeClr val="tx1"/>
              </a:solidFill>
              <a:effectLst/>
            </a:endParaRPr>
          </a:p>
          <a:p>
            <a:endParaRPr lang="es-ES" sz="2100" b="0" i="0" dirty="0">
              <a:solidFill>
                <a:schemeClr val="tx1"/>
              </a:solidFill>
              <a:effectLst/>
            </a:endParaRPr>
          </a:p>
          <a:p>
            <a:r>
              <a:rPr lang="es-ES" sz="21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endParaRPr lang="es-ES" sz="2100" b="0" i="0" dirty="0">
              <a:solidFill>
                <a:schemeClr val="tx1"/>
              </a:solidFill>
              <a:effectLst/>
            </a:endParaRPr>
          </a:p>
          <a:p>
            <a:br>
              <a:rPr lang="es-ES" sz="2100" dirty="0">
                <a:solidFill>
                  <a:schemeClr val="tx1"/>
                </a:solidFill>
              </a:rPr>
            </a:br>
            <a:endParaRPr lang="es-BO" sz="2100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18EED8-F171-0EED-303A-8A05B289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2" y="1909873"/>
            <a:ext cx="8774274" cy="46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F767-3B3D-4D71-BDF3-7DEFC790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1988192"/>
            <a:ext cx="10826244" cy="4605556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2.3. ¿PARA QUE SIRVE INNER JOIN?</a:t>
            </a:r>
            <a:br>
              <a:rPr lang="es-ES" sz="4000" dirty="0"/>
            </a:br>
            <a:r>
              <a:rPr lang="es-ES" sz="2200" b="0" i="0" dirty="0">
                <a:solidFill>
                  <a:schemeClr val="tx1"/>
                </a:solidFill>
                <a:effectLst/>
              </a:rPr>
              <a:t>se utiliza para combinar dos o más tablas en una sola tabla. Esta instrucción devuelve solo las filas que tienen valores coincidentes en ambas tablas. </a:t>
            </a:r>
            <a:br>
              <a:rPr lang="es-ES" sz="2200" b="0" i="0" dirty="0">
                <a:solidFill>
                  <a:schemeClr val="tx1"/>
                </a:solidFill>
                <a:effectLst/>
              </a:rPr>
            </a:br>
            <a:br>
              <a:rPr lang="es-ES" sz="4000" dirty="0"/>
            </a:br>
            <a:r>
              <a:rPr lang="es-ES" sz="4000" dirty="0"/>
              <a:t>2.4. Defina que es una FUNCION DE AGREGACION.</a:t>
            </a:r>
            <a:br>
              <a:rPr lang="es-ES" sz="4000" dirty="0"/>
            </a:br>
            <a:r>
              <a:rPr lang="es-ES" sz="2200" dirty="0">
                <a:solidFill>
                  <a:schemeClr val="tx1"/>
                </a:solidFill>
              </a:rPr>
              <a:t>R.-</a:t>
            </a:r>
            <a:r>
              <a:rPr lang="es-ES" sz="2200" i="0" dirty="0">
                <a:solidFill>
                  <a:schemeClr val="tx1"/>
                </a:solidFill>
                <a:effectLst/>
              </a:rPr>
              <a:t>Una función de agregación es una función que realiza un cálculo sobre un conjunto de valores y devuelve un solo valor o resultado.</a:t>
            </a:r>
            <a:br>
              <a:rPr lang="es-ES" sz="2200" i="0" dirty="0">
                <a:solidFill>
                  <a:schemeClr val="tx1"/>
                </a:solidFill>
                <a:effectLst/>
              </a:rPr>
            </a:br>
            <a:br>
              <a:rPr lang="es-ES" sz="2200" i="0" dirty="0">
                <a:solidFill>
                  <a:schemeClr val="tx1"/>
                </a:solidFill>
                <a:effectLst/>
              </a:rPr>
            </a:br>
            <a:br>
              <a:rPr lang="es-ES" sz="2200" b="0" i="0" dirty="0">
                <a:solidFill>
                  <a:schemeClr val="tx1"/>
                </a:solidFill>
                <a:effectLst/>
              </a:rPr>
            </a:br>
            <a:r>
              <a:rPr lang="es-ES" sz="4000" dirty="0"/>
              <a:t>2.5. LISTE FUNCIONES DE AGREGACION QUE CONOZCA.</a:t>
            </a:r>
            <a:br>
              <a:rPr lang="es-ES" sz="4000" dirty="0"/>
            </a:br>
            <a:r>
              <a:rPr lang="es-ES" sz="2200" dirty="0">
                <a:solidFill>
                  <a:schemeClr val="tx1"/>
                </a:solidFill>
              </a:rPr>
              <a:t>R.-</a:t>
            </a:r>
            <a:r>
              <a:rPr lang="es-ES" sz="2200" b="0" i="0" dirty="0" err="1">
                <a:solidFill>
                  <a:schemeClr val="tx1"/>
                </a:solidFill>
                <a:effectLst/>
              </a:rPr>
              <a:t>count</a:t>
            </a:r>
            <a:r>
              <a:rPr lang="es-ES" sz="2200" b="0" i="0" dirty="0">
                <a:solidFill>
                  <a:schemeClr val="tx1"/>
                </a:solidFill>
                <a:effectLst/>
              </a:rPr>
              <a:t> , sum, </a:t>
            </a:r>
            <a:r>
              <a:rPr lang="es-ES" sz="2200" b="0" i="0" dirty="0" err="1">
                <a:solidFill>
                  <a:schemeClr val="tx1"/>
                </a:solidFill>
                <a:effectLst/>
              </a:rPr>
              <a:t>avg</a:t>
            </a:r>
            <a:r>
              <a:rPr lang="es-ES" sz="2200" b="0" i="0" dirty="0">
                <a:solidFill>
                  <a:schemeClr val="tx1"/>
                </a:solidFill>
                <a:effectLst/>
              </a:rPr>
              <a:t>, min  </a:t>
            </a:r>
            <a:r>
              <a:rPr lang="es-ES" sz="2200" dirty="0">
                <a:solidFill>
                  <a:schemeClr val="tx1"/>
                </a:solidFill>
              </a:rPr>
              <a:t>y </a:t>
            </a:r>
            <a:r>
              <a:rPr lang="es-ES" sz="2200" b="0" i="0" dirty="0" err="1">
                <a:solidFill>
                  <a:schemeClr val="tx1"/>
                </a:solidFill>
                <a:effectLst/>
              </a:rPr>
              <a:t>max</a:t>
            </a:r>
            <a:r>
              <a:rPr lang="es-ES" sz="2200" dirty="0">
                <a:solidFill>
                  <a:schemeClr val="tx1"/>
                </a:solidFill>
              </a:rPr>
              <a:t>.</a:t>
            </a:r>
            <a:br>
              <a:rPr lang="es-ES" sz="2200" b="0" i="0" dirty="0">
                <a:solidFill>
                  <a:schemeClr val="tx1"/>
                </a:solidFill>
                <a:effectLst/>
              </a:rPr>
            </a:br>
            <a:br>
              <a:rPr lang="es-ES" sz="2200" b="0" i="0" dirty="0">
                <a:solidFill>
                  <a:schemeClr val="tx1"/>
                </a:solidFill>
                <a:effectLst/>
              </a:rPr>
            </a:br>
            <a:br>
              <a:rPr lang="es-ES" sz="2200" dirty="0">
                <a:solidFill>
                  <a:schemeClr val="tx1"/>
                </a:solidFill>
              </a:rPr>
            </a:br>
            <a:r>
              <a:rPr lang="es-ES" sz="4000" dirty="0"/>
              <a:t>2.6. ¿Para qué sirve la función CONCAT en SQL-Server?</a:t>
            </a:r>
            <a:br>
              <a:rPr lang="es-ES" sz="4000" dirty="0"/>
            </a:br>
            <a:r>
              <a:rPr lang="es-ES" sz="2200" dirty="0">
                <a:solidFill>
                  <a:schemeClr val="tx1"/>
                </a:solidFill>
              </a:rPr>
              <a:t>R.-</a:t>
            </a:r>
            <a:r>
              <a:rPr lang="es-ES" sz="2200" b="0" i="0" dirty="0">
                <a:solidFill>
                  <a:schemeClr val="tx1"/>
                </a:solidFill>
                <a:effectLst/>
              </a:rPr>
              <a:t>La función CONCAT en SQL-Server sirve para unir o concatenar dos o más cadenas de texto en una sola. Por ejemplo, si tienes una tabla con los campos nombre y apellido, puedes usar la función CONCAT para obtener el nombre completo de una persona</a:t>
            </a:r>
            <a:br>
              <a:rPr lang="es-ES" sz="22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b="0" i="0" dirty="0">
                <a:solidFill>
                  <a:schemeClr val="tx1"/>
                </a:solidFill>
                <a:effectLst/>
              </a:rPr>
            </a:br>
            <a:br>
              <a:rPr lang="es-ES" sz="1600" dirty="0">
                <a:solidFill>
                  <a:schemeClr val="tx1"/>
                </a:solidFill>
              </a:rPr>
            </a:br>
            <a:endParaRPr lang="es-B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EAD3A-1EE9-406B-F3BA-F1A1DC5D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23" y="763398"/>
            <a:ext cx="11450972" cy="5880682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2.7. Muestra un ejemplo del uso de COUNT </a:t>
            </a:r>
            <a:br>
              <a:rPr lang="es-ES" sz="3600" b="0" i="0" dirty="0">
                <a:solidFill>
                  <a:schemeClr val="tx1"/>
                </a:solidFill>
                <a:effectLst/>
              </a:rPr>
            </a:br>
            <a:r>
              <a:rPr lang="es-ES" sz="3100" dirty="0"/>
              <a:t>2.8. </a:t>
            </a:r>
            <a:r>
              <a:rPr lang="es-ES" sz="3600" dirty="0"/>
              <a:t>Muestra un ejemplo del usos de AVG </a:t>
            </a:r>
            <a:br>
              <a:rPr lang="es-ES" sz="1100" dirty="0"/>
            </a:br>
            <a:r>
              <a:rPr lang="es-ES" sz="3100" dirty="0"/>
              <a:t>2.9.</a:t>
            </a:r>
            <a:r>
              <a:rPr lang="es-ES" sz="1100" dirty="0"/>
              <a:t> </a:t>
            </a:r>
            <a:r>
              <a:rPr lang="es-ES" sz="3600" dirty="0"/>
              <a:t>Muestra un ejemplo del uso de MIN-MAX</a:t>
            </a: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3100" dirty="0"/>
            </a:br>
            <a:br>
              <a:rPr lang="es-ES" sz="1800" dirty="0">
                <a:solidFill>
                  <a:schemeClr val="tx1"/>
                </a:solidFill>
              </a:rPr>
            </a:br>
            <a:br>
              <a:rPr lang="es-ES" sz="3100" dirty="0"/>
            </a:br>
            <a:br>
              <a:rPr lang="es-ES" sz="2400" dirty="0"/>
            </a:br>
            <a:br>
              <a:rPr lang="es-ES" sz="2400" dirty="0"/>
            </a:br>
            <a:br>
              <a:rPr lang="es-ES" sz="2800" dirty="0"/>
            </a:br>
            <a:endParaRPr lang="es-BO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C0E05A-2452-039C-E803-90789211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25" y="1556157"/>
            <a:ext cx="6835923" cy="53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4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4B000-69D8-F7BF-3D58-4A738046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9" y="-22643"/>
            <a:ext cx="10058400" cy="1184777"/>
          </a:xfrm>
        </p:spPr>
        <p:txBody>
          <a:bodyPr>
            <a:normAutofit/>
          </a:bodyPr>
          <a:lstStyle/>
          <a:p>
            <a:r>
              <a:rPr lang="es-ES" sz="2400" dirty="0"/>
              <a:t>3. Manejo de consultas </a:t>
            </a:r>
            <a:br>
              <a:rPr lang="es-BO" sz="2800" dirty="0"/>
            </a:br>
            <a:endParaRPr lang="es-BO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1B696C-4010-3EF4-D970-72B9DAA1DDD5}"/>
              </a:ext>
            </a:extLst>
          </p:cNvPr>
          <p:cNvSpPr txBox="1"/>
          <p:nvPr/>
        </p:nvSpPr>
        <p:spPr>
          <a:xfrm>
            <a:off x="289668" y="721428"/>
            <a:ext cx="9600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3.1. ¿CUÁLES SON LOS EMPLEADOS QUE TIENEN EL TÍTULO “ACESOR DE RRHH"?</a:t>
            </a:r>
            <a:endParaRPr lang="es-BO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5EBDC8-7383-A8A0-A464-C9271184E36A}"/>
              </a:ext>
            </a:extLst>
          </p:cNvPr>
          <p:cNvSpPr txBox="1"/>
          <p:nvPr/>
        </p:nvSpPr>
        <p:spPr>
          <a:xfrm>
            <a:off x="289668" y="1011100"/>
            <a:ext cx="1105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3.2. ¿CUÁLES SON LOS DESTINOS DE LOS PAQUETES TURÍSTICOS RESERVADOS POR EL CLIENTE CON ID 1?</a:t>
            </a:r>
            <a:endParaRPr lang="es-BO" dirty="0"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5F70B-010D-7328-0D27-49837F54557D}"/>
              </a:ext>
            </a:extLst>
          </p:cNvPr>
          <p:cNvSpPr txBox="1"/>
          <p:nvPr/>
        </p:nvSpPr>
        <p:spPr>
          <a:xfrm>
            <a:off x="289668" y="1300772"/>
            <a:ext cx="10769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3.3. ¿CUÁLES SON LOS PAQUETES TURÍSTICOS RESERVADOS POR EL CLIENTE LLAMADO "JANE SMITH"?</a:t>
            </a:r>
            <a:endParaRPr lang="es-BO" dirty="0">
              <a:latin typeface="+mj-lt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246BE92B-BCCB-47C4-A779-8D0164D1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70104"/>
            <a:ext cx="7878617" cy="51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4A71EE-FBD6-EFCB-9C6A-DBC09819E655}"/>
              </a:ext>
            </a:extLst>
          </p:cNvPr>
          <p:cNvSpPr txBox="1"/>
          <p:nvPr/>
        </p:nvSpPr>
        <p:spPr>
          <a:xfrm>
            <a:off x="177817" y="261774"/>
            <a:ext cx="11054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3.4. ¿CUÁLES SON LOS NOMBRES DE LOS CLIENTES, LOS DESTINOS DE SUS PAQUETES TURÍSTICOS Y LOS NOMBRES DE LOS EMPLEADOS QUE GESTIONARON ESAS RESERVAS? </a:t>
            </a:r>
            <a:endParaRPr lang="es-BO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049F64-600C-0415-320C-B17A3F91D13E}"/>
              </a:ext>
            </a:extLst>
          </p:cNvPr>
          <p:cNvSpPr txBox="1"/>
          <p:nvPr/>
        </p:nvSpPr>
        <p:spPr>
          <a:xfrm>
            <a:off x="155446" y="818004"/>
            <a:ext cx="1171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3.5. ¿CUÁL ES LA CANTIDAD TOTAL DE PERSONAS QUE HAN RESERVADO PAQUETES TURÍSTICOS EN LA AGENCIA?</a:t>
            </a:r>
            <a:endParaRPr lang="es-BO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A3911C-5B4C-2E15-C2BF-97105B49A0EB}"/>
              </a:ext>
            </a:extLst>
          </p:cNvPr>
          <p:cNvSpPr txBox="1"/>
          <p:nvPr/>
        </p:nvSpPr>
        <p:spPr>
          <a:xfrm>
            <a:off x="155446" y="1187336"/>
            <a:ext cx="1169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3.6. ¿CUÁNTAS RESERVAS SE HAN REALIZADO PARA EL PAQUETE TURÍSTICO LLAMADO “CASA DEL CROSSAINT"?</a:t>
            </a:r>
            <a:endParaRPr lang="es-BO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EE8EDE-D895-9087-FE95-64F13C2E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" y="1556668"/>
            <a:ext cx="10377182" cy="53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5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PROCESUAL H3</Template>
  <TotalTime>1</TotalTime>
  <Words>430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Letras en madera</vt:lpstr>
      <vt:lpstr>Procesual </vt:lpstr>
      <vt:lpstr>1. DISEÑO DE BASE DE DATOS  </vt:lpstr>
      <vt:lpstr>Presentación de PowerPoint</vt:lpstr>
      <vt:lpstr>2.3. ¿PARA QUE SIRVE INNER JOIN? se utiliza para combinar dos o más tablas en una sola tabla. Esta instrucción devuelve solo las filas que tienen valores coincidentes en ambas tablas.   2.4. Defina que es una FUNCION DE AGREGACION. R.-Una función de agregación es una función que realiza un cálculo sobre un conjunto de valores y devuelve un solo valor o resultado.   2.5. LISTE FUNCIONES DE AGREGACION QUE CONOZCA. R.-count , sum, avg, min  y max.   2.6. ¿Para qué sirve la función CONCAT en SQL-Server? R.-La función CONCAT en SQL-Server sirve para unir o concatenar dos o más cadenas de texto en una sola. Por ejemplo, si tienes una tabla con los campos nombre y apellido, puedes usar la función CONCAT para obtener el nombre completo de una persona           </vt:lpstr>
      <vt:lpstr>2.7. Muestra un ejemplo del uso de COUNT  2.8. Muestra un ejemplo del usos de AVG  2.9. Muestra un ejemplo del uso de MIN-MAX                  </vt:lpstr>
      <vt:lpstr>3. Manejo de consultas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</dc:title>
  <dc:creator>Ezequiel xd</dc:creator>
  <cp:lastModifiedBy>Ezequiel xd</cp:lastModifiedBy>
  <cp:revision>1</cp:revision>
  <dcterms:created xsi:type="dcterms:W3CDTF">2023-11-21T03:11:09Z</dcterms:created>
  <dcterms:modified xsi:type="dcterms:W3CDTF">2023-11-21T03:12:27Z</dcterms:modified>
</cp:coreProperties>
</file>