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tags/tag16.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tags/tag3.xml" ContentType="application/vnd.openxmlformats-officedocument.presentationml.tags+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 id="2147483656" r:id="rId3"/>
  </p:sldMasterIdLst>
  <p:notesMasterIdLst>
    <p:notesMasterId r:id="rId72"/>
  </p:notesMasterIdLst>
  <p:handoutMasterIdLst>
    <p:handoutMasterId r:id="rId73"/>
  </p:handoutMasterIdLst>
  <p:sldIdLst>
    <p:sldId id="498" r:id="rId4"/>
    <p:sldId id="564" r:id="rId5"/>
    <p:sldId id="500" r:id="rId6"/>
    <p:sldId id="501" r:id="rId7"/>
    <p:sldId id="447" r:id="rId8"/>
    <p:sldId id="640" r:id="rId9"/>
    <p:sldId id="641" r:id="rId10"/>
    <p:sldId id="642" r:id="rId11"/>
    <p:sldId id="667" r:id="rId12"/>
    <p:sldId id="977" r:id="rId13"/>
    <p:sldId id="543" r:id="rId14"/>
    <p:sldId id="644" r:id="rId15"/>
    <p:sldId id="645" r:id="rId16"/>
    <p:sldId id="646" r:id="rId17"/>
    <p:sldId id="647" r:id="rId18"/>
    <p:sldId id="648" r:id="rId19"/>
    <p:sldId id="649" r:id="rId20"/>
    <p:sldId id="650" r:id="rId21"/>
    <p:sldId id="651" r:id="rId22"/>
    <p:sldId id="652" r:id="rId23"/>
    <p:sldId id="653" r:id="rId24"/>
    <p:sldId id="654" r:id="rId25"/>
    <p:sldId id="655" r:id="rId26"/>
    <p:sldId id="656" r:id="rId27"/>
    <p:sldId id="657" r:id="rId28"/>
    <p:sldId id="668" r:id="rId29"/>
    <p:sldId id="978" r:id="rId30"/>
    <p:sldId id="546" r:id="rId31"/>
    <p:sldId id="660" r:id="rId32"/>
    <p:sldId id="659" r:id="rId33"/>
    <p:sldId id="661" r:id="rId34"/>
    <p:sldId id="662" r:id="rId35"/>
    <p:sldId id="757" r:id="rId36"/>
    <p:sldId id="934" r:id="rId37"/>
    <p:sldId id="669" r:id="rId38"/>
    <p:sldId id="979" r:id="rId39"/>
    <p:sldId id="682" r:id="rId40"/>
    <p:sldId id="673" r:id="rId41"/>
    <p:sldId id="897" r:id="rId42"/>
    <p:sldId id="758" r:id="rId43"/>
    <p:sldId id="674" r:id="rId44"/>
    <p:sldId id="677" r:id="rId45"/>
    <p:sldId id="678" r:id="rId46"/>
    <p:sldId id="680" r:id="rId47"/>
    <p:sldId id="676" r:id="rId48"/>
    <p:sldId id="931" r:id="rId49"/>
    <p:sldId id="681" r:id="rId50"/>
    <p:sldId id="596" r:id="rId51"/>
    <p:sldId id="898" r:id="rId52"/>
    <p:sldId id="683" r:id="rId53"/>
    <p:sldId id="899" r:id="rId54"/>
    <p:sldId id="684" r:id="rId55"/>
    <p:sldId id="594" r:id="rId56"/>
    <p:sldId id="685" r:id="rId57"/>
    <p:sldId id="686" r:id="rId58"/>
    <p:sldId id="932" r:id="rId59"/>
    <p:sldId id="597" r:id="rId60"/>
    <p:sldId id="687" r:id="rId61"/>
    <p:sldId id="721" r:id="rId62"/>
    <p:sldId id="936" r:id="rId63"/>
    <p:sldId id="601" r:id="rId64"/>
    <p:sldId id="794" r:id="rId65"/>
    <p:sldId id="795" r:id="rId66"/>
    <p:sldId id="723" r:id="rId67"/>
    <p:sldId id="724" r:id="rId68"/>
    <p:sldId id="935" r:id="rId69"/>
    <p:sldId id="616" r:id="rId70"/>
    <p:sldId id="516" r:id="rId71"/>
  </p:sldIdLst>
  <p:sldSz cx="9144000" cy="5143500" type="screen16x9"/>
  <p:notesSz cx="6858000" cy="9144000"/>
  <p:custDataLst>
    <p:tags r:id="rId7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orient="horz" pos="2488">
          <p15:clr>
            <a:srgbClr val="A4A3A4"/>
          </p15:clr>
        </p15:guide>
        <p15:guide id="3" orient="horz" pos="2750">
          <p15:clr>
            <a:srgbClr val="A4A3A4"/>
          </p15:clr>
        </p15:guide>
        <p15:guide id="4" orient="horz" pos="2649">
          <p15:clr>
            <a:srgbClr val="A4A3A4"/>
          </p15:clr>
        </p15:guide>
        <p15:guide id="5" orient="horz" pos="3240">
          <p15:clr>
            <a:srgbClr val="A4A3A4"/>
          </p15:clr>
        </p15:guide>
        <p15:guide id="6" orient="horz" pos="2181">
          <p15:clr>
            <a:srgbClr val="A4A3A4"/>
          </p15:clr>
        </p15:guide>
        <p15:guide id="7" pos="2880">
          <p15:clr>
            <a:srgbClr val="A4A3A4"/>
          </p15:clr>
        </p15:guide>
        <p15:guide id="8" pos="5760">
          <p15:clr>
            <a:srgbClr val="A4A3A4"/>
          </p15:clr>
        </p15:guide>
        <p15:guide id="9" pos="3963">
          <p15:clr>
            <a:srgbClr val="A4A3A4"/>
          </p15:clr>
        </p15:guide>
        <p15:guide id="10" pos="3152">
          <p15:clr>
            <a:srgbClr val="A4A3A4"/>
          </p15:clr>
        </p15:guide>
        <p15:guide id="11" pos="3295">
          <p15:clr>
            <a:srgbClr val="A4A3A4"/>
          </p15:clr>
        </p15:guide>
        <p15:guide id="12" pos="3670">
          <p15:clr>
            <a:srgbClr val="A4A3A4"/>
          </p15:clr>
        </p15:guide>
        <p15:guide id="13" pos="2290">
          <p15:clr>
            <a:srgbClr val="A4A3A4"/>
          </p15:clr>
        </p15:guide>
        <p15:guide id="14" pos="501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73" autoAdjust="0"/>
    <p:restoredTop sz="93664" autoAdjust="0"/>
  </p:normalViewPr>
  <p:slideViewPr>
    <p:cSldViewPr>
      <p:cViewPr varScale="1">
        <p:scale>
          <a:sx n="119" d="100"/>
          <a:sy n="119" d="100"/>
        </p:scale>
        <p:origin x="-474" y="-90"/>
      </p:cViewPr>
      <p:guideLst>
        <p:guide orient="horz" pos="1620"/>
        <p:guide orient="horz" pos="2488"/>
        <p:guide orient="horz" pos="2750"/>
        <p:guide orient="horz" pos="2649"/>
        <p:guide orient="horz" pos="3240"/>
        <p:guide orient="horz" pos="2181"/>
        <p:guide pos="2880"/>
        <p:guide pos="5760"/>
        <p:guide pos="3963"/>
        <p:guide pos="3152"/>
        <p:guide pos="3295"/>
        <p:guide pos="3670"/>
        <p:guide pos="2290"/>
        <p:guide pos="5012"/>
      </p:guideLst>
    </p:cSldViewPr>
  </p:slideViewPr>
  <p:notesTextViewPr>
    <p:cViewPr>
      <p:scale>
        <a:sx n="100" d="100"/>
        <a:sy n="100" d="100"/>
      </p:scale>
      <p:origin x="0" y="0"/>
    </p:cViewPr>
  </p:notesTextViewPr>
  <p:sorterViewPr>
    <p:cViewPr>
      <p:scale>
        <a:sx n="150" d="100"/>
        <a:sy n="150" d="100"/>
      </p:scale>
      <p:origin x="0" y="0"/>
    </p:cViewPr>
  </p:sorterViewPr>
  <p:notesViewPr>
    <p:cSldViewPr showGuides="1">
      <p:cViewPr varScale="1">
        <p:scale>
          <a:sx n="54" d="100"/>
          <a:sy n="54" d="100"/>
        </p:scale>
        <p:origin x="-2928"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2019/10/29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xmlns="" val="21787725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25EEFF-2679-467A-B247-40FD39B65F2F}" type="datetimeFigureOut">
              <a:rPr lang="zh-CN" altLang="en-US" smtClean="0"/>
              <a:pPr/>
              <a:t>2019/10/29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CC75BC-847C-4F83-9AE3-DC3F6F592ECA}" type="slidenum">
              <a:rPr lang="zh-CN" altLang="en-US" smtClean="0"/>
              <a:pPr/>
              <a:t>‹#›</a:t>
            </a:fld>
            <a:endParaRPr lang="zh-CN" altLang="en-US"/>
          </a:p>
        </p:txBody>
      </p:sp>
    </p:spTree>
    <p:extLst>
      <p:ext uri="{BB962C8B-B14F-4D97-AF65-F5344CB8AC3E}">
        <p14:creationId xmlns:p14="http://schemas.microsoft.com/office/powerpoint/2010/main" xmlns="" val="1306431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xmlns="" val="1727133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C003C05-DDB8-4EFC-AE3F-FA01E549277C}" type="slidenum">
              <a:rPr lang="zh-CN" altLang="en-US" smtClean="0">
                <a:solidFill>
                  <a:prstClr val="black"/>
                </a:solidFill>
              </a:rPr>
              <a:pPr>
                <a:defRPr/>
              </a:pPr>
              <a:t>10</a:t>
            </a:fld>
            <a:endParaRPr lang="zh-CN" altLang="en-US">
              <a:solidFill>
                <a:prstClr val="black"/>
              </a:solidFill>
            </a:endParaRPr>
          </a:p>
        </p:txBody>
      </p:sp>
    </p:spTree>
    <p:extLst>
      <p:ext uri="{BB962C8B-B14F-4D97-AF65-F5344CB8AC3E}">
        <p14:creationId xmlns:p14="http://schemas.microsoft.com/office/powerpoint/2010/main" xmlns="" val="534085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11</a:t>
            </a:fld>
            <a:endParaRPr lang="zh-CN" altLang="en-US"/>
          </a:p>
        </p:txBody>
      </p:sp>
    </p:spTree>
    <p:extLst>
      <p:ext uri="{BB962C8B-B14F-4D97-AF65-F5344CB8AC3E}">
        <p14:creationId xmlns:p14="http://schemas.microsoft.com/office/powerpoint/2010/main" xmlns="" val="4275124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12</a:t>
            </a:fld>
            <a:endParaRPr lang="zh-CN" altLang="en-US"/>
          </a:p>
        </p:txBody>
      </p:sp>
    </p:spTree>
    <p:extLst>
      <p:ext uri="{BB962C8B-B14F-4D97-AF65-F5344CB8AC3E}">
        <p14:creationId xmlns:p14="http://schemas.microsoft.com/office/powerpoint/2010/main" xmlns="" val="341425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13</a:t>
            </a:fld>
            <a:endParaRPr lang="zh-CN" altLang="en-US"/>
          </a:p>
        </p:txBody>
      </p:sp>
    </p:spTree>
    <p:extLst>
      <p:ext uri="{BB962C8B-B14F-4D97-AF65-F5344CB8AC3E}">
        <p14:creationId xmlns:p14="http://schemas.microsoft.com/office/powerpoint/2010/main" xmlns="" val="2560466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14</a:t>
            </a:fld>
            <a:endParaRPr lang="zh-CN" altLang="en-US"/>
          </a:p>
        </p:txBody>
      </p:sp>
    </p:spTree>
    <p:extLst>
      <p:ext uri="{BB962C8B-B14F-4D97-AF65-F5344CB8AC3E}">
        <p14:creationId xmlns:p14="http://schemas.microsoft.com/office/powerpoint/2010/main" xmlns="" val="3970045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15</a:t>
            </a:fld>
            <a:endParaRPr lang="zh-CN" altLang="en-US"/>
          </a:p>
        </p:txBody>
      </p:sp>
    </p:spTree>
    <p:extLst>
      <p:ext uri="{BB962C8B-B14F-4D97-AF65-F5344CB8AC3E}">
        <p14:creationId xmlns:p14="http://schemas.microsoft.com/office/powerpoint/2010/main" xmlns="" val="175384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16</a:t>
            </a:fld>
            <a:endParaRPr lang="zh-CN" altLang="en-US"/>
          </a:p>
        </p:txBody>
      </p:sp>
    </p:spTree>
    <p:extLst>
      <p:ext uri="{BB962C8B-B14F-4D97-AF65-F5344CB8AC3E}">
        <p14:creationId xmlns:p14="http://schemas.microsoft.com/office/powerpoint/2010/main" xmlns="" val="3488228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17</a:t>
            </a:fld>
            <a:endParaRPr lang="zh-CN" altLang="en-US"/>
          </a:p>
        </p:txBody>
      </p:sp>
    </p:spTree>
    <p:extLst>
      <p:ext uri="{BB962C8B-B14F-4D97-AF65-F5344CB8AC3E}">
        <p14:creationId xmlns:p14="http://schemas.microsoft.com/office/powerpoint/2010/main" xmlns="" val="4280253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18</a:t>
            </a:fld>
            <a:endParaRPr lang="zh-CN" altLang="en-US"/>
          </a:p>
        </p:txBody>
      </p:sp>
    </p:spTree>
    <p:extLst>
      <p:ext uri="{BB962C8B-B14F-4D97-AF65-F5344CB8AC3E}">
        <p14:creationId xmlns:p14="http://schemas.microsoft.com/office/powerpoint/2010/main" xmlns="" val="3790732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19</a:t>
            </a:fld>
            <a:endParaRPr lang="zh-CN" altLang="en-US"/>
          </a:p>
        </p:txBody>
      </p:sp>
    </p:spTree>
    <p:extLst>
      <p:ext uri="{BB962C8B-B14F-4D97-AF65-F5344CB8AC3E}">
        <p14:creationId xmlns:p14="http://schemas.microsoft.com/office/powerpoint/2010/main" xmlns="" val="3196297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xmlns="" val="30735005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20</a:t>
            </a:fld>
            <a:endParaRPr lang="zh-CN" altLang="en-US"/>
          </a:p>
        </p:txBody>
      </p:sp>
    </p:spTree>
    <p:extLst>
      <p:ext uri="{BB962C8B-B14F-4D97-AF65-F5344CB8AC3E}">
        <p14:creationId xmlns:p14="http://schemas.microsoft.com/office/powerpoint/2010/main" xmlns="" val="2504407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21</a:t>
            </a:fld>
            <a:endParaRPr lang="zh-CN" altLang="en-US"/>
          </a:p>
        </p:txBody>
      </p:sp>
    </p:spTree>
    <p:extLst>
      <p:ext uri="{BB962C8B-B14F-4D97-AF65-F5344CB8AC3E}">
        <p14:creationId xmlns:p14="http://schemas.microsoft.com/office/powerpoint/2010/main" xmlns="" val="9489711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22</a:t>
            </a:fld>
            <a:endParaRPr lang="zh-CN" altLang="en-US"/>
          </a:p>
        </p:txBody>
      </p:sp>
    </p:spTree>
    <p:extLst>
      <p:ext uri="{BB962C8B-B14F-4D97-AF65-F5344CB8AC3E}">
        <p14:creationId xmlns:p14="http://schemas.microsoft.com/office/powerpoint/2010/main" xmlns="" val="772209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23</a:t>
            </a:fld>
            <a:endParaRPr lang="zh-CN" altLang="en-US"/>
          </a:p>
        </p:txBody>
      </p:sp>
    </p:spTree>
    <p:extLst>
      <p:ext uri="{BB962C8B-B14F-4D97-AF65-F5344CB8AC3E}">
        <p14:creationId xmlns:p14="http://schemas.microsoft.com/office/powerpoint/2010/main" xmlns="" val="3720470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24</a:t>
            </a:fld>
            <a:endParaRPr lang="zh-CN" altLang="en-US"/>
          </a:p>
        </p:txBody>
      </p:sp>
    </p:spTree>
    <p:extLst>
      <p:ext uri="{BB962C8B-B14F-4D97-AF65-F5344CB8AC3E}">
        <p14:creationId xmlns:p14="http://schemas.microsoft.com/office/powerpoint/2010/main" xmlns="" val="3037650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25</a:t>
            </a:fld>
            <a:endParaRPr lang="zh-CN" altLang="en-US"/>
          </a:p>
        </p:txBody>
      </p:sp>
    </p:spTree>
    <p:extLst>
      <p:ext uri="{BB962C8B-B14F-4D97-AF65-F5344CB8AC3E}">
        <p14:creationId xmlns:p14="http://schemas.microsoft.com/office/powerpoint/2010/main" xmlns="" val="29909202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CC75BC-847C-4F83-9AE3-DC3F6F592ECA}"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xmlns="" val="5025277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C003C05-DDB8-4EFC-AE3F-FA01E549277C}" type="slidenum">
              <a:rPr lang="zh-CN" altLang="en-US" smtClean="0">
                <a:solidFill>
                  <a:prstClr val="black"/>
                </a:solidFill>
              </a:rPr>
              <a:pPr>
                <a:defRPr/>
              </a:pPr>
              <a:t>27</a:t>
            </a:fld>
            <a:endParaRPr lang="zh-CN" altLang="en-US">
              <a:solidFill>
                <a:prstClr val="black"/>
              </a:solidFill>
            </a:endParaRPr>
          </a:p>
        </p:txBody>
      </p:sp>
    </p:spTree>
    <p:extLst>
      <p:ext uri="{BB962C8B-B14F-4D97-AF65-F5344CB8AC3E}">
        <p14:creationId xmlns:p14="http://schemas.microsoft.com/office/powerpoint/2010/main" xmlns="" val="22759469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28</a:t>
            </a:fld>
            <a:endParaRPr lang="zh-CN" altLang="en-US"/>
          </a:p>
        </p:txBody>
      </p:sp>
    </p:spTree>
    <p:extLst>
      <p:ext uri="{BB962C8B-B14F-4D97-AF65-F5344CB8AC3E}">
        <p14:creationId xmlns:p14="http://schemas.microsoft.com/office/powerpoint/2010/main" xmlns="" val="22179619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29</a:t>
            </a:fld>
            <a:endParaRPr lang="zh-CN" altLang="en-US"/>
          </a:p>
        </p:txBody>
      </p:sp>
    </p:spTree>
    <p:extLst>
      <p:ext uri="{BB962C8B-B14F-4D97-AF65-F5344CB8AC3E}">
        <p14:creationId xmlns:p14="http://schemas.microsoft.com/office/powerpoint/2010/main" xmlns="" val="3914479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CC75BC-847C-4F83-9AE3-DC3F6F592ECA}"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xmlns="" val="42579106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30</a:t>
            </a:fld>
            <a:endParaRPr lang="zh-CN" altLang="en-US"/>
          </a:p>
        </p:txBody>
      </p:sp>
    </p:spTree>
    <p:extLst>
      <p:ext uri="{BB962C8B-B14F-4D97-AF65-F5344CB8AC3E}">
        <p14:creationId xmlns:p14="http://schemas.microsoft.com/office/powerpoint/2010/main" xmlns="" val="31542427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31</a:t>
            </a:fld>
            <a:endParaRPr lang="zh-CN" altLang="en-US"/>
          </a:p>
        </p:txBody>
      </p:sp>
    </p:spTree>
    <p:extLst>
      <p:ext uri="{BB962C8B-B14F-4D97-AF65-F5344CB8AC3E}">
        <p14:creationId xmlns:p14="http://schemas.microsoft.com/office/powerpoint/2010/main" xmlns="" val="36734774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32</a:t>
            </a:fld>
            <a:endParaRPr lang="zh-CN" altLang="en-US"/>
          </a:p>
        </p:txBody>
      </p:sp>
    </p:spTree>
    <p:extLst>
      <p:ext uri="{BB962C8B-B14F-4D97-AF65-F5344CB8AC3E}">
        <p14:creationId xmlns:p14="http://schemas.microsoft.com/office/powerpoint/2010/main" xmlns="" val="28894035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33</a:t>
            </a:fld>
            <a:endParaRPr lang="zh-CN" altLang="en-US"/>
          </a:p>
        </p:txBody>
      </p:sp>
    </p:spTree>
    <p:extLst>
      <p:ext uri="{BB962C8B-B14F-4D97-AF65-F5344CB8AC3E}">
        <p14:creationId xmlns:p14="http://schemas.microsoft.com/office/powerpoint/2010/main" xmlns="" val="3385690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34</a:t>
            </a:fld>
            <a:endParaRPr lang="zh-CN" altLang="en-US"/>
          </a:p>
        </p:txBody>
      </p:sp>
    </p:spTree>
    <p:extLst>
      <p:ext uri="{BB962C8B-B14F-4D97-AF65-F5344CB8AC3E}">
        <p14:creationId xmlns:p14="http://schemas.microsoft.com/office/powerpoint/2010/main" xmlns="" val="39028891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CC75BC-847C-4F83-9AE3-DC3F6F592ECA}" type="slidenum">
              <a:rPr lang="zh-CN" altLang="en-US" smtClean="0">
                <a:solidFill>
                  <a:prstClr val="black"/>
                </a:solidFill>
              </a:rPr>
              <a:pPr/>
              <a:t>35</a:t>
            </a:fld>
            <a:endParaRPr lang="zh-CN" altLang="en-US">
              <a:solidFill>
                <a:prstClr val="black"/>
              </a:solidFill>
            </a:endParaRPr>
          </a:p>
        </p:txBody>
      </p:sp>
    </p:spTree>
    <p:extLst>
      <p:ext uri="{BB962C8B-B14F-4D97-AF65-F5344CB8AC3E}">
        <p14:creationId xmlns:p14="http://schemas.microsoft.com/office/powerpoint/2010/main" xmlns="" val="1914145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C003C05-DDB8-4EFC-AE3F-FA01E549277C}" type="slidenum">
              <a:rPr lang="zh-CN" altLang="en-US" smtClean="0">
                <a:solidFill>
                  <a:prstClr val="black"/>
                </a:solidFill>
              </a:rPr>
              <a:pPr>
                <a:defRPr/>
              </a:pPr>
              <a:t>36</a:t>
            </a:fld>
            <a:endParaRPr lang="zh-CN" altLang="en-US">
              <a:solidFill>
                <a:prstClr val="black"/>
              </a:solidFill>
            </a:endParaRPr>
          </a:p>
        </p:txBody>
      </p:sp>
    </p:spTree>
    <p:extLst>
      <p:ext uri="{BB962C8B-B14F-4D97-AF65-F5344CB8AC3E}">
        <p14:creationId xmlns:p14="http://schemas.microsoft.com/office/powerpoint/2010/main" xmlns="" val="37999490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37</a:t>
            </a:fld>
            <a:endParaRPr lang="zh-CN" altLang="en-US"/>
          </a:p>
        </p:txBody>
      </p:sp>
    </p:spTree>
    <p:extLst>
      <p:ext uri="{BB962C8B-B14F-4D97-AF65-F5344CB8AC3E}">
        <p14:creationId xmlns:p14="http://schemas.microsoft.com/office/powerpoint/2010/main" xmlns="" val="42140619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38</a:t>
            </a:fld>
            <a:endParaRPr lang="zh-CN" altLang="en-US"/>
          </a:p>
        </p:txBody>
      </p:sp>
    </p:spTree>
    <p:extLst>
      <p:ext uri="{BB962C8B-B14F-4D97-AF65-F5344CB8AC3E}">
        <p14:creationId xmlns:p14="http://schemas.microsoft.com/office/powerpoint/2010/main" xmlns="" val="6742423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39</a:t>
            </a:fld>
            <a:endParaRPr lang="zh-CN" altLang="en-US"/>
          </a:p>
        </p:txBody>
      </p:sp>
    </p:spTree>
    <p:extLst>
      <p:ext uri="{BB962C8B-B14F-4D97-AF65-F5344CB8AC3E}">
        <p14:creationId xmlns:p14="http://schemas.microsoft.com/office/powerpoint/2010/main" xmlns="" val="4291268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C003C05-DDB8-4EFC-AE3F-FA01E549277C}" type="slidenum">
              <a:rPr lang="zh-CN" altLang="en-US" smtClean="0">
                <a:solidFill>
                  <a:prstClr val="black"/>
                </a:solidFill>
              </a:rPr>
              <a:pPr>
                <a:defRPr/>
              </a:pPr>
              <a:t>4</a:t>
            </a:fld>
            <a:endParaRPr lang="zh-CN" altLang="en-US">
              <a:solidFill>
                <a:prstClr val="black"/>
              </a:solidFill>
            </a:endParaRPr>
          </a:p>
        </p:txBody>
      </p:sp>
    </p:spTree>
    <p:extLst>
      <p:ext uri="{BB962C8B-B14F-4D97-AF65-F5344CB8AC3E}">
        <p14:creationId xmlns:p14="http://schemas.microsoft.com/office/powerpoint/2010/main" xmlns="" val="24439109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40</a:t>
            </a:fld>
            <a:endParaRPr lang="zh-CN" altLang="en-US"/>
          </a:p>
        </p:txBody>
      </p:sp>
    </p:spTree>
    <p:extLst>
      <p:ext uri="{BB962C8B-B14F-4D97-AF65-F5344CB8AC3E}">
        <p14:creationId xmlns:p14="http://schemas.microsoft.com/office/powerpoint/2010/main" xmlns="" val="38426309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41</a:t>
            </a:fld>
            <a:endParaRPr lang="zh-CN" altLang="en-US"/>
          </a:p>
        </p:txBody>
      </p:sp>
    </p:spTree>
    <p:extLst>
      <p:ext uri="{BB962C8B-B14F-4D97-AF65-F5344CB8AC3E}">
        <p14:creationId xmlns:p14="http://schemas.microsoft.com/office/powerpoint/2010/main" xmlns="" val="7965586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42</a:t>
            </a:fld>
            <a:endParaRPr lang="zh-CN" altLang="en-US"/>
          </a:p>
        </p:txBody>
      </p:sp>
    </p:spTree>
    <p:extLst>
      <p:ext uri="{BB962C8B-B14F-4D97-AF65-F5344CB8AC3E}">
        <p14:creationId xmlns:p14="http://schemas.microsoft.com/office/powerpoint/2010/main" xmlns="" val="2582770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43</a:t>
            </a:fld>
            <a:endParaRPr lang="zh-CN" altLang="en-US"/>
          </a:p>
        </p:txBody>
      </p:sp>
    </p:spTree>
    <p:extLst>
      <p:ext uri="{BB962C8B-B14F-4D97-AF65-F5344CB8AC3E}">
        <p14:creationId xmlns:p14="http://schemas.microsoft.com/office/powerpoint/2010/main" xmlns="" val="36717964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44</a:t>
            </a:fld>
            <a:endParaRPr lang="zh-CN" altLang="en-US"/>
          </a:p>
        </p:txBody>
      </p:sp>
    </p:spTree>
    <p:extLst>
      <p:ext uri="{BB962C8B-B14F-4D97-AF65-F5344CB8AC3E}">
        <p14:creationId xmlns:p14="http://schemas.microsoft.com/office/powerpoint/2010/main" xmlns="" val="29296371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45</a:t>
            </a:fld>
            <a:endParaRPr lang="zh-CN" altLang="en-US"/>
          </a:p>
        </p:txBody>
      </p:sp>
    </p:spTree>
    <p:extLst>
      <p:ext uri="{BB962C8B-B14F-4D97-AF65-F5344CB8AC3E}">
        <p14:creationId xmlns:p14="http://schemas.microsoft.com/office/powerpoint/2010/main" xmlns="" val="14424514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46</a:t>
            </a:fld>
            <a:endParaRPr lang="zh-CN" altLang="en-US"/>
          </a:p>
        </p:txBody>
      </p:sp>
    </p:spTree>
    <p:extLst>
      <p:ext uri="{BB962C8B-B14F-4D97-AF65-F5344CB8AC3E}">
        <p14:creationId xmlns:p14="http://schemas.microsoft.com/office/powerpoint/2010/main" xmlns="" val="14068940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47</a:t>
            </a:fld>
            <a:endParaRPr lang="zh-CN" altLang="en-US"/>
          </a:p>
        </p:txBody>
      </p:sp>
    </p:spTree>
    <p:extLst>
      <p:ext uri="{BB962C8B-B14F-4D97-AF65-F5344CB8AC3E}">
        <p14:creationId xmlns:p14="http://schemas.microsoft.com/office/powerpoint/2010/main" xmlns="" val="27156774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48</a:t>
            </a:fld>
            <a:endParaRPr lang="zh-CN" altLang="en-US"/>
          </a:p>
        </p:txBody>
      </p:sp>
    </p:spTree>
    <p:extLst>
      <p:ext uri="{BB962C8B-B14F-4D97-AF65-F5344CB8AC3E}">
        <p14:creationId xmlns:p14="http://schemas.microsoft.com/office/powerpoint/2010/main" xmlns="" val="25147724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49</a:t>
            </a:fld>
            <a:endParaRPr lang="zh-CN" altLang="en-US"/>
          </a:p>
        </p:txBody>
      </p:sp>
    </p:spTree>
    <p:extLst>
      <p:ext uri="{BB962C8B-B14F-4D97-AF65-F5344CB8AC3E}">
        <p14:creationId xmlns:p14="http://schemas.microsoft.com/office/powerpoint/2010/main" xmlns="" val="3230957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5</a:t>
            </a:fld>
            <a:endParaRPr lang="zh-CN" altLang="en-US"/>
          </a:p>
        </p:txBody>
      </p:sp>
    </p:spTree>
    <p:extLst>
      <p:ext uri="{BB962C8B-B14F-4D97-AF65-F5344CB8AC3E}">
        <p14:creationId xmlns:p14="http://schemas.microsoft.com/office/powerpoint/2010/main" xmlns="" val="23958154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50</a:t>
            </a:fld>
            <a:endParaRPr lang="zh-CN" altLang="en-US"/>
          </a:p>
        </p:txBody>
      </p:sp>
    </p:spTree>
    <p:extLst>
      <p:ext uri="{BB962C8B-B14F-4D97-AF65-F5344CB8AC3E}">
        <p14:creationId xmlns:p14="http://schemas.microsoft.com/office/powerpoint/2010/main" xmlns="" val="37979217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51</a:t>
            </a:fld>
            <a:endParaRPr lang="zh-CN" altLang="en-US"/>
          </a:p>
        </p:txBody>
      </p:sp>
    </p:spTree>
    <p:extLst>
      <p:ext uri="{BB962C8B-B14F-4D97-AF65-F5344CB8AC3E}">
        <p14:creationId xmlns:p14="http://schemas.microsoft.com/office/powerpoint/2010/main" xmlns="" val="40239139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52</a:t>
            </a:fld>
            <a:endParaRPr lang="zh-CN" altLang="en-US"/>
          </a:p>
        </p:txBody>
      </p:sp>
    </p:spTree>
    <p:extLst>
      <p:ext uri="{BB962C8B-B14F-4D97-AF65-F5344CB8AC3E}">
        <p14:creationId xmlns:p14="http://schemas.microsoft.com/office/powerpoint/2010/main" xmlns="" val="29484422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53</a:t>
            </a:fld>
            <a:endParaRPr lang="zh-CN" altLang="en-US"/>
          </a:p>
        </p:txBody>
      </p:sp>
    </p:spTree>
    <p:extLst>
      <p:ext uri="{BB962C8B-B14F-4D97-AF65-F5344CB8AC3E}">
        <p14:creationId xmlns:p14="http://schemas.microsoft.com/office/powerpoint/2010/main" xmlns="" val="19416925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54</a:t>
            </a:fld>
            <a:endParaRPr lang="zh-CN" altLang="en-US"/>
          </a:p>
        </p:txBody>
      </p:sp>
    </p:spTree>
    <p:extLst>
      <p:ext uri="{BB962C8B-B14F-4D97-AF65-F5344CB8AC3E}">
        <p14:creationId xmlns:p14="http://schemas.microsoft.com/office/powerpoint/2010/main" xmlns="" val="16808000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55</a:t>
            </a:fld>
            <a:endParaRPr lang="zh-CN" altLang="en-US"/>
          </a:p>
        </p:txBody>
      </p:sp>
    </p:spTree>
    <p:extLst>
      <p:ext uri="{BB962C8B-B14F-4D97-AF65-F5344CB8AC3E}">
        <p14:creationId xmlns:p14="http://schemas.microsoft.com/office/powerpoint/2010/main" xmlns="" val="42425735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56</a:t>
            </a:fld>
            <a:endParaRPr lang="zh-CN" altLang="en-US"/>
          </a:p>
        </p:txBody>
      </p:sp>
    </p:spTree>
    <p:extLst>
      <p:ext uri="{BB962C8B-B14F-4D97-AF65-F5344CB8AC3E}">
        <p14:creationId xmlns:p14="http://schemas.microsoft.com/office/powerpoint/2010/main" xmlns="" val="6659045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57</a:t>
            </a:fld>
            <a:endParaRPr lang="zh-CN" altLang="en-US"/>
          </a:p>
        </p:txBody>
      </p:sp>
    </p:spTree>
    <p:extLst>
      <p:ext uri="{BB962C8B-B14F-4D97-AF65-F5344CB8AC3E}">
        <p14:creationId xmlns:p14="http://schemas.microsoft.com/office/powerpoint/2010/main" xmlns="" val="12716226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58</a:t>
            </a:fld>
            <a:endParaRPr lang="zh-CN" altLang="en-US"/>
          </a:p>
        </p:txBody>
      </p:sp>
    </p:spTree>
    <p:extLst>
      <p:ext uri="{BB962C8B-B14F-4D97-AF65-F5344CB8AC3E}">
        <p14:creationId xmlns:p14="http://schemas.microsoft.com/office/powerpoint/2010/main" xmlns="" val="3124353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59</a:t>
            </a:fld>
            <a:endParaRPr lang="zh-CN" altLang="en-US"/>
          </a:p>
        </p:txBody>
      </p:sp>
    </p:spTree>
    <p:extLst>
      <p:ext uri="{BB962C8B-B14F-4D97-AF65-F5344CB8AC3E}">
        <p14:creationId xmlns:p14="http://schemas.microsoft.com/office/powerpoint/2010/main" xmlns="" val="712149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6</a:t>
            </a:fld>
            <a:endParaRPr lang="zh-CN" altLang="en-US"/>
          </a:p>
        </p:txBody>
      </p:sp>
    </p:spTree>
    <p:extLst>
      <p:ext uri="{BB962C8B-B14F-4D97-AF65-F5344CB8AC3E}">
        <p14:creationId xmlns:p14="http://schemas.microsoft.com/office/powerpoint/2010/main" xmlns="" val="31145080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61</a:t>
            </a:fld>
            <a:endParaRPr lang="zh-CN" altLang="en-US"/>
          </a:p>
        </p:txBody>
      </p:sp>
    </p:spTree>
    <p:extLst>
      <p:ext uri="{BB962C8B-B14F-4D97-AF65-F5344CB8AC3E}">
        <p14:creationId xmlns:p14="http://schemas.microsoft.com/office/powerpoint/2010/main" xmlns="" val="25050311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62</a:t>
            </a:fld>
            <a:endParaRPr lang="zh-CN" altLang="en-US"/>
          </a:p>
        </p:txBody>
      </p:sp>
    </p:spTree>
    <p:extLst>
      <p:ext uri="{BB962C8B-B14F-4D97-AF65-F5344CB8AC3E}">
        <p14:creationId xmlns:p14="http://schemas.microsoft.com/office/powerpoint/2010/main" xmlns="" val="32107171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63</a:t>
            </a:fld>
            <a:endParaRPr lang="zh-CN" altLang="en-US"/>
          </a:p>
        </p:txBody>
      </p:sp>
    </p:spTree>
    <p:extLst>
      <p:ext uri="{BB962C8B-B14F-4D97-AF65-F5344CB8AC3E}">
        <p14:creationId xmlns:p14="http://schemas.microsoft.com/office/powerpoint/2010/main" xmlns="" val="30733812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64</a:t>
            </a:fld>
            <a:endParaRPr lang="zh-CN" altLang="en-US"/>
          </a:p>
        </p:txBody>
      </p:sp>
    </p:spTree>
    <p:extLst>
      <p:ext uri="{BB962C8B-B14F-4D97-AF65-F5344CB8AC3E}">
        <p14:creationId xmlns:p14="http://schemas.microsoft.com/office/powerpoint/2010/main" xmlns="" val="41143549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65</a:t>
            </a:fld>
            <a:endParaRPr lang="zh-CN" altLang="en-US"/>
          </a:p>
        </p:txBody>
      </p:sp>
    </p:spTree>
    <p:extLst>
      <p:ext uri="{BB962C8B-B14F-4D97-AF65-F5344CB8AC3E}">
        <p14:creationId xmlns:p14="http://schemas.microsoft.com/office/powerpoint/2010/main" xmlns="" val="225957456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66</a:t>
            </a:fld>
            <a:endParaRPr lang="zh-CN" altLang="en-US"/>
          </a:p>
        </p:txBody>
      </p:sp>
    </p:spTree>
    <p:extLst>
      <p:ext uri="{BB962C8B-B14F-4D97-AF65-F5344CB8AC3E}">
        <p14:creationId xmlns:p14="http://schemas.microsoft.com/office/powerpoint/2010/main" xmlns="" val="36222048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67</a:t>
            </a:fld>
            <a:endParaRPr lang="zh-CN" altLang="en-US"/>
          </a:p>
        </p:txBody>
      </p:sp>
    </p:spTree>
    <p:extLst>
      <p:ext uri="{BB962C8B-B14F-4D97-AF65-F5344CB8AC3E}">
        <p14:creationId xmlns:p14="http://schemas.microsoft.com/office/powerpoint/2010/main" xmlns="" val="8028051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solidFill>
                  <a:prstClr val="black"/>
                </a:solidFill>
              </a:rPr>
              <a:pPr/>
              <a:t>68</a:t>
            </a:fld>
            <a:endParaRPr lang="zh-CN" altLang="en-US">
              <a:solidFill>
                <a:prstClr val="black"/>
              </a:solidFill>
            </a:endParaRPr>
          </a:p>
        </p:txBody>
      </p:sp>
    </p:spTree>
    <p:extLst>
      <p:ext uri="{BB962C8B-B14F-4D97-AF65-F5344CB8AC3E}">
        <p14:creationId xmlns:p14="http://schemas.microsoft.com/office/powerpoint/2010/main" xmlns="" val="2876778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7</a:t>
            </a:fld>
            <a:endParaRPr lang="zh-CN" altLang="en-US"/>
          </a:p>
        </p:txBody>
      </p:sp>
    </p:spTree>
    <p:extLst>
      <p:ext uri="{BB962C8B-B14F-4D97-AF65-F5344CB8AC3E}">
        <p14:creationId xmlns:p14="http://schemas.microsoft.com/office/powerpoint/2010/main" xmlns="" val="590296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pPr/>
              <a:t>8</a:t>
            </a:fld>
            <a:endParaRPr lang="zh-CN" altLang="en-US"/>
          </a:p>
        </p:txBody>
      </p:sp>
    </p:spTree>
    <p:extLst>
      <p:ext uri="{BB962C8B-B14F-4D97-AF65-F5344CB8AC3E}">
        <p14:creationId xmlns:p14="http://schemas.microsoft.com/office/powerpoint/2010/main" xmlns="" val="387374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CC75BC-847C-4F83-9AE3-DC3F6F592ECA}"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xmlns="" val="2383641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8" name="文本占位符 10"/>
          <p:cNvSpPr>
            <a:spLocks noGrp="1"/>
          </p:cNvSpPr>
          <p:nvPr>
            <p:ph type="body" sz="quarter" idx="10" hasCustomPrompt="1"/>
          </p:nvPr>
        </p:nvSpPr>
        <p:spPr>
          <a:xfrm>
            <a:off x="53340" y="123190"/>
            <a:ext cx="5537835" cy="575945"/>
          </a:xfrm>
        </p:spPr>
        <p:txBody>
          <a:bodyPr anchor="ctr" anchorCtr="0">
            <a:noAutofit/>
          </a:bodyPr>
          <a:lstStyle>
            <a:lvl1pPr marL="0" indent="0">
              <a:buNone/>
              <a:defRPr sz="2000" b="1">
                <a:solidFill>
                  <a:schemeClr val="accent3">
                    <a:lumMod val="75000"/>
                  </a:schemeClr>
                </a:solidFill>
              </a:defRPr>
            </a:lvl1pPr>
          </a:lstStyle>
          <a:p>
            <a:pPr lvl="0"/>
            <a:r>
              <a:rPr lang="zh-CN" altLang="en-US" dirty="0" smtClean="0"/>
              <a:t>“不忘初心、牢记使命”主题教育学习参考资料</a:t>
            </a:r>
            <a:endParaRPr lang="zh-CN" altLang="en-US" dirty="0"/>
          </a:p>
        </p:txBody>
      </p:sp>
      <p:sp>
        <p:nvSpPr>
          <p:cNvPr id="2" name="矩形 1"/>
          <p:cNvSpPr/>
          <p:nvPr userDrawn="1"/>
        </p:nvSpPr>
        <p:spPr>
          <a:xfrm>
            <a:off x="0" y="4963500"/>
            <a:ext cx="9144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 y="725832"/>
            <a:ext cx="5724128" cy="45719"/>
          </a:xfrm>
          <a:prstGeom prst="rect">
            <a:avLst/>
          </a:prstGeom>
          <a:solidFill>
            <a:schemeClr val="accent1"/>
          </a:solidFill>
          <a:ln w="19050" cap="flat" cmpd="sng" algn="ctr">
            <a:solidFill>
              <a:schemeClr val="accent1"/>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标题和内容">
    <p:spTree>
      <p:nvGrpSpPr>
        <p:cNvPr id="1" name=""/>
        <p:cNvGrpSpPr/>
        <p:nvPr/>
      </p:nvGrpSpPr>
      <p:grpSpPr>
        <a:xfrm>
          <a:off x="0" y="0"/>
          <a:ext cx="0" cy="0"/>
          <a:chOff x="0" y="0"/>
          <a:chExt cx="0" cy="0"/>
        </a:xfrm>
      </p:grpSpPr>
      <p:sp>
        <p:nvSpPr>
          <p:cNvPr id="2" name="矩形 1"/>
          <p:cNvSpPr/>
          <p:nvPr userDrawn="1"/>
        </p:nvSpPr>
        <p:spPr>
          <a:xfrm>
            <a:off x="7884368" y="522426"/>
            <a:ext cx="1259632" cy="720000"/>
          </a:xfrm>
          <a:prstGeom prst="rect">
            <a:avLst/>
          </a:prstGeom>
          <a:ln w="190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5" name="矩形 24"/>
          <p:cNvSpPr/>
          <p:nvPr userDrawn="1"/>
        </p:nvSpPr>
        <p:spPr>
          <a:xfrm>
            <a:off x="0" y="0"/>
            <a:ext cx="3877712" cy="5143500"/>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7" name="TextBox 19"/>
          <p:cNvSpPr txBox="1"/>
          <p:nvPr userDrawn="1"/>
        </p:nvSpPr>
        <p:spPr>
          <a:xfrm>
            <a:off x="838914" y="1491630"/>
            <a:ext cx="2940998" cy="328936"/>
          </a:xfrm>
          <a:prstGeom prst="rect">
            <a:avLst/>
          </a:prstGeom>
          <a:noFill/>
          <a:effectLst/>
        </p:spPr>
        <p:txBody>
          <a:bodyPr wrap="none" rtlCol="0">
            <a:spAutoFit/>
          </a:bodyPr>
          <a:lstStyle/>
          <a:p>
            <a:pPr>
              <a:lnSpc>
                <a:spcPct val="120000"/>
              </a:lnSpc>
            </a:pPr>
            <a:r>
              <a:rPr lang="en-US" altLang="zh-CN" sz="1400" b="1" dirty="0" smtClean="0">
                <a:solidFill>
                  <a:srgbClr val="FFBE00">
                    <a:lumMod val="20000"/>
                    <a:lumOff val="80000"/>
                  </a:srgbClr>
                </a:solidFill>
                <a:latin typeface="微软雅黑" panose="020B0503020204020204" charset="-122"/>
                <a:cs typeface="+mn-ea"/>
                <a:sym typeface="+mn-lt"/>
              </a:rPr>
              <a:t>The Communist </a:t>
            </a:r>
            <a:r>
              <a:rPr lang="en-US" altLang="zh-CN" sz="1400" b="1" dirty="0">
                <a:solidFill>
                  <a:srgbClr val="FFBE00">
                    <a:lumMod val="20000"/>
                    <a:lumOff val="80000"/>
                  </a:srgbClr>
                </a:solidFill>
                <a:latin typeface="微软雅黑" panose="020B0503020204020204" charset="-122"/>
                <a:cs typeface="+mn-ea"/>
                <a:sym typeface="+mn-lt"/>
              </a:rPr>
              <a:t>Party of </a:t>
            </a:r>
            <a:r>
              <a:rPr lang="en-US" altLang="zh-CN" sz="1400" b="1" dirty="0" smtClean="0">
                <a:solidFill>
                  <a:srgbClr val="FFBE00">
                    <a:lumMod val="20000"/>
                    <a:lumOff val="80000"/>
                  </a:srgbClr>
                </a:solidFill>
                <a:latin typeface="微软雅黑" panose="020B0503020204020204" charset="-122"/>
                <a:cs typeface="+mn-ea"/>
                <a:sym typeface="+mn-lt"/>
              </a:rPr>
              <a:t>China</a:t>
            </a:r>
            <a:endParaRPr lang="zh-CN" altLang="en-US" sz="1400" b="1" dirty="0">
              <a:solidFill>
                <a:srgbClr val="FFBE00">
                  <a:lumMod val="20000"/>
                  <a:lumOff val="80000"/>
                </a:srgbClr>
              </a:solidFill>
              <a:latin typeface="微软雅黑" panose="020B0503020204020204" charset="-122"/>
              <a:cs typeface="+mn-ea"/>
              <a:sym typeface="+mn-lt"/>
            </a:endParaRPr>
          </a:p>
        </p:txBody>
      </p:sp>
      <p:sp>
        <p:nvSpPr>
          <p:cNvPr id="18" name="TextBox 20"/>
          <p:cNvSpPr txBox="1"/>
          <p:nvPr userDrawn="1"/>
        </p:nvSpPr>
        <p:spPr>
          <a:xfrm>
            <a:off x="492229" y="932386"/>
            <a:ext cx="3175331" cy="633187"/>
          </a:xfrm>
          <a:prstGeom prst="rect">
            <a:avLst/>
          </a:prstGeom>
          <a:noFill/>
          <a:effectLst/>
        </p:spPr>
        <p:txBody>
          <a:bodyPr wrap="square" rtlCol="0">
            <a:spAutoFit/>
          </a:bodyPr>
          <a:lstStyle/>
          <a:p>
            <a:pPr algn="r">
              <a:lnSpc>
                <a:spcPct val="120000"/>
              </a:lnSpc>
            </a:pPr>
            <a:r>
              <a:rPr lang="zh-CN" altLang="en-US" sz="3200" b="1" dirty="0">
                <a:solidFill>
                  <a:srgbClr val="FFBE00">
                    <a:lumMod val="20000"/>
                    <a:lumOff val="80000"/>
                  </a:srgbClr>
                </a:solidFill>
                <a:latin typeface="微软雅黑" panose="020B0503020204020204" charset="-122"/>
                <a:cs typeface="+mn-ea"/>
                <a:sym typeface="+mn-lt"/>
              </a:rPr>
              <a:t>中国共产党</a:t>
            </a:r>
            <a:endParaRPr lang="en-US" altLang="zh-CN" sz="3200" b="1" dirty="0">
              <a:solidFill>
                <a:srgbClr val="FFBE00">
                  <a:lumMod val="20000"/>
                  <a:lumOff val="80000"/>
                </a:srgbClr>
              </a:solidFill>
              <a:latin typeface="微软雅黑" panose="020B0503020204020204" charset="-122"/>
              <a:cs typeface="+mn-ea"/>
              <a:sym typeface="+mn-lt"/>
            </a:endParaRPr>
          </a:p>
        </p:txBody>
      </p:sp>
      <p:pic>
        <p:nvPicPr>
          <p:cNvPr id="19" name="Picture 3" descr="C:\Users\xb\Desktop\53bf653e36a06.png"/>
          <p:cNvPicPr>
            <a:picLocks noChangeAspect="1" noChangeArrowheads="1"/>
          </p:cNvPicPr>
          <p:nvPr userDrawn="1"/>
        </p:nvPicPr>
        <p:blipFill>
          <a:blip r:embed="rId2" cstate="print"/>
          <a:srcRect/>
          <a:stretch>
            <a:fillRect/>
          </a:stretch>
        </p:blipFill>
        <p:spPr bwMode="auto">
          <a:xfrm>
            <a:off x="236058" y="574612"/>
            <a:ext cx="1073786" cy="952056"/>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图片 7"/>
          <p:cNvPicPr>
            <a:picLocks noChangeAspect="1"/>
          </p:cNvPicPr>
          <p:nvPr userDrawn="1"/>
        </p:nvPicPr>
        <p:blipFill rotWithShape="1">
          <a:blip r:embed="rId3" cstate="screen">
            <a:extLst>
              <a:ext uri="{BEBA8EAE-BF5A-486C-A8C5-ECC9F3942E4B}">
                <a14:imgProps xmlns:a14="http://schemas.microsoft.com/office/drawing/2010/main" xmlns="">
                  <a14:imgLayer r:embed="rId4">
                    <a14:imgEffect>
                      <a14:brightnessContrast contrast="-40000"/>
                    </a14:imgEffect>
                    <a14:imgEffect>
                      <a14:colorTemperature colorTemp="11200"/>
                    </a14:imgEffect>
                  </a14:imgLayer>
                </a14:imgProps>
              </a:ext>
            </a:extLst>
          </a:blip>
          <a:srcRect/>
          <a:stretch>
            <a:fillRect/>
          </a:stretch>
        </p:blipFill>
        <p:spPr>
          <a:xfrm>
            <a:off x="8568" y="3838439"/>
            <a:ext cx="3869780" cy="1304644"/>
          </a:xfrm>
          <a:prstGeom prst="rect">
            <a:avLst/>
          </a:prstGeom>
          <a:noFill/>
          <a:effectLst/>
        </p:spPr>
      </p:pic>
      <p:sp>
        <p:nvSpPr>
          <p:cNvPr id="9" name="矩形 8"/>
          <p:cNvSpPr/>
          <p:nvPr userDrawn="1"/>
        </p:nvSpPr>
        <p:spPr>
          <a:xfrm>
            <a:off x="236058" y="2067694"/>
            <a:ext cx="3399838" cy="792088"/>
          </a:xfrm>
          <a:prstGeom prst="rect">
            <a:avLst/>
          </a:prstGeom>
          <a:solidFill>
            <a:srgbClr val="FAE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31"/>
          <p:cNvSpPr txBox="1"/>
          <p:nvPr userDrawn="1"/>
        </p:nvSpPr>
        <p:spPr>
          <a:xfrm>
            <a:off x="236058" y="2151896"/>
            <a:ext cx="3399838" cy="706755"/>
          </a:xfrm>
          <a:prstGeom prst="rect">
            <a:avLst/>
          </a:prstGeom>
          <a:noFill/>
        </p:spPr>
        <p:txBody>
          <a:bodyPr wrap="square" rtlCol="0">
            <a:spAutoFit/>
          </a:bodyPr>
          <a:lstStyle/>
          <a:p>
            <a:pPr algn="ctr"/>
            <a:r>
              <a:rPr lang="en-US" altLang="zh-CN" sz="2000" b="1" dirty="0" smtClean="0">
                <a:solidFill>
                  <a:schemeClr val="accent1">
                    <a:lumMod val="75000"/>
                  </a:schemeClr>
                </a:solidFill>
                <a:latin typeface="微软雅黑" panose="020B0503020204020204" charset="-122"/>
                <a:ea typeface="微软雅黑" panose="020B0503020204020204" charset="-122"/>
              </a:rPr>
              <a:t>“</a:t>
            </a:r>
            <a:r>
              <a:rPr lang="zh-CN" sz="2000" b="1" dirty="0" smtClean="0">
                <a:solidFill>
                  <a:schemeClr val="accent1">
                    <a:lumMod val="75000"/>
                  </a:schemeClr>
                </a:solidFill>
                <a:latin typeface="微软雅黑" panose="020B0503020204020204" charset="-122"/>
                <a:ea typeface="微软雅黑" panose="020B0503020204020204" charset="-122"/>
              </a:rPr>
              <a:t>不忘初心、牢记使命</a:t>
            </a:r>
            <a:r>
              <a:rPr lang="en-US" altLang="zh-CN" sz="2000" b="1" dirty="0" smtClean="0">
                <a:solidFill>
                  <a:schemeClr val="accent1">
                    <a:lumMod val="75000"/>
                  </a:schemeClr>
                </a:solidFill>
                <a:latin typeface="微软雅黑" panose="020B0503020204020204" charset="-122"/>
                <a:ea typeface="微软雅黑" panose="020B0503020204020204" charset="-122"/>
              </a:rPr>
              <a:t>”</a:t>
            </a:r>
          </a:p>
          <a:p>
            <a:pPr algn="ctr"/>
            <a:r>
              <a:rPr lang="zh-CN" altLang="en-US" sz="2000" b="1" dirty="0" smtClean="0">
                <a:solidFill>
                  <a:schemeClr val="accent1">
                    <a:lumMod val="75000"/>
                  </a:schemeClr>
                </a:solidFill>
                <a:latin typeface="微软雅黑" panose="020B0503020204020204" charset="-122"/>
                <a:ea typeface="微软雅黑" panose="020B0503020204020204" charset="-122"/>
              </a:rPr>
              <a:t>主题教育</a:t>
            </a:r>
          </a:p>
        </p:txBody>
      </p:sp>
      <p:sp>
        <p:nvSpPr>
          <p:cNvPr id="3" name="文本框 20"/>
          <p:cNvSpPr txBox="1"/>
          <p:nvPr userDrawn="1"/>
        </p:nvSpPr>
        <p:spPr>
          <a:xfrm>
            <a:off x="98425" y="3075940"/>
            <a:ext cx="3681730" cy="337185"/>
          </a:xfrm>
          <a:prstGeom prst="rect">
            <a:avLst/>
          </a:prstGeom>
          <a:noFill/>
        </p:spPr>
        <p:txBody>
          <a:bodyPr wrap="square" rtlCol="0">
            <a:spAutoFit/>
          </a:bodyPr>
          <a:lstStyle/>
          <a:p>
            <a:pPr algn="ctr"/>
            <a:r>
              <a:rPr lang="en-US" altLang="zh-CN" sz="1600" b="1" dirty="0">
                <a:solidFill>
                  <a:schemeClr val="accent2">
                    <a:lumMod val="20000"/>
                    <a:lumOff val="80000"/>
                  </a:schemeClr>
                </a:solidFill>
                <a:sym typeface="+mn-ea"/>
              </a:rPr>
              <a:t>——</a:t>
            </a:r>
            <a:r>
              <a:rPr lang="zh-CN" altLang="en-US" sz="1600" b="1" dirty="0">
                <a:solidFill>
                  <a:schemeClr val="accent2">
                    <a:lumMod val="20000"/>
                    <a:lumOff val="80000"/>
                  </a:schemeClr>
                </a:solidFill>
                <a:sym typeface="+mn-ea"/>
              </a:rPr>
              <a:t>重庆大学党员</a:t>
            </a:r>
            <a:r>
              <a:rPr lang="en-US" altLang="zh-CN" sz="1600" b="1" dirty="0">
                <a:solidFill>
                  <a:schemeClr val="accent2">
                    <a:lumMod val="20000"/>
                    <a:lumOff val="80000"/>
                  </a:schemeClr>
                </a:solidFill>
                <a:sym typeface="+mn-ea"/>
              </a:rPr>
              <a:t>“</a:t>
            </a:r>
            <a:r>
              <a:rPr lang="zh-CN" altLang="en-US" sz="1600" b="1" dirty="0">
                <a:solidFill>
                  <a:schemeClr val="accent2">
                    <a:lumMod val="20000"/>
                    <a:lumOff val="80000"/>
                  </a:schemeClr>
                </a:solidFill>
                <a:sym typeface="+mn-ea"/>
              </a:rPr>
              <a:t>应知应会</a:t>
            </a:r>
            <a:r>
              <a:rPr lang="en-US" altLang="zh-CN" sz="1600" b="1" dirty="0">
                <a:solidFill>
                  <a:schemeClr val="accent2">
                    <a:lumMod val="20000"/>
                    <a:lumOff val="80000"/>
                  </a:schemeClr>
                </a:solidFill>
                <a:sym typeface="+mn-ea"/>
              </a:rPr>
              <a:t>”</a:t>
            </a:r>
            <a:r>
              <a:rPr lang="zh-CN" altLang="en-US" sz="1600" b="1" dirty="0">
                <a:solidFill>
                  <a:schemeClr val="accent2">
                    <a:lumMod val="20000"/>
                    <a:lumOff val="80000"/>
                  </a:schemeClr>
                </a:solidFill>
                <a:sym typeface="+mn-ea"/>
              </a:rPr>
              <a:t>参考资料</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22" name="矩形 21"/>
          <p:cNvSpPr/>
          <p:nvPr userDrawn="1"/>
        </p:nvSpPr>
        <p:spPr>
          <a:xfrm>
            <a:off x="0" y="0"/>
            <a:ext cx="3642840" cy="5143500"/>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3" name="TextBox 19"/>
          <p:cNvSpPr txBox="1"/>
          <p:nvPr userDrawn="1"/>
        </p:nvSpPr>
        <p:spPr>
          <a:xfrm>
            <a:off x="701842" y="1491630"/>
            <a:ext cx="2940998" cy="328936"/>
          </a:xfrm>
          <a:prstGeom prst="rect">
            <a:avLst/>
          </a:prstGeom>
          <a:noFill/>
          <a:effectLst/>
        </p:spPr>
        <p:txBody>
          <a:bodyPr wrap="none" rtlCol="0">
            <a:spAutoFit/>
          </a:bodyPr>
          <a:lstStyle/>
          <a:p>
            <a:pPr>
              <a:lnSpc>
                <a:spcPct val="120000"/>
              </a:lnSpc>
            </a:pPr>
            <a:r>
              <a:rPr lang="en-US" altLang="zh-CN" sz="1400" b="1" dirty="0" smtClean="0">
                <a:solidFill>
                  <a:srgbClr val="FFBE00">
                    <a:lumMod val="20000"/>
                    <a:lumOff val="80000"/>
                  </a:srgbClr>
                </a:solidFill>
                <a:latin typeface="微软雅黑" panose="020B0503020204020204" charset="-122"/>
                <a:cs typeface="+mn-ea"/>
                <a:sym typeface="+mn-lt"/>
              </a:rPr>
              <a:t>The Communist </a:t>
            </a:r>
            <a:r>
              <a:rPr lang="en-US" altLang="zh-CN" sz="1400" b="1" dirty="0">
                <a:solidFill>
                  <a:srgbClr val="FFBE00">
                    <a:lumMod val="20000"/>
                    <a:lumOff val="80000"/>
                  </a:srgbClr>
                </a:solidFill>
                <a:latin typeface="微软雅黑" panose="020B0503020204020204" charset="-122"/>
                <a:cs typeface="+mn-ea"/>
                <a:sym typeface="+mn-lt"/>
              </a:rPr>
              <a:t>Party of </a:t>
            </a:r>
            <a:r>
              <a:rPr lang="en-US" altLang="zh-CN" sz="1400" b="1" dirty="0" smtClean="0">
                <a:solidFill>
                  <a:srgbClr val="FFBE00">
                    <a:lumMod val="20000"/>
                    <a:lumOff val="80000"/>
                  </a:srgbClr>
                </a:solidFill>
                <a:latin typeface="微软雅黑" panose="020B0503020204020204" charset="-122"/>
                <a:cs typeface="+mn-ea"/>
                <a:sym typeface="+mn-lt"/>
              </a:rPr>
              <a:t>China</a:t>
            </a:r>
            <a:endParaRPr lang="zh-CN" altLang="en-US" sz="1400" b="1" dirty="0">
              <a:solidFill>
                <a:srgbClr val="FFBE00">
                  <a:lumMod val="20000"/>
                  <a:lumOff val="80000"/>
                </a:srgbClr>
              </a:solidFill>
              <a:latin typeface="微软雅黑" panose="020B0503020204020204" charset="-122"/>
              <a:cs typeface="+mn-ea"/>
              <a:sym typeface="+mn-lt"/>
            </a:endParaRPr>
          </a:p>
        </p:txBody>
      </p:sp>
      <p:sp>
        <p:nvSpPr>
          <p:cNvPr id="14" name="TextBox 20"/>
          <p:cNvSpPr txBox="1"/>
          <p:nvPr userDrawn="1"/>
        </p:nvSpPr>
        <p:spPr>
          <a:xfrm>
            <a:off x="355157" y="932386"/>
            <a:ext cx="3175331" cy="633187"/>
          </a:xfrm>
          <a:prstGeom prst="rect">
            <a:avLst/>
          </a:prstGeom>
          <a:noFill/>
          <a:effectLst/>
        </p:spPr>
        <p:txBody>
          <a:bodyPr wrap="square" rtlCol="0">
            <a:spAutoFit/>
          </a:bodyPr>
          <a:lstStyle/>
          <a:p>
            <a:pPr algn="r">
              <a:lnSpc>
                <a:spcPct val="120000"/>
              </a:lnSpc>
            </a:pPr>
            <a:r>
              <a:rPr lang="zh-CN" altLang="en-US" sz="3200" b="1" dirty="0">
                <a:solidFill>
                  <a:srgbClr val="FFBE00">
                    <a:lumMod val="20000"/>
                    <a:lumOff val="80000"/>
                  </a:srgbClr>
                </a:solidFill>
                <a:latin typeface="微软雅黑" panose="020B0503020204020204" charset="-122"/>
                <a:cs typeface="+mn-ea"/>
                <a:sym typeface="+mn-lt"/>
              </a:rPr>
              <a:t>中国共产党</a:t>
            </a:r>
            <a:endParaRPr lang="en-US" altLang="zh-CN" sz="3200" b="1" dirty="0">
              <a:solidFill>
                <a:srgbClr val="FFBE00">
                  <a:lumMod val="20000"/>
                  <a:lumOff val="80000"/>
                </a:srgbClr>
              </a:solidFill>
              <a:latin typeface="微软雅黑" panose="020B0503020204020204" charset="-122"/>
              <a:cs typeface="+mn-ea"/>
              <a:sym typeface="+mn-lt"/>
            </a:endParaRPr>
          </a:p>
        </p:txBody>
      </p:sp>
      <p:pic>
        <p:nvPicPr>
          <p:cNvPr id="15" name="Picture 3" descr="C:\Users\xb\Desktop\53bf653e36a06.png"/>
          <p:cNvPicPr>
            <a:picLocks noChangeAspect="1" noChangeArrowheads="1"/>
          </p:cNvPicPr>
          <p:nvPr userDrawn="1"/>
        </p:nvPicPr>
        <p:blipFill>
          <a:blip r:embed="rId2" cstate="print"/>
          <a:srcRect/>
          <a:stretch>
            <a:fillRect/>
          </a:stretch>
        </p:blipFill>
        <p:spPr bwMode="auto">
          <a:xfrm>
            <a:off x="98986" y="574612"/>
            <a:ext cx="1073786" cy="952056"/>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图片 6"/>
          <p:cNvPicPr>
            <a:picLocks noChangeAspect="1"/>
          </p:cNvPicPr>
          <p:nvPr userDrawn="1"/>
        </p:nvPicPr>
        <p:blipFill rotWithShape="1">
          <a:blip r:embed="rId3" cstate="screen">
            <a:extLst>
              <a:ext uri="{BEBA8EAE-BF5A-486C-A8C5-ECC9F3942E4B}">
                <a14:imgProps xmlns:a14="http://schemas.microsoft.com/office/drawing/2010/main" xmlns="">
                  <a14:imgLayer r:embed="rId4">
                    <a14:imgEffect>
                      <a14:brightnessContrast contrast="-40000"/>
                    </a14:imgEffect>
                    <a14:imgEffect>
                      <a14:colorTemperature colorTemp="11200"/>
                    </a14:imgEffect>
                  </a14:imgLayer>
                </a14:imgProps>
              </a:ext>
            </a:extLst>
          </a:blip>
          <a:srcRect/>
          <a:stretch>
            <a:fillRect/>
          </a:stretch>
        </p:blipFill>
        <p:spPr>
          <a:xfrm>
            <a:off x="313" y="3838439"/>
            <a:ext cx="3869780" cy="1304644"/>
          </a:xfrm>
          <a:prstGeom prst="rect">
            <a:avLst/>
          </a:prstGeom>
          <a:noFill/>
          <a:effectLst/>
        </p:spPr>
      </p:pic>
      <p:sp>
        <p:nvSpPr>
          <p:cNvPr id="8" name="矩形 7"/>
          <p:cNvSpPr/>
          <p:nvPr userDrawn="1"/>
        </p:nvSpPr>
        <p:spPr>
          <a:xfrm>
            <a:off x="98986" y="2139702"/>
            <a:ext cx="3431502" cy="720080"/>
          </a:xfrm>
          <a:prstGeom prst="rect">
            <a:avLst/>
          </a:prstGeom>
          <a:solidFill>
            <a:srgbClr val="FAE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20"/>
          <p:cNvSpPr txBox="1"/>
          <p:nvPr userDrawn="1"/>
        </p:nvSpPr>
        <p:spPr>
          <a:xfrm>
            <a:off x="-635" y="3075940"/>
            <a:ext cx="3642995" cy="337185"/>
          </a:xfrm>
          <a:prstGeom prst="rect">
            <a:avLst/>
          </a:prstGeom>
          <a:noFill/>
        </p:spPr>
        <p:txBody>
          <a:bodyPr wrap="square" rtlCol="0">
            <a:spAutoFit/>
          </a:bodyPr>
          <a:lstStyle/>
          <a:p>
            <a:pPr algn="ctr"/>
            <a:r>
              <a:rPr lang="en-US" altLang="zh-CN" sz="1600" b="1" dirty="0">
                <a:solidFill>
                  <a:schemeClr val="accent2">
                    <a:lumMod val="20000"/>
                    <a:lumOff val="80000"/>
                  </a:schemeClr>
                </a:solidFill>
              </a:rPr>
              <a:t>——</a:t>
            </a:r>
            <a:r>
              <a:rPr lang="zh-CN" altLang="en-US" sz="1600" b="1" dirty="0">
                <a:solidFill>
                  <a:schemeClr val="accent2">
                    <a:lumMod val="20000"/>
                    <a:lumOff val="80000"/>
                  </a:schemeClr>
                </a:solidFill>
              </a:rPr>
              <a:t>重庆大学党员</a:t>
            </a:r>
            <a:r>
              <a:rPr lang="en-US" altLang="zh-CN" sz="1600" b="1" dirty="0">
                <a:solidFill>
                  <a:schemeClr val="accent2">
                    <a:lumMod val="20000"/>
                    <a:lumOff val="80000"/>
                  </a:schemeClr>
                </a:solidFill>
              </a:rPr>
              <a:t>“</a:t>
            </a:r>
            <a:r>
              <a:rPr lang="zh-CN" altLang="en-US" sz="1600" b="1" dirty="0">
                <a:solidFill>
                  <a:schemeClr val="accent2">
                    <a:lumMod val="20000"/>
                    <a:lumOff val="80000"/>
                  </a:schemeClr>
                </a:solidFill>
              </a:rPr>
              <a:t>应知应会</a:t>
            </a:r>
            <a:r>
              <a:rPr lang="en-US" altLang="zh-CN" sz="1600" b="1" dirty="0">
                <a:solidFill>
                  <a:schemeClr val="accent2">
                    <a:lumMod val="20000"/>
                    <a:lumOff val="80000"/>
                  </a:schemeClr>
                </a:solidFill>
              </a:rPr>
              <a:t>”</a:t>
            </a:r>
            <a:r>
              <a:rPr lang="zh-CN" altLang="en-US" sz="1600" b="1" dirty="0">
                <a:solidFill>
                  <a:schemeClr val="accent2">
                    <a:lumMod val="20000"/>
                    <a:lumOff val="80000"/>
                  </a:schemeClr>
                </a:solidFill>
              </a:rPr>
              <a:t>参考资料</a:t>
            </a:r>
          </a:p>
        </p:txBody>
      </p:sp>
      <p:sp>
        <p:nvSpPr>
          <p:cNvPr id="11" name="文本框 31"/>
          <p:cNvSpPr txBox="1"/>
          <p:nvPr userDrawn="1"/>
        </p:nvSpPr>
        <p:spPr>
          <a:xfrm>
            <a:off x="114817" y="2159267"/>
            <a:ext cx="3399838" cy="706755"/>
          </a:xfrm>
          <a:prstGeom prst="rect">
            <a:avLst/>
          </a:prstGeom>
          <a:noFill/>
        </p:spPr>
        <p:txBody>
          <a:bodyPr wrap="square" rtlCol="0">
            <a:spAutoFit/>
          </a:bodyPr>
          <a:lstStyle/>
          <a:p>
            <a:pPr algn="ctr"/>
            <a:r>
              <a:rPr lang="en-US" sz="2000" b="1" dirty="0" smtClean="0">
                <a:solidFill>
                  <a:schemeClr val="accent1">
                    <a:lumMod val="75000"/>
                  </a:schemeClr>
                </a:solidFill>
                <a:latin typeface="微软雅黑" panose="020B0503020204020204" charset="-122"/>
                <a:ea typeface="微软雅黑" panose="020B0503020204020204" charset="-122"/>
              </a:rPr>
              <a:t>“</a:t>
            </a:r>
            <a:r>
              <a:rPr lang="zh-CN" altLang="en-US" sz="2000" b="1" dirty="0" smtClean="0">
                <a:solidFill>
                  <a:schemeClr val="accent1">
                    <a:lumMod val="75000"/>
                  </a:schemeClr>
                </a:solidFill>
                <a:latin typeface="微软雅黑" panose="020B0503020204020204" charset="-122"/>
                <a:ea typeface="微软雅黑" panose="020B0503020204020204" charset="-122"/>
              </a:rPr>
              <a:t>不忘初心、牢记使命</a:t>
            </a:r>
            <a:r>
              <a:rPr lang="en-US" sz="2000" b="1" dirty="0" smtClean="0">
                <a:solidFill>
                  <a:schemeClr val="accent1">
                    <a:lumMod val="75000"/>
                  </a:schemeClr>
                </a:solidFill>
                <a:latin typeface="微软雅黑" panose="020B0503020204020204" charset="-122"/>
                <a:ea typeface="微软雅黑" panose="020B0503020204020204" charset="-122"/>
              </a:rPr>
              <a:t>”</a:t>
            </a:r>
          </a:p>
          <a:p>
            <a:pPr algn="ctr"/>
            <a:r>
              <a:rPr lang="zh-CN" altLang="en-US" sz="2000" b="1" dirty="0" smtClean="0">
                <a:solidFill>
                  <a:schemeClr val="accent1">
                    <a:lumMod val="75000"/>
                  </a:schemeClr>
                </a:solidFill>
                <a:latin typeface="微软雅黑" panose="020B0503020204020204" charset="-122"/>
                <a:ea typeface="微软雅黑" panose="020B0503020204020204" charset="-122"/>
              </a:rPr>
              <a:t>主题教育</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0_标题和内容">
    <p:spTree>
      <p:nvGrpSpPr>
        <p:cNvPr id="1" name=""/>
        <p:cNvGrpSpPr/>
        <p:nvPr/>
      </p:nvGrpSpPr>
      <p:grpSpPr>
        <a:xfrm>
          <a:off x="0" y="0"/>
          <a:ext cx="0" cy="0"/>
          <a:chOff x="0" y="0"/>
          <a:chExt cx="0" cy="0"/>
        </a:xfrm>
      </p:grpSpPr>
      <p:sp>
        <p:nvSpPr>
          <p:cNvPr id="2" name="矩形 1"/>
          <p:cNvSpPr/>
          <p:nvPr userDrawn="1"/>
        </p:nvSpPr>
        <p:spPr>
          <a:xfrm>
            <a:off x="7884368" y="522426"/>
            <a:ext cx="1259632" cy="720000"/>
          </a:xfrm>
          <a:prstGeom prst="rect">
            <a:avLst/>
          </a:prstGeom>
          <a:ln w="190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5" name="矩形 24"/>
          <p:cNvSpPr/>
          <p:nvPr userDrawn="1"/>
        </p:nvSpPr>
        <p:spPr>
          <a:xfrm>
            <a:off x="0" y="0"/>
            <a:ext cx="3877712" cy="5143500"/>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7" name="TextBox 19"/>
          <p:cNvSpPr txBox="1"/>
          <p:nvPr userDrawn="1"/>
        </p:nvSpPr>
        <p:spPr>
          <a:xfrm>
            <a:off x="838914" y="1491630"/>
            <a:ext cx="2940998" cy="328936"/>
          </a:xfrm>
          <a:prstGeom prst="rect">
            <a:avLst/>
          </a:prstGeom>
          <a:noFill/>
          <a:effectLst/>
        </p:spPr>
        <p:txBody>
          <a:bodyPr wrap="none" rtlCol="0">
            <a:spAutoFit/>
          </a:bodyPr>
          <a:lstStyle/>
          <a:p>
            <a:pPr>
              <a:lnSpc>
                <a:spcPct val="120000"/>
              </a:lnSpc>
            </a:pPr>
            <a:r>
              <a:rPr lang="en-US" altLang="zh-CN" sz="1400" b="1" dirty="0" smtClean="0">
                <a:solidFill>
                  <a:srgbClr val="FFBE00">
                    <a:lumMod val="20000"/>
                    <a:lumOff val="80000"/>
                  </a:srgbClr>
                </a:solidFill>
                <a:latin typeface="微软雅黑" panose="020B0503020204020204" charset="-122"/>
                <a:cs typeface="+mn-ea"/>
                <a:sym typeface="+mn-lt"/>
              </a:rPr>
              <a:t>The Communist </a:t>
            </a:r>
            <a:r>
              <a:rPr lang="en-US" altLang="zh-CN" sz="1400" b="1" dirty="0">
                <a:solidFill>
                  <a:srgbClr val="FFBE00">
                    <a:lumMod val="20000"/>
                    <a:lumOff val="80000"/>
                  </a:srgbClr>
                </a:solidFill>
                <a:latin typeface="微软雅黑" panose="020B0503020204020204" charset="-122"/>
                <a:cs typeface="+mn-ea"/>
                <a:sym typeface="+mn-lt"/>
              </a:rPr>
              <a:t>Party of </a:t>
            </a:r>
            <a:r>
              <a:rPr lang="en-US" altLang="zh-CN" sz="1400" b="1" dirty="0" smtClean="0">
                <a:solidFill>
                  <a:srgbClr val="FFBE00">
                    <a:lumMod val="20000"/>
                    <a:lumOff val="80000"/>
                  </a:srgbClr>
                </a:solidFill>
                <a:latin typeface="微软雅黑" panose="020B0503020204020204" charset="-122"/>
                <a:cs typeface="+mn-ea"/>
                <a:sym typeface="+mn-lt"/>
              </a:rPr>
              <a:t>China</a:t>
            </a:r>
            <a:endParaRPr lang="zh-CN" altLang="en-US" sz="1400" b="1" dirty="0">
              <a:solidFill>
                <a:srgbClr val="FFBE00">
                  <a:lumMod val="20000"/>
                  <a:lumOff val="80000"/>
                </a:srgbClr>
              </a:solidFill>
              <a:latin typeface="微软雅黑" panose="020B0503020204020204" charset="-122"/>
              <a:cs typeface="+mn-ea"/>
              <a:sym typeface="+mn-lt"/>
            </a:endParaRPr>
          </a:p>
        </p:txBody>
      </p:sp>
      <p:sp>
        <p:nvSpPr>
          <p:cNvPr id="18" name="TextBox 20"/>
          <p:cNvSpPr txBox="1"/>
          <p:nvPr userDrawn="1"/>
        </p:nvSpPr>
        <p:spPr>
          <a:xfrm>
            <a:off x="492229" y="932386"/>
            <a:ext cx="3175331" cy="633187"/>
          </a:xfrm>
          <a:prstGeom prst="rect">
            <a:avLst/>
          </a:prstGeom>
          <a:noFill/>
          <a:effectLst/>
        </p:spPr>
        <p:txBody>
          <a:bodyPr wrap="square" rtlCol="0">
            <a:spAutoFit/>
          </a:bodyPr>
          <a:lstStyle/>
          <a:p>
            <a:pPr algn="r">
              <a:lnSpc>
                <a:spcPct val="120000"/>
              </a:lnSpc>
            </a:pPr>
            <a:r>
              <a:rPr lang="zh-CN" altLang="en-US" sz="3200" b="1" dirty="0">
                <a:solidFill>
                  <a:srgbClr val="FFBE00">
                    <a:lumMod val="20000"/>
                    <a:lumOff val="80000"/>
                  </a:srgbClr>
                </a:solidFill>
                <a:latin typeface="微软雅黑" panose="020B0503020204020204" charset="-122"/>
                <a:cs typeface="+mn-ea"/>
                <a:sym typeface="+mn-lt"/>
              </a:rPr>
              <a:t>中国共产党</a:t>
            </a:r>
            <a:endParaRPr lang="en-US" altLang="zh-CN" sz="3200" b="1" dirty="0">
              <a:solidFill>
                <a:srgbClr val="FFBE00">
                  <a:lumMod val="20000"/>
                  <a:lumOff val="80000"/>
                </a:srgbClr>
              </a:solidFill>
              <a:latin typeface="微软雅黑" panose="020B0503020204020204" charset="-122"/>
              <a:cs typeface="+mn-ea"/>
              <a:sym typeface="+mn-lt"/>
            </a:endParaRPr>
          </a:p>
        </p:txBody>
      </p:sp>
      <p:pic>
        <p:nvPicPr>
          <p:cNvPr id="19" name="Picture 3" descr="C:\Users\xb\Desktop\53bf653e36a06.png"/>
          <p:cNvPicPr>
            <a:picLocks noChangeAspect="1" noChangeArrowheads="1"/>
          </p:cNvPicPr>
          <p:nvPr userDrawn="1"/>
        </p:nvPicPr>
        <p:blipFill>
          <a:blip r:embed="rId2" cstate="print"/>
          <a:srcRect/>
          <a:stretch>
            <a:fillRect/>
          </a:stretch>
        </p:blipFill>
        <p:spPr bwMode="auto">
          <a:xfrm>
            <a:off x="236058" y="574612"/>
            <a:ext cx="1073786" cy="952056"/>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图片 7"/>
          <p:cNvPicPr>
            <a:picLocks noChangeAspect="1"/>
          </p:cNvPicPr>
          <p:nvPr userDrawn="1"/>
        </p:nvPicPr>
        <p:blipFill rotWithShape="1">
          <a:blip r:embed="rId3" cstate="screen">
            <a:extLst>
              <a:ext uri="{BEBA8EAE-BF5A-486C-A8C5-ECC9F3942E4B}">
                <a14:imgProps xmlns:a14="http://schemas.microsoft.com/office/drawing/2010/main" xmlns="">
                  <a14:imgLayer r:embed="rId4">
                    <a14:imgEffect>
                      <a14:brightnessContrast contrast="-40000"/>
                    </a14:imgEffect>
                    <a14:imgEffect>
                      <a14:colorTemperature colorTemp="11200"/>
                    </a14:imgEffect>
                  </a14:imgLayer>
                </a14:imgProps>
              </a:ext>
            </a:extLst>
          </a:blip>
          <a:srcRect/>
          <a:stretch>
            <a:fillRect/>
          </a:stretch>
        </p:blipFill>
        <p:spPr>
          <a:xfrm>
            <a:off x="8568" y="3838439"/>
            <a:ext cx="3869780" cy="1304644"/>
          </a:xfrm>
          <a:prstGeom prst="rect">
            <a:avLst/>
          </a:prstGeom>
          <a:noFill/>
          <a:effectLst/>
        </p:spPr>
      </p:pic>
      <p:sp>
        <p:nvSpPr>
          <p:cNvPr id="9" name="矩形 8"/>
          <p:cNvSpPr/>
          <p:nvPr userDrawn="1"/>
        </p:nvSpPr>
        <p:spPr>
          <a:xfrm>
            <a:off x="236058" y="2067694"/>
            <a:ext cx="3399838" cy="792088"/>
          </a:xfrm>
          <a:prstGeom prst="rect">
            <a:avLst/>
          </a:prstGeom>
          <a:solidFill>
            <a:srgbClr val="FAE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31"/>
          <p:cNvSpPr txBox="1"/>
          <p:nvPr userDrawn="1"/>
        </p:nvSpPr>
        <p:spPr>
          <a:xfrm>
            <a:off x="236058" y="2151896"/>
            <a:ext cx="3399838" cy="706755"/>
          </a:xfrm>
          <a:prstGeom prst="rect">
            <a:avLst/>
          </a:prstGeom>
          <a:noFill/>
        </p:spPr>
        <p:txBody>
          <a:bodyPr wrap="square" rtlCol="0">
            <a:spAutoFit/>
          </a:bodyPr>
          <a:lstStyle/>
          <a:p>
            <a:pPr algn="ctr"/>
            <a:r>
              <a:rPr lang="en-US" altLang="zh-CN" sz="2000" b="1" dirty="0" smtClean="0">
                <a:solidFill>
                  <a:schemeClr val="accent1">
                    <a:lumMod val="75000"/>
                  </a:schemeClr>
                </a:solidFill>
                <a:latin typeface="微软雅黑" panose="020B0503020204020204" charset="-122"/>
                <a:ea typeface="微软雅黑" panose="020B0503020204020204" charset="-122"/>
              </a:rPr>
              <a:t>“</a:t>
            </a:r>
            <a:r>
              <a:rPr lang="zh-CN" sz="2000" b="1" dirty="0" smtClean="0">
                <a:solidFill>
                  <a:schemeClr val="accent1">
                    <a:lumMod val="75000"/>
                  </a:schemeClr>
                </a:solidFill>
                <a:latin typeface="微软雅黑" panose="020B0503020204020204" charset="-122"/>
                <a:ea typeface="微软雅黑" panose="020B0503020204020204" charset="-122"/>
              </a:rPr>
              <a:t>不忘初心、牢记使命</a:t>
            </a:r>
            <a:r>
              <a:rPr lang="en-US" altLang="zh-CN" sz="2000" b="1" dirty="0" smtClean="0">
                <a:solidFill>
                  <a:schemeClr val="accent1">
                    <a:lumMod val="75000"/>
                  </a:schemeClr>
                </a:solidFill>
                <a:latin typeface="微软雅黑" panose="020B0503020204020204" charset="-122"/>
                <a:ea typeface="微软雅黑" panose="020B0503020204020204" charset="-122"/>
              </a:rPr>
              <a:t>”</a:t>
            </a:r>
          </a:p>
          <a:p>
            <a:pPr algn="ctr"/>
            <a:r>
              <a:rPr lang="zh-CN" altLang="en-US" sz="2000" b="1" dirty="0" smtClean="0">
                <a:solidFill>
                  <a:schemeClr val="accent1">
                    <a:lumMod val="75000"/>
                  </a:schemeClr>
                </a:solidFill>
                <a:latin typeface="微软雅黑" panose="020B0503020204020204" charset="-122"/>
                <a:ea typeface="微软雅黑" panose="020B0503020204020204" charset="-122"/>
              </a:rPr>
              <a:t>主题教育</a:t>
            </a:r>
          </a:p>
        </p:txBody>
      </p:sp>
      <p:sp>
        <p:nvSpPr>
          <p:cNvPr id="3" name="文本框 20"/>
          <p:cNvSpPr txBox="1"/>
          <p:nvPr userDrawn="1"/>
        </p:nvSpPr>
        <p:spPr>
          <a:xfrm>
            <a:off x="8890" y="3075940"/>
            <a:ext cx="3919220" cy="337185"/>
          </a:xfrm>
          <a:prstGeom prst="rect">
            <a:avLst/>
          </a:prstGeom>
          <a:noFill/>
        </p:spPr>
        <p:txBody>
          <a:bodyPr wrap="square" rtlCol="0">
            <a:spAutoFit/>
          </a:bodyPr>
          <a:lstStyle/>
          <a:p>
            <a:pPr algn="ctr"/>
            <a:r>
              <a:rPr lang="en-US" altLang="zh-CN" sz="1600" b="1" dirty="0">
                <a:solidFill>
                  <a:schemeClr val="accent2">
                    <a:lumMod val="20000"/>
                    <a:lumOff val="80000"/>
                  </a:schemeClr>
                </a:solidFill>
              </a:rPr>
              <a:t>——</a:t>
            </a:r>
            <a:r>
              <a:rPr lang="zh-CN" altLang="en-US" sz="1600" b="1" dirty="0">
                <a:solidFill>
                  <a:schemeClr val="accent2">
                    <a:lumMod val="20000"/>
                    <a:lumOff val="80000"/>
                  </a:schemeClr>
                </a:solidFill>
              </a:rPr>
              <a:t>重庆大学党员“应知应会”参考资料</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8" name="文本占位符 10"/>
          <p:cNvSpPr>
            <a:spLocks noGrp="1"/>
          </p:cNvSpPr>
          <p:nvPr>
            <p:ph type="body" sz="quarter" idx="10" hasCustomPrompt="1"/>
          </p:nvPr>
        </p:nvSpPr>
        <p:spPr>
          <a:xfrm>
            <a:off x="53340" y="123190"/>
            <a:ext cx="5537835" cy="575945"/>
          </a:xfrm>
        </p:spPr>
        <p:txBody>
          <a:bodyPr anchor="ctr" anchorCtr="0">
            <a:noAutofit/>
          </a:bodyPr>
          <a:lstStyle>
            <a:lvl1pPr marL="0" indent="0">
              <a:buNone/>
              <a:defRPr sz="2000" b="1">
                <a:solidFill>
                  <a:schemeClr val="accent3">
                    <a:lumMod val="75000"/>
                  </a:schemeClr>
                </a:solidFill>
              </a:defRPr>
            </a:lvl1pPr>
          </a:lstStyle>
          <a:p>
            <a:pPr lvl="0"/>
            <a:r>
              <a:rPr lang="zh-CN" altLang="en-US" dirty="0" smtClean="0"/>
              <a:t>“不忘初心、牢记使命”主题教育学习资料</a:t>
            </a:r>
            <a:endParaRPr lang="zh-CN" altLang="en-US" dirty="0"/>
          </a:p>
        </p:txBody>
      </p:sp>
      <p:sp>
        <p:nvSpPr>
          <p:cNvPr id="2" name="矩形 1"/>
          <p:cNvSpPr/>
          <p:nvPr userDrawn="1"/>
        </p:nvSpPr>
        <p:spPr>
          <a:xfrm>
            <a:off x="0" y="4963500"/>
            <a:ext cx="9144000"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 y="725832"/>
            <a:ext cx="5724128" cy="45719"/>
          </a:xfrm>
          <a:prstGeom prst="rect">
            <a:avLst/>
          </a:prstGeom>
          <a:solidFill>
            <a:schemeClr val="accent1"/>
          </a:solidFill>
          <a:ln w="19050" cap="flat" cmpd="sng" algn="ctr">
            <a:solidFill>
              <a:schemeClr val="accent1"/>
            </a:solid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alibri" panose="020F0502020204030204"/>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xmlns="" Requires="p14">
      <p:transition spd="slow" p14:dur="1600" advTm="0">
        <p:blinds dir="vert"/>
      </p:transition>
    </mc:Choice>
    <mc:Fallback>
      <p:transition spd="slow" advTm="0">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22" name="矩形 21"/>
          <p:cNvSpPr/>
          <p:nvPr userDrawn="1"/>
        </p:nvSpPr>
        <p:spPr>
          <a:xfrm>
            <a:off x="0" y="0"/>
            <a:ext cx="3642840" cy="5143500"/>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cs typeface="+mn-ea"/>
              <a:sym typeface="+mn-lt"/>
            </a:endParaRPr>
          </a:p>
        </p:txBody>
      </p:sp>
      <p:sp>
        <p:nvSpPr>
          <p:cNvPr id="13" name="TextBox 19"/>
          <p:cNvSpPr txBox="1"/>
          <p:nvPr userDrawn="1"/>
        </p:nvSpPr>
        <p:spPr>
          <a:xfrm>
            <a:off x="701842" y="1491630"/>
            <a:ext cx="2940998" cy="328936"/>
          </a:xfrm>
          <a:prstGeom prst="rect">
            <a:avLst/>
          </a:prstGeom>
          <a:noFill/>
          <a:effectLst/>
        </p:spPr>
        <p:txBody>
          <a:bodyPr wrap="none" rtlCol="0">
            <a:spAutoFit/>
          </a:bodyPr>
          <a:lstStyle/>
          <a:p>
            <a:pPr>
              <a:lnSpc>
                <a:spcPct val="120000"/>
              </a:lnSpc>
            </a:pPr>
            <a:r>
              <a:rPr lang="en-US" altLang="zh-CN" sz="1400" b="1" dirty="0" smtClean="0">
                <a:solidFill>
                  <a:srgbClr val="FFBE00">
                    <a:lumMod val="20000"/>
                    <a:lumOff val="80000"/>
                  </a:srgbClr>
                </a:solidFill>
                <a:latin typeface="微软雅黑" panose="020B0503020204020204" charset="-122"/>
                <a:cs typeface="+mn-ea"/>
                <a:sym typeface="+mn-lt"/>
              </a:rPr>
              <a:t>The Communist </a:t>
            </a:r>
            <a:r>
              <a:rPr lang="en-US" altLang="zh-CN" sz="1400" b="1" dirty="0">
                <a:solidFill>
                  <a:srgbClr val="FFBE00">
                    <a:lumMod val="20000"/>
                    <a:lumOff val="80000"/>
                  </a:srgbClr>
                </a:solidFill>
                <a:latin typeface="微软雅黑" panose="020B0503020204020204" charset="-122"/>
                <a:cs typeface="+mn-ea"/>
                <a:sym typeface="+mn-lt"/>
              </a:rPr>
              <a:t>Party of </a:t>
            </a:r>
            <a:r>
              <a:rPr lang="en-US" altLang="zh-CN" sz="1400" b="1" dirty="0" smtClean="0">
                <a:solidFill>
                  <a:srgbClr val="FFBE00">
                    <a:lumMod val="20000"/>
                    <a:lumOff val="80000"/>
                  </a:srgbClr>
                </a:solidFill>
                <a:latin typeface="微软雅黑" panose="020B0503020204020204" charset="-122"/>
                <a:cs typeface="+mn-ea"/>
                <a:sym typeface="+mn-lt"/>
              </a:rPr>
              <a:t>China</a:t>
            </a:r>
            <a:endParaRPr lang="zh-CN" altLang="en-US" sz="1400" b="1" dirty="0">
              <a:solidFill>
                <a:srgbClr val="FFBE00">
                  <a:lumMod val="20000"/>
                  <a:lumOff val="80000"/>
                </a:srgbClr>
              </a:solidFill>
              <a:latin typeface="微软雅黑" panose="020B0503020204020204" charset="-122"/>
              <a:cs typeface="+mn-ea"/>
              <a:sym typeface="+mn-lt"/>
            </a:endParaRPr>
          </a:p>
        </p:txBody>
      </p:sp>
      <p:sp>
        <p:nvSpPr>
          <p:cNvPr id="14" name="TextBox 20"/>
          <p:cNvSpPr txBox="1"/>
          <p:nvPr userDrawn="1"/>
        </p:nvSpPr>
        <p:spPr>
          <a:xfrm>
            <a:off x="355157" y="932386"/>
            <a:ext cx="3175331" cy="633187"/>
          </a:xfrm>
          <a:prstGeom prst="rect">
            <a:avLst/>
          </a:prstGeom>
          <a:noFill/>
          <a:effectLst/>
        </p:spPr>
        <p:txBody>
          <a:bodyPr wrap="square" rtlCol="0">
            <a:spAutoFit/>
          </a:bodyPr>
          <a:lstStyle/>
          <a:p>
            <a:pPr algn="r">
              <a:lnSpc>
                <a:spcPct val="120000"/>
              </a:lnSpc>
            </a:pPr>
            <a:r>
              <a:rPr lang="zh-CN" altLang="en-US" sz="3200" b="1" dirty="0">
                <a:solidFill>
                  <a:srgbClr val="FFBE00">
                    <a:lumMod val="20000"/>
                    <a:lumOff val="80000"/>
                  </a:srgbClr>
                </a:solidFill>
                <a:latin typeface="微软雅黑" panose="020B0503020204020204" charset="-122"/>
                <a:cs typeface="+mn-ea"/>
                <a:sym typeface="+mn-lt"/>
              </a:rPr>
              <a:t>中国共产党</a:t>
            </a:r>
            <a:endParaRPr lang="en-US" altLang="zh-CN" sz="3200" b="1" dirty="0">
              <a:solidFill>
                <a:srgbClr val="FFBE00">
                  <a:lumMod val="20000"/>
                  <a:lumOff val="80000"/>
                </a:srgbClr>
              </a:solidFill>
              <a:latin typeface="微软雅黑" panose="020B0503020204020204" charset="-122"/>
              <a:cs typeface="+mn-ea"/>
              <a:sym typeface="+mn-lt"/>
            </a:endParaRPr>
          </a:p>
        </p:txBody>
      </p:sp>
      <p:pic>
        <p:nvPicPr>
          <p:cNvPr id="15" name="Picture 3" descr="C:\Users\xb\Desktop\53bf653e36a06.png"/>
          <p:cNvPicPr>
            <a:picLocks noChangeAspect="1" noChangeArrowheads="1"/>
          </p:cNvPicPr>
          <p:nvPr userDrawn="1"/>
        </p:nvPicPr>
        <p:blipFill>
          <a:blip r:embed="rId2" cstate="print"/>
          <a:srcRect/>
          <a:stretch>
            <a:fillRect/>
          </a:stretch>
        </p:blipFill>
        <p:spPr bwMode="auto">
          <a:xfrm>
            <a:off x="98986" y="574612"/>
            <a:ext cx="1073786" cy="952056"/>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图片 6"/>
          <p:cNvPicPr>
            <a:picLocks noChangeAspect="1"/>
          </p:cNvPicPr>
          <p:nvPr userDrawn="1"/>
        </p:nvPicPr>
        <p:blipFill rotWithShape="1">
          <a:blip r:embed="rId3" cstate="screen">
            <a:extLst>
              <a:ext uri="{BEBA8EAE-BF5A-486C-A8C5-ECC9F3942E4B}">
                <a14:imgProps xmlns:a14="http://schemas.microsoft.com/office/drawing/2010/main" xmlns="">
                  <a14:imgLayer r:embed="rId4">
                    <a14:imgEffect>
                      <a14:brightnessContrast contrast="-40000"/>
                    </a14:imgEffect>
                    <a14:imgEffect>
                      <a14:colorTemperature colorTemp="11200"/>
                    </a14:imgEffect>
                  </a14:imgLayer>
                </a14:imgProps>
              </a:ext>
            </a:extLst>
          </a:blip>
          <a:srcRect/>
          <a:stretch>
            <a:fillRect/>
          </a:stretch>
        </p:blipFill>
        <p:spPr>
          <a:xfrm>
            <a:off x="313" y="3838439"/>
            <a:ext cx="3869780" cy="1304644"/>
          </a:xfrm>
          <a:prstGeom prst="rect">
            <a:avLst/>
          </a:prstGeom>
          <a:noFill/>
          <a:effectLst/>
        </p:spPr>
      </p:pic>
      <p:sp>
        <p:nvSpPr>
          <p:cNvPr id="8" name="矩形 7"/>
          <p:cNvSpPr/>
          <p:nvPr userDrawn="1"/>
        </p:nvSpPr>
        <p:spPr>
          <a:xfrm>
            <a:off x="98986" y="2139702"/>
            <a:ext cx="3431502" cy="720080"/>
          </a:xfrm>
          <a:prstGeom prst="rect">
            <a:avLst/>
          </a:prstGeom>
          <a:solidFill>
            <a:srgbClr val="FAE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20"/>
          <p:cNvSpPr txBox="1"/>
          <p:nvPr userDrawn="1"/>
        </p:nvSpPr>
        <p:spPr>
          <a:xfrm>
            <a:off x="-133350" y="3075940"/>
            <a:ext cx="3891280" cy="583565"/>
          </a:xfrm>
          <a:prstGeom prst="rect">
            <a:avLst/>
          </a:prstGeom>
          <a:noFill/>
        </p:spPr>
        <p:txBody>
          <a:bodyPr wrap="square" rtlCol="0">
            <a:spAutoFit/>
          </a:bodyPr>
          <a:lstStyle/>
          <a:p>
            <a:pPr algn="ctr"/>
            <a:r>
              <a:rPr lang="en-US" altLang="zh-CN" sz="1600" b="1" dirty="0">
                <a:solidFill>
                  <a:schemeClr val="accent2">
                    <a:lumMod val="20000"/>
                    <a:lumOff val="80000"/>
                  </a:schemeClr>
                </a:solidFill>
                <a:sym typeface="+mn-ea"/>
              </a:rPr>
              <a:t>——</a:t>
            </a:r>
            <a:r>
              <a:rPr lang="zh-CN" altLang="en-US" sz="1600" b="1" dirty="0">
                <a:solidFill>
                  <a:schemeClr val="accent2">
                    <a:lumMod val="20000"/>
                    <a:lumOff val="80000"/>
                  </a:schemeClr>
                </a:solidFill>
                <a:sym typeface="+mn-ea"/>
              </a:rPr>
              <a:t>重庆大学党员“应知应会”参考资料</a:t>
            </a:r>
          </a:p>
          <a:p>
            <a:pPr algn="ctr"/>
            <a:endParaRPr lang="zh-CN" altLang="en-US" sz="1600" b="1" dirty="0">
              <a:solidFill>
                <a:schemeClr val="accent2">
                  <a:lumMod val="20000"/>
                  <a:lumOff val="80000"/>
                </a:schemeClr>
              </a:solidFill>
            </a:endParaRPr>
          </a:p>
        </p:txBody>
      </p:sp>
      <p:sp>
        <p:nvSpPr>
          <p:cNvPr id="11" name="文本框 31"/>
          <p:cNvSpPr txBox="1"/>
          <p:nvPr userDrawn="1"/>
        </p:nvSpPr>
        <p:spPr>
          <a:xfrm>
            <a:off x="114817" y="2159267"/>
            <a:ext cx="3399838" cy="706755"/>
          </a:xfrm>
          <a:prstGeom prst="rect">
            <a:avLst/>
          </a:prstGeom>
          <a:noFill/>
        </p:spPr>
        <p:txBody>
          <a:bodyPr wrap="square" rtlCol="0">
            <a:spAutoFit/>
          </a:bodyPr>
          <a:lstStyle/>
          <a:p>
            <a:pPr algn="ctr"/>
            <a:r>
              <a:rPr lang="en-US" sz="2000" b="1" dirty="0" smtClean="0">
                <a:solidFill>
                  <a:schemeClr val="accent1">
                    <a:lumMod val="75000"/>
                  </a:schemeClr>
                </a:solidFill>
                <a:latin typeface="微软雅黑" panose="020B0503020204020204" charset="-122"/>
                <a:ea typeface="微软雅黑" panose="020B0503020204020204" charset="-122"/>
              </a:rPr>
              <a:t>“</a:t>
            </a:r>
            <a:r>
              <a:rPr lang="zh-CN" altLang="en-US" sz="2000" b="1" dirty="0" smtClean="0">
                <a:solidFill>
                  <a:schemeClr val="accent1">
                    <a:lumMod val="75000"/>
                  </a:schemeClr>
                </a:solidFill>
                <a:latin typeface="微软雅黑" panose="020B0503020204020204" charset="-122"/>
                <a:ea typeface="微软雅黑" panose="020B0503020204020204" charset="-122"/>
              </a:rPr>
              <a:t>不忘初心、牢记使命</a:t>
            </a:r>
            <a:r>
              <a:rPr lang="en-US" sz="2000" b="1" dirty="0" smtClean="0">
                <a:solidFill>
                  <a:schemeClr val="accent1">
                    <a:lumMod val="75000"/>
                  </a:schemeClr>
                </a:solidFill>
                <a:latin typeface="微软雅黑" panose="020B0503020204020204" charset="-122"/>
                <a:ea typeface="微软雅黑" panose="020B0503020204020204" charset="-122"/>
              </a:rPr>
              <a:t>”</a:t>
            </a:r>
          </a:p>
          <a:p>
            <a:pPr algn="ctr"/>
            <a:r>
              <a:rPr lang="zh-CN" altLang="en-US" sz="2000" b="1" dirty="0" smtClean="0">
                <a:solidFill>
                  <a:schemeClr val="accent1">
                    <a:lumMod val="75000"/>
                  </a:schemeClr>
                </a:solidFill>
                <a:latin typeface="微软雅黑" panose="020B0503020204020204" charset="-122"/>
                <a:ea typeface="微软雅黑" panose="020B0503020204020204" charset="-122"/>
              </a:rPr>
              <a:t>主题教育</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theme" Target="../theme/theme3.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2019/10/29</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pic>
        <p:nvPicPr>
          <p:cNvPr id="9" name="图片 8"/>
          <p:cNvPicPr>
            <a:picLocks noChangeAspect="1"/>
          </p:cNvPicPr>
          <p:nvPr userDrawn="1"/>
        </p:nvPicPr>
        <p:blipFill rotWithShape="1">
          <a:blip r:embed="rId7" cstate="screen">
            <a:duotone>
              <a:schemeClr val="bg2">
                <a:shade val="45000"/>
                <a:satMod val="135000"/>
              </a:schemeClr>
              <a:prstClr val="white"/>
            </a:duotone>
          </a:blip>
          <a:srcRect/>
          <a:stretch>
            <a:fillRect/>
          </a:stretch>
        </p:blipFill>
        <p:spPr>
          <a:xfrm>
            <a:off x="322822" y="14335"/>
            <a:ext cx="8877020" cy="715773"/>
          </a:xfrm>
          <a:prstGeom prst="rect">
            <a:avLst/>
          </a:prstGeom>
        </p:spPr>
      </p:pic>
      <p:sp>
        <p:nvSpPr>
          <p:cNvPr id="10" name="矩形 9"/>
          <p:cNvSpPr/>
          <p:nvPr userDrawn="1"/>
        </p:nvSpPr>
        <p:spPr>
          <a:xfrm>
            <a:off x="0" y="0"/>
            <a:ext cx="9144000" cy="5143500"/>
          </a:xfrm>
          <a:prstGeom prst="rect">
            <a:avLst/>
          </a:prstGeom>
          <a:solidFill>
            <a:srgbClr val="FAE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srgbClr val="000000">
                    <a:tint val="75000"/>
                  </a:srgbClr>
                </a:solidFill>
              </a:rPr>
              <a:pPr/>
              <a:t>2019/10/29</a:t>
            </a:fld>
            <a:endParaRPr lang="zh-CN" altLang="en-US">
              <a:solidFill>
                <a:srgbClr val="000000">
                  <a:tint val="75000"/>
                </a:srgbClr>
              </a:solidFill>
            </a:endParaRPr>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srgbClr val="000000">
                  <a:tint val="75000"/>
                </a:srgbClr>
              </a:solidFill>
            </a:endParaRPr>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srgbClr val="000000">
                    <a:tint val="75000"/>
                  </a:srgbClr>
                </a:solidFill>
              </a:rPr>
              <a:pPr/>
              <a:t>‹#›</a:t>
            </a:fld>
            <a:endParaRPr lang="zh-CN" altLang="en-US">
              <a:solidFill>
                <a:srgbClr val="000000">
                  <a:tint val="75000"/>
                </a:srgbClr>
              </a:solidFill>
            </a:endParaRPr>
          </a:p>
        </p:txBody>
      </p:sp>
      <p:sp>
        <p:nvSpPr>
          <p:cNvPr id="9" name="矩形 8"/>
          <p:cNvSpPr/>
          <p:nvPr userDrawn="1"/>
        </p:nvSpPr>
        <p:spPr>
          <a:xfrm>
            <a:off x="0" y="0"/>
            <a:ext cx="9144000" cy="5143500"/>
          </a:xfrm>
          <a:prstGeom prst="rect">
            <a:avLst/>
          </a:prstGeom>
          <a:solidFill>
            <a:srgbClr val="FAE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2019/10/29</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pic>
        <p:nvPicPr>
          <p:cNvPr id="9" name="图片 8"/>
          <p:cNvPicPr>
            <a:picLocks noChangeAspect="1"/>
          </p:cNvPicPr>
          <p:nvPr userDrawn="1"/>
        </p:nvPicPr>
        <p:blipFill rotWithShape="1">
          <a:blip r:embed="rId6" cstate="screen">
            <a:duotone>
              <a:schemeClr val="bg2">
                <a:shade val="45000"/>
                <a:satMod val="135000"/>
              </a:schemeClr>
              <a:prstClr val="white"/>
            </a:duotone>
          </a:blip>
          <a:srcRect/>
          <a:stretch>
            <a:fillRect/>
          </a:stretch>
        </p:blipFill>
        <p:spPr>
          <a:xfrm>
            <a:off x="322822" y="14335"/>
            <a:ext cx="8877020" cy="715773"/>
          </a:xfrm>
          <a:prstGeom prst="rect">
            <a:avLst/>
          </a:prstGeom>
        </p:spPr>
      </p:pic>
      <p:sp>
        <p:nvSpPr>
          <p:cNvPr id="10" name="矩形 9"/>
          <p:cNvSpPr/>
          <p:nvPr userDrawn="1"/>
        </p:nvSpPr>
        <p:spPr>
          <a:xfrm>
            <a:off x="0" y="0"/>
            <a:ext cx="9144000" cy="5143500"/>
          </a:xfrm>
          <a:prstGeom prst="rect">
            <a:avLst/>
          </a:prstGeom>
          <a:solidFill>
            <a:srgbClr val="FAE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1.png"/><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1.png"/><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1.png"/><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1.png"/><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1.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1.png"/><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1.png"/><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1.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1.png"/><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1.png"/><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1.png"/><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1.png"/><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1.png"/><Relationship Id="rId4" Type="http://schemas.microsoft.com/office/2007/relationships/hdphoto" Target="../media/hdphoto2.wdp"/></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1.png"/><Relationship Id="rId4" Type="http://schemas.microsoft.com/office/2007/relationships/hdphoto" Target="../media/hdphoto2.wdp"/></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13.png"/><Relationship Id="rId4" Type="http://schemas.microsoft.com/office/2007/relationships/hdphoto" Target="../media/hdphoto3.wdp"/></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13.png"/><Relationship Id="rId4" Type="http://schemas.microsoft.com/office/2007/relationships/hdphoto" Target="../media/hdphoto3.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13.png"/><Relationship Id="rId4" Type="http://schemas.microsoft.com/office/2007/relationships/hdphoto" Target="../media/hdphoto3.wdp"/></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13.png"/><Relationship Id="rId4" Type="http://schemas.microsoft.com/office/2007/relationships/hdphoto" Target="../media/hdphoto3.wdp"/></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13.png"/><Relationship Id="rId4" Type="http://schemas.microsoft.com/office/2007/relationships/hdphoto" Target="../media/hdphoto3.wdp"/></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13.png"/><Relationship Id="rId4" Type="http://schemas.microsoft.com/office/2007/relationships/hdphoto" Target="../media/hdphoto3.wdp"/></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13.png"/><Relationship Id="rId4" Type="http://schemas.microsoft.com/office/2007/relationships/hdphoto" Target="../media/hdphoto3.wdp"/></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17.png"/></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18.png"/></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xml"/><Relationship Id="rId1" Type="http://schemas.openxmlformats.org/officeDocument/2006/relationships/tags" Target="../tags/tag10.xml"/><Relationship Id="rId5" Type="http://schemas.microsoft.com/office/2007/relationships/hdphoto" Target="../media/hdphoto4.wdp"/><Relationship Id="rId4" Type="http://schemas.openxmlformats.org/officeDocument/2006/relationships/image" Target="../media/image19.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xml"/><Relationship Id="rId1" Type="http://schemas.openxmlformats.org/officeDocument/2006/relationships/tags" Target="../tags/tag13.xml"/><Relationship Id="rId5" Type="http://schemas.microsoft.com/office/2007/relationships/hdphoto" Target="../media/hdphoto4.wdp"/><Relationship Id="rId4" Type="http://schemas.openxmlformats.org/officeDocument/2006/relationships/image" Target="../media/image19.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xml"/><Relationship Id="rId1" Type="http://schemas.openxmlformats.org/officeDocument/2006/relationships/tags" Target="../tags/tag14.xml"/><Relationship Id="rId5" Type="http://schemas.microsoft.com/office/2007/relationships/hdphoto" Target="../media/hdphoto4.wdp"/><Relationship Id="rId4" Type="http://schemas.openxmlformats.org/officeDocument/2006/relationships/image" Target="../media/image19.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20.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20.png"/></Relationships>
</file>

<file path=ppt/slides/_rels/slide6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7.xml"/><Relationship Id="rId1" Type="http://schemas.openxmlformats.org/officeDocument/2006/relationships/slideLayout" Target="../slideLayouts/slideLayout6.xml"/><Relationship Id="rId4" Type="http://schemas.microsoft.com/office/2007/relationships/hdphoto" Target="../media/hdphoto5.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347614"/>
            <a:ext cx="9144000" cy="3795886"/>
          </a:xfrm>
          <a:prstGeom prst="rect">
            <a:avLst/>
          </a:prstGeom>
          <a:solidFill>
            <a:srgbClr val="FAE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FFFFFF"/>
              </a:solidFill>
            </a:endParaRPr>
          </a:p>
        </p:txBody>
      </p:sp>
      <p:pic>
        <p:nvPicPr>
          <p:cNvPr id="13" name="图片 12"/>
          <p:cNvPicPr>
            <a:picLocks noChangeAspect="1"/>
          </p:cNvPicPr>
          <p:nvPr/>
        </p:nvPicPr>
        <p:blipFill rotWithShape="1">
          <a:blip r:embed="rId3" cstate="screen"/>
          <a:srcRect/>
          <a:stretch>
            <a:fillRect/>
          </a:stretch>
        </p:blipFill>
        <p:spPr>
          <a:xfrm>
            <a:off x="-169" y="2139702"/>
            <a:ext cx="9147345" cy="3003799"/>
          </a:xfrm>
          <a:prstGeom prst="rect">
            <a:avLst/>
          </a:prstGeom>
        </p:spPr>
      </p:pic>
      <p:sp>
        <p:nvSpPr>
          <p:cNvPr id="27" name="矩形 26"/>
          <p:cNvSpPr/>
          <p:nvPr/>
        </p:nvSpPr>
        <p:spPr>
          <a:xfrm>
            <a:off x="0" y="0"/>
            <a:ext cx="9144000" cy="40119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zh-CN" altLang="en-US" sz="1400" b="1" dirty="0">
              <a:solidFill>
                <a:srgbClr val="FFFFFF">
                  <a:lumMod val="95000"/>
                </a:srgbClr>
              </a:solidFill>
              <a:latin typeface="微软雅黑" panose="020B0503020204020204" charset="-122"/>
            </a:endParaRPr>
          </a:p>
        </p:txBody>
      </p:sp>
      <p:pic>
        <p:nvPicPr>
          <p:cNvPr id="29" name="Picture 3" descr="C:\Users\xb\Desktop\53bf653e36a06.png"/>
          <p:cNvPicPr>
            <a:picLocks noChangeAspect="1" noChangeArrowheads="1"/>
          </p:cNvPicPr>
          <p:nvPr/>
        </p:nvPicPr>
        <p:blipFill>
          <a:blip r:embed="rId4" cstate="print"/>
          <a:srcRect/>
          <a:stretch>
            <a:fillRect/>
          </a:stretch>
        </p:blipFill>
        <p:spPr bwMode="auto">
          <a:xfrm>
            <a:off x="193675" y="60960"/>
            <a:ext cx="1165225" cy="1033145"/>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xmlns="">
                <a:solidFill>
                  <a:srgbClr val="FFFFFF"/>
                </a:solidFill>
              </a14:hiddenFill>
            </a:ext>
          </a:extLst>
        </p:spPr>
      </p:pic>
      <p:sp>
        <p:nvSpPr>
          <p:cNvPr id="19" name="TextBox 18"/>
          <p:cNvSpPr txBox="1"/>
          <p:nvPr/>
        </p:nvSpPr>
        <p:spPr>
          <a:xfrm>
            <a:off x="7343930" y="714051"/>
            <a:ext cx="1944812" cy="1323439"/>
          </a:xfrm>
          <a:prstGeom prst="rect">
            <a:avLst/>
          </a:prstGeom>
          <a:noFill/>
          <a:effectLst/>
        </p:spPr>
        <p:txBody>
          <a:bodyPr wrap="square" rtlCol="0">
            <a:spAutoFit/>
          </a:bodyPr>
          <a:lstStyle/>
          <a:p>
            <a:pPr algn="ctr"/>
            <a:r>
              <a:rPr lang="zh-CN" altLang="en-US" sz="4000" b="1" dirty="0" smtClean="0">
                <a:solidFill>
                  <a:srgbClr val="9B0D13"/>
                </a:solidFill>
              </a:rPr>
              <a:t>专题</a:t>
            </a:r>
            <a:endParaRPr lang="en-US" altLang="zh-CN" sz="4000" b="1" dirty="0" smtClean="0">
              <a:solidFill>
                <a:srgbClr val="9B0D13"/>
              </a:solidFill>
            </a:endParaRPr>
          </a:p>
          <a:p>
            <a:pPr algn="ctr"/>
            <a:r>
              <a:rPr lang="zh-CN" altLang="en-US" sz="4000" b="1" dirty="0" smtClean="0">
                <a:solidFill>
                  <a:srgbClr val="9B0D13"/>
                </a:solidFill>
              </a:rPr>
              <a:t>党课</a:t>
            </a:r>
            <a:endParaRPr lang="en-US" altLang="zh-CN" sz="4000" b="1" dirty="0" smtClean="0">
              <a:solidFill>
                <a:srgbClr val="9B0D13"/>
              </a:solidFill>
            </a:endParaRPr>
          </a:p>
        </p:txBody>
      </p:sp>
      <p:sp>
        <p:nvSpPr>
          <p:cNvPr id="14" name="TextBox 13"/>
          <p:cNvSpPr txBox="1"/>
          <p:nvPr/>
        </p:nvSpPr>
        <p:spPr>
          <a:xfrm>
            <a:off x="395536" y="699542"/>
            <a:ext cx="8453120" cy="2012859"/>
          </a:xfrm>
          <a:prstGeom prst="rect">
            <a:avLst/>
          </a:prstGeom>
          <a:noFill/>
        </p:spPr>
        <p:txBody>
          <a:bodyPr wrap="square" rtlCol="0">
            <a:spAutoFit/>
          </a:bodyPr>
          <a:lstStyle/>
          <a:p>
            <a:pPr algn="ctr">
              <a:lnSpc>
                <a:spcPct val="130000"/>
              </a:lnSpc>
            </a:pPr>
            <a:r>
              <a:rPr lang="zh-CN" altLang="en-US" sz="2400" b="1" dirty="0" smtClean="0">
                <a:solidFill>
                  <a:schemeClr val="accent2">
                    <a:lumMod val="60000"/>
                    <a:lumOff val="40000"/>
                  </a:schemeClr>
                </a:solidFill>
                <a:latin typeface="微软雅黑" panose="020B0503020204020204" charset="-122"/>
                <a:ea typeface="微软雅黑" panose="020B0503020204020204" charset="-122"/>
                <a:cs typeface="微软雅黑" panose="020B0503020204020204" charset="-122"/>
              </a:rPr>
              <a:t>守初心、担使命、找差距 抓落实</a:t>
            </a:r>
            <a:endParaRPr lang="en-US" altLang="zh-CN" sz="2400" b="1" dirty="0" smtClean="0">
              <a:solidFill>
                <a:schemeClr val="accent2">
                  <a:lumMod val="60000"/>
                  <a:lumOff val="40000"/>
                </a:schemeClr>
              </a:solidFill>
              <a:latin typeface="微软雅黑" panose="020B0503020204020204" charset="-122"/>
              <a:ea typeface="微软雅黑" panose="020B0503020204020204" charset="-122"/>
              <a:cs typeface="微软雅黑" panose="020B0503020204020204" charset="-122"/>
            </a:endParaRPr>
          </a:p>
          <a:p>
            <a:pPr algn="ctr">
              <a:lnSpc>
                <a:spcPct val="130000"/>
              </a:lnSpc>
            </a:pPr>
            <a:r>
              <a:rPr lang="zh-CN" altLang="zh-CN" sz="4800" b="1" dirty="0" smtClean="0">
                <a:solidFill>
                  <a:srgbClr val="FFBE00">
                    <a:lumMod val="20000"/>
                    <a:lumOff val="80000"/>
                  </a:srgbClr>
                </a:solidFill>
                <a:latin typeface="微软雅黑" panose="020B0503020204020204" charset="-122"/>
                <a:ea typeface="微软雅黑" panose="020B0503020204020204" charset="-122"/>
                <a:cs typeface="微软雅黑" panose="020B0503020204020204" charset="-122"/>
              </a:rPr>
              <a:t>不</a:t>
            </a:r>
            <a:r>
              <a:rPr lang="zh-CN" altLang="zh-CN" sz="4800" b="1" dirty="0">
                <a:solidFill>
                  <a:srgbClr val="FFBE00">
                    <a:lumMod val="20000"/>
                    <a:lumOff val="80000"/>
                  </a:srgbClr>
                </a:solidFill>
                <a:latin typeface="微软雅黑" panose="020B0503020204020204" charset="-122"/>
                <a:ea typeface="微软雅黑" panose="020B0503020204020204" charset="-122"/>
                <a:cs typeface="微软雅黑" panose="020B0503020204020204" charset="-122"/>
              </a:rPr>
              <a:t>忘初心、牢记</a:t>
            </a:r>
            <a:r>
              <a:rPr lang="zh-CN" altLang="zh-CN" sz="4800" b="1" dirty="0" smtClean="0">
                <a:solidFill>
                  <a:srgbClr val="FFBE00">
                    <a:lumMod val="20000"/>
                    <a:lumOff val="80000"/>
                  </a:srgbClr>
                </a:solidFill>
                <a:latin typeface="微软雅黑" panose="020B0503020204020204" charset="-122"/>
                <a:ea typeface="微软雅黑" panose="020B0503020204020204" charset="-122"/>
                <a:cs typeface="微软雅黑" panose="020B0503020204020204" charset="-122"/>
              </a:rPr>
              <a:t>使命</a:t>
            </a:r>
            <a:endParaRPr lang="zh-CN" altLang="en-US" sz="4800" b="1" dirty="0">
              <a:solidFill>
                <a:srgbClr val="FFBE00">
                  <a:lumMod val="20000"/>
                  <a:lumOff val="80000"/>
                </a:srgbClr>
              </a:solidFill>
              <a:latin typeface="微软雅黑" panose="020B0503020204020204" charset="-122"/>
              <a:ea typeface="微软雅黑" panose="020B0503020204020204" charset="-122"/>
              <a:cs typeface="微软雅黑" panose="020B0503020204020204" charset="-122"/>
            </a:endParaRPr>
          </a:p>
          <a:p>
            <a:pPr algn="ctr">
              <a:lnSpc>
                <a:spcPct val="130000"/>
              </a:lnSpc>
            </a:pPr>
            <a:r>
              <a:rPr lang="en-US" altLang="zh-CN" sz="2400" b="1" dirty="0" smtClean="0">
                <a:solidFill>
                  <a:schemeClr val="accent2">
                    <a:lumMod val="60000"/>
                    <a:lumOff val="40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400" b="1" dirty="0" smtClean="0">
                <a:solidFill>
                  <a:schemeClr val="accent2">
                    <a:lumMod val="60000"/>
                    <a:lumOff val="40000"/>
                  </a:schemeClr>
                </a:solidFill>
                <a:latin typeface="微软雅黑" panose="020B0503020204020204" charset="-122"/>
                <a:ea typeface="微软雅黑" panose="020B0503020204020204" charset="-122"/>
                <a:cs typeface="微软雅黑" panose="020B0503020204020204" charset="-122"/>
                <a:sym typeface="+mn-ea"/>
              </a:rPr>
              <a:t>学习贯彻开展“不忘初心、牢记使命”主题教育的通知</a:t>
            </a:r>
            <a:endParaRPr lang="zh-CN" altLang="en-US" sz="2400" b="1" dirty="0">
              <a:solidFill>
                <a:schemeClr val="accent2">
                  <a:lumMod val="60000"/>
                  <a:lumOff val="40000"/>
                </a:schemeClr>
              </a:solidFill>
              <a:latin typeface="微软雅黑" panose="020B0503020204020204" charset="-122"/>
              <a:ea typeface="微软雅黑" panose="020B0503020204020204" charset="-122"/>
              <a:cs typeface="微软雅黑" panose="020B0503020204020204" charset="-122"/>
              <a:sym typeface="+mn-ea"/>
            </a:endParaRPr>
          </a:p>
        </p:txBody>
      </p:sp>
      <p:pic>
        <p:nvPicPr>
          <p:cNvPr id="16" name="Picture 2" descr="C:\Users\PC\Desktop\zqq\image3.png"/>
          <p:cNvPicPr>
            <a:picLocks noChangeAspect="1" noChangeArrowheads="1"/>
          </p:cNvPicPr>
          <p:nvPr/>
        </p:nvPicPr>
        <p:blipFill>
          <a:blip r:embed="rId5" cstate="screen"/>
          <a:srcRect/>
          <a:stretch>
            <a:fillRect/>
          </a:stretch>
        </p:blipFill>
        <p:spPr bwMode="auto">
          <a:xfrm flipH="1">
            <a:off x="-2" y="4013500"/>
            <a:ext cx="2451528" cy="11300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Box 8"/>
          <p:cNvSpPr txBox="1"/>
          <p:nvPr/>
        </p:nvSpPr>
        <p:spPr>
          <a:xfrm>
            <a:off x="2699792" y="2931790"/>
            <a:ext cx="3816424" cy="369332"/>
          </a:xfrm>
          <a:prstGeom prst="rect">
            <a:avLst/>
          </a:prstGeom>
          <a:noFill/>
        </p:spPr>
        <p:txBody>
          <a:bodyPr wrap="square" rtlCol="0">
            <a:spAutoFit/>
          </a:bodyPr>
          <a:lstStyle/>
          <a:p>
            <a:r>
              <a:rPr lang="zh-CN" altLang="en-US" dirty="0" smtClean="0">
                <a:solidFill>
                  <a:srgbClr val="FFFF00"/>
                </a:solidFill>
              </a:rPr>
              <a:t>      材料科学与工程学院：王敬丰</a:t>
            </a:r>
            <a:endParaRPr lang="zh-CN" altLang="en-US" dirty="0">
              <a:solidFill>
                <a:srgbClr val="FFFF00"/>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600" advTm="4922"/>
    </mc:Choice>
    <mc:Fallback>
      <p:transition spd="slow" advTm="4922"/>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23"/>
          <p:cNvSpPr txBox="1"/>
          <p:nvPr/>
        </p:nvSpPr>
        <p:spPr>
          <a:xfrm>
            <a:off x="7814573" y="503807"/>
            <a:ext cx="1192213" cy="865188"/>
          </a:xfrm>
          <a:prstGeom prst="rect">
            <a:avLst/>
          </a:prstGeom>
        </p:spPr>
        <p:txBody>
          <a:bodyPr anchor="ctr" anchorCtr="0"/>
          <a:lstStyle>
            <a:lvl1pPr marL="0" indent="0" algn="ctr" defTabSz="914400" rtl="0" eaLnBrk="1" latinLnBrk="0" hangingPunct="1">
              <a:spcBef>
                <a:spcPct val="20000"/>
              </a:spcBef>
              <a:buFont typeface="Arial" panose="020B0604020202020204" pitchFamily="34" charset="0"/>
              <a:buNone/>
              <a:defRPr sz="4000" kern="1200">
                <a:solidFill>
                  <a:schemeClr val="accent2">
                    <a:lumMod val="20000"/>
                    <a:lumOff val="8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二</a:t>
            </a:r>
          </a:p>
        </p:txBody>
      </p:sp>
      <p:sp>
        <p:nvSpPr>
          <p:cNvPr id="7" name="矩形 6"/>
          <p:cNvSpPr/>
          <p:nvPr/>
        </p:nvSpPr>
        <p:spPr>
          <a:xfrm>
            <a:off x="5050790" y="1819910"/>
            <a:ext cx="1235710" cy="1280160"/>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r>
              <a:rPr lang="zh-CN" altLang="en-US" sz="7200" b="1" dirty="0">
                <a:solidFill>
                  <a:schemeClr val="accent1">
                    <a:lumMod val="75000"/>
                  </a:schemeClr>
                </a:solidFill>
              </a:rPr>
              <a:t>目</a:t>
            </a:r>
          </a:p>
        </p:txBody>
      </p:sp>
      <p:sp>
        <p:nvSpPr>
          <p:cNvPr id="8" name="矩形 7"/>
          <p:cNvSpPr/>
          <p:nvPr/>
        </p:nvSpPr>
        <p:spPr>
          <a:xfrm>
            <a:off x="6875145" y="1819275"/>
            <a:ext cx="1229360" cy="1280795"/>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r>
              <a:rPr lang="zh-CN" altLang="en-US" sz="7200" b="1" dirty="0">
                <a:solidFill>
                  <a:schemeClr val="accent1">
                    <a:lumMod val="75000"/>
                  </a:schemeClr>
                </a:solidFill>
              </a:rPr>
              <a:t>标</a:t>
            </a:r>
          </a:p>
        </p:txBody>
      </p:sp>
      <p:sp>
        <p:nvSpPr>
          <p:cNvPr id="2" name="矩形 1"/>
          <p:cNvSpPr/>
          <p:nvPr/>
        </p:nvSpPr>
        <p:spPr>
          <a:xfrm>
            <a:off x="5050790" y="3502660"/>
            <a:ext cx="1250950" cy="1157605"/>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r>
              <a:rPr lang="zh-CN" altLang="en-US" sz="7200" b="1" dirty="0">
                <a:solidFill>
                  <a:schemeClr val="accent1">
                    <a:lumMod val="75000"/>
                  </a:schemeClr>
                </a:solidFill>
              </a:rPr>
              <a:t>要</a:t>
            </a:r>
          </a:p>
        </p:txBody>
      </p:sp>
      <p:sp>
        <p:nvSpPr>
          <p:cNvPr id="3" name="矩形 2"/>
          <p:cNvSpPr/>
          <p:nvPr/>
        </p:nvSpPr>
        <p:spPr>
          <a:xfrm>
            <a:off x="6829425" y="3502660"/>
            <a:ext cx="1275080" cy="1157605"/>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r>
              <a:rPr lang="zh-CN" altLang="en-US" sz="7200" b="1" dirty="0">
                <a:solidFill>
                  <a:schemeClr val="accent1">
                    <a:lumMod val="75000"/>
                  </a:schemeClr>
                </a:solidFill>
              </a:rPr>
              <a:t>求</a:t>
            </a: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2000" advTm="4813"/>
    </mc:Choice>
    <mc:Fallback>
      <p:transition spd="slow" advTm="4813"/>
    </mc:Fallback>
  </mc:AlternateContent>
  <p:timing>
    <p:tnLst>
      <p:par>
        <p:cTn id="1" dur="indefinite" restart="never" nodeType="tmRoot"/>
      </p:par>
    </p:tnLst>
    <p:bldLst>
      <p:bldP spid="7" grpId="0" bldLvl="0" animBg="1"/>
      <p:bldP spid="8" grpId="0" bldLvl="0" animBg="1"/>
      <p:bldP spid="2" grpId="0" bldLvl="0" animBg="1"/>
      <p:bldP spid="3"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8668" y="51470"/>
            <a:ext cx="4868700" cy="576262"/>
          </a:xfrm>
        </p:spPr>
        <p:txBody>
          <a:bodyPr/>
          <a:lstStyle/>
          <a:p>
            <a:pPr>
              <a:lnSpc>
                <a:spcPct val="120000"/>
              </a:lnSpc>
              <a:spcBef>
                <a:spcPct val="0"/>
              </a:spcBef>
            </a:pPr>
            <a:r>
              <a:rPr lang="zh-CN" altLang="en-US" sz="2400" dirty="0">
                <a:solidFill>
                  <a:schemeClr val="accent1">
                    <a:lumMod val="75000"/>
                  </a:schemeClr>
                </a:solidFill>
                <a:cs typeface="+mn-ea"/>
                <a:sym typeface="+mn-lt"/>
              </a:rPr>
              <a:t>二、准确把握主题教育的目标要求</a:t>
            </a:r>
          </a:p>
        </p:txBody>
      </p:sp>
      <p:sp>
        <p:nvSpPr>
          <p:cNvPr id="4" name="矩形 3"/>
          <p:cNvSpPr/>
          <p:nvPr/>
        </p:nvSpPr>
        <p:spPr>
          <a:xfrm>
            <a:off x="271145" y="1263015"/>
            <a:ext cx="2723515" cy="3293110"/>
          </a:xfrm>
          <a:prstGeom prst="rect">
            <a:avLst/>
          </a:prstGeom>
          <a:ln w="19050"/>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solidFill>
                <a:schemeClr val="accent2">
                  <a:lumMod val="20000"/>
                  <a:lumOff val="80000"/>
                </a:schemeClr>
              </a:solidFill>
            </a:endParaRPr>
          </a:p>
        </p:txBody>
      </p:sp>
      <p:sp>
        <p:nvSpPr>
          <p:cNvPr id="7" name="矩形 6"/>
          <p:cNvSpPr/>
          <p:nvPr/>
        </p:nvSpPr>
        <p:spPr>
          <a:xfrm>
            <a:off x="3248660" y="942340"/>
            <a:ext cx="5652770" cy="647700"/>
          </a:xfrm>
          <a:prstGeom prst="rect">
            <a:avLst/>
          </a:prstGeom>
          <a:solidFill>
            <a:schemeClr val="accent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000" b="1" dirty="0">
                <a:solidFill>
                  <a:schemeClr val="accent2">
                    <a:lumMod val="20000"/>
                    <a:lumOff val="80000"/>
                  </a:schemeClr>
                </a:solidFill>
                <a:latin typeface="微软雅黑" panose="020B0503020204020204" charset="-122"/>
                <a:ea typeface="微软雅黑" panose="020B0503020204020204" charset="-122"/>
                <a:sym typeface="+mn-ea"/>
              </a:rPr>
              <a:t>第一，认真贯彻总要求：</a:t>
            </a:r>
            <a:endParaRPr lang="zh-CN" altLang="en-US" sz="2000" b="1" dirty="0">
              <a:solidFill>
                <a:schemeClr val="accent2">
                  <a:lumMod val="20000"/>
                  <a:lumOff val="80000"/>
                </a:schemeClr>
              </a:solidFill>
              <a:latin typeface="微软雅黑" panose="020B0503020204020204" charset="-122"/>
              <a:ea typeface="微软雅黑" panose="020B0503020204020204" charset="-122"/>
            </a:endParaRPr>
          </a:p>
          <a:p>
            <a:pPr algn="l"/>
            <a:r>
              <a:rPr lang="zh-CN" altLang="en-US" sz="2000" b="1" dirty="0">
                <a:solidFill>
                  <a:schemeClr val="accent2">
                    <a:lumMod val="20000"/>
                    <a:lumOff val="80000"/>
                  </a:schemeClr>
                </a:solidFill>
                <a:latin typeface="微软雅黑" panose="020B0503020204020204" charset="-122"/>
                <a:ea typeface="微软雅黑" panose="020B0503020204020204" charset="-122"/>
                <a:sym typeface="+mn-ea"/>
              </a:rPr>
              <a:t>        守初心、担使命，找差距、抓落实</a:t>
            </a:r>
            <a:endParaRPr lang="zh-CN" altLang="en-US" sz="2000" b="1" dirty="0">
              <a:solidFill>
                <a:schemeClr val="accent2">
                  <a:lumMod val="20000"/>
                  <a:lumOff val="80000"/>
                </a:schemeClr>
              </a:solidFill>
              <a:latin typeface="微软雅黑" panose="020B0503020204020204" charset="-122"/>
              <a:ea typeface="微软雅黑" panose="020B0503020204020204" charset="-122"/>
            </a:endParaRPr>
          </a:p>
        </p:txBody>
      </p:sp>
      <p:grpSp>
        <p:nvGrpSpPr>
          <p:cNvPr id="9" name="组合 8"/>
          <p:cNvGrpSpPr/>
          <p:nvPr/>
        </p:nvGrpSpPr>
        <p:grpSpPr>
          <a:xfrm>
            <a:off x="3096260" y="1779905"/>
            <a:ext cx="5805170" cy="2796894"/>
            <a:chOff x="3096552" y="2283718"/>
            <a:chExt cx="5804965" cy="2728848"/>
          </a:xfrm>
        </p:grpSpPr>
        <p:sp>
          <p:nvSpPr>
            <p:cNvPr id="10" name="矩形 9"/>
            <p:cNvSpPr/>
            <p:nvPr/>
          </p:nvSpPr>
          <p:spPr>
            <a:xfrm>
              <a:off x="3249605" y="2437928"/>
              <a:ext cx="5651912" cy="2221090"/>
            </a:xfrm>
            <a:prstGeom prst="rect">
              <a:avLst/>
            </a:prstGeom>
          </p:spPr>
          <p:txBody>
            <a:bodyPr wrap="square">
              <a:spAutoFit/>
            </a:bodyPr>
            <a:lstStyle/>
            <a:p>
              <a:pPr lvl="0" algn="just">
                <a:lnSpc>
                  <a:spcPct val="100000"/>
                </a:lnSpc>
              </a:pPr>
              <a:r>
                <a:rPr lang="zh-CN" altLang="en-US" sz="2400" b="1" dirty="0">
                  <a:solidFill>
                    <a:schemeClr val="accent1">
                      <a:lumMod val="75000"/>
                    </a:schemeClr>
                  </a:solidFill>
                </a:rPr>
                <a:t>守初心</a:t>
              </a:r>
              <a:r>
                <a:rPr lang="zh-CN" altLang="en-US" sz="1400" b="1" dirty="0">
                  <a:solidFill>
                    <a:schemeClr val="accent1">
                      <a:lumMod val="75000"/>
                    </a:schemeClr>
                  </a:solidFill>
                </a:rPr>
                <a:t>，就是要牢记全心全意为人民服务的根本宗旨，以坚定的理想信念坚守初心，牢记人民对美好生活的向往就是我们的奋斗目标；</a:t>
              </a:r>
              <a:r>
                <a:rPr lang="zh-CN" altLang="en-US" sz="2400" b="1" dirty="0">
                  <a:solidFill>
                    <a:schemeClr val="accent1">
                      <a:lumMod val="75000"/>
                    </a:schemeClr>
                  </a:solidFill>
                  <a:sym typeface="+mn-ea"/>
                </a:rPr>
                <a:t>守初心</a:t>
              </a:r>
              <a:r>
                <a:rPr lang="zh-CN" altLang="en-US" sz="1400" b="1" dirty="0">
                  <a:solidFill>
                    <a:schemeClr val="accent1">
                      <a:lumMod val="75000"/>
                    </a:schemeClr>
                  </a:solidFill>
                  <a:sym typeface="+mn-ea"/>
                </a:rPr>
                <a:t>，</a:t>
              </a:r>
              <a:r>
                <a:rPr lang="zh-CN" altLang="en-US" sz="1400" b="1" dirty="0">
                  <a:solidFill>
                    <a:schemeClr val="accent1">
                      <a:lumMod val="75000"/>
                    </a:schemeClr>
                  </a:solidFill>
                </a:rPr>
                <a:t>就是要以真挚的人民情怀滋养初心，时刻不忘我们党来自人民、根植人民，人民群众的支持和拥护是我们胜利前进的不竭力量源泉；</a:t>
              </a:r>
            </a:p>
            <a:p>
              <a:pPr lvl="0" algn="just">
                <a:lnSpc>
                  <a:spcPct val="100000"/>
                </a:lnSpc>
              </a:pPr>
              <a:r>
                <a:rPr lang="zh-CN" altLang="en-US" sz="2400" b="1" dirty="0">
                  <a:solidFill>
                    <a:schemeClr val="accent1">
                      <a:lumMod val="75000"/>
                    </a:schemeClr>
                  </a:solidFill>
                  <a:sym typeface="+mn-ea"/>
                </a:rPr>
                <a:t>守初心</a:t>
              </a:r>
              <a:r>
                <a:rPr lang="zh-CN" altLang="en-US" sz="1400" b="1" dirty="0">
                  <a:solidFill>
                    <a:schemeClr val="accent1">
                      <a:lumMod val="75000"/>
                    </a:schemeClr>
                  </a:solidFill>
                  <a:sym typeface="+mn-ea"/>
                </a:rPr>
                <a:t>，就是要</a:t>
              </a:r>
              <a:r>
                <a:rPr lang="zh-CN" altLang="en-US" sz="1400" b="1" dirty="0">
                  <a:solidFill>
                    <a:schemeClr val="accent1">
                      <a:lumMod val="75000"/>
                    </a:schemeClr>
                  </a:solidFill>
                </a:rPr>
                <a:t>以牢固的公仆意识践行初心，永远铭记人民是共产党人的衣食父母，共产党人是人民的勤务员，永远不能脱离群众、轻视群众、漠视群众疾苦。</a:t>
              </a:r>
            </a:p>
          </p:txBody>
        </p:sp>
        <p:sp>
          <p:nvSpPr>
            <p:cNvPr id="12" name="矩形 11"/>
            <p:cNvSpPr/>
            <p:nvPr/>
          </p:nvSpPr>
          <p:spPr>
            <a:xfrm>
              <a:off x="3096552" y="2283718"/>
              <a:ext cx="5804330" cy="2728848"/>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172739" y="3075806"/>
            <a:ext cx="2822492" cy="720080"/>
            <a:chOff x="172739" y="3075806"/>
            <a:chExt cx="2822492" cy="720080"/>
          </a:xfrm>
          <a:noFill/>
        </p:grpSpPr>
        <p:sp>
          <p:nvSpPr>
            <p:cNvPr id="20" name="矩形 19"/>
            <p:cNvSpPr/>
            <p:nvPr/>
          </p:nvSpPr>
          <p:spPr>
            <a:xfrm>
              <a:off x="172739" y="3171535"/>
              <a:ext cx="2822492" cy="368300"/>
            </a:xfrm>
            <a:prstGeom prst="rect">
              <a:avLst/>
            </a:prstGeom>
            <a:grpFill/>
          </p:spPr>
          <p:txBody>
            <a:bodyPr wrap="square">
              <a:spAutoFit/>
            </a:bodyPr>
            <a:lstStyle/>
            <a:p>
              <a:pPr algn="ctr"/>
              <a:r>
                <a:rPr lang="zh-CN" altLang="en-US" b="1" dirty="0" smtClean="0">
                  <a:solidFill>
                    <a:schemeClr val="accent2">
                      <a:lumMod val="20000"/>
                      <a:lumOff val="80000"/>
                    </a:schemeClr>
                  </a:solidFill>
                </a:rPr>
                <a:t>不忘初心，牢记使命</a:t>
              </a:r>
            </a:p>
          </p:txBody>
        </p:sp>
        <p:cxnSp>
          <p:nvCxnSpPr>
            <p:cNvPr id="21" name="直接连接符 20"/>
            <p:cNvCxnSpPr/>
            <p:nvPr/>
          </p:nvCxnSpPr>
          <p:spPr>
            <a:xfrm>
              <a:off x="395536" y="3075806"/>
              <a:ext cx="2345122" cy="0"/>
            </a:xfrm>
            <a:prstGeom prst="line">
              <a:avLst/>
            </a:prstGeom>
            <a:grpFill/>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95536" y="3795886"/>
              <a:ext cx="2345122" cy="0"/>
            </a:xfrm>
            <a:prstGeom prst="line">
              <a:avLst/>
            </a:prstGeom>
            <a:grpFill/>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pic>
        <p:nvPicPr>
          <p:cNvPr id="23" name="图片 22"/>
          <p:cNvPicPr>
            <a:picLocks noChangeAspect="1"/>
          </p:cNvPicPr>
          <p:nvPr/>
        </p:nvPicPr>
        <p:blipFill>
          <a:blip r:embed="rId3" cstate="print">
            <a:extLst>
              <a:ext uri="{BEBA8EAE-BF5A-486C-A8C5-ECC9F3942E4B}">
                <a14:imgProps xmlns:a14="http://schemas.microsoft.com/office/drawing/2010/main" xmlns="">
                  <a14:imgLayer r:embed="rId4">
                    <a14:imgEffect>
                      <a14:artisticCement/>
                    </a14:imgEffect>
                  </a14:imgLayer>
                </a14:imgProps>
              </a:ext>
            </a:extLst>
          </a:blip>
          <a:stretch>
            <a:fillRect/>
          </a:stretch>
        </p:blipFill>
        <p:spPr>
          <a:xfrm>
            <a:off x="961940" y="1597864"/>
            <a:ext cx="1146660" cy="1146660"/>
          </a:xfrm>
          <a:prstGeom prst="rect">
            <a:avLst/>
          </a:prstGeom>
          <a:ln>
            <a:noFill/>
          </a:ln>
          <a:effectLst>
            <a:outerShdw blurRad="406400" dist="203200" dir="6540000" algn="tr" rotWithShape="0">
              <a:prstClr val="black">
                <a:alpha val="75000"/>
              </a:prstClr>
            </a:outerShdw>
          </a:effectLst>
        </p:spPr>
      </p:pic>
      <p:pic>
        <p:nvPicPr>
          <p:cNvPr id="24" name="Picture 6" descr="C:\Users\abc\Desktop\党建展板-15.png"/>
          <p:cNvPicPr>
            <a:picLocks noChangeAspect="1" noChangeArrowheads="1"/>
          </p:cNvPicPr>
          <p:nvPr/>
        </p:nvPicPr>
        <p:blipFill>
          <a:blip r:embed="rId5" cstate="screen"/>
          <a:srcRect/>
          <a:stretch>
            <a:fillRect/>
          </a:stretch>
        </p:blipFill>
        <p:spPr bwMode="auto">
          <a:xfrm>
            <a:off x="1766142" y="1142915"/>
            <a:ext cx="753122" cy="917328"/>
          </a:xfrm>
          <a:prstGeom prst="rect">
            <a:avLst/>
          </a:prstGeom>
          <a:ln>
            <a:noFill/>
          </a:ln>
          <a:effectLst>
            <a:outerShdw blurRad="406400" dist="203200" dir="6540000" algn="tr" rotWithShape="0">
              <a:prstClr val="black">
                <a:alpha val="75000"/>
              </a:prstClr>
            </a:outerShdw>
          </a:effectLst>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8668" y="51470"/>
            <a:ext cx="4868700" cy="576262"/>
          </a:xfrm>
        </p:spPr>
        <p:txBody>
          <a:bodyPr/>
          <a:lstStyle/>
          <a:p>
            <a:pPr>
              <a:lnSpc>
                <a:spcPct val="120000"/>
              </a:lnSpc>
              <a:spcBef>
                <a:spcPct val="0"/>
              </a:spcBef>
            </a:pPr>
            <a:r>
              <a:rPr lang="zh-CN" altLang="en-US" sz="2400" dirty="0">
                <a:solidFill>
                  <a:schemeClr val="accent1">
                    <a:lumMod val="75000"/>
                  </a:schemeClr>
                </a:solidFill>
                <a:cs typeface="+mn-ea"/>
                <a:sym typeface="+mn-lt"/>
              </a:rPr>
              <a:t>二、准确把握主题教育的目标要求</a:t>
            </a:r>
          </a:p>
        </p:txBody>
      </p:sp>
      <p:sp>
        <p:nvSpPr>
          <p:cNvPr id="4" name="矩形 3"/>
          <p:cNvSpPr/>
          <p:nvPr/>
        </p:nvSpPr>
        <p:spPr>
          <a:xfrm>
            <a:off x="271145" y="1263015"/>
            <a:ext cx="2723515" cy="3293110"/>
          </a:xfrm>
          <a:prstGeom prst="rect">
            <a:avLst/>
          </a:prstGeom>
          <a:ln w="19050"/>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solidFill>
                <a:schemeClr val="accent2">
                  <a:lumMod val="20000"/>
                  <a:lumOff val="80000"/>
                </a:schemeClr>
              </a:solidFill>
            </a:endParaRPr>
          </a:p>
        </p:txBody>
      </p:sp>
      <p:sp>
        <p:nvSpPr>
          <p:cNvPr id="7" name="矩形 6"/>
          <p:cNvSpPr/>
          <p:nvPr/>
        </p:nvSpPr>
        <p:spPr>
          <a:xfrm>
            <a:off x="3248660" y="942340"/>
            <a:ext cx="5652770" cy="647700"/>
          </a:xfrm>
          <a:prstGeom prst="rect">
            <a:avLst/>
          </a:prstGeom>
          <a:solidFill>
            <a:schemeClr val="accent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000" b="1" dirty="0">
                <a:solidFill>
                  <a:schemeClr val="accent2">
                    <a:lumMod val="20000"/>
                    <a:lumOff val="80000"/>
                  </a:schemeClr>
                </a:solidFill>
                <a:latin typeface="微软雅黑" panose="020B0503020204020204" charset="-122"/>
                <a:ea typeface="微软雅黑" panose="020B0503020204020204" charset="-122"/>
                <a:sym typeface="+mn-ea"/>
              </a:rPr>
              <a:t>第一，认真贯彻总要求：</a:t>
            </a:r>
            <a:endParaRPr lang="zh-CN" altLang="en-US" sz="2000" b="1" dirty="0">
              <a:solidFill>
                <a:schemeClr val="accent2">
                  <a:lumMod val="20000"/>
                  <a:lumOff val="80000"/>
                </a:schemeClr>
              </a:solidFill>
              <a:latin typeface="微软雅黑" panose="020B0503020204020204" charset="-122"/>
              <a:ea typeface="微软雅黑" panose="020B0503020204020204" charset="-122"/>
            </a:endParaRPr>
          </a:p>
          <a:p>
            <a:pPr algn="l"/>
            <a:r>
              <a:rPr lang="zh-CN" altLang="en-US" sz="2000" b="1" dirty="0">
                <a:solidFill>
                  <a:schemeClr val="accent2">
                    <a:lumMod val="20000"/>
                    <a:lumOff val="80000"/>
                  </a:schemeClr>
                </a:solidFill>
                <a:latin typeface="微软雅黑" panose="020B0503020204020204" charset="-122"/>
                <a:ea typeface="微软雅黑" panose="020B0503020204020204" charset="-122"/>
                <a:sym typeface="+mn-ea"/>
              </a:rPr>
              <a:t>        守初心、担使命，找差距、抓落实</a:t>
            </a:r>
            <a:endParaRPr lang="zh-CN" altLang="en-US" sz="2000" b="1" dirty="0">
              <a:solidFill>
                <a:schemeClr val="accent2">
                  <a:lumMod val="20000"/>
                  <a:lumOff val="80000"/>
                </a:schemeClr>
              </a:solidFill>
              <a:latin typeface="微软雅黑" panose="020B0503020204020204" charset="-122"/>
              <a:ea typeface="微软雅黑" panose="020B0503020204020204" charset="-122"/>
            </a:endParaRPr>
          </a:p>
        </p:txBody>
      </p:sp>
      <p:grpSp>
        <p:nvGrpSpPr>
          <p:cNvPr id="9" name="组合 8"/>
          <p:cNvGrpSpPr/>
          <p:nvPr/>
        </p:nvGrpSpPr>
        <p:grpSpPr>
          <a:xfrm>
            <a:off x="3096260" y="1779905"/>
            <a:ext cx="5804535" cy="2796894"/>
            <a:chOff x="3096552" y="2283718"/>
            <a:chExt cx="5804330" cy="2728848"/>
          </a:xfrm>
        </p:grpSpPr>
        <p:sp>
          <p:nvSpPr>
            <p:cNvPr id="10" name="矩形 9"/>
            <p:cNvSpPr/>
            <p:nvPr/>
          </p:nvSpPr>
          <p:spPr>
            <a:xfrm>
              <a:off x="3248970" y="2349952"/>
              <a:ext cx="5651912" cy="2221090"/>
            </a:xfrm>
            <a:prstGeom prst="rect">
              <a:avLst/>
            </a:prstGeom>
          </p:spPr>
          <p:txBody>
            <a:bodyPr wrap="square">
              <a:spAutoFit/>
            </a:bodyPr>
            <a:lstStyle/>
            <a:p>
              <a:pPr lvl="0" algn="just">
                <a:lnSpc>
                  <a:spcPct val="100000"/>
                </a:lnSpc>
              </a:pPr>
              <a:r>
                <a:rPr lang="zh-CN" altLang="en-US" sz="2400" b="1" dirty="0">
                  <a:solidFill>
                    <a:schemeClr val="accent1">
                      <a:lumMod val="75000"/>
                    </a:schemeClr>
                  </a:solidFill>
                </a:rPr>
                <a:t>担使命</a:t>
              </a:r>
              <a:r>
                <a:rPr lang="zh-CN" altLang="en-US" sz="1400" b="1" dirty="0">
                  <a:solidFill>
                    <a:schemeClr val="accent1">
                      <a:lumMod val="75000"/>
                    </a:schemeClr>
                  </a:solidFill>
                </a:rPr>
                <a:t>，就是要牢记我们党肩负的实现中华民族伟大复兴的历史使命，勇于担当负责，积极主动作为，用科学的理念、长远的眼光、务实的作风谋划事业；</a:t>
              </a:r>
            </a:p>
            <a:p>
              <a:pPr lvl="0" algn="just">
                <a:lnSpc>
                  <a:spcPct val="100000"/>
                </a:lnSpc>
              </a:pPr>
              <a:r>
                <a:rPr lang="zh-CN" altLang="en-US" sz="2400" b="1" dirty="0">
                  <a:solidFill>
                    <a:schemeClr val="accent1">
                      <a:lumMod val="75000"/>
                    </a:schemeClr>
                  </a:solidFill>
                  <a:sym typeface="+mn-ea"/>
                </a:rPr>
                <a:t>担使命</a:t>
              </a:r>
              <a:r>
                <a:rPr lang="zh-CN" altLang="en-US" sz="1400" b="1" dirty="0">
                  <a:solidFill>
                    <a:schemeClr val="accent1">
                      <a:lumMod val="75000"/>
                    </a:schemeClr>
                  </a:solidFill>
                  <a:sym typeface="+mn-ea"/>
                </a:rPr>
                <a:t>，</a:t>
              </a:r>
              <a:r>
                <a:rPr lang="zh-CN" altLang="en-US" sz="1400" b="1" dirty="0">
                  <a:solidFill>
                    <a:schemeClr val="accent1">
                      <a:lumMod val="75000"/>
                    </a:schemeClr>
                  </a:solidFill>
                </a:rPr>
                <a:t>就是要保持斗争精神，敢于直面风险挑战，知重负重、攻坚克难，以坚忍不拔的意志和无私无畏的勇气战胜前进道路上的一切艰难险阻；</a:t>
              </a:r>
            </a:p>
            <a:p>
              <a:pPr lvl="0" algn="just">
                <a:lnSpc>
                  <a:spcPct val="100000"/>
                </a:lnSpc>
              </a:pPr>
              <a:r>
                <a:rPr lang="zh-CN" altLang="en-US" sz="2400" b="1" dirty="0">
                  <a:solidFill>
                    <a:schemeClr val="accent1">
                      <a:lumMod val="75000"/>
                    </a:schemeClr>
                  </a:solidFill>
                  <a:sym typeface="+mn-ea"/>
                </a:rPr>
                <a:t>担使命</a:t>
              </a:r>
              <a:r>
                <a:rPr lang="zh-CN" altLang="en-US" sz="1400" b="1" dirty="0">
                  <a:solidFill>
                    <a:schemeClr val="accent1">
                      <a:lumMod val="75000"/>
                    </a:schemeClr>
                  </a:solidFill>
                  <a:sym typeface="+mn-ea"/>
                </a:rPr>
                <a:t>，就是要</a:t>
              </a:r>
              <a:r>
                <a:rPr lang="zh-CN" altLang="en-US" sz="1400" b="1" dirty="0">
                  <a:solidFill>
                    <a:schemeClr val="accent1">
                      <a:lumMod val="75000"/>
                    </a:schemeClr>
                  </a:solidFill>
                </a:rPr>
                <a:t>在实践历练中增长经验智慧，在经风雨、见世面中壮筋骨、长才干。</a:t>
              </a:r>
            </a:p>
          </p:txBody>
        </p:sp>
        <p:sp>
          <p:nvSpPr>
            <p:cNvPr id="12" name="矩形 11"/>
            <p:cNvSpPr/>
            <p:nvPr/>
          </p:nvSpPr>
          <p:spPr>
            <a:xfrm>
              <a:off x="3096552" y="2283718"/>
              <a:ext cx="5804330" cy="2728848"/>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172739" y="3075806"/>
            <a:ext cx="2822492" cy="720080"/>
            <a:chOff x="172739" y="3075806"/>
            <a:chExt cx="2822492" cy="720080"/>
          </a:xfrm>
          <a:noFill/>
        </p:grpSpPr>
        <p:sp>
          <p:nvSpPr>
            <p:cNvPr id="20" name="矩形 19"/>
            <p:cNvSpPr/>
            <p:nvPr/>
          </p:nvSpPr>
          <p:spPr>
            <a:xfrm>
              <a:off x="172739" y="3171535"/>
              <a:ext cx="2822492" cy="368300"/>
            </a:xfrm>
            <a:prstGeom prst="rect">
              <a:avLst/>
            </a:prstGeom>
            <a:grpFill/>
          </p:spPr>
          <p:txBody>
            <a:bodyPr wrap="square">
              <a:spAutoFit/>
            </a:bodyPr>
            <a:lstStyle/>
            <a:p>
              <a:pPr algn="ctr"/>
              <a:r>
                <a:rPr lang="zh-CN" altLang="en-US" b="1" dirty="0" smtClean="0">
                  <a:solidFill>
                    <a:schemeClr val="accent2">
                      <a:lumMod val="20000"/>
                      <a:lumOff val="80000"/>
                    </a:schemeClr>
                  </a:solidFill>
                </a:rPr>
                <a:t>不忘初心，牢记使命</a:t>
              </a:r>
            </a:p>
          </p:txBody>
        </p:sp>
        <p:cxnSp>
          <p:nvCxnSpPr>
            <p:cNvPr id="21" name="直接连接符 20"/>
            <p:cNvCxnSpPr/>
            <p:nvPr/>
          </p:nvCxnSpPr>
          <p:spPr>
            <a:xfrm>
              <a:off x="395536" y="3075806"/>
              <a:ext cx="2345122" cy="0"/>
            </a:xfrm>
            <a:prstGeom prst="line">
              <a:avLst/>
            </a:prstGeom>
            <a:grpFill/>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95536" y="3795886"/>
              <a:ext cx="2345122" cy="0"/>
            </a:xfrm>
            <a:prstGeom prst="line">
              <a:avLst/>
            </a:prstGeom>
            <a:grpFill/>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pic>
        <p:nvPicPr>
          <p:cNvPr id="23" name="图片 22"/>
          <p:cNvPicPr>
            <a:picLocks noChangeAspect="1"/>
          </p:cNvPicPr>
          <p:nvPr/>
        </p:nvPicPr>
        <p:blipFill>
          <a:blip r:embed="rId3" cstate="print">
            <a:extLst>
              <a:ext uri="{BEBA8EAE-BF5A-486C-A8C5-ECC9F3942E4B}">
                <a14:imgProps xmlns:a14="http://schemas.microsoft.com/office/drawing/2010/main" xmlns="">
                  <a14:imgLayer r:embed="rId4">
                    <a14:imgEffect>
                      <a14:artisticCement/>
                    </a14:imgEffect>
                  </a14:imgLayer>
                </a14:imgProps>
              </a:ext>
            </a:extLst>
          </a:blip>
          <a:stretch>
            <a:fillRect/>
          </a:stretch>
        </p:blipFill>
        <p:spPr>
          <a:xfrm>
            <a:off x="961940" y="1597864"/>
            <a:ext cx="1146660" cy="1146660"/>
          </a:xfrm>
          <a:prstGeom prst="rect">
            <a:avLst/>
          </a:prstGeom>
          <a:ln>
            <a:noFill/>
          </a:ln>
          <a:effectLst>
            <a:outerShdw blurRad="406400" dist="203200" dir="6540000" algn="tr" rotWithShape="0">
              <a:prstClr val="black">
                <a:alpha val="75000"/>
              </a:prstClr>
            </a:outerShdw>
          </a:effectLst>
        </p:spPr>
      </p:pic>
      <p:pic>
        <p:nvPicPr>
          <p:cNvPr id="24" name="Picture 6" descr="C:\Users\abc\Desktop\党建展板-15.png"/>
          <p:cNvPicPr>
            <a:picLocks noChangeAspect="1" noChangeArrowheads="1"/>
          </p:cNvPicPr>
          <p:nvPr/>
        </p:nvPicPr>
        <p:blipFill>
          <a:blip r:embed="rId5" cstate="screen"/>
          <a:srcRect/>
          <a:stretch>
            <a:fillRect/>
          </a:stretch>
        </p:blipFill>
        <p:spPr bwMode="auto">
          <a:xfrm>
            <a:off x="1766142" y="1142915"/>
            <a:ext cx="753122" cy="917328"/>
          </a:xfrm>
          <a:prstGeom prst="rect">
            <a:avLst/>
          </a:prstGeom>
          <a:ln>
            <a:noFill/>
          </a:ln>
          <a:effectLst>
            <a:outerShdw blurRad="406400" dist="203200" dir="6540000" algn="tr" rotWithShape="0">
              <a:prstClr val="black">
                <a:alpha val="75000"/>
              </a:prstClr>
            </a:outerShdw>
          </a:effectLst>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7"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8668" y="51470"/>
            <a:ext cx="4868700" cy="576262"/>
          </a:xfrm>
        </p:spPr>
        <p:txBody>
          <a:bodyPr/>
          <a:lstStyle/>
          <a:p>
            <a:pPr>
              <a:lnSpc>
                <a:spcPct val="120000"/>
              </a:lnSpc>
              <a:spcBef>
                <a:spcPct val="0"/>
              </a:spcBef>
            </a:pPr>
            <a:r>
              <a:rPr lang="zh-CN" altLang="en-US" sz="2400" dirty="0">
                <a:solidFill>
                  <a:schemeClr val="accent1">
                    <a:lumMod val="75000"/>
                  </a:schemeClr>
                </a:solidFill>
                <a:cs typeface="+mn-ea"/>
                <a:sym typeface="+mn-lt"/>
              </a:rPr>
              <a:t>二、准确把握主题教育的目标要求</a:t>
            </a:r>
          </a:p>
        </p:txBody>
      </p:sp>
      <p:sp>
        <p:nvSpPr>
          <p:cNvPr id="4" name="矩形 3"/>
          <p:cNvSpPr/>
          <p:nvPr/>
        </p:nvSpPr>
        <p:spPr>
          <a:xfrm>
            <a:off x="271145" y="1263015"/>
            <a:ext cx="2723515" cy="3230245"/>
          </a:xfrm>
          <a:prstGeom prst="rect">
            <a:avLst/>
          </a:prstGeom>
          <a:ln w="19050"/>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solidFill>
                <a:schemeClr val="accent2">
                  <a:lumMod val="20000"/>
                  <a:lumOff val="80000"/>
                </a:schemeClr>
              </a:solidFill>
            </a:endParaRPr>
          </a:p>
        </p:txBody>
      </p:sp>
      <p:sp>
        <p:nvSpPr>
          <p:cNvPr id="7" name="矩形 6"/>
          <p:cNvSpPr/>
          <p:nvPr/>
        </p:nvSpPr>
        <p:spPr>
          <a:xfrm>
            <a:off x="3248660" y="942340"/>
            <a:ext cx="5652770" cy="647700"/>
          </a:xfrm>
          <a:prstGeom prst="rect">
            <a:avLst/>
          </a:prstGeom>
          <a:solidFill>
            <a:schemeClr val="accent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000" b="1" dirty="0">
                <a:solidFill>
                  <a:schemeClr val="accent2">
                    <a:lumMod val="20000"/>
                    <a:lumOff val="80000"/>
                  </a:schemeClr>
                </a:solidFill>
                <a:latin typeface="微软雅黑" panose="020B0503020204020204" charset="-122"/>
                <a:ea typeface="微软雅黑" panose="020B0503020204020204" charset="-122"/>
                <a:sym typeface="+mn-ea"/>
              </a:rPr>
              <a:t>第一，认真贯彻总要求：</a:t>
            </a:r>
            <a:endParaRPr lang="zh-CN" altLang="en-US" sz="2000" b="1" dirty="0">
              <a:solidFill>
                <a:schemeClr val="accent2">
                  <a:lumMod val="20000"/>
                  <a:lumOff val="80000"/>
                </a:schemeClr>
              </a:solidFill>
              <a:latin typeface="微软雅黑" panose="020B0503020204020204" charset="-122"/>
              <a:ea typeface="微软雅黑" panose="020B0503020204020204" charset="-122"/>
            </a:endParaRPr>
          </a:p>
          <a:p>
            <a:pPr algn="l"/>
            <a:r>
              <a:rPr lang="zh-CN" altLang="en-US" sz="2000" b="1" dirty="0">
                <a:solidFill>
                  <a:schemeClr val="accent2">
                    <a:lumMod val="20000"/>
                    <a:lumOff val="80000"/>
                  </a:schemeClr>
                </a:solidFill>
                <a:latin typeface="微软雅黑" panose="020B0503020204020204" charset="-122"/>
                <a:ea typeface="微软雅黑" panose="020B0503020204020204" charset="-122"/>
                <a:sym typeface="+mn-ea"/>
              </a:rPr>
              <a:t>        守初心、担使命，找差距、抓落实</a:t>
            </a:r>
            <a:endParaRPr lang="zh-CN" altLang="en-US" sz="2000" b="1" dirty="0">
              <a:solidFill>
                <a:schemeClr val="accent2">
                  <a:lumMod val="20000"/>
                  <a:lumOff val="80000"/>
                </a:schemeClr>
              </a:solidFill>
              <a:latin typeface="微软雅黑" panose="020B0503020204020204" charset="-122"/>
              <a:ea typeface="微软雅黑" panose="020B0503020204020204" charset="-122"/>
            </a:endParaRPr>
          </a:p>
        </p:txBody>
      </p:sp>
      <p:grpSp>
        <p:nvGrpSpPr>
          <p:cNvPr id="9" name="组合 8"/>
          <p:cNvGrpSpPr/>
          <p:nvPr/>
        </p:nvGrpSpPr>
        <p:grpSpPr>
          <a:xfrm>
            <a:off x="3096260" y="1779905"/>
            <a:ext cx="5804535" cy="2713355"/>
            <a:chOff x="3096552" y="2283718"/>
            <a:chExt cx="5804330" cy="2728848"/>
          </a:xfrm>
        </p:grpSpPr>
        <p:sp>
          <p:nvSpPr>
            <p:cNvPr id="10" name="矩形 9"/>
            <p:cNvSpPr/>
            <p:nvPr/>
          </p:nvSpPr>
          <p:spPr>
            <a:xfrm>
              <a:off x="3248970" y="2349952"/>
              <a:ext cx="5651912" cy="2456155"/>
            </a:xfrm>
            <a:prstGeom prst="rect">
              <a:avLst/>
            </a:prstGeom>
          </p:spPr>
          <p:txBody>
            <a:bodyPr wrap="square">
              <a:spAutoFit/>
            </a:bodyPr>
            <a:lstStyle/>
            <a:p>
              <a:pPr lvl="0" algn="just">
                <a:lnSpc>
                  <a:spcPct val="100000"/>
                </a:lnSpc>
              </a:pPr>
              <a:r>
                <a:rPr lang="zh-CN" altLang="en-US" sz="2400"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找差距</a:t>
              </a:r>
              <a:r>
                <a:rPr lang="zh-CN" altLang="en-US" sz="1400"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，就是要对照新时代中国特色社会主义思想和党中央决策部署，对照党章党规，对照人民群众新期待，对照先进典型、身边榜样，坚持高标准、严要求，找四个方面的差距：</a:t>
              </a:r>
            </a:p>
            <a:p>
              <a:pPr lvl="0" algn="just">
                <a:lnSpc>
                  <a:spcPct val="100000"/>
                </a:lnSpc>
              </a:pPr>
              <a:endParaRPr lang="zh-CN" altLang="en-US" sz="1400" b="1" dirty="0">
                <a:solidFill>
                  <a:schemeClr val="accent1">
                    <a:lumMod val="75000"/>
                  </a:schemeClr>
                </a:solidFill>
                <a:latin typeface="微软雅黑" panose="020B0503020204020204" charset="-122"/>
                <a:ea typeface="微软雅黑" panose="020B0503020204020204" charset="-122"/>
                <a:cs typeface="微软雅黑" panose="020B0503020204020204" charset="-122"/>
              </a:endParaRPr>
            </a:p>
            <a:p>
              <a:pPr marL="285750" lvl="0" indent="-285750" algn="just">
                <a:lnSpc>
                  <a:spcPct val="100000"/>
                </a:lnSpc>
                <a:buFont typeface="Wingdings" panose="05000000000000000000" charset="0"/>
                <a:buChar char="p"/>
              </a:pPr>
              <a:r>
                <a:rPr lang="zh-CN" altLang="en-US" sz="1400"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在增强“四个意识”、坚定“四个自信”、做到“两个维护”方面存在哪些差距？</a:t>
              </a:r>
            </a:p>
            <a:p>
              <a:pPr marL="285750" lvl="0" indent="-285750" algn="just">
                <a:lnSpc>
                  <a:spcPct val="100000"/>
                </a:lnSpc>
                <a:buFont typeface="Wingdings" panose="05000000000000000000" charset="0"/>
                <a:buChar char="p"/>
              </a:pPr>
              <a:r>
                <a:rPr lang="zh-CN" altLang="en-US" sz="1400"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在知敬畏、存戒惧、守底线方面存在哪些差距？</a:t>
              </a:r>
            </a:p>
            <a:p>
              <a:pPr marL="285750" lvl="0" indent="-285750" algn="just">
                <a:lnSpc>
                  <a:spcPct val="100000"/>
                </a:lnSpc>
                <a:buFont typeface="Wingdings" panose="05000000000000000000" charset="0"/>
                <a:buChar char="p"/>
              </a:pPr>
              <a:r>
                <a:rPr lang="zh-CN" altLang="en-US" sz="1400"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在群众观点、群众立场、群众感情、服务群众方面存在哪些差距？</a:t>
              </a:r>
            </a:p>
            <a:p>
              <a:pPr marL="285750" lvl="0" indent="-285750" algn="just">
                <a:lnSpc>
                  <a:spcPct val="100000"/>
                </a:lnSpc>
                <a:buFont typeface="Wingdings" panose="05000000000000000000" charset="0"/>
                <a:buChar char="p"/>
              </a:pPr>
              <a:r>
                <a:rPr lang="zh-CN" altLang="en-US" sz="1400"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在思想觉悟、能力素质、道德修养、作风形象方面存在哪些差距？</a:t>
              </a:r>
              <a:endParaRPr lang="zh-CN" altLang="en-US" sz="1400" b="1" dirty="0">
                <a:solidFill>
                  <a:schemeClr val="accent1">
                    <a:lumMod val="75000"/>
                  </a:schemeClr>
                </a:solidFill>
              </a:endParaRPr>
            </a:p>
            <a:p>
              <a:pPr lvl="0" algn="just">
                <a:lnSpc>
                  <a:spcPct val="120000"/>
                </a:lnSpc>
              </a:pPr>
              <a:endParaRPr lang="zh-CN" altLang="en-US" sz="1400" b="1" dirty="0">
                <a:solidFill>
                  <a:schemeClr val="accent1">
                    <a:lumMod val="75000"/>
                  </a:schemeClr>
                </a:solidFill>
              </a:endParaRPr>
            </a:p>
          </p:txBody>
        </p:sp>
        <p:sp>
          <p:nvSpPr>
            <p:cNvPr id="12" name="矩形 11"/>
            <p:cNvSpPr/>
            <p:nvPr/>
          </p:nvSpPr>
          <p:spPr>
            <a:xfrm>
              <a:off x="3096552" y="2283718"/>
              <a:ext cx="5804330" cy="2728848"/>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172739" y="3075806"/>
            <a:ext cx="2822492" cy="720080"/>
            <a:chOff x="172739" y="3075806"/>
            <a:chExt cx="2822492" cy="720080"/>
          </a:xfrm>
          <a:noFill/>
        </p:grpSpPr>
        <p:sp>
          <p:nvSpPr>
            <p:cNvPr id="20" name="矩形 19"/>
            <p:cNvSpPr/>
            <p:nvPr/>
          </p:nvSpPr>
          <p:spPr>
            <a:xfrm>
              <a:off x="172739" y="3171535"/>
              <a:ext cx="2822492" cy="368300"/>
            </a:xfrm>
            <a:prstGeom prst="rect">
              <a:avLst/>
            </a:prstGeom>
            <a:grpFill/>
          </p:spPr>
          <p:txBody>
            <a:bodyPr wrap="square">
              <a:spAutoFit/>
            </a:bodyPr>
            <a:lstStyle/>
            <a:p>
              <a:pPr algn="ctr"/>
              <a:r>
                <a:rPr lang="zh-CN" altLang="en-US" b="1" dirty="0" smtClean="0">
                  <a:solidFill>
                    <a:schemeClr val="accent2">
                      <a:lumMod val="20000"/>
                      <a:lumOff val="80000"/>
                    </a:schemeClr>
                  </a:solidFill>
                </a:rPr>
                <a:t>不忘初心，牢记使命</a:t>
              </a:r>
            </a:p>
          </p:txBody>
        </p:sp>
        <p:cxnSp>
          <p:nvCxnSpPr>
            <p:cNvPr id="21" name="直接连接符 20"/>
            <p:cNvCxnSpPr/>
            <p:nvPr/>
          </p:nvCxnSpPr>
          <p:spPr>
            <a:xfrm>
              <a:off x="395536" y="3075806"/>
              <a:ext cx="2345122" cy="0"/>
            </a:xfrm>
            <a:prstGeom prst="line">
              <a:avLst/>
            </a:prstGeom>
            <a:grpFill/>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95536" y="3795886"/>
              <a:ext cx="2345122" cy="0"/>
            </a:xfrm>
            <a:prstGeom prst="line">
              <a:avLst/>
            </a:prstGeom>
            <a:grpFill/>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pic>
        <p:nvPicPr>
          <p:cNvPr id="23" name="图片 22"/>
          <p:cNvPicPr>
            <a:picLocks noChangeAspect="1"/>
          </p:cNvPicPr>
          <p:nvPr/>
        </p:nvPicPr>
        <p:blipFill>
          <a:blip r:embed="rId3" cstate="print">
            <a:extLst>
              <a:ext uri="{BEBA8EAE-BF5A-486C-A8C5-ECC9F3942E4B}">
                <a14:imgProps xmlns:a14="http://schemas.microsoft.com/office/drawing/2010/main" xmlns="">
                  <a14:imgLayer r:embed="rId4">
                    <a14:imgEffect>
                      <a14:artisticCement/>
                    </a14:imgEffect>
                  </a14:imgLayer>
                </a14:imgProps>
              </a:ext>
            </a:extLst>
          </a:blip>
          <a:stretch>
            <a:fillRect/>
          </a:stretch>
        </p:blipFill>
        <p:spPr>
          <a:xfrm>
            <a:off x="961940" y="1597864"/>
            <a:ext cx="1146660" cy="1146660"/>
          </a:xfrm>
          <a:prstGeom prst="rect">
            <a:avLst/>
          </a:prstGeom>
          <a:ln>
            <a:noFill/>
          </a:ln>
          <a:effectLst>
            <a:outerShdw blurRad="406400" dist="203200" dir="6540000" algn="tr" rotWithShape="0">
              <a:prstClr val="black">
                <a:alpha val="75000"/>
              </a:prstClr>
            </a:outerShdw>
          </a:effectLst>
        </p:spPr>
      </p:pic>
      <p:pic>
        <p:nvPicPr>
          <p:cNvPr id="24" name="Picture 6" descr="C:\Users\abc\Desktop\党建展板-15.png"/>
          <p:cNvPicPr>
            <a:picLocks noChangeAspect="1" noChangeArrowheads="1"/>
          </p:cNvPicPr>
          <p:nvPr/>
        </p:nvPicPr>
        <p:blipFill>
          <a:blip r:embed="rId5" cstate="screen"/>
          <a:srcRect/>
          <a:stretch>
            <a:fillRect/>
          </a:stretch>
        </p:blipFill>
        <p:spPr bwMode="auto">
          <a:xfrm>
            <a:off x="1766142" y="1142915"/>
            <a:ext cx="753122" cy="917328"/>
          </a:xfrm>
          <a:prstGeom prst="rect">
            <a:avLst/>
          </a:prstGeom>
          <a:ln>
            <a:noFill/>
          </a:ln>
          <a:effectLst>
            <a:outerShdw blurRad="406400" dist="203200" dir="6540000" algn="tr" rotWithShape="0">
              <a:prstClr val="black">
                <a:alpha val="75000"/>
              </a:prstClr>
            </a:outerShdw>
          </a:effectLst>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7"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8668" y="51470"/>
            <a:ext cx="4868700" cy="576262"/>
          </a:xfrm>
        </p:spPr>
        <p:txBody>
          <a:bodyPr/>
          <a:lstStyle/>
          <a:p>
            <a:pPr>
              <a:lnSpc>
                <a:spcPct val="120000"/>
              </a:lnSpc>
              <a:spcBef>
                <a:spcPct val="0"/>
              </a:spcBef>
            </a:pPr>
            <a:r>
              <a:rPr lang="zh-CN" altLang="en-US" sz="2400" dirty="0">
                <a:solidFill>
                  <a:schemeClr val="accent1">
                    <a:lumMod val="75000"/>
                  </a:schemeClr>
                </a:solidFill>
                <a:cs typeface="+mn-ea"/>
                <a:sym typeface="+mn-lt"/>
              </a:rPr>
              <a:t>二、准确把握主题教育的目标要求</a:t>
            </a:r>
          </a:p>
        </p:txBody>
      </p:sp>
      <p:sp>
        <p:nvSpPr>
          <p:cNvPr id="4" name="矩形 3"/>
          <p:cNvSpPr/>
          <p:nvPr/>
        </p:nvSpPr>
        <p:spPr>
          <a:xfrm>
            <a:off x="271145" y="1263015"/>
            <a:ext cx="2723515" cy="3230245"/>
          </a:xfrm>
          <a:prstGeom prst="rect">
            <a:avLst/>
          </a:prstGeom>
          <a:ln w="19050"/>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solidFill>
                <a:schemeClr val="accent2">
                  <a:lumMod val="20000"/>
                  <a:lumOff val="80000"/>
                </a:schemeClr>
              </a:solidFill>
            </a:endParaRPr>
          </a:p>
        </p:txBody>
      </p:sp>
      <p:sp>
        <p:nvSpPr>
          <p:cNvPr id="7" name="矩形 6"/>
          <p:cNvSpPr/>
          <p:nvPr/>
        </p:nvSpPr>
        <p:spPr>
          <a:xfrm>
            <a:off x="3248660" y="942340"/>
            <a:ext cx="5652770" cy="647700"/>
          </a:xfrm>
          <a:prstGeom prst="rect">
            <a:avLst/>
          </a:prstGeom>
          <a:solidFill>
            <a:schemeClr val="accent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000" b="1" dirty="0">
                <a:solidFill>
                  <a:schemeClr val="accent2">
                    <a:lumMod val="20000"/>
                    <a:lumOff val="80000"/>
                  </a:schemeClr>
                </a:solidFill>
                <a:latin typeface="微软雅黑" panose="020B0503020204020204" charset="-122"/>
                <a:ea typeface="微软雅黑" panose="020B0503020204020204" charset="-122"/>
                <a:sym typeface="+mn-ea"/>
              </a:rPr>
              <a:t>第一，认真贯彻总要求：</a:t>
            </a:r>
            <a:endParaRPr lang="zh-CN" altLang="en-US" sz="2000" b="1" dirty="0">
              <a:solidFill>
                <a:schemeClr val="accent2">
                  <a:lumMod val="20000"/>
                  <a:lumOff val="80000"/>
                </a:schemeClr>
              </a:solidFill>
              <a:latin typeface="微软雅黑" panose="020B0503020204020204" charset="-122"/>
              <a:ea typeface="微软雅黑" panose="020B0503020204020204" charset="-122"/>
            </a:endParaRPr>
          </a:p>
          <a:p>
            <a:pPr algn="l"/>
            <a:r>
              <a:rPr lang="zh-CN" altLang="en-US" sz="2000" b="1" dirty="0">
                <a:solidFill>
                  <a:schemeClr val="accent2">
                    <a:lumMod val="20000"/>
                    <a:lumOff val="80000"/>
                  </a:schemeClr>
                </a:solidFill>
                <a:latin typeface="微软雅黑" panose="020B0503020204020204" charset="-122"/>
                <a:ea typeface="微软雅黑" panose="020B0503020204020204" charset="-122"/>
                <a:sym typeface="+mn-ea"/>
              </a:rPr>
              <a:t>        守初心、担使命，找差距、抓落实</a:t>
            </a:r>
            <a:endParaRPr lang="zh-CN" altLang="en-US" sz="2000" b="1" dirty="0">
              <a:solidFill>
                <a:schemeClr val="accent2">
                  <a:lumMod val="20000"/>
                  <a:lumOff val="80000"/>
                </a:schemeClr>
              </a:solidFill>
              <a:latin typeface="微软雅黑" panose="020B0503020204020204" charset="-122"/>
              <a:ea typeface="微软雅黑" panose="020B0503020204020204" charset="-122"/>
            </a:endParaRPr>
          </a:p>
        </p:txBody>
      </p:sp>
      <p:grpSp>
        <p:nvGrpSpPr>
          <p:cNvPr id="9" name="组合 8"/>
          <p:cNvGrpSpPr/>
          <p:nvPr/>
        </p:nvGrpSpPr>
        <p:grpSpPr>
          <a:xfrm>
            <a:off x="3096260" y="1779905"/>
            <a:ext cx="5804535" cy="2713355"/>
            <a:chOff x="3096552" y="2283718"/>
            <a:chExt cx="5804330" cy="2728848"/>
          </a:xfrm>
        </p:grpSpPr>
        <p:sp>
          <p:nvSpPr>
            <p:cNvPr id="10" name="矩形 9"/>
            <p:cNvSpPr/>
            <p:nvPr/>
          </p:nvSpPr>
          <p:spPr>
            <a:xfrm>
              <a:off x="3248970" y="2349952"/>
              <a:ext cx="5651912" cy="2072979"/>
            </a:xfrm>
            <a:prstGeom prst="rect">
              <a:avLst/>
            </a:prstGeom>
          </p:spPr>
          <p:txBody>
            <a:bodyPr wrap="square">
              <a:spAutoFit/>
            </a:bodyPr>
            <a:lstStyle/>
            <a:p>
              <a:pPr lvl="0" algn="just">
                <a:lnSpc>
                  <a:spcPct val="100000"/>
                </a:lnSpc>
              </a:pPr>
              <a:r>
                <a:rPr lang="zh-CN" altLang="en-US" sz="2400" b="1" dirty="0">
                  <a:solidFill>
                    <a:schemeClr val="accent1">
                      <a:lumMod val="75000"/>
                    </a:schemeClr>
                  </a:solidFill>
                  <a:latin typeface="微软雅黑" panose="020B0503020204020204" charset="-122"/>
                  <a:ea typeface="微软雅黑" panose="020B0503020204020204" charset="-122"/>
                </a:rPr>
                <a:t>抓落实</a:t>
              </a:r>
              <a:r>
                <a:rPr lang="zh-CN" altLang="en-US" sz="1400" b="1" dirty="0">
                  <a:solidFill>
                    <a:schemeClr val="accent1">
                      <a:lumMod val="75000"/>
                    </a:schemeClr>
                  </a:solidFill>
                  <a:latin typeface="微软雅黑" panose="020B0503020204020204" charset="-122"/>
                  <a:ea typeface="微软雅黑" panose="020B0503020204020204" charset="-122"/>
                </a:rPr>
                <a:t>，就是要把新时代中国特色社会主义思想转化为推进改革发展稳定和党的建设各项工作的实际行动；</a:t>
              </a:r>
            </a:p>
            <a:p>
              <a:pPr lvl="0" algn="just">
                <a:lnSpc>
                  <a:spcPct val="100000"/>
                </a:lnSpc>
              </a:pPr>
              <a:r>
                <a:rPr lang="zh-CN" altLang="en-US" sz="2400" b="1" dirty="0">
                  <a:solidFill>
                    <a:schemeClr val="accent1">
                      <a:lumMod val="75000"/>
                    </a:schemeClr>
                  </a:solidFill>
                  <a:latin typeface="微软雅黑" panose="020B0503020204020204" charset="-122"/>
                  <a:ea typeface="微软雅黑" panose="020B0503020204020204" charset="-122"/>
                  <a:sym typeface="+mn-ea"/>
                </a:rPr>
                <a:t>抓落实</a:t>
              </a:r>
              <a:r>
                <a:rPr lang="zh-CN" altLang="en-US" sz="1400" b="1" dirty="0">
                  <a:solidFill>
                    <a:schemeClr val="accent1">
                      <a:lumMod val="75000"/>
                    </a:schemeClr>
                  </a:solidFill>
                  <a:latin typeface="微软雅黑" panose="020B0503020204020204" charset="-122"/>
                  <a:ea typeface="微软雅黑" panose="020B0503020204020204" charset="-122"/>
                  <a:sym typeface="+mn-ea"/>
                </a:rPr>
                <a:t>，就是要把初心使命变成党员干部锐意进取、开拓创新的精气神和埋头苦干、真抓实干的自觉行动，力戒形式主义、官僚主义；</a:t>
              </a:r>
            </a:p>
            <a:p>
              <a:pPr lvl="0" algn="just">
                <a:lnSpc>
                  <a:spcPct val="100000"/>
                </a:lnSpc>
              </a:pPr>
              <a:r>
                <a:rPr lang="zh-CN" altLang="en-US" sz="2400" b="1" dirty="0">
                  <a:solidFill>
                    <a:schemeClr val="accent1">
                      <a:lumMod val="75000"/>
                    </a:schemeClr>
                  </a:solidFill>
                  <a:latin typeface="微软雅黑" panose="020B0503020204020204" charset="-122"/>
                  <a:ea typeface="微软雅黑" panose="020B0503020204020204" charset="-122"/>
                  <a:sym typeface="+mn-ea"/>
                </a:rPr>
                <a:t>抓落实</a:t>
              </a:r>
              <a:r>
                <a:rPr lang="zh-CN" altLang="en-US" sz="1400" b="1" dirty="0">
                  <a:solidFill>
                    <a:schemeClr val="accent1">
                      <a:lumMod val="75000"/>
                    </a:schemeClr>
                  </a:solidFill>
                  <a:latin typeface="微软雅黑" panose="020B0503020204020204" charset="-122"/>
                  <a:ea typeface="微软雅黑" panose="020B0503020204020204" charset="-122"/>
                  <a:sym typeface="+mn-ea"/>
                </a:rPr>
                <a:t>，就是要推动党的路线方针政策落地生根，推动解决人民群众反映强烈的突出问题，不断增强人民群众获得感、幸福感、安全感。</a:t>
              </a:r>
              <a:endParaRPr lang="zh-CN" altLang="en-US" sz="1400" b="1" dirty="0">
                <a:solidFill>
                  <a:schemeClr val="accent1">
                    <a:lumMod val="75000"/>
                  </a:schemeClr>
                </a:solidFill>
                <a:latin typeface="微软雅黑" panose="020B0503020204020204" charset="-122"/>
                <a:ea typeface="微软雅黑" panose="020B0503020204020204" charset="-122"/>
              </a:endParaRPr>
            </a:p>
          </p:txBody>
        </p:sp>
        <p:sp>
          <p:nvSpPr>
            <p:cNvPr id="12" name="矩形 11"/>
            <p:cNvSpPr/>
            <p:nvPr/>
          </p:nvSpPr>
          <p:spPr>
            <a:xfrm>
              <a:off x="3096552" y="2283718"/>
              <a:ext cx="5804330" cy="2728848"/>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172739" y="3075806"/>
            <a:ext cx="2822492" cy="720080"/>
            <a:chOff x="172739" y="3075806"/>
            <a:chExt cx="2822492" cy="720080"/>
          </a:xfrm>
          <a:noFill/>
        </p:grpSpPr>
        <p:sp>
          <p:nvSpPr>
            <p:cNvPr id="20" name="矩形 19"/>
            <p:cNvSpPr/>
            <p:nvPr/>
          </p:nvSpPr>
          <p:spPr>
            <a:xfrm>
              <a:off x="172739" y="3171535"/>
              <a:ext cx="2822492" cy="368300"/>
            </a:xfrm>
            <a:prstGeom prst="rect">
              <a:avLst/>
            </a:prstGeom>
            <a:grpFill/>
          </p:spPr>
          <p:txBody>
            <a:bodyPr wrap="square">
              <a:spAutoFit/>
            </a:bodyPr>
            <a:lstStyle/>
            <a:p>
              <a:pPr algn="ctr"/>
              <a:r>
                <a:rPr lang="zh-CN" altLang="en-US" b="1" dirty="0" smtClean="0">
                  <a:solidFill>
                    <a:schemeClr val="accent2">
                      <a:lumMod val="20000"/>
                      <a:lumOff val="80000"/>
                    </a:schemeClr>
                  </a:solidFill>
                </a:rPr>
                <a:t>不忘初心，牢记使命</a:t>
              </a:r>
            </a:p>
          </p:txBody>
        </p:sp>
        <p:cxnSp>
          <p:nvCxnSpPr>
            <p:cNvPr id="21" name="直接连接符 20"/>
            <p:cNvCxnSpPr/>
            <p:nvPr/>
          </p:nvCxnSpPr>
          <p:spPr>
            <a:xfrm>
              <a:off x="395536" y="3075806"/>
              <a:ext cx="2345122" cy="0"/>
            </a:xfrm>
            <a:prstGeom prst="line">
              <a:avLst/>
            </a:prstGeom>
            <a:grpFill/>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95536" y="3795886"/>
              <a:ext cx="2345122" cy="0"/>
            </a:xfrm>
            <a:prstGeom prst="line">
              <a:avLst/>
            </a:prstGeom>
            <a:grpFill/>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pic>
        <p:nvPicPr>
          <p:cNvPr id="23" name="图片 22"/>
          <p:cNvPicPr>
            <a:picLocks noChangeAspect="1"/>
          </p:cNvPicPr>
          <p:nvPr/>
        </p:nvPicPr>
        <p:blipFill>
          <a:blip r:embed="rId3" cstate="print">
            <a:extLst>
              <a:ext uri="{BEBA8EAE-BF5A-486C-A8C5-ECC9F3942E4B}">
                <a14:imgProps xmlns:a14="http://schemas.microsoft.com/office/drawing/2010/main" xmlns="">
                  <a14:imgLayer r:embed="rId4">
                    <a14:imgEffect>
                      <a14:artisticCement/>
                    </a14:imgEffect>
                  </a14:imgLayer>
                </a14:imgProps>
              </a:ext>
            </a:extLst>
          </a:blip>
          <a:stretch>
            <a:fillRect/>
          </a:stretch>
        </p:blipFill>
        <p:spPr>
          <a:xfrm>
            <a:off x="961940" y="1597864"/>
            <a:ext cx="1146660" cy="1146660"/>
          </a:xfrm>
          <a:prstGeom prst="rect">
            <a:avLst/>
          </a:prstGeom>
          <a:ln>
            <a:noFill/>
          </a:ln>
          <a:effectLst>
            <a:outerShdw blurRad="406400" dist="203200" dir="6540000" algn="tr" rotWithShape="0">
              <a:prstClr val="black">
                <a:alpha val="75000"/>
              </a:prstClr>
            </a:outerShdw>
          </a:effectLst>
        </p:spPr>
      </p:pic>
      <p:pic>
        <p:nvPicPr>
          <p:cNvPr id="24" name="Picture 6" descr="C:\Users\abc\Desktop\党建展板-15.png"/>
          <p:cNvPicPr>
            <a:picLocks noChangeAspect="1" noChangeArrowheads="1"/>
          </p:cNvPicPr>
          <p:nvPr/>
        </p:nvPicPr>
        <p:blipFill>
          <a:blip r:embed="rId5" cstate="screen"/>
          <a:srcRect/>
          <a:stretch>
            <a:fillRect/>
          </a:stretch>
        </p:blipFill>
        <p:spPr bwMode="auto">
          <a:xfrm>
            <a:off x="1766142" y="1142915"/>
            <a:ext cx="753122" cy="917328"/>
          </a:xfrm>
          <a:prstGeom prst="rect">
            <a:avLst/>
          </a:prstGeom>
          <a:ln>
            <a:noFill/>
          </a:ln>
          <a:effectLst>
            <a:outerShdw blurRad="406400" dist="203200" dir="6540000" algn="tr" rotWithShape="0">
              <a:prstClr val="black">
                <a:alpha val="75000"/>
              </a:prstClr>
            </a:outerShdw>
          </a:effectLst>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7"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8668" y="51470"/>
            <a:ext cx="4868700" cy="576262"/>
          </a:xfrm>
        </p:spPr>
        <p:txBody>
          <a:bodyPr/>
          <a:lstStyle/>
          <a:p>
            <a:pPr>
              <a:lnSpc>
                <a:spcPct val="120000"/>
              </a:lnSpc>
              <a:spcBef>
                <a:spcPct val="0"/>
              </a:spcBef>
            </a:pPr>
            <a:r>
              <a:rPr lang="zh-CN" altLang="en-US" sz="2400" dirty="0">
                <a:solidFill>
                  <a:schemeClr val="accent1">
                    <a:lumMod val="75000"/>
                  </a:schemeClr>
                </a:solidFill>
                <a:cs typeface="+mn-ea"/>
                <a:sym typeface="+mn-lt"/>
              </a:rPr>
              <a:t>二、准确把握主题教育的目标要求</a:t>
            </a:r>
          </a:p>
        </p:txBody>
      </p:sp>
      <p:sp>
        <p:nvSpPr>
          <p:cNvPr id="4" name="矩形 3"/>
          <p:cNvSpPr/>
          <p:nvPr/>
        </p:nvSpPr>
        <p:spPr>
          <a:xfrm>
            <a:off x="271145" y="1263015"/>
            <a:ext cx="2723515" cy="3230245"/>
          </a:xfrm>
          <a:prstGeom prst="rect">
            <a:avLst/>
          </a:prstGeom>
          <a:ln w="19050"/>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solidFill>
                <a:schemeClr val="accent2">
                  <a:lumMod val="20000"/>
                  <a:lumOff val="80000"/>
                </a:schemeClr>
              </a:solidFill>
            </a:endParaRPr>
          </a:p>
        </p:txBody>
      </p:sp>
      <p:sp>
        <p:nvSpPr>
          <p:cNvPr id="7" name="矩形 6"/>
          <p:cNvSpPr/>
          <p:nvPr/>
        </p:nvSpPr>
        <p:spPr>
          <a:xfrm>
            <a:off x="3096260" y="942340"/>
            <a:ext cx="5805170" cy="984250"/>
          </a:xfrm>
          <a:prstGeom prst="rect">
            <a:avLst/>
          </a:prstGeom>
          <a:solidFill>
            <a:schemeClr val="accent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000" b="1" dirty="0">
                <a:solidFill>
                  <a:schemeClr val="accent2">
                    <a:lumMod val="20000"/>
                    <a:lumOff val="80000"/>
                  </a:schemeClr>
                </a:solidFill>
                <a:latin typeface="微软雅黑" panose="020B0503020204020204" charset="-122"/>
                <a:ea typeface="微软雅黑" panose="020B0503020204020204" charset="-122"/>
              </a:rPr>
              <a:t>第二，牢牢把握目标任务：</a:t>
            </a:r>
          </a:p>
          <a:p>
            <a:pPr algn="l"/>
            <a:r>
              <a:rPr lang="zh-CN" altLang="en-US" sz="2000" b="1" dirty="0">
                <a:solidFill>
                  <a:schemeClr val="accent2">
                    <a:lumMod val="20000"/>
                    <a:lumOff val="80000"/>
                  </a:schemeClr>
                </a:solidFill>
                <a:latin typeface="微软雅黑" panose="020B0503020204020204" charset="-122"/>
                <a:ea typeface="微软雅黑" panose="020B0503020204020204" charset="-122"/>
              </a:rPr>
              <a:t>        一个根本任务</a:t>
            </a:r>
            <a:r>
              <a:rPr lang="en-US" altLang="zh-CN" sz="2000" b="1" dirty="0">
                <a:solidFill>
                  <a:schemeClr val="accent2">
                    <a:lumMod val="20000"/>
                    <a:lumOff val="80000"/>
                  </a:schemeClr>
                </a:solidFill>
                <a:latin typeface="微软雅黑" panose="020B0503020204020204" charset="-122"/>
                <a:ea typeface="微软雅黑" panose="020B0503020204020204" charset="-122"/>
              </a:rPr>
              <a:t>+</a:t>
            </a:r>
            <a:r>
              <a:rPr lang="zh-CN" altLang="en-US" sz="2000" b="1" dirty="0">
                <a:solidFill>
                  <a:schemeClr val="accent2">
                    <a:lumMod val="20000"/>
                    <a:lumOff val="80000"/>
                  </a:schemeClr>
                </a:solidFill>
                <a:latin typeface="微软雅黑" panose="020B0503020204020204" charset="-122"/>
                <a:ea typeface="微软雅黑" panose="020B0503020204020204" charset="-122"/>
              </a:rPr>
              <a:t>五个具体目标</a:t>
            </a:r>
          </a:p>
        </p:txBody>
      </p:sp>
      <p:grpSp>
        <p:nvGrpSpPr>
          <p:cNvPr id="9" name="组合 8"/>
          <p:cNvGrpSpPr/>
          <p:nvPr/>
        </p:nvGrpSpPr>
        <p:grpSpPr>
          <a:xfrm>
            <a:off x="3096260" y="2241550"/>
            <a:ext cx="5804535" cy="2251710"/>
            <a:chOff x="3096552" y="2283718"/>
            <a:chExt cx="5804330" cy="2728848"/>
          </a:xfrm>
        </p:grpSpPr>
        <p:sp>
          <p:nvSpPr>
            <p:cNvPr id="10" name="矩形 9"/>
            <p:cNvSpPr/>
            <p:nvPr/>
          </p:nvSpPr>
          <p:spPr>
            <a:xfrm>
              <a:off x="3248970" y="2349952"/>
              <a:ext cx="5651912" cy="1602217"/>
            </a:xfrm>
            <a:prstGeom prst="rect">
              <a:avLst/>
            </a:prstGeom>
          </p:spPr>
          <p:txBody>
            <a:bodyPr wrap="square">
              <a:spAutoFit/>
            </a:bodyPr>
            <a:lstStyle/>
            <a:p>
              <a:pPr lvl="0" algn="just">
                <a:lnSpc>
                  <a:spcPct val="100000"/>
                </a:lnSpc>
              </a:pPr>
              <a:r>
                <a:rPr lang="en-US" altLang="zh-CN" sz="2000"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根本任务</a:t>
              </a:r>
              <a:r>
                <a:rPr lang="zh-CN" altLang="en-US" sz="2000"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a:t>
              </a:r>
            </a:p>
            <a:p>
              <a:pPr lvl="0" algn="just">
                <a:lnSpc>
                  <a:spcPct val="100000"/>
                </a:lnSpc>
              </a:pPr>
              <a:r>
                <a:rPr lang="en-US" altLang="zh-CN" sz="2000"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       </a:t>
              </a:r>
              <a:r>
                <a:rPr lang="en-US" altLang="zh-CN" sz="2000" dirty="0">
                  <a:solidFill>
                    <a:schemeClr val="accent1">
                      <a:lumMod val="75000"/>
                    </a:schemeClr>
                  </a:solidFill>
                  <a:latin typeface="微软雅黑" panose="020B0503020204020204" charset="-122"/>
                  <a:ea typeface="微软雅黑" panose="020B0503020204020204" charset="-122"/>
                  <a:cs typeface="微软雅黑" panose="020B0503020204020204" charset="-122"/>
                </a:rPr>
                <a:t>深入学习贯彻新时代中国特色社会主义思想，锤炼忠诚干净担当的政治品格，团结带领全国各族人民为实现伟大梦想共同奋斗。</a:t>
              </a:r>
              <a:endParaRPr lang="zh-CN" altLang="en-US" sz="2000" dirty="0">
                <a:solidFill>
                  <a:schemeClr val="accent1">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12" name="矩形 11"/>
            <p:cNvSpPr/>
            <p:nvPr/>
          </p:nvSpPr>
          <p:spPr>
            <a:xfrm>
              <a:off x="3096552" y="2283718"/>
              <a:ext cx="5804330" cy="2728848"/>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172739" y="3075806"/>
            <a:ext cx="2822492" cy="720080"/>
            <a:chOff x="172739" y="3075806"/>
            <a:chExt cx="2822492" cy="720080"/>
          </a:xfrm>
          <a:noFill/>
        </p:grpSpPr>
        <p:sp>
          <p:nvSpPr>
            <p:cNvPr id="20" name="矩形 19"/>
            <p:cNvSpPr/>
            <p:nvPr/>
          </p:nvSpPr>
          <p:spPr>
            <a:xfrm>
              <a:off x="172739" y="3171535"/>
              <a:ext cx="2822492" cy="368300"/>
            </a:xfrm>
            <a:prstGeom prst="rect">
              <a:avLst/>
            </a:prstGeom>
            <a:grpFill/>
          </p:spPr>
          <p:txBody>
            <a:bodyPr wrap="square">
              <a:spAutoFit/>
            </a:bodyPr>
            <a:lstStyle/>
            <a:p>
              <a:pPr algn="ctr"/>
              <a:r>
                <a:rPr lang="zh-CN" altLang="en-US" b="1" dirty="0" smtClean="0">
                  <a:solidFill>
                    <a:schemeClr val="accent2">
                      <a:lumMod val="20000"/>
                      <a:lumOff val="80000"/>
                    </a:schemeClr>
                  </a:solidFill>
                </a:rPr>
                <a:t>不忘初心，牢记使命</a:t>
              </a:r>
            </a:p>
          </p:txBody>
        </p:sp>
        <p:cxnSp>
          <p:nvCxnSpPr>
            <p:cNvPr id="21" name="直接连接符 20"/>
            <p:cNvCxnSpPr/>
            <p:nvPr/>
          </p:nvCxnSpPr>
          <p:spPr>
            <a:xfrm>
              <a:off x="395536" y="3075806"/>
              <a:ext cx="2345122" cy="0"/>
            </a:xfrm>
            <a:prstGeom prst="line">
              <a:avLst/>
            </a:prstGeom>
            <a:grpFill/>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95536" y="3795886"/>
              <a:ext cx="2345122" cy="0"/>
            </a:xfrm>
            <a:prstGeom prst="line">
              <a:avLst/>
            </a:prstGeom>
            <a:grpFill/>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pic>
        <p:nvPicPr>
          <p:cNvPr id="23" name="图片 22"/>
          <p:cNvPicPr>
            <a:picLocks noChangeAspect="1"/>
          </p:cNvPicPr>
          <p:nvPr/>
        </p:nvPicPr>
        <p:blipFill>
          <a:blip r:embed="rId3" cstate="print">
            <a:extLst>
              <a:ext uri="{BEBA8EAE-BF5A-486C-A8C5-ECC9F3942E4B}">
                <a14:imgProps xmlns:a14="http://schemas.microsoft.com/office/drawing/2010/main" xmlns="">
                  <a14:imgLayer r:embed="rId4">
                    <a14:imgEffect>
                      <a14:artisticCement/>
                    </a14:imgEffect>
                  </a14:imgLayer>
                </a14:imgProps>
              </a:ext>
            </a:extLst>
          </a:blip>
          <a:stretch>
            <a:fillRect/>
          </a:stretch>
        </p:blipFill>
        <p:spPr>
          <a:xfrm>
            <a:off x="961940" y="1597864"/>
            <a:ext cx="1146660" cy="1146660"/>
          </a:xfrm>
          <a:prstGeom prst="rect">
            <a:avLst/>
          </a:prstGeom>
          <a:ln>
            <a:noFill/>
          </a:ln>
          <a:effectLst>
            <a:outerShdw blurRad="406400" dist="203200" dir="6540000" algn="tr" rotWithShape="0">
              <a:prstClr val="black">
                <a:alpha val="75000"/>
              </a:prstClr>
            </a:outerShdw>
          </a:effectLst>
        </p:spPr>
      </p:pic>
      <p:pic>
        <p:nvPicPr>
          <p:cNvPr id="24" name="Picture 6" descr="C:\Users\abc\Desktop\党建展板-15.png"/>
          <p:cNvPicPr>
            <a:picLocks noChangeAspect="1" noChangeArrowheads="1"/>
          </p:cNvPicPr>
          <p:nvPr/>
        </p:nvPicPr>
        <p:blipFill>
          <a:blip r:embed="rId5" cstate="screen"/>
          <a:srcRect/>
          <a:stretch>
            <a:fillRect/>
          </a:stretch>
        </p:blipFill>
        <p:spPr bwMode="auto">
          <a:xfrm>
            <a:off x="1766142" y="1142915"/>
            <a:ext cx="753122" cy="917328"/>
          </a:xfrm>
          <a:prstGeom prst="rect">
            <a:avLst/>
          </a:prstGeom>
          <a:ln>
            <a:noFill/>
          </a:ln>
          <a:effectLst>
            <a:outerShdw blurRad="406400" dist="203200" dir="6540000" algn="tr" rotWithShape="0">
              <a:prstClr val="black">
                <a:alpha val="75000"/>
              </a:prstClr>
            </a:outerShdw>
          </a:effectLst>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8668" y="51470"/>
            <a:ext cx="4868700" cy="576262"/>
          </a:xfrm>
        </p:spPr>
        <p:txBody>
          <a:bodyPr/>
          <a:lstStyle/>
          <a:p>
            <a:pPr>
              <a:lnSpc>
                <a:spcPct val="120000"/>
              </a:lnSpc>
              <a:spcBef>
                <a:spcPct val="0"/>
              </a:spcBef>
            </a:pPr>
            <a:r>
              <a:rPr lang="zh-CN" altLang="en-US" sz="2400" dirty="0">
                <a:solidFill>
                  <a:schemeClr val="accent1">
                    <a:lumMod val="75000"/>
                  </a:schemeClr>
                </a:solidFill>
                <a:cs typeface="+mn-ea"/>
                <a:sym typeface="+mn-lt"/>
              </a:rPr>
              <a:t>二、准确把握主题教育的目标要求</a:t>
            </a:r>
          </a:p>
        </p:txBody>
      </p:sp>
      <p:sp>
        <p:nvSpPr>
          <p:cNvPr id="4" name="矩形 3"/>
          <p:cNvSpPr/>
          <p:nvPr/>
        </p:nvSpPr>
        <p:spPr>
          <a:xfrm>
            <a:off x="271145" y="1263015"/>
            <a:ext cx="2723515" cy="3230245"/>
          </a:xfrm>
          <a:prstGeom prst="rect">
            <a:avLst/>
          </a:prstGeom>
          <a:ln w="19050"/>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solidFill>
                <a:schemeClr val="accent2">
                  <a:lumMod val="20000"/>
                  <a:lumOff val="80000"/>
                </a:schemeClr>
              </a:solidFill>
            </a:endParaRPr>
          </a:p>
        </p:txBody>
      </p:sp>
      <p:sp>
        <p:nvSpPr>
          <p:cNvPr id="7" name="矩形 6"/>
          <p:cNvSpPr/>
          <p:nvPr/>
        </p:nvSpPr>
        <p:spPr>
          <a:xfrm>
            <a:off x="3096260" y="942340"/>
            <a:ext cx="5805170" cy="984250"/>
          </a:xfrm>
          <a:prstGeom prst="rect">
            <a:avLst/>
          </a:prstGeom>
          <a:solidFill>
            <a:schemeClr val="accent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000" b="1" dirty="0">
                <a:solidFill>
                  <a:schemeClr val="accent2">
                    <a:lumMod val="20000"/>
                    <a:lumOff val="80000"/>
                  </a:schemeClr>
                </a:solidFill>
                <a:latin typeface="微软雅黑" panose="020B0503020204020204" charset="-122"/>
                <a:ea typeface="微软雅黑" panose="020B0503020204020204" charset="-122"/>
              </a:rPr>
              <a:t>第二，牢牢把握目标任务：</a:t>
            </a:r>
          </a:p>
          <a:p>
            <a:pPr algn="l"/>
            <a:r>
              <a:rPr lang="zh-CN" altLang="en-US" sz="2000" b="1" dirty="0">
                <a:solidFill>
                  <a:schemeClr val="accent2">
                    <a:lumMod val="20000"/>
                    <a:lumOff val="80000"/>
                  </a:schemeClr>
                </a:solidFill>
                <a:latin typeface="微软雅黑" panose="020B0503020204020204" charset="-122"/>
                <a:ea typeface="微软雅黑" panose="020B0503020204020204" charset="-122"/>
              </a:rPr>
              <a:t>        一个根本任务</a:t>
            </a:r>
            <a:r>
              <a:rPr lang="en-US" altLang="zh-CN" sz="2000" b="1" dirty="0">
                <a:solidFill>
                  <a:schemeClr val="accent2">
                    <a:lumMod val="20000"/>
                    <a:lumOff val="80000"/>
                  </a:schemeClr>
                </a:solidFill>
                <a:latin typeface="微软雅黑" panose="020B0503020204020204" charset="-122"/>
                <a:ea typeface="微软雅黑" panose="020B0503020204020204" charset="-122"/>
              </a:rPr>
              <a:t>+</a:t>
            </a:r>
            <a:r>
              <a:rPr lang="zh-CN" altLang="en-US" sz="2000" b="1" dirty="0">
                <a:solidFill>
                  <a:schemeClr val="accent2">
                    <a:lumMod val="20000"/>
                    <a:lumOff val="80000"/>
                  </a:schemeClr>
                </a:solidFill>
                <a:latin typeface="微软雅黑" panose="020B0503020204020204" charset="-122"/>
                <a:ea typeface="微软雅黑" panose="020B0503020204020204" charset="-122"/>
              </a:rPr>
              <a:t>五个具体目标</a:t>
            </a:r>
          </a:p>
        </p:txBody>
      </p:sp>
      <p:grpSp>
        <p:nvGrpSpPr>
          <p:cNvPr id="9" name="组合 8"/>
          <p:cNvGrpSpPr/>
          <p:nvPr/>
        </p:nvGrpSpPr>
        <p:grpSpPr>
          <a:xfrm>
            <a:off x="3096260" y="2241550"/>
            <a:ext cx="5804535" cy="2251710"/>
            <a:chOff x="3096552" y="2283718"/>
            <a:chExt cx="5804330" cy="2728848"/>
          </a:xfrm>
        </p:grpSpPr>
        <p:sp>
          <p:nvSpPr>
            <p:cNvPr id="10" name="矩形 9"/>
            <p:cNvSpPr/>
            <p:nvPr/>
          </p:nvSpPr>
          <p:spPr>
            <a:xfrm>
              <a:off x="3248970" y="2349952"/>
              <a:ext cx="5651912" cy="2161685"/>
            </a:xfrm>
            <a:prstGeom prst="rect">
              <a:avLst/>
            </a:prstGeom>
          </p:spPr>
          <p:txBody>
            <a:bodyPr wrap="square">
              <a:spAutoFit/>
            </a:bodyPr>
            <a:lstStyle/>
            <a:p>
              <a:pPr lvl="0" algn="just">
                <a:lnSpc>
                  <a:spcPct val="100000"/>
                </a:lnSpc>
              </a:pPr>
              <a:r>
                <a:rPr lang="zh-CN" altLang="en-US" sz="2000"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具体目标一：</a:t>
              </a:r>
              <a:r>
                <a:rPr lang="en-US" altLang="zh-CN" sz="2000"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理论学习有收获</a:t>
              </a:r>
            </a:p>
            <a:p>
              <a:pPr lvl="0" algn="just">
                <a:lnSpc>
                  <a:spcPct val="100000"/>
                </a:lnSpc>
              </a:pPr>
              <a:r>
                <a:rPr lang="en-US"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rPr>
                <a:t>       重点是教育引导广大党员干部在原有学习的基础上取得新进步，加深对新时代中国特色社会主义思想和党中央大政方针的理解，学深悟透、融会贯通，增强贯彻落实的自觉性和坚定性，提高运用党的创新理论指导实践、推动工作的能力。</a:t>
              </a:r>
            </a:p>
          </p:txBody>
        </p:sp>
        <p:sp>
          <p:nvSpPr>
            <p:cNvPr id="12" name="矩形 11"/>
            <p:cNvSpPr/>
            <p:nvPr/>
          </p:nvSpPr>
          <p:spPr>
            <a:xfrm>
              <a:off x="3096552" y="2283718"/>
              <a:ext cx="5804330" cy="2728848"/>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172739" y="3075806"/>
            <a:ext cx="2822492" cy="720080"/>
            <a:chOff x="172739" y="3075806"/>
            <a:chExt cx="2822492" cy="720080"/>
          </a:xfrm>
          <a:noFill/>
        </p:grpSpPr>
        <p:sp>
          <p:nvSpPr>
            <p:cNvPr id="20" name="矩形 19"/>
            <p:cNvSpPr/>
            <p:nvPr/>
          </p:nvSpPr>
          <p:spPr>
            <a:xfrm>
              <a:off x="172739" y="3171535"/>
              <a:ext cx="2822492" cy="368300"/>
            </a:xfrm>
            <a:prstGeom prst="rect">
              <a:avLst/>
            </a:prstGeom>
            <a:grpFill/>
          </p:spPr>
          <p:txBody>
            <a:bodyPr wrap="square">
              <a:spAutoFit/>
            </a:bodyPr>
            <a:lstStyle/>
            <a:p>
              <a:pPr algn="ctr"/>
              <a:r>
                <a:rPr lang="zh-CN" altLang="en-US" b="1" dirty="0" smtClean="0">
                  <a:solidFill>
                    <a:schemeClr val="accent2">
                      <a:lumMod val="20000"/>
                      <a:lumOff val="80000"/>
                    </a:schemeClr>
                  </a:solidFill>
                </a:rPr>
                <a:t>不忘初心，牢记使命</a:t>
              </a:r>
            </a:p>
          </p:txBody>
        </p:sp>
        <p:cxnSp>
          <p:nvCxnSpPr>
            <p:cNvPr id="21" name="直接连接符 20"/>
            <p:cNvCxnSpPr/>
            <p:nvPr/>
          </p:nvCxnSpPr>
          <p:spPr>
            <a:xfrm>
              <a:off x="395536" y="3075806"/>
              <a:ext cx="2345122" cy="0"/>
            </a:xfrm>
            <a:prstGeom prst="line">
              <a:avLst/>
            </a:prstGeom>
            <a:grpFill/>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95536" y="3795886"/>
              <a:ext cx="2345122" cy="0"/>
            </a:xfrm>
            <a:prstGeom prst="line">
              <a:avLst/>
            </a:prstGeom>
            <a:grpFill/>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pic>
        <p:nvPicPr>
          <p:cNvPr id="23" name="图片 22"/>
          <p:cNvPicPr>
            <a:picLocks noChangeAspect="1"/>
          </p:cNvPicPr>
          <p:nvPr/>
        </p:nvPicPr>
        <p:blipFill>
          <a:blip r:embed="rId3" cstate="print">
            <a:extLst>
              <a:ext uri="{BEBA8EAE-BF5A-486C-A8C5-ECC9F3942E4B}">
                <a14:imgProps xmlns:a14="http://schemas.microsoft.com/office/drawing/2010/main" xmlns="">
                  <a14:imgLayer r:embed="rId4">
                    <a14:imgEffect>
                      <a14:artisticCement/>
                    </a14:imgEffect>
                  </a14:imgLayer>
                </a14:imgProps>
              </a:ext>
            </a:extLst>
          </a:blip>
          <a:stretch>
            <a:fillRect/>
          </a:stretch>
        </p:blipFill>
        <p:spPr>
          <a:xfrm>
            <a:off x="961940" y="1597864"/>
            <a:ext cx="1146660" cy="1146660"/>
          </a:xfrm>
          <a:prstGeom prst="rect">
            <a:avLst/>
          </a:prstGeom>
          <a:ln>
            <a:noFill/>
          </a:ln>
          <a:effectLst>
            <a:outerShdw blurRad="406400" dist="203200" dir="6540000" algn="tr" rotWithShape="0">
              <a:prstClr val="black">
                <a:alpha val="75000"/>
              </a:prstClr>
            </a:outerShdw>
          </a:effectLst>
        </p:spPr>
      </p:pic>
      <p:pic>
        <p:nvPicPr>
          <p:cNvPr id="24" name="Picture 6" descr="C:\Users\abc\Desktop\党建展板-15.png"/>
          <p:cNvPicPr>
            <a:picLocks noChangeAspect="1" noChangeArrowheads="1"/>
          </p:cNvPicPr>
          <p:nvPr/>
        </p:nvPicPr>
        <p:blipFill>
          <a:blip r:embed="rId5" cstate="screen"/>
          <a:srcRect/>
          <a:stretch>
            <a:fillRect/>
          </a:stretch>
        </p:blipFill>
        <p:spPr bwMode="auto">
          <a:xfrm>
            <a:off x="1766142" y="1142915"/>
            <a:ext cx="753122" cy="917328"/>
          </a:xfrm>
          <a:prstGeom prst="rect">
            <a:avLst/>
          </a:prstGeom>
          <a:ln>
            <a:noFill/>
          </a:ln>
          <a:effectLst>
            <a:outerShdw blurRad="406400" dist="203200" dir="6540000" algn="tr" rotWithShape="0">
              <a:prstClr val="black">
                <a:alpha val="75000"/>
              </a:prstClr>
            </a:outerShdw>
          </a:effectLst>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7"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8668" y="51470"/>
            <a:ext cx="4868700" cy="576262"/>
          </a:xfrm>
        </p:spPr>
        <p:txBody>
          <a:bodyPr/>
          <a:lstStyle/>
          <a:p>
            <a:pPr>
              <a:lnSpc>
                <a:spcPct val="120000"/>
              </a:lnSpc>
              <a:spcBef>
                <a:spcPct val="0"/>
              </a:spcBef>
            </a:pPr>
            <a:r>
              <a:rPr lang="zh-CN" altLang="en-US" sz="2400" dirty="0">
                <a:solidFill>
                  <a:schemeClr val="accent1">
                    <a:lumMod val="75000"/>
                  </a:schemeClr>
                </a:solidFill>
                <a:cs typeface="+mn-ea"/>
                <a:sym typeface="+mn-lt"/>
              </a:rPr>
              <a:t>二、准确把握主题教育的目标要求</a:t>
            </a:r>
          </a:p>
        </p:txBody>
      </p:sp>
      <p:sp>
        <p:nvSpPr>
          <p:cNvPr id="4" name="矩形 3"/>
          <p:cNvSpPr/>
          <p:nvPr/>
        </p:nvSpPr>
        <p:spPr>
          <a:xfrm>
            <a:off x="271145" y="1263015"/>
            <a:ext cx="2723515" cy="3230245"/>
          </a:xfrm>
          <a:prstGeom prst="rect">
            <a:avLst/>
          </a:prstGeom>
          <a:ln w="19050"/>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solidFill>
                <a:schemeClr val="accent2">
                  <a:lumMod val="20000"/>
                  <a:lumOff val="80000"/>
                </a:schemeClr>
              </a:solidFill>
            </a:endParaRPr>
          </a:p>
        </p:txBody>
      </p:sp>
      <p:sp>
        <p:nvSpPr>
          <p:cNvPr id="7" name="矩形 6"/>
          <p:cNvSpPr/>
          <p:nvPr/>
        </p:nvSpPr>
        <p:spPr>
          <a:xfrm>
            <a:off x="3096260" y="942340"/>
            <a:ext cx="5805170" cy="984250"/>
          </a:xfrm>
          <a:prstGeom prst="rect">
            <a:avLst/>
          </a:prstGeom>
          <a:solidFill>
            <a:schemeClr val="accent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000" b="1" dirty="0">
                <a:solidFill>
                  <a:schemeClr val="accent2">
                    <a:lumMod val="20000"/>
                    <a:lumOff val="80000"/>
                  </a:schemeClr>
                </a:solidFill>
                <a:latin typeface="微软雅黑" panose="020B0503020204020204" charset="-122"/>
                <a:ea typeface="微软雅黑" panose="020B0503020204020204" charset="-122"/>
              </a:rPr>
              <a:t>第二，牢牢把握目标任务：</a:t>
            </a:r>
          </a:p>
          <a:p>
            <a:pPr algn="l"/>
            <a:r>
              <a:rPr lang="zh-CN" altLang="en-US" sz="2000" b="1" dirty="0">
                <a:solidFill>
                  <a:schemeClr val="accent2">
                    <a:lumMod val="20000"/>
                    <a:lumOff val="80000"/>
                  </a:schemeClr>
                </a:solidFill>
                <a:latin typeface="微软雅黑" panose="020B0503020204020204" charset="-122"/>
                <a:ea typeface="微软雅黑" panose="020B0503020204020204" charset="-122"/>
              </a:rPr>
              <a:t>        一个根本任务</a:t>
            </a:r>
            <a:r>
              <a:rPr lang="en-US" altLang="zh-CN" sz="2000" b="1" dirty="0">
                <a:solidFill>
                  <a:schemeClr val="accent2">
                    <a:lumMod val="20000"/>
                    <a:lumOff val="80000"/>
                  </a:schemeClr>
                </a:solidFill>
                <a:latin typeface="微软雅黑" panose="020B0503020204020204" charset="-122"/>
                <a:ea typeface="微软雅黑" panose="020B0503020204020204" charset="-122"/>
              </a:rPr>
              <a:t>+</a:t>
            </a:r>
            <a:r>
              <a:rPr lang="zh-CN" altLang="en-US" sz="2000" b="1" dirty="0">
                <a:solidFill>
                  <a:schemeClr val="accent2">
                    <a:lumMod val="20000"/>
                    <a:lumOff val="80000"/>
                  </a:schemeClr>
                </a:solidFill>
                <a:latin typeface="微软雅黑" panose="020B0503020204020204" charset="-122"/>
                <a:ea typeface="微软雅黑" panose="020B0503020204020204" charset="-122"/>
              </a:rPr>
              <a:t>五个具体目标</a:t>
            </a:r>
          </a:p>
        </p:txBody>
      </p:sp>
      <p:grpSp>
        <p:nvGrpSpPr>
          <p:cNvPr id="9" name="组合 8"/>
          <p:cNvGrpSpPr/>
          <p:nvPr/>
        </p:nvGrpSpPr>
        <p:grpSpPr>
          <a:xfrm>
            <a:off x="3096260" y="2241550"/>
            <a:ext cx="5804535" cy="2251710"/>
            <a:chOff x="3096552" y="2283718"/>
            <a:chExt cx="5804330" cy="2728848"/>
          </a:xfrm>
        </p:grpSpPr>
        <p:sp>
          <p:nvSpPr>
            <p:cNvPr id="10" name="矩形 9"/>
            <p:cNvSpPr/>
            <p:nvPr/>
          </p:nvSpPr>
          <p:spPr>
            <a:xfrm>
              <a:off x="3248970" y="2349952"/>
              <a:ext cx="5651912" cy="2497981"/>
            </a:xfrm>
            <a:prstGeom prst="rect">
              <a:avLst/>
            </a:prstGeom>
          </p:spPr>
          <p:txBody>
            <a:bodyPr wrap="square">
              <a:spAutoFit/>
            </a:bodyPr>
            <a:lstStyle/>
            <a:p>
              <a:pPr lvl="0" algn="just">
                <a:lnSpc>
                  <a:spcPct val="100000"/>
                </a:lnSpc>
              </a:pPr>
              <a:r>
                <a:rPr lang="zh-CN" altLang="en-US" sz="2000"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具体目标二：</a:t>
              </a:r>
              <a:r>
                <a:rPr lang="en-US" altLang="zh-CN" sz="2000"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思想政治受洗礼</a:t>
              </a:r>
            </a:p>
            <a:p>
              <a:pPr lvl="0" algn="just">
                <a:lnSpc>
                  <a:spcPct val="100000"/>
                </a:lnSpc>
              </a:pPr>
              <a:r>
                <a:rPr lang="en-US"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rPr>
                <a:t>      重点是教育引导广大党员干部坚定对马克思主义的信仰、对中国特色社会主义的信念，传承红色基因，增强“四个意识”、坚定“四个自信”、做到“两个维护”，自觉在思想上政治上行动上同党中央保持高度一致，始终忠诚于党、忠诚于人民、忠诚于马克思主义。</a:t>
              </a:r>
            </a:p>
          </p:txBody>
        </p:sp>
        <p:sp>
          <p:nvSpPr>
            <p:cNvPr id="12" name="矩形 11"/>
            <p:cNvSpPr/>
            <p:nvPr/>
          </p:nvSpPr>
          <p:spPr>
            <a:xfrm>
              <a:off x="3096552" y="2283718"/>
              <a:ext cx="5804330" cy="2728848"/>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172739" y="3075806"/>
            <a:ext cx="2822492" cy="720080"/>
            <a:chOff x="172739" y="3075806"/>
            <a:chExt cx="2822492" cy="720080"/>
          </a:xfrm>
          <a:noFill/>
        </p:grpSpPr>
        <p:sp>
          <p:nvSpPr>
            <p:cNvPr id="20" name="矩形 19"/>
            <p:cNvSpPr/>
            <p:nvPr/>
          </p:nvSpPr>
          <p:spPr>
            <a:xfrm>
              <a:off x="172739" y="3171535"/>
              <a:ext cx="2822492" cy="368300"/>
            </a:xfrm>
            <a:prstGeom prst="rect">
              <a:avLst/>
            </a:prstGeom>
            <a:grpFill/>
          </p:spPr>
          <p:txBody>
            <a:bodyPr wrap="square">
              <a:spAutoFit/>
            </a:bodyPr>
            <a:lstStyle/>
            <a:p>
              <a:pPr algn="ctr"/>
              <a:r>
                <a:rPr lang="zh-CN" altLang="en-US" b="1" dirty="0" smtClean="0">
                  <a:solidFill>
                    <a:schemeClr val="accent2">
                      <a:lumMod val="20000"/>
                      <a:lumOff val="80000"/>
                    </a:schemeClr>
                  </a:solidFill>
                </a:rPr>
                <a:t>不忘初心，牢记使命</a:t>
              </a:r>
            </a:p>
          </p:txBody>
        </p:sp>
        <p:cxnSp>
          <p:nvCxnSpPr>
            <p:cNvPr id="21" name="直接连接符 20"/>
            <p:cNvCxnSpPr/>
            <p:nvPr/>
          </p:nvCxnSpPr>
          <p:spPr>
            <a:xfrm>
              <a:off x="395536" y="3075806"/>
              <a:ext cx="2345122" cy="0"/>
            </a:xfrm>
            <a:prstGeom prst="line">
              <a:avLst/>
            </a:prstGeom>
            <a:grpFill/>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95536" y="3795886"/>
              <a:ext cx="2345122" cy="0"/>
            </a:xfrm>
            <a:prstGeom prst="line">
              <a:avLst/>
            </a:prstGeom>
            <a:grpFill/>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pic>
        <p:nvPicPr>
          <p:cNvPr id="23" name="图片 22"/>
          <p:cNvPicPr>
            <a:picLocks noChangeAspect="1"/>
          </p:cNvPicPr>
          <p:nvPr/>
        </p:nvPicPr>
        <p:blipFill>
          <a:blip r:embed="rId3" cstate="print">
            <a:extLst>
              <a:ext uri="{BEBA8EAE-BF5A-486C-A8C5-ECC9F3942E4B}">
                <a14:imgProps xmlns:a14="http://schemas.microsoft.com/office/drawing/2010/main" xmlns="">
                  <a14:imgLayer r:embed="rId4">
                    <a14:imgEffect>
                      <a14:artisticCement/>
                    </a14:imgEffect>
                  </a14:imgLayer>
                </a14:imgProps>
              </a:ext>
            </a:extLst>
          </a:blip>
          <a:stretch>
            <a:fillRect/>
          </a:stretch>
        </p:blipFill>
        <p:spPr>
          <a:xfrm>
            <a:off x="961940" y="1597864"/>
            <a:ext cx="1146660" cy="1146660"/>
          </a:xfrm>
          <a:prstGeom prst="rect">
            <a:avLst/>
          </a:prstGeom>
          <a:ln>
            <a:noFill/>
          </a:ln>
          <a:effectLst>
            <a:outerShdw blurRad="406400" dist="203200" dir="6540000" algn="tr" rotWithShape="0">
              <a:prstClr val="black">
                <a:alpha val="75000"/>
              </a:prstClr>
            </a:outerShdw>
          </a:effectLst>
        </p:spPr>
      </p:pic>
      <p:pic>
        <p:nvPicPr>
          <p:cNvPr id="24" name="Picture 6" descr="C:\Users\abc\Desktop\党建展板-15.png"/>
          <p:cNvPicPr>
            <a:picLocks noChangeAspect="1" noChangeArrowheads="1"/>
          </p:cNvPicPr>
          <p:nvPr/>
        </p:nvPicPr>
        <p:blipFill>
          <a:blip r:embed="rId5" cstate="screen"/>
          <a:srcRect/>
          <a:stretch>
            <a:fillRect/>
          </a:stretch>
        </p:blipFill>
        <p:spPr bwMode="auto">
          <a:xfrm>
            <a:off x="1766142" y="1142915"/>
            <a:ext cx="753122" cy="917328"/>
          </a:xfrm>
          <a:prstGeom prst="rect">
            <a:avLst/>
          </a:prstGeom>
          <a:ln>
            <a:noFill/>
          </a:ln>
          <a:effectLst>
            <a:outerShdw blurRad="406400" dist="203200" dir="6540000" algn="tr" rotWithShape="0">
              <a:prstClr val="black">
                <a:alpha val="75000"/>
              </a:prstClr>
            </a:outerShdw>
          </a:effectLst>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7"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8668" y="51470"/>
            <a:ext cx="4868700" cy="576262"/>
          </a:xfrm>
        </p:spPr>
        <p:txBody>
          <a:bodyPr/>
          <a:lstStyle/>
          <a:p>
            <a:pPr>
              <a:lnSpc>
                <a:spcPct val="120000"/>
              </a:lnSpc>
              <a:spcBef>
                <a:spcPct val="0"/>
              </a:spcBef>
            </a:pPr>
            <a:r>
              <a:rPr lang="zh-CN" altLang="en-US" sz="2400" dirty="0">
                <a:solidFill>
                  <a:schemeClr val="accent1">
                    <a:lumMod val="75000"/>
                  </a:schemeClr>
                </a:solidFill>
                <a:cs typeface="+mn-ea"/>
                <a:sym typeface="+mn-lt"/>
              </a:rPr>
              <a:t>二、准确把握主题教育的目标要求</a:t>
            </a:r>
          </a:p>
        </p:txBody>
      </p:sp>
      <p:sp>
        <p:nvSpPr>
          <p:cNvPr id="4" name="矩形 3"/>
          <p:cNvSpPr/>
          <p:nvPr/>
        </p:nvSpPr>
        <p:spPr>
          <a:xfrm>
            <a:off x="271145" y="1263015"/>
            <a:ext cx="2723515" cy="3414395"/>
          </a:xfrm>
          <a:prstGeom prst="rect">
            <a:avLst/>
          </a:prstGeom>
          <a:ln w="19050"/>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solidFill>
                <a:schemeClr val="accent2">
                  <a:lumMod val="20000"/>
                  <a:lumOff val="80000"/>
                </a:schemeClr>
              </a:solidFill>
            </a:endParaRPr>
          </a:p>
        </p:txBody>
      </p:sp>
      <p:sp>
        <p:nvSpPr>
          <p:cNvPr id="7" name="矩形 6"/>
          <p:cNvSpPr/>
          <p:nvPr/>
        </p:nvSpPr>
        <p:spPr>
          <a:xfrm>
            <a:off x="3096260" y="942340"/>
            <a:ext cx="5805170" cy="984250"/>
          </a:xfrm>
          <a:prstGeom prst="rect">
            <a:avLst/>
          </a:prstGeom>
          <a:solidFill>
            <a:schemeClr val="accent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000" b="1" dirty="0">
                <a:solidFill>
                  <a:schemeClr val="accent2">
                    <a:lumMod val="20000"/>
                    <a:lumOff val="80000"/>
                  </a:schemeClr>
                </a:solidFill>
                <a:latin typeface="微软雅黑" panose="020B0503020204020204" charset="-122"/>
                <a:ea typeface="微软雅黑" panose="020B0503020204020204" charset="-122"/>
              </a:rPr>
              <a:t>第二，牢牢把握目标任务：</a:t>
            </a:r>
          </a:p>
          <a:p>
            <a:pPr algn="l"/>
            <a:r>
              <a:rPr lang="zh-CN" altLang="en-US" sz="2000" b="1" dirty="0">
                <a:solidFill>
                  <a:schemeClr val="accent2">
                    <a:lumMod val="20000"/>
                    <a:lumOff val="80000"/>
                  </a:schemeClr>
                </a:solidFill>
                <a:latin typeface="微软雅黑" panose="020B0503020204020204" charset="-122"/>
                <a:ea typeface="微软雅黑" panose="020B0503020204020204" charset="-122"/>
              </a:rPr>
              <a:t>        一个根本任务</a:t>
            </a:r>
            <a:r>
              <a:rPr lang="en-US" altLang="zh-CN" sz="2000" b="1" dirty="0">
                <a:solidFill>
                  <a:schemeClr val="accent2">
                    <a:lumMod val="20000"/>
                    <a:lumOff val="80000"/>
                  </a:schemeClr>
                </a:solidFill>
                <a:latin typeface="微软雅黑" panose="020B0503020204020204" charset="-122"/>
                <a:ea typeface="微软雅黑" panose="020B0503020204020204" charset="-122"/>
              </a:rPr>
              <a:t>+</a:t>
            </a:r>
            <a:r>
              <a:rPr lang="zh-CN" altLang="en-US" sz="2000" b="1" dirty="0">
                <a:solidFill>
                  <a:schemeClr val="accent2">
                    <a:lumMod val="20000"/>
                    <a:lumOff val="80000"/>
                  </a:schemeClr>
                </a:solidFill>
                <a:latin typeface="微软雅黑" panose="020B0503020204020204" charset="-122"/>
                <a:ea typeface="微软雅黑" panose="020B0503020204020204" charset="-122"/>
              </a:rPr>
              <a:t>五个具体目标</a:t>
            </a:r>
          </a:p>
        </p:txBody>
      </p:sp>
      <p:grpSp>
        <p:nvGrpSpPr>
          <p:cNvPr id="9" name="组合 8"/>
          <p:cNvGrpSpPr/>
          <p:nvPr/>
        </p:nvGrpSpPr>
        <p:grpSpPr>
          <a:xfrm>
            <a:off x="3096260" y="2169795"/>
            <a:ext cx="5804535" cy="2507615"/>
            <a:chOff x="3096552" y="2283718"/>
            <a:chExt cx="5804330" cy="3038979"/>
          </a:xfrm>
        </p:grpSpPr>
        <p:sp>
          <p:nvSpPr>
            <p:cNvPr id="10" name="矩形 9"/>
            <p:cNvSpPr/>
            <p:nvPr/>
          </p:nvSpPr>
          <p:spPr>
            <a:xfrm>
              <a:off x="3248970" y="2349952"/>
              <a:ext cx="5651912" cy="2497981"/>
            </a:xfrm>
            <a:prstGeom prst="rect">
              <a:avLst/>
            </a:prstGeom>
          </p:spPr>
          <p:txBody>
            <a:bodyPr wrap="square">
              <a:spAutoFit/>
            </a:bodyPr>
            <a:lstStyle/>
            <a:p>
              <a:pPr lvl="0" algn="just">
                <a:lnSpc>
                  <a:spcPct val="100000"/>
                </a:lnSpc>
              </a:pPr>
              <a:r>
                <a:rPr lang="zh-CN" altLang="en-US" sz="2000"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具体目标三：</a:t>
              </a:r>
              <a:r>
                <a:rPr lang="en-US" altLang="zh-CN" sz="2000"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干事创业敢担当</a:t>
              </a:r>
            </a:p>
            <a:p>
              <a:pPr lvl="0" algn="just">
                <a:lnSpc>
                  <a:spcPct val="100000"/>
                </a:lnSpc>
              </a:pPr>
              <a:r>
                <a:rPr lang="en-US"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rPr>
                <a:t>      重点是教育引导广大党员干部以强烈的政治责任感和历史使命感，保持只争朝夕、奋发有为的奋斗姿态和越是艰险越向前的斗争精神，以钉钉子精神抓工作落实，坚决摒弃一切明哲保身、得过且过、敷衍塞责、懒政怠政等消极行为，努力创造经得起实践、人民、历史检验的实绩。</a:t>
              </a:r>
            </a:p>
          </p:txBody>
        </p:sp>
        <p:sp>
          <p:nvSpPr>
            <p:cNvPr id="12" name="矩形 11"/>
            <p:cNvSpPr/>
            <p:nvPr/>
          </p:nvSpPr>
          <p:spPr>
            <a:xfrm>
              <a:off x="3096552" y="2283718"/>
              <a:ext cx="5804330" cy="3038979"/>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172739" y="3075806"/>
            <a:ext cx="2822492" cy="720080"/>
            <a:chOff x="172739" y="3075806"/>
            <a:chExt cx="2822492" cy="720080"/>
          </a:xfrm>
          <a:noFill/>
        </p:grpSpPr>
        <p:sp>
          <p:nvSpPr>
            <p:cNvPr id="20" name="矩形 19"/>
            <p:cNvSpPr/>
            <p:nvPr/>
          </p:nvSpPr>
          <p:spPr>
            <a:xfrm>
              <a:off x="172739" y="3171535"/>
              <a:ext cx="2822492" cy="368300"/>
            </a:xfrm>
            <a:prstGeom prst="rect">
              <a:avLst/>
            </a:prstGeom>
            <a:grpFill/>
          </p:spPr>
          <p:txBody>
            <a:bodyPr wrap="square">
              <a:spAutoFit/>
            </a:bodyPr>
            <a:lstStyle/>
            <a:p>
              <a:pPr algn="ctr"/>
              <a:r>
                <a:rPr lang="zh-CN" altLang="en-US" b="1" dirty="0" smtClean="0">
                  <a:solidFill>
                    <a:schemeClr val="accent2">
                      <a:lumMod val="20000"/>
                      <a:lumOff val="80000"/>
                    </a:schemeClr>
                  </a:solidFill>
                </a:rPr>
                <a:t>不忘初心，牢记使命</a:t>
              </a:r>
            </a:p>
          </p:txBody>
        </p:sp>
        <p:cxnSp>
          <p:nvCxnSpPr>
            <p:cNvPr id="21" name="直接连接符 20"/>
            <p:cNvCxnSpPr/>
            <p:nvPr/>
          </p:nvCxnSpPr>
          <p:spPr>
            <a:xfrm>
              <a:off x="395536" y="3075806"/>
              <a:ext cx="2345122" cy="0"/>
            </a:xfrm>
            <a:prstGeom prst="line">
              <a:avLst/>
            </a:prstGeom>
            <a:grpFill/>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95536" y="3795886"/>
              <a:ext cx="2345122" cy="0"/>
            </a:xfrm>
            <a:prstGeom prst="line">
              <a:avLst/>
            </a:prstGeom>
            <a:grpFill/>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pic>
        <p:nvPicPr>
          <p:cNvPr id="23" name="图片 22"/>
          <p:cNvPicPr>
            <a:picLocks noChangeAspect="1"/>
          </p:cNvPicPr>
          <p:nvPr/>
        </p:nvPicPr>
        <p:blipFill>
          <a:blip r:embed="rId3" cstate="print">
            <a:extLst>
              <a:ext uri="{BEBA8EAE-BF5A-486C-A8C5-ECC9F3942E4B}">
                <a14:imgProps xmlns:a14="http://schemas.microsoft.com/office/drawing/2010/main" xmlns="">
                  <a14:imgLayer r:embed="rId4">
                    <a14:imgEffect>
                      <a14:artisticCement/>
                    </a14:imgEffect>
                  </a14:imgLayer>
                </a14:imgProps>
              </a:ext>
            </a:extLst>
          </a:blip>
          <a:stretch>
            <a:fillRect/>
          </a:stretch>
        </p:blipFill>
        <p:spPr>
          <a:xfrm>
            <a:off x="961940" y="1597864"/>
            <a:ext cx="1146660" cy="1146660"/>
          </a:xfrm>
          <a:prstGeom prst="rect">
            <a:avLst/>
          </a:prstGeom>
          <a:ln>
            <a:noFill/>
          </a:ln>
          <a:effectLst>
            <a:outerShdw blurRad="406400" dist="203200" dir="6540000" algn="tr" rotWithShape="0">
              <a:prstClr val="black">
                <a:alpha val="75000"/>
              </a:prstClr>
            </a:outerShdw>
          </a:effectLst>
        </p:spPr>
      </p:pic>
      <p:pic>
        <p:nvPicPr>
          <p:cNvPr id="24" name="Picture 6" descr="C:\Users\abc\Desktop\党建展板-15.png"/>
          <p:cNvPicPr>
            <a:picLocks noChangeAspect="1" noChangeArrowheads="1"/>
          </p:cNvPicPr>
          <p:nvPr/>
        </p:nvPicPr>
        <p:blipFill>
          <a:blip r:embed="rId5" cstate="screen"/>
          <a:srcRect/>
          <a:stretch>
            <a:fillRect/>
          </a:stretch>
        </p:blipFill>
        <p:spPr bwMode="auto">
          <a:xfrm>
            <a:off x="1766142" y="1142915"/>
            <a:ext cx="753122" cy="917328"/>
          </a:xfrm>
          <a:prstGeom prst="rect">
            <a:avLst/>
          </a:prstGeom>
          <a:ln>
            <a:noFill/>
          </a:ln>
          <a:effectLst>
            <a:outerShdw blurRad="406400" dist="203200" dir="6540000" algn="tr" rotWithShape="0">
              <a:prstClr val="black">
                <a:alpha val="75000"/>
              </a:prstClr>
            </a:outerShdw>
          </a:effectLst>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7"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8668" y="51470"/>
            <a:ext cx="4868700" cy="576262"/>
          </a:xfrm>
        </p:spPr>
        <p:txBody>
          <a:bodyPr/>
          <a:lstStyle/>
          <a:p>
            <a:pPr>
              <a:lnSpc>
                <a:spcPct val="120000"/>
              </a:lnSpc>
              <a:spcBef>
                <a:spcPct val="0"/>
              </a:spcBef>
            </a:pPr>
            <a:r>
              <a:rPr lang="zh-CN" altLang="en-US" sz="2400" dirty="0">
                <a:solidFill>
                  <a:schemeClr val="accent1">
                    <a:lumMod val="75000"/>
                  </a:schemeClr>
                </a:solidFill>
                <a:cs typeface="+mn-ea"/>
                <a:sym typeface="+mn-lt"/>
              </a:rPr>
              <a:t>二、准确把握主题教育的目标要求</a:t>
            </a:r>
          </a:p>
        </p:txBody>
      </p:sp>
      <p:sp>
        <p:nvSpPr>
          <p:cNvPr id="4" name="矩形 3"/>
          <p:cNvSpPr/>
          <p:nvPr/>
        </p:nvSpPr>
        <p:spPr>
          <a:xfrm>
            <a:off x="271145" y="1263015"/>
            <a:ext cx="2723515" cy="3414395"/>
          </a:xfrm>
          <a:prstGeom prst="rect">
            <a:avLst/>
          </a:prstGeom>
          <a:ln w="19050"/>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solidFill>
                <a:schemeClr val="accent2">
                  <a:lumMod val="20000"/>
                  <a:lumOff val="80000"/>
                </a:schemeClr>
              </a:solidFill>
            </a:endParaRPr>
          </a:p>
        </p:txBody>
      </p:sp>
      <p:sp>
        <p:nvSpPr>
          <p:cNvPr id="7" name="矩形 6"/>
          <p:cNvSpPr/>
          <p:nvPr/>
        </p:nvSpPr>
        <p:spPr>
          <a:xfrm>
            <a:off x="3096260" y="942340"/>
            <a:ext cx="5805170" cy="984250"/>
          </a:xfrm>
          <a:prstGeom prst="rect">
            <a:avLst/>
          </a:prstGeom>
          <a:solidFill>
            <a:schemeClr val="accent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000" b="1" dirty="0">
                <a:solidFill>
                  <a:schemeClr val="accent2">
                    <a:lumMod val="20000"/>
                    <a:lumOff val="80000"/>
                  </a:schemeClr>
                </a:solidFill>
                <a:latin typeface="微软雅黑" panose="020B0503020204020204" charset="-122"/>
                <a:ea typeface="微软雅黑" panose="020B0503020204020204" charset="-122"/>
              </a:rPr>
              <a:t>第二，牢牢把握目标任务：</a:t>
            </a:r>
          </a:p>
          <a:p>
            <a:pPr algn="l"/>
            <a:r>
              <a:rPr lang="zh-CN" altLang="en-US" sz="2000" b="1" dirty="0">
                <a:solidFill>
                  <a:schemeClr val="accent2">
                    <a:lumMod val="20000"/>
                    <a:lumOff val="80000"/>
                  </a:schemeClr>
                </a:solidFill>
                <a:latin typeface="微软雅黑" panose="020B0503020204020204" charset="-122"/>
                <a:ea typeface="微软雅黑" panose="020B0503020204020204" charset="-122"/>
              </a:rPr>
              <a:t>        一个根本任务</a:t>
            </a:r>
            <a:r>
              <a:rPr lang="en-US" altLang="zh-CN" sz="2000" b="1" dirty="0">
                <a:solidFill>
                  <a:schemeClr val="accent2">
                    <a:lumMod val="20000"/>
                    <a:lumOff val="80000"/>
                  </a:schemeClr>
                </a:solidFill>
                <a:latin typeface="微软雅黑" panose="020B0503020204020204" charset="-122"/>
                <a:ea typeface="微软雅黑" panose="020B0503020204020204" charset="-122"/>
              </a:rPr>
              <a:t>+</a:t>
            </a:r>
            <a:r>
              <a:rPr lang="zh-CN" altLang="en-US" sz="2000" b="1" dirty="0">
                <a:solidFill>
                  <a:schemeClr val="accent2">
                    <a:lumMod val="20000"/>
                    <a:lumOff val="80000"/>
                  </a:schemeClr>
                </a:solidFill>
                <a:latin typeface="微软雅黑" panose="020B0503020204020204" charset="-122"/>
                <a:ea typeface="微软雅黑" panose="020B0503020204020204" charset="-122"/>
              </a:rPr>
              <a:t>五个具体目标</a:t>
            </a:r>
          </a:p>
        </p:txBody>
      </p:sp>
      <p:grpSp>
        <p:nvGrpSpPr>
          <p:cNvPr id="9" name="组合 8"/>
          <p:cNvGrpSpPr/>
          <p:nvPr/>
        </p:nvGrpSpPr>
        <p:grpSpPr>
          <a:xfrm>
            <a:off x="3096260" y="2169795"/>
            <a:ext cx="5804535" cy="2507615"/>
            <a:chOff x="3096552" y="2283718"/>
            <a:chExt cx="5804330" cy="3038979"/>
          </a:xfrm>
        </p:grpSpPr>
        <p:sp>
          <p:nvSpPr>
            <p:cNvPr id="10" name="矩形 9"/>
            <p:cNvSpPr/>
            <p:nvPr/>
          </p:nvSpPr>
          <p:spPr>
            <a:xfrm>
              <a:off x="3248970" y="2349952"/>
              <a:ext cx="5651912" cy="2161684"/>
            </a:xfrm>
            <a:prstGeom prst="rect">
              <a:avLst/>
            </a:prstGeom>
          </p:spPr>
          <p:txBody>
            <a:bodyPr wrap="square">
              <a:spAutoFit/>
            </a:bodyPr>
            <a:lstStyle/>
            <a:p>
              <a:pPr lvl="0" algn="just">
                <a:lnSpc>
                  <a:spcPct val="100000"/>
                </a:lnSpc>
              </a:pPr>
              <a:r>
                <a:rPr lang="zh-CN" altLang="en-US" sz="2000"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具体目标四：</a:t>
              </a:r>
              <a:r>
                <a:rPr lang="en-US" altLang="zh-CN" sz="2000"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为民服务解难题</a:t>
              </a:r>
            </a:p>
            <a:p>
              <a:pPr lvl="0" algn="just">
                <a:lnSpc>
                  <a:spcPct val="100000"/>
                </a:lnSpc>
              </a:pPr>
              <a:r>
                <a:rPr lang="en-US"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rPr>
                <a:t>      重点是教育引导广大党员干部坚守人民立场，树立以人民为中心的发展理念，增进同人民群众的感情，自觉同人民想在一起、干在一起，着力解决群众的操心事、烦心事，以为民谋利、为民尽责的实际成效取信于民。</a:t>
              </a:r>
            </a:p>
          </p:txBody>
        </p:sp>
        <p:sp>
          <p:nvSpPr>
            <p:cNvPr id="12" name="矩形 11"/>
            <p:cNvSpPr/>
            <p:nvPr/>
          </p:nvSpPr>
          <p:spPr>
            <a:xfrm>
              <a:off x="3096552" y="2283718"/>
              <a:ext cx="5804330" cy="3038979"/>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172739" y="3075806"/>
            <a:ext cx="2822492" cy="720080"/>
            <a:chOff x="172739" y="3075806"/>
            <a:chExt cx="2822492" cy="720080"/>
          </a:xfrm>
          <a:noFill/>
        </p:grpSpPr>
        <p:sp>
          <p:nvSpPr>
            <p:cNvPr id="20" name="矩形 19"/>
            <p:cNvSpPr/>
            <p:nvPr/>
          </p:nvSpPr>
          <p:spPr>
            <a:xfrm>
              <a:off x="172739" y="3171535"/>
              <a:ext cx="2822492" cy="368300"/>
            </a:xfrm>
            <a:prstGeom prst="rect">
              <a:avLst/>
            </a:prstGeom>
            <a:grpFill/>
          </p:spPr>
          <p:txBody>
            <a:bodyPr wrap="square">
              <a:spAutoFit/>
            </a:bodyPr>
            <a:lstStyle/>
            <a:p>
              <a:pPr algn="ctr"/>
              <a:r>
                <a:rPr lang="zh-CN" altLang="en-US" b="1" dirty="0" smtClean="0">
                  <a:solidFill>
                    <a:schemeClr val="accent2">
                      <a:lumMod val="20000"/>
                      <a:lumOff val="80000"/>
                    </a:schemeClr>
                  </a:solidFill>
                </a:rPr>
                <a:t>不忘初心，牢记使命</a:t>
              </a:r>
            </a:p>
          </p:txBody>
        </p:sp>
        <p:cxnSp>
          <p:nvCxnSpPr>
            <p:cNvPr id="21" name="直接连接符 20"/>
            <p:cNvCxnSpPr/>
            <p:nvPr/>
          </p:nvCxnSpPr>
          <p:spPr>
            <a:xfrm>
              <a:off x="395536" y="3075806"/>
              <a:ext cx="2345122" cy="0"/>
            </a:xfrm>
            <a:prstGeom prst="line">
              <a:avLst/>
            </a:prstGeom>
            <a:grpFill/>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95536" y="3795886"/>
              <a:ext cx="2345122" cy="0"/>
            </a:xfrm>
            <a:prstGeom prst="line">
              <a:avLst/>
            </a:prstGeom>
            <a:grpFill/>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pic>
        <p:nvPicPr>
          <p:cNvPr id="23" name="图片 22"/>
          <p:cNvPicPr>
            <a:picLocks noChangeAspect="1"/>
          </p:cNvPicPr>
          <p:nvPr/>
        </p:nvPicPr>
        <p:blipFill>
          <a:blip r:embed="rId3" cstate="print">
            <a:extLst>
              <a:ext uri="{BEBA8EAE-BF5A-486C-A8C5-ECC9F3942E4B}">
                <a14:imgProps xmlns:a14="http://schemas.microsoft.com/office/drawing/2010/main" xmlns="">
                  <a14:imgLayer r:embed="rId4">
                    <a14:imgEffect>
                      <a14:artisticCement/>
                    </a14:imgEffect>
                  </a14:imgLayer>
                </a14:imgProps>
              </a:ext>
            </a:extLst>
          </a:blip>
          <a:stretch>
            <a:fillRect/>
          </a:stretch>
        </p:blipFill>
        <p:spPr>
          <a:xfrm>
            <a:off x="961940" y="1597864"/>
            <a:ext cx="1146660" cy="1146660"/>
          </a:xfrm>
          <a:prstGeom prst="rect">
            <a:avLst/>
          </a:prstGeom>
          <a:ln>
            <a:noFill/>
          </a:ln>
          <a:effectLst>
            <a:outerShdw blurRad="406400" dist="203200" dir="6540000" algn="tr" rotWithShape="0">
              <a:prstClr val="black">
                <a:alpha val="75000"/>
              </a:prstClr>
            </a:outerShdw>
          </a:effectLst>
        </p:spPr>
      </p:pic>
      <p:pic>
        <p:nvPicPr>
          <p:cNvPr id="24" name="Picture 6" descr="C:\Users\abc\Desktop\党建展板-15.png"/>
          <p:cNvPicPr>
            <a:picLocks noChangeAspect="1" noChangeArrowheads="1"/>
          </p:cNvPicPr>
          <p:nvPr/>
        </p:nvPicPr>
        <p:blipFill>
          <a:blip r:embed="rId5" cstate="screen"/>
          <a:srcRect/>
          <a:stretch>
            <a:fillRect/>
          </a:stretch>
        </p:blipFill>
        <p:spPr bwMode="auto">
          <a:xfrm>
            <a:off x="1766142" y="1142915"/>
            <a:ext cx="753122" cy="917328"/>
          </a:xfrm>
          <a:prstGeom prst="rect">
            <a:avLst/>
          </a:prstGeom>
          <a:ln>
            <a:noFill/>
          </a:ln>
          <a:effectLst>
            <a:outerShdw blurRad="406400" dist="203200" dir="6540000" algn="tr" rotWithShape="0">
              <a:prstClr val="black">
                <a:alpha val="75000"/>
              </a:prstClr>
            </a:outerShdw>
          </a:effectLst>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duotone>
              <a:prstClr val="black"/>
              <a:schemeClr val="accent5">
                <a:tint val="45000"/>
                <a:satMod val="400000"/>
              </a:schemeClr>
            </a:duotone>
          </a:blip>
          <a:srcRect/>
          <a:stretch>
            <a:fillRect/>
          </a:stretch>
        </p:blipFill>
        <p:spPr bwMode="auto">
          <a:xfrm>
            <a:off x="16510" y="3750310"/>
            <a:ext cx="9144000" cy="1419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矩形 9"/>
          <p:cNvSpPr/>
          <p:nvPr/>
        </p:nvSpPr>
        <p:spPr>
          <a:xfrm>
            <a:off x="683260" y="1553845"/>
            <a:ext cx="7893050" cy="2660650"/>
          </a:xfrm>
          <a:prstGeom prst="rect">
            <a:avLst/>
          </a:prstGeom>
          <a:gradFill>
            <a:gsLst>
              <a:gs pos="0">
                <a:srgbClr val="9B0D13"/>
              </a:gs>
              <a:gs pos="47100">
                <a:srgbClr val="FF0000"/>
              </a:gs>
              <a:gs pos="100000">
                <a:srgbClr val="9B0D13">
                  <a:lumMod val="75000"/>
                </a:srgbClr>
              </a:gs>
            </a:gsLst>
            <a:lin ang="5400000" scaled="0"/>
          </a:gradFill>
          <a:ln w="25400" cap="flat" cmpd="sng" algn="ctr">
            <a:noFill/>
            <a:prstDash val="solid"/>
          </a:ln>
          <a:effectLst>
            <a:outerShdw blurRad="50800" dist="38100" dir="5400000" algn="t" rotWithShape="0">
              <a:prstClr val="black">
                <a:alpha val="40000"/>
              </a:prstClr>
            </a:outerShdw>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Impact" panose="020B0806030902050204"/>
              <a:ea typeface="微软雅黑" panose="020B0503020204020204" charset="-122"/>
              <a:cs typeface="+mn-cs"/>
            </a:endParaRPr>
          </a:p>
        </p:txBody>
      </p:sp>
      <p:pic>
        <p:nvPicPr>
          <p:cNvPr id="12" name="Picture 3" descr="C:\Users\xb\Desktop\53bf653e36a06.png"/>
          <p:cNvPicPr>
            <a:picLocks noChangeAspect="1" noChangeArrowheads="1"/>
          </p:cNvPicPr>
          <p:nvPr/>
        </p:nvPicPr>
        <p:blipFill>
          <a:blip r:embed="rId4" cstate="screen"/>
          <a:srcRect/>
          <a:stretch>
            <a:fillRect/>
          </a:stretch>
        </p:blipFill>
        <p:spPr bwMode="auto">
          <a:xfrm>
            <a:off x="374901" y="323166"/>
            <a:ext cx="879626" cy="779910"/>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cxnSp>
        <p:nvCxnSpPr>
          <p:cNvPr id="16" name="直接连接符 15"/>
          <p:cNvCxnSpPr/>
          <p:nvPr/>
        </p:nvCxnSpPr>
        <p:spPr>
          <a:xfrm>
            <a:off x="654917" y="1600993"/>
            <a:ext cx="7921252" cy="0"/>
          </a:xfrm>
          <a:prstGeom prst="line">
            <a:avLst/>
          </a:prstGeom>
          <a:noFill/>
          <a:ln w="9525" cap="flat" cmpd="sng" algn="ctr">
            <a:solidFill>
              <a:srgbClr val="FFFFFF"/>
            </a:solidFill>
            <a:prstDash val="solid"/>
          </a:ln>
          <a:effectLst>
            <a:outerShdw blurRad="50800" dist="38100" dir="5400000" algn="t" rotWithShape="0">
              <a:prstClr val="black">
                <a:alpha val="40000"/>
              </a:prstClr>
            </a:outerShdw>
          </a:effectLst>
        </p:spPr>
      </p:cxnSp>
      <p:cxnSp>
        <p:nvCxnSpPr>
          <p:cNvPr id="17" name="直接连接符 16"/>
          <p:cNvCxnSpPr/>
          <p:nvPr/>
        </p:nvCxnSpPr>
        <p:spPr>
          <a:xfrm>
            <a:off x="728670" y="4122915"/>
            <a:ext cx="7921252" cy="0"/>
          </a:xfrm>
          <a:prstGeom prst="line">
            <a:avLst/>
          </a:prstGeom>
          <a:noFill/>
          <a:ln w="9525" cap="flat" cmpd="sng" algn="ctr">
            <a:solidFill>
              <a:srgbClr val="FFFFFF"/>
            </a:solidFill>
            <a:prstDash val="solid"/>
          </a:ln>
          <a:effectLst>
            <a:outerShdw blurRad="50800" dist="38100" dir="5400000" algn="t" rotWithShape="0">
              <a:prstClr val="black">
                <a:alpha val="40000"/>
              </a:prstClr>
            </a:outerShdw>
          </a:effectLst>
        </p:spPr>
      </p:cxnSp>
      <p:sp>
        <p:nvSpPr>
          <p:cNvPr id="19" name="TextBox 18"/>
          <p:cNvSpPr txBox="1"/>
          <p:nvPr/>
        </p:nvSpPr>
        <p:spPr>
          <a:xfrm>
            <a:off x="1283662" y="389955"/>
            <a:ext cx="2138050" cy="646331"/>
          </a:xfrm>
          <a:prstGeom prst="rect">
            <a:avLst/>
          </a:prstGeom>
          <a:noFill/>
          <a:effectLst>
            <a:outerShdw blurRad="50800" dist="38100" dir="5400000" algn="t" rotWithShape="0">
              <a:prstClr val="black">
                <a:alpha val="40000"/>
              </a:prstClr>
            </a:outerShdw>
          </a:effectLst>
        </p:spPr>
        <p:txBody>
          <a:bodyPr wrap="square" rtlCol="0">
            <a:spAutoFit/>
          </a:bodyPr>
          <a:lstStyle/>
          <a:p>
            <a:pPr algn="ctr" defTabSz="913765"/>
            <a:r>
              <a:rPr lang="zh-CN" altLang="en-US" sz="3600" b="1" dirty="0">
                <a:solidFill>
                  <a:schemeClr val="accent1">
                    <a:lumMod val="75000"/>
                  </a:schemeClr>
                </a:solidFill>
                <a:latin typeface="微软雅黑" panose="020B0503020204020204" charset="-122"/>
              </a:rPr>
              <a:t>前</a:t>
            </a:r>
            <a:r>
              <a:rPr lang="zh-CN" altLang="en-US" sz="3600" b="1" dirty="0" smtClean="0">
                <a:solidFill>
                  <a:schemeClr val="accent1">
                    <a:lumMod val="75000"/>
                  </a:schemeClr>
                </a:solidFill>
                <a:latin typeface="微软雅黑" panose="020B0503020204020204" charset="-122"/>
              </a:rPr>
              <a:t>  言</a:t>
            </a:r>
            <a:endParaRPr lang="zh-CN" altLang="en-US" sz="3600" b="1" dirty="0">
              <a:solidFill>
                <a:schemeClr val="accent1">
                  <a:lumMod val="75000"/>
                </a:schemeClr>
              </a:solidFill>
              <a:latin typeface="微软雅黑" panose="020B0503020204020204" charset="-122"/>
            </a:endParaRPr>
          </a:p>
        </p:txBody>
      </p:sp>
      <p:grpSp>
        <p:nvGrpSpPr>
          <p:cNvPr id="21" name="组合 20"/>
          <p:cNvGrpSpPr>
            <a:grpSpLocks noChangeAspect="1"/>
          </p:cNvGrpSpPr>
          <p:nvPr/>
        </p:nvGrpSpPr>
        <p:grpSpPr>
          <a:xfrm>
            <a:off x="7420767" y="123478"/>
            <a:ext cx="1726451" cy="831591"/>
            <a:chOff x="1672035" y="1687394"/>
            <a:chExt cx="938928" cy="452260"/>
          </a:xfrm>
          <a:effectLst>
            <a:outerShdw blurRad="50800" dist="38100" dir="5400000" algn="t" rotWithShape="0">
              <a:prstClr val="black">
                <a:alpha val="40000"/>
              </a:prstClr>
            </a:outerShdw>
          </a:effectLst>
        </p:grpSpPr>
        <p:pic>
          <p:nvPicPr>
            <p:cNvPr id="22" name="Picture 2" descr="C:\Users\xb\Desktop\素材--党建\PNG--党（国）徽旗\党旗红旗\16sucai_201507091736.png"/>
            <p:cNvPicPr>
              <a:picLocks noChangeAspect="1" noChangeArrowheads="1"/>
            </p:cNvPicPr>
            <p:nvPr/>
          </p:nvPicPr>
          <p:blipFill>
            <a:blip r:embed="rId5" cstate="print"/>
            <a:srcRect/>
            <a:stretch>
              <a:fillRect/>
            </a:stretch>
          </p:blipFill>
          <p:spPr bwMode="auto">
            <a:xfrm flipH="1">
              <a:off x="1672035" y="1687394"/>
              <a:ext cx="845493" cy="443509"/>
            </a:xfrm>
            <a:prstGeom prst="rect">
              <a:avLst/>
            </a:prstGeom>
            <a:noFill/>
            <a:extLst>
              <a:ext uri="{909E8E84-426E-40DD-AFC4-6F175D3DCCD1}">
                <a14:hiddenFill xmlns:a14="http://schemas.microsoft.com/office/drawing/2010/main" xmlns="">
                  <a:solidFill>
                    <a:srgbClr val="FFFFFF"/>
                  </a:solidFill>
                </a14:hiddenFill>
              </a:ext>
            </a:extLst>
          </p:spPr>
        </p:pic>
        <p:pic>
          <p:nvPicPr>
            <p:cNvPr id="23" name="Picture 3" descr="C:\Users\xb\Desktop\53bf653e36a06.png"/>
            <p:cNvPicPr>
              <a:picLocks noChangeAspect="1" noChangeArrowheads="1"/>
            </p:cNvPicPr>
            <p:nvPr/>
          </p:nvPicPr>
          <p:blipFill>
            <a:blip r:embed="rId6" cstate="print"/>
            <a:srcRect/>
            <a:stretch>
              <a:fillRect/>
            </a:stretch>
          </p:blipFill>
          <p:spPr bwMode="auto">
            <a:xfrm>
              <a:off x="2123728" y="1707654"/>
              <a:ext cx="487235" cy="432000"/>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4" name="矩形 23"/>
          <p:cNvSpPr/>
          <p:nvPr/>
        </p:nvSpPr>
        <p:spPr>
          <a:xfrm>
            <a:off x="808990" y="1658620"/>
            <a:ext cx="7558405" cy="2091690"/>
          </a:xfrm>
          <a:prstGeom prst="rect">
            <a:avLst/>
          </a:prstGeom>
        </p:spPr>
        <p:txBody>
          <a:bodyPr wrap="square">
            <a:spAutoFit/>
          </a:bodyPr>
          <a:lstStyle/>
          <a:p>
            <a:pPr algn="just" defTabSz="913765">
              <a:lnSpc>
                <a:spcPts val="2600"/>
              </a:lnSpc>
            </a:pPr>
            <a:r>
              <a:rPr lang="zh-CN" altLang="en-US" sz="2000" b="1" dirty="0" smtClean="0">
                <a:solidFill>
                  <a:srgbClr val="FFFF00"/>
                </a:solidFill>
                <a:latin typeface="微软雅黑" panose="020B0503020204020204" charset="-122"/>
                <a:ea typeface="微软雅黑" panose="020B0503020204020204" charset="-122"/>
                <a:cs typeface="微软雅黑" panose="020B0503020204020204" charset="-122"/>
              </a:rPr>
              <a:t>       </a:t>
            </a:r>
            <a:endParaRPr sz="2000" b="1" dirty="0">
              <a:solidFill>
                <a:srgbClr val="FFFF00"/>
              </a:solidFill>
              <a:latin typeface="微软雅黑" panose="020B0503020204020204" charset="-122"/>
              <a:ea typeface="微软雅黑" panose="020B0503020204020204" charset="-122"/>
              <a:cs typeface="微软雅黑" panose="020B0503020204020204" charset="-122"/>
            </a:endParaRPr>
          </a:p>
          <a:p>
            <a:pPr algn="just" defTabSz="913765">
              <a:lnSpc>
                <a:spcPts val="2600"/>
              </a:lnSpc>
            </a:pPr>
            <a:r>
              <a:rPr sz="2000" b="1" dirty="0">
                <a:solidFill>
                  <a:srgbClr val="FFFF00"/>
                </a:solidFill>
                <a:latin typeface="微软雅黑" panose="020B0503020204020204" charset="-122"/>
                <a:ea typeface="微软雅黑" panose="020B0503020204020204" charset="-122"/>
                <a:cs typeface="微软雅黑" panose="020B0503020204020204" charset="-122"/>
              </a:rPr>
              <a:t>       </a:t>
            </a:r>
            <a:r>
              <a:rPr lang="zh-CN" sz="2000" b="1" dirty="0">
                <a:solidFill>
                  <a:srgbClr val="FFFF00"/>
                </a:solidFill>
                <a:latin typeface="微软雅黑" panose="020B0503020204020204" charset="-122"/>
                <a:ea typeface="微软雅黑" panose="020B0503020204020204" charset="-122"/>
                <a:cs typeface="微软雅黑" panose="020B0503020204020204" charset="-122"/>
              </a:rPr>
              <a:t>今年是中华人民共和国成立70周年，也是我们党在全国执政第70个年头，在这个时刻开展这次主题教育，正当其时。其特别意义在于，无论我们走得多远，都不能忘记来时的路。</a:t>
            </a:r>
          </a:p>
          <a:p>
            <a:pPr algn="just" defTabSz="913765">
              <a:lnSpc>
                <a:spcPts val="2600"/>
              </a:lnSpc>
            </a:pPr>
            <a:r>
              <a:rPr lang="zh-CN" sz="2000" b="1" dirty="0">
                <a:solidFill>
                  <a:srgbClr val="FFFF00"/>
                </a:solidFill>
                <a:latin typeface="微软雅黑" panose="020B0503020204020204" charset="-122"/>
                <a:ea typeface="微软雅黑" panose="020B0503020204020204" charset="-122"/>
                <a:cs typeface="微软雅黑" panose="020B0503020204020204" charset="-122"/>
              </a:rPr>
              <a:t>          </a:t>
            </a:r>
            <a:r>
              <a:rPr lang="en-US" altLang="zh-CN" sz="2000" b="1" dirty="0">
                <a:solidFill>
                  <a:srgbClr val="FFFF00"/>
                </a:solidFill>
                <a:latin typeface="微软雅黑" panose="020B0503020204020204" charset="-122"/>
                <a:ea typeface="微软雅黑" panose="020B0503020204020204" charset="-122"/>
                <a:cs typeface="微软雅黑" panose="020B0503020204020204" charset="-122"/>
              </a:rPr>
              <a:t>——</a:t>
            </a:r>
            <a:r>
              <a:rPr sz="2000" b="1" dirty="0">
                <a:solidFill>
                  <a:srgbClr val="FFFF00"/>
                </a:solidFill>
                <a:latin typeface="微软雅黑" panose="020B0503020204020204" charset="-122"/>
                <a:ea typeface="微软雅黑" panose="020B0503020204020204" charset="-122"/>
                <a:cs typeface="微软雅黑" panose="020B0503020204020204" charset="-122"/>
                <a:sym typeface="+mn-ea"/>
              </a:rPr>
              <a:t> 2019年5月31日，</a:t>
            </a:r>
            <a:r>
              <a:rPr lang="zh-CN" sz="2000" b="1" dirty="0">
                <a:solidFill>
                  <a:srgbClr val="FFFF00"/>
                </a:solidFill>
                <a:latin typeface="微软雅黑" panose="020B0503020204020204" charset="-122"/>
                <a:ea typeface="微软雅黑" panose="020B0503020204020204" charset="-122"/>
                <a:cs typeface="微软雅黑" panose="020B0503020204020204" charset="-122"/>
                <a:sym typeface="+mn-ea"/>
              </a:rPr>
              <a:t>习近平总书记在</a:t>
            </a:r>
            <a:r>
              <a:rPr sz="2000" b="1" dirty="0">
                <a:solidFill>
                  <a:srgbClr val="FFFF00"/>
                </a:solidFill>
                <a:latin typeface="微软雅黑" panose="020B0503020204020204" charset="-122"/>
                <a:ea typeface="微软雅黑" panose="020B0503020204020204" charset="-122"/>
                <a:cs typeface="微软雅黑" panose="020B0503020204020204" charset="-122"/>
                <a:sym typeface="+mn-ea"/>
              </a:rPr>
              <a:t>“不忘初心、牢记使命”主题教育工作会议</a:t>
            </a:r>
            <a:r>
              <a:rPr lang="zh-CN" sz="2000" b="1" dirty="0">
                <a:solidFill>
                  <a:srgbClr val="FFFF00"/>
                </a:solidFill>
                <a:latin typeface="微软雅黑" panose="020B0503020204020204" charset="-122"/>
                <a:ea typeface="微软雅黑" panose="020B0503020204020204" charset="-122"/>
                <a:cs typeface="微软雅黑" panose="020B0503020204020204" charset="-122"/>
                <a:sym typeface="+mn-ea"/>
              </a:rPr>
              <a:t>讲话时强调</a:t>
            </a:r>
            <a:endParaRPr lang="en-US" altLang="zh-CN" sz="2000" b="1" dirty="0">
              <a:solidFill>
                <a:srgbClr val="FFFF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xmlns="" Requires="p14">
      <p:transition p14:dur="0" advTm="2354"/>
    </mc:Choice>
    <mc:Fallback>
      <p:transition advTm="2354"/>
    </mc:Fallback>
  </mc:AlternateContent>
  <p:timing>
    <p:tnLst>
      <p:par>
        <p:cTn id="1" dur="indefinite" restart="never" nodeType="tmRoot"/>
      </p:par>
    </p:tnLst>
    <p:bldLst>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8668" y="51470"/>
            <a:ext cx="4868700" cy="576262"/>
          </a:xfrm>
        </p:spPr>
        <p:txBody>
          <a:bodyPr/>
          <a:lstStyle/>
          <a:p>
            <a:pPr>
              <a:lnSpc>
                <a:spcPct val="120000"/>
              </a:lnSpc>
              <a:spcBef>
                <a:spcPct val="0"/>
              </a:spcBef>
            </a:pPr>
            <a:r>
              <a:rPr lang="zh-CN" altLang="en-US" sz="2400" dirty="0">
                <a:solidFill>
                  <a:schemeClr val="accent1">
                    <a:lumMod val="75000"/>
                  </a:schemeClr>
                </a:solidFill>
                <a:cs typeface="+mn-ea"/>
                <a:sym typeface="+mn-lt"/>
              </a:rPr>
              <a:t>二、准确把握主题教育的目标要求</a:t>
            </a:r>
          </a:p>
        </p:txBody>
      </p:sp>
      <p:sp>
        <p:nvSpPr>
          <p:cNvPr id="4" name="矩形 3"/>
          <p:cNvSpPr/>
          <p:nvPr/>
        </p:nvSpPr>
        <p:spPr>
          <a:xfrm>
            <a:off x="271145" y="1263015"/>
            <a:ext cx="2723515" cy="3414395"/>
          </a:xfrm>
          <a:prstGeom prst="rect">
            <a:avLst/>
          </a:prstGeom>
          <a:ln w="19050"/>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solidFill>
                <a:schemeClr val="accent2">
                  <a:lumMod val="20000"/>
                  <a:lumOff val="80000"/>
                </a:schemeClr>
              </a:solidFill>
            </a:endParaRPr>
          </a:p>
        </p:txBody>
      </p:sp>
      <p:sp>
        <p:nvSpPr>
          <p:cNvPr id="7" name="矩形 6"/>
          <p:cNvSpPr/>
          <p:nvPr/>
        </p:nvSpPr>
        <p:spPr>
          <a:xfrm>
            <a:off x="3096260" y="942340"/>
            <a:ext cx="5805170" cy="984250"/>
          </a:xfrm>
          <a:prstGeom prst="rect">
            <a:avLst/>
          </a:prstGeom>
          <a:solidFill>
            <a:schemeClr val="accent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000" b="1" dirty="0">
                <a:solidFill>
                  <a:schemeClr val="accent2">
                    <a:lumMod val="20000"/>
                    <a:lumOff val="80000"/>
                  </a:schemeClr>
                </a:solidFill>
                <a:latin typeface="微软雅黑" panose="020B0503020204020204" charset="-122"/>
                <a:ea typeface="微软雅黑" panose="020B0503020204020204" charset="-122"/>
                <a:cs typeface="微软雅黑" panose="020B0503020204020204" charset="-122"/>
              </a:rPr>
              <a:t>第二，牢牢把握目标任务：</a:t>
            </a:r>
          </a:p>
          <a:p>
            <a:pPr algn="l"/>
            <a:r>
              <a:rPr lang="zh-CN" altLang="en-US" sz="2000" b="1" dirty="0">
                <a:solidFill>
                  <a:schemeClr val="accent2">
                    <a:lumMod val="20000"/>
                    <a:lumOff val="80000"/>
                  </a:schemeClr>
                </a:solidFill>
                <a:latin typeface="微软雅黑" panose="020B0503020204020204" charset="-122"/>
                <a:ea typeface="微软雅黑" panose="020B0503020204020204" charset="-122"/>
                <a:cs typeface="微软雅黑" panose="020B0503020204020204" charset="-122"/>
              </a:rPr>
              <a:t>        一个根本任务</a:t>
            </a:r>
            <a:r>
              <a:rPr lang="en-US" altLang="zh-CN" sz="2000" b="1" dirty="0">
                <a:solidFill>
                  <a:schemeClr val="accent2">
                    <a:lumMod val="20000"/>
                    <a:lumOff val="80000"/>
                  </a:schemeClr>
                </a:solidFill>
                <a:latin typeface="微软雅黑" panose="020B0503020204020204" charset="-122"/>
                <a:ea typeface="微软雅黑" panose="020B0503020204020204" charset="-122"/>
                <a:cs typeface="微软雅黑" panose="020B0503020204020204" charset="-122"/>
              </a:rPr>
              <a:t>+</a:t>
            </a:r>
            <a:r>
              <a:rPr lang="zh-CN" altLang="en-US" sz="2000" b="1" dirty="0">
                <a:solidFill>
                  <a:schemeClr val="accent2">
                    <a:lumMod val="20000"/>
                    <a:lumOff val="80000"/>
                  </a:schemeClr>
                </a:solidFill>
                <a:latin typeface="微软雅黑" panose="020B0503020204020204" charset="-122"/>
                <a:ea typeface="微软雅黑" panose="020B0503020204020204" charset="-122"/>
                <a:cs typeface="微软雅黑" panose="020B0503020204020204" charset="-122"/>
              </a:rPr>
              <a:t>五个具体目标</a:t>
            </a:r>
          </a:p>
        </p:txBody>
      </p:sp>
      <p:grpSp>
        <p:nvGrpSpPr>
          <p:cNvPr id="9" name="组合 8"/>
          <p:cNvGrpSpPr/>
          <p:nvPr/>
        </p:nvGrpSpPr>
        <p:grpSpPr>
          <a:xfrm>
            <a:off x="3096260" y="2169795"/>
            <a:ext cx="5804535" cy="2507615"/>
            <a:chOff x="3096552" y="2283718"/>
            <a:chExt cx="5804330" cy="3038979"/>
          </a:xfrm>
        </p:grpSpPr>
        <p:sp>
          <p:nvSpPr>
            <p:cNvPr id="10" name="矩形 9"/>
            <p:cNvSpPr/>
            <p:nvPr/>
          </p:nvSpPr>
          <p:spPr>
            <a:xfrm>
              <a:off x="3248970" y="2349952"/>
              <a:ext cx="5651912" cy="2161684"/>
            </a:xfrm>
            <a:prstGeom prst="rect">
              <a:avLst/>
            </a:prstGeom>
          </p:spPr>
          <p:txBody>
            <a:bodyPr wrap="square">
              <a:spAutoFit/>
            </a:bodyPr>
            <a:lstStyle/>
            <a:p>
              <a:pPr lvl="0" algn="just">
                <a:lnSpc>
                  <a:spcPct val="100000"/>
                </a:lnSpc>
              </a:pPr>
              <a:r>
                <a:rPr lang="zh-CN" altLang="en-US" sz="2000"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具体目标五：</a:t>
              </a:r>
              <a:r>
                <a:rPr lang="en-US" altLang="zh-CN" sz="2000"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清正廉洁作表率</a:t>
              </a:r>
            </a:p>
            <a:p>
              <a:pPr lvl="0" algn="just">
                <a:lnSpc>
                  <a:spcPct val="100000"/>
                </a:lnSpc>
              </a:pPr>
              <a:r>
                <a:rPr lang="en-US"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rPr>
                <a:t>      重点是教育引导广大党员干部保持为民务实清廉的政治本色，正确处理公私、义利、是非、情法、亲清、俭奢、苦乐、得失的关系，自觉同特权思想和特权现象作斗争，坚决预防和反对腐败，清清白白为官、干干净净做事、老老实实做人。</a:t>
              </a:r>
            </a:p>
          </p:txBody>
        </p:sp>
        <p:sp>
          <p:nvSpPr>
            <p:cNvPr id="12" name="矩形 11"/>
            <p:cNvSpPr/>
            <p:nvPr/>
          </p:nvSpPr>
          <p:spPr>
            <a:xfrm>
              <a:off x="3096552" y="2283718"/>
              <a:ext cx="5804330" cy="3038979"/>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172739" y="3075806"/>
            <a:ext cx="2822492" cy="720080"/>
            <a:chOff x="172739" y="3075806"/>
            <a:chExt cx="2822492" cy="720080"/>
          </a:xfrm>
          <a:noFill/>
        </p:grpSpPr>
        <p:sp>
          <p:nvSpPr>
            <p:cNvPr id="20" name="矩形 19"/>
            <p:cNvSpPr/>
            <p:nvPr/>
          </p:nvSpPr>
          <p:spPr>
            <a:xfrm>
              <a:off x="172739" y="3171535"/>
              <a:ext cx="2822492" cy="368300"/>
            </a:xfrm>
            <a:prstGeom prst="rect">
              <a:avLst/>
            </a:prstGeom>
            <a:grpFill/>
          </p:spPr>
          <p:txBody>
            <a:bodyPr wrap="square">
              <a:spAutoFit/>
            </a:bodyPr>
            <a:lstStyle/>
            <a:p>
              <a:pPr algn="ctr"/>
              <a:r>
                <a:rPr lang="zh-CN" altLang="en-US" b="1" dirty="0" smtClean="0">
                  <a:solidFill>
                    <a:schemeClr val="accent2">
                      <a:lumMod val="20000"/>
                      <a:lumOff val="80000"/>
                    </a:schemeClr>
                  </a:solidFill>
                </a:rPr>
                <a:t>不忘初心，牢记使命</a:t>
              </a:r>
            </a:p>
          </p:txBody>
        </p:sp>
        <p:cxnSp>
          <p:nvCxnSpPr>
            <p:cNvPr id="21" name="直接连接符 20"/>
            <p:cNvCxnSpPr/>
            <p:nvPr/>
          </p:nvCxnSpPr>
          <p:spPr>
            <a:xfrm>
              <a:off x="395536" y="3075806"/>
              <a:ext cx="2345122" cy="0"/>
            </a:xfrm>
            <a:prstGeom prst="line">
              <a:avLst/>
            </a:prstGeom>
            <a:grpFill/>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95536" y="3795886"/>
              <a:ext cx="2345122" cy="0"/>
            </a:xfrm>
            <a:prstGeom prst="line">
              <a:avLst/>
            </a:prstGeom>
            <a:grpFill/>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pic>
        <p:nvPicPr>
          <p:cNvPr id="23" name="图片 22"/>
          <p:cNvPicPr>
            <a:picLocks noChangeAspect="1"/>
          </p:cNvPicPr>
          <p:nvPr/>
        </p:nvPicPr>
        <p:blipFill>
          <a:blip r:embed="rId3" cstate="print">
            <a:extLst>
              <a:ext uri="{BEBA8EAE-BF5A-486C-A8C5-ECC9F3942E4B}">
                <a14:imgProps xmlns:a14="http://schemas.microsoft.com/office/drawing/2010/main" xmlns="">
                  <a14:imgLayer r:embed="rId4">
                    <a14:imgEffect>
                      <a14:artisticCement/>
                    </a14:imgEffect>
                  </a14:imgLayer>
                </a14:imgProps>
              </a:ext>
            </a:extLst>
          </a:blip>
          <a:stretch>
            <a:fillRect/>
          </a:stretch>
        </p:blipFill>
        <p:spPr>
          <a:xfrm>
            <a:off x="961940" y="1597864"/>
            <a:ext cx="1146660" cy="1146660"/>
          </a:xfrm>
          <a:prstGeom prst="rect">
            <a:avLst/>
          </a:prstGeom>
          <a:ln>
            <a:noFill/>
          </a:ln>
          <a:effectLst>
            <a:outerShdw blurRad="406400" dist="203200" dir="6540000" algn="tr" rotWithShape="0">
              <a:prstClr val="black">
                <a:alpha val="75000"/>
              </a:prstClr>
            </a:outerShdw>
          </a:effectLst>
        </p:spPr>
      </p:pic>
      <p:pic>
        <p:nvPicPr>
          <p:cNvPr id="24" name="Picture 6" descr="C:\Users\abc\Desktop\党建展板-15.png"/>
          <p:cNvPicPr>
            <a:picLocks noChangeAspect="1" noChangeArrowheads="1"/>
          </p:cNvPicPr>
          <p:nvPr/>
        </p:nvPicPr>
        <p:blipFill>
          <a:blip r:embed="rId5" cstate="screen"/>
          <a:srcRect/>
          <a:stretch>
            <a:fillRect/>
          </a:stretch>
        </p:blipFill>
        <p:spPr bwMode="auto">
          <a:xfrm>
            <a:off x="1766142" y="1142915"/>
            <a:ext cx="753122" cy="917328"/>
          </a:xfrm>
          <a:prstGeom prst="rect">
            <a:avLst/>
          </a:prstGeom>
          <a:ln>
            <a:noFill/>
          </a:ln>
          <a:effectLst>
            <a:outerShdw blurRad="406400" dist="203200" dir="6540000" algn="tr" rotWithShape="0">
              <a:prstClr val="black">
                <a:alpha val="75000"/>
              </a:prstClr>
            </a:outerShdw>
          </a:effectLst>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7"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8668" y="51470"/>
            <a:ext cx="4868700" cy="576262"/>
          </a:xfrm>
        </p:spPr>
        <p:txBody>
          <a:bodyPr/>
          <a:lstStyle/>
          <a:p>
            <a:pPr>
              <a:lnSpc>
                <a:spcPct val="120000"/>
              </a:lnSpc>
              <a:spcBef>
                <a:spcPct val="0"/>
              </a:spcBef>
            </a:pPr>
            <a:r>
              <a:rPr lang="zh-CN" altLang="en-US" sz="2400" dirty="0">
                <a:solidFill>
                  <a:schemeClr val="accent1">
                    <a:lumMod val="75000"/>
                  </a:schemeClr>
                </a:solidFill>
                <a:cs typeface="+mn-ea"/>
                <a:sym typeface="+mn-lt"/>
              </a:rPr>
              <a:t>二、准确把握主题教育的目标要求</a:t>
            </a:r>
          </a:p>
        </p:txBody>
      </p:sp>
      <p:sp>
        <p:nvSpPr>
          <p:cNvPr id="4" name="矩形 3"/>
          <p:cNvSpPr/>
          <p:nvPr/>
        </p:nvSpPr>
        <p:spPr>
          <a:xfrm>
            <a:off x="271145" y="1263015"/>
            <a:ext cx="2723515" cy="3414395"/>
          </a:xfrm>
          <a:prstGeom prst="rect">
            <a:avLst/>
          </a:prstGeom>
          <a:ln w="19050"/>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solidFill>
                <a:schemeClr val="accent2">
                  <a:lumMod val="20000"/>
                  <a:lumOff val="80000"/>
                </a:schemeClr>
              </a:solidFill>
            </a:endParaRPr>
          </a:p>
        </p:txBody>
      </p:sp>
      <p:sp>
        <p:nvSpPr>
          <p:cNvPr id="7" name="矩形 6"/>
          <p:cNvSpPr/>
          <p:nvPr/>
        </p:nvSpPr>
        <p:spPr>
          <a:xfrm>
            <a:off x="3096260" y="942340"/>
            <a:ext cx="5805170" cy="984250"/>
          </a:xfrm>
          <a:prstGeom prst="rect">
            <a:avLst/>
          </a:prstGeom>
          <a:solidFill>
            <a:schemeClr val="accent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000" b="1" dirty="0">
                <a:solidFill>
                  <a:schemeClr val="accent2">
                    <a:lumMod val="20000"/>
                    <a:lumOff val="80000"/>
                  </a:schemeClr>
                </a:solidFill>
                <a:latin typeface="微软雅黑" panose="020B0503020204020204" charset="-122"/>
                <a:ea typeface="微软雅黑" panose="020B0503020204020204" charset="-122"/>
              </a:rPr>
              <a:t>第三，高要求</a:t>
            </a:r>
            <a:r>
              <a:rPr sz="2000" b="1" dirty="0">
                <a:solidFill>
                  <a:schemeClr val="accent2">
                    <a:lumMod val="20000"/>
                    <a:lumOff val="80000"/>
                  </a:schemeClr>
                </a:solidFill>
                <a:latin typeface="微软雅黑" panose="020B0503020204020204" charset="-122"/>
                <a:ea typeface="微软雅黑" panose="020B0503020204020204" charset="-122"/>
                <a:sym typeface="+mn-ea"/>
              </a:rPr>
              <a:t>贯穿主题教育全过程</a:t>
            </a:r>
            <a:r>
              <a:rPr lang="zh-CN" altLang="en-US" sz="2000" b="1" dirty="0">
                <a:solidFill>
                  <a:schemeClr val="accent2">
                    <a:lumMod val="20000"/>
                    <a:lumOff val="80000"/>
                  </a:schemeClr>
                </a:solidFill>
                <a:latin typeface="微软雅黑" panose="020B0503020204020204" charset="-122"/>
                <a:ea typeface="微软雅黑" panose="020B0503020204020204" charset="-122"/>
              </a:rPr>
              <a:t>：</a:t>
            </a:r>
          </a:p>
          <a:p>
            <a:pPr algn="l"/>
            <a:r>
              <a:rPr lang="zh-CN" altLang="en-US" sz="2000" b="1" dirty="0">
                <a:solidFill>
                  <a:schemeClr val="accent2">
                    <a:lumMod val="20000"/>
                    <a:lumOff val="80000"/>
                  </a:schemeClr>
                </a:solidFill>
                <a:latin typeface="微软雅黑" panose="020B0503020204020204" charset="-122"/>
                <a:ea typeface="微软雅黑" panose="020B0503020204020204" charset="-122"/>
              </a:rPr>
              <a:t>        </a:t>
            </a:r>
            <a:r>
              <a:rPr sz="2000" b="1" dirty="0">
                <a:solidFill>
                  <a:schemeClr val="accent2">
                    <a:lumMod val="20000"/>
                    <a:lumOff val="80000"/>
                  </a:schemeClr>
                </a:solidFill>
                <a:latin typeface="微软雅黑" panose="020B0503020204020204" charset="-122"/>
                <a:ea typeface="微软雅黑" panose="020B0503020204020204" charset="-122"/>
              </a:rPr>
              <a:t>学习教育</a:t>
            </a:r>
            <a:r>
              <a:rPr lang="en-US" sz="2000" b="1" dirty="0">
                <a:solidFill>
                  <a:schemeClr val="accent2">
                    <a:lumMod val="20000"/>
                    <a:lumOff val="80000"/>
                  </a:schemeClr>
                </a:solidFill>
                <a:latin typeface="微软雅黑" panose="020B0503020204020204" charset="-122"/>
                <a:ea typeface="微软雅黑" panose="020B0503020204020204" charset="-122"/>
              </a:rPr>
              <a:t>+</a:t>
            </a:r>
            <a:r>
              <a:rPr sz="2000" b="1" dirty="0">
                <a:solidFill>
                  <a:schemeClr val="accent2">
                    <a:lumMod val="20000"/>
                    <a:lumOff val="80000"/>
                  </a:schemeClr>
                </a:solidFill>
                <a:latin typeface="微软雅黑" panose="020B0503020204020204" charset="-122"/>
                <a:ea typeface="微软雅黑" panose="020B0503020204020204" charset="-122"/>
              </a:rPr>
              <a:t>调查研究</a:t>
            </a:r>
            <a:r>
              <a:rPr lang="en-US" sz="2000" b="1" dirty="0">
                <a:solidFill>
                  <a:schemeClr val="accent2">
                    <a:lumMod val="20000"/>
                    <a:lumOff val="80000"/>
                  </a:schemeClr>
                </a:solidFill>
                <a:latin typeface="微软雅黑" panose="020B0503020204020204" charset="-122"/>
                <a:ea typeface="微软雅黑" panose="020B0503020204020204" charset="-122"/>
              </a:rPr>
              <a:t>+</a:t>
            </a:r>
            <a:r>
              <a:rPr sz="2000" b="1" dirty="0">
                <a:solidFill>
                  <a:schemeClr val="accent2">
                    <a:lumMod val="20000"/>
                    <a:lumOff val="80000"/>
                  </a:schemeClr>
                </a:solidFill>
                <a:latin typeface="微软雅黑" panose="020B0503020204020204" charset="-122"/>
                <a:ea typeface="微软雅黑" panose="020B0503020204020204" charset="-122"/>
              </a:rPr>
              <a:t>检视问题</a:t>
            </a:r>
            <a:r>
              <a:rPr lang="en-US" sz="2000" b="1" dirty="0">
                <a:solidFill>
                  <a:schemeClr val="accent2">
                    <a:lumMod val="20000"/>
                    <a:lumOff val="80000"/>
                  </a:schemeClr>
                </a:solidFill>
                <a:latin typeface="微软雅黑" panose="020B0503020204020204" charset="-122"/>
                <a:ea typeface="微软雅黑" panose="020B0503020204020204" charset="-122"/>
              </a:rPr>
              <a:t>+</a:t>
            </a:r>
            <a:r>
              <a:rPr sz="2000" b="1" dirty="0">
                <a:solidFill>
                  <a:schemeClr val="accent2">
                    <a:lumMod val="20000"/>
                    <a:lumOff val="80000"/>
                  </a:schemeClr>
                </a:solidFill>
                <a:latin typeface="微软雅黑" panose="020B0503020204020204" charset="-122"/>
                <a:ea typeface="微软雅黑" panose="020B0503020204020204" charset="-122"/>
              </a:rPr>
              <a:t>整改落实</a:t>
            </a:r>
          </a:p>
        </p:txBody>
      </p:sp>
      <p:grpSp>
        <p:nvGrpSpPr>
          <p:cNvPr id="9" name="组合 8"/>
          <p:cNvGrpSpPr/>
          <p:nvPr/>
        </p:nvGrpSpPr>
        <p:grpSpPr>
          <a:xfrm>
            <a:off x="3096260" y="2169795"/>
            <a:ext cx="5804535" cy="2507615"/>
            <a:chOff x="3096552" y="2283718"/>
            <a:chExt cx="5804330" cy="3038979"/>
          </a:xfrm>
        </p:grpSpPr>
        <p:sp>
          <p:nvSpPr>
            <p:cNvPr id="10" name="矩形 9"/>
            <p:cNvSpPr/>
            <p:nvPr/>
          </p:nvSpPr>
          <p:spPr>
            <a:xfrm>
              <a:off x="3248970" y="2349952"/>
              <a:ext cx="5651912" cy="2161684"/>
            </a:xfrm>
            <a:prstGeom prst="rect">
              <a:avLst/>
            </a:prstGeom>
          </p:spPr>
          <p:txBody>
            <a:bodyPr wrap="square">
              <a:spAutoFit/>
            </a:bodyPr>
            <a:lstStyle/>
            <a:p>
              <a:pPr lvl="0" algn="just">
                <a:lnSpc>
                  <a:spcPct val="100000"/>
                </a:lnSpc>
              </a:pPr>
              <a:r>
                <a:rPr lang="zh-CN" altLang="en-US" sz="2000"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学习教育方面：</a:t>
              </a:r>
              <a:r>
                <a:rPr lang="en-US"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rPr>
                <a:t> </a:t>
              </a:r>
            </a:p>
            <a:p>
              <a:pPr marL="285750" lvl="0" indent="-285750" algn="just">
                <a:lnSpc>
                  <a:spcPct val="100000"/>
                </a:lnSpc>
                <a:buFont typeface="Wingdings" panose="05000000000000000000" charset="0"/>
                <a:buChar char="l"/>
              </a:pPr>
              <a:r>
                <a:rPr lang="en-US"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rPr>
                <a:t>要强化理论武装，聚焦解决思想根子问题，组织党员干部读原著、学原文、悟原理，自觉对表对标，及时校准偏差。</a:t>
              </a:r>
            </a:p>
            <a:p>
              <a:pPr marL="285750" lvl="0" indent="-285750" algn="just">
                <a:lnSpc>
                  <a:spcPct val="100000"/>
                </a:lnSpc>
                <a:buFont typeface="Wingdings" panose="05000000000000000000" charset="0"/>
                <a:buChar char="l"/>
              </a:pPr>
              <a:r>
                <a:rPr lang="en-US"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rPr>
                <a:t>要采取理论学习中心组学习、举办读书班等形式，分专题进行研讨交流。</a:t>
              </a:r>
            </a:p>
          </p:txBody>
        </p:sp>
        <p:sp>
          <p:nvSpPr>
            <p:cNvPr id="12" name="矩形 11"/>
            <p:cNvSpPr/>
            <p:nvPr/>
          </p:nvSpPr>
          <p:spPr>
            <a:xfrm>
              <a:off x="3096552" y="2283718"/>
              <a:ext cx="5804330" cy="3038979"/>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172739" y="3075806"/>
            <a:ext cx="2822492" cy="720080"/>
            <a:chOff x="172739" y="3075806"/>
            <a:chExt cx="2822492" cy="720080"/>
          </a:xfrm>
          <a:noFill/>
        </p:grpSpPr>
        <p:sp>
          <p:nvSpPr>
            <p:cNvPr id="20" name="矩形 19"/>
            <p:cNvSpPr/>
            <p:nvPr/>
          </p:nvSpPr>
          <p:spPr>
            <a:xfrm>
              <a:off x="172739" y="3171535"/>
              <a:ext cx="2822492" cy="368300"/>
            </a:xfrm>
            <a:prstGeom prst="rect">
              <a:avLst/>
            </a:prstGeom>
            <a:grpFill/>
          </p:spPr>
          <p:txBody>
            <a:bodyPr wrap="square">
              <a:spAutoFit/>
            </a:bodyPr>
            <a:lstStyle/>
            <a:p>
              <a:pPr algn="ctr"/>
              <a:r>
                <a:rPr lang="zh-CN" altLang="en-US" b="1" dirty="0" smtClean="0">
                  <a:solidFill>
                    <a:schemeClr val="accent2">
                      <a:lumMod val="20000"/>
                      <a:lumOff val="80000"/>
                    </a:schemeClr>
                  </a:solidFill>
                </a:rPr>
                <a:t>不忘初心，牢记使命</a:t>
              </a:r>
            </a:p>
          </p:txBody>
        </p:sp>
        <p:cxnSp>
          <p:nvCxnSpPr>
            <p:cNvPr id="21" name="直接连接符 20"/>
            <p:cNvCxnSpPr/>
            <p:nvPr/>
          </p:nvCxnSpPr>
          <p:spPr>
            <a:xfrm>
              <a:off x="395536" y="3075806"/>
              <a:ext cx="2345122" cy="0"/>
            </a:xfrm>
            <a:prstGeom prst="line">
              <a:avLst/>
            </a:prstGeom>
            <a:grpFill/>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95536" y="3795886"/>
              <a:ext cx="2345122" cy="0"/>
            </a:xfrm>
            <a:prstGeom prst="line">
              <a:avLst/>
            </a:prstGeom>
            <a:grpFill/>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pic>
        <p:nvPicPr>
          <p:cNvPr id="23" name="图片 22"/>
          <p:cNvPicPr>
            <a:picLocks noChangeAspect="1"/>
          </p:cNvPicPr>
          <p:nvPr/>
        </p:nvPicPr>
        <p:blipFill>
          <a:blip r:embed="rId3" cstate="print">
            <a:extLst>
              <a:ext uri="{BEBA8EAE-BF5A-486C-A8C5-ECC9F3942E4B}">
                <a14:imgProps xmlns:a14="http://schemas.microsoft.com/office/drawing/2010/main" xmlns="">
                  <a14:imgLayer r:embed="rId4">
                    <a14:imgEffect>
                      <a14:artisticCement/>
                    </a14:imgEffect>
                  </a14:imgLayer>
                </a14:imgProps>
              </a:ext>
            </a:extLst>
          </a:blip>
          <a:stretch>
            <a:fillRect/>
          </a:stretch>
        </p:blipFill>
        <p:spPr>
          <a:xfrm>
            <a:off x="961940" y="1597864"/>
            <a:ext cx="1146660" cy="1146660"/>
          </a:xfrm>
          <a:prstGeom prst="rect">
            <a:avLst/>
          </a:prstGeom>
          <a:ln>
            <a:noFill/>
          </a:ln>
          <a:effectLst>
            <a:outerShdw blurRad="406400" dist="203200" dir="6540000" algn="tr" rotWithShape="0">
              <a:prstClr val="black">
                <a:alpha val="75000"/>
              </a:prstClr>
            </a:outerShdw>
          </a:effectLst>
        </p:spPr>
      </p:pic>
      <p:pic>
        <p:nvPicPr>
          <p:cNvPr id="24" name="Picture 6" descr="C:\Users\abc\Desktop\党建展板-15.png"/>
          <p:cNvPicPr>
            <a:picLocks noChangeAspect="1" noChangeArrowheads="1"/>
          </p:cNvPicPr>
          <p:nvPr/>
        </p:nvPicPr>
        <p:blipFill>
          <a:blip r:embed="rId5" cstate="screen"/>
          <a:srcRect/>
          <a:stretch>
            <a:fillRect/>
          </a:stretch>
        </p:blipFill>
        <p:spPr bwMode="auto">
          <a:xfrm>
            <a:off x="1766142" y="1142915"/>
            <a:ext cx="753122" cy="917328"/>
          </a:xfrm>
          <a:prstGeom prst="rect">
            <a:avLst/>
          </a:prstGeom>
          <a:ln>
            <a:noFill/>
          </a:ln>
          <a:effectLst>
            <a:outerShdw blurRad="406400" dist="203200" dir="6540000" algn="tr" rotWithShape="0">
              <a:prstClr val="black">
                <a:alpha val="75000"/>
              </a:prstClr>
            </a:outerShdw>
          </a:effectLst>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7"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8668" y="51470"/>
            <a:ext cx="4868700" cy="576262"/>
          </a:xfrm>
        </p:spPr>
        <p:txBody>
          <a:bodyPr/>
          <a:lstStyle/>
          <a:p>
            <a:pPr>
              <a:lnSpc>
                <a:spcPct val="120000"/>
              </a:lnSpc>
              <a:spcBef>
                <a:spcPct val="0"/>
              </a:spcBef>
            </a:pPr>
            <a:r>
              <a:rPr lang="zh-CN" altLang="en-US" sz="2400" dirty="0">
                <a:solidFill>
                  <a:schemeClr val="accent1">
                    <a:lumMod val="75000"/>
                  </a:schemeClr>
                </a:solidFill>
                <a:cs typeface="+mn-ea"/>
                <a:sym typeface="+mn-lt"/>
              </a:rPr>
              <a:t>二、准确把握主题教育的目标要求</a:t>
            </a:r>
          </a:p>
        </p:txBody>
      </p:sp>
      <p:sp>
        <p:nvSpPr>
          <p:cNvPr id="4" name="矩形 3"/>
          <p:cNvSpPr/>
          <p:nvPr/>
        </p:nvSpPr>
        <p:spPr>
          <a:xfrm>
            <a:off x="271145" y="1263015"/>
            <a:ext cx="2723515" cy="3414395"/>
          </a:xfrm>
          <a:prstGeom prst="rect">
            <a:avLst/>
          </a:prstGeom>
          <a:ln w="19050"/>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solidFill>
                <a:schemeClr val="accent2">
                  <a:lumMod val="20000"/>
                  <a:lumOff val="80000"/>
                </a:schemeClr>
              </a:solidFill>
            </a:endParaRPr>
          </a:p>
        </p:txBody>
      </p:sp>
      <p:sp>
        <p:nvSpPr>
          <p:cNvPr id="7" name="矩形 6"/>
          <p:cNvSpPr/>
          <p:nvPr/>
        </p:nvSpPr>
        <p:spPr>
          <a:xfrm>
            <a:off x="3096260" y="942340"/>
            <a:ext cx="5805170" cy="984250"/>
          </a:xfrm>
          <a:prstGeom prst="rect">
            <a:avLst/>
          </a:prstGeom>
          <a:solidFill>
            <a:schemeClr val="accent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000" b="1" dirty="0">
                <a:solidFill>
                  <a:schemeClr val="accent2">
                    <a:lumMod val="20000"/>
                    <a:lumOff val="80000"/>
                  </a:schemeClr>
                </a:solidFill>
                <a:latin typeface="微软雅黑" panose="020B0503020204020204" charset="-122"/>
                <a:ea typeface="微软雅黑" panose="020B0503020204020204" charset="-122"/>
                <a:cs typeface="微软雅黑" panose="020B0503020204020204" charset="-122"/>
              </a:rPr>
              <a:t>第三，高要求</a:t>
            </a:r>
            <a:r>
              <a:rPr sz="2000" b="1" dirty="0">
                <a:solidFill>
                  <a:schemeClr val="accent2">
                    <a:lumMod val="20000"/>
                    <a:lumOff val="80000"/>
                  </a:schemeClr>
                </a:solidFill>
                <a:latin typeface="微软雅黑" panose="020B0503020204020204" charset="-122"/>
                <a:ea typeface="微软雅黑" panose="020B0503020204020204" charset="-122"/>
                <a:cs typeface="微软雅黑" panose="020B0503020204020204" charset="-122"/>
                <a:sym typeface="+mn-ea"/>
              </a:rPr>
              <a:t>贯穿主题教育全过程</a:t>
            </a:r>
            <a:r>
              <a:rPr lang="zh-CN" altLang="en-US" sz="2000" b="1" dirty="0">
                <a:solidFill>
                  <a:schemeClr val="accent2">
                    <a:lumMod val="20000"/>
                    <a:lumOff val="80000"/>
                  </a:schemeClr>
                </a:solidFill>
                <a:latin typeface="微软雅黑" panose="020B0503020204020204" charset="-122"/>
                <a:ea typeface="微软雅黑" panose="020B0503020204020204" charset="-122"/>
                <a:cs typeface="微软雅黑" panose="020B0503020204020204" charset="-122"/>
              </a:rPr>
              <a:t>：</a:t>
            </a:r>
          </a:p>
          <a:p>
            <a:pPr algn="l"/>
            <a:r>
              <a:rPr lang="zh-CN" altLang="en-US" sz="2000" b="1" dirty="0">
                <a:solidFill>
                  <a:schemeClr val="accent2">
                    <a:lumMod val="20000"/>
                    <a:lumOff val="80000"/>
                  </a:schemeClr>
                </a:solidFill>
                <a:latin typeface="微软雅黑" panose="020B0503020204020204" charset="-122"/>
                <a:ea typeface="微软雅黑" panose="020B0503020204020204" charset="-122"/>
                <a:cs typeface="微软雅黑" panose="020B0503020204020204" charset="-122"/>
              </a:rPr>
              <a:t>        </a:t>
            </a:r>
            <a:r>
              <a:rPr sz="2000" b="1" dirty="0">
                <a:solidFill>
                  <a:schemeClr val="accent2">
                    <a:lumMod val="20000"/>
                    <a:lumOff val="80000"/>
                  </a:schemeClr>
                </a:solidFill>
                <a:latin typeface="微软雅黑" panose="020B0503020204020204" charset="-122"/>
                <a:ea typeface="微软雅黑" panose="020B0503020204020204" charset="-122"/>
                <a:cs typeface="微软雅黑" panose="020B0503020204020204" charset="-122"/>
              </a:rPr>
              <a:t>学习教育</a:t>
            </a:r>
            <a:r>
              <a:rPr lang="en-US" sz="2000" b="1" dirty="0">
                <a:solidFill>
                  <a:schemeClr val="accent2">
                    <a:lumMod val="20000"/>
                    <a:lumOff val="80000"/>
                  </a:schemeClr>
                </a:solidFill>
                <a:latin typeface="微软雅黑" panose="020B0503020204020204" charset="-122"/>
                <a:ea typeface="微软雅黑" panose="020B0503020204020204" charset="-122"/>
                <a:cs typeface="微软雅黑" panose="020B0503020204020204" charset="-122"/>
              </a:rPr>
              <a:t>+</a:t>
            </a:r>
            <a:r>
              <a:rPr sz="2000" b="1" dirty="0">
                <a:solidFill>
                  <a:schemeClr val="accent2">
                    <a:lumMod val="20000"/>
                    <a:lumOff val="80000"/>
                  </a:schemeClr>
                </a:solidFill>
                <a:latin typeface="微软雅黑" panose="020B0503020204020204" charset="-122"/>
                <a:ea typeface="微软雅黑" panose="020B0503020204020204" charset="-122"/>
                <a:cs typeface="微软雅黑" panose="020B0503020204020204" charset="-122"/>
              </a:rPr>
              <a:t>调查研究</a:t>
            </a:r>
            <a:r>
              <a:rPr lang="en-US" sz="2000" b="1" dirty="0">
                <a:solidFill>
                  <a:schemeClr val="accent2">
                    <a:lumMod val="20000"/>
                    <a:lumOff val="80000"/>
                  </a:schemeClr>
                </a:solidFill>
                <a:latin typeface="微软雅黑" panose="020B0503020204020204" charset="-122"/>
                <a:ea typeface="微软雅黑" panose="020B0503020204020204" charset="-122"/>
                <a:cs typeface="微软雅黑" panose="020B0503020204020204" charset="-122"/>
              </a:rPr>
              <a:t>+</a:t>
            </a:r>
            <a:r>
              <a:rPr sz="2000" b="1" dirty="0">
                <a:solidFill>
                  <a:schemeClr val="accent2">
                    <a:lumMod val="20000"/>
                    <a:lumOff val="80000"/>
                  </a:schemeClr>
                </a:solidFill>
                <a:latin typeface="微软雅黑" panose="020B0503020204020204" charset="-122"/>
                <a:ea typeface="微软雅黑" panose="020B0503020204020204" charset="-122"/>
                <a:cs typeface="微软雅黑" panose="020B0503020204020204" charset="-122"/>
              </a:rPr>
              <a:t>检视问题</a:t>
            </a:r>
            <a:r>
              <a:rPr lang="en-US" sz="2000" b="1" dirty="0">
                <a:solidFill>
                  <a:schemeClr val="accent2">
                    <a:lumMod val="20000"/>
                    <a:lumOff val="80000"/>
                  </a:schemeClr>
                </a:solidFill>
                <a:latin typeface="微软雅黑" panose="020B0503020204020204" charset="-122"/>
                <a:ea typeface="微软雅黑" panose="020B0503020204020204" charset="-122"/>
                <a:cs typeface="微软雅黑" panose="020B0503020204020204" charset="-122"/>
              </a:rPr>
              <a:t>+</a:t>
            </a:r>
            <a:r>
              <a:rPr sz="2000" b="1" dirty="0">
                <a:solidFill>
                  <a:schemeClr val="accent2">
                    <a:lumMod val="20000"/>
                    <a:lumOff val="80000"/>
                  </a:schemeClr>
                </a:solidFill>
                <a:latin typeface="微软雅黑" panose="020B0503020204020204" charset="-122"/>
                <a:ea typeface="微软雅黑" panose="020B0503020204020204" charset="-122"/>
                <a:cs typeface="微软雅黑" panose="020B0503020204020204" charset="-122"/>
              </a:rPr>
              <a:t>整改落实</a:t>
            </a:r>
          </a:p>
        </p:txBody>
      </p:sp>
      <p:grpSp>
        <p:nvGrpSpPr>
          <p:cNvPr id="9" name="组合 8"/>
          <p:cNvGrpSpPr/>
          <p:nvPr/>
        </p:nvGrpSpPr>
        <p:grpSpPr>
          <a:xfrm>
            <a:off x="3096260" y="2169795"/>
            <a:ext cx="5804535" cy="2507615"/>
            <a:chOff x="3096552" y="2283718"/>
            <a:chExt cx="5804330" cy="3038979"/>
          </a:xfrm>
        </p:grpSpPr>
        <p:sp>
          <p:nvSpPr>
            <p:cNvPr id="10" name="矩形 9"/>
            <p:cNvSpPr/>
            <p:nvPr/>
          </p:nvSpPr>
          <p:spPr>
            <a:xfrm>
              <a:off x="3248970" y="2349952"/>
              <a:ext cx="5651912" cy="2497981"/>
            </a:xfrm>
            <a:prstGeom prst="rect">
              <a:avLst/>
            </a:prstGeom>
          </p:spPr>
          <p:txBody>
            <a:bodyPr wrap="square">
              <a:spAutoFit/>
            </a:bodyPr>
            <a:lstStyle/>
            <a:p>
              <a:pPr lvl="0" algn="just">
                <a:lnSpc>
                  <a:spcPct val="100000"/>
                </a:lnSpc>
              </a:pPr>
              <a:r>
                <a:rPr lang="zh-CN" altLang="en-US" sz="2000"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学习教育方面：</a:t>
              </a:r>
              <a:r>
                <a:rPr lang="en-US"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rPr>
                <a:t> </a:t>
              </a:r>
            </a:p>
            <a:p>
              <a:pPr marL="285750" lvl="0" indent="-285750" algn="just">
                <a:lnSpc>
                  <a:spcPct val="100000"/>
                </a:lnSpc>
                <a:buFont typeface="Wingdings" panose="05000000000000000000" charset="0"/>
                <a:buChar char="l"/>
              </a:pPr>
              <a:r>
                <a:rPr lang="en-US"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rPr>
                <a:t>要采取多种形式，深入开展革命传统教育、形势政策教育、先进典型教育和警示教育，增强学习教育针对性、实效性、感染力。</a:t>
              </a:r>
            </a:p>
            <a:p>
              <a:pPr marL="285750" lvl="0" indent="-285750" algn="just">
                <a:lnSpc>
                  <a:spcPct val="100000"/>
                </a:lnSpc>
                <a:buFont typeface="Wingdings" panose="05000000000000000000" charset="0"/>
                <a:buChar char="l"/>
              </a:pPr>
              <a:r>
                <a:rPr lang="en-US"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rPr>
                <a:t>要宣传那些秉持理想信念、保持崇高境界、坚守初心使命、敢于担当作为的先进典型，形成学习先进、争当先进的良好风尚。</a:t>
              </a:r>
            </a:p>
          </p:txBody>
        </p:sp>
        <p:sp>
          <p:nvSpPr>
            <p:cNvPr id="12" name="矩形 11"/>
            <p:cNvSpPr/>
            <p:nvPr/>
          </p:nvSpPr>
          <p:spPr>
            <a:xfrm>
              <a:off x="3096552" y="2283718"/>
              <a:ext cx="5804330" cy="3038979"/>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172739" y="3075806"/>
            <a:ext cx="2822492" cy="720080"/>
            <a:chOff x="172739" y="3075806"/>
            <a:chExt cx="2822492" cy="720080"/>
          </a:xfrm>
          <a:noFill/>
        </p:grpSpPr>
        <p:sp>
          <p:nvSpPr>
            <p:cNvPr id="20" name="矩形 19"/>
            <p:cNvSpPr/>
            <p:nvPr/>
          </p:nvSpPr>
          <p:spPr>
            <a:xfrm>
              <a:off x="172739" y="3171535"/>
              <a:ext cx="2822492" cy="368300"/>
            </a:xfrm>
            <a:prstGeom prst="rect">
              <a:avLst/>
            </a:prstGeom>
            <a:grpFill/>
          </p:spPr>
          <p:txBody>
            <a:bodyPr wrap="square">
              <a:spAutoFit/>
            </a:bodyPr>
            <a:lstStyle/>
            <a:p>
              <a:pPr algn="ctr"/>
              <a:r>
                <a:rPr lang="zh-CN" altLang="en-US" b="1" dirty="0" smtClean="0">
                  <a:solidFill>
                    <a:schemeClr val="accent2">
                      <a:lumMod val="20000"/>
                      <a:lumOff val="80000"/>
                    </a:schemeClr>
                  </a:solidFill>
                </a:rPr>
                <a:t>不忘初心，牢记使命</a:t>
              </a:r>
            </a:p>
          </p:txBody>
        </p:sp>
        <p:cxnSp>
          <p:nvCxnSpPr>
            <p:cNvPr id="21" name="直接连接符 20"/>
            <p:cNvCxnSpPr/>
            <p:nvPr/>
          </p:nvCxnSpPr>
          <p:spPr>
            <a:xfrm>
              <a:off x="395536" y="3075806"/>
              <a:ext cx="2345122" cy="0"/>
            </a:xfrm>
            <a:prstGeom prst="line">
              <a:avLst/>
            </a:prstGeom>
            <a:grpFill/>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95536" y="3795886"/>
              <a:ext cx="2345122" cy="0"/>
            </a:xfrm>
            <a:prstGeom prst="line">
              <a:avLst/>
            </a:prstGeom>
            <a:grpFill/>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pic>
        <p:nvPicPr>
          <p:cNvPr id="23" name="图片 22"/>
          <p:cNvPicPr>
            <a:picLocks noChangeAspect="1"/>
          </p:cNvPicPr>
          <p:nvPr/>
        </p:nvPicPr>
        <p:blipFill>
          <a:blip r:embed="rId3" cstate="print">
            <a:extLst>
              <a:ext uri="{BEBA8EAE-BF5A-486C-A8C5-ECC9F3942E4B}">
                <a14:imgProps xmlns:a14="http://schemas.microsoft.com/office/drawing/2010/main" xmlns="">
                  <a14:imgLayer r:embed="rId4">
                    <a14:imgEffect>
                      <a14:artisticCement/>
                    </a14:imgEffect>
                  </a14:imgLayer>
                </a14:imgProps>
              </a:ext>
            </a:extLst>
          </a:blip>
          <a:stretch>
            <a:fillRect/>
          </a:stretch>
        </p:blipFill>
        <p:spPr>
          <a:xfrm>
            <a:off x="961940" y="1597864"/>
            <a:ext cx="1146660" cy="1146660"/>
          </a:xfrm>
          <a:prstGeom prst="rect">
            <a:avLst/>
          </a:prstGeom>
          <a:ln>
            <a:noFill/>
          </a:ln>
          <a:effectLst>
            <a:outerShdw blurRad="406400" dist="203200" dir="6540000" algn="tr" rotWithShape="0">
              <a:prstClr val="black">
                <a:alpha val="75000"/>
              </a:prstClr>
            </a:outerShdw>
          </a:effectLst>
        </p:spPr>
      </p:pic>
      <p:pic>
        <p:nvPicPr>
          <p:cNvPr id="24" name="Picture 6" descr="C:\Users\abc\Desktop\党建展板-15.png"/>
          <p:cNvPicPr>
            <a:picLocks noChangeAspect="1" noChangeArrowheads="1"/>
          </p:cNvPicPr>
          <p:nvPr/>
        </p:nvPicPr>
        <p:blipFill>
          <a:blip r:embed="rId5" cstate="screen"/>
          <a:srcRect/>
          <a:stretch>
            <a:fillRect/>
          </a:stretch>
        </p:blipFill>
        <p:spPr bwMode="auto">
          <a:xfrm>
            <a:off x="1766142" y="1142915"/>
            <a:ext cx="753122" cy="917328"/>
          </a:xfrm>
          <a:prstGeom prst="rect">
            <a:avLst/>
          </a:prstGeom>
          <a:ln>
            <a:noFill/>
          </a:ln>
          <a:effectLst>
            <a:outerShdw blurRad="406400" dist="203200" dir="6540000" algn="tr" rotWithShape="0">
              <a:prstClr val="black">
                <a:alpha val="75000"/>
              </a:prstClr>
            </a:outerShdw>
          </a:effectLst>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7"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8668" y="51470"/>
            <a:ext cx="4868700" cy="576262"/>
          </a:xfrm>
        </p:spPr>
        <p:txBody>
          <a:bodyPr/>
          <a:lstStyle/>
          <a:p>
            <a:pPr>
              <a:lnSpc>
                <a:spcPct val="120000"/>
              </a:lnSpc>
              <a:spcBef>
                <a:spcPct val="0"/>
              </a:spcBef>
            </a:pPr>
            <a:r>
              <a:rPr lang="zh-CN" altLang="en-US" sz="2400" dirty="0">
                <a:solidFill>
                  <a:schemeClr val="accent1">
                    <a:lumMod val="75000"/>
                  </a:schemeClr>
                </a:solidFill>
                <a:cs typeface="+mn-ea"/>
                <a:sym typeface="+mn-lt"/>
              </a:rPr>
              <a:t>二、准确把握主题教育的目标要求</a:t>
            </a:r>
          </a:p>
        </p:txBody>
      </p:sp>
      <p:sp>
        <p:nvSpPr>
          <p:cNvPr id="4" name="矩形 3"/>
          <p:cNvSpPr/>
          <p:nvPr/>
        </p:nvSpPr>
        <p:spPr>
          <a:xfrm>
            <a:off x="271145" y="1263015"/>
            <a:ext cx="2723515" cy="3414395"/>
          </a:xfrm>
          <a:prstGeom prst="rect">
            <a:avLst/>
          </a:prstGeom>
          <a:ln w="19050"/>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solidFill>
                <a:schemeClr val="accent2">
                  <a:lumMod val="20000"/>
                  <a:lumOff val="80000"/>
                </a:schemeClr>
              </a:solidFill>
            </a:endParaRPr>
          </a:p>
        </p:txBody>
      </p:sp>
      <p:sp>
        <p:nvSpPr>
          <p:cNvPr id="7" name="矩形 6"/>
          <p:cNvSpPr/>
          <p:nvPr/>
        </p:nvSpPr>
        <p:spPr>
          <a:xfrm>
            <a:off x="3096260" y="942340"/>
            <a:ext cx="5805170" cy="984250"/>
          </a:xfrm>
          <a:prstGeom prst="rect">
            <a:avLst/>
          </a:prstGeom>
          <a:solidFill>
            <a:schemeClr val="accent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000" b="1" dirty="0">
                <a:solidFill>
                  <a:schemeClr val="accent2">
                    <a:lumMod val="20000"/>
                    <a:lumOff val="80000"/>
                  </a:schemeClr>
                </a:solidFill>
                <a:latin typeface="微软雅黑" panose="020B0503020204020204" charset="-122"/>
                <a:ea typeface="微软雅黑" panose="020B0503020204020204" charset="-122"/>
                <a:cs typeface="微软雅黑" panose="020B0503020204020204" charset="-122"/>
              </a:rPr>
              <a:t>第三，高要求</a:t>
            </a:r>
            <a:r>
              <a:rPr sz="2000" b="1" dirty="0">
                <a:solidFill>
                  <a:schemeClr val="accent2">
                    <a:lumMod val="20000"/>
                    <a:lumOff val="80000"/>
                  </a:schemeClr>
                </a:solidFill>
                <a:latin typeface="微软雅黑" panose="020B0503020204020204" charset="-122"/>
                <a:ea typeface="微软雅黑" panose="020B0503020204020204" charset="-122"/>
                <a:cs typeface="微软雅黑" panose="020B0503020204020204" charset="-122"/>
                <a:sym typeface="+mn-ea"/>
              </a:rPr>
              <a:t>贯穿主题教育全过程</a:t>
            </a:r>
            <a:r>
              <a:rPr lang="zh-CN" altLang="en-US" sz="2000" b="1" dirty="0">
                <a:solidFill>
                  <a:schemeClr val="accent2">
                    <a:lumMod val="20000"/>
                    <a:lumOff val="80000"/>
                  </a:schemeClr>
                </a:solidFill>
                <a:latin typeface="微软雅黑" panose="020B0503020204020204" charset="-122"/>
                <a:ea typeface="微软雅黑" panose="020B0503020204020204" charset="-122"/>
                <a:cs typeface="微软雅黑" panose="020B0503020204020204" charset="-122"/>
              </a:rPr>
              <a:t>：</a:t>
            </a:r>
          </a:p>
          <a:p>
            <a:pPr algn="l"/>
            <a:r>
              <a:rPr lang="zh-CN" altLang="en-US" sz="2000" b="1" dirty="0">
                <a:solidFill>
                  <a:schemeClr val="accent2">
                    <a:lumMod val="20000"/>
                    <a:lumOff val="80000"/>
                  </a:schemeClr>
                </a:solidFill>
                <a:latin typeface="微软雅黑" panose="020B0503020204020204" charset="-122"/>
                <a:ea typeface="微软雅黑" panose="020B0503020204020204" charset="-122"/>
                <a:cs typeface="微软雅黑" panose="020B0503020204020204" charset="-122"/>
              </a:rPr>
              <a:t>        </a:t>
            </a:r>
            <a:r>
              <a:rPr sz="2000" b="1" dirty="0">
                <a:solidFill>
                  <a:schemeClr val="accent2">
                    <a:lumMod val="20000"/>
                    <a:lumOff val="80000"/>
                  </a:schemeClr>
                </a:solidFill>
                <a:latin typeface="微软雅黑" panose="020B0503020204020204" charset="-122"/>
                <a:ea typeface="微软雅黑" panose="020B0503020204020204" charset="-122"/>
                <a:cs typeface="微软雅黑" panose="020B0503020204020204" charset="-122"/>
              </a:rPr>
              <a:t>学习教育</a:t>
            </a:r>
            <a:r>
              <a:rPr lang="en-US" sz="2000" b="1" dirty="0">
                <a:solidFill>
                  <a:schemeClr val="accent2">
                    <a:lumMod val="20000"/>
                    <a:lumOff val="80000"/>
                  </a:schemeClr>
                </a:solidFill>
                <a:latin typeface="微软雅黑" panose="020B0503020204020204" charset="-122"/>
                <a:ea typeface="微软雅黑" panose="020B0503020204020204" charset="-122"/>
                <a:cs typeface="微软雅黑" panose="020B0503020204020204" charset="-122"/>
              </a:rPr>
              <a:t>+</a:t>
            </a:r>
            <a:r>
              <a:rPr sz="2000" b="1" dirty="0">
                <a:solidFill>
                  <a:schemeClr val="accent2">
                    <a:lumMod val="20000"/>
                    <a:lumOff val="80000"/>
                  </a:schemeClr>
                </a:solidFill>
                <a:latin typeface="微软雅黑" panose="020B0503020204020204" charset="-122"/>
                <a:ea typeface="微软雅黑" panose="020B0503020204020204" charset="-122"/>
                <a:cs typeface="微软雅黑" panose="020B0503020204020204" charset="-122"/>
              </a:rPr>
              <a:t>调查研究</a:t>
            </a:r>
            <a:r>
              <a:rPr lang="en-US" sz="2000" b="1" dirty="0">
                <a:solidFill>
                  <a:schemeClr val="accent2">
                    <a:lumMod val="20000"/>
                    <a:lumOff val="80000"/>
                  </a:schemeClr>
                </a:solidFill>
                <a:latin typeface="微软雅黑" panose="020B0503020204020204" charset="-122"/>
                <a:ea typeface="微软雅黑" panose="020B0503020204020204" charset="-122"/>
                <a:cs typeface="微软雅黑" panose="020B0503020204020204" charset="-122"/>
              </a:rPr>
              <a:t>+</a:t>
            </a:r>
            <a:r>
              <a:rPr sz="2000" b="1" dirty="0">
                <a:solidFill>
                  <a:schemeClr val="accent2">
                    <a:lumMod val="20000"/>
                    <a:lumOff val="80000"/>
                  </a:schemeClr>
                </a:solidFill>
                <a:latin typeface="微软雅黑" panose="020B0503020204020204" charset="-122"/>
                <a:ea typeface="微软雅黑" panose="020B0503020204020204" charset="-122"/>
                <a:cs typeface="微软雅黑" panose="020B0503020204020204" charset="-122"/>
              </a:rPr>
              <a:t>检视问题</a:t>
            </a:r>
            <a:r>
              <a:rPr lang="en-US" sz="2000" b="1" dirty="0">
                <a:solidFill>
                  <a:schemeClr val="accent2">
                    <a:lumMod val="20000"/>
                    <a:lumOff val="80000"/>
                  </a:schemeClr>
                </a:solidFill>
                <a:latin typeface="微软雅黑" panose="020B0503020204020204" charset="-122"/>
                <a:ea typeface="微软雅黑" panose="020B0503020204020204" charset="-122"/>
                <a:cs typeface="微软雅黑" panose="020B0503020204020204" charset="-122"/>
              </a:rPr>
              <a:t>+</a:t>
            </a:r>
            <a:r>
              <a:rPr sz="2000" b="1" dirty="0">
                <a:solidFill>
                  <a:schemeClr val="accent2">
                    <a:lumMod val="20000"/>
                    <a:lumOff val="80000"/>
                  </a:schemeClr>
                </a:solidFill>
                <a:latin typeface="微软雅黑" panose="020B0503020204020204" charset="-122"/>
                <a:ea typeface="微软雅黑" panose="020B0503020204020204" charset="-122"/>
                <a:cs typeface="微软雅黑" panose="020B0503020204020204" charset="-122"/>
              </a:rPr>
              <a:t>整改落实</a:t>
            </a:r>
          </a:p>
        </p:txBody>
      </p:sp>
      <p:grpSp>
        <p:nvGrpSpPr>
          <p:cNvPr id="9" name="组合 8"/>
          <p:cNvGrpSpPr/>
          <p:nvPr/>
        </p:nvGrpSpPr>
        <p:grpSpPr>
          <a:xfrm>
            <a:off x="3096260" y="2169795"/>
            <a:ext cx="5804535" cy="2507615"/>
            <a:chOff x="3096552" y="2283718"/>
            <a:chExt cx="5804330" cy="3038979"/>
          </a:xfrm>
        </p:grpSpPr>
        <p:sp>
          <p:nvSpPr>
            <p:cNvPr id="10" name="矩形 9"/>
            <p:cNvSpPr/>
            <p:nvPr/>
          </p:nvSpPr>
          <p:spPr>
            <a:xfrm>
              <a:off x="3248970" y="2349952"/>
              <a:ext cx="5651912" cy="2497981"/>
            </a:xfrm>
            <a:prstGeom prst="rect">
              <a:avLst/>
            </a:prstGeom>
          </p:spPr>
          <p:txBody>
            <a:bodyPr wrap="square">
              <a:spAutoFit/>
            </a:bodyPr>
            <a:lstStyle/>
            <a:p>
              <a:pPr lvl="0" algn="just">
                <a:lnSpc>
                  <a:spcPct val="100000"/>
                </a:lnSpc>
              </a:pPr>
              <a:r>
                <a:rPr lang="zh-CN" altLang="en-US" sz="2000"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调查研究方面：</a:t>
              </a:r>
              <a:r>
                <a:rPr lang="en-US"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rPr>
                <a:t> </a:t>
              </a:r>
            </a:p>
            <a:p>
              <a:pPr marL="285750" lvl="0" indent="-285750" algn="just">
                <a:lnSpc>
                  <a:spcPct val="100000"/>
                </a:lnSpc>
                <a:buFont typeface="Wingdings" panose="05000000000000000000" charset="0"/>
                <a:buChar char="l"/>
              </a:pPr>
              <a:r>
                <a:rPr lang="en-US"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rPr>
                <a:t>要注重实效，使调研的过程成为加深对党的创新理论领悟的过程，成为保持同人民群众血肉联系的过程，成为推动事业发展的过程。</a:t>
              </a:r>
            </a:p>
            <a:p>
              <a:pPr marL="285750" lvl="0" indent="-285750" algn="just">
                <a:lnSpc>
                  <a:spcPct val="100000"/>
                </a:lnSpc>
                <a:buFont typeface="Wingdings" panose="05000000000000000000" charset="0"/>
                <a:buChar char="l"/>
              </a:pPr>
              <a:r>
                <a:rPr lang="en-US"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rPr>
                <a:t>要防止为调研而调研，防止搞“出发一车子、开会一屋子、发言念稿子”式的调研，防止扎堆调研、“作秀式”调研。</a:t>
              </a:r>
            </a:p>
          </p:txBody>
        </p:sp>
        <p:sp>
          <p:nvSpPr>
            <p:cNvPr id="12" name="矩形 11"/>
            <p:cNvSpPr/>
            <p:nvPr/>
          </p:nvSpPr>
          <p:spPr>
            <a:xfrm>
              <a:off x="3096552" y="2283718"/>
              <a:ext cx="5804330" cy="3038979"/>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172739" y="3075806"/>
            <a:ext cx="2822492" cy="720080"/>
            <a:chOff x="172739" y="3075806"/>
            <a:chExt cx="2822492" cy="720080"/>
          </a:xfrm>
          <a:noFill/>
        </p:grpSpPr>
        <p:sp>
          <p:nvSpPr>
            <p:cNvPr id="20" name="矩形 19"/>
            <p:cNvSpPr/>
            <p:nvPr/>
          </p:nvSpPr>
          <p:spPr>
            <a:xfrm>
              <a:off x="172739" y="3171535"/>
              <a:ext cx="2822492" cy="368300"/>
            </a:xfrm>
            <a:prstGeom prst="rect">
              <a:avLst/>
            </a:prstGeom>
            <a:grpFill/>
          </p:spPr>
          <p:txBody>
            <a:bodyPr wrap="square">
              <a:spAutoFit/>
            </a:bodyPr>
            <a:lstStyle/>
            <a:p>
              <a:pPr algn="ctr"/>
              <a:r>
                <a:rPr lang="zh-CN" altLang="en-US" b="1" dirty="0" smtClean="0">
                  <a:solidFill>
                    <a:schemeClr val="accent2">
                      <a:lumMod val="20000"/>
                      <a:lumOff val="80000"/>
                    </a:schemeClr>
                  </a:solidFill>
                </a:rPr>
                <a:t>不忘初心，牢记使命</a:t>
              </a:r>
            </a:p>
          </p:txBody>
        </p:sp>
        <p:cxnSp>
          <p:nvCxnSpPr>
            <p:cNvPr id="21" name="直接连接符 20"/>
            <p:cNvCxnSpPr/>
            <p:nvPr/>
          </p:nvCxnSpPr>
          <p:spPr>
            <a:xfrm>
              <a:off x="395536" y="3075806"/>
              <a:ext cx="2345122" cy="0"/>
            </a:xfrm>
            <a:prstGeom prst="line">
              <a:avLst/>
            </a:prstGeom>
            <a:grpFill/>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95536" y="3795886"/>
              <a:ext cx="2345122" cy="0"/>
            </a:xfrm>
            <a:prstGeom prst="line">
              <a:avLst/>
            </a:prstGeom>
            <a:grpFill/>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pic>
        <p:nvPicPr>
          <p:cNvPr id="23" name="图片 22"/>
          <p:cNvPicPr>
            <a:picLocks noChangeAspect="1"/>
          </p:cNvPicPr>
          <p:nvPr/>
        </p:nvPicPr>
        <p:blipFill>
          <a:blip r:embed="rId3" cstate="print">
            <a:extLst>
              <a:ext uri="{BEBA8EAE-BF5A-486C-A8C5-ECC9F3942E4B}">
                <a14:imgProps xmlns:a14="http://schemas.microsoft.com/office/drawing/2010/main" xmlns="">
                  <a14:imgLayer r:embed="rId4">
                    <a14:imgEffect>
                      <a14:artisticCement/>
                    </a14:imgEffect>
                  </a14:imgLayer>
                </a14:imgProps>
              </a:ext>
            </a:extLst>
          </a:blip>
          <a:stretch>
            <a:fillRect/>
          </a:stretch>
        </p:blipFill>
        <p:spPr>
          <a:xfrm>
            <a:off x="961940" y="1597864"/>
            <a:ext cx="1146660" cy="1146660"/>
          </a:xfrm>
          <a:prstGeom prst="rect">
            <a:avLst/>
          </a:prstGeom>
          <a:ln>
            <a:noFill/>
          </a:ln>
          <a:effectLst>
            <a:outerShdw blurRad="406400" dist="203200" dir="6540000" algn="tr" rotWithShape="0">
              <a:prstClr val="black">
                <a:alpha val="75000"/>
              </a:prstClr>
            </a:outerShdw>
          </a:effectLst>
        </p:spPr>
      </p:pic>
      <p:pic>
        <p:nvPicPr>
          <p:cNvPr id="24" name="Picture 6" descr="C:\Users\abc\Desktop\党建展板-15.png"/>
          <p:cNvPicPr>
            <a:picLocks noChangeAspect="1" noChangeArrowheads="1"/>
          </p:cNvPicPr>
          <p:nvPr/>
        </p:nvPicPr>
        <p:blipFill>
          <a:blip r:embed="rId5" cstate="screen"/>
          <a:srcRect/>
          <a:stretch>
            <a:fillRect/>
          </a:stretch>
        </p:blipFill>
        <p:spPr bwMode="auto">
          <a:xfrm>
            <a:off x="1766142" y="1142915"/>
            <a:ext cx="753122" cy="917328"/>
          </a:xfrm>
          <a:prstGeom prst="rect">
            <a:avLst/>
          </a:prstGeom>
          <a:ln>
            <a:noFill/>
          </a:ln>
          <a:effectLst>
            <a:outerShdw blurRad="406400" dist="203200" dir="6540000" algn="tr" rotWithShape="0">
              <a:prstClr val="black">
                <a:alpha val="75000"/>
              </a:prstClr>
            </a:outerShdw>
          </a:effectLst>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7"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8668" y="51470"/>
            <a:ext cx="4868700" cy="576262"/>
          </a:xfrm>
        </p:spPr>
        <p:txBody>
          <a:bodyPr/>
          <a:lstStyle/>
          <a:p>
            <a:pPr>
              <a:lnSpc>
                <a:spcPct val="120000"/>
              </a:lnSpc>
              <a:spcBef>
                <a:spcPct val="0"/>
              </a:spcBef>
            </a:pPr>
            <a:r>
              <a:rPr lang="zh-CN" altLang="en-US" sz="2400" dirty="0">
                <a:solidFill>
                  <a:schemeClr val="accent1">
                    <a:lumMod val="75000"/>
                  </a:schemeClr>
                </a:solidFill>
                <a:cs typeface="+mn-ea"/>
                <a:sym typeface="+mn-lt"/>
              </a:rPr>
              <a:t>二、准确把握主题教育的目标要求</a:t>
            </a:r>
          </a:p>
        </p:txBody>
      </p:sp>
      <p:sp>
        <p:nvSpPr>
          <p:cNvPr id="4" name="矩形 3"/>
          <p:cNvSpPr/>
          <p:nvPr/>
        </p:nvSpPr>
        <p:spPr>
          <a:xfrm>
            <a:off x="271145" y="1263015"/>
            <a:ext cx="2723515" cy="3414395"/>
          </a:xfrm>
          <a:prstGeom prst="rect">
            <a:avLst/>
          </a:prstGeom>
          <a:ln w="19050"/>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solidFill>
                <a:schemeClr val="accent2">
                  <a:lumMod val="20000"/>
                  <a:lumOff val="80000"/>
                </a:schemeClr>
              </a:solidFill>
            </a:endParaRPr>
          </a:p>
        </p:txBody>
      </p:sp>
      <p:sp>
        <p:nvSpPr>
          <p:cNvPr id="7" name="矩形 6"/>
          <p:cNvSpPr/>
          <p:nvPr/>
        </p:nvSpPr>
        <p:spPr>
          <a:xfrm>
            <a:off x="3096260" y="942340"/>
            <a:ext cx="5805170" cy="984250"/>
          </a:xfrm>
          <a:prstGeom prst="rect">
            <a:avLst/>
          </a:prstGeom>
          <a:solidFill>
            <a:schemeClr val="accent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000" b="1" dirty="0">
                <a:solidFill>
                  <a:schemeClr val="accent2">
                    <a:lumMod val="20000"/>
                    <a:lumOff val="80000"/>
                  </a:schemeClr>
                </a:solidFill>
                <a:latin typeface="微软雅黑" panose="020B0503020204020204" charset="-122"/>
                <a:ea typeface="微软雅黑" panose="020B0503020204020204" charset="-122"/>
              </a:rPr>
              <a:t>第三，高要求</a:t>
            </a:r>
            <a:r>
              <a:rPr sz="2000" b="1" dirty="0">
                <a:solidFill>
                  <a:schemeClr val="accent2">
                    <a:lumMod val="20000"/>
                    <a:lumOff val="80000"/>
                  </a:schemeClr>
                </a:solidFill>
                <a:latin typeface="微软雅黑" panose="020B0503020204020204" charset="-122"/>
                <a:ea typeface="微软雅黑" panose="020B0503020204020204" charset="-122"/>
                <a:sym typeface="+mn-ea"/>
              </a:rPr>
              <a:t>贯穿主题教育全过程</a:t>
            </a:r>
            <a:r>
              <a:rPr lang="zh-CN" altLang="en-US" sz="2000" b="1" dirty="0">
                <a:solidFill>
                  <a:schemeClr val="accent2">
                    <a:lumMod val="20000"/>
                    <a:lumOff val="80000"/>
                  </a:schemeClr>
                </a:solidFill>
                <a:latin typeface="微软雅黑" panose="020B0503020204020204" charset="-122"/>
                <a:ea typeface="微软雅黑" panose="020B0503020204020204" charset="-122"/>
              </a:rPr>
              <a:t>：</a:t>
            </a:r>
          </a:p>
          <a:p>
            <a:pPr algn="l"/>
            <a:r>
              <a:rPr lang="zh-CN" altLang="en-US" sz="2000" b="1" dirty="0">
                <a:solidFill>
                  <a:schemeClr val="accent2">
                    <a:lumMod val="20000"/>
                    <a:lumOff val="80000"/>
                  </a:schemeClr>
                </a:solidFill>
                <a:latin typeface="微软雅黑" panose="020B0503020204020204" charset="-122"/>
                <a:ea typeface="微软雅黑" panose="020B0503020204020204" charset="-122"/>
              </a:rPr>
              <a:t>        </a:t>
            </a:r>
            <a:r>
              <a:rPr sz="2000" b="1" dirty="0">
                <a:solidFill>
                  <a:schemeClr val="accent2">
                    <a:lumMod val="20000"/>
                    <a:lumOff val="80000"/>
                  </a:schemeClr>
                </a:solidFill>
                <a:latin typeface="微软雅黑" panose="020B0503020204020204" charset="-122"/>
                <a:ea typeface="微软雅黑" panose="020B0503020204020204" charset="-122"/>
              </a:rPr>
              <a:t>学习教育</a:t>
            </a:r>
            <a:r>
              <a:rPr lang="en-US" sz="2000" b="1" dirty="0">
                <a:solidFill>
                  <a:schemeClr val="accent2">
                    <a:lumMod val="20000"/>
                    <a:lumOff val="80000"/>
                  </a:schemeClr>
                </a:solidFill>
                <a:latin typeface="微软雅黑" panose="020B0503020204020204" charset="-122"/>
                <a:ea typeface="微软雅黑" panose="020B0503020204020204" charset="-122"/>
              </a:rPr>
              <a:t>+</a:t>
            </a:r>
            <a:r>
              <a:rPr sz="2000" b="1" dirty="0">
                <a:solidFill>
                  <a:schemeClr val="accent2">
                    <a:lumMod val="20000"/>
                    <a:lumOff val="80000"/>
                  </a:schemeClr>
                </a:solidFill>
                <a:latin typeface="微软雅黑" panose="020B0503020204020204" charset="-122"/>
                <a:ea typeface="微软雅黑" panose="020B0503020204020204" charset="-122"/>
              </a:rPr>
              <a:t>调查研究</a:t>
            </a:r>
            <a:r>
              <a:rPr lang="en-US" sz="2000" b="1" dirty="0">
                <a:solidFill>
                  <a:schemeClr val="accent2">
                    <a:lumMod val="20000"/>
                    <a:lumOff val="80000"/>
                  </a:schemeClr>
                </a:solidFill>
                <a:latin typeface="微软雅黑" panose="020B0503020204020204" charset="-122"/>
                <a:ea typeface="微软雅黑" panose="020B0503020204020204" charset="-122"/>
              </a:rPr>
              <a:t>+</a:t>
            </a:r>
            <a:r>
              <a:rPr sz="2000" b="1" dirty="0">
                <a:solidFill>
                  <a:schemeClr val="accent2">
                    <a:lumMod val="20000"/>
                    <a:lumOff val="80000"/>
                  </a:schemeClr>
                </a:solidFill>
                <a:latin typeface="微软雅黑" panose="020B0503020204020204" charset="-122"/>
                <a:ea typeface="微软雅黑" panose="020B0503020204020204" charset="-122"/>
              </a:rPr>
              <a:t>检视问题</a:t>
            </a:r>
            <a:r>
              <a:rPr lang="en-US" sz="2000" b="1" dirty="0">
                <a:solidFill>
                  <a:schemeClr val="accent2">
                    <a:lumMod val="20000"/>
                    <a:lumOff val="80000"/>
                  </a:schemeClr>
                </a:solidFill>
                <a:latin typeface="微软雅黑" panose="020B0503020204020204" charset="-122"/>
                <a:ea typeface="微软雅黑" panose="020B0503020204020204" charset="-122"/>
              </a:rPr>
              <a:t>+</a:t>
            </a:r>
            <a:r>
              <a:rPr sz="2000" b="1" dirty="0">
                <a:solidFill>
                  <a:schemeClr val="accent2">
                    <a:lumMod val="20000"/>
                    <a:lumOff val="80000"/>
                  </a:schemeClr>
                </a:solidFill>
                <a:latin typeface="微软雅黑" panose="020B0503020204020204" charset="-122"/>
                <a:ea typeface="微软雅黑" panose="020B0503020204020204" charset="-122"/>
              </a:rPr>
              <a:t>整改落实</a:t>
            </a:r>
          </a:p>
        </p:txBody>
      </p:sp>
      <p:grpSp>
        <p:nvGrpSpPr>
          <p:cNvPr id="9" name="组合 8"/>
          <p:cNvGrpSpPr/>
          <p:nvPr/>
        </p:nvGrpSpPr>
        <p:grpSpPr>
          <a:xfrm>
            <a:off x="3096260" y="2169795"/>
            <a:ext cx="5804535" cy="2507615"/>
            <a:chOff x="3096552" y="2283718"/>
            <a:chExt cx="5804330" cy="3038979"/>
          </a:xfrm>
        </p:grpSpPr>
        <p:sp>
          <p:nvSpPr>
            <p:cNvPr id="10" name="矩形 9"/>
            <p:cNvSpPr/>
            <p:nvPr/>
          </p:nvSpPr>
          <p:spPr>
            <a:xfrm>
              <a:off x="3248970" y="2349952"/>
              <a:ext cx="5651912" cy="2161684"/>
            </a:xfrm>
            <a:prstGeom prst="rect">
              <a:avLst/>
            </a:prstGeom>
          </p:spPr>
          <p:txBody>
            <a:bodyPr wrap="square">
              <a:spAutoFit/>
            </a:bodyPr>
            <a:lstStyle/>
            <a:p>
              <a:pPr lvl="0" algn="just">
                <a:lnSpc>
                  <a:spcPct val="100000"/>
                </a:lnSpc>
              </a:pPr>
              <a:r>
                <a:rPr lang="zh-CN" altLang="en-US" sz="2000"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检视问题方面：</a:t>
              </a:r>
              <a:r>
                <a:rPr lang="en-US"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rPr>
                <a:t> </a:t>
              </a:r>
            </a:p>
            <a:p>
              <a:pPr marL="285750" lvl="0" indent="-285750" algn="just">
                <a:lnSpc>
                  <a:spcPct val="100000"/>
                </a:lnSpc>
                <a:buFont typeface="Wingdings" panose="05000000000000000000" charset="0"/>
                <a:buChar char="l"/>
              </a:pPr>
              <a:r>
                <a:rPr lang="en-US"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rPr>
                <a:t>要防止大而化之、隔靴搔痒，避重就轻、避实就虚；</a:t>
              </a:r>
            </a:p>
            <a:p>
              <a:pPr marL="285750" lvl="0" indent="-285750" algn="just">
                <a:lnSpc>
                  <a:spcPct val="100000"/>
                </a:lnSpc>
                <a:buFont typeface="Wingdings" panose="05000000000000000000" charset="0"/>
                <a:buChar char="l"/>
              </a:pP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要</a:t>
              </a:r>
              <a:r>
                <a:rPr lang="en-US"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rPr>
                <a:t>防止以上级指出的问题代替自身查找的问题、以班子问题代替个人问题、以他人问题代替自身问题、以工作业务问题代替思想政治问题、以旧问题代替新问题。</a:t>
              </a:r>
            </a:p>
          </p:txBody>
        </p:sp>
        <p:sp>
          <p:nvSpPr>
            <p:cNvPr id="12" name="矩形 11"/>
            <p:cNvSpPr/>
            <p:nvPr/>
          </p:nvSpPr>
          <p:spPr>
            <a:xfrm>
              <a:off x="3096552" y="2283718"/>
              <a:ext cx="5804330" cy="3038979"/>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172739" y="3075806"/>
            <a:ext cx="2822492" cy="720080"/>
            <a:chOff x="172739" y="3075806"/>
            <a:chExt cx="2822492" cy="720080"/>
          </a:xfrm>
          <a:noFill/>
        </p:grpSpPr>
        <p:sp>
          <p:nvSpPr>
            <p:cNvPr id="20" name="矩形 19"/>
            <p:cNvSpPr/>
            <p:nvPr/>
          </p:nvSpPr>
          <p:spPr>
            <a:xfrm>
              <a:off x="172739" y="3171535"/>
              <a:ext cx="2822492" cy="368300"/>
            </a:xfrm>
            <a:prstGeom prst="rect">
              <a:avLst/>
            </a:prstGeom>
            <a:grpFill/>
          </p:spPr>
          <p:txBody>
            <a:bodyPr wrap="square">
              <a:spAutoFit/>
            </a:bodyPr>
            <a:lstStyle/>
            <a:p>
              <a:pPr algn="ctr"/>
              <a:r>
                <a:rPr lang="zh-CN" altLang="en-US" b="1" dirty="0" smtClean="0">
                  <a:solidFill>
                    <a:schemeClr val="accent2">
                      <a:lumMod val="20000"/>
                      <a:lumOff val="80000"/>
                    </a:schemeClr>
                  </a:solidFill>
                </a:rPr>
                <a:t>不忘初心，牢记使命</a:t>
              </a:r>
            </a:p>
          </p:txBody>
        </p:sp>
        <p:cxnSp>
          <p:nvCxnSpPr>
            <p:cNvPr id="21" name="直接连接符 20"/>
            <p:cNvCxnSpPr/>
            <p:nvPr/>
          </p:nvCxnSpPr>
          <p:spPr>
            <a:xfrm>
              <a:off x="395536" y="3075806"/>
              <a:ext cx="2345122" cy="0"/>
            </a:xfrm>
            <a:prstGeom prst="line">
              <a:avLst/>
            </a:prstGeom>
            <a:grpFill/>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95536" y="3795886"/>
              <a:ext cx="2345122" cy="0"/>
            </a:xfrm>
            <a:prstGeom prst="line">
              <a:avLst/>
            </a:prstGeom>
            <a:grpFill/>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pic>
        <p:nvPicPr>
          <p:cNvPr id="23" name="图片 22"/>
          <p:cNvPicPr>
            <a:picLocks noChangeAspect="1"/>
          </p:cNvPicPr>
          <p:nvPr/>
        </p:nvPicPr>
        <p:blipFill>
          <a:blip r:embed="rId3" cstate="print">
            <a:extLst>
              <a:ext uri="{BEBA8EAE-BF5A-486C-A8C5-ECC9F3942E4B}">
                <a14:imgProps xmlns:a14="http://schemas.microsoft.com/office/drawing/2010/main" xmlns="">
                  <a14:imgLayer r:embed="rId4">
                    <a14:imgEffect>
                      <a14:artisticCement/>
                    </a14:imgEffect>
                  </a14:imgLayer>
                </a14:imgProps>
              </a:ext>
            </a:extLst>
          </a:blip>
          <a:stretch>
            <a:fillRect/>
          </a:stretch>
        </p:blipFill>
        <p:spPr>
          <a:xfrm>
            <a:off x="961940" y="1597864"/>
            <a:ext cx="1146660" cy="1146660"/>
          </a:xfrm>
          <a:prstGeom prst="rect">
            <a:avLst/>
          </a:prstGeom>
          <a:ln>
            <a:noFill/>
          </a:ln>
          <a:effectLst>
            <a:outerShdw blurRad="406400" dist="203200" dir="6540000" algn="tr" rotWithShape="0">
              <a:prstClr val="black">
                <a:alpha val="75000"/>
              </a:prstClr>
            </a:outerShdw>
          </a:effectLst>
        </p:spPr>
      </p:pic>
      <p:pic>
        <p:nvPicPr>
          <p:cNvPr id="24" name="Picture 6" descr="C:\Users\abc\Desktop\党建展板-15.png"/>
          <p:cNvPicPr>
            <a:picLocks noChangeAspect="1" noChangeArrowheads="1"/>
          </p:cNvPicPr>
          <p:nvPr/>
        </p:nvPicPr>
        <p:blipFill>
          <a:blip r:embed="rId5" cstate="screen"/>
          <a:srcRect/>
          <a:stretch>
            <a:fillRect/>
          </a:stretch>
        </p:blipFill>
        <p:spPr bwMode="auto">
          <a:xfrm>
            <a:off x="1766142" y="1142915"/>
            <a:ext cx="753122" cy="917328"/>
          </a:xfrm>
          <a:prstGeom prst="rect">
            <a:avLst/>
          </a:prstGeom>
          <a:ln>
            <a:noFill/>
          </a:ln>
          <a:effectLst>
            <a:outerShdw blurRad="406400" dist="203200" dir="6540000" algn="tr" rotWithShape="0">
              <a:prstClr val="black">
                <a:alpha val="75000"/>
              </a:prstClr>
            </a:outerShdw>
          </a:effectLst>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7"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8668" y="51470"/>
            <a:ext cx="4868700" cy="576262"/>
          </a:xfrm>
        </p:spPr>
        <p:txBody>
          <a:bodyPr/>
          <a:lstStyle/>
          <a:p>
            <a:pPr>
              <a:lnSpc>
                <a:spcPct val="120000"/>
              </a:lnSpc>
              <a:spcBef>
                <a:spcPct val="0"/>
              </a:spcBef>
            </a:pPr>
            <a:r>
              <a:rPr lang="zh-CN" altLang="en-US" sz="2400" dirty="0">
                <a:solidFill>
                  <a:schemeClr val="accent1">
                    <a:lumMod val="75000"/>
                  </a:schemeClr>
                </a:solidFill>
                <a:cs typeface="+mn-ea"/>
                <a:sym typeface="+mn-lt"/>
              </a:rPr>
              <a:t>二、准确把握主题教育的目标要求</a:t>
            </a:r>
          </a:p>
        </p:txBody>
      </p:sp>
      <p:sp>
        <p:nvSpPr>
          <p:cNvPr id="4" name="矩形 3"/>
          <p:cNvSpPr/>
          <p:nvPr/>
        </p:nvSpPr>
        <p:spPr>
          <a:xfrm>
            <a:off x="271145" y="1263015"/>
            <a:ext cx="2723515" cy="3414395"/>
          </a:xfrm>
          <a:prstGeom prst="rect">
            <a:avLst/>
          </a:prstGeom>
          <a:ln w="19050"/>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smtClean="0">
              <a:solidFill>
                <a:schemeClr val="accent2">
                  <a:lumMod val="20000"/>
                  <a:lumOff val="80000"/>
                </a:schemeClr>
              </a:solidFill>
            </a:endParaRPr>
          </a:p>
        </p:txBody>
      </p:sp>
      <p:sp>
        <p:nvSpPr>
          <p:cNvPr id="7" name="矩形 6"/>
          <p:cNvSpPr/>
          <p:nvPr/>
        </p:nvSpPr>
        <p:spPr>
          <a:xfrm>
            <a:off x="3096260" y="942340"/>
            <a:ext cx="5805170" cy="984250"/>
          </a:xfrm>
          <a:prstGeom prst="rect">
            <a:avLst/>
          </a:prstGeom>
          <a:solidFill>
            <a:schemeClr val="accent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000" b="1" dirty="0">
                <a:solidFill>
                  <a:schemeClr val="accent2">
                    <a:lumMod val="20000"/>
                    <a:lumOff val="80000"/>
                  </a:schemeClr>
                </a:solidFill>
                <a:latin typeface="微软雅黑" panose="020B0503020204020204" charset="-122"/>
                <a:ea typeface="微软雅黑" panose="020B0503020204020204" charset="-122"/>
              </a:rPr>
              <a:t>第三，高要求</a:t>
            </a:r>
            <a:r>
              <a:rPr sz="2000" b="1" dirty="0">
                <a:solidFill>
                  <a:schemeClr val="accent2">
                    <a:lumMod val="20000"/>
                    <a:lumOff val="80000"/>
                  </a:schemeClr>
                </a:solidFill>
                <a:latin typeface="微软雅黑" panose="020B0503020204020204" charset="-122"/>
                <a:ea typeface="微软雅黑" panose="020B0503020204020204" charset="-122"/>
                <a:sym typeface="+mn-ea"/>
              </a:rPr>
              <a:t>贯穿主题教育全过程</a:t>
            </a:r>
            <a:r>
              <a:rPr lang="zh-CN" altLang="en-US" sz="2000" b="1" dirty="0">
                <a:solidFill>
                  <a:schemeClr val="accent2">
                    <a:lumMod val="20000"/>
                    <a:lumOff val="80000"/>
                  </a:schemeClr>
                </a:solidFill>
                <a:latin typeface="微软雅黑" panose="020B0503020204020204" charset="-122"/>
                <a:ea typeface="微软雅黑" panose="020B0503020204020204" charset="-122"/>
              </a:rPr>
              <a:t>：</a:t>
            </a:r>
          </a:p>
          <a:p>
            <a:pPr algn="l"/>
            <a:r>
              <a:rPr lang="zh-CN" altLang="en-US" sz="2000" b="1" dirty="0">
                <a:solidFill>
                  <a:schemeClr val="accent2">
                    <a:lumMod val="20000"/>
                    <a:lumOff val="80000"/>
                  </a:schemeClr>
                </a:solidFill>
                <a:latin typeface="微软雅黑" panose="020B0503020204020204" charset="-122"/>
                <a:ea typeface="微软雅黑" panose="020B0503020204020204" charset="-122"/>
              </a:rPr>
              <a:t>        </a:t>
            </a:r>
            <a:r>
              <a:rPr sz="2000" b="1" dirty="0">
                <a:solidFill>
                  <a:schemeClr val="accent2">
                    <a:lumMod val="20000"/>
                    <a:lumOff val="80000"/>
                  </a:schemeClr>
                </a:solidFill>
                <a:latin typeface="微软雅黑" panose="020B0503020204020204" charset="-122"/>
                <a:ea typeface="微软雅黑" panose="020B0503020204020204" charset="-122"/>
              </a:rPr>
              <a:t>学习教育</a:t>
            </a:r>
            <a:r>
              <a:rPr lang="en-US" sz="2000" b="1" dirty="0">
                <a:solidFill>
                  <a:schemeClr val="accent2">
                    <a:lumMod val="20000"/>
                    <a:lumOff val="80000"/>
                  </a:schemeClr>
                </a:solidFill>
                <a:latin typeface="微软雅黑" panose="020B0503020204020204" charset="-122"/>
                <a:ea typeface="微软雅黑" panose="020B0503020204020204" charset="-122"/>
              </a:rPr>
              <a:t>+</a:t>
            </a:r>
            <a:r>
              <a:rPr sz="2000" b="1" dirty="0">
                <a:solidFill>
                  <a:schemeClr val="accent2">
                    <a:lumMod val="20000"/>
                    <a:lumOff val="80000"/>
                  </a:schemeClr>
                </a:solidFill>
                <a:latin typeface="微软雅黑" panose="020B0503020204020204" charset="-122"/>
                <a:ea typeface="微软雅黑" panose="020B0503020204020204" charset="-122"/>
              </a:rPr>
              <a:t>调查研究</a:t>
            </a:r>
            <a:r>
              <a:rPr lang="en-US" sz="2000" b="1" dirty="0">
                <a:solidFill>
                  <a:schemeClr val="accent2">
                    <a:lumMod val="20000"/>
                    <a:lumOff val="80000"/>
                  </a:schemeClr>
                </a:solidFill>
                <a:latin typeface="微软雅黑" panose="020B0503020204020204" charset="-122"/>
                <a:ea typeface="微软雅黑" panose="020B0503020204020204" charset="-122"/>
              </a:rPr>
              <a:t>+</a:t>
            </a:r>
            <a:r>
              <a:rPr sz="2000" b="1" dirty="0">
                <a:solidFill>
                  <a:schemeClr val="accent2">
                    <a:lumMod val="20000"/>
                    <a:lumOff val="80000"/>
                  </a:schemeClr>
                </a:solidFill>
                <a:latin typeface="微软雅黑" panose="020B0503020204020204" charset="-122"/>
                <a:ea typeface="微软雅黑" panose="020B0503020204020204" charset="-122"/>
              </a:rPr>
              <a:t>检视问题</a:t>
            </a:r>
            <a:r>
              <a:rPr lang="en-US" sz="2000" b="1" dirty="0">
                <a:solidFill>
                  <a:schemeClr val="accent2">
                    <a:lumMod val="20000"/>
                    <a:lumOff val="80000"/>
                  </a:schemeClr>
                </a:solidFill>
                <a:latin typeface="微软雅黑" panose="020B0503020204020204" charset="-122"/>
                <a:ea typeface="微软雅黑" panose="020B0503020204020204" charset="-122"/>
              </a:rPr>
              <a:t>+</a:t>
            </a:r>
            <a:r>
              <a:rPr sz="2000" b="1" dirty="0">
                <a:solidFill>
                  <a:schemeClr val="accent2">
                    <a:lumMod val="20000"/>
                    <a:lumOff val="80000"/>
                  </a:schemeClr>
                </a:solidFill>
                <a:latin typeface="微软雅黑" panose="020B0503020204020204" charset="-122"/>
                <a:ea typeface="微软雅黑" panose="020B0503020204020204" charset="-122"/>
              </a:rPr>
              <a:t>整改落实</a:t>
            </a:r>
          </a:p>
        </p:txBody>
      </p:sp>
      <p:grpSp>
        <p:nvGrpSpPr>
          <p:cNvPr id="9" name="组合 8"/>
          <p:cNvGrpSpPr/>
          <p:nvPr/>
        </p:nvGrpSpPr>
        <p:grpSpPr>
          <a:xfrm>
            <a:off x="3096260" y="2169795"/>
            <a:ext cx="5804535" cy="2507615"/>
            <a:chOff x="3096552" y="2283718"/>
            <a:chExt cx="5804330" cy="3038979"/>
          </a:xfrm>
        </p:grpSpPr>
        <p:sp>
          <p:nvSpPr>
            <p:cNvPr id="10" name="矩形 9"/>
            <p:cNvSpPr/>
            <p:nvPr/>
          </p:nvSpPr>
          <p:spPr>
            <a:xfrm>
              <a:off x="3248970" y="2349952"/>
              <a:ext cx="5651912" cy="1826158"/>
            </a:xfrm>
            <a:prstGeom prst="rect">
              <a:avLst/>
            </a:prstGeom>
          </p:spPr>
          <p:txBody>
            <a:bodyPr wrap="square">
              <a:spAutoFit/>
            </a:bodyPr>
            <a:lstStyle/>
            <a:p>
              <a:pPr lvl="0" algn="just">
                <a:lnSpc>
                  <a:spcPct val="100000"/>
                </a:lnSpc>
              </a:pPr>
              <a:r>
                <a:rPr lang="zh-CN" altLang="en-US" sz="2000"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整改落实方面：</a:t>
              </a:r>
              <a:r>
                <a:rPr lang="en-US"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rPr>
                <a:t> </a:t>
              </a:r>
            </a:p>
            <a:p>
              <a:pPr marL="285750" lvl="0" indent="-285750" algn="just">
                <a:lnSpc>
                  <a:spcPct val="100000"/>
                </a:lnSpc>
                <a:buFont typeface="Wingdings" panose="05000000000000000000" charset="0"/>
                <a:buChar char="l"/>
              </a:pPr>
              <a:r>
                <a:rPr lang="en-US"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rPr>
                <a:t>要防止虎头蛇尾、久拖不决</a:t>
              </a:r>
              <a:r>
                <a:rPr lang="zh-CN"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rPr>
                <a:t>。</a:t>
              </a:r>
              <a:endParaRPr lang="en-US"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endParaRPr>
            </a:p>
            <a:p>
              <a:pPr marL="285750" lvl="0" indent="-285750" algn="just">
                <a:lnSpc>
                  <a:spcPct val="100000"/>
                </a:lnSpc>
                <a:buFont typeface="Wingdings" panose="05000000000000000000" charset="0"/>
                <a:buChar char="l"/>
              </a:pP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要</a:t>
              </a:r>
              <a:r>
                <a:rPr lang="en-US"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rPr>
                <a:t>防止搞纸上整改、虚假整改</a:t>
              </a: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a:t>
              </a:r>
              <a:endParaRPr lang="en-US"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endParaRPr>
            </a:p>
            <a:p>
              <a:pPr marL="285750" lvl="0" indent="-285750" algn="just">
                <a:lnSpc>
                  <a:spcPct val="100000"/>
                </a:lnSpc>
                <a:buFont typeface="Wingdings" panose="05000000000000000000" charset="0"/>
                <a:buChar char="l"/>
              </a:pP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要</a:t>
              </a:r>
              <a:r>
                <a:rPr lang="en-US"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rPr>
                <a:t>防止以简单问责基层干部代替整改责任落实</a:t>
              </a: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a:t>
              </a:r>
              <a:endParaRPr lang="en-US"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endParaRPr>
            </a:p>
            <a:p>
              <a:pPr marL="285750" lvl="0" indent="-285750" algn="just">
                <a:lnSpc>
                  <a:spcPct val="100000"/>
                </a:lnSpc>
                <a:buFont typeface="Wingdings" panose="05000000000000000000" charset="0"/>
                <a:buChar char="l"/>
              </a:pPr>
              <a:r>
                <a:rPr lang="zh-CN" altLang="en-US" dirty="0" smtClean="0">
                  <a:solidFill>
                    <a:schemeClr val="accent1">
                      <a:lumMod val="75000"/>
                    </a:schemeClr>
                  </a:solidFill>
                  <a:latin typeface="微软雅黑" panose="020B0503020204020204" charset="-122"/>
                  <a:ea typeface="微软雅黑" panose="020B0503020204020204" charset="-122"/>
                  <a:cs typeface="微软雅黑" panose="020B0503020204020204" charset="-122"/>
                </a:rPr>
                <a:t>要</a:t>
              </a:r>
              <a:r>
                <a:rPr lang="en-US" altLang="zh-CN" dirty="0" err="1" smtClean="0">
                  <a:solidFill>
                    <a:schemeClr val="accent1">
                      <a:lumMod val="75000"/>
                    </a:schemeClr>
                  </a:solidFill>
                  <a:latin typeface="微软雅黑" panose="020B0503020204020204" charset="-122"/>
                  <a:ea typeface="微软雅黑" panose="020B0503020204020204" charset="-122"/>
                  <a:cs typeface="微软雅黑" panose="020B0503020204020204" charset="-122"/>
                </a:rPr>
                <a:t>防止以整改为名</a:t>
              </a:r>
              <a:r>
                <a:rPr lang="en-US" altLang="zh-CN" dirty="0" err="1">
                  <a:solidFill>
                    <a:schemeClr val="accent1">
                      <a:lumMod val="75000"/>
                    </a:schemeClr>
                  </a:solidFill>
                  <a:latin typeface="微软雅黑" panose="020B0503020204020204" charset="-122"/>
                  <a:ea typeface="微软雅黑" panose="020B0503020204020204" charset="-122"/>
                  <a:cs typeface="微软雅黑" panose="020B0503020204020204" charset="-122"/>
                </a:rPr>
                <a:t>，层层填表报数，增加基层负担</a:t>
              </a: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a:t>
              </a:r>
            </a:p>
          </p:txBody>
        </p:sp>
        <p:sp>
          <p:nvSpPr>
            <p:cNvPr id="12" name="矩形 11"/>
            <p:cNvSpPr/>
            <p:nvPr/>
          </p:nvSpPr>
          <p:spPr>
            <a:xfrm>
              <a:off x="3096552" y="2283718"/>
              <a:ext cx="5804330" cy="3038979"/>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172739" y="3075806"/>
            <a:ext cx="2822492" cy="720080"/>
            <a:chOff x="172739" y="3075806"/>
            <a:chExt cx="2822492" cy="720080"/>
          </a:xfrm>
          <a:noFill/>
        </p:grpSpPr>
        <p:sp>
          <p:nvSpPr>
            <p:cNvPr id="20" name="矩形 19"/>
            <p:cNvSpPr/>
            <p:nvPr/>
          </p:nvSpPr>
          <p:spPr>
            <a:xfrm>
              <a:off x="172739" y="3171535"/>
              <a:ext cx="2822492" cy="368300"/>
            </a:xfrm>
            <a:prstGeom prst="rect">
              <a:avLst/>
            </a:prstGeom>
            <a:grpFill/>
          </p:spPr>
          <p:txBody>
            <a:bodyPr wrap="square">
              <a:spAutoFit/>
            </a:bodyPr>
            <a:lstStyle/>
            <a:p>
              <a:pPr algn="ctr"/>
              <a:r>
                <a:rPr lang="zh-CN" altLang="en-US" b="1" dirty="0" smtClean="0">
                  <a:solidFill>
                    <a:schemeClr val="accent2">
                      <a:lumMod val="20000"/>
                      <a:lumOff val="80000"/>
                    </a:schemeClr>
                  </a:solidFill>
                </a:rPr>
                <a:t>不忘初心，牢记使命</a:t>
              </a:r>
            </a:p>
          </p:txBody>
        </p:sp>
        <p:cxnSp>
          <p:nvCxnSpPr>
            <p:cNvPr id="21" name="直接连接符 20"/>
            <p:cNvCxnSpPr/>
            <p:nvPr/>
          </p:nvCxnSpPr>
          <p:spPr>
            <a:xfrm>
              <a:off x="395536" y="3075806"/>
              <a:ext cx="2345122" cy="0"/>
            </a:xfrm>
            <a:prstGeom prst="line">
              <a:avLst/>
            </a:prstGeom>
            <a:grpFill/>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95536" y="3795886"/>
              <a:ext cx="2345122" cy="0"/>
            </a:xfrm>
            <a:prstGeom prst="line">
              <a:avLst/>
            </a:prstGeom>
            <a:grpFill/>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grpSp>
      <p:pic>
        <p:nvPicPr>
          <p:cNvPr id="23" name="图片 22"/>
          <p:cNvPicPr>
            <a:picLocks noChangeAspect="1"/>
          </p:cNvPicPr>
          <p:nvPr/>
        </p:nvPicPr>
        <p:blipFill>
          <a:blip r:embed="rId3" cstate="print">
            <a:extLst>
              <a:ext uri="{BEBA8EAE-BF5A-486C-A8C5-ECC9F3942E4B}">
                <a14:imgProps xmlns:a14="http://schemas.microsoft.com/office/drawing/2010/main" xmlns="">
                  <a14:imgLayer r:embed="rId4">
                    <a14:imgEffect>
                      <a14:artisticCement/>
                    </a14:imgEffect>
                  </a14:imgLayer>
                </a14:imgProps>
              </a:ext>
            </a:extLst>
          </a:blip>
          <a:stretch>
            <a:fillRect/>
          </a:stretch>
        </p:blipFill>
        <p:spPr>
          <a:xfrm>
            <a:off x="961940" y="1597864"/>
            <a:ext cx="1146660" cy="1146660"/>
          </a:xfrm>
          <a:prstGeom prst="rect">
            <a:avLst/>
          </a:prstGeom>
          <a:ln>
            <a:noFill/>
          </a:ln>
          <a:effectLst>
            <a:outerShdw blurRad="406400" dist="203200" dir="6540000" algn="tr" rotWithShape="0">
              <a:prstClr val="black">
                <a:alpha val="75000"/>
              </a:prstClr>
            </a:outerShdw>
          </a:effectLst>
        </p:spPr>
      </p:pic>
      <p:pic>
        <p:nvPicPr>
          <p:cNvPr id="24" name="Picture 6" descr="C:\Users\abc\Desktop\党建展板-15.png"/>
          <p:cNvPicPr>
            <a:picLocks noChangeAspect="1" noChangeArrowheads="1"/>
          </p:cNvPicPr>
          <p:nvPr/>
        </p:nvPicPr>
        <p:blipFill>
          <a:blip r:embed="rId5" cstate="screen"/>
          <a:srcRect/>
          <a:stretch>
            <a:fillRect/>
          </a:stretch>
        </p:blipFill>
        <p:spPr bwMode="auto">
          <a:xfrm>
            <a:off x="1766142" y="1142915"/>
            <a:ext cx="753122" cy="917328"/>
          </a:xfrm>
          <a:prstGeom prst="rect">
            <a:avLst/>
          </a:prstGeom>
          <a:ln>
            <a:noFill/>
          </a:ln>
          <a:effectLst>
            <a:outerShdw blurRad="406400" dist="203200" dir="6540000" algn="tr" rotWithShape="0">
              <a:prstClr val="black">
                <a:alpha val="75000"/>
              </a:prstClr>
            </a:outerShdw>
          </a:effectLst>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7"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785895" y="1344325"/>
            <a:ext cx="4949884" cy="1924239"/>
            <a:chOff x="4377389" y="899814"/>
            <a:chExt cx="5994310" cy="1940822"/>
          </a:xfrm>
        </p:grpSpPr>
        <p:sp>
          <p:nvSpPr>
            <p:cNvPr id="15" name="文本框 29"/>
            <p:cNvSpPr txBox="1"/>
            <p:nvPr/>
          </p:nvSpPr>
          <p:spPr>
            <a:xfrm>
              <a:off x="5356674" y="2320572"/>
              <a:ext cx="5015025" cy="520064"/>
            </a:xfrm>
            <a:prstGeom prst="rect">
              <a:avLst/>
            </a:prstGeom>
            <a:noFill/>
          </p:spPr>
          <p:txBody>
            <a:bodyPr wrap="square" rtlCol="0">
              <a:spAutoFit/>
            </a:bodyPr>
            <a:lstStyle/>
            <a:p>
              <a:pPr>
                <a:lnSpc>
                  <a:spcPct val="120000"/>
                </a:lnSpc>
              </a:pPr>
              <a:r>
                <a:rPr lang="en-US" altLang="zh-CN" sz="2300" b="1" dirty="0">
                  <a:solidFill>
                    <a:schemeClr val="accent3">
                      <a:lumMod val="50000"/>
                    </a:schemeClr>
                  </a:solidFill>
                  <a:cs typeface="+mn-ea"/>
                  <a:sym typeface="+mn-lt"/>
                </a:rPr>
                <a:t> </a:t>
              </a:r>
              <a:r>
                <a:rPr lang="en-US" altLang="zh-CN" sz="2300" b="1" dirty="0">
                  <a:solidFill>
                    <a:srgbClr val="FF0000"/>
                  </a:solidFill>
                  <a:latin typeface="微软雅黑" panose="020B0503020204020204" charset="-122"/>
                  <a:ea typeface="微软雅黑" panose="020B0503020204020204" charset="-122"/>
                  <a:cs typeface="+mn-ea"/>
                  <a:sym typeface="+mn-lt"/>
                </a:rPr>
                <a:t>充分熟悉主题教育的整体部署</a:t>
              </a:r>
              <a:endParaRPr lang="zh-CN" altLang="en-US" sz="2300" b="1" dirty="0">
                <a:solidFill>
                  <a:srgbClr val="C00000"/>
                </a:solidFill>
                <a:latin typeface="微软雅黑" panose="020B0503020204020204" charset="-122"/>
                <a:ea typeface="微软雅黑" panose="020B0503020204020204" charset="-122"/>
                <a:cs typeface="+mn-ea"/>
                <a:sym typeface="+mn-lt"/>
              </a:endParaRPr>
            </a:p>
          </p:txBody>
        </p:sp>
        <p:sp>
          <p:nvSpPr>
            <p:cNvPr id="16" name="矩形 15"/>
            <p:cNvSpPr/>
            <p:nvPr/>
          </p:nvSpPr>
          <p:spPr>
            <a:xfrm>
              <a:off x="4377389" y="899814"/>
              <a:ext cx="798206" cy="61229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accent1">
                      <a:lumMod val="75000"/>
                    </a:schemeClr>
                  </a:solidFill>
                </a:rPr>
                <a:t>一</a:t>
              </a:r>
            </a:p>
          </p:txBody>
        </p:sp>
        <p:cxnSp>
          <p:nvCxnSpPr>
            <p:cNvPr id="17" name="直接连接符 16"/>
            <p:cNvCxnSpPr/>
            <p:nvPr/>
          </p:nvCxnSpPr>
          <p:spPr>
            <a:xfrm>
              <a:off x="5292008" y="1511814"/>
              <a:ext cx="4666290" cy="0"/>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3786530" y="1389879"/>
            <a:ext cx="5017770" cy="1256665"/>
            <a:chOff x="4362247" y="948658"/>
            <a:chExt cx="5982723" cy="1267494"/>
          </a:xfrm>
        </p:grpSpPr>
        <p:sp>
          <p:nvSpPr>
            <p:cNvPr id="23" name="文本框 30"/>
            <p:cNvSpPr txBox="1"/>
            <p:nvPr/>
          </p:nvSpPr>
          <p:spPr>
            <a:xfrm>
              <a:off x="5363910" y="948658"/>
              <a:ext cx="4981060" cy="520063"/>
            </a:xfrm>
            <a:prstGeom prst="rect">
              <a:avLst/>
            </a:prstGeom>
            <a:noFill/>
          </p:spPr>
          <p:txBody>
            <a:bodyPr wrap="square" rtlCol="0">
              <a:spAutoFit/>
            </a:bodyPr>
            <a:lstStyle>
              <a:defPPr>
                <a:defRPr lang="zh-CN"/>
              </a:defPPr>
              <a:lvl1pPr>
                <a:lnSpc>
                  <a:spcPct val="120000"/>
                </a:lnSpc>
                <a:defRPr sz="2300" b="1">
                  <a:solidFill>
                    <a:schemeClr val="accent1"/>
                  </a:solidFill>
                  <a:cs typeface="+mn-ea"/>
                </a:defRPr>
              </a:lvl1pPr>
            </a:lstStyle>
            <a:p>
              <a:r>
                <a:rPr lang="zh-CN" altLang="en-US" dirty="0">
                  <a:solidFill>
                    <a:schemeClr val="accent1">
                      <a:lumMod val="75000"/>
                    </a:schemeClr>
                  </a:solidFill>
                  <a:sym typeface="+mn-lt"/>
                </a:rPr>
                <a:t>深刻认识主题教育的重大意义</a:t>
              </a:r>
            </a:p>
          </p:txBody>
        </p:sp>
        <p:sp>
          <p:nvSpPr>
            <p:cNvPr id="24" name="矩形 23"/>
            <p:cNvSpPr/>
            <p:nvPr/>
          </p:nvSpPr>
          <p:spPr>
            <a:xfrm>
              <a:off x="4362247" y="1603861"/>
              <a:ext cx="785885" cy="61229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accent1">
                      <a:lumMod val="75000"/>
                    </a:schemeClr>
                  </a:solidFill>
                </a:rPr>
                <a:t>二</a:t>
              </a:r>
            </a:p>
          </p:txBody>
        </p:sp>
        <p:cxnSp>
          <p:nvCxnSpPr>
            <p:cNvPr id="25" name="直接连接符 24"/>
            <p:cNvCxnSpPr/>
            <p:nvPr/>
          </p:nvCxnSpPr>
          <p:spPr>
            <a:xfrm>
              <a:off x="5292008" y="2215861"/>
              <a:ext cx="4580144" cy="0"/>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3785895" y="2039384"/>
            <a:ext cx="4897755" cy="1325035"/>
            <a:chOff x="4377389" y="1594873"/>
            <a:chExt cx="5671085" cy="1325035"/>
          </a:xfrm>
        </p:grpSpPr>
        <p:sp>
          <p:nvSpPr>
            <p:cNvPr id="28" name="文本框 33"/>
            <p:cNvSpPr txBox="1"/>
            <p:nvPr/>
          </p:nvSpPr>
          <p:spPr>
            <a:xfrm>
              <a:off x="5375141" y="1594873"/>
              <a:ext cx="4673333" cy="515620"/>
            </a:xfrm>
            <a:prstGeom prst="rect">
              <a:avLst/>
            </a:prstGeom>
            <a:noFill/>
          </p:spPr>
          <p:txBody>
            <a:bodyPr wrap="square" rtlCol="0">
              <a:spAutoFit/>
            </a:bodyPr>
            <a:lstStyle>
              <a:defPPr>
                <a:defRPr lang="zh-CN"/>
              </a:defPPr>
              <a:lvl1pPr>
                <a:lnSpc>
                  <a:spcPct val="120000"/>
                </a:lnSpc>
                <a:defRPr sz="2300" b="1">
                  <a:solidFill>
                    <a:schemeClr val="accent1"/>
                  </a:solidFill>
                  <a:cs typeface="+mn-ea"/>
                </a:defRPr>
              </a:lvl1pPr>
            </a:lstStyle>
            <a:p>
              <a:r>
                <a:rPr lang="zh-CN" altLang="en-US" dirty="0">
                  <a:solidFill>
                    <a:schemeClr val="accent1">
                      <a:lumMod val="75000"/>
                    </a:schemeClr>
                  </a:solidFill>
                  <a:sym typeface="+mn-lt"/>
                </a:rPr>
                <a:t>准确把握主题教育的目标要求</a:t>
              </a:r>
              <a:endParaRPr lang="zh-CN" altLang="en-US" dirty="0">
                <a:gradFill>
                  <a:gsLst>
                    <a:gs pos="0">
                      <a:srgbClr val="E30000"/>
                    </a:gs>
                    <a:gs pos="100000">
                      <a:srgbClr val="760303"/>
                    </a:gs>
                  </a:gsLst>
                  <a:lin scaled="0"/>
                </a:gradFill>
                <a:sym typeface="+mn-lt"/>
              </a:endParaRPr>
            </a:p>
          </p:txBody>
        </p:sp>
        <p:sp>
          <p:nvSpPr>
            <p:cNvPr id="30" name="矩形 29"/>
            <p:cNvSpPr/>
            <p:nvPr/>
          </p:nvSpPr>
          <p:spPr>
            <a:xfrm>
              <a:off x="4377389" y="2307908"/>
              <a:ext cx="770603" cy="61200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accent1">
                      <a:lumMod val="75000"/>
                    </a:schemeClr>
                  </a:solidFill>
                </a:rPr>
                <a:t>三</a:t>
              </a:r>
            </a:p>
          </p:txBody>
        </p:sp>
        <p:cxnSp>
          <p:nvCxnSpPr>
            <p:cNvPr id="31" name="直接连接符 30"/>
            <p:cNvCxnSpPr/>
            <p:nvPr/>
          </p:nvCxnSpPr>
          <p:spPr>
            <a:xfrm>
              <a:off x="5292008" y="2919908"/>
              <a:ext cx="4421553" cy="0"/>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3789282" y="3516249"/>
            <a:ext cx="4893945" cy="612000"/>
            <a:chOff x="4377389" y="2307908"/>
            <a:chExt cx="5666675" cy="612000"/>
          </a:xfrm>
        </p:grpSpPr>
        <p:sp>
          <p:nvSpPr>
            <p:cNvPr id="20" name="文本框 33"/>
            <p:cNvSpPr txBox="1"/>
            <p:nvPr/>
          </p:nvSpPr>
          <p:spPr>
            <a:xfrm>
              <a:off x="5370730" y="2315528"/>
              <a:ext cx="4673334" cy="515620"/>
            </a:xfrm>
            <a:prstGeom prst="rect">
              <a:avLst/>
            </a:prstGeom>
            <a:noFill/>
          </p:spPr>
          <p:txBody>
            <a:bodyPr wrap="square" rtlCol="0">
              <a:spAutoFit/>
            </a:bodyPr>
            <a:lstStyle>
              <a:defPPr>
                <a:defRPr lang="zh-CN"/>
              </a:defPPr>
              <a:lvl1pPr>
                <a:lnSpc>
                  <a:spcPct val="120000"/>
                </a:lnSpc>
                <a:defRPr sz="2300" b="1">
                  <a:solidFill>
                    <a:schemeClr val="accent1"/>
                  </a:solidFill>
                  <a:cs typeface="+mn-ea"/>
                </a:defRPr>
              </a:lvl1pPr>
            </a:lstStyle>
            <a:p>
              <a:r>
                <a:rPr lang="zh-CN" altLang="en-US" dirty="0">
                  <a:solidFill>
                    <a:schemeClr val="accent1">
                      <a:lumMod val="75000"/>
                    </a:schemeClr>
                  </a:solidFill>
                  <a:sym typeface="+mn-lt"/>
                </a:rPr>
                <a:t>具体掌握主题教育的过程要领</a:t>
              </a:r>
            </a:p>
          </p:txBody>
        </p:sp>
        <p:sp>
          <p:nvSpPr>
            <p:cNvPr id="21" name="矩形 20"/>
            <p:cNvSpPr/>
            <p:nvPr/>
          </p:nvSpPr>
          <p:spPr>
            <a:xfrm>
              <a:off x="4377389" y="2307908"/>
              <a:ext cx="770603" cy="61200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accent1">
                      <a:lumMod val="75000"/>
                    </a:schemeClr>
                  </a:solidFill>
                </a:rPr>
                <a:t>四</a:t>
              </a:r>
            </a:p>
          </p:txBody>
        </p:sp>
        <p:cxnSp>
          <p:nvCxnSpPr>
            <p:cNvPr id="22" name="直接连接符 21"/>
            <p:cNvCxnSpPr/>
            <p:nvPr/>
          </p:nvCxnSpPr>
          <p:spPr>
            <a:xfrm>
              <a:off x="5292008" y="2919908"/>
              <a:ext cx="4421553" cy="0"/>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xmlns="" Requires="p14">
      <p:transition spd="slow" p14:dur="2000" advTm="6993"/>
    </mc:Choice>
    <mc:Fallback>
      <p:transition spd="slow" advTm="6993"/>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23"/>
          <p:cNvSpPr txBox="1"/>
          <p:nvPr/>
        </p:nvSpPr>
        <p:spPr>
          <a:xfrm>
            <a:off x="7814573" y="503807"/>
            <a:ext cx="1192213" cy="865188"/>
          </a:xfrm>
          <a:prstGeom prst="rect">
            <a:avLst/>
          </a:prstGeom>
        </p:spPr>
        <p:txBody>
          <a:bodyPr anchor="ctr" anchorCtr="0"/>
          <a:lstStyle>
            <a:lvl1pPr marL="0" indent="0" algn="ctr" defTabSz="914400" rtl="0" eaLnBrk="1" latinLnBrk="0" hangingPunct="1">
              <a:spcBef>
                <a:spcPct val="20000"/>
              </a:spcBef>
              <a:buFont typeface="Arial" panose="020B0604020202020204" pitchFamily="34" charset="0"/>
              <a:buNone/>
              <a:defRPr sz="4000" kern="1200">
                <a:solidFill>
                  <a:schemeClr val="accent2">
                    <a:lumMod val="20000"/>
                    <a:lumOff val="8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三</a:t>
            </a:r>
          </a:p>
        </p:txBody>
      </p:sp>
      <p:sp>
        <p:nvSpPr>
          <p:cNvPr id="7" name="矩形 6"/>
          <p:cNvSpPr/>
          <p:nvPr/>
        </p:nvSpPr>
        <p:spPr>
          <a:xfrm>
            <a:off x="5050790" y="1819910"/>
            <a:ext cx="1235710" cy="1280160"/>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r>
              <a:rPr lang="zh-CN" altLang="en-US" sz="7200" b="1" dirty="0">
                <a:solidFill>
                  <a:schemeClr val="accent1">
                    <a:lumMod val="75000"/>
                  </a:schemeClr>
                </a:solidFill>
              </a:rPr>
              <a:t>整</a:t>
            </a:r>
          </a:p>
        </p:txBody>
      </p:sp>
      <p:sp>
        <p:nvSpPr>
          <p:cNvPr id="8" name="矩形 7"/>
          <p:cNvSpPr/>
          <p:nvPr/>
        </p:nvSpPr>
        <p:spPr>
          <a:xfrm>
            <a:off x="6875145" y="1819275"/>
            <a:ext cx="1229360" cy="1280795"/>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r>
              <a:rPr lang="zh-CN" altLang="en-US" sz="7200" b="1" dirty="0">
                <a:solidFill>
                  <a:schemeClr val="accent1">
                    <a:lumMod val="75000"/>
                  </a:schemeClr>
                </a:solidFill>
              </a:rPr>
              <a:t>体</a:t>
            </a:r>
          </a:p>
        </p:txBody>
      </p:sp>
      <p:sp>
        <p:nvSpPr>
          <p:cNvPr id="2" name="矩形 1"/>
          <p:cNvSpPr/>
          <p:nvPr/>
        </p:nvSpPr>
        <p:spPr>
          <a:xfrm>
            <a:off x="5050790" y="3502660"/>
            <a:ext cx="1250950" cy="1157605"/>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r>
              <a:rPr lang="zh-CN" altLang="en-US" sz="7200" b="1" dirty="0">
                <a:solidFill>
                  <a:schemeClr val="accent1">
                    <a:lumMod val="75000"/>
                  </a:schemeClr>
                </a:solidFill>
              </a:rPr>
              <a:t>部</a:t>
            </a:r>
          </a:p>
        </p:txBody>
      </p:sp>
      <p:sp>
        <p:nvSpPr>
          <p:cNvPr id="3" name="矩形 2"/>
          <p:cNvSpPr/>
          <p:nvPr/>
        </p:nvSpPr>
        <p:spPr>
          <a:xfrm>
            <a:off x="6829425" y="3502660"/>
            <a:ext cx="1275080" cy="1157605"/>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r>
              <a:rPr lang="zh-CN" altLang="en-US" sz="7200" b="1" dirty="0">
                <a:solidFill>
                  <a:schemeClr val="accent1">
                    <a:lumMod val="75000"/>
                  </a:schemeClr>
                </a:solidFill>
              </a:rPr>
              <a:t>署</a:t>
            </a: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2000" advTm="4813"/>
    </mc:Choice>
    <mc:Fallback>
      <p:transition spd="slow" advTm="4813"/>
    </mc:Fallback>
  </mc:AlternateContent>
  <p:timing>
    <p:tnLst>
      <p:par>
        <p:cTn id="1" dur="indefinite" restart="never" nodeType="tmRoot"/>
      </p:par>
    </p:tnLst>
    <p:bldLst>
      <p:bldP spid="7" grpId="0" bldLvl="0" animBg="1"/>
      <p:bldP spid="8" grpId="0" bldLvl="0" animBg="1"/>
      <p:bldP spid="2" grpId="0" bldLvl="0" animBg="1"/>
      <p:bldP spid="3"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80340" y="123190"/>
            <a:ext cx="5798185" cy="575945"/>
          </a:xfrm>
        </p:spPr>
        <p:txBody>
          <a:bodyPr/>
          <a:lstStyle/>
          <a:p>
            <a:pPr algn="ctr">
              <a:lnSpc>
                <a:spcPct val="120000"/>
              </a:lnSpc>
              <a:spcBef>
                <a:spcPct val="0"/>
              </a:spcBef>
            </a:pPr>
            <a:r>
              <a:rPr lang="zh-CN" altLang="en-US" sz="2400" dirty="0">
                <a:solidFill>
                  <a:schemeClr val="accent1">
                    <a:lumMod val="75000"/>
                  </a:schemeClr>
                </a:solidFill>
                <a:cs typeface="+mn-ea"/>
                <a:sym typeface="+mn-lt"/>
              </a:rPr>
              <a:t>三、</a:t>
            </a:r>
            <a:r>
              <a:rPr lang="zh-CN" altLang="zh-CN" sz="2400" dirty="0">
                <a:solidFill>
                  <a:schemeClr val="accent3">
                    <a:lumMod val="50000"/>
                  </a:schemeClr>
                </a:solidFill>
                <a:cs typeface="+mn-ea"/>
                <a:sym typeface="+mn-lt"/>
              </a:rPr>
              <a:t>充分</a:t>
            </a:r>
            <a:r>
              <a:rPr lang="zh-CN" altLang="en-US" sz="2400" dirty="0">
                <a:solidFill>
                  <a:schemeClr val="accent3">
                    <a:lumMod val="50000"/>
                  </a:schemeClr>
                </a:solidFill>
                <a:cs typeface="+mn-ea"/>
                <a:sym typeface="+mn-lt"/>
              </a:rPr>
              <a:t>熟悉</a:t>
            </a:r>
            <a:r>
              <a:rPr lang="zh-CN" altLang="en-US" sz="2400" dirty="0">
                <a:solidFill>
                  <a:schemeClr val="accent1">
                    <a:lumMod val="75000"/>
                  </a:schemeClr>
                </a:solidFill>
                <a:cs typeface="+mn-ea"/>
                <a:sym typeface="+mn-lt"/>
              </a:rPr>
              <a:t>主题教育的整体部署</a:t>
            </a:r>
          </a:p>
        </p:txBody>
      </p:sp>
      <p:cxnSp>
        <p:nvCxnSpPr>
          <p:cNvPr id="20" name="直接连接符 19"/>
          <p:cNvCxnSpPr>
            <a:endCxn id="35" idx="0"/>
          </p:cNvCxnSpPr>
          <p:nvPr/>
        </p:nvCxnSpPr>
        <p:spPr>
          <a:xfrm>
            <a:off x="2157652" y="1728487"/>
            <a:ext cx="0" cy="1312971"/>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504051" y="1374316"/>
            <a:ext cx="900000" cy="900000"/>
            <a:chOff x="504051" y="1374316"/>
            <a:chExt cx="900000" cy="900000"/>
          </a:xfrm>
        </p:grpSpPr>
        <p:sp>
          <p:nvSpPr>
            <p:cNvPr id="25" name="矩形 24"/>
            <p:cNvSpPr/>
            <p:nvPr/>
          </p:nvSpPr>
          <p:spPr>
            <a:xfrm>
              <a:off x="504051" y="1374316"/>
              <a:ext cx="900000" cy="900000"/>
            </a:xfrm>
            <a:prstGeom prst="rect">
              <a:avLst/>
            </a:prstGeom>
            <a:solidFill>
              <a:schemeClr val="bg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rgbClr val="FFBE00">
                    <a:lumMod val="20000"/>
                    <a:lumOff val="80000"/>
                  </a:srgbClr>
                </a:solidFill>
              </a:endParaRPr>
            </a:p>
          </p:txBody>
        </p:sp>
        <p:pic>
          <p:nvPicPr>
            <p:cNvPr id="27" name="图片 26"/>
            <p:cNvPicPr>
              <a:picLocks noChangeAspect="1"/>
            </p:cNvPicPr>
            <p:nvPr/>
          </p:nvPicPr>
          <p:blipFill>
            <a:blip r:embed="rId3" cstate="screen">
              <a:extLst>
                <a:ext uri="{BEBA8EAE-BF5A-486C-A8C5-ECC9F3942E4B}">
                  <a14:imgProps xmlns:a14="http://schemas.microsoft.com/office/drawing/2010/main" xmlns="">
                    <a14:imgLayer r:embed="rId4">
                      <a14:imgEffect>
                        <a14:artisticCement/>
                      </a14:imgEffect>
                    </a14:imgLayer>
                  </a14:imgProps>
                </a:ext>
              </a:extLst>
            </a:blip>
            <a:stretch>
              <a:fillRect/>
            </a:stretch>
          </p:blipFill>
          <p:spPr>
            <a:xfrm>
              <a:off x="630051" y="1487071"/>
              <a:ext cx="648000" cy="648000"/>
            </a:xfrm>
            <a:prstGeom prst="rect">
              <a:avLst/>
            </a:prstGeom>
            <a:ln>
              <a:noFill/>
            </a:ln>
            <a:effectLst>
              <a:outerShdw blurRad="406400" dist="203200" dir="6540000" algn="tr" rotWithShape="0">
                <a:prstClr val="black">
                  <a:alpha val="75000"/>
                </a:prstClr>
              </a:outerShdw>
            </a:effectLst>
          </p:spPr>
        </p:pic>
      </p:grpSp>
      <p:sp>
        <p:nvSpPr>
          <p:cNvPr id="32" name="椭圆 31"/>
          <p:cNvSpPr/>
          <p:nvPr/>
        </p:nvSpPr>
        <p:spPr>
          <a:xfrm>
            <a:off x="2065233" y="1493398"/>
            <a:ext cx="184838" cy="184838"/>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3" name="矩形 32"/>
          <p:cNvSpPr/>
          <p:nvPr/>
        </p:nvSpPr>
        <p:spPr>
          <a:xfrm>
            <a:off x="2411760" y="1433857"/>
            <a:ext cx="1080120" cy="307777"/>
          </a:xfrm>
          <a:prstGeom prst="rect">
            <a:avLst/>
          </a:prstGeom>
          <a:ln w="19050"/>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FFBE00">
                    <a:lumMod val="20000"/>
                    <a:lumOff val="80000"/>
                  </a:srgbClr>
                </a:solidFill>
              </a:rPr>
              <a:t> </a:t>
            </a:r>
            <a:r>
              <a:rPr lang="en-US" altLang="zh-CN" sz="1600" b="1" dirty="0" smtClean="0">
                <a:solidFill>
                  <a:srgbClr val="FFBE00">
                    <a:lumMod val="20000"/>
                    <a:lumOff val="80000"/>
                  </a:srgbClr>
                </a:solidFill>
              </a:rPr>
              <a:t>01</a:t>
            </a:r>
            <a:endParaRPr lang="zh-CN" altLang="en-US" b="1" dirty="0">
              <a:solidFill>
                <a:srgbClr val="FFBE00">
                  <a:lumMod val="20000"/>
                  <a:lumOff val="80000"/>
                </a:srgbClr>
              </a:solidFill>
            </a:endParaRPr>
          </a:p>
        </p:txBody>
      </p:sp>
      <p:sp>
        <p:nvSpPr>
          <p:cNvPr id="34" name="矩形 33"/>
          <p:cNvSpPr/>
          <p:nvPr/>
        </p:nvSpPr>
        <p:spPr>
          <a:xfrm>
            <a:off x="3532700" y="1055373"/>
            <a:ext cx="4999740" cy="1656256"/>
          </a:xfrm>
          <a:prstGeom prst="rect">
            <a:avLst/>
          </a:prstGeom>
          <a:solidFill>
            <a:schemeClr val="bg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2017年10月18日，习近平总书记在十九大报告中指出，在全党开展“不忘初心、牢记使命”主题教育，用党的创新理论武装头脑，推动全党更加自觉地为实现新时代党的历史使命不懈奋斗。</a:t>
            </a:r>
          </a:p>
        </p:txBody>
      </p:sp>
      <p:sp>
        <p:nvSpPr>
          <p:cNvPr id="35" name="椭圆 34"/>
          <p:cNvSpPr/>
          <p:nvPr/>
        </p:nvSpPr>
        <p:spPr>
          <a:xfrm>
            <a:off x="2065233" y="3041458"/>
            <a:ext cx="184838" cy="184838"/>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6" name="矩形 35"/>
          <p:cNvSpPr/>
          <p:nvPr/>
        </p:nvSpPr>
        <p:spPr>
          <a:xfrm>
            <a:off x="2411760" y="3002349"/>
            <a:ext cx="1080120" cy="307777"/>
          </a:xfrm>
          <a:prstGeom prst="rect">
            <a:avLst/>
          </a:prstGeom>
          <a:ln w="19050"/>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FFBE00">
                    <a:lumMod val="20000"/>
                    <a:lumOff val="80000"/>
                  </a:srgbClr>
                </a:solidFill>
              </a:rPr>
              <a:t> </a:t>
            </a:r>
            <a:r>
              <a:rPr lang="en-US" altLang="zh-CN" sz="1600" b="1" dirty="0" smtClean="0">
                <a:solidFill>
                  <a:srgbClr val="FFBE00">
                    <a:lumMod val="20000"/>
                    <a:lumOff val="80000"/>
                  </a:srgbClr>
                </a:solidFill>
              </a:rPr>
              <a:t>02</a:t>
            </a:r>
            <a:endParaRPr lang="zh-CN" altLang="en-US" b="1" dirty="0">
              <a:solidFill>
                <a:srgbClr val="FFBE00">
                  <a:lumMod val="20000"/>
                  <a:lumOff val="80000"/>
                </a:srgbClr>
              </a:solidFill>
            </a:endParaRPr>
          </a:p>
        </p:txBody>
      </p:sp>
      <p:sp>
        <p:nvSpPr>
          <p:cNvPr id="37" name="矩形 36"/>
          <p:cNvSpPr/>
          <p:nvPr/>
        </p:nvSpPr>
        <p:spPr>
          <a:xfrm>
            <a:off x="3532700" y="3002349"/>
            <a:ext cx="4999740" cy="1300281"/>
          </a:xfrm>
          <a:prstGeom prst="rect">
            <a:avLst/>
          </a:prstGeom>
          <a:solidFill>
            <a:schemeClr val="bg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2019年5月13日， 中共中央政治局召开会议，决定从2019年6月开始，在全党自上而下分两批开展“不忘初心、牢记使命”主题教育。</a:t>
            </a:r>
          </a:p>
        </p:txBody>
      </p:sp>
      <p:cxnSp>
        <p:nvCxnSpPr>
          <p:cNvPr id="38" name="直接连接符 37"/>
          <p:cNvCxnSpPr/>
          <p:nvPr/>
        </p:nvCxnSpPr>
        <p:spPr>
          <a:xfrm>
            <a:off x="2157652" y="1335147"/>
            <a:ext cx="0" cy="108000"/>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40" name="图片 39"/>
          <p:cNvPicPr>
            <a:picLocks noChangeAspect="1"/>
          </p:cNvPicPr>
          <p:nvPr/>
        </p:nvPicPr>
        <p:blipFill>
          <a:blip r:embed="rId5" cstate="screen"/>
          <a:stretch>
            <a:fillRect/>
          </a:stretch>
        </p:blipFill>
        <p:spPr>
          <a:xfrm>
            <a:off x="-30449" y="3194007"/>
            <a:ext cx="3365871" cy="1653196"/>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32" grpId="0" animBg="1"/>
      <p:bldP spid="33" grpId="0" animBg="1"/>
      <p:bldP spid="34" grpId="0" animBg="1"/>
      <p:bldP spid="35" grpId="0" animBg="1"/>
      <p:bldP spid="36" grpId="0" animBg="1"/>
      <p:bldP spid="3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80340" y="123190"/>
            <a:ext cx="5798185" cy="575945"/>
          </a:xfrm>
        </p:spPr>
        <p:txBody>
          <a:bodyPr/>
          <a:lstStyle/>
          <a:p>
            <a:pPr algn="ctr">
              <a:lnSpc>
                <a:spcPct val="120000"/>
              </a:lnSpc>
              <a:spcBef>
                <a:spcPct val="0"/>
              </a:spcBef>
            </a:pPr>
            <a:r>
              <a:rPr lang="zh-CN" altLang="en-US" sz="2400" dirty="0">
                <a:solidFill>
                  <a:schemeClr val="accent1">
                    <a:lumMod val="75000"/>
                  </a:schemeClr>
                </a:solidFill>
                <a:cs typeface="+mn-ea"/>
                <a:sym typeface="+mn-lt"/>
              </a:rPr>
              <a:t>三、</a:t>
            </a:r>
            <a:r>
              <a:rPr lang="zh-CN" altLang="zh-CN" sz="2400" dirty="0">
                <a:solidFill>
                  <a:schemeClr val="accent3">
                    <a:lumMod val="50000"/>
                  </a:schemeClr>
                </a:solidFill>
                <a:cs typeface="+mn-ea"/>
                <a:sym typeface="+mn-lt"/>
              </a:rPr>
              <a:t>充分</a:t>
            </a:r>
            <a:r>
              <a:rPr lang="zh-CN" altLang="en-US" sz="2400" dirty="0">
                <a:solidFill>
                  <a:schemeClr val="accent3">
                    <a:lumMod val="50000"/>
                  </a:schemeClr>
                </a:solidFill>
                <a:cs typeface="+mn-ea"/>
                <a:sym typeface="+mn-lt"/>
              </a:rPr>
              <a:t>熟悉</a:t>
            </a:r>
            <a:r>
              <a:rPr lang="zh-CN" altLang="en-US" sz="2400" dirty="0">
                <a:solidFill>
                  <a:schemeClr val="accent1">
                    <a:lumMod val="75000"/>
                  </a:schemeClr>
                </a:solidFill>
                <a:cs typeface="+mn-ea"/>
                <a:sym typeface="+mn-lt"/>
              </a:rPr>
              <a:t>主题教育的整体部署</a:t>
            </a:r>
          </a:p>
        </p:txBody>
      </p:sp>
      <p:cxnSp>
        <p:nvCxnSpPr>
          <p:cNvPr id="20" name="直接连接符 19"/>
          <p:cNvCxnSpPr>
            <a:endCxn id="35" idx="0"/>
          </p:cNvCxnSpPr>
          <p:nvPr/>
        </p:nvCxnSpPr>
        <p:spPr>
          <a:xfrm>
            <a:off x="2157652" y="1728487"/>
            <a:ext cx="0" cy="1312971"/>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504051" y="1374316"/>
            <a:ext cx="900000" cy="900000"/>
            <a:chOff x="504051" y="1374316"/>
            <a:chExt cx="900000" cy="900000"/>
          </a:xfrm>
        </p:grpSpPr>
        <p:sp>
          <p:nvSpPr>
            <p:cNvPr id="25" name="矩形 24"/>
            <p:cNvSpPr/>
            <p:nvPr/>
          </p:nvSpPr>
          <p:spPr>
            <a:xfrm>
              <a:off x="504051" y="1374316"/>
              <a:ext cx="900000" cy="900000"/>
            </a:xfrm>
            <a:prstGeom prst="rect">
              <a:avLst/>
            </a:prstGeom>
            <a:solidFill>
              <a:schemeClr val="bg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rgbClr val="FFBE00">
                    <a:lumMod val="20000"/>
                    <a:lumOff val="80000"/>
                  </a:srgbClr>
                </a:solidFill>
              </a:endParaRPr>
            </a:p>
          </p:txBody>
        </p:sp>
        <p:pic>
          <p:nvPicPr>
            <p:cNvPr id="27" name="图片 26"/>
            <p:cNvPicPr>
              <a:picLocks noChangeAspect="1"/>
            </p:cNvPicPr>
            <p:nvPr/>
          </p:nvPicPr>
          <p:blipFill>
            <a:blip r:embed="rId3" cstate="screen">
              <a:extLst>
                <a:ext uri="{BEBA8EAE-BF5A-486C-A8C5-ECC9F3942E4B}">
                  <a14:imgProps xmlns:a14="http://schemas.microsoft.com/office/drawing/2010/main" xmlns="">
                    <a14:imgLayer r:embed="rId4">
                      <a14:imgEffect>
                        <a14:artisticCement/>
                      </a14:imgEffect>
                    </a14:imgLayer>
                  </a14:imgProps>
                </a:ext>
              </a:extLst>
            </a:blip>
            <a:stretch>
              <a:fillRect/>
            </a:stretch>
          </p:blipFill>
          <p:spPr>
            <a:xfrm>
              <a:off x="630051" y="1487071"/>
              <a:ext cx="648000" cy="648000"/>
            </a:xfrm>
            <a:prstGeom prst="rect">
              <a:avLst/>
            </a:prstGeom>
            <a:ln>
              <a:noFill/>
            </a:ln>
            <a:effectLst>
              <a:outerShdw blurRad="406400" dist="203200" dir="6540000" algn="tr" rotWithShape="0">
                <a:prstClr val="black">
                  <a:alpha val="75000"/>
                </a:prstClr>
              </a:outerShdw>
            </a:effectLst>
          </p:spPr>
        </p:pic>
      </p:grpSp>
      <p:sp>
        <p:nvSpPr>
          <p:cNvPr id="32" name="椭圆 31"/>
          <p:cNvSpPr/>
          <p:nvPr/>
        </p:nvSpPr>
        <p:spPr>
          <a:xfrm>
            <a:off x="2065233" y="1493398"/>
            <a:ext cx="184838" cy="184838"/>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3" name="矩形 32"/>
          <p:cNvSpPr/>
          <p:nvPr/>
        </p:nvSpPr>
        <p:spPr>
          <a:xfrm>
            <a:off x="2411760" y="1433857"/>
            <a:ext cx="1080120" cy="307777"/>
          </a:xfrm>
          <a:prstGeom prst="rect">
            <a:avLst/>
          </a:prstGeom>
          <a:ln w="19050"/>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FFBE00">
                    <a:lumMod val="20000"/>
                    <a:lumOff val="80000"/>
                  </a:srgbClr>
                </a:solidFill>
              </a:rPr>
              <a:t> </a:t>
            </a:r>
            <a:r>
              <a:rPr lang="en-US" altLang="zh-CN" sz="1600" b="1" dirty="0" smtClean="0">
                <a:solidFill>
                  <a:srgbClr val="FFBE00">
                    <a:lumMod val="20000"/>
                    <a:lumOff val="80000"/>
                  </a:srgbClr>
                </a:solidFill>
              </a:rPr>
              <a:t>0</a:t>
            </a:r>
            <a:r>
              <a:rPr lang="en-US" sz="1600" b="1" dirty="0" smtClean="0">
                <a:solidFill>
                  <a:srgbClr val="FFBE00">
                    <a:lumMod val="20000"/>
                    <a:lumOff val="80000"/>
                  </a:srgbClr>
                </a:solidFill>
              </a:rPr>
              <a:t>3</a:t>
            </a:r>
            <a:endParaRPr lang="en-US" b="1" dirty="0">
              <a:solidFill>
                <a:srgbClr val="FFBE00">
                  <a:lumMod val="20000"/>
                  <a:lumOff val="80000"/>
                </a:srgbClr>
              </a:solidFill>
            </a:endParaRPr>
          </a:p>
        </p:txBody>
      </p:sp>
      <p:sp>
        <p:nvSpPr>
          <p:cNvPr id="34" name="矩形 33"/>
          <p:cNvSpPr/>
          <p:nvPr/>
        </p:nvSpPr>
        <p:spPr>
          <a:xfrm>
            <a:off x="3532700" y="1055373"/>
            <a:ext cx="4999740" cy="1656256"/>
          </a:xfrm>
          <a:prstGeom prst="rect">
            <a:avLst/>
          </a:prstGeom>
          <a:solidFill>
            <a:schemeClr val="bg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2019</a:t>
            </a:r>
            <a:r>
              <a:rPr lang="zh-CN" altLang="en-US"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年</a:t>
            </a:r>
            <a:r>
              <a:rPr lang="en-US" alt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5</a:t>
            </a:r>
            <a:r>
              <a:rPr lang="zh-CN" altLang="en-US"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月</a:t>
            </a:r>
            <a:r>
              <a:rPr lang="en-US" alt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22</a:t>
            </a:r>
            <a:r>
              <a:rPr lang="zh-CN" altLang="en-US"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日，党中央印发《关于在全党开展</a:t>
            </a:r>
            <a:r>
              <a:rPr lang="en-US" alt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不忘初心、牢记使命</a:t>
            </a:r>
            <a:r>
              <a:rPr lang="en-US" alt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主题教育的意见》。</a:t>
            </a:r>
            <a:endParaRPr lang="zh-CN" altLang="en-US" sz="1600" b="1" dirty="0">
              <a:solidFill>
                <a:schemeClr val="accent3">
                  <a:lumMod val="50000"/>
                </a:schemeClr>
              </a:solidFill>
            </a:endParaRPr>
          </a:p>
          <a:p>
            <a:endParaRPr lang="zh-CN" altLang="en-US" sz="1600" b="1" dirty="0">
              <a:solidFill>
                <a:schemeClr val="accent3">
                  <a:lumMod val="50000"/>
                </a:schemeClr>
              </a:solidFill>
            </a:endParaRPr>
          </a:p>
        </p:txBody>
      </p:sp>
      <p:sp>
        <p:nvSpPr>
          <p:cNvPr id="35" name="椭圆 34"/>
          <p:cNvSpPr/>
          <p:nvPr/>
        </p:nvSpPr>
        <p:spPr>
          <a:xfrm>
            <a:off x="2065233" y="3041458"/>
            <a:ext cx="184838" cy="184838"/>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6" name="矩形 35"/>
          <p:cNvSpPr/>
          <p:nvPr/>
        </p:nvSpPr>
        <p:spPr>
          <a:xfrm>
            <a:off x="2411760" y="3002349"/>
            <a:ext cx="1080120" cy="307777"/>
          </a:xfrm>
          <a:prstGeom prst="rect">
            <a:avLst/>
          </a:prstGeom>
          <a:ln w="19050"/>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FFBE00">
                    <a:lumMod val="20000"/>
                    <a:lumOff val="80000"/>
                  </a:srgbClr>
                </a:solidFill>
              </a:rPr>
              <a:t> </a:t>
            </a:r>
            <a:r>
              <a:rPr lang="en-US" altLang="zh-CN" sz="1600" b="1" dirty="0" smtClean="0">
                <a:solidFill>
                  <a:srgbClr val="FFBE00">
                    <a:lumMod val="20000"/>
                    <a:lumOff val="80000"/>
                  </a:srgbClr>
                </a:solidFill>
              </a:rPr>
              <a:t>0</a:t>
            </a:r>
            <a:r>
              <a:rPr lang="en-US" sz="1600" b="1" dirty="0" smtClean="0">
                <a:solidFill>
                  <a:srgbClr val="FFBE00">
                    <a:lumMod val="20000"/>
                    <a:lumOff val="80000"/>
                  </a:srgbClr>
                </a:solidFill>
              </a:rPr>
              <a:t>4</a:t>
            </a:r>
            <a:endParaRPr lang="en-US" b="1" dirty="0">
              <a:solidFill>
                <a:srgbClr val="FFBE00">
                  <a:lumMod val="20000"/>
                  <a:lumOff val="80000"/>
                </a:srgbClr>
              </a:solidFill>
            </a:endParaRPr>
          </a:p>
        </p:txBody>
      </p:sp>
      <p:sp>
        <p:nvSpPr>
          <p:cNvPr id="37" name="矩形 36"/>
          <p:cNvSpPr/>
          <p:nvPr/>
        </p:nvSpPr>
        <p:spPr>
          <a:xfrm>
            <a:off x="3532700" y="3002349"/>
            <a:ext cx="4999740" cy="1300281"/>
          </a:xfrm>
          <a:prstGeom prst="rect">
            <a:avLst/>
          </a:prstGeom>
          <a:solidFill>
            <a:schemeClr val="bg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2019年5月31日，在“不忘初心、牢记使命”主题教育工作会议上，习近平总书记对全党开展主题教育进行了动员部署。</a:t>
            </a:r>
          </a:p>
        </p:txBody>
      </p:sp>
      <p:cxnSp>
        <p:nvCxnSpPr>
          <p:cNvPr id="38" name="直接连接符 37"/>
          <p:cNvCxnSpPr/>
          <p:nvPr/>
        </p:nvCxnSpPr>
        <p:spPr>
          <a:xfrm>
            <a:off x="2157652" y="1335147"/>
            <a:ext cx="0" cy="108000"/>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40" name="图片 39"/>
          <p:cNvPicPr>
            <a:picLocks noChangeAspect="1"/>
          </p:cNvPicPr>
          <p:nvPr/>
        </p:nvPicPr>
        <p:blipFill>
          <a:blip r:embed="rId5" cstate="screen"/>
          <a:stretch>
            <a:fillRect/>
          </a:stretch>
        </p:blipFill>
        <p:spPr>
          <a:xfrm>
            <a:off x="-30449" y="3194007"/>
            <a:ext cx="3365871" cy="1653196"/>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32" grpId="0" bldLvl="0" animBg="1"/>
      <p:bldP spid="33" grpId="0" bldLvl="0" animBg="1"/>
      <p:bldP spid="34" grpId="0" bldLvl="0" animBg="1"/>
      <p:bldP spid="35" grpId="0" bldLvl="0" animBg="1"/>
      <p:bldP spid="36" grpId="0" bldLvl="0" animBg="1"/>
      <p:bldP spid="3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785895" y="1344325"/>
            <a:ext cx="4949884" cy="1924239"/>
            <a:chOff x="4377389" y="899814"/>
            <a:chExt cx="5994310" cy="1940822"/>
          </a:xfrm>
        </p:grpSpPr>
        <p:sp>
          <p:nvSpPr>
            <p:cNvPr id="15" name="文本框 29"/>
            <p:cNvSpPr txBox="1"/>
            <p:nvPr/>
          </p:nvSpPr>
          <p:spPr>
            <a:xfrm>
              <a:off x="5356674" y="2320572"/>
              <a:ext cx="5015025" cy="520064"/>
            </a:xfrm>
            <a:prstGeom prst="rect">
              <a:avLst/>
            </a:prstGeom>
            <a:noFill/>
          </p:spPr>
          <p:txBody>
            <a:bodyPr wrap="square" rtlCol="0">
              <a:spAutoFit/>
            </a:bodyPr>
            <a:lstStyle/>
            <a:p>
              <a:pPr>
                <a:lnSpc>
                  <a:spcPct val="120000"/>
                </a:lnSpc>
              </a:pPr>
              <a:r>
                <a:rPr lang="en-US" altLang="zh-CN" sz="2300" b="1" dirty="0">
                  <a:solidFill>
                    <a:schemeClr val="accent3">
                      <a:lumMod val="50000"/>
                    </a:schemeClr>
                  </a:solidFill>
                  <a:cs typeface="+mn-ea"/>
                  <a:sym typeface="+mn-lt"/>
                </a:rPr>
                <a:t> </a:t>
              </a:r>
              <a:r>
                <a:rPr lang="zh-CN" altLang="zh-CN" sz="2300" b="1" dirty="0">
                  <a:solidFill>
                    <a:schemeClr val="accent3">
                      <a:lumMod val="50000"/>
                    </a:schemeClr>
                  </a:solidFill>
                  <a:cs typeface="+mn-ea"/>
                  <a:sym typeface="+mn-lt"/>
                </a:rPr>
                <a:t>充分</a:t>
              </a:r>
              <a:r>
                <a:rPr lang="zh-CN" altLang="en-US" sz="2300" b="1" dirty="0">
                  <a:solidFill>
                    <a:schemeClr val="accent3">
                      <a:lumMod val="50000"/>
                    </a:schemeClr>
                  </a:solidFill>
                  <a:cs typeface="+mn-ea"/>
                  <a:sym typeface="+mn-lt"/>
                </a:rPr>
                <a:t>熟悉</a:t>
              </a:r>
              <a:r>
                <a:rPr lang="en-US" altLang="zh-CN" sz="2300" b="1" dirty="0">
                  <a:solidFill>
                    <a:schemeClr val="accent3">
                      <a:lumMod val="50000"/>
                    </a:schemeClr>
                  </a:solidFill>
                  <a:cs typeface="+mn-ea"/>
                  <a:sym typeface="+mn-lt"/>
                </a:rPr>
                <a:t>主题教育的</a:t>
              </a:r>
              <a:r>
                <a:rPr lang="zh-CN" altLang="en-US" sz="2300" b="1" dirty="0">
                  <a:solidFill>
                    <a:schemeClr val="accent3">
                      <a:lumMod val="50000"/>
                    </a:schemeClr>
                  </a:solidFill>
                  <a:cs typeface="+mn-ea"/>
                  <a:sym typeface="+mn-lt"/>
                </a:rPr>
                <a:t>整体部署</a:t>
              </a:r>
            </a:p>
          </p:txBody>
        </p:sp>
        <p:sp>
          <p:nvSpPr>
            <p:cNvPr id="16" name="矩形 15"/>
            <p:cNvSpPr/>
            <p:nvPr/>
          </p:nvSpPr>
          <p:spPr>
            <a:xfrm>
              <a:off x="4377389" y="899814"/>
              <a:ext cx="808972" cy="61229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accent1">
                      <a:lumMod val="75000"/>
                    </a:schemeClr>
                  </a:solidFill>
                </a:rPr>
                <a:t>一</a:t>
              </a:r>
            </a:p>
          </p:txBody>
        </p:sp>
        <p:cxnSp>
          <p:nvCxnSpPr>
            <p:cNvPr id="17" name="直接连接符 16"/>
            <p:cNvCxnSpPr/>
            <p:nvPr/>
          </p:nvCxnSpPr>
          <p:spPr>
            <a:xfrm>
              <a:off x="5292008" y="1511814"/>
              <a:ext cx="4666290" cy="0"/>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3785895" y="1389879"/>
            <a:ext cx="5018405" cy="1256665"/>
            <a:chOff x="4361490" y="948658"/>
            <a:chExt cx="5983480" cy="1267494"/>
          </a:xfrm>
        </p:grpSpPr>
        <p:sp>
          <p:nvSpPr>
            <p:cNvPr id="23" name="文本框 30"/>
            <p:cNvSpPr txBox="1"/>
            <p:nvPr/>
          </p:nvSpPr>
          <p:spPr>
            <a:xfrm>
              <a:off x="5363910" y="948658"/>
              <a:ext cx="4981060" cy="520063"/>
            </a:xfrm>
            <a:prstGeom prst="rect">
              <a:avLst/>
            </a:prstGeom>
            <a:noFill/>
          </p:spPr>
          <p:txBody>
            <a:bodyPr wrap="square" rtlCol="0">
              <a:spAutoFit/>
            </a:bodyPr>
            <a:lstStyle>
              <a:defPPr>
                <a:defRPr lang="zh-CN"/>
              </a:defPPr>
              <a:lvl1pPr>
                <a:lnSpc>
                  <a:spcPct val="120000"/>
                </a:lnSpc>
                <a:defRPr sz="2300" b="1">
                  <a:solidFill>
                    <a:schemeClr val="accent1"/>
                  </a:solidFill>
                  <a:cs typeface="+mn-ea"/>
                </a:defRPr>
              </a:lvl1pPr>
            </a:lstStyle>
            <a:p>
              <a:r>
                <a:rPr lang="zh-CN" altLang="en-US" dirty="0">
                  <a:solidFill>
                    <a:schemeClr val="accent1">
                      <a:lumMod val="75000"/>
                    </a:schemeClr>
                  </a:solidFill>
                  <a:sym typeface="+mn-lt"/>
                </a:rPr>
                <a:t>深刻认识主题教育的重大意义</a:t>
              </a:r>
            </a:p>
          </p:txBody>
        </p:sp>
        <p:sp>
          <p:nvSpPr>
            <p:cNvPr id="24" name="矩形 23"/>
            <p:cNvSpPr/>
            <p:nvPr/>
          </p:nvSpPr>
          <p:spPr>
            <a:xfrm>
              <a:off x="4361490" y="1603861"/>
              <a:ext cx="786643" cy="61229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accent1">
                      <a:lumMod val="75000"/>
                    </a:schemeClr>
                  </a:solidFill>
                </a:rPr>
                <a:t>二</a:t>
              </a:r>
            </a:p>
          </p:txBody>
        </p:sp>
        <p:cxnSp>
          <p:nvCxnSpPr>
            <p:cNvPr id="25" name="直接连接符 24"/>
            <p:cNvCxnSpPr/>
            <p:nvPr/>
          </p:nvCxnSpPr>
          <p:spPr>
            <a:xfrm>
              <a:off x="5292008" y="2215861"/>
              <a:ext cx="4580144" cy="0"/>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3785895" y="2039384"/>
            <a:ext cx="4897755" cy="1325035"/>
            <a:chOff x="4377389" y="1594873"/>
            <a:chExt cx="5671085" cy="1325035"/>
          </a:xfrm>
        </p:grpSpPr>
        <p:sp>
          <p:nvSpPr>
            <p:cNvPr id="28" name="文本框 33"/>
            <p:cNvSpPr txBox="1"/>
            <p:nvPr/>
          </p:nvSpPr>
          <p:spPr>
            <a:xfrm>
              <a:off x="5375141" y="1594873"/>
              <a:ext cx="4673333" cy="515620"/>
            </a:xfrm>
            <a:prstGeom prst="rect">
              <a:avLst/>
            </a:prstGeom>
            <a:noFill/>
          </p:spPr>
          <p:txBody>
            <a:bodyPr wrap="square" rtlCol="0">
              <a:spAutoFit/>
            </a:bodyPr>
            <a:lstStyle>
              <a:defPPr>
                <a:defRPr lang="zh-CN"/>
              </a:defPPr>
              <a:lvl1pPr>
                <a:lnSpc>
                  <a:spcPct val="120000"/>
                </a:lnSpc>
                <a:defRPr sz="2300" b="1">
                  <a:solidFill>
                    <a:schemeClr val="accent1"/>
                  </a:solidFill>
                  <a:cs typeface="+mn-ea"/>
                </a:defRPr>
              </a:lvl1pPr>
            </a:lstStyle>
            <a:p>
              <a:r>
                <a:rPr lang="zh-CN" altLang="en-US" dirty="0">
                  <a:solidFill>
                    <a:schemeClr val="accent1">
                      <a:lumMod val="75000"/>
                    </a:schemeClr>
                  </a:solidFill>
                  <a:sym typeface="+mn-lt"/>
                </a:rPr>
                <a:t>准确把握主题教育的目标要求</a:t>
              </a:r>
            </a:p>
          </p:txBody>
        </p:sp>
        <p:sp>
          <p:nvSpPr>
            <p:cNvPr id="30" name="矩形 29"/>
            <p:cNvSpPr/>
            <p:nvPr/>
          </p:nvSpPr>
          <p:spPr>
            <a:xfrm>
              <a:off x="4377389" y="2307908"/>
              <a:ext cx="770603" cy="61200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accent1">
                      <a:lumMod val="75000"/>
                    </a:schemeClr>
                  </a:solidFill>
                </a:rPr>
                <a:t>三</a:t>
              </a:r>
            </a:p>
          </p:txBody>
        </p:sp>
        <p:cxnSp>
          <p:nvCxnSpPr>
            <p:cNvPr id="31" name="直接连接符 30"/>
            <p:cNvCxnSpPr/>
            <p:nvPr/>
          </p:nvCxnSpPr>
          <p:spPr>
            <a:xfrm>
              <a:off x="5292008" y="2919908"/>
              <a:ext cx="4421553" cy="0"/>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3789282" y="3516249"/>
            <a:ext cx="4893945" cy="612000"/>
            <a:chOff x="4377389" y="2307908"/>
            <a:chExt cx="5666675" cy="612000"/>
          </a:xfrm>
        </p:grpSpPr>
        <p:sp>
          <p:nvSpPr>
            <p:cNvPr id="20" name="文本框 33"/>
            <p:cNvSpPr txBox="1"/>
            <p:nvPr/>
          </p:nvSpPr>
          <p:spPr>
            <a:xfrm>
              <a:off x="5370730" y="2315528"/>
              <a:ext cx="4673334" cy="515620"/>
            </a:xfrm>
            <a:prstGeom prst="rect">
              <a:avLst/>
            </a:prstGeom>
            <a:noFill/>
          </p:spPr>
          <p:txBody>
            <a:bodyPr wrap="square" rtlCol="0">
              <a:spAutoFit/>
            </a:bodyPr>
            <a:lstStyle>
              <a:defPPr>
                <a:defRPr lang="zh-CN"/>
              </a:defPPr>
              <a:lvl1pPr>
                <a:lnSpc>
                  <a:spcPct val="120000"/>
                </a:lnSpc>
                <a:defRPr sz="2300" b="1">
                  <a:solidFill>
                    <a:schemeClr val="accent1"/>
                  </a:solidFill>
                  <a:cs typeface="+mn-ea"/>
                </a:defRPr>
              </a:lvl1pPr>
            </a:lstStyle>
            <a:p>
              <a:r>
                <a:rPr lang="zh-CN" altLang="en-US" dirty="0">
                  <a:solidFill>
                    <a:schemeClr val="accent1">
                      <a:lumMod val="75000"/>
                    </a:schemeClr>
                  </a:solidFill>
                  <a:sym typeface="+mn-lt"/>
                </a:rPr>
                <a:t>具体掌握主题教育的过程要领</a:t>
              </a:r>
            </a:p>
          </p:txBody>
        </p:sp>
        <p:sp>
          <p:nvSpPr>
            <p:cNvPr id="21" name="矩形 20"/>
            <p:cNvSpPr/>
            <p:nvPr/>
          </p:nvSpPr>
          <p:spPr>
            <a:xfrm>
              <a:off x="4377389" y="2307908"/>
              <a:ext cx="770603" cy="61200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accent1">
                      <a:lumMod val="75000"/>
                    </a:schemeClr>
                  </a:solidFill>
                </a:rPr>
                <a:t>四</a:t>
              </a:r>
            </a:p>
          </p:txBody>
        </p:sp>
        <p:cxnSp>
          <p:nvCxnSpPr>
            <p:cNvPr id="22" name="直接连接符 21"/>
            <p:cNvCxnSpPr/>
            <p:nvPr/>
          </p:nvCxnSpPr>
          <p:spPr>
            <a:xfrm>
              <a:off x="5292008" y="2919908"/>
              <a:ext cx="4421553" cy="0"/>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xmlns="" Requires="p14">
      <p:transition spd="slow" p14:dur="2000" advTm="6993"/>
    </mc:Choice>
    <mc:Fallback>
      <p:transition spd="slow" advTm="6993"/>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80340" y="123190"/>
            <a:ext cx="5798185" cy="575945"/>
          </a:xfrm>
        </p:spPr>
        <p:txBody>
          <a:bodyPr/>
          <a:lstStyle/>
          <a:p>
            <a:pPr algn="ctr">
              <a:lnSpc>
                <a:spcPct val="120000"/>
              </a:lnSpc>
              <a:spcBef>
                <a:spcPct val="0"/>
              </a:spcBef>
            </a:pPr>
            <a:r>
              <a:rPr lang="zh-CN" altLang="en-US" sz="2400" dirty="0">
                <a:solidFill>
                  <a:schemeClr val="accent1">
                    <a:lumMod val="75000"/>
                  </a:schemeClr>
                </a:solidFill>
                <a:cs typeface="+mn-ea"/>
                <a:sym typeface="+mn-lt"/>
              </a:rPr>
              <a:t>三、</a:t>
            </a:r>
            <a:r>
              <a:rPr lang="zh-CN" altLang="zh-CN" sz="2400" dirty="0">
                <a:solidFill>
                  <a:schemeClr val="accent3">
                    <a:lumMod val="50000"/>
                  </a:schemeClr>
                </a:solidFill>
                <a:cs typeface="+mn-ea"/>
                <a:sym typeface="+mn-lt"/>
              </a:rPr>
              <a:t>充分</a:t>
            </a:r>
            <a:r>
              <a:rPr lang="zh-CN" altLang="en-US" sz="2400" dirty="0">
                <a:solidFill>
                  <a:schemeClr val="accent3">
                    <a:lumMod val="50000"/>
                  </a:schemeClr>
                </a:solidFill>
                <a:cs typeface="+mn-ea"/>
                <a:sym typeface="+mn-lt"/>
              </a:rPr>
              <a:t>熟悉</a:t>
            </a:r>
            <a:r>
              <a:rPr lang="zh-CN" altLang="en-US" sz="2400" dirty="0">
                <a:solidFill>
                  <a:schemeClr val="accent1">
                    <a:lumMod val="75000"/>
                  </a:schemeClr>
                </a:solidFill>
                <a:cs typeface="+mn-ea"/>
                <a:sym typeface="+mn-lt"/>
              </a:rPr>
              <a:t>主题教育的整体部署</a:t>
            </a:r>
          </a:p>
        </p:txBody>
      </p:sp>
      <p:cxnSp>
        <p:nvCxnSpPr>
          <p:cNvPr id="20" name="直接连接符 19"/>
          <p:cNvCxnSpPr>
            <a:endCxn id="35" idx="0"/>
          </p:cNvCxnSpPr>
          <p:nvPr/>
        </p:nvCxnSpPr>
        <p:spPr>
          <a:xfrm>
            <a:off x="2157652" y="1728487"/>
            <a:ext cx="0" cy="1312971"/>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504051" y="1374316"/>
            <a:ext cx="900000" cy="900000"/>
            <a:chOff x="504051" y="1374316"/>
            <a:chExt cx="900000" cy="900000"/>
          </a:xfrm>
        </p:grpSpPr>
        <p:sp>
          <p:nvSpPr>
            <p:cNvPr id="25" name="矩形 24"/>
            <p:cNvSpPr/>
            <p:nvPr/>
          </p:nvSpPr>
          <p:spPr>
            <a:xfrm>
              <a:off x="504051" y="1374316"/>
              <a:ext cx="900000" cy="900000"/>
            </a:xfrm>
            <a:prstGeom prst="rect">
              <a:avLst/>
            </a:prstGeom>
            <a:solidFill>
              <a:schemeClr val="bg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rgbClr val="FFBE00">
                    <a:lumMod val="20000"/>
                    <a:lumOff val="80000"/>
                  </a:srgbClr>
                </a:solidFill>
              </a:endParaRPr>
            </a:p>
          </p:txBody>
        </p:sp>
        <p:pic>
          <p:nvPicPr>
            <p:cNvPr id="27" name="图片 26"/>
            <p:cNvPicPr>
              <a:picLocks noChangeAspect="1"/>
            </p:cNvPicPr>
            <p:nvPr/>
          </p:nvPicPr>
          <p:blipFill>
            <a:blip r:embed="rId3" cstate="screen">
              <a:extLst>
                <a:ext uri="{BEBA8EAE-BF5A-486C-A8C5-ECC9F3942E4B}">
                  <a14:imgProps xmlns:a14="http://schemas.microsoft.com/office/drawing/2010/main" xmlns="">
                    <a14:imgLayer r:embed="rId4">
                      <a14:imgEffect>
                        <a14:artisticCement/>
                      </a14:imgEffect>
                    </a14:imgLayer>
                  </a14:imgProps>
                </a:ext>
              </a:extLst>
            </a:blip>
            <a:stretch>
              <a:fillRect/>
            </a:stretch>
          </p:blipFill>
          <p:spPr>
            <a:xfrm>
              <a:off x="630051" y="1487071"/>
              <a:ext cx="648000" cy="648000"/>
            </a:xfrm>
            <a:prstGeom prst="rect">
              <a:avLst/>
            </a:prstGeom>
            <a:ln>
              <a:noFill/>
            </a:ln>
            <a:effectLst>
              <a:outerShdw blurRad="406400" dist="203200" dir="6540000" algn="tr" rotWithShape="0">
                <a:prstClr val="black">
                  <a:alpha val="75000"/>
                </a:prstClr>
              </a:outerShdw>
            </a:effectLst>
          </p:spPr>
        </p:pic>
      </p:grpSp>
      <p:sp>
        <p:nvSpPr>
          <p:cNvPr id="32" name="椭圆 31"/>
          <p:cNvSpPr/>
          <p:nvPr/>
        </p:nvSpPr>
        <p:spPr>
          <a:xfrm>
            <a:off x="2065233" y="1493398"/>
            <a:ext cx="184838" cy="184838"/>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3" name="矩形 32"/>
          <p:cNvSpPr/>
          <p:nvPr/>
        </p:nvSpPr>
        <p:spPr>
          <a:xfrm>
            <a:off x="2411760" y="1433857"/>
            <a:ext cx="1080120" cy="307777"/>
          </a:xfrm>
          <a:prstGeom prst="rect">
            <a:avLst/>
          </a:prstGeom>
          <a:ln w="19050"/>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FFBE00">
                    <a:lumMod val="20000"/>
                    <a:lumOff val="80000"/>
                  </a:srgbClr>
                </a:solidFill>
              </a:rPr>
              <a:t> </a:t>
            </a:r>
            <a:r>
              <a:rPr lang="en-US" altLang="zh-CN" sz="1600" b="1" dirty="0" smtClean="0">
                <a:solidFill>
                  <a:srgbClr val="FFBE00">
                    <a:lumMod val="20000"/>
                    <a:lumOff val="80000"/>
                  </a:srgbClr>
                </a:solidFill>
              </a:rPr>
              <a:t>0</a:t>
            </a:r>
            <a:r>
              <a:rPr lang="en-US" sz="1600" b="1" dirty="0" smtClean="0">
                <a:solidFill>
                  <a:srgbClr val="FFBE00">
                    <a:lumMod val="20000"/>
                    <a:lumOff val="80000"/>
                  </a:srgbClr>
                </a:solidFill>
              </a:rPr>
              <a:t>5</a:t>
            </a:r>
            <a:endParaRPr lang="en-US" b="1" dirty="0">
              <a:solidFill>
                <a:srgbClr val="FFBE00">
                  <a:lumMod val="20000"/>
                  <a:lumOff val="80000"/>
                </a:srgbClr>
              </a:solidFill>
            </a:endParaRPr>
          </a:p>
        </p:txBody>
      </p:sp>
      <p:sp>
        <p:nvSpPr>
          <p:cNvPr id="34" name="矩形 33"/>
          <p:cNvSpPr/>
          <p:nvPr/>
        </p:nvSpPr>
        <p:spPr>
          <a:xfrm>
            <a:off x="3532505" y="1055370"/>
            <a:ext cx="4999990" cy="1338580"/>
          </a:xfrm>
          <a:prstGeom prst="rect">
            <a:avLst/>
          </a:prstGeom>
          <a:solidFill>
            <a:schemeClr val="bg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2019年6月24日，中央“不忘初心、牢记使命”主题教育领导小组印发《关于抓好第一批主题教育学习教育、调查研究、检视问题、整改落实工作的通知》。</a:t>
            </a:r>
          </a:p>
        </p:txBody>
      </p:sp>
      <p:sp>
        <p:nvSpPr>
          <p:cNvPr id="35" name="椭圆 34"/>
          <p:cNvSpPr/>
          <p:nvPr/>
        </p:nvSpPr>
        <p:spPr>
          <a:xfrm>
            <a:off x="2065233" y="3041458"/>
            <a:ext cx="184838" cy="184838"/>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6" name="矩形 35"/>
          <p:cNvSpPr/>
          <p:nvPr/>
        </p:nvSpPr>
        <p:spPr>
          <a:xfrm>
            <a:off x="2411760" y="3002349"/>
            <a:ext cx="1080120" cy="307777"/>
          </a:xfrm>
          <a:prstGeom prst="rect">
            <a:avLst/>
          </a:prstGeom>
          <a:ln w="19050"/>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FFBE00">
                    <a:lumMod val="20000"/>
                    <a:lumOff val="80000"/>
                  </a:srgbClr>
                </a:solidFill>
              </a:rPr>
              <a:t> </a:t>
            </a:r>
            <a:r>
              <a:rPr lang="en-US" altLang="zh-CN" sz="1600" b="1" dirty="0" smtClean="0">
                <a:solidFill>
                  <a:srgbClr val="FFBE00">
                    <a:lumMod val="20000"/>
                    <a:lumOff val="80000"/>
                  </a:srgbClr>
                </a:solidFill>
              </a:rPr>
              <a:t>0</a:t>
            </a:r>
            <a:r>
              <a:rPr lang="en-US" sz="1600" b="1" dirty="0" smtClean="0">
                <a:solidFill>
                  <a:srgbClr val="FFBE00">
                    <a:lumMod val="20000"/>
                    <a:lumOff val="80000"/>
                  </a:srgbClr>
                </a:solidFill>
              </a:rPr>
              <a:t>6</a:t>
            </a:r>
            <a:endParaRPr lang="en-US" b="1" dirty="0">
              <a:solidFill>
                <a:srgbClr val="FFBE00">
                  <a:lumMod val="20000"/>
                  <a:lumOff val="80000"/>
                </a:srgbClr>
              </a:solidFill>
            </a:endParaRPr>
          </a:p>
        </p:txBody>
      </p:sp>
      <p:sp>
        <p:nvSpPr>
          <p:cNvPr id="37" name="矩形 36"/>
          <p:cNvSpPr/>
          <p:nvPr/>
        </p:nvSpPr>
        <p:spPr>
          <a:xfrm>
            <a:off x="3532505" y="3002280"/>
            <a:ext cx="4999990" cy="1800860"/>
          </a:xfrm>
          <a:prstGeom prst="rect">
            <a:avLst/>
          </a:prstGeom>
          <a:solidFill>
            <a:schemeClr val="bg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7</a:t>
            </a:r>
            <a:r>
              <a:rPr lang="zh-CN" altLang="en-US"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月</a:t>
            </a:r>
            <a:r>
              <a:rPr lang="en-US" alt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15</a:t>
            </a:r>
            <a:r>
              <a:rPr lang="zh-CN" altLang="en-US"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日、</a:t>
            </a:r>
            <a:r>
              <a:rPr lang="en-US" alt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7</a:t>
            </a:r>
            <a:r>
              <a:rPr lang="zh-CN" altLang="en-US"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月</a:t>
            </a:r>
            <a:r>
              <a:rPr lang="en-US" alt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21</a:t>
            </a:r>
            <a:r>
              <a:rPr lang="zh-CN" altLang="en-US"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日、</a:t>
            </a:r>
            <a:r>
              <a:rPr lang="en-US" alt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7</a:t>
            </a:r>
            <a:r>
              <a:rPr lang="zh-CN" altLang="en-US"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月</a:t>
            </a:r>
            <a:r>
              <a:rPr lang="en-US" alt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31</a:t>
            </a:r>
            <a:r>
              <a:rPr lang="zh-CN" altLang="en-US"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日， 中央“不忘初心、牢记使命”主题教育领导小组，分别印发《关于认真学习贯彻习近平总书记在中央和国家机关党的建设工作会议上重要讲话的通知》《关于在“不忘初心、牢记使命”主题教育中对照党章党规找差距的工作方案》《关于在“不忘初心、牢记使命”主题教育中认真学习党史、新中国史的通知》。</a:t>
            </a:r>
          </a:p>
        </p:txBody>
      </p:sp>
      <p:cxnSp>
        <p:nvCxnSpPr>
          <p:cNvPr id="38" name="直接连接符 37"/>
          <p:cNvCxnSpPr/>
          <p:nvPr/>
        </p:nvCxnSpPr>
        <p:spPr>
          <a:xfrm>
            <a:off x="2157652" y="1335147"/>
            <a:ext cx="0" cy="108000"/>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40" name="图片 39"/>
          <p:cNvPicPr>
            <a:picLocks noChangeAspect="1"/>
          </p:cNvPicPr>
          <p:nvPr/>
        </p:nvPicPr>
        <p:blipFill>
          <a:blip r:embed="rId5" cstate="screen"/>
          <a:stretch>
            <a:fillRect/>
          </a:stretch>
        </p:blipFill>
        <p:spPr>
          <a:xfrm>
            <a:off x="62261" y="3226392"/>
            <a:ext cx="3365871" cy="1653196"/>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32" grpId="0" bldLvl="0" animBg="1"/>
      <p:bldP spid="33" grpId="0" bldLvl="0" animBg="1"/>
      <p:bldP spid="34" grpId="0" bldLvl="0" animBg="1"/>
      <p:bldP spid="35" grpId="0" bldLvl="0" animBg="1"/>
      <p:bldP spid="36" grpId="0" bldLvl="0" animBg="1"/>
      <p:bldP spid="37"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80340" y="123190"/>
            <a:ext cx="5798185" cy="575945"/>
          </a:xfrm>
        </p:spPr>
        <p:txBody>
          <a:bodyPr/>
          <a:lstStyle/>
          <a:p>
            <a:pPr algn="ctr">
              <a:lnSpc>
                <a:spcPct val="120000"/>
              </a:lnSpc>
              <a:spcBef>
                <a:spcPct val="0"/>
              </a:spcBef>
            </a:pPr>
            <a:r>
              <a:rPr lang="zh-CN" altLang="en-US" sz="2400" dirty="0">
                <a:solidFill>
                  <a:schemeClr val="accent1">
                    <a:lumMod val="75000"/>
                  </a:schemeClr>
                </a:solidFill>
                <a:cs typeface="+mn-ea"/>
                <a:sym typeface="+mn-lt"/>
              </a:rPr>
              <a:t>三、充分了解主题教育的整体部署</a:t>
            </a:r>
          </a:p>
        </p:txBody>
      </p:sp>
      <p:cxnSp>
        <p:nvCxnSpPr>
          <p:cNvPr id="20" name="直接连接符 19"/>
          <p:cNvCxnSpPr>
            <a:endCxn id="35" idx="0"/>
          </p:cNvCxnSpPr>
          <p:nvPr/>
        </p:nvCxnSpPr>
        <p:spPr>
          <a:xfrm>
            <a:off x="2157652" y="1728487"/>
            <a:ext cx="0" cy="1312971"/>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504051" y="1374316"/>
            <a:ext cx="900000" cy="900000"/>
            <a:chOff x="504051" y="1374316"/>
            <a:chExt cx="900000" cy="900000"/>
          </a:xfrm>
        </p:grpSpPr>
        <p:sp>
          <p:nvSpPr>
            <p:cNvPr id="25" name="矩形 24"/>
            <p:cNvSpPr/>
            <p:nvPr/>
          </p:nvSpPr>
          <p:spPr>
            <a:xfrm>
              <a:off x="504051" y="1374316"/>
              <a:ext cx="900000" cy="900000"/>
            </a:xfrm>
            <a:prstGeom prst="rect">
              <a:avLst/>
            </a:prstGeom>
            <a:solidFill>
              <a:schemeClr val="bg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rgbClr val="FFBE00">
                    <a:lumMod val="20000"/>
                    <a:lumOff val="80000"/>
                  </a:srgbClr>
                </a:solidFill>
              </a:endParaRPr>
            </a:p>
          </p:txBody>
        </p:sp>
        <p:pic>
          <p:nvPicPr>
            <p:cNvPr id="27" name="图片 26"/>
            <p:cNvPicPr>
              <a:picLocks noChangeAspect="1"/>
            </p:cNvPicPr>
            <p:nvPr/>
          </p:nvPicPr>
          <p:blipFill>
            <a:blip r:embed="rId3" cstate="screen">
              <a:extLst>
                <a:ext uri="{BEBA8EAE-BF5A-486C-A8C5-ECC9F3942E4B}">
                  <a14:imgProps xmlns:a14="http://schemas.microsoft.com/office/drawing/2010/main" xmlns="">
                    <a14:imgLayer r:embed="rId4">
                      <a14:imgEffect>
                        <a14:artisticCement/>
                      </a14:imgEffect>
                    </a14:imgLayer>
                  </a14:imgProps>
                </a:ext>
              </a:extLst>
            </a:blip>
            <a:stretch>
              <a:fillRect/>
            </a:stretch>
          </p:blipFill>
          <p:spPr>
            <a:xfrm>
              <a:off x="630051" y="1487071"/>
              <a:ext cx="648000" cy="648000"/>
            </a:xfrm>
            <a:prstGeom prst="rect">
              <a:avLst/>
            </a:prstGeom>
            <a:ln>
              <a:noFill/>
            </a:ln>
            <a:effectLst>
              <a:outerShdw blurRad="406400" dist="203200" dir="6540000" algn="tr" rotWithShape="0">
                <a:prstClr val="black">
                  <a:alpha val="75000"/>
                </a:prstClr>
              </a:outerShdw>
            </a:effectLst>
          </p:spPr>
        </p:pic>
      </p:grpSp>
      <p:sp>
        <p:nvSpPr>
          <p:cNvPr id="32" name="椭圆 31"/>
          <p:cNvSpPr/>
          <p:nvPr/>
        </p:nvSpPr>
        <p:spPr>
          <a:xfrm>
            <a:off x="2065233" y="1493398"/>
            <a:ext cx="184838" cy="184838"/>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3" name="矩形 32"/>
          <p:cNvSpPr/>
          <p:nvPr/>
        </p:nvSpPr>
        <p:spPr>
          <a:xfrm>
            <a:off x="2411760" y="1433857"/>
            <a:ext cx="1080120" cy="307777"/>
          </a:xfrm>
          <a:prstGeom prst="rect">
            <a:avLst/>
          </a:prstGeom>
          <a:ln w="19050"/>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FFBE00">
                    <a:lumMod val="20000"/>
                    <a:lumOff val="80000"/>
                  </a:srgbClr>
                </a:solidFill>
              </a:rPr>
              <a:t> </a:t>
            </a:r>
            <a:r>
              <a:rPr lang="en-US" altLang="zh-CN" sz="1600" b="1" dirty="0" smtClean="0">
                <a:solidFill>
                  <a:srgbClr val="FFBE00">
                    <a:lumMod val="20000"/>
                    <a:lumOff val="80000"/>
                  </a:srgbClr>
                </a:solidFill>
              </a:rPr>
              <a:t>0</a:t>
            </a:r>
            <a:r>
              <a:rPr lang="en-US" sz="1600" b="1" dirty="0" smtClean="0">
                <a:solidFill>
                  <a:srgbClr val="FFBE00">
                    <a:lumMod val="20000"/>
                    <a:lumOff val="80000"/>
                  </a:srgbClr>
                </a:solidFill>
              </a:rPr>
              <a:t>7</a:t>
            </a:r>
            <a:endParaRPr lang="en-US" b="1" dirty="0">
              <a:solidFill>
                <a:srgbClr val="FFBE00">
                  <a:lumMod val="20000"/>
                  <a:lumOff val="80000"/>
                </a:srgbClr>
              </a:solidFill>
            </a:endParaRPr>
          </a:p>
        </p:txBody>
      </p:sp>
      <p:sp>
        <p:nvSpPr>
          <p:cNvPr id="34" name="矩形 33"/>
          <p:cNvSpPr/>
          <p:nvPr/>
        </p:nvSpPr>
        <p:spPr>
          <a:xfrm>
            <a:off x="3532700" y="1055373"/>
            <a:ext cx="4999740" cy="1656256"/>
          </a:xfrm>
          <a:prstGeom prst="rect">
            <a:avLst/>
          </a:prstGeom>
          <a:solidFill>
            <a:schemeClr val="bg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2019年08月08日，中共中央纪委机关、中共中央组织部、中央“不忘初心、牢记使命”主题教育领导小组印发《关于第一批主题教育单位开好“不忘初心、牢记使命”专题民主生活会的通知》。</a:t>
            </a:r>
          </a:p>
        </p:txBody>
      </p:sp>
      <p:sp>
        <p:nvSpPr>
          <p:cNvPr id="35" name="椭圆 34"/>
          <p:cNvSpPr/>
          <p:nvPr/>
        </p:nvSpPr>
        <p:spPr>
          <a:xfrm>
            <a:off x="2065233" y="3041458"/>
            <a:ext cx="184838" cy="184838"/>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6" name="矩形 35"/>
          <p:cNvSpPr/>
          <p:nvPr/>
        </p:nvSpPr>
        <p:spPr>
          <a:xfrm>
            <a:off x="2411760" y="3002349"/>
            <a:ext cx="1080120" cy="307777"/>
          </a:xfrm>
          <a:prstGeom prst="rect">
            <a:avLst/>
          </a:prstGeom>
          <a:ln w="19050"/>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FFBE00">
                    <a:lumMod val="20000"/>
                    <a:lumOff val="80000"/>
                  </a:srgbClr>
                </a:solidFill>
              </a:rPr>
              <a:t> </a:t>
            </a:r>
            <a:r>
              <a:rPr lang="en-US" altLang="zh-CN" sz="1600" b="1" dirty="0" smtClean="0">
                <a:solidFill>
                  <a:srgbClr val="FFBE00">
                    <a:lumMod val="20000"/>
                    <a:lumOff val="80000"/>
                  </a:srgbClr>
                </a:solidFill>
              </a:rPr>
              <a:t>0</a:t>
            </a:r>
            <a:r>
              <a:rPr lang="en-US" sz="1600" b="1" dirty="0" smtClean="0">
                <a:solidFill>
                  <a:srgbClr val="FFBE00">
                    <a:lumMod val="20000"/>
                    <a:lumOff val="80000"/>
                  </a:srgbClr>
                </a:solidFill>
              </a:rPr>
              <a:t>8</a:t>
            </a:r>
            <a:endParaRPr lang="en-US" b="1" dirty="0">
              <a:solidFill>
                <a:srgbClr val="FFBE00">
                  <a:lumMod val="20000"/>
                  <a:lumOff val="80000"/>
                </a:srgbClr>
              </a:solidFill>
            </a:endParaRPr>
          </a:p>
        </p:txBody>
      </p:sp>
      <p:sp>
        <p:nvSpPr>
          <p:cNvPr id="37" name="矩形 36"/>
          <p:cNvSpPr/>
          <p:nvPr/>
        </p:nvSpPr>
        <p:spPr>
          <a:xfrm>
            <a:off x="3532505" y="3002280"/>
            <a:ext cx="4999990" cy="992505"/>
          </a:xfrm>
          <a:prstGeom prst="rect">
            <a:avLst/>
          </a:prstGeom>
          <a:solidFill>
            <a:schemeClr val="bg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2019年08月18日</a:t>
            </a:r>
            <a:r>
              <a:rPr 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r>
              <a:rPr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中央“不忘初心、牢记使命”主题教育领导小组对做好第一批主题教育评估工作作出部署</a:t>
            </a:r>
            <a:r>
              <a:rPr 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p>
        </p:txBody>
      </p:sp>
      <p:cxnSp>
        <p:nvCxnSpPr>
          <p:cNvPr id="38" name="直接连接符 37"/>
          <p:cNvCxnSpPr/>
          <p:nvPr/>
        </p:nvCxnSpPr>
        <p:spPr>
          <a:xfrm>
            <a:off x="2157652" y="1335147"/>
            <a:ext cx="0" cy="108000"/>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40" name="图片 39"/>
          <p:cNvPicPr>
            <a:picLocks noChangeAspect="1"/>
          </p:cNvPicPr>
          <p:nvPr/>
        </p:nvPicPr>
        <p:blipFill>
          <a:blip r:embed="rId5" cstate="screen"/>
          <a:stretch>
            <a:fillRect/>
          </a:stretch>
        </p:blipFill>
        <p:spPr>
          <a:xfrm>
            <a:off x="54641" y="3226392"/>
            <a:ext cx="3365871" cy="1653196"/>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32" grpId="0" bldLvl="0" animBg="1"/>
      <p:bldP spid="33" grpId="0" bldLvl="0" animBg="1"/>
      <p:bldP spid="34" grpId="0" bldLvl="0" animBg="1"/>
      <p:bldP spid="35" grpId="0" bldLvl="0" animBg="1"/>
      <p:bldP spid="36" grpId="0" bldLvl="0" animBg="1"/>
      <p:bldP spid="37"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80340" y="123190"/>
            <a:ext cx="5798185" cy="575945"/>
          </a:xfrm>
        </p:spPr>
        <p:txBody>
          <a:bodyPr/>
          <a:lstStyle/>
          <a:p>
            <a:pPr algn="ctr">
              <a:lnSpc>
                <a:spcPct val="120000"/>
              </a:lnSpc>
              <a:spcBef>
                <a:spcPct val="0"/>
              </a:spcBef>
            </a:pPr>
            <a:r>
              <a:rPr lang="zh-CN" altLang="en-US" sz="2400" dirty="0">
                <a:solidFill>
                  <a:schemeClr val="accent1">
                    <a:lumMod val="75000"/>
                  </a:schemeClr>
                </a:solidFill>
                <a:cs typeface="+mn-ea"/>
                <a:sym typeface="+mn-lt"/>
              </a:rPr>
              <a:t>三、</a:t>
            </a:r>
            <a:r>
              <a:rPr lang="zh-CN" altLang="zh-CN" sz="2400" dirty="0">
                <a:solidFill>
                  <a:schemeClr val="accent3">
                    <a:lumMod val="50000"/>
                  </a:schemeClr>
                </a:solidFill>
                <a:cs typeface="+mn-ea"/>
                <a:sym typeface="+mn-lt"/>
              </a:rPr>
              <a:t>充分</a:t>
            </a:r>
            <a:r>
              <a:rPr lang="zh-CN" altLang="en-US" sz="2400" dirty="0">
                <a:solidFill>
                  <a:schemeClr val="accent3">
                    <a:lumMod val="50000"/>
                  </a:schemeClr>
                </a:solidFill>
                <a:cs typeface="+mn-ea"/>
                <a:sym typeface="+mn-lt"/>
              </a:rPr>
              <a:t>熟悉</a:t>
            </a:r>
            <a:r>
              <a:rPr lang="zh-CN" altLang="en-US" sz="2400" dirty="0">
                <a:solidFill>
                  <a:schemeClr val="accent1">
                    <a:lumMod val="75000"/>
                  </a:schemeClr>
                </a:solidFill>
                <a:cs typeface="+mn-ea"/>
                <a:sym typeface="+mn-lt"/>
              </a:rPr>
              <a:t>主题教育的整体部署</a:t>
            </a:r>
          </a:p>
        </p:txBody>
      </p:sp>
      <p:cxnSp>
        <p:nvCxnSpPr>
          <p:cNvPr id="20" name="直接连接符 19"/>
          <p:cNvCxnSpPr>
            <a:endCxn id="35" idx="0"/>
          </p:cNvCxnSpPr>
          <p:nvPr/>
        </p:nvCxnSpPr>
        <p:spPr>
          <a:xfrm>
            <a:off x="2157652" y="1728487"/>
            <a:ext cx="0" cy="1312971"/>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504051" y="1374316"/>
            <a:ext cx="900000" cy="900000"/>
            <a:chOff x="504051" y="1374316"/>
            <a:chExt cx="900000" cy="900000"/>
          </a:xfrm>
        </p:grpSpPr>
        <p:sp>
          <p:nvSpPr>
            <p:cNvPr id="25" name="矩形 24"/>
            <p:cNvSpPr/>
            <p:nvPr/>
          </p:nvSpPr>
          <p:spPr>
            <a:xfrm>
              <a:off x="504051" y="1374316"/>
              <a:ext cx="900000" cy="900000"/>
            </a:xfrm>
            <a:prstGeom prst="rect">
              <a:avLst/>
            </a:prstGeom>
            <a:solidFill>
              <a:schemeClr val="bg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rgbClr val="FFBE00">
                    <a:lumMod val="20000"/>
                    <a:lumOff val="80000"/>
                  </a:srgbClr>
                </a:solidFill>
              </a:endParaRPr>
            </a:p>
          </p:txBody>
        </p:sp>
        <p:pic>
          <p:nvPicPr>
            <p:cNvPr id="27" name="图片 26"/>
            <p:cNvPicPr>
              <a:picLocks noChangeAspect="1"/>
            </p:cNvPicPr>
            <p:nvPr/>
          </p:nvPicPr>
          <p:blipFill>
            <a:blip r:embed="rId3" cstate="screen">
              <a:extLst>
                <a:ext uri="{BEBA8EAE-BF5A-486C-A8C5-ECC9F3942E4B}">
                  <a14:imgProps xmlns:a14="http://schemas.microsoft.com/office/drawing/2010/main" xmlns="">
                    <a14:imgLayer r:embed="rId4">
                      <a14:imgEffect>
                        <a14:artisticCement/>
                      </a14:imgEffect>
                    </a14:imgLayer>
                  </a14:imgProps>
                </a:ext>
              </a:extLst>
            </a:blip>
            <a:stretch>
              <a:fillRect/>
            </a:stretch>
          </p:blipFill>
          <p:spPr>
            <a:xfrm>
              <a:off x="630051" y="1487071"/>
              <a:ext cx="648000" cy="648000"/>
            </a:xfrm>
            <a:prstGeom prst="rect">
              <a:avLst/>
            </a:prstGeom>
            <a:ln>
              <a:noFill/>
            </a:ln>
            <a:effectLst>
              <a:outerShdw blurRad="406400" dist="203200" dir="6540000" algn="tr" rotWithShape="0">
                <a:prstClr val="black">
                  <a:alpha val="75000"/>
                </a:prstClr>
              </a:outerShdw>
            </a:effectLst>
          </p:spPr>
        </p:pic>
      </p:grpSp>
      <p:sp>
        <p:nvSpPr>
          <p:cNvPr id="32" name="椭圆 31"/>
          <p:cNvSpPr/>
          <p:nvPr/>
        </p:nvSpPr>
        <p:spPr>
          <a:xfrm>
            <a:off x="2065233" y="1493398"/>
            <a:ext cx="184838" cy="184838"/>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3" name="矩形 32"/>
          <p:cNvSpPr/>
          <p:nvPr/>
        </p:nvSpPr>
        <p:spPr>
          <a:xfrm>
            <a:off x="2411760" y="1433857"/>
            <a:ext cx="1080120" cy="307777"/>
          </a:xfrm>
          <a:prstGeom prst="rect">
            <a:avLst/>
          </a:prstGeom>
          <a:ln w="19050"/>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FFBE00">
                    <a:lumMod val="20000"/>
                    <a:lumOff val="80000"/>
                  </a:srgbClr>
                </a:solidFill>
              </a:rPr>
              <a:t> </a:t>
            </a:r>
            <a:r>
              <a:rPr lang="en-US" altLang="zh-CN" sz="1600" b="1" dirty="0" smtClean="0">
                <a:solidFill>
                  <a:srgbClr val="FFBE00">
                    <a:lumMod val="20000"/>
                    <a:lumOff val="80000"/>
                  </a:srgbClr>
                </a:solidFill>
              </a:rPr>
              <a:t>0</a:t>
            </a:r>
            <a:r>
              <a:rPr lang="en-US" sz="1600" b="1" dirty="0" smtClean="0">
                <a:solidFill>
                  <a:srgbClr val="FFBE00">
                    <a:lumMod val="20000"/>
                    <a:lumOff val="80000"/>
                  </a:srgbClr>
                </a:solidFill>
              </a:rPr>
              <a:t>9</a:t>
            </a:r>
            <a:endParaRPr lang="en-US" b="1" dirty="0">
              <a:solidFill>
                <a:srgbClr val="FFBE00">
                  <a:lumMod val="20000"/>
                  <a:lumOff val="80000"/>
                </a:srgbClr>
              </a:solidFill>
            </a:endParaRPr>
          </a:p>
        </p:txBody>
      </p:sp>
      <p:sp>
        <p:nvSpPr>
          <p:cNvPr id="34" name="矩形 33"/>
          <p:cNvSpPr/>
          <p:nvPr/>
        </p:nvSpPr>
        <p:spPr>
          <a:xfrm>
            <a:off x="3532505" y="1109345"/>
            <a:ext cx="4999990" cy="1253490"/>
          </a:xfrm>
          <a:prstGeom prst="rect">
            <a:avLst/>
          </a:prstGeom>
          <a:solidFill>
            <a:schemeClr val="bg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2019年08月</a:t>
            </a:r>
            <a:r>
              <a:rPr lang="en-US" alt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26</a:t>
            </a:r>
            <a:r>
              <a:rPr lang="zh-CN" altLang="en-US"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日，中央印发了《关于开展第二批</a:t>
            </a:r>
            <a:r>
              <a:rPr lang="en-US" alt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r>
              <a:rPr lang="zh-CN" altLang="en-US"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不忘初心、牢记使命</a:t>
            </a:r>
            <a:r>
              <a:rPr lang="en-US" alt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r>
              <a:rPr lang="zh-CN" altLang="en-US"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主题教育的指导意见》。意见指出第二批主题教育从2019年9月开始，到11月底基本结束。</a:t>
            </a:r>
          </a:p>
        </p:txBody>
      </p:sp>
      <p:sp>
        <p:nvSpPr>
          <p:cNvPr id="35" name="椭圆 34"/>
          <p:cNvSpPr/>
          <p:nvPr/>
        </p:nvSpPr>
        <p:spPr>
          <a:xfrm>
            <a:off x="2065233" y="3041458"/>
            <a:ext cx="184838" cy="184838"/>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6" name="矩形 35"/>
          <p:cNvSpPr/>
          <p:nvPr/>
        </p:nvSpPr>
        <p:spPr>
          <a:xfrm>
            <a:off x="2411760" y="3002349"/>
            <a:ext cx="1080120" cy="307777"/>
          </a:xfrm>
          <a:prstGeom prst="rect">
            <a:avLst/>
          </a:prstGeom>
          <a:ln w="19050"/>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FFBE00">
                    <a:lumMod val="20000"/>
                    <a:lumOff val="80000"/>
                  </a:srgbClr>
                </a:solidFill>
              </a:rPr>
              <a:t> </a:t>
            </a:r>
            <a:r>
              <a:rPr lang="en-US" altLang="zh-CN" sz="1600" b="1" dirty="0" smtClean="0">
                <a:solidFill>
                  <a:srgbClr val="FFBE00">
                    <a:lumMod val="20000"/>
                    <a:lumOff val="80000"/>
                  </a:srgbClr>
                </a:solidFill>
              </a:rPr>
              <a:t>10</a:t>
            </a:r>
            <a:endParaRPr lang="en-US" b="1" dirty="0">
              <a:solidFill>
                <a:srgbClr val="FFBE00">
                  <a:lumMod val="20000"/>
                  <a:lumOff val="80000"/>
                </a:srgbClr>
              </a:solidFill>
            </a:endParaRPr>
          </a:p>
        </p:txBody>
      </p:sp>
      <p:sp>
        <p:nvSpPr>
          <p:cNvPr id="37" name="矩形 36"/>
          <p:cNvSpPr/>
          <p:nvPr/>
        </p:nvSpPr>
        <p:spPr>
          <a:xfrm>
            <a:off x="3532505" y="3002280"/>
            <a:ext cx="4999990" cy="1685925"/>
          </a:xfrm>
          <a:prstGeom prst="rect">
            <a:avLst/>
          </a:prstGeom>
          <a:solidFill>
            <a:schemeClr val="bg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2019年</a:t>
            </a:r>
            <a:r>
              <a:rPr lang="en-US"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09</a:t>
            </a:r>
            <a:r>
              <a:rPr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月</a:t>
            </a:r>
            <a:r>
              <a:rPr lang="en-US"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07</a:t>
            </a:r>
            <a:r>
              <a:rPr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日</a:t>
            </a:r>
            <a:r>
              <a:rPr 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r>
              <a:rPr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中央</a:t>
            </a:r>
            <a:r>
              <a:rPr 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召开</a:t>
            </a:r>
            <a:r>
              <a:rPr lang="en-US" alt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r>
              <a:rPr lang="zh-CN" altLang="en-US"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不忘初心、牢记使命</a:t>
            </a:r>
            <a:r>
              <a:rPr lang="en-US" alt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主题教育</a:t>
            </a:r>
            <a:r>
              <a:rPr lang="zh-CN" altLang="en-US"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第一批总结暨第二批部署会议。中共中央政治局常委、中央书记处书记王沪宁在会上强调，要深入学习贯彻习近平总书记关于主题教育一系列重要指示精神，巩固和拓展第一批主题教育成果，把第二批主题教育谋划好组织好，确保取得实实在在的成效。</a:t>
            </a:r>
          </a:p>
        </p:txBody>
      </p:sp>
      <p:cxnSp>
        <p:nvCxnSpPr>
          <p:cNvPr id="38" name="直接连接符 37"/>
          <p:cNvCxnSpPr/>
          <p:nvPr/>
        </p:nvCxnSpPr>
        <p:spPr>
          <a:xfrm>
            <a:off x="2157652" y="1335147"/>
            <a:ext cx="0" cy="108000"/>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40" name="图片 39"/>
          <p:cNvPicPr>
            <a:picLocks noChangeAspect="1"/>
          </p:cNvPicPr>
          <p:nvPr/>
        </p:nvPicPr>
        <p:blipFill>
          <a:blip r:embed="rId5" cstate="screen"/>
          <a:stretch>
            <a:fillRect/>
          </a:stretch>
        </p:blipFill>
        <p:spPr>
          <a:xfrm>
            <a:off x="62261" y="3226392"/>
            <a:ext cx="3365871" cy="1653196"/>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32" grpId="0" bldLvl="0" animBg="1"/>
      <p:bldP spid="33" grpId="0" bldLvl="0" animBg="1"/>
      <p:bldP spid="34" grpId="0" bldLvl="0" animBg="1"/>
      <p:bldP spid="35" grpId="0" bldLvl="0" animBg="1"/>
      <p:bldP spid="36" grpId="0" bldLvl="0" animBg="1"/>
      <p:bldP spid="37"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80340" y="123190"/>
            <a:ext cx="5798185" cy="575945"/>
          </a:xfrm>
        </p:spPr>
        <p:txBody>
          <a:bodyPr/>
          <a:lstStyle/>
          <a:p>
            <a:pPr algn="ctr">
              <a:lnSpc>
                <a:spcPct val="120000"/>
              </a:lnSpc>
              <a:spcBef>
                <a:spcPct val="0"/>
              </a:spcBef>
            </a:pPr>
            <a:r>
              <a:rPr lang="zh-CN" altLang="en-US" sz="2400" dirty="0">
                <a:solidFill>
                  <a:schemeClr val="accent1">
                    <a:lumMod val="75000"/>
                  </a:schemeClr>
                </a:solidFill>
                <a:latin typeface="微软雅黑" panose="020B0503020204020204" charset="-122"/>
                <a:ea typeface="微软雅黑" panose="020B0503020204020204" charset="-122"/>
                <a:cs typeface="+mn-ea"/>
                <a:sym typeface="+mn-lt"/>
              </a:rPr>
              <a:t>三、</a:t>
            </a:r>
            <a:r>
              <a:rPr lang="zh-CN" altLang="zh-CN" sz="2400" dirty="0">
                <a:solidFill>
                  <a:schemeClr val="accent3">
                    <a:lumMod val="50000"/>
                  </a:schemeClr>
                </a:solidFill>
                <a:latin typeface="微软雅黑" panose="020B0503020204020204" charset="-122"/>
                <a:ea typeface="微软雅黑" panose="020B0503020204020204" charset="-122"/>
                <a:cs typeface="+mn-ea"/>
                <a:sym typeface="+mn-lt"/>
              </a:rPr>
              <a:t>充分</a:t>
            </a:r>
            <a:r>
              <a:rPr lang="zh-CN" altLang="en-US" sz="2400" dirty="0">
                <a:solidFill>
                  <a:schemeClr val="accent3">
                    <a:lumMod val="50000"/>
                  </a:schemeClr>
                </a:solidFill>
                <a:latin typeface="微软雅黑" panose="020B0503020204020204" charset="-122"/>
                <a:ea typeface="微软雅黑" panose="020B0503020204020204" charset="-122"/>
                <a:cs typeface="+mn-ea"/>
                <a:sym typeface="+mn-lt"/>
              </a:rPr>
              <a:t>熟悉</a:t>
            </a:r>
            <a:r>
              <a:rPr lang="zh-CN" altLang="en-US" sz="2400" dirty="0">
                <a:solidFill>
                  <a:schemeClr val="accent1">
                    <a:lumMod val="75000"/>
                  </a:schemeClr>
                </a:solidFill>
                <a:latin typeface="微软雅黑" panose="020B0503020204020204" charset="-122"/>
                <a:ea typeface="微软雅黑" panose="020B0503020204020204" charset="-122"/>
                <a:cs typeface="+mn-ea"/>
                <a:sym typeface="+mn-lt"/>
              </a:rPr>
              <a:t>主题教育的整体部署</a:t>
            </a:r>
          </a:p>
        </p:txBody>
      </p:sp>
      <p:cxnSp>
        <p:nvCxnSpPr>
          <p:cNvPr id="20" name="直接连接符 19"/>
          <p:cNvCxnSpPr>
            <a:endCxn id="35" idx="0"/>
          </p:cNvCxnSpPr>
          <p:nvPr/>
        </p:nvCxnSpPr>
        <p:spPr>
          <a:xfrm>
            <a:off x="2157652" y="1728487"/>
            <a:ext cx="0" cy="1312971"/>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504051" y="1374316"/>
            <a:ext cx="900000" cy="900000"/>
            <a:chOff x="504051" y="1374316"/>
            <a:chExt cx="900000" cy="900000"/>
          </a:xfrm>
        </p:grpSpPr>
        <p:sp>
          <p:nvSpPr>
            <p:cNvPr id="25" name="矩形 24"/>
            <p:cNvSpPr/>
            <p:nvPr/>
          </p:nvSpPr>
          <p:spPr>
            <a:xfrm>
              <a:off x="504051" y="1374316"/>
              <a:ext cx="900000" cy="900000"/>
            </a:xfrm>
            <a:prstGeom prst="rect">
              <a:avLst/>
            </a:prstGeom>
            <a:solidFill>
              <a:schemeClr val="bg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rgbClr val="FFBE00">
                    <a:lumMod val="20000"/>
                    <a:lumOff val="80000"/>
                  </a:srgbClr>
                </a:solidFill>
              </a:endParaRPr>
            </a:p>
          </p:txBody>
        </p:sp>
        <p:pic>
          <p:nvPicPr>
            <p:cNvPr id="27" name="图片 26"/>
            <p:cNvPicPr>
              <a:picLocks noChangeAspect="1"/>
            </p:cNvPicPr>
            <p:nvPr/>
          </p:nvPicPr>
          <p:blipFill>
            <a:blip r:embed="rId3" cstate="screen">
              <a:extLst>
                <a:ext uri="{BEBA8EAE-BF5A-486C-A8C5-ECC9F3942E4B}">
                  <a14:imgProps xmlns:a14="http://schemas.microsoft.com/office/drawing/2010/main" xmlns="">
                    <a14:imgLayer r:embed="rId4">
                      <a14:imgEffect>
                        <a14:artisticCement/>
                      </a14:imgEffect>
                    </a14:imgLayer>
                  </a14:imgProps>
                </a:ext>
              </a:extLst>
            </a:blip>
            <a:stretch>
              <a:fillRect/>
            </a:stretch>
          </p:blipFill>
          <p:spPr>
            <a:xfrm>
              <a:off x="630051" y="1487071"/>
              <a:ext cx="648000" cy="648000"/>
            </a:xfrm>
            <a:prstGeom prst="rect">
              <a:avLst/>
            </a:prstGeom>
            <a:ln>
              <a:noFill/>
            </a:ln>
            <a:effectLst>
              <a:outerShdw blurRad="406400" dist="203200" dir="6540000" algn="tr" rotWithShape="0">
                <a:prstClr val="black">
                  <a:alpha val="75000"/>
                </a:prstClr>
              </a:outerShdw>
            </a:effectLst>
          </p:spPr>
        </p:pic>
      </p:grpSp>
      <p:sp>
        <p:nvSpPr>
          <p:cNvPr id="32" name="椭圆 31"/>
          <p:cNvSpPr/>
          <p:nvPr/>
        </p:nvSpPr>
        <p:spPr>
          <a:xfrm>
            <a:off x="2065233" y="1493398"/>
            <a:ext cx="184838" cy="184838"/>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3" name="矩形 32"/>
          <p:cNvSpPr/>
          <p:nvPr/>
        </p:nvSpPr>
        <p:spPr>
          <a:xfrm>
            <a:off x="2411760" y="1433857"/>
            <a:ext cx="1080120" cy="307777"/>
          </a:xfrm>
          <a:prstGeom prst="rect">
            <a:avLst/>
          </a:prstGeom>
          <a:ln w="19050"/>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FFBE00">
                    <a:lumMod val="20000"/>
                    <a:lumOff val="80000"/>
                  </a:srgbClr>
                </a:solidFill>
              </a:rPr>
              <a:t> </a:t>
            </a:r>
            <a:r>
              <a:rPr lang="en-US" altLang="zh-CN" sz="1600" b="1" dirty="0" smtClean="0">
                <a:solidFill>
                  <a:srgbClr val="FFBE00">
                    <a:lumMod val="20000"/>
                    <a:lumOff val="80000"/>
                  </a:srgbClr>
                </a:solidFill>
              </a:rPr>
              <a:t>11</a:t>
            </a:r>
            <a:endParaRPr lang="en-US" b="1" dirty="0">
              <a:solidFill>
                <a:srgbClr val="FFBE00">
                  <a:lumMod val="20000"/>
                  <a:lumOff val="80000"/>
                </a:srgbClr>
              </a:solidFill>
            </a:endParaRPr>
          </a:p>
        </p:txBody>
      </p:sp>
      <p:sp>
        <p:nvSpPr>
          <p:cNvPr id="34" name="矩形 33"/>
          <p:cNvSpPr/>
          <p:nvPr/>
        </p:nvSpPr>
        <p:spPr>
          <a:xfrm>
            <a:off x="3532505" y="1109345"/>
            <a:ext cx="4999990" cy="1253490"/>
          </a:xfrm>
          <a:prstGeom prst="rect">
            <a:avLst/>
          </a:prstGeom>
          <a:solidFill>
            <a:schemeClr val="bg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2019年0</a:t>
            </a:r>
            <a:r>
              <a:rPr lang="en-US" alt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9</a:t>
            </a:r>
            <a:r>
              <a:rPr lang="zh-CN" altLang="en-US"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月</a:t>
            </a:r>
            <a:r>
              <a:rPr lang="en-US" alt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12</a:t>
            </a:r>
            <a:r>
              <a:rPr lang="zh-CN" altLang="en-US"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日，</a:t>
            </a:r>
            <a:r>
              <a:rPr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重庆大学召开“不忘初心、牢记使命”主题教育动员大会</a:t>
            </a:r>
            <a:r>
              <a:rPr 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p>
        </p:txBody>
      </p:sp>
      <p:sp>
        <p:nvSpPr>
          <p:cNvPr id="35" name="椭圆 34"/>
          <p:cNvSpPr/>
          <p:nvPr/>
        </p:nvSpPr>
        <p:spPr>
          <a:xfrm>
            <a:off x="2065233" y="3041458"/>
            <a:ext cx="184838" cy="184838"/>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6" name="矩形 35"/>
          <p:cNvSpPr/>
          <p:nvPr/>
        </p:nvSpPr>
        <p:spPr>
          <a:xfrm>
            <a:off x="2411760" y="3002349"/>
            <a:ext cx="1080120" cy="307777"/>
          </a:xfrm>
          <a:prstGeom prst="rect">
            <a:avLst/>
          </a:prstGeom>
          <a:ln w="19050"/>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FFBE00">
                    <a:lumMod val="20000"/>
                    <a:lumOff val="80000"/>
                  </a:srgbClr>
                </a:solidFill>
              </a:rPr>
              <a:t> </a:t>
            </a:r>
            <a:r>
              <a:rPr lang="en-US" altLang="zh-CN" sz="1600" b="1" dirty="0" smtClean="0">
                <a:solidFill>
                  <a:srgbClr val="FFBE00">
                    <a:lumMod val="20000"/>
                    <a:lumOff val="80000"/>
                  </a:srgbClr>
                </a:solidFill>
              </a:rPr>
              <a:t>12</a:t>
            </a:r>
            <a:endParaRPr lang="en-US" b="1" dirty="0">
              <a:solidFill>
                <a:srgbClr val="FFBE00">
                  <a:lumMod val="20000"/>
                  <a:lumOff val="80000"/>
                </a:srgbClr>
              </a:solidFill>
            </a:endParaRPr>
          </a:p>
        </p:txBody>
      </p:sp>
      <p:sp>
        <p:nvSpPr>
          <p:cNvPr id="37" name="矩形 36"/>
          <p:cNvSpPr/>
          <p:nvPr/>
        </p:nvSpPr>
        <p:spPr>
          <a:xfrm>
            <a:off x="3532505" y="3002280"/>
            <a:ext cx="4999990" cy="1213485"/>
          </a:xfrm>
          <a:prstGeom prst="rect">
            <a:avLst/>
          </a:prstGeom>
          <a:solidFill>
            <a:schemeClr val="bg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2019年</a:t>
            </a:r>
            <a:r>
              <a:rPr lang="en-US"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09</a:t>
            </a:r>
            <a:r>
              <a:rPr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月</a:t>
            </a:r>
            <a:r>
              <a:rPr lang="en-US"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16</a:t>
            </a:r>
            <a:r>
              <a:rPr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日</a:t>
            </a:r>
            <a:r>
              <a:rPr 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r>
              <a:rPr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重庆大学</a:t>
            </a:r>
            <a:r>
              <a:rPr 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召开</a:t>
            </a:r>
            <a:r>
              <a:rPr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“不忘初心、牢记使命”主题教育领导小组办公室工作会</a:t>
            </a:r>
            <a:r>
              <a:rPr lang="zh-CN" altLang="en-US"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p>
        </p:txBody>
      </p:sp>
      <p:cxnSp>
        <p:nvCxnSpPr>
          <p:cNvPr id="38" name="直接连接符 37"/>
          <p:cNvCxnSpPr/>
          <p:nvPr/>
        </p:nvCxnSpPr>
        <p:spPr>
          <a:xfrm>
            <a:off x="2157652" y="1335147"/>
            <a:ext cx="0" cy="108000"/>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40" name="图片 39"/>
          <p:cNvPicPr>
            <a:picLocks noChangeAspect="1"/>
          </p:cNvPicPr>
          <p:nvPr/>
        </p:nvPicPr>
        <p:blipFill>
          <a:blip r:embed="rId5" cstate="screen"/>
          <a:stretch>
            <a:fillRect/>
          </a:stretch>
        </p:blipFill>
        <p:spPr>
          <a:xfrm>
            <a:off x="62261" y="3226392"/>
            <a:ext cx="3365871" cy="1653196"/>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32" grpId="0" bldLvl="0" animBg="1"/>
      <p:bldP spid="33" grpId="0" bldLvl="0" animBg="1"/>
      <p:bldP spid="34" grpId="0" bldLvl="0" animBg="1"/>
      <p:bldP spid="35" grpId="0" bldLvl="0" animBg="1"/>
      <p:bldP spid="36" grpId="0" bldLvl="0" animBg="1"/>
      <p:bldP spid="37"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80340" y="123190"/>
            <a:ext cx="5798185" cy="575945"/>
          </a:xfrm>
        </p:spPr>
        <p:txBody>
          <a:bodyPr/>
          <a:lstStyle/>
          <a:p>
            <a:pPr algn="ctr">
              <a:lnSpc>
                <a:spcPct val="120000"/>
              </a:lnSpc>
              <a:spcBef>
                <a:spcPct val="0"/>
              </a:spcBef>
            </a:pPr>
            <a:r>
              <a:rPr lang="zh-CN" altLang="en-US" sz="2400" dirty="0">
                <a:solidFill>
                  <a:schemeClr val="accent1">
                    <a:lumMod val="75000"/>
                  </a:schemeClr>
                </a:solidFill>
                <a:latin typeface="微软雅黑" panose="020B0503020204020204" charset="-122"/>
                <a:ea typeface="微软雅黑" panose="020B0503020204020204" charset="-122"/>
                <a:cs typeface="+mn-ea"/>
                <a:sym typeface="+mn-lt"/>
              </a:rPr>
              <a:t>三、</a:t>
            </a:r>
            <a:r>
              <a:rPr lang="zh-CN" altLang="zh-CN" sz="2400" dirty="0">
                <a:solidFill>
                  <a:schemeClr val="accent3">
                    <a:lumMod val="50000"/>
                  </a:schemeClr>
                </a:solidFill>
                <a:latin typeface="微软雅黑" panose="020B0503020204020204" charset="-122"/>
                <a:ea typeface="微软雅黑" panose="020B0503020204020204" charset="-122"/>
                <a:cs typeface="+mn-ea"/>
                <a:sym typeface="+mn-lt"/>
              </a:rPr>
              <a:t>充分</a:t>
            </a:r>
            <a:r>
              <a:rPr lang="zh-CN" altLang="en-US" sz="2400" dirty="0">
                <a:solidFill>
                  <a:schemeClr val="accent3">
                    <a:lumMod val="50000"/>
                  </a:schemeClr>
                </a:solidFill>
                <a:latin typeface="微软雅黑" panose="020B0503020204020204" charset="-122"/>
                <a:ea typeface="微软雅黑" panose="020B0503020204020204" charset="-122"/>
                <a:cs typeface="+mn-ea"/>
                <a:sym typeface="+mn-lt"/>
              </a:rPr>
              <a:t>熟悉</a:t>
            </a:r>
            <a:r>
              <a:rPr lang="zh-CN" altLang="en-US" sz="2400" dirty="0">
                <a:solidFill>
                  <a:schemeClr val="accent1">
                    <a:lumMod val="75000"/>
                  </a:schemeClr>
                </a:solidFill>
                <a:latin typeface="微软雅黑" panose="020B0503020204020204" charset="-122"/>
                <a:ea typeface="微软雅黑" panose="020B0503020204020204" charset="-122"/>
                <a:cs typeface="+mn-ea"/>
                <a:sym typeface="+mn-lt"/>
              </a:rPr>
              <a:t>主题教育的整体部署</a:t>
            </a:r>
          </a:p>
        </p:txBody>
      </p:sp>
      <p:cxnSp>
        <p:nvCxnSpPr>
          <p:cNvPr id="20" name="直接连接符 19"/>
          <p:cNvCxnSpPr>
            <a:endCxn id="35" idx="0"/>
          </p:cNvCxnSpPr>
          <p:nvPr/>
        </p:nvCxnSpPr>
        <p:spPr>
          <a:xfrm>
            <a:off x="2157652" y="1728487"/>
            <a:ext cx="0" cy="1312971"/>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504051" y="1374316"/>
            <a:ext cx="900000" cy="900000"/>
            <a:chOff x="504051" y="1374316"/>
            <a:chExt cx="900000" cy="900000"/>
          </a:xfrm>
        </p:grpSpPr>
        <p:sp>
          <p:nvSpPr>
            <p:cNvPr id="25" name="矩形 24"/>
            <p:cNvSpPr/>
            <p:nvPr/>
          </p:nvSpPr>
          <p:spPr>
            <a:xfrm>
              <a:off x="504051" y="1374316"/>
              <a:ext cx="900000" cy="900000"/>
            </a:xfrm>
            <a:prstGeom prst="rect">
              <a:avLst/>
            </a:prstGeom>
            <a:solidFill>
              <a:schemeClr val="bg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solidFill>
                  <a:srgbClr val="FFBE00">
                    <a:lumMod val="20000"/>
                    <a:lumOff val="80000"/>
                  </a:srgbClr>
                </a:solidFill>
              </a:endParaRPr>
            </a:p>
          </p:txBody>
        </p:sp>
        <p:pic>
          <p:nvPicPr>
            <p:cNvPr id="27" name="图片 26"/>
            <p:cNvPicPr>
              <a:picLocks noChangeAspect="1"/>
            </p:cNvPicPr>
            <p:nvPr/>
          </p:nvPicPr>
          <p:blipFill>
            <a:blip r:embed="rId3" cstate="screen">
              <a:extLst>
                <a:ext uri="{BEBA8EAE-BF5A-486C-A8C5-ECC9F3942E4B}">
                  <a14:imgProps xmlns:a14="http://schemas.microsoft.com/office/drawing/2010/main" xmlns="">
                    <a14:imgLayer r:embed="rId4">
                      <a14:imgEffect>
                        <a14:artisticCement/>
                      </a14:imgEffect>
                    </a14:imgLayer>
                  </a14:imgProps>
                </a:ext>
              </a:extLst>
            </a:blip>
            <a:stretch>
              <a:fillRect/>
            </a:stretch>
          </p:blipFill>
          <p:spPr>
            <a:xfrm>
              <a:off x="630051" y="1487071"/>
              <a:ext cx="648000" cy="648000"/>
            </a:xfrm>
            <a:prstGeom prst="rect">
              <a:avLst/>
            </a:prstGeom>
            <a:ln>
              <a:noFill/>
            </a:ln>
            <a:effectLst>
              <a:outerShdw blurRad="406400" dist="203200" dir="6540000" algn="tr" rotWithShape="0">
                <a:prstClr val="black">
                  <a:alpha val="75000"/>
                </a:prstClr>
              </a:outerShdw>
            </a:effectLst>
          </p:spPr>
        </p:pic>
      </p:grpSp>
      <p:sp>
        <p:nvSpPr>
          <p:cNvPr id="32" name="椭圆 31"/>
          <p:cNvSpPr/>
          <p:nvPr/>
        </p:nvSpPr>
        <p:spPr>
          <a:xfrm>
            <a:off x="2065233" y="1493398"/>
            <a:ext cx="184838" cy="184838"/>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3" name="矩形 32"/>
          <p:cNvSpPr/>
          <p:nvPr/>
        </p:nvSpPr>
        <p:spPr>
          <a:xfrm>
            <a:off x="2411760" y="1433857"/>
            <a:ext cx="1080120" cy="307777"/>
          </a:xfrm>
          <a:prstGeom prst="rect">
            <a:avLst/>
          </a:prstGeom>
          <a:ln w="19050"/>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FFBE00">
                    <a:lumMod val="20000"/>
                    <a:lumOff val="80000"/>
                  </a:srgbClr>
                </a:solidFill>
              </a:rPr>
              <a:t> </a:t>
            </a:r>
            <a:r>
              <a:rPr lang="en-US" altLang="zh-CN" sz="1600" b="1" dirty="0" smtClean="0">
                <a:solidFill>
                  <a:srgbClr val="FFBE00">
                    <a:lumMod val="20000"/>
                    <a:lumOff val="80000"/>
                  </a:srgbClr>
                </a:solidFill>
              </a:rPr>
              <a:t>13</a:t>
            </a:r>
            <a:endParaRPr lang="en-US" b="1" dirty="0">
              <a:solidFill>
                <a:srgbClr val="FFBE00">
                  <a:lumMod val="20000"/>
                  <a:lumOff val="80000"/>
                </a:srgbClr>
              </a:solidFill>
            </a:endParaRPr>
          </a:p>
        </p:txBody>
      </p:sp>
      <p:sp>
        <p:nvSpPr>
          <p:cNvPr id="34" name="矩形 33"/>
          <p:cNvSpPr/>
          <p:nvPr/>
        </p:nvSpPr>
        <p:spPr>
          <a:xfrm>
            <a:off x="3532505" y="1292225"/>
            <a:ext cx="5145405" cy="1165225"/>
          </a:xfrm>
          <a:prstGeom prst="rect">
            <a:avLst/>
          </a:prstGeom>
          <a:solidFill>
            <a:schemeClr val="bg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2019年</a:t>
            </a:r>
            <a:r>
              <a:rPr lang="en-US"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09</a:t>
            </a:r>
            <a:r>
              <a:rPr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月</a:t>
            </a:r>
            <a:r>
              <a:rPr lang="en-US"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17</a:t>
            </a:r>
            <a:r>
              <a:rPr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日</a:t>
            </a:r>
            <a:r>
              <a:rPr 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，学校发布《关于成立</a:t>
            </a:r>
            <a:r>
              <a:rPr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重庆</a:t>
            </a:r>
            <a:r>
              <a:rPr 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大学</a:t>
            </a:r>
            <a:r>
              <a:rPr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“不忘初心、牢记使命”主题教育领导小组</a:t>
            </a:r>
            <a:r>
              <a:rPr 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办公室的通知》，明确了学校主题教育领导小组办公室的内设机构及工作职责。</a:t>
            </a:r>
            <a:endParaRPr 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p:txBody>
      </p:sp>
      <p:cxnSp>
        <p:nvCxnSpPr>
          <p:cNvPr id="38" name="直接连接符 37"/>
          <p:cNvCxnSpPr/>
          <p:nvPr/>
        </p:nvCxnSpPr>
        <p:spPr>
          <a:xfrm>
            <a:off x="2157652" y="1335147"/>
            <a:ext cx="0" cy="108000"/>
          </a:xfrm>
          <a:prstGeom prst="line">
            <a:avLst/>
          </a:prstGeom>
          <a:ln w="1905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40" name="图片 39"/>
          <p:cNvPicPr>
            <a:picLocks noChangeAspect="1"/>
          </p:cNvPicPr>
          <p:nvPr/>
        </p:nvPicPr>
        <p:blipFill>
          <a:blip r:embed="rId5" cstate="screen"/>
          <a:stretch>
            <a:fillRect/>
          </a:stretch>
        </p:blipFill>
        <p:spPr>
          <a:xfrm>
            <a:off x="62261" y="3226392"/>
            <a:ext cx="3365871" cy="1653196"/>
          </a:xfrm>
          <a:prstGeom prst="rect">
            <a:avLst/>
          </a:prstGeom>
          <a:ln>
            <a:noFill/>
          </a:ln>
          <a:effectLst>
            <a:outerShdw blurRad="292100" dist="139700" dir="2700000" algn="tl" rotWithShape="0">
              <a:srgbClr val="333333">
                <a:alpha val="65000"/>
              </a:srgbClr>
            </a:outerShdw>
          </a:effectLst>
        </p:spPr>
      </p:pic>
      <p:sp>
        <p:nvSpPr>
          <p:cNvPr id="2" name="矩形 1"/>
          <p:cNvSpPr/>
          <p:nvPr/>
        </p:nvSpPr>
        <p:spPr>
          <a:xfrm>
            <a:off x="3531870" y="2974340"/>
            <a:ext cx="5146675" cy="1276985"/>
          </a:xfrm>
          <a:prstGeom prst="rect">
            <a:avLst/>
          </a:prstGeom>
          <a:solidFill>
            <a:schemeClr val="bg1"/>
          </a:solidFill>
          <a:ln w="19050">
            <a:solidFill>
              <a:schemeClr val="accent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    </a:t>
            </a:r>
            <a:r>
              <a:rPr 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领导小组办公室下设综合组、学习宣传组、协调服务组、联络指导组。综合组主要负责工作</a:t>
            </a:r>
            <a:r>
              <a:rPr 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整体</a:t>
            </a:r>
            <a:r>
              <a:rPr 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统筹，学习宣传组主要负责主题教育宣传报道，协调服务组主要负责上下联络协调，联络指导组主要负责各联系单位的联络指导工作。</a:t>
            </a:r>
            <a:endParaRPr lang="en-US" altLang="zh-CN" sz="1600" b="1" dirty="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32" grpId="0" bldLvl="0" animBg="1"/>
      <p:bldP spid="33" grpId="0" bldLvl="0" animBg="1"/>
      <p:bldP spid="34"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785895" y="1344325"/>
            <a:ext cx="4949884" cy="1924239"/>
            <a:chOff x="4377389" y="899814"/>
            <a:chExt cx="5994310" cy="1940822"/>
          </a:xfrm>
        </p:grpSpPr>
        <p:sp>
          <p:nvSpPr>
            <p:cNvPr id="15" name="文本框 29"/>
            <p:cNvSpPr txBox="1"/>
            <p:nvPr/>
          </p:nvSpPr>
          <p:spPr>
            <a:xfrm>
              <a:off x="5356674" y="2320572"/>
              <a:ext cx="5015025" cy="520064"/>
            </a:xfrm>
            <a:prstGeom prst="rect">
              <a:avLst/>
            </a:prstGeom>
            <a:noFill/>
          </p:spPr>
          <p:txBody>
            <a:bodyPr wrap="square" rtlCol="0">
              <a:spAutoFit/>
            </a:bodyPr>
            <a:lstStyle/>
            <a:p>
              <a:pPr>
                <a:lnSpc>
                  <a:spcPct val="120000"/>
                </a:lnSpc>
              </a:pPr>
              <a:r>
                <a:rPr lang="en-US" altLang="zh-CN" sz="2300" b="1" dirty="0">
                  <a:solidFill>
                    <a:schemeClr val="accent3">
                      <a:lumMod val="50000"/>
                    </a:schemeClr>
                  </a:solidFill>
                  <a:cs typeface="+mn-ea"/>
                  <a:sym typeface="+mn-lt"/>
                </a:rPr>
                <a:t> </a:t>
              </a:r>
              <a:r>
                <a:rPr lang="zh-CN" altLang="en-US" sz="2300" b="1" dirty="0">
                  <a:solidFill>
                    <a:schemeClr val="accent3">
                      <a:lumMod val="50000"/>
                    </a:schemeClr>
                  </a:solidFill>
                  <a:cs typeface="+mn-ea"/>
                  <a:sym typeface="+mn-lt"/>
                </a:rPr>
                <a:t>充分熟悉</a:t>
              </a:r>
              <a:r>
                <a:rPr lang="zh-CN" altLang="en-US" sz="2300" b="1" dirty="0">
                  <a:solidFill>
                    <a:schemeClr val="accent1">
                      <a:lumMod val="75000"/>
                    </a:schemeClr>
                  </a:solidFill>
                  <a:cs typeface="+mn-ea"/>
                  <a:sym typeface="+mn-lt"/>
                </a:rPr>
                <a:t>主题教育的整体部署</a:t>
              </a:r>
            </a:p>
          </p:txBody>
        </p:sp>
        <p:sp>
          <p:nvSpPr>
            <p:cNvPr id="16" name="矩形 15"/>
            <p:cNvSpPr/>
            <p:nvPr/>
          </p:nvSpPr>
          <p:spPr>
            <a:xfrm>
              <a:off x="4377389" y="899814"/>
              <a:ext cx="809741" cy="61229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accent1">
                      <a:lumMod val="75000"/>
                    </a:schemeClr>
                  </a:solidFill>
                </a:rPr>
                <a:t>一</a:t>
              </a:r>
            </a:p>
          </p:txBody>
        </p:sp>
        <p:cxnSp>
          <p:nvCxnSpPr>
            <p:cNvPr id="17" name="直接连接符 16"/>
            <p:cNvCxnSpPr/>
            <p:nvPr/>
          </p:nvCxnSpPr>
          <p:spPr>
            <a:xfrm>
              <a:off x="5292008" y="1511814"/>
              <a:ext cx="4666290" cy="0"/>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3785895" y="1389879"/>
            <a:ext cx="5018405" cy="1256665"/>
            <a:chOff x="4361490" y="948658"/>
            <a:chExt cx="5983480" cy="1267494"/>
          </a:xfrm>
        </p:grpSpPr>
        <p:sp>
          <p:nvSpPr>
            <p:cNvPr id="23" name="文本框 30"/>
            <p:cNvSpPr txBox="1"/>
            <p:nvPr/>
          </p:nvSpPr>
          <p:spPr>
            <a:xfrm>
              <a:off x="5363910" y="948658"/>
              <a:ext cx="4981060" cy="520063"/>
            </a:xfrm>
            <a:prstGeom prst="rect">
              <a:avLst/>
            </a:prstGeom>
            <a:noFill/>
          </p:spPr>
          <p:txBody>
            <a:bodyPr wrap="square" rtlCol="0">
              <a:spAutoFit/>
            </a:bodyPr>
            <a:lstStyle>
              <a:defPPr>
                <a:defRPr lang="zh-CN"/>
              </a:defPPr>
              <a:lvl1pPr>
                <a:lnSpc>
                  <a:spcPct val="120000"/>
                </a:lnSpc>
                <a:defRPr sz="2300" b="1">
                  <a:solidFill>
                    <a:schemeClr val="accent1"/>
                  </a:solidFill>
                  <a:cs typeface="+mn-ea"/>
                </a:defRPr>
              </a:lvl1pPr>
            </a:lstStyle>
            <a:p>
              <a:r>
                <a:rPr lang="zh-CN" altLang="en-US" dirty="0">
                  <a:solidFill>
                    <a:schemeClr val="accent1">
                      <a:lumMod val="75000"/>
                    </a:schemeClr>
                  </a:solidFill>
                  <a:sym typeface="+mn-lt"/>
                </a:rPr>
                <a:t>深刻认识主题教育的重大意义</a:t>
              </a:r>
            </a:p>
          </p:txBody>
        </p:sp>
        <p:sp>
          <p:nvSpPr>
            <p:cNvPr id="24" name="矩形 23"/>
            <p:cNvSpPr/>
            <p:nvPr/>
          </p:nvSpPr>
          <p:spPr>
            <a:xfrm>
              <a:off x="4361490" y="1603861"/>
              <a:ext cx="786643" cy="61229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accent1">
                      <a:lumMod val="75000"/>
                    </a:schemeClr>
                  </a:solidFill>
                </a:rPr>
                <a:t>二</a:t>
              </a:r>
            </a:p>
          </p:txBody>
        </p:sp>
        <p:cxnSp>
          <p:nvCxnSpPr>
            <p:cNvPr id="25" name="直接连接符 24"/>
            <p:cNvCxnSpPr/>
            <p:nvPr/>
          </p:nvCxnSpPr>
          <p:spPr>
            <a:xfrm>
              <a:off x="5292008" y="2215861"/>
              <a:ext cx="4580144" cy="0"/>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3785895" y="2039384"/>
            <a:ext cx="4897755" cy="1325035"/>
            <a:chOff x="4377389" y="1594873"/>
            <a:chExt cx="5671085" cy="1325035"/>
          </a:xfrm>
        </p:grpSpPr>
        <p:sp>
          <p:nvSpPr>
            <p:cNvPr id="28" name="文本框 33"/>
            <p:cNvSpPr txBox="1"/>
            <p:nvPr/>
          </p:nvSpPr>
          <p:spPr>
            <a:xfrm>
              <a:off x="5375141" y="1594873"/>
              <a:ext cx="4673333" cy="515620"/>
            </a:xfrm>
            <a:prstGeom prst="rect">
              <a:avLst/>
            </a:prstGeom>
            <a:noFill/>
          </p:spPr>
          <p:txBody>
            <a:bodyPr wrap="square" rtlCol="0">
              <a:spAutoFit/>
            </a:bodyPr>
            <a:lstStyle>
              <a:defPPr>
                <a:defRPr lang="zh-CN"/>
              </a:defPPr>
              <a:lvl1pPr>
                <a:lnSpc>
                  <a:spcPct val="120000"/>
                </a:lnSpc>
                <a:defRPr sz="2300" b="1">
                  <a:solidFill>
                    <a:schemeClr val="accent1"/>
                  </a:solidFill>
                  <a:cs typeface="+mn-ea"/>
                </a:defRPr>
              </a:lvl1pPr>
            </a:lstStyle>
            <a:p>
              <a:r>
                <a:rPr lang="zh-CN" altLang="en-US" dirty="0">
                  <a:solidFill>
                    <a:schemeClr val="accent1">
                      <a:lumMod val="75000"/>
                    </a:schemeClr>
                  </a:solidFill>
                  <a:sym typeface="+mn-lt"/>
                </a:rPr>
                <a:t>准确把握主题教育的目标要求</a:t>
              </a:r>
              <a:endParaRPr lang="zh-CN" altLang="en-US" dirty="0">
                <a:gradFill>
                  <a:gsLst>
                    <a:gs pos="0">
                      <a:srgbClr val="E30000"/>
                    </a:gs>
                    <a:gs pos="100000">
                      <a:srgbClr val="760303"/>
                    </a:gs>
                  </a:gsLst>
                  <a:lin scaled="0"/>
                </a:gradFill>
                <a:sym typeface="+mn-lt"/>
              </a:endParaRPr>
            </a:p>
          </p:txBody>
        </p:sp>
        <p:sp>
          <p:nvSpPr>
            <p:cNvPr id="30" name="矩形 29"/>
            <p:cNvSpPr/>
            <p:nvPr/>
          </p:nvSpPr>
          <p:spPr>
            <a:xfrm>
              <a:off x="4377389" y="2307908"/>
              <a:ext cx="770603" cy="61200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accent1">
                      <a:lumMod val="75000"/>
                    </a:schemeClr>
                  </a:solidFill>
                </a:rPr>
                <a:t>三</a:t>
              </a:r>
            </a:p>
          </p:txBody>
        </p:sp>
        <p:cxnSp>
          <p:nvCxnSpPr>
            <p:cNvPr id="31" name="直接连接符 30"/>
            <p:cNvCxnSpPr/>
            <p:nvPr/>
          </p:nvCxnSpPr>
          <p:spPr>
            <a:xfrm>
              <a:off x="5292008" y="2919908"/>
              <a:ext cx="4421553" cy="0"/>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3789282" y="3516249"/>
            <a:ext cx="4893945" cy="612000"/>
            <a:chOff x="4377389" y="2307908"/>
            <a:chExt cx="5666675" cy="612000"/>
          </a:xfrm>
        </p:grpSpPr>
        <p:sp>
          <p:nvSpPr>
            <p:cNvPr id="20" name="文本框 33"/>
            <p:cNvSpPr txBox="1"/>
            <p:nvPr/>
          </p:nvSpPr>
          <p:spPr>
            <a:xfrm>
              <a:off x="5370730" y="2315528"/>
              <a:ext cx="4673334" cy="515620"/>
            </a:xfrm>
            <a:prstGeom prst="rect">
              <a:avLst/>
            </a:prstGeom>
            <a:noFill/>
          </p:spPr>
          <p:txBody>
            <a:bodyPr wrap="square" rtlCol="0">
              <a:spAutoFit/>
            </a:bodyPr>
            <a:lstStyle>
              <a:defPPr>
                <a:defRPr lang="zh-CN"/>
              </a:defPPr>
              <a:lvl1pPr>
                <a:lnSpc>
                  <a:spcPct val="120000"/>
                </a:lnSpc>
                <a:defRPr sz="2300" b="1">
                  <a:solidFill>
                    <a:schemeClr val="accent1"/>
                  </a:solidFill>
                  <a:cs typeface="+mn-ea"/>
                </a:defRPr>
              </a:lvl1pPr>
            </a:lstStyle>
            <a:p>
              <a:r>
                <a:rPr lang="zh-CN" altLang="en-US" dirty="0">
                  <a:solidFill>
                    <a:srgbClr val="C00000"/>
                  </a:solidFill>
                  <a:sym typeface="+mn-lt"/>
                </a:rPr>
                <a:t>具体掌握主题教育的过程要领</a:t>
              </a:r>
            </a:p>
          </p:txBody>
        </p:sp>
        <p:sp>
          <p:nvSpPr>
            <p:cNvPr id="21" name="矩形 20"/>
            <p:cNvSpPr/>
            <p:nvPr/>
          </p:nvSpPr>
          <p:spPr>
            <a:xfrm>
              <a:off x="4377389" y="2307908"/>
              <a:ext cx="770603" cy="61200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accent1">
                      <a:lumMod val="75000"/>
                    </a:schemeClr>
                  </a:solidFill>
                </a:rPr>
                <a:t>四</a:t>
              </a:r>
            </a:p>
          </p:txBody>
        </p:sp>
        <p:cxnSp>
          <p:nvCxnSpPr>
            <p:cNvPr id="22" name="直接连接符 21"/>
            <p:cNvCxnSpPr/>
            <p:nvPr/>
          </p:nvCxnSpPr>
          <p:spPr>
            <a:xfrm>
              <a:off x="5292008" y="2919908"/>
              <a:ext cx="4421553" cy="0"/>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xmlns="" Requires="p14">
      <p:transition spd="slow" p14:dur="2000" advTm="6993"/>
    </mc:Choice>
    <mc:Fallback>
      <p:transition spd="slow" advTm="6993"/>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23"/>
          <p:cNvSpPr txBox="1"/>
          <p:nvPr/>
        </p:nvSpPr>
        <p:spPr>
          <a:xfrm>
            <a:off x="7814573" y="503807"/>
            <a:ext cx="1192213" cy="865188"/>
          </a:xfrm>
          <a:prstGeom prst="rect">
            <a:avLst/>
          </a:prstGeom>
        </p:spPr>
        <p:txBody>
          <a:bodyPr anchor="ctr" anchorCtr="0"/>
          <a:lstStyle>
            <a:lvl1pPr marL="0" indent="0" algn="ctr" defTabSz="914400" rtl="0" eaLnBrk="1" latinLnBrk="0" hangingPunct="1">
              <a:spcBef>
                <a:spcPct val="20000"/>
              </a:spcBef>
              <a:buFont typeface="Arial" panose="020B0604020202020204" pitchFamily="34" charset="0"/>
              <a:buNone/>
              <a:defRPr sz="4000" kern="1200">
                <a:solidFill>
                  <a:schemeClr val="accent2">
                    <a:lumMod val="20000"/>
                    <a:lumOff val="8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四</a:t>
            </a:r>
          </a:p>
        </p:txBody>
      </p:sp>
      <p:sp>
        <p:nvSpPr>
          <p:cNvPr id="7" name="矩形 6"/>
          <p:cNvSpPr/>
          <p:nvPr/>
        </p:nvSpPr>
        <p:spPr>
          <a:xfrm>
            <a:off x="5050790" y="1819910"/>
            <a:ext cx="1235710" cy="1280160"/>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r>
              <a:rPr lang="zh-CN" altLang="en-US" sz="7200" b="1" dirty="0">
                <a:solidFill>
                  <a:schemeClr val="accent1">
                    <a:lumMod val="75000"/>
                  </a:schemeClr>
                </a:solidFill>
              </a:rPr>
              <a:t>过</a:t>
            </a:r>
          </a:p>
        </p:txBody>
      </p:sp>
      <p:sp>
        <p:nvSpPr>
          <p:cNvPr id="8" name="矩形 7"/>
          <p:cNvSpPr/>
          <p:nvPr/>
        </p:nvSpPr>
        <p:spPr>
          <a:xfrm>
            <a:off x="6875145" y="1819275"/>
            <a:ext cx="1229360" cy="1280795"/>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r>
              <a:rPr lang="zh-CN" altLang="en-US" sz="7200" b="1" dirty="0">
                <a:solidFill>
                  <a:schemeClr val="accent1">
                    <a:lumMod val="75000"/>
                  </a:schemeClr>
                </a:solidFill>
              </a:rPr>
              <a:t>程</a:t>
            </a:r>
          </a:p>
        </p:txBody>
      </p:sp>
      <p:sp>
        <p:nvSpPr>
          <p:cNvPr id="2" name="矩形 1"/>
          <p:cNvSpPr/>
          <p:nvPr/>
        </p:nvSpPr>
        <p:spPr>
          <a:xfrm>
            <a:off x="5050790" y="3502660"/>
            <a:ext cx="1250950" cy="1157605"/>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r>
              <a:rPr lang="zh-CN" altLang="en-US" sz="7200" b="1" dirty="0">
                <a:solidFill>
                  <a:schemeClr val="accent1">
                    <a:lumMod val="75000"/>
                  </a:schemeClr>
                </a:solidFill>
              </a:rPr>
              <a:t>要</a:t>
            </a:r>
          </a:p>
        </p:txBody>
      </p:sp>
      <p:sp>
        <p:nvSpPr>
          <p:cNvPr id="3" name="矩形 2"/>
          <p:cNvSpPr/>
          <p:nvPr/>
        </p:nvSpPr>
        <p:spPr>
          <a:xfrm>
            <a:off x="6829425" y="3502660"/>
            <a:ext cx="1275080" cy="1157605"/>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r>
              <a:rPr lang="zh-CN" altLang="en-US" sz="7200" b="1" dirty="0">
                <a:solidFill>
                  <a:schemeClr val="accent1">
                    <a:lumMod val="75000"/>
                  </a:schemeClr>
                </a:solidFill>
              </a:rPr>
              <a:t>领</a:t>
            </a: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2000" advTm="4813"/>
    </mc:Choice>
    <mc:Fallback>
      <p:transition spd="slow" advTm="4813"/>
    </mc:Fallback>
  </mc:AlternateContent>
  <p:timing>
    <p:tnLst>
      <p:par>
        <p:cTn id="1" dur="indefinite" restart="never" nodeType="tmRoot"/>
      </p:par>
    </p:tnLst>
    <p:bldLst>
      <p:bldP spid="7" grpId="0" bldLvl="0" animBg="1"/>
      <p:bldP spid="8" grpId="0" bldLvl="0" animBg="1"/>
      <p:bldP spid="2" grpId="0" bldLvl="0" animBg="1"/>
      <p:bldP spid="3"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a:solidFill>
                  <a:schemeClr val="accent1">
                    <a:lumMod val="75000"/>
                  </a:schemeClr>
                </a:solidFill>
                <a:cs typeface="+mn-ea"/>
                <a:sym typeface="+mn-lt"/>
              </a:rPr>
              <a:t>四、具体掌握主题教育的过程要领</a:t>
            </a:r>
          </a:p>
        </p:txBody>
      </p:sp>
      <p:sp>
        <p:nvSpPr>
          <p:cNvPr id="4" name="矩形 3"/>
          <p:cNvSpPr/>
          <p:nvPr/>
        </p:nvSpPr>
        <p:spPr>
          <a:xfrm flipV="1">
            <a:off x="-24765" y="2080895"/>
            <a:ext cx="3247390" cy="899795"/>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20000"/>
              </a:lnSpc>
            </a:pPr>
            <a:endParaRPr lang="zh-CN" altLang="en-US" dirty="0">
              <a:solidFill>
                <a:srgbClr val="FFFFFF"/>
              </a:solidFill>
            </a:endParaRPr>
          </a:p>
        </p:txBody>
      </p:sp>
      <p:sp>
        <p:nvSpPr>
          <p:cNvPr id="5" name="文本框 10"/>
          <p:cNvSpPr txBox="1"/>
          <p:nvPr/>
        </p:nvSpPr>
        <p:spPr>
          <a:xfrm>
            <a:off x="-24765" y="2199005"/>
            <a:ext cx="3247390" cy="681990"/>
          </a:xfrm>
          <a:prstGeom prst="rect">
            <a:avLst/>
          </a:prstGeom>
          <a:noFill/>
        </p:spPr>
        <p:txBody>
          <a:bodyPr wrap="square" rtlCol="0">
            <a:spAutoFit/>
          </a:bodyPr>
          <a:lstStyle/>
          <a:p>
            <a:pPr algn="ctr" defTabSz="913765">
              <a:lnSpc>
                <a:spcPct val="120000"/>
              </a:lnSpc>
            </a:pPr>
            <a:r>
              <a:rPr lang="zh-CN" altLang="en-US" sz="3200" b="1" dirty="0">
                <a:solidFill>
                  <a:srgbClr val="FFBE00">
                    <a:lumMod val="20000"/>
                    <a:lumOff val="80000"/>
                  </a:srgbClr>
                </a:solidFill>
              </a:rPr>
              <a:t>全面开展</a:t>
            </a:r>
          </a:p>
        </p:txBody>
      </p:sp>
      <p:sp>
        <p:nvSpPr>
          <p:cNvPr id="6" name="矩形 5"/>
          <p:cNvSpPr/>
          <p:nvPr/>
        </p:nvSpPr>
        <p:spPr>
          <a:xfrm>
            <a:off x="556895" y="3679825"/>
            <a:ext cx="7454265" cy="706755"/>
          </a:xfrm>
          <a:prstGeom prst="rect">
            <a:avLst/>
          </a:prstGeom>
        </p:spPr>
        <p:txBody>
          <a:bodyPr wrap="square">
            <a:spAutoFit/>
          </a:bodyPr>
          <a:lstStyle/>
          <a:p>
            <a:pPr algn="ctr" defTabSz="913765"/>
            <a:r>
              <a:rPr lang="zh-CN" altLang="en-US" sz="2000" b="1" dirty="0">
                <a:solidFill>
                  <a:schemeClr val="accent3">
                    <a:lumMod val="50000"/>
                  </a:schemeClr>
                </a:solidFill>
                <a:latin typeface="微软雅黑" panose="020B0503020204020204" charset="-122"/>
              </a:rPr>
              <a:t>学习方式：集中学习</a:t>
            </a:r>
            <a:r>
              <a:rPr lang="en-US" altLang="zh-CN" sz="2000" b="1" dirty="0">
                <a:solidFill>
                  <a:schemeClr val="accent3">
                    <a:lumMod val="50000"/>
                  </a:schemeClr>
                </a:solidFill>
                <a:latin typeface="微软雅黑" panose="020B0503020204020204" charset="-122"/>
                <a:sym typeface="+mn-ea"/>
              </a:rPr>
              <a:t>+</a:t>
            </a:r>
            <a:r>
              <a:rPr lang="zh-CN" altLang="en-US" sz="2000" b="1" dirty="0">
                <a:solidFill>
                  <a:schemeClr val="accent3">
                    <a:lumMod val="50000"/>
                  </a:schemeClr>
                </a:solidFill>
                <a:latin typeface="微软雅黑" panose="020B0503020204020204" charset="-122"/>
                <a:sym typeface="+mn-ea"/>
              </a:rPr>
              <a:t>自主学习</a:t>
            </a:r>
            <a:r>
              <a:rPr lang="zh-CN" altLang="en-US" sz="2000" b="1" dirty="0">
                <a:solidFill>
                  <a:srgbClr val="FF0000"/>
                </a:solidFill>
                <a:latin typeface="微软雅黑" panose="020B0503020204020204" charset="-122"/>
                <a:sym typeface="+mn-ea"/>
              </a:rPr>
              <a:t>（主要方式）</a:t>
            </a:r>
            <a:endParaRPr lang="zh-CN" altLang="en-US" sz="2000" b="1" dirty="0">
              <a:solidFill>
                <a:srgbClr val="FF0000"/>
              </a:solidFill>
              <a:latin typeface="微软雅黑" panose="020B0503020204020204" charset="-122"/>
            </a:endParaRPr>
          </a:p>
          <a:p>
            <a:pPr algn="ctr" defTabSz="913765"/>
            <a:endParaRPr lang="zh-CN" altLang="en-US" sz="2000" b="1" dirty="0">
              <a:solidFill>
                <a:srgbClr val="FF0000"/>
              </a:solidFill>
              <a:latin typeface="微软雅黑" panose="020B0503020204020204" charset="-122"/>
            </a:endParaRPr>
          </a:p>
        </p:txBody>
      </p:sp>
      <p:sp>
        <p:nvSpPr>
          <p:cNvPr id="7" name="矩形 6"/>
          <p:cNvSpPr/>
          <p:nvPr/>
        </p:nvSpPr>
        <p:spPr>
          <a:xfrm>
            <a:off x="5207182" y="1422671"/>
            <a:ext cx="1620000" cy="1620000"/>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r>
              <a:rPr lang="zh-CN" altLang="en-US" sz="9600" b="1" dirty="0" smtClean="0">
                <a:solidFill>
                  <a:schemeClr val="accent1">
                    <a:lumMod val="75000"/>
                  </a:schemeClr>
                </a:solidFill>
              </a:rPr>
              <a:t>学</a:t>
            </a:r>
            <a:endParaRPr lang="zh-CN" altLang="en-US" sz="9600" b="1" dirty="0">
              <a:solidFill>
                <a:schemeClr val="accent1">
                  <a:lumMod val="75000"/>
                </a:schemeClr>
              </a:solidFill>
            </a:endParaRPr>
          </a:p>
        </p:txBody>
      </p:sp>
      <p:sp>
        <p:nvSpPr>
          <p:cNvPr id="8" name="矩形 7"/>
          <p:cNvSpPr/>
          <p:nvPr/>
        </p:nvSpPr>
        <p:spPr>
          <a:xfrm>
            <a:off x="7043444" y="1422671"/>
            <a:ext cx="1620000" cy="1620000"/>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r>
              <a:rPr lang="zh-CN" altLang="en-US" sz="9600" b="1" dirty="0">
                <a:solidFill>
                  <a:schemeClr val="accent1">
                    <a:lumMod val="75000"/>
                  </a:schemeClr>
                </a:solidFill>
              </a:rPr>
              <a:t>习</a:t>
            </a:r>
          </a:p>
        </p:txBody>
      </p:sp>
      <p:grpSp>
        <p:nvGrpSpPr>
          <p:cNvPr id="10" name="组合 9"/>
          <p:cNvGrpSpPr/>
          <p:nvPr/>
        </p:nvGrpSpPr>
        <p:grpSpPr>
          <a:xfrm>
            <a:off x="442615" y="1379677"/>
            <a:ext cx="1224587" cy="589855"/>
            <a:chOff x="3103185" y="1414002"/>
            <a:chExt cx="1224587" cy="589855"/>
          </a:xfrm>
        </p:grpSpPr>
        <p:pic>
          <p:nvPicPr>
            <p:cNvPr id="12" name="Picture 2" descr="C:\Users\xb\Desktop\素材--党建\PNG--党（国）徽旗\党旗红旗\16sucai_201507091736.png"/>
            <p:cNvPicPr>
              <a:picLocks noChangeAspect="1" noChangeArrowheads="1"/>
            </p:cNvPicPr>
            <p:nvPr/>
          </p:nvPicPr>
          <p:blipFill>
            <a:blip r:embed="rId3" cstate="screen"/>
            <a:srcRect/>
            <a:stretch>
              <a:fillRect/>
            </a:stretch>
          </p:blipFill>
          <p:spPr bwMode="auto">
            <a:xfrm flipH="1">
              <a:off x="3103185" y="1414002"/>
              <a:ext cx="1102725" cy="578443"/>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3" descr="C:\Users\xb\Desktop\53bf653e36a06.png"/>
            <p:cNvPicPr>
              <a:picLocks noChangeAspect="1" noChangeArrowheads="1"/>
            </p:cNvPicPr>
            <p:nvPr/>
          </p:nvPicPr>
          <p:blipFill>
            <a:blip r:embed="rId4" cstate="screen"/>
            <a:srcRect/>
            <a:stretch>
              <a:fillRect/>
            </a:stretch>
          </p:blipFill>
          <p:spPr bwMode="auto">
            <a:xfrm>
              <a:off x="3692301" y="1440425"/>
              <a:ext cx="635471" cy="56343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 name="矩形 1"/>
          <p:cNvSpPr/>
          <p:nvPr/>
        </p:nvSpPr>
        <p:spPr>
          <a:xfrm>
            <a:off x="3325042" y="1406161"/>
            <a:ext cx="1620000" cy="1620000"/>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r>
              <a:rPr lang="zh-CN" altLang="zh-CN" sz="9600" b="1" dirty="0" smtClean="0">
                <a:solidFill>
                  <a:schemeClr val="accent1">
                    <a:lumMod val="75000"/>
                  </a:schemeClr>
                </a:solidFill>
              </a:rPr>
              <a:t>大</a:t>
            </a:r>
          </a:p>
        </p:txBody>
      </p:sp>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5" grpId="0"/>
      <p:bldP spid="6" grpId="0"/>
      <p:bldP spid="7" grpId="0" bldLvl="0" animBg="1"/>
      <p:bldP spid="8" grpId="0" bldLvl="0" animBg="1"/>
      <p:bldP spid="2"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441960" y="1722120"/>
            <a:ext cx="1224915" cy="283337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20000"/>
              </a:lnSpc>
            </a:pPr>
            <a:endParaRPr lang="zh-CN" altLang="en-US" dirty="0">
              <a:solidFill>
                <a:srgbClr val="FFFFFF"/>
              </a:solidFill>
            </a:endParaRPr>
          </a:p>
        </p:txBody>
      </p:sp>
      <p:sp>
        <p:nvSpPr>
          <p:cNvPr id="5" name="文本框 10"/>
          <p:cNvSpPr txBox="1"/>
          <p:nvPr/>
        </p:nvSpPr>
        <p:spPr>
          <a:xfrm>
            <a:off x="-24765" y="1840230"/>
            <a:ext cx="2077085" cy="2453640"/>
          </a:xfrm>
          <a:prstGeom prst="rect">
            <a:avLst/>
          </a:prstGeom>
          <a:noFill/>
        </p:spPr>
        <p:txBody>
          <a:bodyPr wrap="square" rtlCol="0">
            <a:spAutoFit/>
          </a:bodyPr>
          <a:lstStyle/>
          <a:p>
            <a:pPr algn="ctr" defTabSz="913765">
              <a:lnSpc>
                <a:spcPct val="120000"/>
              </a:lnSpc>
            </a:pPr>
            <a:r>
              <a:rPr lang="zh-CN" altLang="en-US" sz="3200" b="1" dirty="0">
                <a:solidFill>
                  <a:srgbClr val="FFBE00">
                    <a:lumMod val="20000"/>
                    <a:lumOff val="80000"/>
                  </a:srgbClr>
                </a:solidFill>
              </a:rPr>
              <a:t>学</a:t>
            </a:r>
          </a:p>
          <a:p>
            <a:pPr algn="ctr" defTabSz="913765">
              <a:lnSpc>
                <a:spcPct val="120000"/>
              </a:lnSpc>
            </a:pPr>
            <a:r>
              <a:rPr lang="zh-CN" altLang="en-US" sz="3200" b="1" dirty="0">
                <a:solidFill>
                  <a:srgbClr val="FFBE00">
                    <a:lumMod val="20000"/>
                    <a:lumOff val="80000"/>
                  </a:srgbClr>
                </a:solidFill>
              </a:rPr>
              <a:t>习</a:t>
            </a:r>
          </a:p>
          <a:p>
            <a:pPr algn="ctr" defTabSz="913765">
              <a:lnSpc>
                <a:spcPct val="120000"/>
              </a:lnSpc>
            </a:pPr>
            <a:r>
              <a:rPr lang="zh-CN" altLang="en-US" sz="3200" b="1" dirty="0">
                <a:solidFill>
                  <a:srgbClr val="FFBE00">
                    <a:lumMod val="20000"/>
                    <a:lumOff val="80000"/>
                  </a:srgbClr>
                </a:solidFill>
              </a:rPr>
              <a:t>内</a:t>
            </a:r>
          </a:p>
          <a:p>
            <a:pPr algn="ctr" defTabSz="913765">
              <a:lnSpc>
                <a:spcPct val="120000"/>
              </a:lnSpc>
            </a:pPr>
            <a:r>
              <a:rPr lang="zh-CN" altLang="en-US" sz="3200" b="1" dirty="0">
                <a:solidFill>
                  <a:srgbClr val="FFBE00">
                    <a:lumMod val="20000"/>
                    <a:lumOff val="80000"/>
                  </a:srgbClr>
                </a:solidFill>
              </a:rPr>
              <a:t>容</a:t>
            </a:r>
          </a:p>
        </p:txBody>
      </p:sp>
      <p:sp>
        <p:nvSpPr>
          <p:cNvPr id="6" name="矩形 5"/>
          <p:cNvSpPr/>
          <p:nvPr/>
        </p:nvSpPr>
        <p:spPr>
          <a:xfrm>
            <a:off x="1846580" y="1390650"/>
            <a:ext cx="7146290" cy="3507740"/>
          </a:xfrm>
          <a:prstGeom prst="rect">
            <a:avLst/>
          </a:prstGeom>
        </p:spPr>
        <p:txBody>
          <a:bodyPr wrap="square">
            <a:spAutoFit/>
          </a:bodyPr>
          <a:lstStyle/>
          <a:p>
            <a:pPr indent="0" algn="just" defTabSz="913765">
              <a:buFont typeface="Wingdings" panose="05000000000000000000" charset="0"/>
              <a:buNone/>
            </a:pPr>
            <a:endParaRPr lang="zh-CN" altLang="en-US" sz="2000" b="1" dirty="0">
              <a:solidFill>
                <a:srgbClr val="FF0000"/>
              </a:solidFill>
              <a:latin typeface="微软雅黑" panose="020B0503020204020204" charset="-122"/>
              <a:ea typeface="微软雅黑" panose="020B0503020204020204" charset="-122"/>
              <a:cs typeface="微软雅黑" panose="020B0503020204020204" charset="-122"/>
              <a:sym typeface="+mn-ea"/>
            </a:endParaRPr>
          </a:p>
          <a:p>
            <a:pPr marL="342900" indent="-342900" algn="just" defTabSz="913765">
              <a:buFont typeface="Wingdings" panose="05000000000000000000" charset="0"/>
              <a:buChar char="u"/>
            </a:pP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sym typeface="+mn-ea"/>
              </a:rPr>
              <a:t>党员干部：</a:t>
            </a:r>
          </a:p>
          <a:p>
            <a:pPr indent="0" algn="just" defTabSz="913765">
              <a:buFont typeface="Wingdings" panose="05000000000000000000" charset="0"/>
              <a:buNone/>
            </a:pPr>
            <a:r>
              <a:rPr lang="zh-CN" altLang="en-US"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   </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 </a:t>
            </a:r>
            <a:r>
              <a:rPr lang="en-US" altLang="zh-CN" dirty="0">
                <a:solidFill>
                  <a:schemeClr val="accent3">
                    <a:lumMod val="50000"/>
                  </a:schemeClr>
                </a:solidFill>
                <a:latin typeface="微软雅黑" panose="020B0503020204020204" charset="-122"/>
                <a:ea typeface="微软雅黑" panose="020B0503020204020204" charset="-122"/>
                <a:cs typeface="微软雅黑" panose="020B0503020204020204" charset="-122"/>
              </a:rPr>
              <a:t>1.</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《习近平新时代中国特色社会主义思想学习纲要》；</a:t>
            </a:r>
          </a:p>
          <a:p>
            <a:pPr indent="0" algn="just" defTabSz="913765">
              <a:buFont typeface="Wingdings" panose="05000000000000000000" charset="0"/>
              <a:buNone/>
            </a:pP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    </a:t>
            </a:r>
            <a:r>
              <a:rPr lang="en-US" altLang="zh-CN"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2.</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《习近平关于“不忘初心、牢记使命”重要论述选编》</a:t>
            </a:r>
            <a:r>
              <a:rPr lang="zh-CN" altLang="en-US" dirty="0">
                <a:solidFill>
                  <a:srgbClr val="FF0000"/>
                </a:solidFill>
                <a:latin typeface="微软雅黑" panose="020B0503020204020204" charset="-122"/>
                <a:ea typeface="微软雅黑" panose="020B0503020204020204" charset="-122"/>
                <a:cs typeface="微软雅黑" panose="020B0503020204020204" charset="-122"/>
                <a:sym typeface="+mn-ea"/>
              </a:rPr>
              <a:t>（通读）；</a:t>
            </a:r>
            <a:endPar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endParaRPr>
          </a:p>
          <a:p>
            <a:pPr indent="0" algn="just" defTabSz="913765">
              <a:buFont typeface="Wingdings" panose="05000000000000000000" charset="0"/>
              <a:buNone/>
            </a:pPr>
            <a:r>
              <a:rPr lang="en-US" altLang="zh-CN" dirty="0">
                <a:solidFill>
                  <a:schemeClr val="accent3">
                    <a:lumMod val="50000"/>
                  </a:schemeClr>
                </a:solidFill>
                <a:latin typeface="微软雅黑" panose="020B0503020204020204" charset="-122"/>
                <a:ea typeface="微软雅黑" panose="020B0503020204020204" charset="-122"/>
                <a:cs typeface="微软雅黑" panose="020B0503020204020204" charset="-122"/>
              </a:rPr>
              <a:t>    3.</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《“不忘初心、牢记使命”优秀共产党员先进事迹选编》；</a:t>
            </a:r>
            <a:endParaRPr lang="zh-CN" altLang="en-US" dirty="0">
              <a:solidFill>
                <a:srgbClr val="FF0000"/>
              </a:solidFill>
              <a:latin typeface="微软雅黑" panose="020B0503020204020204" charset="-122"/>
              <a:ea typeface="微软雅黑" panose="020B0503020204020204" charset="-122"/>
              <a:cs typeface="微软雅黑" panose="020B0503020204020204" charset="-122"/>
            </a:endParaRPr>
          </a:p>
          <a:p>
            <a:pPr indent="0" algn="just" defTabSz="913765">
              <a:buFont typeface="Wingdings" panose="05000000000000000000" charset="0"/>
              <a:buNone/>
            </a:pPr>
            <a:r>
              <a:rPr lang="en-US" altLang="zh-CN" dirty="0">
                <a:solidFill>
                  <a:schemeClr val="accent3">
                    <a:lumMod val="50000"/>
                  </a:schemeClr>
                </a:solidFill>
                <a:latin typeface="微软雅黑" panose="020B0503020204020204" charset="-122"/>
                <a:ea typeface="微软雅黑" panose="020B0503020204020204" charset="-122"/>
                <a:cs typeface="微软雅黑" panose="020B0503020204020204" charset="-122"/>
              </a:rPr>
              <a:t>    4.</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《做到“两个维护”》；</a:t>
            </a:r>
            <a:endPar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a:p>
            <a:pPr indent="0" algn="just" defTabSz="913765">
              <a:buFont typeface="Wingdings" panose="05000000000000000000" charset="0"/>
              <a:buNone/>
            </a:pPr>
            <a:r>
              <a:rPr lang="en-US" altLang="zh-CN" dirty="0">
                <a:solidFill>
                  <a:schemeClr val="accent3">
                    <a:lumMod val="50000"/>
                  </a:schemeClr>
                </a:solidFill>
                <a:latin typeface="微软雅黑" panose="020B0503020204020204" charset="-122"/>
                <a:ea typeface="微软雅黑" panose="020B0503020204020204" charset="-122"/>
                <a:cs typeface="微软雅黑" panose="020B0503020204020204" charset="-122"/>
              </a:rPr>
              <a:t>    5.</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《见证初心和使命的“十一书”》；</a:t>
            </a:r>
            <a:endPar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a:p>
            <a:pPr indent="0" algn="just" defTabSz="913765">
              <a:buFont typeface="Wingdings" panose="05000000000000000000" charset="0"/>
              <a:buNone/>
            </a:pPr>
            <a:r>
              <a:rPr lang="en-US" altLang="zh-CN" dirty="0">
                <a:solidFill>
                  <a:schemeClr val="accent3">
                    <a:lumMod val="50000"/>
                  </a:schemeClr>
                </a:solidFill>
                <a:latin typeface="微软雅黑" panose="020B0503020204020204" charset="-122"/>
                <a:ea typeface="微软雅黑" panose="020B0503020204020204" charset="-122"/>
                <a:cs typeface="微软雅黑" panose="020B0503020204020204" charset="-122"/>
              </a:rPr>
              <a:t>    6.</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《坚决彻底反对形式主义、官僚主义》；</a:t>
            </a:r>
            <a:endPar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a:p>
            <a:pPr indent="0" algn="just" defTabSz="913765">
              <a:buFont typeface="Wingdings" panose="05000000000000000000" charset="0"/>
              <a:buNone/>
            </a:pPr>
            <a:r>
              <a:rPr lang="en-US" altLang="zh-CN" dirty="0">
                <a:solidFill>
                  <a:schemeClr val="accent3">
                    <a:lumMod val="50000"/>
                  </a:schemeClr>
                </a:solidFill>
                <a:latin typeface="微软雅黑" panose="020B0503020204020204" charset="-122"/>
                <a:ea typeface="微软雅黑" panose="020B0503020204020204" charset="-122"/>
                <a:cs typeface="微软雅黑" panose="020B0503020204020204" charset="-122"/>
              </a:rPr>
              <a:t>    7.</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《贯彻落实习近平新时代中国特色社会主义思想在改革发展稳定中攻坚克难案例提要》；</a:t>
            </a:r>
            <a:endPar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a:p>
            <a:pPr indent="0" algn="just" defTabSz="913765">
              <a:buFont typeface="Wingdings" panose="05000000000000000000" charset="0"/>
              <a:buNone/>
            </a:pP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    </a:t>
            </a:r>
            <a:r>
              <a:rPr lang="en-US" altLang="zh-CN" dirty="0">
                <a:solidFill>
                  <a:schemeClr val="accent3">
                    <a:lumMod val="50000"/>
                  </a:schemeClr>
                </a:solidFill>
                <a:latin typeface="微软雅黑" panose="020B0503020204020204" charset="-122"/>
                <a:ea typeface="微软雅黑" panose="020B0503020204020204" charset="-122"/>
                <a:cs typeface="微软雅黑" panose="020B0503020204020204" charset="-122"/>
              </a:rPr>
              <a:t>8.《中国共产党党内重要法规汇编》</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等。</a:t>
            </a:r>
            <a:endParaRPr lang="zh-CN" altLang="en-US" sz="2000" b="1" dirty="0">
              <a:solidFill>
                <a:schemeClr val="accent3">
                  <a:lumMod val="50000"/>
                </a:schemeClr>
              </a:solidFill>
              <a:latin typeface="微软雅黑" panose="020B0503020204020204" charset="-122"/>
            </a:endParaRPr>
          </a:p>
          <a:p>
            <a:pPr marL="342900" indent="-342900" algn="just" defTabSz="913765">
              <a:buFont typeface="Wingdings" panose="05000000000000000000" charset="0"/>
              <a:buChar char="u"/>
            </a:pPr>
            <a:endParaRPr lang="zh-CN" altLang="en-US" sz="2000" b="1" dirty="0">
              <a:solidFill>
                <a:schemeClr val="accent3">
                  <a:lumMod val="50000"/>
                </a:schemeClr>
              </a:solidFill>
              <a:latin typeface="微软雅黑" panose="020B0503020204020204" charset="-122"/>
            </a:endParaRPr>
          </a:p>
        </p:txBody>
      </p:sp>
      <p:grpSp>
        <p:nvGrpSpPr>
          <p:cNvPr id="10" name="组合 9"/>
          <p:cNvGrpSpPr/>
          <p:nvPr/>
        </p:nvGrpSpPr>
        <p:grpSpPr>
          <a:xfrm>
            <a:off x="442615" y="1020902"/>
            <a:ext cx="1224587" cy="589855"/>
            <a:chOff x="3103185" y="1414002"/>
            <a:chExt cx="1224587" cy="589855"/>
          </a:xfrm>
        </p:grpSpPr>
        <p:pic>
          <p:nvPicPr>
            <p:cNvPr id="12" name="Picture 2" descr="C:\Users\xb\Desktop\素材--党建\PNG--党（国）徽旗\党旗红旗\16sucai_201507091736.png"/>
            <p:cNvPicPr>
              <a:picLocks noChangeAspect="1" noChangeArrowheads="1"/>
            </p:cNvPicPr>
            <p:nvPr/>
          </p:nvPicPr>
          <p:blipFill>
            <a:blip r:embed="rId3" cstate="screen"/>
            <a:srcRect/>
            <a:stretch>
              <a:fillRect/>
            </a:stretch>
          </p:blipFill>
          <p:spPr bwMode="auto">
            <a:xfrm flipH="1">
              <a:off x="3103185" y="1414002"/>
              <a:ext cx="1102725" cy="578443"/>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3" descr="C:\Users\xb\Desktop\53bf653e36a06.png"/>
            <p:cNvPicPr>
              <a:picLocks noChangeAspect="1" noChangeArrowheads="1"/>
            </p:cNvPicPr>
            <p:nvPr/>
          </p:nvPicPr>
          <p:blipFill>
            <a:blip r:embed="rId4" cstate="screen"/>
            <a:srcRect/>
            <a:stretch>
              <a:fillRect/>
            </a:stretch>
          </p:blipFill>
          <p:spPr bwMode="auto">
            <a:xfrm>
              <a:off x="3692301" y="1440425"/>
              <a:ext cx="635471" cy="56343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8" name="文本占位符 17"/>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a:solidFill>
                  <a:schemeClr val="accent1">
                    <a:lumMod val="75000"/>
                  </a:schemeClr>
                </a:solidFill>
                <a:cs typeface="+mn-ea"/>
                <a:sym typeface="+mn-lt"/>
              </a:rPr>
              <a:t>四、具体掌握主题教育的过程要领</a:t>
            </a:r>
          </a:p>
        </p:txBody>
      </p:sp>
      <p:sp>
        <p:nvSpPr>
          <p:cNvPr id="3" name="文本框 2"/>
          <p:cNvSpPr txBox="1"/>
          <p:nvPr/>
        </p:nvSpPr>
        <p:spPr>
          <a:xfrm>
            <a:off x="2804160" y="1049655"/>
            <a:ext cx="4215130" cy="521970"/>
          </a:xfrm>
          <a:prstGeom prst="rect">
            <a:avLst/>
          </a:prstGeom>
          <a:noFill/>
        </p:spPr>
        <p:txBody>
          <a:bodyPr wrap="square" rtlCol="0">
            <a:spAutoFit/>
          </a:bodyPr>
          <a:lstStyle/>
          <a:p>
            <a:r>
              <a:rPr lang="en-US" altLang="zh-CN" sz="2800" b="1" dirty="0">
                <a:solidFill>
                  <a:schemeClr val="accent1">
                    <a:lumMod val="75000"/>
                  </a:schemeClr>
                </a:solidFill>
                <a:latin typeface="黑体" panose="02010609060101010101" charset="-122"/>
                <a:ea typeface="黑体" panose="02010609060101010101" charset="-122"/>
                <a:cs typeface="微软雅黑" panose="020B0503020204020204" charset="-122"/>
                <a:sym typeface="+mn-ea"/>
              </a:rPr>
              <a:t>读原著、学原文、悟原理</a:t>
            </a:r>
          </a:p>
        </p:txBody>
      </p:sp>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5"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441960" y="1722120"/>
            <a:ext cx="1224915" cy="283337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20000"/>
              </a:lnSpc>
            </a:pPr>
            <a:endParaRPr lang="zh-CN" altLang="en-US" dirty="0">
              <a:solidFill>
                <a:srgbClr val="FFFFFF"/>
              </a:solidFill>
            </a:endParaRPr>
          </a:p>
        </p:txBody>
      </p:sp>
      <p:sp>
        <p:nvSpPr>
          <p:cNvPr id="5" name="文本框 10"/>
          <p:cNvSpPr txBox="1"/>
          <p:nvPr/>
        </p:nvSpPr>
        <p:spPr>
          <a:xfrm>
            <a:off x="-24765" y="1840230"/>
            <a:ext cx="2077085" cy="2453640"/>
          </a:xfrm>
          <a:prstGeom prst="rect">
            <a:avLst/>
          </a:prstGeom>
          <a:noFill/>
        </p:spPr>
        <p:txBody>
          <a:bodyPr wrap="square" rtlCol="0">
            <a:spAutoFit/>
          </a:bodyPr>
          <a:lstStyle/>
          <a:p>
            <a:pPr algn="ctr" defTabSz="913765">
              <a:lnSpc>
                <a:spcPct val="120000"/>
              </a:lnSpc>
            </a:pPr>
            <a:r>
              <a:rPr lang="zh-CN" altLang="en-US" sz="3200" b="1" dirty="0">
                <a:solidFill>
                  <a:srgbClr val="FFBE00">
                    <a:lumMod val="20000"/>
                    <a:lumOff val="80000"/>
                  </a:srgbClr>
                </a:solidFill>
              </a:rPr>
              <a:t>学</a:t>
            </a:r>
          </a:p>
          <a:p>
            <a:pPr algn="ctr" defTabSz="913765">
              <a:lnSpc>
                <a:spcPct val="120000"/>
              </a:lnSpc>
            </a:pPr>
            <a:r>
              <a:rPr lang="zh-CN" altLang="en-US" sz="3200" b="1" dirty="0">
                <a:solidFill>
                  <a:srgbClr val="FFBE00">
                    <a:lumMod val="20000"/>
                    <a:lumOff val="80000"/>
                  </a:srgbClr>
                </a:solidFill>
              </a:rPr>
              <a:t>习</a:t>
            </a:r>
          </a:p>
          <a:p>
            <a:pPr algn="ctr" defTabSz="913765">
              <a:lnSpc>
                <a:spcPct val="120000"/>
              </a:lnSpc>
            </a:pPr>
            <a:r>
              <a:rPr lang="zh-CN" altLang="en-US" sz="3200" b="1" dirty="0">
                <a:solidFill>
                  <a:srgbClr val="FFBE00">
                    <a:lumMod val="20000"/>
                    <a:lumOff val="80000"/>
                  </a:srgbClr>
                </a:solidFill>
              </a:rPr>
              <a:t>内</a:t>
            </a:r>
          </a:p>
          <a:p>
            <a:pPr algn="ctr" defTabSz="913765">
              <a:lnSpc>
                <a:spcPct val="120000"/>
              </a:lnSpc>
            </a:pPr>
            <a:r>
              <a:rPr lang="zh-CN" altLang="en-US" sz="3200" b="1" dirty="0">
                <a:solidFill>
                  <a:srgbClr val="FFBE00">
                    <a:lumMod val="20000"/>
                    <a:lumOff val="80000"/>
                  </a:srgbClr>
                </a:solidFill>
              </a:rPr>
              <a:t>容</a:t>
            </a:r>
          </a:p>
        </p:txBody>
      </p:sp>
      <p:sp>
        <p:nvSpPr>
          <p:cNvPr id="6" name="矩形 5"/>
          <p:cNvSpPr/>
          <p:nvPr/>
        </p:nvSpPr>
        <p:spPr>
          <a:xfrm>
            <a:off x="1911985" y="1599565"/>
            <a:ext cx="7080250" cy="3476625"/>
          </a:xfrm>
          <a:prstGeom prst="rect">
            <a:avLst/>
          </a:prstGeom>
        </p:spPr>
        <p:txBody>
          <a:bodyPr wrap="square">
            <a:spAutoFit/>
          </a:bodyPr>
          <a:lstStyle/>
          <a:p>
            <a:pPr marL="342900" indent="-342900" algn="just" defTabSz="913765">
              <a:buFont typeface="Wingdings" panose="05000000000000000000" charset="0"/>
              <a:buChar char="u"/>
            </a:pP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sym typeface="+mn-ea"/>
              </a:rPr>
              <a:t>党员干部：</a:t>
            </a:r>
          </a:p>
          <a:p>
            <a:pPr indent="0" algn="just" defTabSz="913765">
              <a:buFont typeface="Wingdings" panose="05000000000000000000" charset="0"/>
              <a:buNone/>
            </a:pP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    </a:t>
            </a:r>
            <a:r>
              <a:rPr lang="en-US" altLang="zh-CN" dirty="0">
                <a:solidFill>
                  <a:schemeClr val="accent3">
                    <a:lumMod val="50000"/>
                  </a:schemeClr>
                </a:solidFill>
                <a:latin typeface="微软雅黑" panose="020B0503020204020204" charset="-122"/>
                <a:ea typeface="微软雅黑" panose="020B0503020204020204" charset="-122"/>
                <a:cs typeface="微软雅黑" panose="020B0503020204020204" charset="-122"/>
              </a:rPr>
              <a:t>1.</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习近平总书记在“不忘初心、牢记使命”主题教育工作会议上的重要讲话；</a:t>
            </a:r>
          </a:p>
          <a:p>
            <a:pPr indent="0" algn="just" defTabSz="913765">
              <a:buFont typeface="Wingdings" panose="05000000000000000000" charset="0"/>
              <a:buNone/>
            </a:pP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    </a:t>
            </a:r>
            <a:r>
              <a:rPr lang="en-US" altLang="zh-CN"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2.</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习近平总书记在中央政治局第 15 次集体学习时的重要讲话；</a:t>
            </a:r>
          </a:p>
          <a:p>
            <a:pPr indent="0" algn="just" defTabSz="913765">
              <a:buFont typeface="Wingdings" panose="05000000000000000000" charset="0"/>
              <a:buNone/>
            </a:pPr>
            <a:r>
              <a:rPr lang="en-US" altLang="zh-CN" dirty="0">
                <a:solidFill>
                  <a:schemeClr val="accent3">
                    <a:lumMod val="50000"/>
                  </a:schemeClr>
                </a:solidFill>
                <a:latin typeface="微软雅黑" panose="020B0503020204020204" charset="-122"/>
                <a:ea typeface="微软雅黑" panose="020B0503020204020204" charset="-122"/>
                <a:cs typeface="微软雅黑" panose="020B0503020204020204" charset="-122"/>
              </a:rPr>
              <a:t>    3.</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习近平总书记在</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中央和国家机关党的建设工作会议上</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的重要讲话；</a:t>
            </a:r>
            <a:endParaRPr lang="zh-CN" altLang="en-US" dirty="0">
              <a:solidFill>
                <a:srgbClr val="FF0000"/>
              </a:solidFill>
              <a:latin typeface="微软雅黑" panose="020B0503020204020204" charset="-122"/>
              <a:ea typeface="微软雅黑" panose="020B0503020204020204" charset="-122"/>
              <a:cs typeface="微软雅黑" panose="020B0503020204020204" charset="-122"/>
            </a:endParaRPr>
          </a:p>
          <a:p>
            <a:pPr indent="0" algn="just" defTabSz="913765">
              <a:buFont typeface="Wingdings" panose="05000000000000000000" charset="0"/>
              <a:buNone/>
            </a:pPr>
            <a:r>
              <a:rPr lang="en-US" altLang="zh-CN" dirty="0">
                <a:solidFill>
                  <a:schemeClr val="accent3">
                    <a:lumMod val="50000"/>
                  </a:schemeClr>
                </a:solidFill>
                <a:latin typeface="微软雅黑" panose="020B0503020204020204" charset="-122"/>
                <a:ea typeface="微软雅黑" panose="020B0503020204020204" charset="-122"/>
                <a:cs typeface="微软雅黑" panose="020B0503020204020204" charset="-122"/>
              </a:rPr>
              <a:t>    4.</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习近平总书记在</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内蒙古、甘肃、河南等考察并指导开展“不忘初心、牢记使命”主题教育时的重要讲话；</a:t>
            </a:r>
          </a:p>
          <a:p>
            <a:pPr indent="0" algn="just" defTabSz="913765">
              <a:buFont typeface="Wingdings" panose="05000000000000000000" charset="0"/>
              <a:buNone/>
            </a:pPr>
            <a:r>
              <a:rPr lang="en-US" altLang="zh-CN" dirty="0">
                <a:solidFill>
                  <a:schemeClr val="accent3">
                    <a:lumMod val="50000"/>
                  </a:schemeClr>
                </a:solidFill>
                <a:latin typeface="微软雅黑" panose="020B0503020204020204" charset="-122"/>
                <a:ea typeface="微软雅黑" panose="020B0503020204020204" charset="-122"/>
                <a:cs typeface="微软雅黑" panose="020B0503020204020204" charset="-122"/>
              </a:rPr>
              <a:t>    5.</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习近平总书记关于高等教育的重要论述；</a:t>
            </a:r>
          </a:p>
          <a:p>
            <a:pPr indent="0" algn="just" defTabSz="913765">
              <a:buFont typeface="Wingdings" panose="05000000000000000000" charset="0"/>
              <a:buNone/>
            </a:pPr>
            <a:r>
              <a:rPr lang="en-US" altLang="zh-CN" dirty="0">
                <a:solidFill>
                  <a:schemeClr val="accent3">
                    <a:lumMod val="50000"/>
                  </a:schemeClr>
                </a:solidFill>
                <a:latin typeface="微软雅黑" panose="020B0503020204020204" charset="-122"/>
                <a:ea typeface="微软雅黑" panose="020B0503020204020204" charset="-122"/>
                <a:cs typeface="微软雅黑" panose="020B0503020204020204" charset="-122"/>
              </a:rPr>
              <a:t>    6.</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习近平总书记在全国教育大会、全国高校思想政治工作会、学校思想政治理论课教师座谈会等会议上的重要讲话精神；</a:t>
            </a:r>
          </a:p>
          <a:p>
            <a:pPr indent="0" algn="just" defTabSz="913765">
              <a:buFont typeface="Wingdings" panose="05000000000000000000" charset="0"/>
              <a:buNone/>
            </a:pPr>
            <a:r>
              <a:rPr lang="en-US" altLang="zh-CN" dirty="0">
                <a:solidFill>
                  <a:schemeClr val="accent3">
                    <a:lumMod val="50000"/>
                  </a:schemeClr>
                </a:solidFill>
                <a:latin typeface="微软雅黑" panose="020B0503020204020204" charset="-122"/>
                <a:ea typeface="微软雅黑" panose="020B0503020204020204" charset="-122"/>
                <a:cs typeface="微软雅黑" panose="020B0503020204020204" charset="-122"/>
              </a:rPr>
              <a:t>    7.</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习近平总书记视察重庆的重要讲话精神等内容。</a:t>
            </a:r>
            <a:endParaRPr lang="zh-CN" altLang="en-US" sz="2000" b="1" dirty="0">
              <a:solidFill>
                <a:schemeClr val="accent3">
                  <a:lumMod val="50000"/>
                </a:schemeClr>
              </a:solidFill>
              <a:latin typeface="微软雅黑" panose="020B0503020204020204" charset="-122"/>
            </a:endParaRPr>
          </a:p>
          <a:p>
            <a:pPr marL="342900" indent="-342900" algn="just" defTabSz="913765">
              <a:buFont typeface="Wingdings" panose="05000000000000000000" charset="0"/>
              <a:buChar char="u"/>
            </a:pPr>
            <a:endParaRPr lang="zh-CN" altLang="en-US" sz="2000" b="1" dirty="0">
              <a:solidFill>
                <a:schemeClr val="accent3">
                  <a:lumMod val="50000"/>
                </a:schemeClr>
              </a:solidFill>
              <a:latin typeface="微软雅黑" panose="020B0503020204020204" charset="-122"/>
            </a:endParaRPr>
          </a:p>
        </p:txBody>
      </p:sp>
      <p:grpSp>
        <p:nvGrpSpPr>
          <p:cNvPr id="10" name="组合 9"/>
          <p:cNvGrpSpPr/>
          <p:nvPr/>
        </p:nvGrpSpPr>
        <p:grpSpPr>
          <a:xfrm>
            <a:off x="442615" y="1020902"/>
            <a:ext cx="1224587" cy="589855"/>
            <a:chOff x="3103185" y="1414002"/>
            <a:chExt cx="1224587" cy="589855"/>
          </a:xfrm>
        </p:grpSpPr>
        <p:pic>
          <p:nvPicPr>
            <p:cNvPr id="12" name="Picture 2" descr="C:\Users\xb\Desktop\素材--党建\PNG--党（国）徽旗\党旗红旗\16sucai_201507091736.png"/>
            <p:cNvPicPr>
              <a:picLocks noChangeAspect="1" noChangeArrowheads="1"/>
            </p:cNvPicPr>
            <p:nvPr/>
          </p:nvPicPr>
          <p:blipFill>
            <a:blip r:embed="rId3" cstate="screen"/>
            <a:srcRect/>
            <a:stretch>
              <a:fillRect/>
            </a:stretch>
          </p:blipFill>
          <p:spPr bwMode="auto">
            <a:xfrm flipH="1">
              <a:off x="3103185" y="1414002"/>
              <a:ext cx="1102725" cy="578443"/>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3" descr="C:\Users\xb\Desktop\53bf653e36a06.png"/>
            <p:cNvPicPr>
              <a:picLocks noChangeAspect="1" noChangeArrowheads="1"/>
            </p:cNvPicPr>
            <p:nvPr/>
          </p:nvPicPr>
          <p:blipFill>
            <a:blip r:embed="rId4" cstate="screen"/>
            <a:srcRect/>
            <a:stretch>
              <a:fillRect/>
            </a:stretch>
          </p:blipFill>
          <p:spPr bwMode="auto">
            <a:xfrm>
              <a:off x="3692301" y="1440425"/>
              <a:ext cx="635471" cy="56343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8" name="文本占位符 17"/>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a:solidFill>
                  <a:schemeClr val="accent1">
                    <a:lumMod val="75000"/>
                  </a:schemeClr>
                </a:solidFill>
                <a:cs typeface="+mn-ea"/>
                <a:sym typeface="+mn-lt"/>
              </a:rPr>
              <a:t>四、具体掌握主题教育的过程要领</a:t>
            </a:r>
          </a:p>
        </p:txBody>
      </p:sp>
      <p:sp>
        <p:nvSpPr>
          <p:cNvPr id="3" name="文本框 2"/>
          <p:cNvSpPr txBox="1"/>
          <p:nvPr/>
        </p:nvSpPr>
        <p:spPr>
          <a:xfrm>
            <a:off x="2581910" y="1049020"/>
            <a:ext cx="5402580" cy="521970"/>
          </a:xfrm>
          <a:prstGeom prst="rect">
            <a:avLst/>
          </a:prstGeom>
          <a:noFill/>
        </p:spPr>
        <p:txBody>
          <a:bodyPr wrap="square" rtlCol="0">
            <a:spAutoFit/>
          </a:bodyPr>
          <a:lstStyle/>
          <a:p>
            <a:r>
              <a:rPr lang="zh-CN" altLang="en-US" sz="2800" b="1" dirty="0">
                <a:solidFill>
                  <a:schemeClr val="accent1">
                    <a:lumMod val="75000"/>
                  </a:schemeClr>
                </a:solidFill>
                <a:latin typeface="黑体" panose="02010609060101010101" charset="-122"/>
                <a:ea typeface="黑体" panose="02010609060101010101" charset="-122"/>
                <a:cs typeface="微软雅黑" panose="020B0503020204020204" charset="-122"/>
                <a:sym typeface="+mn-ea"/>
              </a:rPr>
              <a:t>认真学、反复学、学深悟透</a:t>
            </a:r>
          </a:p>
        </p:txBody>
      </p:sp>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23"/>
          <p:cNvSpPr txBox="1"/>
          <p:nvPr/>
        </p:nvSpPr>
        <p:spPr>
          <a:xfrm>
            <a:off x="7814573" y="503807"/>
            <a:ext cx="1192213" cy="865188"/>
          </a:xfrm>
          <a:prstGeom prst="rect">
            <a:avLst/>
          </a:prstGeom>
        </p:spPr>
        <p:txBody>
          <a:bodyPr anchor="ctr" anchorCtr="0"/>
          <a:lstStyle>
            <a:lvl1pPr marL="0" indent="0" algn="ctr" defTabSz="914400" rtl="0" eaLnBrk="1" latinLnBrk="0" hangingPunct="1">
              <a:spcBef>
                <a:spcPct val="20000"/>
              </a:spcBef>
              <a:buFont typeface="Arial" panose="020B0604020202020204" pitchFamily="34" charset="0"/>
              <a:buNone/>
              <a:defRPr sz="4000" kern="1200">
                <a:solidFill>
                  <a:schemeClr val="accent2">
                    <a:lumMod val="20000"/>
                    <a:lumOff val="8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一</a:t>
            </a:r>
          </a:p>
        </p:txBody>
      </p:sp>
      <p:sp>
        <p:nvSpPr>
          <p:cNvPr id="7" name="矩形 6"/>
          <p:cNvSpPr/>
          <p:nvPr/>
        </p:nvSpPr>
        <p:spPr>
          <a:xfrm>
            <a:off x="5050790" y="1819910"/>
            <a:ext cx="1235710" cy="1280160"/>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r>
              <a:rPr lang="zh-CN" altLang="en-US" sz="7200" b="1" dirty="0">
                <a:solidFill>
                  <a:schemeClr val="accent1">
                    <a:lumMod val="75000"/>
                  </a:schemeClr>
                </a:solidFill>
              </a:rPr>
              <a:t>重</a:t>
            </a:r>
          </a:p>
        </p:txBody>
      </p:sp>
      <p:sp>
        <p:nvSpPr>
          <p:cNvPr id="8" name="矩形 7"/>
          <p:cNvSpPr/>
          <p:nvPr/>
        </p:nvSpPr>
        <p:spPr>
          <a:xfrm>
            <a:off x="6875145" y="1819275"/>
            <a:ext cx="1229360" cy="1280795"/>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r>
              <a:rPr lang="zh-CN" altLang="en-US" sz="7200" b="1" dirty="0">
                <a:solidFill>
                  <a:schemeClr val="accent1">
                    <a:lumMod val="75000"/>
                  </a:schemeClr>
                </a:solidFill>
              </a:rPr>
              <a:t>大</a:t>
            </a:r>
          </a:p>
        </p:txBody>
      </p:sp>
      <p:sp>
        <p:nvSpPr>
          <p:cNvPr id="2" name="矩形 1"/>
          <p:cNvSpPr/>
          <p:nvPr/>
        </p:nvSpPr>
        <p:spPr>
          <a:xfrm>
            <a:off x="5050790" y="3502660"/>
            <a:ext cx="1250950" cy="1157605"/>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r>
              <a:rPr lang="zh-CN" altLang="en-US" sz="7200" b="1" dirty="0">
                <a:solidFill>
                  <a:schemeClr val="accent1">
                    <a:lumMod val="75000"/>
                  </a:schemeClr>
                </a:solidFill>
              </a:rPr>
              <a:t>意</a:t>
            </a:r>
          </a:p>
        </p:txBody>
      </p:sp>
      <p:sp>
        <p:nvSpPr>
          <p:cNvPr id="3" name="矩形 2"/>
          <p:cNvSpPr/>
          <p:nvPr/>
        </p:nvSpPr>
        <p:spPr>
          <a:xfrm>
            <a:off x="6829425" y="3502660"/>
            <a:ext cx="1275080" cy="1157605"/>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r>
              <a:rPr lang="zh-CN" altLang="en-US" sz="7200" b="1" dirty="0">
                <a:solidFill>
                  <a:schemeClr val="accent1">
                    <a:lumMod val="75000"/>
                  </a:schemeClr>
                </a:solidFill>
              </a:rPr>
              <a:t>义</a:t>
            </a: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2000" advTm="4813"/>
    </mc:Choice>
    <mc:Fallback>
      <p:transition spd="slow" advTm="4813"/>
    </mc:Fallback>
  </mc:AlternateContent>
  <p:timing>
    <p:tnLst>
      <p:par>
        <p:cTn id="1" dur="indefinite" restart="never" nodeType="tmRoot"/>
      </p:par>
    </p:tnLst>
    <p:bldLst>
      <p:bldP spid="7" grpId="0" bldLvl="0" animBg="1"/>
      <p:bldP spid="8" grpId="0" bldLvl="0" animBg="1"/>
      <p:bldP spid="2" grpId="0" bldLvl="0" animBg="1"/>
      <p:bldP spid="3"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441960" y="1722120"/>
            <a:ext cx="1224915" cy="283337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20000"/>
              </a:lnSpc>
            </a:pPr>
            <a:endParaRPr lang="zh-CN" altLang="en-US" dirty="0">
              <a:solidFill>
                <a:srgbClr val="FFFFFF"/>
              </a:solidFill>
            </a:endParaRPr>
          </a:p>
        </p:txBody>
      </p:sp>
      <p:sp>
        <p:nvSpPr>
          <p:cNvPr id="5" name="文本框 10"/>
          <p:cNvSpPr txBox="1"/>
          <p:nvPr/>
        </p:nvSpPr>
        <p:spPr>
          <a:xfrm>
            <a:off x="-24765" y="1840230"/>
            <a:ext cx="2077085" cy="2453640"/>
          </a:xfrm>
          <a:prstGeom prst="rect">
            <a:avLst/>
          </a:prstGeom>
          <a:noFill/>
        </p:spPr>
        <p:txBody>
          <a:bodyPr wrap="square" rtlCol="0">
            <a:spAutoFit/>
          </a:bodyPr>
          <a:lstStyle/>
          <a:p>
            <a:pPr algn="ctr" defTabSz="913765">
              <a:lnSpc>
                <a:spcPct val="120000"/>
              </a:lnSpc>
            </a:pPr>
            <a:r>
              <a:rPr lang="zh-CN" altLang="en-US" sz="3200" b="1" dirty="0">
                <a:solidFill>
                  <a:srgbClr val="FFBE00">
                    <a:lumMod val="20000"/>
                    <a:lumOff val="80000"/>
                  </a:srgbClr>
                </a:solidFill>
              </a:rPr>
              <a:t>学</a:t>
            </a:r>
          </a:p>
          <a:p>
            <a:pPr algn="ctr" defTabSz="913765">
              <a:lnSpc>
                <a:spcPct val="120000"/>
              </a:lnSpc>
            </a:pPr>
            <a:r>
              <a:rPr lang="zh-CN" altLang="en-US" sz="3200" b="1" dirty="0">
                <a:solidFill>
                  <a:srgbClr val="FFBE00">
                    <a:lumMod val="20000"/>
                    <a:lumOff val="80000"/>
                  </a:srgbClr>
                </a:solidFill>
              </a:rPr>
              <a:t>习</a:t>
            </a:r>
          </a:p>
          <a:p>
            <a:pPr algn="ctr" defTabSz="913765">
              <a:lnSpc>
                <a:spcPct val="120000"/>
              </a:lnSpc>
            </a:pPr>
            <a:r>
              <a:rPr lang="zh-CN" altLang="en-US" sz="3200" b="1" dirty="0">
                <a:solidFill>
                  <a:srgbClr val="FFBE00">
                    <a:lumMod val="20000"/>
                    <a:lumOff val="80000"/>
                  </a:srgbClr>
                </a:solidFill>
              </a:rPr>
              <a:t>内</a:t>
            </a:r>
          </a:p>
          <a:p>
            <a:pPr algn="ctr" defTabSz="913765">
              <a:lnSpc>
                <a:spcPct val="120000"/>
              </a:lnSpc>
            </a:pPr>
            <a:r>
              <a:rPr lang="zh-CN" altLang="en-US" sz="3200" b="1" dirty="0">
                <a:solidFill>
                  <a:srgbClr val="FFBE00">
                    <a:lumMod val="20000"/>
                    <a:lumOff val="80000"/>
                  </a:srgbClr>
                </a:solidFill>
              </a:rPr>
              <a:t>容</a:t>
            </a:r>
          </a:p>
        </p:txBody>
      </p:sp>
      <p:sp>
        <p:nvSpPr>
          <p:cNvPr id="6" name="矩形 5"/>
          <p:cNvSpPr/>
          <p:nvPr/>
        </p:nvSpPr>
        <p:spPr>
          <a:xfrm>
            <a:off x="2052320" y="1978025"/>
            <a:ext cx="6635750" cy="2062103"/>
          </a:xfrm>
          <a:prstGeom prst="rect">
            <a:avLst/>
          </a:prstGeom>
        </p:spPr>
        <p:txBody>
          <a:bodyPr wrap="square">
            <a:spAutoFit/>
          </a:bodyPr>
          <a:lstStyle/>
          <a:p>
            <a:pPr marL="342900" indent="-342900" defTabSz="913765">
              <a:buFont typeface="Wingdings" panose="05000000000000000000" charset="0"/>
              <a:buChar char="u"/>
            </a:pP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sym typeface="+mn-ea"/>
              </a:rPr>
              <a:t>广大党员</a:t>
            </a:r>
            <a:r>
              <a:rPr lang="zh-CN" altLang="en-US"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  </a:t>
            </a:r>
          </a:p>
          <a:p>
            <a:pPr indent="0" defTabSz="913765">
              <a:buFont typeface="Wingdings" panose="05000000000000000000" charset="0"/>
              <a:buNone/>
            </a:pPr>
            <a:r>
              <a:rPr lang="en-US" altLang="zh-CN"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1</a:t>
            </a:r>
            <a:r>
              <a:rPr lang="en-US" altLang="zh-CN" dirty="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《习近平关于</a:t>
            </a:r>
            <a:r>
              <a:rPr lang="en-US" altLang="zh-CN" dirty="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不忘初心、牢记使命</a:t>
            </a:r>
            <a:r>
              <a:rPr lang="en-US" altLang="zh-CN" dirty="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重要论述摘编》；</a:t>
            </a:r>
          </a:p>
          <a:p>
            <a:pPr indent="0" defTabSz="913765">
              <a:buFont typeface="Wingdings" panose="05000000000000000000" charset="0"/>
              <a:buNone/>
            </a:pPr>
            <a:r>
              <a:rPr lang="en-US" altLang="zh-CN"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2</a:t>
            </a:r>
            <a:r>
              <a:rPr lang="en-US" altLang="zh-CN"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《中国共产党章程》《关于新形势下党内政治生活的若干准则》《中国共产党纪律处分条例》《中国共产党问责条例》《中国共产党党员教育管理工作条例》等；</a:t>
            </a:r>
          </a:p>
          <a:p>
            <a:pPr indent="0" defTabSz="913765">
              <a:buFont typeface="Wingdings" panose="05000000000000000000" charset="0"/>
              <a:buNone/>
            </a:pPr>
            <a:r>
              <a:rPr lang="en-US" altLang="zh-CN"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3</a:t>
            </a:r>
            <a:r>
              <a:rPr lang="en-US" altLang="zh-CN" dirty="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《中国共产党的九十年》、《新中国口述史》等</a:t>
            </a:r>
            <a:r>
              <a:rPr lang="zh-CN" altLang="en-US"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endParaRPr lang="en-US" altLang="zh-CN"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a:p>
            <a:pPr indent="0" defTabSz="913765">
              <a:buFont typeface="Wingdings" panose="05000000000000000000" charset="0"/>
              <a:buNone/>
            </a:pPr>
            <a:r>
              <a:rPr lang="en-US" altLang="zh-CN"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4.</a:t>
            </a:r>
            <a:r>
              <a:rPr lang="zh-CN" altLang="en-US" dirty="0" smtClean="0">
                <a:solidFill>
                  <a:schemeClr val="accent3">
                    <a:lumMod val="50000"/>
                  </a:schemeClr>
                </a:solidFill>
                <a:latin typeface="微软雅黑" panose="020B0503020204020204" charset="-122"/>
                <a:ea typeface="微软雅黑" panose="020B0503020204020204" charset="-122"/>
                <a:cs typeface="微软雅黑" panose="020B0503020204020204" charset="-122"/>
              </a:rPr>
              <a:t>习近平关于教育的重要论述。</a:t>
            </a:r>
            <a:endPar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p:txBody>
      </p:sp>
      <p:grpSp>
        <p:nvGrpSpPr>
          <p:cNvPr id="10" name="组合 9"/>
          <p:cNvGrpSpPr/>
          <p:nvPr/>
        </p:nvGrpSpPr>
        <p:grpSpPr>
          <a:xfrm>
            <a:off x="442615" y="1020902"/>
            <a:ext cx="1224587" cy="589855"/>
            <a:chOff x="3103185" y="1414002"/>
            <a:chExt cx="1224587" cy="589855"/>
          </a:xfrm>
        </p:grpSpPr>
        <p:pic>
          <p:nvPicPr>
            <p:cNvPr id="12" name="Picture 2" descr="C:\Users\xb\Desktop\素材--党建\PNG--党（国）徽旗\党旗红旗\16sucai_201507091736.png"/>
            <p:cNvPicPr>
              <a:picLocks noChangeAspect="1" noChangeArrowheads="1"/>
            </p:cNvPicPr>
            <p:nvPr/>
          </p:nvPicPr>
          <p:blipFill>
            <a:blip r:embed="rId3" cstate="screen"/>
            <a:srcRect/>
            <a:stretch>
              <a:fillRect/>
            </a:stretch>
          </p:blipFill>
          <p:spPr bwMode="auto">
            <a:xfrm flipH="1">
              <a:off x="3103185" y="1414002"/>
              <a:ext cx="1102725" cy="578443"/>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3" descr="C:\Users\xb\Desktop\53bf653e36a06.png"/>
            <p:cNvPicPr>
              <a:picLocks noChangeAspect="1" noChangeArrowheads="1"/>
            </p:cNvPicPr>
            <p:nvPr/>
          </p:nvPicPr>
          <p:blipFill>
            <a:blip r:embed="rId4" cstate="screen"/>
            <a:srcRect/>
            <a:stretch>
              <a:fillRect/>
            </a:stretch>
          </p:blipFill>
          <p:spPr bwMode="auto">
            <a:xfrm>
              <a:off x="3692301" y="1440425"/>
              <a:ext cx="635471" cy="56343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8" name="文本占位符 17"/>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a:solidFill>
                  <a:schemeClr val="accent1">
                    <a:lumMod val="75000"/>
                  </a:schemeClr>
                </a:solidFill>
                <a:cs typeface="+mn-ea"/>
                <a:sym typeface="+mn-lt"/>
              </a:rPr>
              <a:t>四、具体掌握主题教育的过程要领</a:t>
            </a:r>
          </a:p>
        </p:txBody>
      </p:sp>
      <p:sp>
        <p:nvSpPr>
          <p:cNvPr id="7" name="文本框 6"/>
          <p:cNvSpPr txBox="1"/>
          <p:nvPr/>
        </p:nvSpPr>
        <p:spPr>
          <a:xfrm>
            <a:off x="2581910" y="1049020"/>
            <a:ext cx="5402580" cy="521970"/>
          </a:xfrm>
          <a:prstGeom prst="rect">
            <a:avLst/>
          </a:prstGeom>
          <a:noFill/>
        </p:spPr>
        <p:txBody>
          <a:bodyPr wrap="square" rtlCol="0">
            <a:spAutoFit/>
          </a:bodyPr>
          <a:lstStyle/>
          <a:p>
            <a:pPr algn="ctr"/>
            <a:r>
              <a:rPr lang="zh-CN" altLang="en-US" sz="2800" b="1" dirty="0">
                <a:solidFill>
                  <a:schemeClr val="accent1">
                    <a:lumMod val="75000"/>
                  </a:schemeClr>
                </a:solidFill>
                <a:latin typeface="黑体" panose="02010609060101010101" charset="-122"/>
                <a:ea typeface="黑体" panose="02010609060101010101" charset="-122"/>
                <a:cs typeface="微软雅黑" panose="020B0503020204020204" charset="-122"/>
                <a:sym typeface="+mn-ea"/>
              </a:rPr>
              <a:t>学思践悟，自学为主</a:t>
            </a:r>
          </a:p>
        </p:txBody>
      </p:sp>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5"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441960" y="1722120"/>
            <a:ext cx="1224915" cy="283337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20000"/>
              </a:lnSpc>
            </a:pPr>
            <a:endParaRPr lang="zh-CN" altLang="en-US" dirty="0">
              <a:solidFill>
                <a:srgbClr val="FFFFFF"/>
              </a:solidFill>
            </a:endParaRPr>
          </a:p>
        </p:txBody>
      </p:sp>
      <p:sp>
        <p:nvSpPr>
          <p:cNvPr id="5" name="文本框 10"/>
          <p:cNvSpPr txBox="1"/>
          <p:nvPr/>
        </p:nvSpPr>
        <p:spPr>
          <a:xfrm>
            <a:off x="-24765" y="1840230"/>
            <a:ext cx="2077085" cy="2453640"/>
          </a:xfrm>
          <a:prstGeom prst="rect">
            <a:avLst/>
          </a:prstGeom>
          <a:noFill/>
        </p:spPr>
        <p:txBody>
          <a:bodyPr wrap="square" rtlCol="0">
            <a:spAutoFit/>
          </a:bodyPr>
          <a:lstStyle/>
          <a:p>
            <a:pPr algn="ctr" defTabSz="913765">
              <a:lnSpc>
                <a:spcPct val="120000"/>
              </a:lnSpc>
            </a:pPr>
            <a:r>
              <a:rPr lang="zh-CN" altLang="en-US" sz="3200" b="1" dirty="0">
                <a:solidFill>
                  <a:srgbClr val="FFBE00">
                    <a:lumMod val="20000"/>
                    <a:lumOff val="80000"/>
                  </a:srgbClr>
                </a:solidFill>
              </a:rPr>
              <a:t>学</a:t>
            </a:r>
          </a:p>
          <a:p>
            <a:pPr algn="ctr" defTabSz="913765">
              <a:lnSpc>
                <a:spcPct val="120000"/>
              </a:lnSpc>
            </a:pPr>
            <a:r>
              <a:rPr lang="zh-CN" altLang="en-US" sz="3200" b="1" dirty="0">
                <a:solidFill>
                  <a:srgbClr val="FFBE00">
                    <a:lumMod val="20000"/>
                    <a:lumOff val="80000"/>
                  </a:srgbClr>
                </a:solidFill>
              </a:rPr>
              <a:t>习</a:t>
            </a:r>
          </a:p>
          <a:p>
            <a:pPr algn="ctr" defTabSz="913765">
              <a:lnSpc>
                <a:spcPct val="120000"/>
              </a:lnSpc>
            </a:pPr>
            <a:r>
              <a:rPr lang="zh-CN" altLang="en-US" sz="3200" b="1" dirty="0">
                <a:solidFill>
                  <a:srgbClr val="FFBE00">
                    <a:lumMod val="20000"/>
                    <a:lumOff val="80000"/>
                  </a:srgbClr>
                </a:solidFill>
              </a:rPr>
              <a:t>查</a:t>
            </a:r>
          </a:p>
          <a:p>
            <a:pPr algn="ctr" defTabSz="913765">
              <a:lnSpc>
                <a:spcPct val="120000"/>
              </a:lnSpc>
            </a:pPr>
            <a:r>
              <a:rPr lang="zh-CN" altLang="en-US" sz="3200" b="1" dirty="0">
                <a:solidFill>
                  <a:srgbClr val="FFBE00">
                    <a:lumMod val="20000"/>
                    <a:lumOff val="80000"/>
                  </a:srgbClr>
                </a:solidFill>
              </a:rPr>
              <a:t>摆</a:t>
            </a:r>
          </a:p>
        </p:txBody>
      </p:sp>
      <p:sp>
        <p:nvSpPr>
          <p:cNvPr id="6" name="矩形 5"/>
          <p:cNvSpPr/>
          <p:nvPr/>
        </p:nvSpPr>
        <p:spPr>
          <a:xfrm>
            <a:off x="2136775" y="1417320"/>
            <a:ext cx="6511925" cy="3138170"/>
          </a:xfrm>
          <a:prstGeom prst="rect">
            <a:avLst/>
          </a:prstGeom>
        </p:spPr>
        <p:txBody>
          <a:bodyPr wrap="square">
            <a:spAutoFit/>
          </a:bodyPr>
          <a:lstStyle/>
          <a:p>
            <a:pPr indent="0" algn="ctr" defTabSz="913765">
              <a:lnSpc>
                <a:spcPct val="100000"/>
              </a:lnSpc>
              <a:buFont typeface="Wingdings" panose="05000000000000000000" charset="0"/>
              <a:buNone/>
            </a:pPr>
            <a:r>
              <a:rPr lang="en-US" altLang="zh-CN"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     </a:t>
            </a:r>
            <a:r>
              <a:rPr lang="zh-CN" altLang="en-US"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对照党章，重点查摆</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五个是否</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p>
          <a:p>
            <a:pPr indent="0" algn="ctr" defTabSz="913765">
              <a:lnSpc>
                <a:spcPct val="100000"/>
              </a:lnSpc>
              <a:buFont typeface="Wingdings" panose="05000000000000000000" charset="0"/>
              <a:buNone/>
            </a:pPr>
            <a:endParaRPr lang="en-US" altLang="zh-CN" b="1" dirty="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a:p>
            <a:pPr marL="342900" indent="-342900" defTabSz="913765">
              <a:lnSpc>
                <a:spcPct val="100000"/>
              </a:lnSpc>
              <a:buFont typeface="Wingdings" panose="05000000000000000000" charset="0"/>
              <a:buChar char="u"/>
            </a:pPr>
            <a:r>
              <a:rPr lang="zh-CN" altLang="en-US" dirty="0">
                <a:solidFill>
                  <a:srgbClr val="FF0000"/>
                </a:solidFill>
                <a:latin typeface="微软雅黑" panose="020B0503020204020204" charset="-122"/>
                <a:ea typeface="微软雅黑" panose="020B0503020204020204" charset="-122"/>
                <a:cs typeface="微软雅黑" panose="020B0503020204020204" charset="-122"/>
              </a:rPr>
              <a:t>是否</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坚持党的性质宗旨，贯彻党的基本理论、基本路线、基本方略；</a:t>
            </a:r>
          </a:p>
          <a:p>
            <a:pPr marL="342900" indent="-342900" defTabSz="913765">
              <a:lnSpc>
                <a:spcPct val="100000"/>
              </a:lnSpc>
              <a:buFont typeface="Wingdings" panose="05000000000000000000" charset="0"/>
              <a:buChar char="u"/>
            </a:pPr>
            <a:r>
              <a:rPr lang="zh-CN" altLang="en-US" dirty="0">
                <a:solidFill>
                  <a:srgbClr val="FF0000"/>
                </a:solidFill>
                <a:latin typeface="微软雅黑" panose="020B0503020204020204" charset="-122"/>
                <a:ea typeface="微软雅黑" panose="020B0503020204020204" charset="-122"/>
                <a:cs typeface="微软雅黑" panose="020B0503020204020204" charset="-122"/>
              </a:rPr>
              <a:t>是否</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认真履行党员八项义务，践行入党誓言，充分发挥党员先锋模范作用；</a:t>
            </a:r>
          </a:p>
          <a:p>
            <a:pPr marL="342900" indent="-342900" defTabSz="913765">
              <a:lnSpc>
                <a:spcPct val="100000"/>
              </a:lnSpc>
              <a:buFont typeface="Wingdings" panose="05000000000000000000" charset="0"/>
              <a:buChar char="u"/>
            </a:pPr>
            <a:r>
              <a:rPr lang="zh-CN" altLang="en-US" dirty="0">
                <a:solidFill>
                  <a:srgbClr val="FF0000"/>
                </a:solidFill>
                <a:latin typeface="微软雅黑" panose="020B0503020204020204" charset="-122"/>
                <a:ea typeface="微软雅黑" panose="020B0503020204020204" charset="-122"/>
                <a:cs typeface="微软雅黑" panose="020B0503020204020204" charset="-122"/>
              </a:rPr>
              <a:t>是否</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按照党员干部六项基本条件，真正做到信念坚定、为民服务、勤政务实、敢于担当、清正廉洁；</a:t>
            </a:r>
          </a:p>
          <a:p>
            <a:pPr marL="342900" indent="-342900" defTabSz="913765">
              <a:lnSpc>
                <a:spcPct val="100000"/>
              </a:lnSpc>
              <a:buFont typeface="Wingdings" panose="05000000000000000000" charset="0"/>
              <a:buChar char="u"/>
            </a:pPr>
            <a:r>
              <a:rPr lang="zh-CN" altLang="en-US" dirty="0">
                <a:solidFill>
                  <a:srgbClr val="FF0000"/>
                </a:solidFill>
                <a:latin typeface="微软雅黑" panose="020B0503020204020204" charset="-122"/>
                <a:ea typeface="微软雅黑" panose="020B0503020204020204" charset="-122"/>
                <a:cs typeface="微软雅黑" panose="020B0503020204020204" charset="-122"/>
              </a:rPr>
              <a:t>是否</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严格遵守党的组织制度，严守党的政治纪律和政治规矩；</a:t>
            </a:r>
          </a:p>
          <a:p>
            <a:pPr marL="342900" indent="-342900" defTabSz="913765">
              <a:lnSpc>
                <a:spcPct val="100000"/>
              </a:lnSpc>
              <a:buFont typeface="Wingdings" panose="05000000000000000000" charset="0"/>
              <a:buChar char="u"/>
            </a:pPr>
            <a:r>
              <a:rPr lang="zh-CN" altLang="en-US" dirty="0">
                <a:solidFill>
                  <a:srgbClr val="FF0000"/>
                </a:solidFill>
                <a:latin typeface="微软雅黑" panose="020B0503020204020204" charset="-122"/>
                <a:ea typeface="微软雅黑" panose="020B0503020204020204" charset="-122"/>
                <a:cs typeface="微软雅黑" panose="020B0503020204020204" charset="-122"/>
              </a:rPr>
              <a:t>是否</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坚持党的群众路线，树牢宗旨意识，坚持从群众中来、到群众中去，善于做好新形势下的群众工作。</a:t>
            </a:r>
          </a:p>
        </p:txBody>
      </p:sp>
      <p:grpSp>
        <p:nvGrpSpPr>
          <p:cNvPr id="10" name="组合 9"/>
          <p:cNvGrpSpPr/>
          <p:nvPr/>
        </p:nvGrpSpPr>
        <p:grpSpPr>
          <a:xfrm>
            <a:off x="442615" y="1020902"/>
            <a:ext cx="1224587" cy="589855"/>
            <a:chOff x="3103185" y="1414002"/>
            <a:chExt cx="1224587" cy="589855"/>
          </a:xfrm>
        </p:grpSpPr>
        <p:pic>
          <p:nvPicPr>
            <p:cNvPr id="12" name="Picture 2" descr="C:\Users\xb\Desktop\素材--党建\PNG--党（国）徽旗\党旗红旗\16sucai_201507091736.png"/>
            <p:cNvPicPr>
              <a:picLocks noChangeAspect="1" noChangeArrowheads="1"/>
            </p:cNvPicPr>
            <p:nvPr/>
          </p:nvPicPr>
          <p:blipFill>
            <a:blip r:embed="rId3" cstate="screen"/>
            <a:srcRect/>
            <a:stretch>
              <a:fillRect/>
            </a:stretch>
          </p:blipFill>
          <p:spPr bwMode="auto">
            <a:xfrm flipH="1">
              <a:off x="3103185" y="1414002"/>
              <a:ext cx="1102725" cy="578443"/>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3" descr="C:\Users\xb\Desktop\53bf653e36a06.png"/>
            <p:cNvPicPr>
              <a:picLocks noChangeAspect="1" noChangeArrowheads="1"/>
            </p:cNvPicPr>
            <p:nvPr/>
          </p:nvPicPr>
          <p:blipFill>
            <a:blip r:embed="rId4" cstate="screen"/>
            <a:srcRect/>
            <a:stretch>
              <a:fillRect/>
            </a:stretch>
          </p:blipFill>
          <p:spPr bwMode="auto">
            <a:xfrm>
              <a:off x="3692301" y="1440425"/>
              <a:ext cx="635471" cy="56343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7" name="文本占位符 6"/>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a:solidFill>
                  <a:schemeClr val="accent1">
                    <a:lumMod val="75000"/>
                  </a:schemeClr>
                </a:solidFill>
                <a:latin typeface="微软雅黑" panose="020B0503020204020204" charset="-122"/>
                <a:ea typeface="微软雅黑" panose="020B0503020204020204" charset="-122"/>
                <a:cs typeface="+mn-ea"/>
                <a:sym typeface="+mn-lt"/>
              </a:rPr>
              <a:t>四、具体掌握主题教育的过程要领</a:t>
            </a:r>
          </a:p>
        </p:txBody>
      </p:sp>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5"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441960" y="1722120"/>
            <a:ext cx="1224915" cy="283337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20000"/>
              </a:lnSpc>
            </a:pPr>
            <a:endParaRPr lang="zh-CN" altLang="en-US" dirty="0">
              <a:solidFill>
                <a:srgbClr val="FFFFFF"/>
              </a:solidFill>
            </a:endParaRPr>
          </a:p>
        </p:txBody>
      </p:sp>
      <p:sp>
        <p:nvSpPr>
          <p:cNvPr id="5" name="文本框 10"/>
          <p:cNvSpPr txBox="1"/>
          <p:nvPr/>
        </p:nvSpPr>
        <p:spPr>
          <a:xfrm>
            <a:off x="-24765" y="1840230"/>
            <a:ext cx="2077085" cy="2453640"/>
          </a:xfrm>
          <a:prstGeom prst="rect">
            <a:avLst/>
          </a:prstGeom>
          <a:noFill/>
        </p:spPr>
        <p:txBody>
          <a:bodyPr wrap="square" rtlCol="0">
            <a:spAutoFit/>
          </a:bodyPr>
          <a:lstStyle/>
          <a:p>
            <a:pPr algn="ctr" defTabSz="913765">
              <a:lnSpc>
                <a:spcPct val="120000"/>
              </a:lnSpc>
            </a:pPr>
            <a:r>
              <a:rPr lang="zh-CN" altLang="en-US" sz="3200" b="1" dirty="0">
                <a:solidFill>
                  <a:srgbClr val="FFBE00">
                    <a:lumMod val="20000"/>
                    <a:lumOff val="80000"/>
                  </a:srgbClr>
                </a:solidFill>
              </a:rPr>
              <a:t>学</a:t>
            </a:r>
          </a:p>
          <a:p>
            <a:pPr algn="ctr" defTabSz="913765">
              <a:lnSpc>
                <a:spcPct val="120000"/>
              </a:lnSpc>
            </a:pPr>
            <a:r>
              <a:rPr lang="zh-CN" altLang="en-US" sz="3200" b="1" dirty="0">
                <a:solidFill>
                  <a:srgbClr val="FFBE00">
                    <a:lumMod val="20000"/>
                    <a:lumOff val="80000"/>
                  </a:srgbClr>
                </a:solidFill>
              </a:rPr>
              <a:t>习</a:t>
            </a:r>
          </a:p>
          <a:p>
            <a:pPr algn="ctr" defTabSz="913765">
              <a:lnSpc>
                <a:spcPct val="120000"/>
              </a:lnSpc>
            </a:pPr>
            <a:r>
              <a:rPr lang="zh-CN" altLang="en-US" sz="3200" b="1" dirty="0">
                <a:solidFill>
                  <a:srgbClr val="FFBE00">
                    <a:lumMod val="20000"/>
                    <a:lumOff val="80000"/>
                  </a:srgbClr>
                </a:solidFill>
                <a:sym typeface="+mn-ea"/>
              </a:rPr>
              <a:t>查</a:t>
            </a:r>
            <a:endParaRPr lang="zh-CN" altLang="en-US" sz="3200" b="1" dirty="0">
              <a:solidFill>
                <a:srgbClr val="FFBE00">
                  <a:lumMod val="20000"/>
                  <a:lumOff val="80000"/>
                </a:srgbClr>
              </a:solidFill>
            </a:endParaRPr>
          </a:p>
          <a:p>
            <a:pPr algn="ctr" defTabSz="913765">
              <a:lnSpc>
                <a:spcPct val="120000"/>
              </a:lnSpc>
            </a:pPr>
            <a:r>
              <a:rPr lang="zh-CN" altLang="en-US" sz="3200" b="1" dirty="0">
                <a:solidFill>
                  <a:srgbClr val="FFBE00">
                    <a:lumMod val="20000"/>
                    <a:lumOff val="80000"/>
                  </a:srgbClr>
                </a:solidFill>
                <a:sym typeface="+mn-ea"/>
              </a:rPr>
              <a:t>摆</a:t>
            </a:r>
            <a:endParaRPr lang="zh-CN" altLang="en-US" sz="3200" b="1" dirty="0">
              <a:solidFill>
                <a:srgbClr val="FFBE00">
                  <a:lumMod val="20000"/>
                  <a:lumOff val="80000"/>
                </a:srgbClr>
              </a:solidFill>
            </a:endParaRPr>
          </a:p>
        </p:txBody>
      </p:sp>
      <p:sp>
        <p:nvSpPr>
          <p:cNvPr id="6" name="矩形 5"/>
          <p:cNvSpPr/>
          <p:nvPr/>
        </p:nvSpPr>
        <p:spPr>
          <a:xfrm>
            <a:off x="2098040" y="1432560"/>
            <a:ext cx="6511925" cy="2861310"/>
          </a:xfrm>
          <a:prstGeom prst="rect">
            <a:avLst/>
          </a:prstGeom>
        </p:spPr>
        <p:txBody>
          <a:bodyPr wrap="square">
            <a:spAutoFit/>
          </a:bodyPr>
          <a:lstStyle/>
          <a:p>
            <a:pPr indent="0" algn="ctr" defTabSz="913765">
              <a:lnSpc>
                <a:spcPct val="100000"/>
              </a:lnSpc>
              <a:buFont typeface="Wingdings" panose="05000000000000000000" charset="0"/>
              <a:buNone/>
            </a:pPr>
            <a:r>
              <a:rPr lang="en-US" altLang="zh-CN"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     </a:t>
            </a:r>
            <a:r>
              <a:rPr lang="zh-CN" altLang="en-US"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对照准则，重点查摆</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六个是否</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p>
          <a:p>
            <a:pPr indent="0" algn="ctr" defTabSz="913765">
              <a:lnSpc>
                <a:spcPct val="100000"/>
              </a:lnSpc>
              <a:buFont typeface="Wingdings" panose="05000000000000000000" charset="0"/>
              <a:buNone/>
            </a:pPr>
            <a:endParaRPr lang="en-US" altLang="zh-CN" b="1" dirty="0">
              <a:solidFill>
                <a:srgbClr val="FF0000"/>
              </a:solidFill>
              <a:latin typeface="微软雅黑" panose="020B0503020204020204" charset="-122"/>
              <a:ea typeface="微软雅黑" panose="020B0503020204020204" charset="-122"/>
              <a:cs typeface="微软雅黑" panose="020B0503020204020204" charset="-122"/>
            </a:endParaRPr>
          </a:p>
          <a:p>
            <a:pPr marL="342900" indent="-342900" defTabSz="913765">
              <a:lnSpc>
                <a:spcPct val="100000"/>
              </a:lnSpc>
              <a:buFont typeface="Wingdings" panose="05000000000000000000" charset="0"/>
              <a:buChar char="u"/>
            </a:pPr>
            <a:r>
              <a:rPr lang="zh-CN" altLang="en-US" dirty="0">
                <a:solidFill>
                  <a:srgbClr val="FF0000"/>
                </a:solidFill>
                <a:latin typeface="微软雅黑" panose="020B0503020204020204" charset="-122"/>
                <a:ea typeface="微软雅黑" panose="020B0503020204020204" charset="-122"/>
                <a:cs typeface="微软雅黑" panose="020B0503020204020204" charset="-122"/>
              </a:rPr>
              <a:t>是否</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坚定理想信念，坚定马克思主义信仰和社会主义信念；</a:t>
            </a:r>
          </a:p>
          <a:p>
            <a:pPr marL="342900" indent="-342900" defTabSz="913765">
              <a:lnSpc>
                <a:spcPct val="100000"/>
              </a:lnSpc>
              <a:buFont typeface="Wingdings" panose="05000000000000000000" charset="0"/>
              <a:buChar char="u"/>
            </a:pPr>
            <a:r>
              <a:rPr lang="zh-CN" altLang="en-US" dirty="0">
                <a:solidFill>
                  <a:srgbClr val="FF0000"/>
                </a:solidFill>
                <a:latin typeface="微软雅黑" panose="020B0503020204020204" charset="-122"/>
                <a:ea typeface="微软雅黑" panose="020B0503020204020204" charset="-122"/>
                <a:cs typeface="微软雅黑" panose="020B0503020204020204" charset="-122"/>
              </a:rPr>
              <a:t>是否</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坚定不移贯彻党的基本路线，在大是大非面前站稳政治立场；</a:t>
            </a:r>
          </a:p>
          <a:p>
            <a:pPr marL="342900" indent="-342900" defTabSz="913765">
              <a:lnSpc>
                <a:spcPct val="100000"/>
              </a:lnSpc>
              <a:buFont typeface="Wingdings" panose="05000000000000000000" charset="0"/>
              <a:buChar char="u"/>
            </a:pPr>
            <a:r>
              <a:rPr lang="zh-CN" altLang="en-US" dirty="0">
                <a:solidFill>
                  <a:srgbClr val="FF0000"/>
                </a:solidFill>
                <a:latin typeface="微软雅黑" panose="020B0503020204020204" charset="-122"/>
                <a:ea typeface="微软雅黑" panose="020B0503020204020204" charset="-122"/>
                <a:cs typeface="微软雅黑" panose="020B0503020204020204" charset="-122"/>
              </a:rPr>
              <a:t>是否</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坚决维护以习近平同志为核心的党中央权威和集中统一领导，增强“四个意识”；</a:t>
            </a:r>
          </a:p>
          <a:p>
            <a:pPr marL="342900" indent="-342900" defTabSz="913765">
              <a:lnSpc>
                <a:spcPct val="100000"/>
              </a:lnSpc>
              <a:buFont typeface="Wingdings" panose="05000000000000000000" charset="0"/>
              <a:buChar char="u"/>
            </a:pPr>
            <a:r>
              <a:rPr lang="zh-CN" altLang="en-US" dirty="0">
                <a:solidFill>
                  <a:srgbClr val="FF0000"/>
                </a:solidFill>
                <a:latin typeface="微软雅黑" panose="020B0503020204020204" charset="-122"/>
                <a:ea typeface="微软雅黑" panose="020B0503020204020204" charset="-122"/>
                <a:cs typeface="微软雅黑" panose="020B0503020204020204" charset="-122"/>
              </a:rPr>
              <a:t>是否</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严格落实中央八项规定精神，坚决反对“四风”；</a:t>
            </a:r>
          </a:p>
          <a:p>
            <a:pPr marL="342900" indent="-342900" defTabSz="913765">
              <a:lnSpc>
                <a:spcPct val="100000"/>
              </a:lnSpc>
              <a:buFont typeface="Wingdings" panose="05000000000000000000" charset="0"/>
              <a:buChar char="u"/>
            </a:pPr>
            <a:r>
              <a:rPr lang="zh-CN" altLang="en-US" dirty="0">
                <a:solidFill>
                  <a:srgbClr val="FF0000"/>
                </a:solidFill>
                <a:latin typeface="微软雅黑" panose="020B0503020204020204" charset="-122"/>
                <a:ea typeface="微软雅黑" panose="020B0503020204020204" charset="-122"/>
                <a:cs typeface="微软雅黑" panose="020B0503020204020204" charset="-122"/>
              </a:rPr>
              <a:t>是否</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坚持民主集中制原则，坚持正确选人用人导向；</a:t>
            </a:r>
          </a:p>
          <a:p>
            <a:pPr marL="342900" indent="-342900" defTabSz="913765">
              <a:lnSpc>
                <a:spcPct val="100000"/>
              </a:lnSpc>
              <a:buFont typeface="Wingdings" panose="05000000000000000000" charset="0"/>
              <a:buChar char="u"/>
            </a:pPr>
            <a:r>
              <a:rPr lang="zh-CN" altLang="en-US" dirty="0">
                <a:solidFill>
                  <a:srgbClr val="FF0000"/>
                </a:solidFill>
                <a:latin typeface="微软雅黑" panose="020B0503020204020204" charset="-122"/>
                <a:ea typeface="微软雅黑" panose="020B0503020204020204" charset="-122"/>
                <a:cs typeface="微软雅黑" panose="020B0503020204020204" charset="-122"/>
              </a:rPr>
              <a:t>是否</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勇于开展批评和自我批评，保持清正廉洁的政治本色。</a:t>
            </a:r>
          </a:p>
        </p:txBody>
      </p:sp>
      <p:grpSp>
        <p:nvGrpSpPr>
          <p:cNvPr id="10" name="组合 9"/>
          <p:cNvGrpSpPr/>
          <p:nvPr/>
        </p:nvGrpSpPr>
        <p:grpSpPr>
          <a:xfrm>
            <a:off x="442615" y="1020902"/>
            <a:ext cx="1224587" cy="589855"/>
            <a:chOff x="3103185" y="1414002"/>
            <a:chExt cx="1224587" cy="589855"/>
          </a:xfrm>
        </p:grpSpPr>
        <p:pic>
          <p:nvPicPr>
            <p:cNvPr id="12" name="Picture 2" descr="C:\Users\xb\Desktop\素材--党建\PNG--党（国）徽旗\党旗红旗\16sucai_201507091736.png"/>
            <p:cNvPicPr>
              <a:picLocks noChangeAspect="1" noChangeArrowheads="1"/>
            </p:cNvPicPr>
            <p:nvPr/>
          </p:nvPicPr>
          <p:blipFill>
            <a:blip r:embed="rId3" cstate="screen"/>
            <a:srcRect/>
            <a:stretch>
              <a:fillRect/>
            </a:stretch>
          </p:blipFill>
          <p:spPr bwMode="auto">
            <a:xfrm flipH="1">
              <a:off x="3103185" y="1414002"/>
              <a:ext cx="1102725" cy="578443"/>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3" descr="C:\Users\xb\Desktop\53bf653e36a06.png"/>
            <p:cNvPicPr>
              <a:picLocks noChangeAspect="1" noChangeArrowheads="1"/>
            </p:cNvPicPr>
            <p:nvPr/>
          </p:nvPicPr>
          <p:blipFill>
            <a:blip r:embed="rId4" cstate="screen"/>
            <a:srcRect/>
            <a:stretch>
              <a:fillRect/>
            </a:stretch>
          </p:blipFill>
          <p:spPr bwMode="auto">
            <a:xfrm>
              <a:off x="3692301" y="1440425"/>
              <a:ext cx="635471" cy="56343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7" name="文本占位符 6"/>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a:solidFill>
                  <a:schemeClr val="accent1">
                    <a:lumMod val="75000"/>
                  </a:schemeClr>
                </a:solidFill>
                <a:latin typeface="微软雅黑" panose="020B0503020204020204" charset="-122"/>
                <a:ea typeface="微软雅黑" panose="020B0503020204020204" charset="-122"/>
                <a:cs typeface="+mn-ea"/>
                <a:sym typeface="+mn-lt"/>
              </a:rPr>
              <a:t>四、具体掌握主题教育的过程要领</a:t>
            </a:r>
          </a:p>
        </p:txBody>
      </p:sp>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5"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441960" y="1722120"/>
            <a:ext cx="1224915" cy="283337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20000"/>
              </a:lnSpc>
            </a:pPr>
            <a:endParaRPr lang="zh-CN" altLang="en-US" dirty="0">
              <a:solidFill>
                <a:srgbClr val="FFFFFF"/>
              </a:solidFill>
            </a:endParaRPr>
          </a:p>
        </p:txBody>
      </p:sp>
      <p:sp>
        <p:nvSpPr>
          <p:cNvPr id="5" name="文本框 10"/>
          <p:cNvSpPr txBox="1"/>
          <p:nvPr/>
        </p:nvSpPr>
        <p:spPr>
          <a:xfrm>
            <a:off x="-24765" y="1840230"/>
            <a:ext cx="2077085" cy="2453640"/>
          </a:xfrm>
          <a:prstGeom prst="rect">
            <a:avLst/>
          </a:prstGeom>
          <a:noFill/>
        </p:spPr>
        <p:txBody>
          <a:bodyPr wrap="square" rtlCol="0">
            <a:spAutoFit/>
          </a:bodyPr>
          <a:lstStyle/>
          <a:p>
            <a:pPr algn="ctr" defTabSz="913765">
              <a:lnSpc>
                <a:spcPct val="120000"/>
              </a:lnSpc>
            </a:pPr>
            <a:r>
              <a:rPr lang="zh-CN" altLang="en-US" sz="3200" b="1" dirty="0">
                <a:solidFill>
                  <a:srgbClr val="FFBE00">
                    <a:lumMod val="20000"/>
                    <a:lumOff val="80000"/>
                  </a:srgbClr>
                </a:solidFill>
              </a:rPr>
              <a:t>学</a:t>
            </a:r>
          </a:p>
          <a:p>
            <a:pPr algn="ctr" defTabSz="913765">
              <a:lnSpc>
                <a:spcPct val="120000"/>
              </a:lnSpc>
            </a:pPr>
            <a:r>
              <a:rPr lang="zh-CN" altLang="en-US" sz="3200" b="1" dirty="0">
                <a:solidFill>
                  <a:srgbClr val="FFBE00">
                    <a:lumMod val="20000"/>
                    <a:lumOff val="80000"/>
                  </a:srgbClr>
                </a:solidFill>
              </a:rPr>
              <a:t>习</a:t>
            </a:r>
          </a:p>
          <a:p>
            <a:pPr algn="ctr" defTabSz="913765">
              <a:lnSpc>
                <a:spcPct val="120000"/>
              </a:lnSpc>
            </a:pPr>
            <a:r>
              <a:rPr lang="zh-CN" altLang="en-US" sz="3200" b="1" dirty="0">
                <a:solidFill>
                  <a:srgbClr val="FFBE00">
                    <a:lumMod val="20000"/>
                    <a:lumOff val="80000"/>
                  </a:srgbClr>
                </a:solidFill>
                <a:sym typeface="+mn-ea"/>
              </a:rPr>
              <a:t>查</a:t>
            </a:r>
            <a:endParaRPr lang="zh-CN" altLang="en-US" sz="3200" b="1" dirty="0">
              <a:solidFill>
                <a:srgbClr val="FFBE00">
                  <a:lumMod val="20000"/>
                  <a:lumOff val="80000"/>
                </a:srgbClr>
              </a:solidFill>
            </a:endParaRPr>
          </a:p>
          <a:p>
            <a:pPr algn="ctr" defTabSz="913765">
              <a:lnSpc>
                <a:spcPct val="120000"/>
              </a:lnSpc>
            </a:pPr>
            <a:r>
              <a:rPr lang="zh-CN" altLang="en-US" sz="3200" b="1" dirty="0">
                <a:solidFill>
                  <a:srgbClr val="FFBE00">
                    <a:lumMod val="20000"/>
                    <a:lumOff val="80000"/>
                  </a:srgbClr>
                </a:solidFill>
                <a:sym typeface="+mn-ea"/>
              </a:rPr>
              <a:t>摆</a:t>
            </a:r>
            <a:endParaRPr lang="zh-CN" altLang="en-US" sz="3200" b="1" dirty="0">
              <a:solidFill>
                <a:srgbClr val="FFBE00">
                  <a:lumMod val="20000"/>
                  <a:lumOff val="80000"/>
                </a:srgbClr>
              </a:solidFill>
            </a:endParaRPr>
          </a:p>
        </p:txBody>
      </p:sp>
      <p:sp>
        <p:nvSpPr>
          <p:cNvPr id="6" name="矩形 5"/>
          <p:cNvSpPr/>
          <p:nvPr/>
        </p:nvSpPr>
        <p:spPr>
          <a:xfrm>
            <a:off x="2052320" y="1456055"/>
            <a:ext cx="6511925" cy="2584450"/>
          </a:xfrm>
          <a:prstGeom prst="rect">
            <a:avLst/>
          </a:prstGeom>
        </p:spPr>
        <p:txBody>
          <a:bodyPr wrap="square">
            <a:spAutoFit/>
          </a:bodyPr>
          <a:lstStyle/>
          <a:p>
            <a:pPr indent="0" algn="ctr" defTabSz="913765">
              <a:buFont typeface="Wingdings" panose="05000000000000000000" charset="0"/>
              <a:buNone/>
            </a:pPr>
            <a:r>
              <a:rPr lang="en-US" altLang="zh-CN" b="1" dirty="0">
                <a:solidFill>
                  <a:schemeClr val="accent3">
                    <a:lumMod val="50000"/>
                  </a:schemeClr>
                </a:solidFill>
                <a:latin typeface="微软雅黑" panose="020B0503020204020204" charset="-122"/>
              </a:rPr>
              <a:t>    </a:t>
            </a:r>
            <a:r>
              <a:rPr lang="en-US" altLang="zh-CN"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 </a:t>
            </a:r>
            <a:r>
              <a:rPr lang="zh-CN" altLang="en-US"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对照条例，重点查摆</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五个是否</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p>
          <a:p>
            <a:pPr indent="0" algn="ctr" defTabSz="913765">
              <a:buFont typeface="Wingdings" panose="05000000000000000000" charset="0"/>
              <a:buNone/>
            </a:pPr>
            <a:endParaRPr lang="en-US" altLang="zh-CN" b="1" dirty="0">
              <a:solidFill>
                <a:srgbClr val="FF0000"/>
              </a:solidFill>
              <a:latin typeface="微软雅黑" panose="020B0503020204020204" charset="-122"/>
              <a:ea typeface="微软雅黑" panose="020B0503020204020204" charset="-122"/>
              <a:cs typeface="微软雅黑" panose="020B0503020204020204" charset="-122"/>
            </a:endParaRPr>
          </a:p>
          <a:p>
            <a:pPr marL="342900" indent="-342900" defTabSz="913765">
              <a:buFont typeface="Wingdings" panose="05000000000000000000" charset="0"/>
              <a:buChar char="u"/>
            </a:pPr>
            <a:r>
              <a:rPr lang="zh-CN" altLang="en-US" dirty="0">
                <a:solidFill>
                  <a:srgbClr val="FF0000"/>
                </a:solidFill>
                <a:latin typeface="微软雅黑" panose="020B0503020204020204" charset="-122"/>
                <a:ea typeface="微软雅黑" panose="020B0503020204020204" charset="-122"/>
                <a:cs typeface="微软雅黑" panose="020B0503020204020204" charset="-122"/>
              </a:rPr>
              <a:t>是否</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在重大原则问题上同党中央保持一致，自觉执行党组织决定；</a:t>
            </a:r>
          </a:p>
          <a:p>
            <a:pPr marL="342900" indent="-342900" defTabSz="913765">
              <a:buFont typeface="Wingdings" panose="05000000000000000000" charset="0"/>
              <a:buChar char="u"/>
            </a:pPr>
            <a:r>
              <a:rPr lang="zh-CN" altLang="en-US" dirty="0">
                <a:solidFill>
                  <a:srgbClr val="FF0000"/>
                </a:solidFill>
                <a:latin typeface="微软雅黑" panose="020B0503020204020204" charset="-122"/>
                <a:ea typeface="微软雅黑" panose="020B0503020204020204" charset="-122"/>
                <a:cs typeface="微软雅黑" panose="020B0503020204020204" charset="-122"/>
              </a:rPr>
              <a:t>是否</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存在滥用职权、谋取私利等问题；</a:t>
            </a:r>
          </a:p>
          <a:p>
            <a:pPr marL="342900" indent="-342900" defTabSz="913765">
              <a:buFont typeface="Wingdings" panose="05000000000000000000" charset="0"/>
              <a:buChar char="u"/>
            </a:pPr>
            <a:r>
              <a:rPr lang="zh-CN" altLang="en-US" dirty="0">
                <a:solidFill>
                  <a:srgbClr val="FF0000"/>
                </a:solidFill>
                <a:latin typeface="微软雅黑" panose="020B0503020204020204" charset="-122"/>
                <a:ea typeface="微软雅黑" panose="020B0503020204020204" charset="-122"/>
                <a:cs typeface="微软雅黑" panose="020B0503020204020204" charset="-122"/>
              </a:rPr>
              <a:t>是否</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存在为黑恶势力充当“保护伞”，损害群众利益等问题；</a:t>
            </a:r>
          </a:p>
          <a:p>
            <a:pPr marL="342900" indent="-342900" defTabSz="913765">
              <a:buFont typeface="Wingdings" panose="05000000000000000000" charset="0"/>
              <a:buChar char="u"/>
            </a:pPr>
            <a:r>
              <a:rPr lang="zh-CN" altLang="en-US" dirty="0">
                <a:solidFill>
                  <a:srgbClr val="FF0000"/>
                </a:solidFill>
                <a:latin typeface="微软雅黑" panose="020B0503020204020204" charset="-122"/>
                <a:ea typeface="微软雅黑" panose="020B0503020204020204" charset="-122"/>
                <a:cs typeface="微软雅黑" panose="020B0503020204020204" charset="-122"/>
              </a:rPr>
              <a:t>是否</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存在工作不负责任，搞形式主义、官僚主义，干预和插手市场经济活动、司法活动、执纪执法活动等问题；</a:t>
            </a:r>
          </a:p>
          <a:p>
            <a:pPr marL="342900" indent="-342900" defTabSz="913765">
              <a:buFont typeface="Wingdings" panose="05000000000000000000" charset="0"/>
              <a:buChar char="u"/>
            </a:pPr>
            <a:r>
              <a:rPr lang="zh-CN" altLang="en-US" dirty="0">
                <a:solidFill>
                  <a:srgbClr val="FF0000"/>
                </a:solidFill>
                <a:latin typeface="微软雅黑" panose="020B0503020204020204" charset="-122"/>
                <a:ea typeface="微软雅黑" panose="020B0503020204020204" charset="-122"/>
                <a:cs typeface="微软雅黑" panose="020B0503020204020204" charset="-122"/>
              </a:rPr>
              <a:t>是否</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存在生活奢靡、贪图享乐、追求低级趣味等问题。</a:t>
            </a:r>
          </a:p>
        </p:txBody>
      </p:sp>
      <p:grpSp>
        <p:nvGrpSpPr>
          <p:cNvPr id="10" name="组合 9"/>
          <p:cNvGrpSpPr/>
          <p:nvPr/>
        </p:nvGrpSpPr>
        <p:grpSpPr>
          <a:xfrm>
            <a:off x="442615" y="1020902"/>
            <a:ext cx="1224587" cy="589855"/>
            <a:chOff x="3103185" y="1414002"/>
            <a:chExt cx="1224587" cy="589855"/>
          </a:xfrm>
        </p:grpSpPr>
        <p:pic>
          <p:nvPicPr>
            <p:cNvPr id="12" name="Picture 2" descr="C:\Users\xb\Desktop\素材--党建\PNG--党（国）徽旗\党旗红旗\16sucai_201507091736.png"/>
            <p:cNvPicPr>
              <a:picLocks noChangeAspect="1" noChangeArrowheads="1"/>
            </p:cNvPicPr>
            <p:nvPr/>
          </p:nvPicPr>
          <p:blipFill>
            <a:blip r:embed="rId3" cstate="screen"/>
            <a:srcRect/>
            <a:stretch>
              <a:fillRect/>
            </a:stretch>
          </p:blipFill>
          <p:spPr bwMode="auto">
            <a:xfrm flipH="1">
              <a:off x="3103185" y="1414002"/>
              <a:ext cx="1102725" cy="578443"/>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3" descr="C:\Users\xb\Desktop\53bf653e36a06.png"/>
            <p:cNvPicPr>
              <a:picLocks noChangeAspect="1" noChangeArrowheads="1"/>
            </p:cNvPicPr>
            <p:nvPr/>
          </p:nvPicPr>
          <p:blipFill>
            <a:blip r:embed="rId4" cstate="screen"/>
            <a:srcRect/>
            <a:stretch>
              <a:fillRect/>
            </a:stretch>
          </p:blipFill>
          <p:spPr bwMode="auto">
            <a:xfrm>
              <a:off x="3692301" y="1440425"/>
              <a:ext cx="635471" cy="56343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7" name="文本占位符 6"/>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a:solidFill>
                  <a:schemeClr val="accent1">
                    <a:lumMod val="75000"/>
                  </a:schemeClr>
                </a:solidFill>
                <a:latin typeface="微软雅黑" panose="020B0503020204020204" charset="-122"/>
                <a:ea typeface="微软雅黑" panose="020B0503020204020204" charset="-122"/>
                <a:cs typeface="+mn-ea"/>
                <a:sym typeface="+mn-lt"/>
              </a:rPr>
              <a:t>四、具体掌握主题教育的过程要领</a:t>
            </a:r>
          </a:p>
        </p:txBody>
      </p:sp>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5" grpId="0"/>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441960" y="1722120"/>
            <a:ext cx="1224915" cy="283337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20000"/>
              </a:lnSpc>
            </a:pPr>
            <a:endParaRPr lang="zh-CN" altLang="en-US" dirty="0">
              <a:solidFill>
                <a:srgbClr val="FFFFFF"/>
              </a:solidFill>
            </a:endParaRPr>
          </a:p>
        </p:txBody>
      </p:sp>
      <p:sp>
        <p:nvSpPr>
          <p:cNvPr id="5" name="文本框 10"/>
          <p:cNvSpPr txBox="1"/>
          <p:nvPr/>
        </p:nvSpPr>
        <p:spPr>
          <a:xfrm>
            <a:off x="-24765" y="1840230"/>
            <a:ext cx="2077085" cy="2453640"/>
          </a:xfrm>
          <a:prstGeom prst="rect">
            <a:avLst/>
          </a:prstGeom>
          <a:noFill/>
        </p:spPr>
        <p:txBody>
          <a:bodyPr wrap="square" rtlCol="0">
            <a:spAutoFit/>
          </a:bodyPr>
          <a:lstStyle/>
          <a:p>
            <a:pPr algn="ctr" defTabSz="913765">
              <a:lnSpc>
                <a:spcPct val="120000"/>
              </a:lnSpc>
            </a:pPr>
            <a:r>
              <a:rPr lang="zh-CN" altLang="en-US" sz="3200" b="1" dirty="0">
                <a:solidFill>
                  <a:srgbClr val="FFBE00">
                    <a:lumMod val="20000"/>
                    <a:lumOff val="80000"/>
                  </a:srgbClr>
                </a:solidFill>
              </a:rPr>
              <a:t>学</a:t>
            </a:r>
          </a:p>
          <a:p>
            <a:pPr algn="ctr" defTabSz="913765">
              <a:lnSpc>
                <a:spcPct val="120000"/>
              </a:lnSpc>
            </a:pPr>
            <a:r>
              <a:rPr lang="zh-CN" altLang="en-US" sz="3200" b="1" dirty="0">
                <a:solidFill>
                  <a:srgbClr val="FFBE00">
                    <a:lumMod val="20000"/>
                    <a:lumOff val="80000"/>
                  </a:srgbClr>
                </a:solidFill>
              </a:rPr>
              <a:t>习</a:t>
            </a:r>
          </a:p>
          <a:p>
            <a:pPr algn="ctr" defTabSz="913765">
              <a:lnSpc>
                <a:spcPct val="120000"/>
              </a:lnSpc>
            </a:pPr>
            <a:r>
              <a:rPr lang="zh-CN" altLang="en-US" sz="3200" b="1" dirty="0">
                <a:solidFill>
                  <a:srgbClr val="FFBE00">
                    <a:lumMod val="20000"/>
                    <a:lumOff val="80000"/>
                  </a:srgbClr>
                </a:solidFill>
                <a:sym typeface="+mn-ea"/>
              </a:rPr>
              <a:t>查</a:t>
            </a:r>
            <a:endParaRPr lang="zh-CN" altLang="en-US" sz="3200" b="1" dirty="0">
              <a:solidFill>
                <a:srgbClr val="FFBE00">
                  <a:lumMod val="20000"/>
                  <a:lumOff val="80000"/>
                </a:srgbClr>
              </a:solidFill>
            </a:endParaRPr>
          </a:p>
          <a:p>
            <a:pPr algn="ctr" defTabSz="913765">
              <a:lnSpc>
                <a:spcPct val="120000"/>
              </a:lnSpc>
            </a:pPr>
            <a:r>
              <a:rPr lang="zh-CN" altLang="en-US" sz="3200" b="1" dirty="0">
                <a:solidFill>
                  <a:srgbClr val="FFBE00">
                    <a:lumMod val="20000"/>
                    <a:lumOff val="80000"/>
                  </a:srgbClr>
                </a:solidFill>
                <a:sym typeface="+mn-ea"/>
              </a:rPr>
              <a:t>摆</a:t>
            </a:r>
            <a:endParaRPr lang="zh-CN" altLang="en-US" sz="3200" b="1" dirty="0">
              <a:solidFill>
                <a:srgbClr val="FFBE00">
                  <a:lumMod val="20000"/>
                  <a:lumOff val="80000"/>
                </a:srgbClr>
              </a:solidFill>
            </a:endParaRPr>
          </a:p>
        </p:txBody>
      </p:sp>
      <p:sp>
        <p:nvSpPr>
          <p:cNvPr id="6" name="矩形 5"/>
          <p:cNvSpPr/>
          <p:nvPr/>
        </p:nvSpPr>
        <p:spPr>
          <a:xfrm>
            <a:off x="1783080" y="873760"/>
            <a:ext cx="7305040" cy="3969385"/>
          </a:xfrm>
          <a:prstGeom prst="rect">
            <a:avLst/>
          </a:prstGeom>
        </p:spPr>
        <p:txBody>
          <a:bodyPr wrap="square">
            <a:spAutoFit/>
          </a:bodyPr>
          <a:lstStyle/>
          <a:p>
            <a:pPr indent="0" algn="ctr" defTabSz="913765">
              <a:buFont typeface="Wingdings" panose="05000000000000000000" charset="0"/>
              <a:buNone/>
            </a:pPr>
            <a:r>
              <a:rPr lang="en-US" altLang="zh-CN" b="1" dirty="0">
                <a:solidFill>
                  <a:schemeClr val="accent3">
                    <a:lumMod val="50000"/>
                  </a:schemeClr>
                </a:solidFill>
                <a:latin typeface="微软雅黑" panose="020B0503020204020204" charset="-122"/>
              </a:rPr>
              <a:t> </a:t>
            </a:r>
            <a:r>
              <a:rPr lang="en-US" altLang="zh-CN"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   </a:t>
            </a:r>
            <a:r>
              <a:rPr lang="zh-CN" altLang="en-US"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通过学习党史、新中国史，重点查摆</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五个是否</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p>
          <a:p>
            <a:pPr indent="0" algn="just" defTabSz="913765">
              <a:buFont typeface="Wingdings" panose="05000000000000000000" charset="0"/>
              <a:buNone/>
            </a:pPr>
            <a:endParaRPr lang="en-US" altLang="zh-CN" b="1" dirty="0">
              <a:solidFill>
                <a:srgbClr val="FF0000"/>
              </a:solidFill>
              <a:latin typeface="微软雅黑" panose="020B0503020204020204" charset="-122"/>
              <a:ea typeface="微软雅黑" panose="020B0503020204020204" charset="-122"/>
              <a:cs typeface="微软雅黑" panose="020B0503020204020204" charset="-122"/>
            </a:endParaRPr>
          </a:p>
          <a:p>
            <a:pPr marL="342900" indent="-342900" algn="just" defTabSz="913765">
              <a:buFont typeface="Wingdings" panose="05000000000000000000" charset="0"/>
              <a:buChar char="u"/>
            </a:pPr>
            <a:r>
              <a:rPr lang="zh-CN" altLang="en-US" dirty="0">
                <a:solidFill>
                  <a:srgbClr val="FF0000"/>
                </a:solidFill>
                <a:latin typeface="微软雅黑" panose="020B0503020204020204" charset="-122"/>
                <a:ea typeface="微软雅黑" panose="020B0503020204020204" charset="-122"/>
                <a:cs typeface="微软雅黑" panose="020B0503020204020204" charset="-122"/>
              </a:rPr>
              <a:t>是否进一步深刻认识</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我们党先进的政治属性、崇高的政治理想、高尚的政治追求、纯洁的政治品质，传承红色基因，坚定理想信念；</a:t>
            </a:r>
          </a:p>
          <a:p>
            <a:pPr marL="342900" indent="-342900" algn="just" defTabSz="913765">
              <a:buFont typeface="Wingdings" panose="05000000000000000000" charset="0"/>
              <a:buChar char="u"/>
            </a:pPr>
            <a:r>
              <a:rPr lang="zh-CN" altLang="en-US" dirty="0">
                <a:solidFill>
                  <a:srgbClr val="FF0000"/>
                </a:solidFill>
                <a:latin typeface="微软雅黑" panose="020B0503020204020204" charset="-122"/>
                <a:ea typeface="微软雅黑" panose="020B0503020204020204" charset="-122"/>
                <a:cs typeface="微软雅黑" panose="020B0503020204020204" charset="-122"/>
              </a:rPr>
              <a:t>是否进一步深刻认识</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中国从站起来、富起来到强起来的艰辛探索和历史必然，坚定道路自信、理论自信、制度自信、文化自信；</a:t>
            </a:r>
          </a:p>
          <a:p>
            <a:pPr marL="342900" indent="-342900" algn="just" defTabSz="913765">
              <a:buFont typeface="Wingdings" panose="05000000000000000000" charset="0"/>
              <a:buChar char="u"/>
            </a:pPr>
            <a:r>
              <a:rPr lang="zh-CN" altLang="en-US" dirty="0">
                <a:solidFill>
                  <a:srgbClr val="FF0000"/>
                </a:solidFill>
                <a:latin typeface="微软雅黑" panose="020B0503020204020204" charset="-122"/>
                <a:ea typeface="微软雅黑" panose="020B0503020204020204" charset="-122"/>
                <a:cs typeface="微软雅黑" panose="020B0503020204020204" charset="-122"/>
              </a:rPr>
              <a:t>是否进一步深刻认识</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党的执政使命和根本宗旨，从党和人民的鱼水深情中恪守人民情怀；</a:t>
            </a:r>
          </a:p>
          <a:p>
            <a:pPr marL="342900" indent="-342900" algn="just" defTabSz="913765">
              <a:buFont typeface="Wingdings" panose="05000000000000000000" charset="0"/>
              <a:buChar char="u"/>
            </a:pPr>
            <a:r>
              <a:rPr lang="zh-CN" altLang="en-US" dirty="0">
                <a:solidFill>
                  <a:srgbClr val="FF0000"/>
                </a:solidFill>
                <a:latin typeface="微软雅黑" panose="020B0503020204020204" charset="-122"/>
                <a:ea typeface="微软雅黑" panose="020B0503020204020204" charset="-122"/>
                <a:cs typeface="微软雅黑" panose="020B0503020204020204" charset="-122"/>
              </a:rPr>
              <a:t>是否进一步深刻认识</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一代人有一代人的担当的本质内涵，发扬革命精神和斗争精神，勇担历史重任；</a:t>
            </a:r>
          </a:p>
          <a:p>
            <a:pPr marL="342900" indent="-342900" algn="just" defTabSz="913765">
              <a:buFont typeface="Wingdings" panose="05000000000000000000" charset="0"/>
              <a:buChar char="u"/>
            </a:pPr>
            <a:r>
              <a:rPr lang="zh-CN" altLang="en-US" dirty="0">
                <a:solidFill>
                  <a:srgbClr val="FF0000"/>
                </a:solidFill>
                <a:latin typeface="微软雅黑" panose="020B0503020204020204" charset="-122"/>
                <a:ea typeface="微软雅黑" panose="020B0503020204020204" charset="-122"/>
                <a:cs typeface="微软雅黑" panose="020B0503020204020204" charset="-122"/>
              </a:rPr>
              <a:t>是否进一步深刻认识</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rPr>
              <a:t>我们党靠忠诚经受考验、靠忠诚战胜困难、靠忠诚发展壮大，增强“四个意识”、坚定“四个自信”、做到“两个维护”，始终在思想上政治上行动上同以习近平同志为核心的党中央保持高度一致。</a:t>
            </a:r>
          </a:p>
        </p:txBody>
      </p:sp>
      <p:grpSp>
        <p:nvGrpSpPr>
          <p:cNvPr id="10" name="组合 9"/>
          <p:cNvGrpSpPr/>
          <p:nvPr/>
        </p:nvGrpSpPr>
        <p:grpSpPr>
          <a:xfrm>
            <a:off x="442615" y="1020902"/>
            <a:ext cx="1224587" cy="589855"/>
            <a:chOff x="3103185" y="1414002"/>
            <a:chExt cx="1224587" cy="589855"/>
          </a:xfrm>
        </p:grpSpPr>
        <p:pic>
          <p:nvPicPr>
            <p:cNvPr id="12" name="Picture 2" descr="C:\Users\xb\Desktop\素材--党建\PNG--党（国）徽旗\党旗红旗\16sucai_201507091736.png"/>
            <p:cNvPicPr>
              <a:picLocks noChangeAspect="1" noChangeArrowheads="1"/>
            </p:cNvPicPr>
            <p:nvPr/>
          </p:nvPicPr>
          <p:blipFill>
            <a:blip r:embed="rId3" cstate="screen"/>
            <a:srcRect/>
            <a:stretch>
              <a:fillRect/>
            </a:stretch>
          </p:blipFill>
          <p:spPr bwMode="auto">
            <a:xfrm flipH="1">
              <a:off x="3103185" y="1414002"/>
              <a:ext cx="1102725" cy="578443"/>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3" descr="C:\Users\xb\Desktop\53bf653e36a06.png"/>
            <p:cNvPicPr>
              <a:picLocks noChangeAspect="1" noChangeArrowheads="1"/>
            </p:cNvPicPr>
            <p:nvPr/>
          </p:nvPicPr>
          <p:blipFill>
            <a:blip r:embed="rId4" cstate="screen"/>
            <a:srcRect/>
            <a:stretch>
              <a:fillRect/>
            </a:stretch>
          </p:blipFill>
          <p:spPr bwMode="auto">
            <a:xfrm>
              <a:off x="3692301" y="1440425"/>
              <a:ext cx="635471" cy="56343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7" name="文本占位符 6"/>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a:solidFill>
                  <a:schemeClr val="accent1">
                    <a:lumMod val="75000"/>
                  </a:schemeClr>
                </a:solidFill>
                <a:latin typeface="微软雅黑" panose="020B0503020204020204" charset="-122"/>
                <a:ea typeface="微软雅黑" panose="020B0503020204020204" charset="-122"/>
                <a:cs typeface="+mn-ea"/>
                <a:sym typeface="+mn-lt"/>
              </a:rPr>
              <a:t>四、具体掌握主题教育的过程要领</a:t>
            </a:r>
          </a:p>
        </p:txBody>
      </p:sp>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5"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441960" y="1722120"/>
            <a:ext cx="1224915" cy="283337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20000"/>
              </a:lnSpc>
            </a:pPr>
            <a:endParaRPr lang="zh-CN" altLang="en-US" dirty="0">
              <a:solidFill>
                <a:srgbClr val="FFFFFF"/>
              </a:solidFill>
            </a:endParaRPr>
          </a:p>
        </p:txBody>
      </p:sp>
      <p:sp>
        <p:nvSpPr>
          <p:cNvPr id="5" name="文本框 10"/>
          <p:cNvSpPr txBox="1"/>
          <p:nvPr/>
        </p:nvSpPr>
        <p:spPr>
          <a:xfrm>
            <a:off x="-24765" y="1840230"/>
            <a:ext cx="2077085" cy="2453640"/>
          </a:xfrm>
          <a:prstGeom prst="rect">
            <a:avLst/>
          </a:prstGeom>
          <a:noFill/>
        </p:spPr>
        <p:txBody>
          <a:bodyPr wrap="square" rtlCol="0">
            <a:spAutoFit/>
          </a:bodyPr>
          <a:lstStyle/>
          <a:p>
            <a:pPr algn="ctr" defTabSz="913765">
              <a:lnSpc>
                <a:spcPct val="120000"/>
              </a:lnSpc>
            </a:pPr>
            <a:r>
              <a:rPr lang="zh-CN" altLang="en-US" sz="3200" b="1" dirty="0">
                <a:solidFill>
                  <a:srgbClr val="FFBE00">
                    <a:lumMod val="20000"/>
                    <a:lumOff val="80000"/>
                  </a:srgbClr>
                </a:solidFill>
              </a:rPr>
              <a:t>学</a:t>
            </a:r>
          </a:p>
          <a:p>
            <a:pPr algn="ctr" defTabSz="913765">
              <a:lnSpc>
                <a:spcPct val="120000"/>
              </a:lnSpc>
            </a:pPr>
            <a:r>
              <a:rPr lang="zh-CN" altLang="en-US" sz="3200" b="1" dirty="0">
                <a:solidFill>
                  <a:srgbClr val="FFBE00">
                    <a:lumMod val="20000"/>
                    <a:lumOff val="80000"/>
                  </a:srgbClr>
                </a:solidFill>
              </a:rPr>
              <a:t>习</a:t>
            </a:r>
          </a:p>
          <a:p>
            <a:pPr algn="ctr" defTabSz="913765">
              <a:lnSpc>
                <a:spcPct val="120000"/>
              </a:lnSpc>
            </a:pPr>
            <a:r>
              <a:rPr lang="zh-CN" altLang="en-US" sz="3200" b="1" dirty="0">
                <a:solidFill>
                  <a:srgbClr val="FFBE00">
                    <a:lumMod val="20000"/>
                    <a:lumOff val="80000"/>
                  </a:srgbClr>
                </a:solidFill>
              </a:rPr>
              <a:t>要</a:t>
            </a:r>
          </a:p>
          <a:p>
            <a:pPr algn="ctr" defTabSz="913765">
              <a:lnSpc>
                <a:spcPct val="120000"/>
              </a:lnSpc>
            </a:pPr>
            <a:r>
              <a:rPr lang="zh-CN" altLang="en-US" sz="3200" b="1" dirty="0">
                <a:solidFill>
                  <a:srgbClr val="FFBE00">
                    <a:lumMod val="20000"/>
                    <a:lumOff val="80000"/>
                  </a:srgbClr>
                </a:solidFill>
              </a:rPr>
              <a:t>求</a:t>
            </a:r>
          </a:p>
        </p:txBody>
      </p:sp>
      <p:sp>
        <p:nvSpPr>
          <p:cNvPr id="6" name="矩形 5"/>
          <p:cNvSpPr/>
          <p:nvPr/>
        </p:nvSpPr>
        <p:spPr>
          <a:xfrm>
            <a:off x="2052320" y="1301750"/>
            <a:ext cx="6511925" cy="3415030"/>
          </a:xfrm>
          <a:prstGeom prst="rect">
            <a:avLst/>
          </a:prstGeom>
        </p:spPr>
        <p:txBody>
          <a:bodyPr wrap="square">
            <a:spAutoFit/>
          </a:bodyPr>
          <a:lstStyle/>
          <a:p>
            <a:pPr marL="342900" indent="-342900" algn="just" defTabSz="913765">
              <a:buFont typeface="Wingdings" panose="05000000000000000000" charset="0"/>
              <a:buChar char="u"/>
            </a:pPr>
            <a:r>
              <a:rPr lang="zh-CN" altLang="en-US" dirty="0">
                <a:solidFill>
                  <a:srgbClr val="FF0000"/>
                </a:solidFill>
                <a:latin typeface="微软雅黑" panose="020B0503020204020204" charset="-122"/>
              </a:rPr>
              <a:t>广大党员</a:t>
            </a:r>
            <a:r>
              <a:rPr lang="zh-CN" altLang="en-US" dirty="0">
                <a:solidFill>
                  <a:schemeClr val="accent3">
                    <a:lumMod val="50000"/>
                  </a:schemeClr>
                </a:solidFill>
                <a:latin typeface="微软雅黑" panose="020B0503020204020204" charset="-122"/>
              </a:rPr>
              <a:t>，重点围绕习近平新时代中国特色社会主义思想、习近平关于“不忘初心、牢记使命”和高等教育的重要论述以及视察重庆的重要讲话精神等，充分运用好学校提供的组织生活学习汇编资料，坚持以自学为主，做到“明初心”“知使命”。</a:t>
            </a:r>
          </a:p>
          <a:p>
            <a:pPr marL="342900" indent="-342900" algn="just" defTabSz="913765">
              <a:buFont typeface="Wingdings" panose="05000000000000000000" charset="0"/>
              <a:buChar char="u"/>
            </a:pPr>
            <a:r>
              <a:rPr lang="zh-CN" altLang="en-US" dirty="0">
                <a:solidFill>
                  <a:srgbClr val="FF0000"/>
                </a:solidFill>
                <a:latin typeface="微软雅黑" panose="020B0503020204020204" charset="-122"/>
              </a:rPr>
              <a:t>抓好集中学习研讨</a:t>
            </a:r>
            <a:r>
              <a:rPr lang="zh-CN" altLang="en-US" dirty="0">
                <a:solidFill>
                  <a:schemeClr val="accent3">
                    <a:lumMod val="50000"/>
                  </a:schemeClr>
                </a:solidFill>
                <a:latin typeface="微软雅黑" panose="020B0503020204020204" charset="-122"/>
              </a:rPr>
              <a:t>，校院两级领导班子要围绕学习内容，集中 </a:t>
            </a:r>
            <a:r>
              <a:rPr lang="zh-CN" altLang="en-US" dirty="0">
                <a:solidFill>
                  <a:srgbClr val="FF0000"/>
                </a:solidFill>
                <a:latin typeface="微软雅黑" panose="020B0503020204020204" charset="-122"/>
              </a:rPr>
              <a:t>5-7天</a:t>
            </a:r>
            <a:r>
              <a:rPr lang="zh-CN" altLang="en-US" dirty="0">
                <a:solidFill>
                  <a:schemeClr val="accent3">
                    <a:lumMod val="50000"/>
                  </a:schemeClr>
                </a:solidFill>
                <a:latin typeface="微软雅黑" panose="020B0503020204020204" charset="-122"/>
              </a:rPr>
              <a:t>时间，采取领导班子集中学习和党委理论学习中心组学习等形式，列出专题，交流研讨，深入理解其核心要义和实践要求，自觉对表对标、及时校准偏差。</a:t>
            </a:r>
          </a:p>
          <a:p>
            <a:pPr marL="342900" indent="-342900" algn="just" defTabSz="913765">
              <a:buFont typeface="Wingdings" panose="05000000000000000000" charset="0"/>
              <a:buChar char="u"/>
            </a:pPr>
            <a:r>
              <a:rPr lang="zh-CN" altLang="en-US" dirty="0">
                <a:solidFill>
                  <a:srgbClr val="FF0000"/>
                </a:solidFill>
                <a:latin typeface="微软雅黑" panose="020B0503020204020204" charset="-122"/>
              </a:rPr>
              <a:t>发扬理论联系实际优良学风</a:t>
            </a:r>
            <a:r>
              <a:rPr lang="zh-CN" altLang="en-US" dirty="0">
                <a:solidFill>
                  <a:schemeClr val="accent3">
                    <a:lumMod val="50000"/>
                  </a:schemeClr>
                </a:solidFill>
                <a:latin typeface="微软雅黑" panose="020B0503020204020204" charset="-122"/>
              </a:rPr>
              <a:t>，把学习研讨同研究解决本单位改革发展稳定的突出问题和党的建设面临的紧迫问题结合起来，同个人的思想实际和工作实际结合起来。</a:t>
            </a:r>
          </a:p>
        </p:txBody>
      </p:sp>
      <p:grpSp>
        <p:nvGrpSpPr>
          <p:cNvPr id="10" name="组合 9"/>
          <p:cNvGrpSpPr/>
          <p:nvPr/>
        </p:nvGrpSpPr>
        <p:grpSpPr>
          <a:xfrm>
            <a:off x="442615" y="1020902"/>
            <a:ext cx="1224587" cy="589855"/>
            <a:chOff x="3103185" y="1414002"/>
            <a:chExt cx="1224587" cy="589855"/>
          </a:xfrm>
        </p:grpSpPr>
        <p:pic>
          <p:nvPicPr>
            <p:cNvPr id="12" name="Picture 2" descr="C:\Users\xb\Desktop\素材--党建\PNG--党（国）徽旗\党旗红旗\16sucai_201507091736.png"/>
            <p:cNvPicPr>
              <a:picLocks noChangeAspect="1" noChangeArrowheads="1"/>
            </p:cNvPicPr>
            <p:nvPr/>
          </p:nvPicPr>
          <p:blipFill>
            <a:blip r:embed="rId3" cstate="screen"/>
            <a:srcRect/>
            <a:stretch>
              <a:fillRect/>
            </a:stretch>
          </p:blipFill>
          <p:spPr bwMode="auto">
            <a:xfrm flipH="1">
              <a:off x="3103185" y="1414002"/>
              <a:ext cx="1102725" cy="578443"/>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3" descr="C:\Users\xb\Desktop\53bf653e36a06.png"/>
            <p:cNvPicPr>
              <a:picLocks noChangeAspect="1" noChangeArrowheads="1"/>
            </p:cNvPicPr>
            <p:nvPr/>
          </p:nvPicPr>
          <p:blipFill>
            <a:blip r:embed="rId4" cstate="screen"/>
            <a:srcRect/>
            <a:stretch>
              <a:fillRect/>
            </a:stretch>
          </p:blipFill>
          <p:spPr bwMode="auto">
            <a:xfrm>
              <a:off x="3692301" y="1440425"/>
              <a:ext cx="635471" cy="56343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7" name="文本占位符 6"/>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a:solidFill>
                  <a:schemeClr val="accent1">
                    <a:lumMod val="75000"/>
                  </a:schemeClr>
                </a:solidFill>
                <a:cs typeface="+mn-ea"/>
                <a:sym typeface="+mn-lt"/>
              </a:rPr>
              <a:t>四、具体掌握主题教育的过程要领</a:t>
            </a:r>
          </a:p>
        </p:txBody>
      </p:sp>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5"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441960" y="1722120"/>
            <a:ext cx="1224915" cy="283337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20000"/>
              </a:lnSpc>
            </a:pPr>
            <a:endParaRPr lang="zh-CN" altLang="en-US" dirty="0">
              <a:solidFill>
                <a:srgbClr val="FFFFFF"/>
              </a:solidFill>
            </a:endParaRPr>
          </a:p>
        </p:txBody>
      </p:sp>
      <p:sp>
        <p:nvSpPr>
          <p:cNvPr id="5" name="文本框 10"/>
          <p:cNvSpPr txBox="1"/>
          <p:nvPr/>
        </p:nvSpPr>
        <p:spPr>
          <a:xfrm>
            <a:off x="-24765" y="1840230"/>
            <a:ext cx="2077085" cy="2453640"/>
          </a:xfrm>
          <a:prstGeom prst="rect">
            <a:avLst/>
          </a:prstGeom>
          <a:noFill/>
        </p:spPr>
        <p:txBody>
          <a:bodyPr wrap="square" rtlCol="0">
            <a:spAutoFit/>
          </a:bodyPr>
          <a:lstStyle/>
          <a:p>
            <a:pPr algn="ctr" defTabSz="913765">
              <a:lnSpc>
                <a:spcPct val="120000"/>
              </a:lnSpc>
            </a:pPr>
            <a:r>
              <a:rPr lang="zh-CN" altLang="en-US" sz="3200" b="1" dirty="0">
                <a:solidFill>
                  <a:srgbClr val="FFBE00">
                    <a:lumMod val="20000"/>
                    <a:lumOff val="80000"/>
                  </a:srgbClr>
                </a:solidFill>
              </a:rPr>
              <a:t>学</a:t>
            </a:r>
          </a:p>
          <a:p>
            <a:pPr algn="ctr" defTabSz="913765">
              <a:lnSpc>
                <a:spcPct val="120000"/>
              </a:lnSpc>
            </a:pPr>
            <a:r>
              <a:rPr lang="zh-CN" altLang="en-US" sz="3200" b="1" dirty="0">
                <a:solidFill>
                  <a:srgbClr val="FFBE00">
                    <a:lumMod val="20000"/>
                    <a:lumOff val="80000"/>
                  </a:srgbClr>
                </a:solidFill>
              </a:rPr>
              <a:t>习</a:t>
            </a:r>
          </a:p>
          <a:p>
            <a:pPr algn="ctr" defTabSz="913765">
              <a:lnSpc>
                <a:spcPct val="120000"/>
              </a:lnSpc>
            </a:pPr>
            <a:r>
              <a:rPr lang="zh-CN" altLang="en-US" sz="3200" b="1" dirty="0">
                <a:solidFill>
                  <a:srgbClr val="FFBE00">
                    <a:lumMod val="20000"/>
                    <a:lumOff val="80000"/>
                  </a:srgbClr>
                </a:solidFill>
              </a:rPr>
              <a:t>要</a:t>
            </a:r>
          </a:p>
          <a:p>
            <a:pPr algn="ctr" defTabSz="913765">
              <a:lnSpc>
                <a:spcPct val="120000"/>
              </a:lnSpc>
            </a:pPr>
            <a:r>
              <a:rPr lang="zh-CN" altLang="en-US" sz="3200" b="1" dirty="0">
                <a:solidFill>
                  <a:srgbClr val="FFBE00">
                    <a:lumMod val="20000"/>
                    <a:lumOff val="80000"/>
                  </a:srgbClr>
                </a:solidFill>
              </a:rPr>
              <a:t>求</a:t>
            </a:r>
          </a:p>
        </p:txBody>
      </p:sp>
      <p:sp>
        <p:nvSpPr>
          <p:cNvPr id="6" name="矩形 5"/>
          <p:cNvSpPr/>
          <p:nvPr/>
        </p:nvSpPr>
        <p:spPr>
          <a:xfrm>
            <a:off x="1957705" y="1840230"/>
            <a:ext cx="6511925" cy="2306955"/>
          </a:xfrm>
          <a:prstGeom prst="rect">
            <a:avLst/>
          </a:prstGeom>
        </p:spPr>
        <p:txBody>
          <a:bodyPr wrap="square">
            <a:spAutoFit/>
          </a:bodyPr>
          <a:lstStyle/>
          <a:p>
            <a:pPr marL="342900" indent="-342900" algn="just" defTabSz="913765">
              <a:buFont typeface="Wingdings" panose="05000000000000000000" charset="0"/>
              <a:buChar char="u"/>
            </a:pPr>
            <a:r>
              <a:rPr lang="zh-CN" altLang="en-US" dirty="0">
                <a:solidFill>
                  <a:schemeClr val="accent3">
                    <a:lumMod val="50000"/>
                  </a:schemeClr>
                </a:solidFill>
                <a:latin typeface="微软雅黑" panose="020B0503020204020204" charset="-122"/>
              </a:rPr>
              <a:t>学校将依托校院两级党委党校、党员干部教育培训基地等党支部书记进行</a:t>
            </a:r>
            <a:r>
              <a:rPr lang="en-US" altLang="zh-CN" dirty="0">
                <a:solidFill>
                  <a:srgbClr val="FF0000"/>
                </a:solidFill>
                <a:latin typeface="微软雅黑" panose="020B0503020204020204" charset="-122"/>
              </a:rPr>
              <a:t>1</a:t>
            </a:r>
            <a:r>
              <a:rPr lang="zh-CN" altLang="en-US" dirty="0">
                <a:solidFill>
                  <a:srgbClr val="FF0000"/>
                </a:solidFill>
                <a:latin typeface="微软雅黑" panose="020B0503020204020204" charset="-122"/>
              </a:rPr>
              <a:t>次全覆盖轮训</a:t>
            </a:r>
            <a:r>
              <a:rPr lang="zh-CN" altLang="en-US" dirty="0">
                <a:solidFill>
                  <a:schemeClr val="accent3">
                    <a:lumMod val="50000"/>
                  </a:schemeClr>
                </a:solidFill>
                <a:latin typeface="微软雅黑" panose="020B0503020204020204" charset="-122"/>
              </a:rPr>
              <a:t>。</a:t>
            </a:r>
          </a:p>
          <a:p>
            <a:pPr marL="342900" indent="-342900" algn="just" defTabSz="913765">
              <a:buFont typeface="Wingdings" panose="05000000000000000000" charset="0"/>
              <a:buChar char="u"/>
            </a:pPr>
            <a:r>
              <a:rPr lang="zh-CN" altLang="en-US" dirty="0">
                <a:solidFill>
                  <a:schemeClr val="accent3">
                    <a:lumMod val="50000"/>
                  </a:schemeClr>
                </a:solidFill>
                <a:latin typeface="微软雅黑" panose="020B0503020204020204" charset="-122"/>
              </a:rPr>
              <a:t>党支部书记要结合学习情况向支部党员讲</a:t>
            </a:r>
            <a:r>
              <a:rPr lang="en-US" altLang="zh-CN" dirty="0">
                <a:solidFill>
                  <a:srgbClr val="FF0000"/>
                </a:solidFill>
                <a:latin typeface="微软雅黑" panose="020B0503020204020204" charset="-122"/>
              </a:rPr>
              <a:t>1</a:t>
            </a:r>
            <a:r>
              <a:rPr lang="zh-CN" altLang="en-US" dirty="0">
                <a:solidFill>
                  <a:srgbClr val="FF0000"/>
                </a:solidFill>
                <a:latin typeface="微软雅黑" panose="020B0503020204020204" charset="-122"/>
              </a:rPr>
              <a:t>次专题党课或</a:t>
            </a:r>
            <a:r>
              <a:rPr lang="en-US" altLang="zh-CN" dirty="0">
                <a:solidFill>
                  <a:srgbClr val="FF0000"/>
                </a:solidFill>
                <a:latin typeface="微软雅黑" panose="020B0503020204020204" charset="-122"/>
              </a:rPr>
              <a:t>1</a:t>
            </a:r>
            <a:r>
              <a:rPr lang="zh-CN" altLang="en-US" dirty="0">
                <a:solidFill>
                  <a:srgbClr val="FF0000"/>
                </a:solidFill>
                <a:latin typeface="微软雅黑" panose="020B0503020204020204" charset="-122"/>
              </a:rPr>
              <a:t>次个人学习体会</a:t>
            </a:r>
            <a:r>
              <a:rPr lang="zh-CN" altLang="en-US" dirty="0">
                <a:solidFill>
                  <a:schemeClr val="accent3">
                    <a:lumMod val="50000"/>
                  </a:schemeClr>
                </a:solidFill>
                <a:latin typeface="微软雅黑" panose="020B0503020204020204" charset="-122"/>
              </a:rPr>
              <a:t>。</a:t>
            </a:r>
          </a:p>
          <a:p>
            <a:pPr marL="342900" indent="-342900" algn="just" defTabSz="913765">
              <a:buFont typeface="Wingdings" panose="05000000000000000000" charset="0"/>
              <a:buChar char="u"/>
            </a:pPr>
            <a:r>
              <a:rPr lang="zh-CN" altLang="en-US" dirty="0">
                <a:solidFill>
                  <a:schemeClr val="accent3">
                    <a:lumMod val="50000"/>
                  </a:schemeClr>
                </a:solidFill>
                <a:latin typeface="微软雅黑" panose="020B0503020204020204" charset="-122"/>
              </a:rPr>
              <a:t>专题党课主要围绕</a:t>
            </a:r>
            <a:r>
              <a:rPr lang="en-US" altLang="zh-CN" dirty="0">
                <a:solidFill>
                  <a:schemeClr val="accent3">
                    <a:lumMod val="50000"/>
                  </a:schemeClr>
                </a:solidFill>
                <a:latin typeface="微软雅黑" panose="020B0503020204020204" charset="-122"/>
              </a:rPr>
              <a:t>“</a:t>
            </a:r>
            <a:r>
              <a:rPr lang="zh-CN" altLang="en-US" u="sng" dirty="0">
                <a:solidFill>
                  <a:schemeClr val="accent3">
                    <a:lumMod val="50000"/>
                  </a:schemeClr>
                </a:solidFill>
                <a:latin typeface="微软雅黑" panose="020B0503020204020204" charset="-122"/>
              </a:rPr>
              <a:t>教育报国守初心、立德树人担使命</a:t>
            </a:r>
            <a:r>
              <a:rPr lang="en-US" altLang="zh-CN" u="sng" dirty="0">
                <a:solidFill>
                  <a:schemeClr val="accent3">
                    <a:lumMod val="50000"/>
                  </a:schemeClr>
                </a:solidFill>
                <a:latin typeface="微软雅黑" panose="020B0503020204020204" charset="-122"/>
              </a:rPr>
              <a:t>”“</a:t>
            </a:r>
            <a:r>
              <a:rPr lang="zh-CN" altLang="en-US" u="sng" dirty="0">
                <a:solidFill>
                  <a:schemeClr val="accent3">
                    <a:lumMod val="50000"/>
                  </a:schemeClr>
                </a:solidFill>
                <a:latin typeface="微软雅黑" panose="020B0503020204020204" charset="-122"/>
              </a:rPr>
              <a:t>深学笃用新思想、服务经济社会发展</a:t>
            </a:r>
            <a:r>
              <a:rPr lang="en-US" altLang="zh-CN" u="sng" dirty="0">
                <a:solidFill>
                  <a:schemeClr val="accent3">
                    <a:lumMod val="50000"/>
                  </a:schemeClr>
                </a:solidFill>
                <a:latin typeface="微软雅黑" panose="020B0503020204020204" charset="-122"/>
              </a:rPr>
              <a:t>”“</a:t>
            </a:r>
            <a:r>
              <a:rPr lang="zh-CN" altLang="en-US" u="sng" dirty="0">
                <a:solidFill>
                  <a:schemeClr val="accent3">
                    <a:lumMod val="50000"/>
                  </a:schemeClr>
                </a:solidFill>
                <a:latin typeface="微软雅黑" panose="020B0503020204020204" charset="-122"/>
              </a:rPr>
              <a:t>传承弘扬红岩精神、筑牢理想信念之魂</a:t>
            </a:r>
            <a:r>
              <a:rPr lang="en-US" altLang="zh-CN" u="sng" dirty="0">
                <a:solidFill>
                  <a:schemeClr val="accent3">
                    <a:lumMod val="50000"/>
                  </a:schemeClr>
                </a:solidFill>
                <a:latin typeface="微软雅黑" panose="020B0503020204020204" charset="-122"/>
              </a:rPr>
              <a:t>””</a:t>
            </a:r>
            <a:r>
              <a:rPr lang="zh-CN" altLang="en-US" u="sng" dirty="0">
                <a:solidFill>
                  <a:schemeClr val="accent3">
                    <a:lumMod val="50000"/>
                  </a:schemeClr>
                </a:solidFill>
                <a:latin typeface="微软雅黑" panose="020B0503020204020204" charset="-122"/>
              </a:rPr>
              <a:t>以政治建设为统领、全面加强党的建设</a:t>
            </a:r>
            <a:r>
              <a:rPr lang="en-US" altLang="zh-CN" u="sng" dirty="0">
                <a:solidFill>
                  <a:schemeClr val="accent3">
                    <a:lumMod val="50000"/>
                  </a:schemeClr>
                </a:solidFill>
                <a:latin typeface="微软雅黑" panose="020B0503020204020204" charset="-122"/>
              </a:rPr>
              <a:t>”</a:t>
            </a:r>
            <a:r>
              <a:rPr lang="zh-CN" altLang="en-US" dirty="0">
                <a:solidFill>
                  <a:schemeClr val="accent3">
                    <a:lumMod val="50000"/>
                  </a:schemeClr>
                </a:solidFill>
                <a:latin typeface="微软雅黑" panose="020B0503020204020204" charset="-122"/>
              </a:rPr>
              <a:t>等主题开展</a:t>
            </a:r>
            <a:r>
              <a:rPr lang="zh-CN" altLang="en-US" b="1" dirty="0">
                <a:solidFill>
                  <a:schemeClr val="accent3">
                    <a:lumMod val="50000"/>
                  </a:schemeClr>
                </a:solidFill>
                <a:latin typeface="微软雅黑" panose="020B0503020204020204" charset="-122"/>
              </a:rPr>
              <a:t>。</a:t>
            </a:r>
          </a:p>
        </p:txBody>
      </p:sp>
      <p:grpSp>
        <p:nvGrpSpPr>
          <p:cNvPr id="10" name="组合 9"/>
          <p:cNvGrpSpPr/>
          <p:nvPr/>
        </p:nvGrpSpPr>
        <p:grpSpPr>
          <a:xfrm>
            <a:off x="442615" y="1020902"/>
            <a:ext cx="1224587" cy="589855"/>
            <a:chOff x="3103185" y="1414002"/>
            <a:chExt cx="1224587" cy="589855"/>
          </a:xfrm>
        </p:grpSpPr>
        <p:pic>
          <p:nvPicPr>
            <p:cNvPr id="12" name="Picture 2" descr="C:\Users\xb\Desktop\素材--党建\PNG--党（国）徽旗\党旗红旗\16sucai_201507091736.png"/>
            <p:cNvPicPr>
              <a:picLocks noChangeAspect="1" noChangeArrowheads="1"/>
            </p:cNvPicPr>
            <p:nvPr/>
          </p:nvPicPr>
          <p:blipFill>
            <a:blip r:embed="rId3" cstate="screen"/>
            <a:srcRect/>
            <a:stretch>
              <a:fillRect/>
            </a:stretch>
          </p:blipFill>
          <p:spPr bwMode="auto">
            <a:xfrm flipH="1">
              <a:off x="3103185" y="1414002"/>
              <a:ext cx="1102725" cy="578443"/>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3" descr="C:\Users\xb\Desktop\53bf653e36a06.png"/>
            <p:cNvPicPr>
              <a:picLocks noChangeAspect="1" noChangeArrowheads="1"/>
            </p:cNvPicPr>
            <p:nvPr/>
          </p:nvPicPr>
          <p:blipFill>
            <a:blip r:embed="rId4" cstate="screen"/>
            <a:srcRect/>
            <a:stretch>
              <a:fillRect/>
            </a:stretch>
          </p:blipFill>
          <p:spPr bwMode="auto">
            <a:xfrm>
              <a:off x="3692301" y="1440425"/>
              <a:ext cx="635471" cy="56343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7" name="文本占位符 6"/>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a:solidFill>
                  <a:schemeClr val="accent1">
                    <a:lumMod val="75000"/>
                  </a:schemeClr>
                </a:solidFill>
                <a:cs typeface="+mn-ea"/>
                <a:sym typeface="+mn-lt"/>
              </a:rPr>
              <a:t>四、具体掌握主题教育的过程要领</a:t>
            </a:r>
          </a:p>
        </p:txBody>
      </p:sp>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5"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24765" y="2080895"/>
            <a:ext cx="3247390" cy="899795"/>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20000"/>
              </a:lnSpc>
            </a:pPr>
            <a:endParaRPr lang="zh-CN" altLang="en-US" dirty="0">
              <a:solidFill>
                <a:srgbClr val="FFFFFF"/>
              </a:solidFill>
            </a:endParaRPr>
          </a:p>
        </p:txBody>
      </p:sp>
      <p:sp>
        <p:nvSpPr>
          <p:cNvPr id="5" name="文本框 10"/>
          <p:cNvSpPr txBox="1"/>
          <p:nvPr/>
        </p:nvSpPr>
        <p:spPr>
          <a:xfrm>
            <a:off x="-24765" y="2199005"/>
            <a:ext cx="3247390" cy="681990"/>
          </a:xfrm>
          <a:prstGeom prst="rect">
            <a:avLst/>
          </a:prstGeom>
          <a:noFill/>
        </p:spPr>
        <p:txBody>
          <a:bodyPr wrap="square" rtlCol="0">
            <a:spAutoFit/>
          </a:bodyPr>
          <a:lstStyle/>
          <a:p>
            <a:pPr algn="ctr" defTabSz="913765">
              <a:lnSpc>
                <a:spcPct val="120000"/>
              </a:lnSpc>
            </a:pPr>
            <a:r>
              <a:rPr lang="zh-CN" altLang="en-US" sz="3200" b="1" dirty="0">
                <a:solidFill>
                  <a:srgbClr val="FFBE00">
                    <a:lumMod val="20000"/>
                    <a:lumOff val="80000"/>
                  </a:srgbClr>
                </a:solidFill>
              </a:rPr>
              <a:t>深入开展</a:t>
            </a:r>
          </a:p>
        </p:txBody>
      </p:sp>
      <p:sp>
        <p:nvSpPr>
          <p:cNvPr id="6" name="矩形 5"/>
          <p:cNvSpPr/>
          <p:nvPr/>
        </p:nvSpPr>
        <p:spPr>
          <a:xfrm>
            <a:off x="442615" y="3291830"/>
            <a:ext cx="8413862" cy="1014730"/>
          </a:xfrm>
          <a:prstGeom prst="rect">
            <a:avLst/>
          </a:prstGeom>
        </p:spPr>
        <p:txBody>
          <a:bodyPr wrap="square">
            <a:spAutoFit/>
          </a:bodyPr>
          <a:lstStyle/>
          <a:p>
            <a:pPr defTabSz="913765"/>
            <a:r>
              <a:rPr lang="zh-CN" altLang="en-US" sz="2000" b="1" dirty="0">
                <a:solidFill>
                  <a:schemeClr val="accent3">
                    <a:lumMod val="50000"/>
                  </a:schemeClr>
                </a:solidFill>
                <a:latin typeface="微软雅黑" panose="020B0503020204020204" charset="-122"/>
                <a:ea typeface="微软雅黑" panose="020B0503020204020204" charset="-122"/>
              </a:rPr>
              <a:t>基本原则：坚持问题导向，着眼解决实际问题，有针对性地开展调查研究</a:t>
            </a:r>
          </a:p>
          <a:p>
            <a:pPr defTabSz="913765"/>
            <a:endParaRPr lang="zh-CN" altLang="en-US" sz="2000" b="1" dirty="0">
              <a:solidFill>
                <a:schemeClr val="accent3">
                  <a:lumMod val="50000"/>
                </a:schemeClr>
              </a:solidFill>
              <a:latin typeface="微软雅黑" panose="020B0503020204020204" charset="-122"/>
              <a:ea typeface="微软雅黑" panose="020B0503020204020204" charset="-122"/>
            </a:endParaRPr>
          </a:p>
          <a:p>
            <a:pPr defTabSz="913765"/>
            <a:r>
              <a:rPr lang="zh-CN" altLang="en-US" sz="2000" b="1" dirty="0">
                <a:solidFill>
                  <a:schemeClr val="accent3">
                    <a:lumMod val="50000"/>
                  </a:schemeClr>
                </a:solidFill>
                <a:latin typeface="微软雅黑" panose="020B0503020204020204" charset="-122"/>
                <a:ea typeface="微软雅黑" panose="020B0503020204020204" charset="-122"/>
              </a:rPr>
              <a:t>调研方法：座谈、访谈等</a:t>
            </a:r>
          </a:p>
        </p:txBody>
      </p:sp>
      <p:sp>
        <p:nvSpPr>
          <p:cNvPr id="7" name="矩形 6"/>
          <p:cNvSpPr/>
          <p:nvPr/>
        </p:nvSpPr>
        <p:spPr>
          <a:xfrm>
            <a:off x="5207182" y="1422671"/>
            <a:ext cx="1620000" cy="1620000"/>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r>
              <a:rPr lang="zh-CN" altLang="en-US" sz="9600" b="1" dirty="0">
                <a:solidFill>
                  <a:schemeClr val="accent1">
                    <a:lumMod val="75000"/>
                  </a:schemeClr>
                </a:solidFill>
              </a:rPr>
              <a:t>调</a:t>
            </a:r>
          </a:p>
        </p:txBody>
      </p:sp>
      <p:sp>
        <p:nvSpPr>
          <p:cNvPr id="8" name="矩形 7"/>
          <p:cNvSpPr/>
          <p:nvPr/>
        </p:nvSpPr>
        <p:spPr>
          <a:xfrm>
            <a:off x="7043444" y="1422671"/>
            <a:ext cx="1620000" cy="1620000"/>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r>
              <a:rPr lang="zh-CN" altLang="en-US" sz="9600" b="1" dirty="0">
                <a:solidFill>
                  <a:schemeClr val="accent1">
                    <a:lumMod val="75000"/>
                  </a:schemeClr>
                </a:solidFill>
              </a:rPr>
              <a:t>研</a:t>
            </a:r>
          </a:p>
        </p:txBody>
      </p:sp>
      <p:grpSp>
        <p:nvGrpSpPr>
          <p:cNvPr id="10" name="组合 9"/>
          <p:cNvGrpSpPr/>
          <p:nvPr/>
        </p:nvGrpSpPr>
        <p:grpSpPr>
          <a:xfrm>
            <a:off x="442615" y="1379677"/>
            <a:ext cx="1224587" cy="589855"/>
            <a:chOff x="3103185" y="1414002"/>
            <a:chExt cx="1224587" cy="589855"/>
          </a:xfrm>
        </p:grpSpPr>
        <p:pic>
          <p:nvPicPr>
            <p:cNvPr id="12" name="Picture 2" descr="C:\Users\xb\Desktop\素材--党建\PNG--党（国）徽旗\党旗红旗\16sucai_201507091736.png"/>
            <p:cNvPicPr>
              <a:picLocks noChangeAspect="1" noChangeArrowheads="1"/>
            </p:cNvPicPr>
            <p:nvPr/>
          </p:nvPicPr>
          <p:blipFill>
            <a:blip r:embed="rId3" cstate="screen"/>
            <a:srcRect/>
            <a:stretch>
              <a:fillRect/>
            </a:stretch>
          </p:blipFill>
          <p:spPr bwMode="auto">
            <a:xfrm flipH="1">
              <a:off x="3103185" y="1414002"/>
              <a:ext cx="1102725" cy="578443"/>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3" descr="C:\Users\xb\Desktop\53bf653e36a06.png"/>
            <p:cNvPicPr>
              <a:picLocks noChangeAspect="1" noChangeArrowheads="1"/>
            </p:cNvPicPr>
            <p:nvPr/>
          </p:nvPicPr>
          <p:blipFill>
            <a:blip r:embed="rId4" cstate="screen"/>
            <a:srcRect/>
            <a:stretch>
              <a:fillRect/>
            </a:stretch>
          </p:blipFill>
          <p:spPr bwMode="auto">
            <a:xfrm>
              <a:off x="3692301" y="1440425"/>
              <a:ext cx="635471" cy="56343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 name="矩形 1"/>
          <p:cNvSpPr/>
          <p:nvPr/>
        </p:nvSpPr>
        <p:spPr>
          <a:xfrm>
            <a:off x="3325042" y="1406161"/>
            <a:ext cx="1620000" cy="1620000"/>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r>
              <a:rPr lang="zh-CN" altLang="zh-CN" sz="9600" b="1" dirty="0" smtClean="0">
                <a:solidFill>
                  <a:schemeClr val="accent1">
                    <a:lumMod val="75000"/>
                  </a:schemeClr>
                </a:solidFill>
              </a:rPr>
              <a:t>大</a:t>
            </a:r>
          </a:p>
        </p:txBody>
      </p:sp>
      <p:sp>
        <p:nvSpPr>
          <p:cNvPr id="11" name="文本占位符 10"/>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a:solidFill>
                  <a:schemeClr val="accent1">
                    <a:lumMod val="75000"/>
                  </a:schemeClr>
                </a:solidFill>
                <a:latin typeface="微软雅黑" panose="020B0503020204020204" charset="-122"/>
                <a:ea typeface="微软雅黑" panose="020B0503020204020204" charset="-122"/>
                <a:cs typeface="+mn-ea"/>
                <a:sym typeface="+mn-lt"/>
              </a:rPr>
              <a:t>四、具体掌握主题教育的过程要领</a:t>
            </a:r>
          </a:p>
        </p:txBody>
      </p:sp>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5" grpId="0"/>
      <p:bldP spid="6" grpId="0"/>
      <p:bldP spid="7" grpId="0" bldLvl="0" animBg="1"/>
      <p:bldP spid="8" grpId="0" bldLvl="0" animBg="1"/>
      <p:bldP spid="2"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012706" y="903405"/>
            <a:ext cx="5760640" cy="588225"/>
            <a:chOff x="2637976" y="1204540"/>
            <a:chExt cx="7680853" cy="784300"/>
          </a:xfrm>
        </p:grpSpPr>
        <p:grpSp>
          <p:nvGrpSpPr>
            <p:cNvPr id="5" name="组合 4"/>
            <p:cNvGrpSpPr/>
            <p:nvPr/>
          </p:nvGrpSpPr>
          <p:grpSpPr>
            <a:xfrm>
              <a:off x="2689997" y="1204540"/>
              <a:ext cx="6912769" cy="784300"/>
              <a:chOff x="2372029" y="1342764"/>
              <a:chExt cx="6147883" cy="784300"/>
            </a:xfrm>
          </p:grpSpPr>
          <p:sp>
            <p:nvSpPr>
              <p:cNvPr id="7" name="矩形 6"/>
              <p:cNvSpPr/>
              <p:nvPr/>
            </p:nvSpPr>
            <p:spPr>
              <a:xfrm>
                <a:off x="2457415" y="1342764"/>
                <a:ext cx="5977106" cy="784300"/>
              </a:xfrm>
              <a:prstGeom prst="rect">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a:solidFill>
                    <a:srgbClr val="FFFFFF"/>
                  </a:solidFill>
                </a:endParaRPr>
              </a:p>
            </p:txBody>
          </p:sp>
          <p:sp>
            <p:nvSpPr>
              <p:cNvPr id="8" name="矩形 7"/>
              <p:cNvSpPr/>
              <p:nvPr/>
            </p:nvSpPr>
            <p:spPr>
              <a:xfrm>
                <a:off x="2372029" y="1414130"/>
                <a:ext cx="6147883" cy="598486"/>
              </a:xfrm>
              <a:prstGeom prst="rect">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a:solidFill>
                    <a:srgbClr val="FFFFFF"/>
                  </a:solidFill>
                </a:endParaRPr>
              </a:p>
            </p:txBody>
          </p:sp>
        </p:grpSp>
        <p:sp>
          <p:nvSpPr>
            <p:cNvPr id="6" name="文本框 3"/>
            <p:cNvSpPr txBox="1"/>
            <p:nvPr/>
          </p:nvSpPr>
          <p:spPr>
            <a:xfrm>
              <a:off x="2637976" y="1298381"/>
              <a:ext cx="7680853" cy="552027"/>
            </a:xfrm>
            <a:prstGeom prst="rect">
              <a:avLst/>
            </a:prstGeom>
            <a:noFill/>
          </p:spPr>
          <p:txBody>
            <a:bodyPr wrap="square" rtlCol="0">
              <a:spAutoFit/>
            </a:bodyPr>
            <a:lstStyle/>
            <a:p>
              <a:pPr algn="ctr" defTabSz="913765"/>
              <a:r>
                <a:rPr lang="zh-CN" altLang="en-US" sz="2100" b="1" dirty="0">
                  <a:solidFill>
                    <a:schemeClr val="accent3">
                      <a:lumMod val="50000"/>
                    </a:schemeClr>
                  </a:solidFill>
                  <a:latin typeface="微软雅黑" panose="020B0503020204020204" charset="-122"/>
                  <a:ea typeface="微软雅黑" panose="020B0503020204020204" charset="-122"/>
                </a:rPr>
                <a:t>坚持问题导向</a:t>
              </a:r>
            </a:p>
          </p:txBody>
        </p:sp>
      </p:grpSp>
      <p:sp>
        <p:nvSpPr>
          <p:cNvPr id="9" name="矩形 8"/>
          <p:cNvSpPr/>
          <p:nvPr/>
        </p:nvSpPr>
        <p:spPr>
          <a:xfrm>
            <a:off x="290830" y="1788795"/>
            <a:ext cx="8497570" cy="2990215"/>
          </a:xfrm>
          <a:prstGeom prst="rect">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3765"/>
            <a:endParaRPr lang="zh-CN" altLang="en-US">
              <a:solidFill>
                <a:schemeClr val="accent1">
                  <a:lumMod val="75000"/>
                </a:schemeClr>
              </a:solidFill>
            </a:endParaRPr>
          </a:p>
        </p:txBody>
      </p:sp>
      <p:sp>
        <p:nvSpPr>
          <p:cNvPr id="10" name="TextBox 23"/>
          <p:cNvSpPr txBox="1"/>
          <p:nvPr/>
        </p:nvSpPr>
        <p:spPr>
          <a:xfrm>
            <a:off x="2959735" y="1838325"/>
            <a:ext cx="5828030" cy="2838450"/>
          </a:xfrm>
          <a:prstGeom prst="rect">
            <a:avLst/>
          </a:prstGeom>
          <a:noFill/>
        </p:spPr>
        <p:txBody>
          <a:bodyPr wrap="square" lIns="68580" tIns="34290" rIns="68580" bIns="34290" rtlCol="0">
            <a:spAutoFit/>
          </a:bodyPr>
          <a:lstStyle/>
          <a:p>
            <a:pPr defTabSz="913765">
              <a:lnSpc>
                <a:spcPct val="100000"/>
              </a:lnSpc>
            </a:pPr>
            <a:r>
              <a:rPr lang="zh-CN" altLang="en-US"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调研主体</a:t>
            </a: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：校院两级领导班子成员</a:t>
            </a:r>
          </a:p>
          <a:p>
            <a:pPr defTabSz="913765">
              <a:lnSpc>
                <a:spcPct val="100000"/>
              </a:lnSpc>
            </a:pPr>
            <a:r>
              <a:rPr lang="zh-CN" altLang="en-US"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调研对象</a:t>
            </a: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：工作服务对象</a:t>
            </a:r>
          </a:p>
          <a:p>
            <a:pPr defTabSz="913765">
              <a:lnSpc>
                <a:spcPct val="100000"/>
              </a:lnSpc>
            </a:pPr>
            <a:r>
              <a:rPr lang="zh-CN" altLang="en-US"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调研重点</a:t>
            </a: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a:t>
            </a:r>
          </a:p>
          <a:p>
            <a:pPr defTabSz="913765">
              <a:lnSpc>
                <a:spcPct val="100000"/>
              </a:lnSpc>
            </a:pP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     </a:t>
            </a:r>
            <a:r>
              <a:rPr lang="en-US"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rPr>
              <a:t>1.</a:t>
            </a:r>
            <a:r>
              <a:rPr lang="zh-CN" altLang="en-US"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围绕</a:t>
            </a: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贯彻落实党中央决策部署和习近平总书记重要指示批示精神；</a:t>
            </a:r>
          </a:p>
          <a:p>
            <a:pPr defTabSz="913765">
              <a:lnSpc>
                <a:spcPct val="100000"/>
              </a:lnSpc>
            </a:pPr>
            <a:r>
              <a:rPr lang="en-US"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rPr>
              <a:t>     2.</a:t>
            </a:r>
            <a:r>
              <a:rPr lang="zh-CN" altLang="en-US"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围绕</a:t>
            </a: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解决制约学校改革发展的瓶颈性问题和师生反映强烈的热点难点问题；</a:t>
            </a:r>
          </a:p>
          <a:p>
            <a:pPr defTabSz="913765">
              <a:lnSpc>
                <a:spcPct val="100000"/>
              </a:lnSpc>
            </a:pP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     </a:t>
            </a:r>
            <a:r>
              <a:rPr lang="en-US"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rPr>
              <a:t>3.</a:t>
            </a:r>
            <a:r>
              <a:rPr lang="zh-CN" altLang="en-US"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围绕</a:t>
            </a: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学校党建和思想政治工作存在的深层次问题；</a:t>
            </a:r>
          </a:p>
          <a:p>
            <a:pPr defTabSz="913765">
              <a:lnSpc>
                <a:spcPct val="100000"/>
              </a:lnSpc>
            </a:pPr>
            <a:r>
              <a:rPr lang="en-US"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rPr>
              <a:t>     4.</a:t>
            </a:r>
            <a:r>
              <a:rPr lang="zh-CN" altLang="en-US"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围绕</a:t>
            </a: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深化体制机制改革以及本单位、本部门存在的突出问题等。</a:t>
            </a:r>
          </a:p>
        </p:txBody>
      </p:sp>
      <p:pic>
        <p:nvPicPr>
          <p:cNvPr id="11" name="图片 10" descr="图片包含 文字&#10;&#10;已生成高可信度的说明"/>
          <p:cNvPicPr>
            <a:picLocks noChangeAspect="1"/>
          </p:cNvPicPr>
          <p:nvPr/>
        </p:nvPicPr>
        <p:blipFill rotWithShape="1">
          <a:blip r:embed="rId4" cstate="screen"/>
          <a:srcRect/>
          <a:stretch>
            <a:fillRect/>
          </a:stretch>
        </p:blipFill>
        <p:spPr>
          <a:xfrm rot="10800000" flipV="1">
            <a:off x="445135" y="2296160"/>
            <a:ext cx="2411730" cy="1733550"/>
          </a:xfrm>
          <a:prstGeom prst="rect">
            <a:avLst/>
          </a:prstGeom>
          <a:ln>
            <a:noFill/>
          </a:ln>
          <a:effectLst>
            <a:outerShdw blurRad="292100" dist="139700" dir="2700000" algn="tl" rotWithShape="0">
              <a:srgbClr val="333333">
                <a:alpha val="65000"/>
              </a:srgbClr>
            </a:outerShdw>
          </a:effectLst>
        </p:spPr>
      </p:pic>
      <p:sp>
        <p:nvSpPr>
          <p:cNvPr id="12" name="文本占位符 11"/>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a:solidFill>
                  <a:schemeClr val="accent1">
                    <a:lumMod val="75000"/>
                  </a:schemeClr>
                </a:solidFill>
                <a:latin typeface="微软雅黑" panose="020B0503020204020204" charset="-122"/>
                <a:ea typeface="微软雅黑" panose="020B0503020204020204" charset="-122"/>
                <a:cs typeface="+mn-ea"/>
                <a:sym typeface="+mn-lt"/>
              </a:rPr>
              <a:t>四、具体掌握主题教育的过程要领</a:t>
            </a: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9" grpId="0" bldLvl="0" animBg="1"/>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751721" y="903405"/>
            <a:ext cx="5760640" cy="588225"/>
            <a:chOff x="2289996" y="1204540"/>
            <a:chExt cx="7680853" cy="784300"/>
          </a:xfrm>
        </p:grpSpPr>
        <p:grpSp>
          <p:nvGrpSpPr>
            <p:cNvPr id="5" name="组合 4"/>
            <p:cNvGrpSpPr/>
            <p:nvPr/>
          </p:nvGrpSpPr>
          <p:grpSpPr>
            <a:xfrm>
              <a:off x="2689997" y="1204540"/>
              <a:ext cx="6912769" cy="784300"/>
              <a:chOff x="2372029" y="1342764"/>
              <a:chExt cx="6147883" cy="784300"/>
            </a:xfrm>
          </p:grpSpPr>
          <p:sp>
            <p:nvSpPr>
              <p:cNvPr id="7" name="矩形 6"/>
              <p:cNvSpPr/>
              <p:nvPr/>
            </p:nvSpPr>
            <p:spPr>
              <a:xfrm>
                <a:off x="2457415" y="1342764"/>
                <a:ext cx="5977106" cy="784300"/>
              </a:xfrm>
              <a:prstGeom prst="rect">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a:solidFill>
                    <a:srgbClr val="FFFFFF"/>
                  </a:solidFill>
                </a:endParaRPr>
              </a:p>
            </p:txBody>
          </p:sp>
          <p:sp>
            <p:nvSpPr>
              <p:cNvPr id="8" name="矩形 7"/>
              <p:cNvSpPr/>
              <p:nvPr/>
            </p:nvSpPr>
            <p:spPr>
              <a:xfrm>
                <a:off x="2372029" y="1414130"/>
                <a:ext cx="6147883" cy="598486"/>
              </a:xfrm>
              <a:prstGeom prst="rect">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a:solidFill>
                    <a:srgbClr val="FFFFFF"/>
                  </a:solidFill>
                </a:endParaRPr>
              </a:p>
            </p:txBody>
          </p:sp>
        </p:grpSp>
        <p:sp>
          <p:nvSpPr>
            <p:cNvPr id="6" name="文本框 3"/>
            <p:cNvSpPr txBox="1"/>
            <p:nvPr/>
          </p:nvSpPr>
          <p:spPr>
            <a:xfrm>
              <a:off x="2289996" y="1320394"/>
              <a:ext cx="7680853" cy="552027"/>
            </a:xfrm>
            <a:prstGeom prst="rect">
              <a:avLst/>
            </a:prstGeom>
            <a:noFill/>
          </p:spPr>
          <p:txBody>
            <a:bodyPr wrap="square" rtlCol="0">
              <a:spAutoFit/>
            </a:bodyPr>
            <a:lstStyle/>
            <a:p>
              <a:pPr algn="ctr" defTabSz="913765"/>
              <a:r>
                <a:rPr lang="zh-CN" altLang="en-US" sz="2100" b="1" dirty="0">
                  <a:solidFill>
                    <a:schemeClr val="accent3">
                      <a:lumMod val="50000"/>
                    </a:schemeClr>
                  </a:solidFill>
                  <a:latin typeface="微软雅黑" panose="020B0503020204020204" charset="-122"/>
                  <a:ea typeface="微软雅黑" panose="020B0503020204020204" charset="-122"/>
                  <a:sym typeface="+mn-ea"/>
                </a:rPr>
                <a:t>摸清情况，理清症结</a:t>
              </a:r>
              <a:endParaRPr lang="zh-CN" altLang="en-US" sz="2100" b="1" dirty="0">
                <a:solidFill>
                  <a:schemeClr val="accent3">
                    <a:lumMod val="50000"/>
                  </a:schemeClr>
                </a:solidFill>
                <a:latin typeface="微软雅黑" panose="020B0503020204020204" charset="-122"/>
                <a:ea typeface="微软雅黑" panose="020B0503020204020204" charset="-122"/>
              </a:endParaRPr>
            </a:p>
          </p:txBody>
        </p:sp>
      </p:grpSp>
      <p:sp>
        <p:nvSpPr>
          <p:cNvPr id="9" name="矩形 8"/>
          <p:cNvSpPr/>
          <p:nvPr/>
        </p:nvSpPr>
        <p:spPr>
          <a:xfrm>
            <a:off x="290830" y="1788795"/>
            <a:ext cx="8497570" cy="2748915"/>
          </a:xfrm>
          <a:prstGeom prst="rect">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3765"/>
            <a:endParaRPr lang="zh-CN" altLang="en-US">
              <a:solidFill>
                <a:schemeClr val="accent1">
                  <a:lumMod val="75000"/>
                </a:schemeClr>
              </a:solidFill>
            </a:endParaRPr>
          </a:p>
        </p:txBody>
      </p:sp>
      <p:sp>
        <p:nvSpPr>
          <p:cNvPr id="10" name="TextBox 23"/>
          <p:cNvSpPr txBox="1"/>
          <p:nvPr/>
        </p:nvSpPr>
        <p:spPr>
          <a:xfrm>
            <a:off x="3139207" y="2229095"/>
            <a:ext cx="5380091" cy="1453515"/>
          </a:xfrm>
          <a:prstGeom prst="rect">
            <a:avLst/>
          </a:prstGeom>
          <a:noFill/>
        </p:spPr>
        <p:txBody>
          <a:bodyPr wrap="square" lIns="68580" tIns="34290" rIns="68580" bIns="34290" rtlCol="0">
            <a:spAutoFit/>
          </a:bodyPr>
          <a:lstStyle/>
          <a:p>
            <a:pPr defTabSz="913765">
              <a:lnSpc>
                <a:spcPct val="100000"/>
              </a:lnSpc>
            </a:pP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四个</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是否到位</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a:t>
            </a:r>
            <a:endPar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endParaRPr>
          </a:p>
          <a:p>
            <a:pPr defTabSz="913765">
              <a:lnSpc>
                <a:spcPct val="100000"/>
              </a:lnSpc>
            </a:pP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     </a:t>
            </a:r>
            <a:r>
              <a:rPr lang="en-US"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rPr>
              <a:t>1.</a:t>
            </a: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习近平总书记重要指示批示精神是否执行到位；</a:t>
            </a:r>
          </a:p>
          <a:p>
            <a:pPr defTabSz="913765">
              <a:lnSpc>
                <a:spcPct val="100000"/>
              </a:lnSpc>
            </a:pP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     </a:t>
            </a:r>
            <a:r>
              <a:rPr lang="en-US"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rPr>
              <a:t>2.</a:t>
            </a: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上级有关工作决策部署是否落实到位；</a:t>
            </a:r>
          </a:p>
          <a:p>
            <a:pPr defTabSz="913765">
              <a:lnSpc>
                <a:spcPct val="100000"/>
              </a:lnSpc>
            </a:pP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     </a:t>
            </a:r>
            <a:r>
              <a:rPr lang="en-US"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rPr>
              <a:t>3.</a:t>
            </a: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自身工作职责是否尽责到位；</a:t>
            </a:r>
          </a:p>
          <a:p>
            <a:pPr defTabSz="913765">
              <a:lnSpc>
                <a:spcPct val="100000"/>
              </a:lnSpc>
            </a:pP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     </a:t>
            </a:r>
            <a:r>
              <a:rPr lang="en-US"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rPr>
              <a:t>4.</a:t>
            </a: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服务对象合理期待是否响应到位。</a:t>
            </a:r>
          </a:p>
        </p:txBody>
      </p:sp>
      <p:pic>
        <p:nvPicPr>
          <p:cNvPr id="11" name="图片 10" descr="图片包含 文字&#10;&#10;已生成高可信度的说明"/>
          <p:cNvPicPr>
            <a:picLocks noChangeAspect="1"/>
          </p:cNvPicPr>
          <p:nvPr/>
        </p:nvPicPr>
        <p:blipFill rotWithShape="1">
          <a:blip r:embed="rId4" cstate="screen"/>
          <a:srcRect/>
          <a:stretch>
            <a:fillRect/>
          </a:stretch>
        </p:blipFill>
        <p:spPr>
          <a:xfrm rot="10800000" flipV="1">
            <a:off x="105873" y="1940375"/>
            <a:ext cx="2986876" cy="2146742"/>
          </a:xfrm>
          <a:prstGeom prst="rect">
            <a:avLst/>
          </a:prstGeom>
          <a:ln>
            <a:noFill/>
          </a:ln>
          <a:effectLst>
            <a:outerShdw blurRad="292100" dist="139700" dir="2700000" algn="tl" rotWithShape="0">
              <a:srgbClr val="333333">
                <a:alpha val="65000"/>
              </a:srgbClr>
            </a:outerShdw>
          </a:effectLst>
        </p:spPr>
      </p:pic>
      <p:sp>
        <p:nvSpPr>
          <p:cNvPr id="12" name="文本占位符 11"/>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a:solidFill>
                  <a:schemeClr val="accent1">
                    <a:lumMod val="75000"/>
                  </a:schemeClr>
                </a:solidFill>
                <a:latin typeface="微软雅黑" panose="020B0503020204020204" charset="-122"/>
                <a:ea typeface="微软雅黑" panose="020B0503020204020204" charset="-122"/>
                <a:cs typeface="+mn-ea"/>
                <a:sym typeface="+mn-lt"/>
              </a:rPr>
              <a:t>四、具体掌握主题教育的过程要领</a:t>
            </a: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9" grpId="0" bldLvl="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0" y="123478"/>
            <a:ext cx="4860032" cy="576262"/>
          </a:xfrm>
        </p:spPr>
        <p:txBody>
          <a:bodyPr/>
          <a:lstStyle/>
          <a:p>
            <a:pPr>
              <a:lnSpc>
                <a:spcPct val="120000"/>
              </a:lnSpc>
              <a:spcBef>
                <a:spcPct val="0"/>
              </a:spcBef>
            </a:pPr>
            <a:r>
              <a:rPr lang="zh-CN" altLang="en-US" sz="2400" dirty="0" smtClean="0">
                <a:solidFill>
                  <a:schemeClr val="accent1">
                    <a:lumMod val="75000"/>
                  </a:schemeClr>
                </a:solidFill>
                <a:cs typeface="+mn-ea"/>
                <a:sym typeface="+mn-lt"/>
              </a:rPr>
              <a:t>一</a:t>
            </a:r>
            <a:r>
              <a:rPr lang="zh-CN" altLang="en-US" sz="2400" dirty="0">
                <a:solidFill>
                  <a:schemeClr val="accent1">
                    <a:lumMod val="75000"/>
                  </a:schemeClr>
                </a:solidFill>
                <a:cs typeface="+mn-ea"/>
                <a:sym typeface="+mn-lt"/>
              </a:rPr>
              <a:t>、深刻认识主题教育的重大意义</a:t>
            </a:r>
          </a:p>
        </p:txBody>
      </p:sp>
      <p:grpSp>
        <p:nvGrpSpPr>
          <p:cNvPr id="30" name="组合 29"/>
          <p:cNvGrpSpPr/>
          <p:nvPr/>
        </p:nvGrpSpPr>
        <p:grpSpPr>
          <a:xfrm>
            <a:off x="325662" y="1098902"/>
            <a:ext cx="7630714" cy="735332"/>
            <a:chOff x="621522" y="2179480"/>
            <a:chExt cx="4858453" cy="700386"/>
          </a:xfrm>
        </p:grpSpPr>
        <p:sp>
          <p:nvSpPr>
            <p:cNvPr id="34" name="对角圆角矩形 33"/>
            <p:cNvSpPr/>
            <p:nvPr/>
          </p:nvSpPr>
          <p:spPr>
            <a:xfrm>
              <a:off x="935024" y="2360753"/>
              <a:ext cx="4544951" cy="519113"/>
            </a:xfrm>
            <a:prstGeom prst="round2DiagRect">
              <a:avLst>
                <a:gd name="adj1" fmla="val 50000"/>
                <a:gd name="adj2" fmla="val 0"/>
              </a:avLst>
            </a:prstGeom>
            <a:solidFill>
              <a:schemeClr val="accent1">
                <a:lumMod val="75000"/>
              </a:schemeClr>
            </a:solidFill>
            <a:ln w="25400" cap="flat" cmpd="sng" algn="ctr">
              <a:gradFill flip="none" rotWithShape="1">
                <a:gsLst>
                  <a:gs pos="0">
                    <a:srgbClr val="FFF200"/>
                  </a:gs>
                  <a:gs pos="45000">
                    <a:srgbClr val="FF7A00"/>
                  </a:gs>
                  <a:gs pos="70000">
                    <a:srgbClr val="FF0300"/>
                  </a:gs>
                  <a:gs pos="100000">
                    <a:srgbClr val="4D0808"/>
                  </a:gs>
                </a:gsLst>
                <a:lin ang="8100000" scaled="1"/>
                <a:tileRect/>
              </a:gradFill>
              <a:prstDash val="solid"/>
            </a:ln>
            <a:effectLst>
              <a:reflection blurRad="6350" stA="52000" endA="300" endPos="35000" dir="5400000" sy="-100000" algn="bl" rotWithShape="0"/>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Impact" panose="020B0806030902050204"/>
                <a:ea typeface="微软雅黑" panose="020B0503020204020204" charset="-122"/>
                <a:cs typeface="+mn-cs"/>
              </a:endParaRPr>
            </a:p>
          </p:txBody>
        </p:sp>
        <p:sp>
          <p:nvSpPr>
            <p:cNvPr id="38" name="五角星 37"/>
            <p:cNvSpPr/>
            <p:nvPr/>
          </p:nvSpPr>
          <p:spPr>
            <a:xfrm rot="20868462">
              <a:off x="621522" y="2179480"/>
              <a:ext cx="458994" cy="545233"/>
            </a:xfrm>
            <a:prstGeom prst="star5">
              <a:avLst/>
            </a:prstGeom>
            <a:gradFill flip="none" rotWithShape="1">
              <a:gsLst>
                <a:gs pos="17000">
                  <a:srgbClr val="FFF200"/>
                </a:gs>
                <a:gs pos="79000">
                  <a:srgbClr val="FF7A00"/>
                </a:gs>
              </a:gsLst>
              <a:path path="circle">
                <a:fillToRect l="50000" t="50000" r="50000" b="50000"/>
              </a:path>
              <a:tileRect/>
            </a:gradFill>
            <a:ln w="12700" cap="flat" cmpd="sng" algn="ctr">
              <a:solidFill>
                <a:srgbClr val="FFFF00"/>
              </a:solidFill>
              <a:prstDash val="solid"/>
            </a:ln>
            <a:effectLst>
              <a:outerShdw blurRad="38100" sx="102000" sy="102000" algn="ctr" rotWithShape="0">
                <a:prstClr val="black"/>
              </a:outerShdw>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Impact" panose="020B0806030902050204"/>
                <a:ea typeface="微软雅黑" panose="020B0503020204020204" charset="-122"/>
                <a:cs typeface="+mn-cs"/>
              </a:endParaRPr>
            </a:p>
          </p:txBody>
        </p:sp>
        <p:sp>
          <p:nvSpPr>
            <p:cNvPr id="43" name="TextBox 42"/>
            <p:cNvSpPr txBox="1"/>
            <p:nvPr/>
          </p:nvSpPr>
          <p:spPr>
            <a:xfrm>
              <a:off x="1031722" y="2400447"/>
              <a:ext cx="4448253" cy="423980"/>
            </a:xfrm>
            <a:prstGeom prst="rect">
              <a:avLst/>
            </a:prstGeom>
          </p:spPr>
          <p:txBody>
            <a:bodyPr wrap="square">
              <a:spAutoFit/>
            </a:bodyPr>
            <a:lstStyle>
              <a:defPPr>
                <a:defRPr lang="zh-CN"/>
              </a:defPPr>
              <a:lvl1pPr fontAlgn="base">
                <a:spcBef>
                  <a:spcPct val="0"/>
                </a:spcBef>
                <a:spcAft>
                  <a:spcPct val="0"/>
                </a:spcAft>
                <a:defRPr sz="3200" b="1" kern="0" cap="all">
                  <a:ln w="0">
                    <a:noFill/>
                  </a:ln>
                  <a:gradFill>
                    <a:gsLst>
                      <a:gs pos="0">
                        <a:srgbClr val="FF0000">
                          <a:tint val="75000"/>
                          <a:shade val="75000"/>
                          <a:satMod val="170000"/>
                        </a:srgbClr>
                      </a:gs>
                      <a:gs pos="49000">
                        <a:srgbClr val="FF0000">
                          <a:tint val="88000"/>
                          <a:shade val="65000"/>
                          <a:satMod val="172000"/>
                        </a:srgbClr>
                      </a:gs>
                      <a:gs pos="50000">
                        <a:srgbClr val="FF0000">
                          <a:shade val="65000"/>
                          <a:satMod val="130000"/>
                        </a:srgbClr>
                      </a:gs>
                      <a:gs pos="92000">
                        <a:srgbClr val="FF0000">
                          <a:shade val="50000"/>
                          <a:satMod val="120000"/>
                        </a:srgbClr>
                      </a:gs>
                      <a:gs pos="100000">
                        <a:srgbClr val="FF0000">
                          <a:shade val="48000"/>
                          <a:satMod val="120000"/>
                        </a:srgbClr>
                      </a:gs>
                    </a:gsLst>
                    <a:lin ang="5400000" scaled="0"/>
                  </a:gradFill>
                  <a:effectLst/>
                  <a:latin typeface="微软雅黑" panose="020B0503020204020204" charset="-122"/>
                  <a:ea typeface="微软雅黑" panose="020B0503020204020204" charset="-122"/>
                </a:defRPr>
              </a:lvl1pPr>
              <a:lvl2pPr fontAlgn="base">
                <a:spcBef>
                  <a:spcPct val="0"/>
                </a:spcBef>
                <a:spcAft>
                  <a:spcPct val="0"/>
                </a:spcAft>
                <a:defRPr>
                  <a:latin typeface="Arial" panose="020B0604020202020204" pitchFamily="34" charset="0"/>
                  <a:ea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pPr lvl="0" algn="ctr" defTabSz="913765"/>
              <a:r>
                <a:rPr sz="2300" dirty="0">
                  <a:solidFill>
                    <a:srgbClr val="FFFF00"/>
                  </a:solidFill>
                </a:rPr>
                <a:t>用新时代中国特色社会主义思想武装全党的迫切需要</a:t>
              </a:r>
            </a:p>
          </p:txBody>
        </p:sp>
      </p:grpSp>
      <p:sp>
        <p:nvSpPr>
          <p:cNvPr id="44" name="Title Tile"/>
          <p:cNvSpPr/>
          <p:nvPr/>
        </p:nvSpPr>
        <p:spPr bwMode="auto">
          <a:xfrm>
            <a:off x="702310" y="2090420"/>
            <a:ext cx="7848600" cy="2583180"/>
          </a:xfrm>
          <a:prstGeom prst="rect">
            <a:avLst/>
          </a:prstGeom>
          <a:solidFill>
            <a:schemeClr val="accent1">
              <a:lumMod val="75000"/>
            </a:schemeClr>
          </a:solidFill>
          <a:ln>
            <a:solidFill>
              <a:schemeClr val="accent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endParaRPr lang="en-US" kern="0" dirty="0">
              <a:solidFill>
                <a:srgbClr val="FFFFFF"/>
              </a:solidFill>
              <a:latin typeface="Calibri" panose="020F0502020204030204"/>
            </a:endParaRPr>
          </a:p>
        </p:txBody>
      </p:sp>
      <p:sp>
        <p:nvSpPr>
          <p:cNvPr id="45" name="矩形 44"/>
          <p:cNvSpPr/>
          <p:nvPr/>
        </p:nvSpPr>
        <p:spPr>
          <a:xfrm>
            <a:off x="791210" y="2196465"/>
            <a:ext cx="7671435" cy="2267585"/>
          </a:xfrm>
          <a:prstGeom prst="rect">
            <a:avLst/>
          </a:prstGeom>
          <a:solidFill>
            <a:srgbClr val="FFFFFF"/>
          </a:solidFill>
          <a:ln w="25400" cap="flat" cmpd="sng" algn="ctr">
            <a:noFill/>
            <a:prstDash val="solid"/>
          </a:ln>
          <a:effectLst>
            <a:outerShdw blurRad="63500" sx="102000" sy="102000" algn="ctr" rotWithShape="0">
              <a:srgbClr val="000000">
                <a:lumMod val="50000"/>
                <a:lumOff val="50000"/>
                <a:alpha val="40000"/>
              </a:srgbClr>
            </a:outerShdw>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Impact" panose="020B0806030902050204"/>
              <a:ea typeface="微软雅黑" panose="020B0503020204020204" charset="-122"/>
              <a:cs typeface="+mn-cs"/>
            </a:endParaRPr>
          </a:p>
        </p:txBody>
      </p:sp>
      <p:sp>
        <p:nvSpPr>
          <p:cNvPr id="48" name="矩形 47"/>
          <p:cNvSpPr/>
          <p:nvPr/>
        </p:nvSpPr>
        <p:spPr>
          <a:xfrm>
            <a:off x="765810" y="2218690"/>
            <a:ext cx="7612380" cy="2245360"/>
          </a:xfrm>
          <a:prstGeom prst="rect">
            <a:avLst/>
          </a:prstGeom>
        </p:spPr>
        <p:txBody>
          <a:bodyPr wrap="square">
            <a:spAutoFit/>
          </a:bodyPr>
          <a:lstStyle/>
          <a:p>
            <a:pPr marL="342900" indent="-342900" algn="just" defTabSz="913765">
              <a:buFont typeface="Wingdings" panose="05000000000000000000" charset="0"/>
              <a:buChar char="n"/>
            </a:pPr>
            <a:r>
              <a:rPr lang="zh-CN" altLang="en-US" sz="2000" b="1" dirty="0" smtClean="0">
                <a:solidFill>
                  <a:schemeClr val="accent1">
                    <a:lumMod val="75000"/>
                  </a:schemeClr>
                </a:solidFill>
                <a:latin typeface="微软雅黑" panose="020B0503020204020204" charset="-122"/>
              </a:rPr>
              <a:t>当前问题：</a:t>
            </a:r>
            <a:r>
              <a:rPr lang="zh-CN" altLang="en-US" sz="2000" dirty="0">
                <a:solidFill>
                  <a:schemeClr val="accent1">
                    <a:lumMod val="75000"/>
                  </a:schemeClr>
                </a:solidFill>
                <a:latin typeface="微软雅黑" panose="020B0503020204020204" charset="-122"/>
              </a:rPr>
              <a:t>一些党员干部在理论学习上同党中央要求相比还存在不小差距，没有做到往深里走、往心里走、往实里走。</a:t>
            </a:r>
            <a:endParaRPr lang="zh-CN" altLang="en-US" sz="2000" b="1" dirty="0">
              <a:solidFill>
                <a:schemeClr val="accent1">
                  <a:lumMod val="75000"/>
                </a:schemeClr>
              </a:solidFill>
              <a:latin typeface="微软雅黑" panose="020B0503020204020204" charset="-122"/>
            </a:endParaRPr>
          </a:p>
          <a:p>
            <a:pPr marL="342900" indent="-342900" algn="just" defTabSz="913765">
              <a:buFont typeface="Wingdings" panose="05000000000000000000" charset="0"/>
              <a:buChar char="n"/>
            </a:pPr>
            <a:endParaRPr lang="zh-CN" altLang="en-US" sz="2000" b="1" dirty="0">
              <a:solidFill>
                <a:schemeClr val="accent1">
                  <a:lumMod val="75000"/>
                </a:schemeClr>
              </a:solidFill>
              <a:latin typeface="微软雅黑" panose="020B0503020204020204" charset="-122"/>
            </a:endParaRPr>
          </a:p>
          <a:p>
            <a:pPr marL="342900" indent="-342900" algn="just" defTabSz="913765">
              <a:buFont typeface="Wingdings" panose="05000000000000000000" charset="0"/>
              <a:buChar char="n"/>
            </a:pPr>
            <a:r>
              <a:rPr lang="zh-CN" altLang="en-US" sz="2000" b="1" dirty="0">
                <a:solidFill>
                  <a:schemeClr val="accent1">
                    <a:lumMod val="75000"/>
                  </a:schemeClr>
                </a:solidFill>
                <a:latin typeface="微软雅黑" panose="020B0503020204020204" charset="-122"/>
              </a:rPr>
              <a:t>现实意义：</a:t>
            </a:r>
            <a:r>
              <a:rPr lang="zh-CN" altLang="en-US" sz="2000" dirty="0">
                <a:solidFill>
                  <a:schemeClr val="accent1">
                    <a:lumMod val="75000"/>
                  </a:schemeClr>
                </a:solidFill>
                <a:latin typeface="微软雅黑" panose="020B0503020204020204" charset="-122"/>
              </a:rPr>
              <a:t>坚持思想建党、理论强党，坚持学思用贯通、知信行统一，推动广大党员干部全面系统学、深入思考学、联系实际学，不断增强“四个意识”、坚定“四个自信”、做到“两个维护”，进而筑牢信仰之基、补足精神之钙、把稳思想之舵。</a:t>
            </a:r>
          </a:p>
        </p:txBody>
      </p:sp>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4" grpId="0" bldLvl="0" animBg="1"/>
      <p:bldP spid="45" grpId="0" bldLvl="0" animBg="1"/>
      <p:bldP spid="4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441960" y="1722120"/>
            <a:ext cx="1224915" cy="283337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20000"/>
              </a:lnSpc>
            </a:pPr>
            <a:endParaRPr lang="zh-CN" altLang="en-US" dirty="0">
              <a:solidFill>
                <a:srgbClr val="FFFFFF"/>
              </a:solidFill>
            </a:endParaRPr>
          </a:p>
        </p:txBody>
      </p:sp>
      <p:sp>
        <p:nvSpPr>
          <p:cNvPr id="5" name="文本框 10"/>
          <p:cNvSpPr txBox="1"/>
          <p:nvPr/>
        </p:nvSpPr>
        <p:spPr>
          <a:xfrm>
            <a:off x="-24765" y="1840230"/>
            <a:ext cx="2077085" cy="2453640"/>
          </a:xfrm>
          <a:prstGeom prst="rect">
            <a:avLst/>
          </a:prstGeom>
          <a:noFill/>
        </p:spPr>
        <p:txBody>
          <a:bodyPr wrap="square" rtlCol="0">
            <a:spAutoFit/>
          </a:bodyPr>
          <a:lstStyle/>
          <a:p>
            <a:pPr algn="ctr" defTabSz="913765">
              <a:lnSpc>
                <a:spcPct val="120000"/>
              </a:lnSpc>
            </a:pPr>
            <a:r>
              <a:rPr lang="zh-CN" altLang="en-US" sz="3200" b="1" dirty="0">
                <a:solidFill>
                  <a:srgbClr val="FFBE00">
                    <a:lumMod val="20000"/>
                    <a:lumOff val="80000"/>
                  </a:srgbClr>
                </a:solidFill>
              </a:rPr>
              <a:t>调</a:t>
            </a:r>
          </a:p>
          <a:p>
            <a:pPr algn="ctr" defTabSz="913765">
              <a:lnSpc>
                <a:spcPct val="120000"/>
              </a:lnSpc>
            </a:pPr>
            <a:r>
              <a:rPr lang="zh-CN" altLang="en-US" sz="3200" b="1" dirty="0">
                <a:solidFill>
                  <a:srgbClr val="FFBE00">
                    <a:lumMod val="20000"/>
                    <a:lumOff val="80000"/>
                  </a:srgbClr>
                </a:solidFill>
              </a:rPr>
              <a:t>研</a:t>
            </a:r>
          </a:p>
          <a:p>
            <a:pPr algn="ctr" defTabSz="913765">
              <a:lnSpc>
                <a:spcPct val="120000"/>
              </a:lnSpc>
            </a:pPr>
            <a:r>
              <a:rPr lang="zh-CN" altLang="en-US" sz="3200" b="1" dirty="0">
                <a:solidFill>
                  <a:srgbClr val="FFBE00">
                    <a:lumMod val="20000"/>
                    <a:lumOff val="80000"/>
                  </a:srgbClr>
                </a:solidFill>
              </a:rPr>
              <a:t>要</a:t>
            </a:r>
          </a:p>
          <a:p>
            <a:pPr algn="ctr" defTabSz="913765">
              <a:lnSpc>
                <a:spcPct val="120000"/>
              </a:lnSpc>
            </a:pPr>
            <a:r>
              <a:rPr lang="zh-CN" altLang="en-US" sz="3200" b="1" dirty="0">
                <a:solidFill>
                  <a:srgbClr val="FFBE00">
                    <a:lumMod val="20000"/>
                    <a:lumOff val="80000"/>
                  </a:srgbClr>
                </a:solidFill>
              </a:rPr>
              <a:t>求</a:t>
            </a:r>
          </a:p>
        </p:txBody>
      </p:sp>
      <p:sp>
        <p:nvSpPr>
          <p:cNvPr id="6" name="矩形 5"/>
          <p:cNvSpPr/>
          <p:nvPr/>
        </p:nvSpPr>
        <p:spPr>
          <a:xfrm>
            <a:off x="1998345" y="1722120"/>
            <a:ext cx="6881495" cy="2306955"/>
          </a:xfrm>
          <a:prstGeom prst="rect">
            <a:avLst/>
          </a:prstGeom>
        </p:spPr>
        <p:txBody>
          <a:bodyPr wrap="square">
            <a:spAutoFit/>
          </a:bodyPr>
          <a:lstStyle/>
          <a:p>
            <a:pPr marL="342900" indent="-342900" defTabSz="913765">
              <a:lnSpc>
                <a:spcPct val="100000"/>
              </a:lnSpc>
              <a:buFont typeface="Wingdings" panose="05000000000000000000" charset="0"/>
              <a:buChar char="u"/>
            </a:pP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防止</a:t>
            </a:r>
            <a:r>
              <a:rPr lang="zh-CN" altLang="en-US" b="1" dirty="0">
                <a:latin typeface="微软雅黑" panose="020B0503020204020204" charset="-122"/>
                <a:ea typeface="微软雅黑" panose="020B0503020204020204" charset="-122"/>
                <a:cs typeface="微软雅黑" panose="020B0503020204020204" charset="-122"/>
              </a:rPr>
              <a:t>为调研而调研</a:t>
            </a:r>
            <a:r>
              <a:rPr lang="zh-CN" altLang="en-US" dirty="0">
                <a:latin typeface="微软雅黑" panose="020B0503020204020204" charset="-122"/>
                <a:ea typeface="微软雅黑" panose="020B0503020204020204" charset="-122"/>
                <a:cs typeface="微软雅黑" panose="020B0503020204020204" charset="-122"/>
              </a:rPr>
              <a:t>，调研之前要做好充分准备工作，包括统一调研思想、研讨调研方向、制定调研提纲、明确调研范围等。</a:t>
            </a:r>
            <a:endParaRPr lang="zh-CN" altLang="en-US" b="1" dirty="0">
              <a:latin typeface="微软雅黑" panose="020B0503020204020204" charset="-122"/>
              <a:ea typeface="微软雅黑" panose="020B0503020204020204" charset="-122"/>
              <a:cs typeface="微软雅黑" panose="020B0503020204020204" charset="-122"/>
            </a:endParaRPr>
          </a:p>
          <a:p>
            <a:pPr marL="342900" indent="-342900" defTabSz="913765">
              <a:lnSpc>
                <a:spcPct val="100000"/>
              </a:lnSpc>
              <a:buFont typeface="Wingdings" panose="05000000000000000000" charset="0"/>
              <a:buChar char="u"/>
            </a:pP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防止</a:t>
            </a:r>
            <a:r>
              <a:rPr lang="zh-CN" altLang="en-US" b="1" dirty="0">
                <a:latin typeface="微软雅黑" panose="020B0503020204020204" charset="-122"/>
                <a:ea typeface="微软雅黑" panose="020B0503020204020204" charset="-122"/>
                <a:cs typeface="微软雅黑" panose="020B0503020204020204" charset="-122"/>
              </a:rPr>
              <a:t>搞“出发一车子、开会一屋子、发言念稿子”式的调研，</a:t>
            </a:r>
            <a:r>
              <a:rPr lang="zh-CN" altLang="en-US" dirty="0">
                <a:latin typeface="微软雅黑" panose="020B0503020204020204" charset="-122"/>
                <a:ea typeface="微软雅黑" panose="020B0503020204020204" charset="-122"/>
                <a:cs typeface="微软雅黑" panose="020B0503020204020204" charset="-122"/>
              </a:rPr>
              <a:t>要精简调研队伍、精准调研对象、精练调研环节，营造真诚民主的调研氛围。</a:t>
            </a:r>
          </a:p>
          <a:p>
            <a:pPr marL="342900" indent="-342900" defTabSz="913765">
              <a:lnSpc>
                <a:spcPct val="100000"/>
              </a:lnSpc>
              <a:buFont typeface="Wingdings" panose="05000000000000000000" charset="0"/>
              <a:buChar char="u"/>
            </a:pP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防止</a:t>
            </a:r>
            <a:r>
              <a:rPr lang="zh-CN" altLang="en-US" b="1" dirty="0">
                <a:latin typeface="微软雅黑" panose="020B0503020204020204" charset="-122"/>
                <a:ea typeface="微软雅黑" panose="020B0503020204020204" charset="-122"/>
                <a:cs typeface="微软雅黑" panose="020B0503020204020204" charset="-122"/>
              </a:rPr>
              <a:t>扎堆调研、“作秀式”调研，</a:t>
            </a:r>
            <a:r>
              <a:rPr lang="zh-CN" altLang="en-US" dirty="0">
                <a:latin typeface="微软雅黑" panose="020B0503020204020204" charset="-122"/>
                <a:ea typeface="微软雅黑" panose="020B0503020204020204" charset="-122"/>
                <a:cs typeface="微软雅黑" panose="020B0503020204020204" charset="-122"/>
              </a:rPr>
              <a:t>调研要结合日常工作实际，扎下身子、铺开路子，注重部门协同，避免调研的重复和冲突，尽量减轻对调研对象工作生活学习的影响。</a:t>
            </a:r>
            <a:endParaRPr lang="en-US" altLang="zh-CN" dirty="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p:txBody>
      </p:sp>
      <p:grpSp>
        <p:nvGrpSpPr>
          <p:cNvPr id="10" name="组合 9"/>
          <p:cNvGrpSpPr/>
          <p:nvPr/>
        </p:nvGrpSpPr>
        <p:grpSpPr>
          <a:xfrm>
            <a:off x="442615" y="1020902"/>
            <a:ext cx="1224587" cy="589855"/>
            <a:chOff x="3103185" y="1414002"/>
            <a:chExt cx="1224587" cy="589855"/>
          </a:xfrm>
        </p:grpSpPr>
        <p:pic>
          <p:nvPicPr>
            <p:cNvPr id="12" name="Picture 2" descr="C:\Users\xb\Desktop\素材--党建\PNG--党（国）徽旗\党旗红旗\16sucai_201507091736.png"/>
            <p:cNvPicPr>
              <a:picLocks noChangeAspect="1" noChangeArrowheads="1"/>
            </p:cNvPicPr>
            <p:nvPr/>
          </p:nvPicPr>
          <p:blipFill>
            <a:blip r:embed="rId3" cstate="screen"/>
            <a:srcRect/>
            <a:stretch>
              <a:fillRect/>
            </a:stretch>
          </p:blipFill>
          <p:spPr bwMode="auto">
            <a:xfrm flipH="1">
              <a:off x="3103185" y="1414002"/>
              <a:ext cx="1102725" cy="578443"/>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3" descr="C:\Users\xb\Desktop\53bf653e36a06.png"/>
            <p:cNvPicPr>
              <a:picLocks noChangeAspect="1" noChangeArrowheads="1"/>
            </p:cNvPicPr>
            <p:nvPr/>
          </p:nvPicPr>
          <p:blipFill>
            <a:blip r:embed="rId4" cstate="screen"/>
            <a:srcRect/>
            <a:stretch>
              <a:fillRect/>
            </a:stretch>
          </p:blipFill>
          <p:spPr bwMode="auto">
            <a:xfrm>
              <a:off x="3692301" y="1440425"/>
              <a:ext cx="635471" cy="56343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7" name="文本占位符 6"/>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a:solidFill>
                  <a:schemeClr val="accent1">
                    <a:lumMod val="75000"/>
                  </a:schemeClr>
                </a:solidFill>
                <a:latin typeface="微软雅黑" panose="020B0503020204020204" charset="-122"/>
                <a:ea typeface="微软雅黑" panose="020B0503020204020204" charset="-122"/>
                <a:cs typeface="+mn-ea"/>
                <a:sym typeface="+mn-lt"/>
              </a:rPr>
              <a:t>四、具体掌握主题教育的过程要领</a:t>
            </a:r>
          </a:p>
        </p:txBody>
      </p:sp>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5"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441960" y="1722120"/>
            <a:ext cx="1224915" cy="283337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20000"/>
              </a:lnSpc>
            </a:pPr>
            <a:endParaRPr lang="zh-CN" altLang="en-US" dirty="0">
              <a:solidFill>
                <a:srgbClr val="FFFFFF"/>
              </a:solidFill>
            </a:endParaRPr>
          </a:p>
        </p:txBody>
      </p:sp>
      <p:sp>
        <p:nvSpPr>
          <p:cNvPr id="5" name="文本框 10"/>
          <p:cNvSpPr txBox="1"/>
          <p:nvPr/>
        </p:nvSpPr>
        <p:spPr>
          <a:xfrm>
            <a:off x="-24765" y="1840230"/>
            <a:ext cx="2077085" cy="2453640"/>
          </a:xfrm>
          <a:prstGeom prst="rect">
            <a:avLst/>
          </a:prstGeom>
          <a:noFill/>
        </p:spPr>
        <p:txBody>
          <a:bodyPr wrap="square" rtlCol="0">
            <a:spAutoFit/>
          </a:bodyPr>
          <a:lstStyle/>
          <a:p>
            <a:pPr algn="ctr" defTabSz="913765">
              <a:lnSpc>
                <a:spcPct val="120000"/>
              </a:lnSpc>
            </a:pPr>
            <a:r>
              <a:rPr lang="zh-CN" altLang="en-US" sz="3200" b="1" dirty="0">
                <a:solidFill>
                  <a:srgbClr val="FFBE00">
                    <a:lumMod val="20000"/>
                    <a:lumOff val="80000"/>
                  </a:srgbClr>
                </a:solidFill>
              </a:rPr>
              <a:t>调</a:t>
            </a:r>
          </a:p>
          <a:p>
            <a:pPr algn="ctr" defTabSz="913765">
              <a:lnSpc>
                <a:spcPct val="120000"/>
              </a:lnSpc>
            </a:pPr>
            <a:r>
              <a:rPr lang="zh-CN" altLang="en-US" sz="3200" b="1" dirty="0">
                <a:solidFill>
                  <a:srgbClr val="FFBE00">
                    <a:lumMod val="20000"/>
                    <a:lumOff val="80000"/>
                  </a:srgbClr>
                </a:solidFill>
              </a:rPr>
              <a:t>研</a:t>
            </a:r>
          </a:p>
          <a:p>
            <a:pPr algn="ctr" defTabSz="913765">
              <a:lnSpc>
                <a:spcPct val="120000"/>
              </a:lnSpc>
            </a:pPr>
            <a:r>
              <a:rPr lang="zh-CN" altLang="en-US" sz="3200" b="1" dirty="0">
                <a:solidFill>
                  <a:srgbClr val="FFBE00">
                    <a:lumMod val="20000"/>
                    <a:lumOff val="80000"/>
                  </a:srgbClr>
                </a:solidFill>
              </a:rPr>
              <a:t>要</a:t>
            </a:r>
          </a:p>
          <a:p>
            <a:pPr algn="ctr" defTabSz="913765">
              <a:lnSpc>
                <a:spcPct val="120000"/>
              </a:lnSpc>
            </a:pPr>
            <a:r>
              <a:rPr lang="zh-CN" altLang="en-US" sz="3200" b="1" dirty="0">
                <a:solidFill>
                  <a:srgbClr val="FFBE00">
                    <a:lumMod val="20000"/>
                    <a:lumOff val="80000"/>
                  </a:srgbClr>
                </a:solidFill>
              </a:rPr>
              <a:t>求</a:t>
            </a:r>
          </a:p>
        </p:txBody>
      </p:sp>
      <p:sp>
        <p:nvSpPr>
          <p:cNvPr id="6" name="矩形 5"/>
          <p:cNvSpPr/>
          <p:nvPr/>
        </p:nvSpPr>
        <p:spPr>
          <a:xfrm>
            <a:off x="2011045" y="1985010"/>
            <a:ext cx="6881495" cy="2306955"/>
          </a:xfrm>
          <a:prstGeom prst="rect">
            <a:avLst/>
          </a:prstGeom>
        </p:spPr>
        <p:txBody>
          <a:bodyPr wrap="square">
            <a:spAutoFit/>
          </a:bodyPr>
          <a:lstStyle/>
          <a:p>
            <a:pPr marL="342900" indent="-342900" defTabSz="913765">
              <a:lnSpc>
                <a:spcPct val="100000"/>
              </a:lnSpc>
              <a:buFont typeface="Wingdings" panose="05000000000000000000" charset="0"/>
              <a:buChar char="u"/>
            </a:pPr>
            <a:r>
              <a:rPr lang="zh-CN" altLang="en-US" dirty="0">
                <a:latin typeface="微软雅黑" panose="020B0503020204020204" charset="-122"/>
                <a:ea typeface="微软雅黑" panose="020B0503020204020204" charset="-122"/>
                <a:cs typeface="微软雅黑" panose="020B0503020204020204" charset="-122"/>
              </a:rPr>
              <a:t>校院两级领导班子成员每人要确定</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 1-2 个重点调研课题</a:t>
            </a:r>
            <a:r>
              <a:rPr lang="zh-CN" altLang="en-US" dirty="0">
                <a:latin typeface="微软雅黑" panose="020B0503020204020204" charset="-122"/>
                <a:ea typeface="微软雅黑" panose="020B0503020204020204" charset="-122"/>
                <a:cs typeface="微软雅黑" panose="020B0503020204020204" charset="-122"/>
              </a:rPr>
              <a:t>，深入教学科研一线、师生员工中间、工作相关单位等开展调研。</a:t>
            </a:r>
            <a:endParaRPr lang="zh-CN" altLang="en-US" b="1" dirty="0">
              <a:latin typeface="微软雅黑" panose="020B0503020204020204" charset="-122"/>
              <a:ea typeface="微软雅黑" panose="020B0503020204020204" charset="-122"/>
              <a:cs typeface="微软雅黑" panose="020B0503020204020204" charset="-122"/>
            </a:endParaRPr>
          </a:p>
          <a:p>
            <a:pPr marL="342900" indent="-342900" defTabSz="913765">
              <a:lnSpc>
                <a:spcPct val="100000"/>
              </a:lnSpc>
              <a:buFont typeface="Wingdings" panose="05000000000000000000" charset="0"/>
              <a:buChar char="u"/>
            </a:pPr>
            <a:r>
              <a:rPr lang="zh-CN" altLang="en-US" dirty="0">
                <a:latin typeface="微软雅黑" panose="020B0503020204020204" charset="-122"/>
                <a:ea typeface="微软雅黑" panose="020B0503020204020204" charset="-122"/>
                <a:cs typeface="微软雅黑" panose="020B0503020204020204" charset="-122"/>
              </a:rPr>
              <a:t>调研结束后，校院两级领导班子要组织召开</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调研成果交流会</a:t>
            </a:r>
            <a:r>
              <a:rPr lang="zh-CN" altLang="en-US" dirty="0">
                <a:latin typeface="微软雅黑" panose="020B0503020204020204" charset="-122"/>
                <a:ea typeface="微软雅黑" panose="020B0503020204020204" charset="-122"/>
                <a:cs typeface="微软雅黑" panose="020B0503020204020204" charset="-122"/>
              </a:rPr>
              <a:t>，把调研中查找的问题和形成的对策建议作为</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整改的内容和措施</a:t>
            </a:r>
            <a:r>
              <a:rPr lang="zh-CN" altLang="en-US" dirty="0">
                <a:latin typeface="微软雅黑" panose="020B0503020204020204" charset="-122"/>
                <a:ea typeface="微软雅黑" panose="020B0503020204020204" charset="-122"/>
                <a:cs typeface="微软雅黑" panose="020B0503020204020204" charset="-122"/>
              </a:rPr>
              <a:t>，把调研成果转化为解决问题的具体行动。</a:t>
            </a:r>
          </a:p>
          <a:p>
            <a:pPr marL="342900" indent="-342900" defTabSz="913765">
              <a:lnSpc>
                <a:spcPct val="100000"/>
              </a:lnSpc>
              <a:buFont typeface="Wingdings" panose="05000000000000000000" charset="0"/>
              <a:buChar char="u"/>
            </a:pPr>
            <a:r>
              <a:rPr lang="zh-CN" altLang="en-US" dirty="0">
                <a:latin typeface="微软雅黑" panose="020B0503020204020204" charset="-122"/>
                <a:ea typeface="微软雅黑" panose="020B0503020204020204" charset="-122"/>
                <a:cs typeface="微软雅黑" panose="020B0503020204020204" charset="-122"/>
              </a:rPr>
              <a:t>校院两级领导班子成员要在深入学习理论和扎实开展调研的基础上讲好</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专题党课</a:t>
            </a:r>
            <a:r>
              <a:rPr lang="zh-CN" altLang="en-US" dirty="0">
                <a:latin typeface="微软雅黑" panose="020B0503020204020204" charset="-122"/>
                <a:ea typeface="微软雅黑" panose="020B0503020204020204" charset="-122"/>
                <a:cs typeface="微软雅黑" panose="020B0503020204020204" charset="-122"/>
              </a:rPr>
              <a:t>，主要负责同志带头讲，其他班子成员到分管领域或联系单位讲。</a:t>
            </a:r>
            <a:endParaRPr lang="en-US" altLang="zh-CN" dirty="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p:txBody>
      </p:sp>
      <p:grpSp>
        <p:nvGrpSpPr>
          <p:cNvPr id="10" name="组合 9"/>
          <p:cNvGrpSpPr/>
          <p:nvPr/>
        </p:nvGrpSpPr>
        <p:grpSpPr>
          <a:xfrm>
            <a:off x="442615" y="1020902"/>
            <a:ext cx="1224587" cy="589855"/>
            <a:chOff x="3103185" y="1414002"/>
            <a:chExt cx="1224587" cy="589855"/>
          </a:xfrm>
        </p:grpSpPr>
        <p:pic>
          <p:nvPicPr>
            <p:cNvPr id="12" name="Picture 2" descr="C:\Users\xb\Desktop\素材--党建\PNG--党（国）徽旗\党旗红旗\16sucai_201507091736.png"/>
            <p:cNvPicPr>
              <a:picLocks noChangeAspect="1" noChangeArrowheads="1"/>
            </p:cNvPicPr>
            <p:nvPr/>
          </p:nvPicPr>
          <p:blipFill>
            <a:blip r:embed="rId3" cstate="screen"/>
            <a:srcRect/>
            <a:stretch>
              <a:fillRect/>
            </a:stretch>
          </p:blipFill>
          <p:spPr bwMode="auto">
            <a:xfrm flipH="1">
              <a:off x="3103185" y="1414002"/>
              <a:ext cx="1102725" cy="578443"/>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3" descr="C:\Users\xb\Desktop\53bf653e36a06.png"/>
            <p:cNvPicPr>
              <a:picLocks noChangeAspect="1" noChangeArrowheads="1"/>
            </p:cNvPicPr>
            <p:nvPr/>
          </p:nvPicPr>
          <p:blipFill>
            <a:blip r:embed="rId4" cstate="screen"/>
            <a:srcRect/>
            <a:stretch>
              <a:fillRect/>
            </a:stretch>
          </p:blipFill>
          <p:spPr bwMode="auto">
            <a:xfrm>
              <a:off x="3692301" y="1440425"/>
              <a:ext cx="635471" cy="56343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7" name="文本占位符 6"/>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a:solidFill>
                  <a:schemeClr val="accent1">
                    <a:lumMod val="75000"/>
                  </a:schemeClr>
                </a:solidFill>
                <a:latin typeface="微软雅黑" panose="020B0503020204020204" charset="-122"/>
                <a:ea typeface="微软雅黑" panose="020B0503020204020204" charset="-122"/>
                <a:cs typeface="+mn-ea"/>
                <a:sym typeface="+mn-lt"/>
              </a:rPr>
              <a:t>四、具体掌握主题教育的过程要领</a:t>
            </a:r>
          </a:p>
        </p:txBody>
      </p:sp>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5" grpId="0"/>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24765" y="2080895"/>
            <a:ext cx="3247390" cy="899795"/>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20000"/>
              </a:lnSpc>
            </a:pPr>
            <a:endParaRPr lang="zh-CN" altLang="en-US" dirty="0">
              <a:solidFill>
                <a:srgbClr val="FFFFFF"/>
              </a:solidFill>
            </a:endParaRPr>
          </a:p>
        </p:txBody>
      </p:sp>
      <p:sp>
        <p:nvSpPr>
          <p:cNvPr id="5" name="文本框 10"/>
          <p:cNvSpPr txBox="1"/>
          <p:nvPr/>
        </p:nvSpPr>
        <p:spPr>
          <a:xfrm>
            <a:off x="-24765" y="2199005"/>
            <a:ext cx="3247390" cy="681990"/>
          </a:xfrm>
          <a:prstGeom prst="rect">
            <a:avLst/>
          </a:prstGeom>
          <a:noFill/>
        </p:spPr>
        <p:txBody>
          <a:bodyPr wrap="square" rtlCol="0">
            <a:spAutoFit/>
          </a:bodyPr>
          <a:lstStyle/>
          <a:p>
            <a:pPr algn="ctr" defTabSz="913765">
              <a:lnSpc>
                <a:spcPct val="120000"/>
              </a:lnSpc>
            </a:pPr>
            <a:r>
              <a:rPr lang="zh-CN" altLang="en-US" sz="3200" b="1" dirty="0">
                <a:solidFill>
                  <a:srgbClr val="FFBE00">
                    <a:lumMod val="20000"/>
                    <a:lumOff val="80000"/>
                  </a:srgbClr>
                </a:solidFill>
              </a:rPr>
              <a:t>集中开展</a:t>
            </a:r>
          </a:p>
        </p:txBody>
      </p:sp>
      <p:sp>
        <p:nvSpPr>
          <p:cNvPr id="6" name="矩形 5"/>
          <p:cNvSpPr/>
          <p:nvPr/>
        </p:nvSpPr>
        <p:spPr>
          <a:xfrm>
            <a:off x="278765" y="3291840"/>
            <a:ext cx="8868410" cy="1014730"/>
          </a:xfrm>
          <a:prstGeom prst="rect">
            <a:avLst/>
          </a:prstGeom>
        </p:spPr>
        <p:txBody>
          <a:bodyPr wrap="square">
            <a:spAutoFit/>
          </a:bodyPr>
          <a:lstStyle/>
          <a:p>
            <a:pPr defTabSz="913765"/>
            <a:r>
              <a:rPr lang="zh-CN" altLang="en-US" sz="20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基本原则：</a:t>
            </a:r>
          </a:p>
          <a:p>
            <a:pPr defTabSz="913765"/>
            <a:endParaRPr lang="zh-CN" altLang="en-US" sz="2000" b="1" dirty="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a:p>
            <a:pPr defTabSz="913765"/>
            <a:r>
              <a:rPr lang="zh-CN" altLang="en-US" sz="20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      </a:t>
            </a:r>
            <a:r>
              <a:rPr lang="zh-CN" altLang="en-US"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以刀刃向内的自我革命精神，把自己摆进去、把职责摆进去、把工作摆进去</a:t>
            </a:r>
            <a:endParaRPr lang="zh-CN" altLang="en-US" sz="2000" b="1" dirty="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7" name="矩形 6"/>
          <p:cNvSpPr/>
          <p:nvPr/>
        </p:nvSpPr>
        <p:spPr>
          <a:xfrm>
            <a:off x="5207182" y="1422671"/>
            <a:ext cx="1620000" cy="1620000"/>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r>
              <a:rPr lang="zh-CN" altLang="en-US" sz="9600" b="1" dirty="0">
                <a:solidFill>
                  <a:schemeClr val="accent1">
                    <a:lumMod val="75000"/>
                  </a:schemeClr>
                </a:solidFill>
              </a:rPr>
              <a:t>检</a:t>
            </a:r>
          </a:p>
        </p:txBody>
      </p:sp>
      <p:sp>
        <p:nvSpPr>
          <p:cNvPr id="8" name="矩形 7"/>
          <p:cNvSpPr/>
          <p:nvPr/>
        </p:nvSpPr>
        <p:spPr>
          <a:xfrm>
            <a:off x="7043444" y="1422671"/>
            <a:ext cx="1620000" cy="1620000"/>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r>
              <a:rPr lang="zh-CN" altLang="en-US" sz="9600" b="1" dirty="0">
                <a:solidFill>
                  <a:schemeClr val="accent1">
                    <a:lumMod val="75000"/>
                  </a:schemeClr>
                </a:solidFill>
              </a:rPr>
              <a:t>视</a:t>
            </a:r>
          </a:p>
        </p:txBody>
      </p:sp>
      <p:grpSp>
        <p:nvGrpSpPr>
          <p:cNvPr id="10" name="组合 9"/>
          <p:cNvGrpSpPr/>
          <p:nvPr/>
        </p:nvGrpSpPr>
        <p:grpSpPr>
          <a:xfrm>
            <a:off x="442615" y="1379677"/>
            <a:ext cx="1224587" cy="589855"/>
            <a:chOff x="3103185" y="1414002"/>
            <a:chExt cx="1224587" cy="589855"/>
          </a:xfrm>
        </p:grpSpPr>
        <p:pic>
          <p:nvPicPr>
            <p:cNvPr id="12" name="Picture 2" descr="C:\Users\xb\Desktop\素材--党建\PNG--党（国）徽旗\党旗红旗\16sucai_201507091736.png"/>
            <p:cNvPicPr>
              <a:picLocks noChangeAspect="1" noChangeArrowheads="1"/>
            </p:cNvPicPr>
            <p:nvPr/>
          </p:nvPicPr>
          <p:blipFill>
            <a:blip r:embed="rId3" cstate="screen"/>
            <a:srcRect/>
            <a:stretch>
              <a:fillRect/>
            </a:stretch>
          </p:blipFill>
          <p:spPr bwMode="auto">
            <a:xfrm flipH="1">
              <a:off x="3103185" y="1414002"/>
              <a:ext cx="1102725" cy="578443"/>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3" descr="C:\Users\xb\Desktop\53bf653e36a06.png"/>
            <p:cNvPicPr>
              <a:picLocks noChangeAspect="1" noChangeArrowheads="1"/>
            </p:cNvPicPr>
            <p:nvPr/>
          </p:nvPicPr>
          <p:blipFill>
            <a:blip r:embed="rId4" cstate="screen"/>
            <a:srcRect/>
            <a:stretch>
              <a:fillRect/>
            </a:stretch>
          </p:blipFill>
          <p:spPr bwMode="auto">
            <a:xfrm>
              <a:off x="3692301" y="1440425"/>
              <a:ext cx="635471" cy="56343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 name="矩形 1"/>
          <p:cNvSpPr/>
          <p:nvPr/>
        </p:nvSpPr>
        <p:spPr>
          <a:xfrm>
            <a:off x="3325042" y="1406161"/>
            <a:ext cx="1620000" cy="1620000"/>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r>
              <a:rPr lang="zh-CN" altLang="zh-CN" sz="9600" b="1" dirty="0" smtClean="0">
                <a:solidFill>
                  <a:schemeClr val="accent1">
                    <a:lumMod val="75000"/>
                  </a:schemeClr>
                </a:solidFill>
              </a:rPr>
              <a:t>大</a:t>
            </a:r>
          </a:p>
        </p:txBody>
      </p:sp>
      <p:sp>
        <p:nvSpPr>
          <p:cNvPr id="11" name="文本占位符 10"/>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a:solidFill>
                  <a:schemeClr val="accent1">
                    <a:lumMod val="75000"/>
                  </a:schemeClr>
                </a:solidFill>
                <a:latin typeface="微软雅黑" panose="020B0503020204020204" charset="-122"/>
                <a:ea typeface="微软雅黑" panose="020B0503020204020204" charset="-122"/>
                <a:cs typeface="+mn-ea"/>
                <a:sym typeface="+mn-lt"/>
              </a:rPr>
              <a:t>四、具体掌握主题教育的过程要领</a:t>
            </a:r>
          </a:p>
        </p:txBody>
      </p:sp>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5" grpId="0"/>
      <p:bldP spid="6" grpId="0"/>
      <p:bldP spid="7" grpId="0" bldLvl="0" animBg="1"/>
      <p:bldP spid="8" grpId="0" bldLvl="0" animBg="1"/>
      <p:bldP spid="2"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23495" y="123190"/>
            <a:ext cx="4841240" cy="575945"/>
          </a:xfrm>
        </p:spPr>
        <p:txBody>
          <a:bodyPr/>
          <a:lstStyle/>
          <a:p>
            <a:pPr>
              <a:lnSpc>
                <a:spcPct val="120000"/>
              </a:lnSpc>
              <a:spcBef>
                <a:spcPct val="0"/>
              </a:spcBef>
            </a:pPr>
            <a:r>
              <a:rPr lang="zh-CN" altLang="en-US" sz="2400" dirty="0">
                <a:solidFill>
                  <a:schemeClr val="accent1">
                    <a:lumMod val="75000"/>
                  </a:schemeClr>
                </a:solidFill>
                <a:latin typeface="微软雅黑" panose="020B0503020204020204" charset="-122"/>
                <a:ea typeface="微软雅黑" panose="020B0503020204020204" charset="-122"/>
                <a:cs typeface="+mn-ea"/>
                <a:sym typeface="+mn-lt"/>
              </a:rPr>
              <a:t>四、具体掌握主题教育的过程要领</a:t>
            </a:r>
          </a:p>
        </p:txBody>
      </p:sp>
      <p:sp>
        <p:nvSpPr>
          <p:cNvPr id="9" name="矩形 8"/>
          <p:cNvSpPr/>
          <p:nvPr/>
        </p:nvSpPr>
        <p:spPr>
          <a:xfrm>
            <a:off x="219075" y="1337310"/>
            <a:ext cx="8727440" cy="2820670"/>
          </a:xfrm>
          <a:prstGeom prst="rect">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3765"/>
            <a:endParaRPr lang="zh-CN" altLang="en-US">
              <a:solidFill>
                <a:schemeClr val="accent1">
                  <a:lumMod val="75000"/>
                </a:schemeClr>
              </a:solidFill>
            </a:endParaRPr>
          </a:p>
        </p:txBody>
      </p:sp>
      <p:sp>
        <p:nvSpPr>
          <p:cNvPr id="10" name="TextBox 23"/>
          <p:cNvSpPr txBox="1"/>
          <p:nvPr/>
        </p:nvSpPr>
        <p:spPr>
          <a:xfrm>
            <a:off x="2451100" y="1784985"/>
            <a:ext cx="6544310" cy="2007235"/>
          </a:xfrm>
          <a:prstGeom prst="rect">
            <a:avLst/>
          </a:prstGeom>
          <a:noFill/>
        </p:spPr>
        <p:txBody>
          <a:bodyPr wrap="square" lIns="68580" tIns="34290" rIns="68580" bIns="34290" rtlCol="0">
            <a:spAutoFit/>
          </a:bodyPr>
          <a:lstStyle/>
          <a:p>
            <a:pPr defTabSz="913765">
              <a:lnSpc>
                <a:spcPct val="100000"/>
              </a:lnSpc>
            </a:pPr>
            <a:r>
              <a:rPr lang="zh-CN" altLang="en-US" b="1"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检视主体：</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各单位领导班子和班子成员</a:t>
            </a:r>
          </a:p>
          <a:p>
            <a:pPr defTabSz="913765">
              <a:lnSpc>
                <a:spcPct val="100000"/>
              </a:lnSpc>
            </a:pPr>
            <a:r>
              <a:rPr lang="zh-CN" altLang="en-US" b="1"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检视形式：</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自己找、群众提、集体议、上级点等</a:t>
            </a:r>
          </a:p>
          <a:p>
            <a:pPr defTabSz="913765">
              <a:lnSpc>
                <a:spcPct val="100000"/>
              </a:lnSpc>
            </a:pPr>
            <a:r>
              <a:rPr lang="zh-CN" altLang="en-US" b="1"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检视内容：</a:t>
            </a:r>
          </a:p>
          <a:p>
            <a:pPr defTabSz="913765">
              <a:lnSpc>
                <a:spcPct val="100000"/>
              </a:lnSpc>
            </a:pPr>
            <a:r>
              <a:rPr lang="zh-CN" altLang="en-US" b="1"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     </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 </a:t>
            </a:r>
            <a:r>
              <a:rPr lang="en-US" altLang="zh-CN"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1.</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上级要求不达标的方面</a:t>
            </a:r>
          </a:p>
          <a:p>
            <a:pPr defTabSz="913765">
              <a:lnSpc>
                <a:spcPct val="100000"/>
              </a:lnSpc>
            </a:pP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      </a:t>
            </a:r>
            <a:r>
              <a:rPr lang="en-US" altLang="zh-CN"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2.</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履职尽责不到位的方面</a:t>
            </a:r>
          </a:p>
          <a:p>
            <a:pPr defTabSz="913765">
              <a:lnSpc>
                <a:spcPct val="100000"/>
              </a:lnSpc>
            </a:pP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      </a:t>
            </a:r>
            <a:r>
              <a:rPr lang="en-US" altLang="zh-CN"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3.</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服务对象不满意的方面</a:t>
            </a:r>
          </a:p>
          <a:p>
            <a:pPr defTabSz="913765">
              <a:lnSpc>
                <a:spcPct val="100000"/>
              </a:lnSpc>
            </a:pPr>
            <a:r>
              <a:rPr lang="zh-CN" altLang="en-US" b="1"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检视原因：</a:t>
            </a:r>
            <a:r>
              <a:rPr lang="zh-CN" altLang="en-US"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从思想、政治、作风、能力、廉政方面展开自我剖析</a:t>
            </a:r>
          </a:p>
        </p:txBody>
      </p:sp>
      <p:pic>
        <p:nvPicPr>
          <p:cNvPr id="12" name="图片 11"/>
          <p:cNvPicPr>
            <a:picLocks noChangeAspect="1"/>
          </p:cNvPicPr>
          <p:nvPr/>
        </p:nvPicPr>
        <p:blipFill>
          <a:blip r:embed="rId4" cstate="screen"/>
          <a:stretch>
            <a:fillRect/>
          </a:stretch>
        </p:blipFill>
        <p:spPr>
          <a:xfrm flipH="1">
            <a:off x="218863" y="1098095"/>
            <a:ext cx="2232248" cy="2978623"/>
          </a:xfrm>
          <a:prstGeom prst="rect">
            <a:avLst/>
          </a:prstGeom>
          <a:noFill/>
          <a:ln w="9525" cmpd="sng">
            <a:noFill/>
            <a:bevel/>
          </a:ln>
          <a:effectLst>
            <a:outerShdw dist="63500" dir="2700000" algn="tl" rotWithShape="0">
              <a:prstClr val="black">
                <a:alpha val="20000"/>
              </a:prstClr>
            </a:outerShdw>
          </a:effectLst>
        </p:spPr>
      </p:pic>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9" grpId="0" bldLvl="0" animBg="1"/>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441960" y="1722120"/>
            <a:ext cx="1224915" cy="283337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20000"/>
              </a:lnSpc>
            </a:pPr>
            <a:endParaRPr lang="zh-CN" altLang="en-US" dirty="0">
              <a:solidFill>
                <a:srgbClr val="FFFFFF"/>
              </a:solidFill>
            </a:endParaRPr>
          </a:p>
        </p:txBody>
      </p:sp>
      <p:sp>
        <p:nvSpPr>
          <p:cNvPr id="5" name="文本框 10"/>
          <p:cNvSpPr txBox="1"/>
          <p:nvPr/>
        </p:nvSpPr>
        <p:spPr>
          <a:xfrm>
            <a:off x="-24765" y="1840230"/>
            <a:ext cx="2077085" cy="2453640"/>
          </a:xfrm>
          <a:prstGeom prst="rect">
            <a:avLst/>
          </a:prstGeom>
          <a:noFill/>
        </p:spPr>
        <p:txBody>
          <a:bodyPr wrap="square" rtlCol="0">
            <a:spAutoFit/>
          </a:bodyPr>
          <a:lstStyle/>
          <a:p>
            <a:pPr algn="ctr" defTabSz="913765">
              <a:lnSpc>
                <a:spcPct val="120000"/>
              </a:lnSpc>
            </a:pPr>
            <a:r>
              <a:rPr lang="zh-CN" altLang="en-US" sz="3200" b="1" dirty="0">
                <a:solidFill>
                  <a:srgbClr val="FFBE00">
                    <a:lumMod val="20000"/>
                    <a:lumOff val="80000"/>
                  </a:srgbClr>
                </a:solidFill>
              </a:rPr>
              <a:t>检</a:t>
            </a:r>
          </a:p>
          <a:p>
            <a:pPr algn="ctr" defTabSz="913765">
              <a:lnSpc>
                <a:spcPct val="120000"/>
              </a:lnSpc>
            </a:pPr>
            <a:r>
              <a:rPr lang="zh-CN" altLang="en-US" sz="3200" b="1" dirty="0">
                <a:solidFill>
                  <a:srgbClr val="FFBE00">
                    <a:lumMod val="20000"/>
                    <a:lumOff val="80000"/>
                  </a:srgbClr>
                </a:solidFill>
              </a:rPr>
              <a:t>视</a:t>
            </a:r>
          </a:p>
          <a:p>
            <a:pPr algn="ctr" defTabSz="913765">
              <a:lnSpc>
                <a:spcPct val="120000"/>
              </a:lnSpc>
            </a:pPr>
            <a:r>
              <a:rPr lang="zh-CN" altLang="en-US" sz="3200" b="1" dirty="0">
                <a:solidFill>
                  <a:srgbClr val="FFBE00">
                    <a:lumMod val="20000"/>
                    <a:lumOff val="80000"/>
                  </a:srgbClr>
                </a:solidFill>
              </a:rPr>
              <a:t>要</a:t>
            </a:r>
          </a:p>
          <a:p>
            <a:pPr algn="ctr" defTabSz="913765">
              <a:lnSpc>
                <a:spcPct val="120000"/>
              </a:lnSpc>
            </a:pPr>
            <a:r>
              <a:rPr lang="zh-CN" altLang="en-US" sz="3200" b="1" dirty="0">
                <a:solidFill>
                  <a:srgbClr val="FFBE00">
                    <a:lumMod val="20000"/>
                    <a:lumOff val="80000"/>
                  </a:srgbClr>
                </a:solidFill>
              </a:rPr>
              <a:t>求</a:t>
            </a:r>
          </a:p>
        </p:txBody>
      </p:sp>
      <p:sp>
        <p:nvSpPr>
          <p:cNvPr id="6" name="矩形 5"/>
          <p:cNvSpPr/>
          <p:nvPr/>
        </p:nvSpPr>
        <p:spPr>
          <a:xfrm>
            <a:off x="1995805" y="1889125"/>
            <a:ext cx="6511925" cy="2030095"/>
          </a:xfrm>
          <a:prstGeom prst="rect">
            <a:avLst/>
          </a:prstGeom>
        </p:spPr>
        <p:txBody>
          <a:bodyPr wrap="square">
            <a:spAutoFit/>
          </a:bodyPr>
          <a:lstStyle/>
          <a:p>
            <a:pPr marL="342900" indent="-342900" defTabSz="913765">
              <a:lnSpc>
                <a:spcPct val="100000"/>
              </a:lnSpc>
              <a:buFont typeface="Wingdings" panose="05000000000000000000" charset="0"/>
              <a:buChar char="u"/>
            </a:pPr>
            <a:r>
              <a:rPr lang="zh-CN" altLang="en-US" b="1" dirty="0">
                <a:solidFill>
                  <a:srgbClr val="FF0000"/>
                </a:solidFill>
                <a:latin typeface="微软雅黑" panose="020B0503020204020204" charset="-122"/>
                <a:ea typeface="微软雅黑" panose="020B0503020204020204" charset="-122"/>
              </a:rPr>
              <a:t>态度要端正</a:t>
            </a:r>
            <a:r>
              <a:rPr lang="zh-CN" altLang="en-US" dirty="0">
                <a:solidFill>
                  <a:srgbClr val="FF0000"/>
                </a:solidFill>
                <a:latin typeface="微软雅黑" panose="020B0503020204020204" charset="-122"/>
                <a:ea typeface="微软雅黑" panose="020B0503020204020204" charset="-122"/>
              </a:rPr>
              <a:t>。</a:t>
            </a:r>
            <a:r>
              <a:rPr lang="zh-CN" altLang="en-US" dirty="0">
                <a:solidFill>
                  <a:schemeClr val="accent3">
                    <a:lumMod val="50000"/>
                  </a:schemeClr>
                </a:solidFill>
                <a:latin typeface="微软雅黑" panose="020B0503020204020204" charset="-122"/>
                <a:ea typeface="微软雅黑" panose="020B0503020204020204" charset="-122"/>
              </a:rPr>
              <a:t>只有态度端正，才能自觉提高思想认识，才能听得进意见、找得准问题、改得出实效。</a:t>
            </a:r>
          </a:p>
          <a:p>
            <a:pPr marL="342900" indent="-342900" defTabSz="913765">
              <a:lnSpc>
                <a:spcPct val="100000"/>
              </a:lnSpc>
              <a:buFont typeface="Wingdings" panose="05000000000000000000" charset="0"/>
              <a:buChar char="u"/>
            </a:pPr>
            <a:r>
              <a:rPr lang="zh-CN" altLang="en-US" b="1" dirty="0">
                <a:solidFill>
                  <a:srgbClr val="FF0000"/>
                </a:solidFill>
                <a:latin typeface="微软雅黑" panose="020B0503020204020204" charset="-122"/>
                <a:ea typeface="微软雅黑" panose="020B0503020204020204" charset="-122"/>
              </a:rPr>
              <a:t>问题要直面</a:t>
            </a:r>
            <a:r>
              <a:rPr lang="zh-CN" altLang="en-US" dirty="0">
                <a:solidFill>
                  <a:srgbClr val="FF0000"/>
                </a:solidFill>
                <a:latin typeface="微软雅黑" panose="020B0503020204020204" charset="-122"/>
                <a:ea typeface="微软雅黑" panose="020B0503020204020204" charset="-122"/>
              </a:rPr>
              <a:t>。</a:t>
            </a:r>
            <a:r>
              <a:rPr lang="zh-CN" altLang="en-US" dirty="0">
                <a:solidFill>
                  <a:schemeClr val="accent3">
                    <a:lumMod val="50000"/>
                  </a:schemeClr>
                </a:solidFill>
                <a:latin typeface="微软雅黑" panose="020B0503020204020204" charset="-122"/>
                <a:ea typeface="微软雅黑" panose="020B0503020204020204" charset="-122"/>
              </a:rPr>
              <a:t>要</a:t>
            </a:r>
            <a:r>
              <a:rPr lang="zh-CN" altLang="en-US" dirty="0">
                <a:solidFill>
                  <a:schemeClr val="accent3">
                    <a:lumMod val="50000"/>
                  </a:schemeClr>
                </a:solidFill>
                <a:latin typeface="微软雅黑" panose="020B0503020204020204" charset="-122"/>
                <a:ea typeface="微软雅黑" panose="020B0503020204020204" charset="-122"/>
                <a:sym typeface="+mn-ea"/>
              </a:rPr>
              <a:t>发扬实事求是的优良作风，</a:t>
            </a:r>
            <a:r>
              <a:rPr lang="zh-CN" altLang="en-US" dirty="0">
                <a:solidFill>
                  <a:schemeClr val="accent3">
                    <a:lumMod val="50000"/>
                  </a:schemeClr>
                </a:solidFill>
                <a:latin typeface="微软雅黑" panose="020B0503020204020204" charset="-122"/>
                <a:ea typeface="微软雅黑" panose="020B0503020204020204" charset="-122"/>
              </a:rPr>
              <a:t>本着的历史负责、对人民负责的态度，</a:t>
            </a:r>
            <a:r>
              <a:rPr lang="zh-CN" altLang="en-US" dirty="0">
                <a:solidFill>
                  <a:schemeClr val="accent3">
                    <a:lumMod val="50000"/>
                  </a:schemeClr>
                </a:solidFill>
                <a:latin typeface="微软雅黑" panose="020B0503020204020204" charset="-122"/>
                <a:ea typeface="微软雅黑" panose="020B0503020204020204" charset="-122"/>
                <a:sym typeface="+mn-ea"/>
              </a:rPr>
              <a:t>面对问题</a:t>
            </a:r>
            <a:r>
              <a:rPr lang="zh-CN" altLang="en-US" dirty="0">
                <a:solidFill>
                  <a:schemeClr val="accent3">
                    <a:lumMod val="50000"/>
                  </a:schemeClr>
                </a:solidFill>
                <a:latin typeface="微软雅黑" panose="020B0503020204020204" charset="-122"/>
                <a:ea typeface="微软雅黑" panose="020B0503020204020204" charset="-122"/>
              </a:rPr>
              <a:t>不遮掩、不回避。</a:t>
            </a:r>
          </a:p>
          <a:p>
            <a:pPr marL="342900" indent="-342900" defTabSz="913765">
              <a:lnSpc>
                <a:spcPct val="100000"/>
              </a:lnSpc>
              <a:buFont typeface="Wingdings" panose="05000000000000000000" charset="0"/>
              <a:buChar char="u"/>
            </a:pPr>
            <a:r>
              <a:rPr lang="zh-CN" altLang="en-US" b="1" dirty="0">
                <a:solidFill>
                  <a:srgbClr val="FF0000"/>
                </a:solidFill>
                <a:latin typeface="微软雅黑" panose="020B0503020204020204" charset="-122"/>
                <a:ea typeface="微软雅黑" panose="020B0503020204020204" charset="-122"/>
              </a:rPr>
              <a:t>剖析要深刻</a:t>
            </a:r>
            <a:r>
              <a:rPr lang="zh-CN" altLang="en-US" dirty="0">
                <a:solidFill>
                  <a:schemeClr val="accent3">
                    <a:lumMod val="50000"/>
                  </a:schemeClr>
                </a:solidFill>
                <a:latin typeface="微软雅黑" panose="020B0503020204020204" charset="-122"/>
                <a:ea typeface="微软雅黑" panose="020B0503020204020204" charset="-122"/>
              </a:rPr>
              <a:t>。要有一竿子插到底的勇气和魄力，结合思想、工作实际，主动剖析自己，做到</a:t>
            </a:r>
            <a:r>
              <a:rPr lang="zh-CN" altLang="en-US" dirty="0">
                <a:solidFill>
                  <a:schemeClr val="accent3">
                    <a:lumMod val="50000"/>
                  </a:schemeClr>
                </a:solidFill>
                <a:latin typeface="微软雅黑" panose="020B0503020204020204" charset="-122"/>
                <a:ea typeface="微软雅黑" panose="020B0503020204020204" charset="-122"/>
                <a:sym typeface="+mn-ea"/>
              </a:rPr>
              <a:t>触及思想深处</a:t>
            </a:r>
            <a:r>
              <a:rPr lang="zh-CN" altLang="en-US" dirty="0">
                <a:solidFill>
                  <a:schemeClr val="accent3">
                    <a:lumMod val="50000"/>
                  </a:schemeClr>
                </a:solidFill>
                <a:latin typeface="微软雅黑" panose="020B0503020204020204" charset="-122"/>
                <a:ea typeface="微软雅黑" panose="020B0503020204020204" charset="-122"/>
              </a:rPr>
              <a:t>、摸清问题实质。</a:t>
            </a:r>
          </a:p>
        </p:txBody>
      </p:sp>
      <p:grpSp>
        <p:nvGrpSpPr>
          <p:cNvPr id="10" name="组合 9"/>
          <p:cNvGrpSpPr/>
          <p:nvPr/>
        </p:nvGrpSpPr>
        <p:grpSpPr>
          <a:xfrm>
            <a:off x="442615" y="1020902"/>
            <a:ext cx="1224587" cy="589855"/>
            <a:chOff x="3103185" y="1414002"/>
            <a:chExt cx="1224587" cy="589855"/>
          </a:xfrm>
        </p:grpSpPr>
        <p:pic>
          <p:nvPicPr>
            <p:cNvPr id="12" name="Picture 2" descr="C:\Users\xb\Desktop\素材--党建\PNG--党（国）徽旗\党旗红旗\16sucai_201507091736.png"/>
            <p:cNvPicPr>
              <a:picLocks noChangeAspect="1" noChangeArrowheads="1"/>
            </p:cNvPicPr>
            <p:nvPr/>
          </p:nvPicPr>
          <p:blipFill>
            <a:blip r:embed="rId3" cstate="screen"/>
            <a:srcRect/>
            <a:stretch>
              <a:fillRect/>
            </a:stretch>
          </p:blipFill>
          <p:spPr bwMode="auto">
            <a:xfrm flipH="1">
              <a:off x="3103185" y="1414002"/>
              <a:ext cx="1102725" cy="578443"/>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3" descr="C:\Users\xb\Desktop\53bf653e36a06.png"/>
            <p:cNvPicPr>
              <a:picLocks noChangeAspect="1" noChangeArrowheads="1"/>
            </p:cNvPicPr>
            <p:nvPr/>
          </p:nvPicPr>
          <p:blipFill>
            <a:blip r:embed="rId4" cstate="screen"/>
            <a:srcRect/>
            <a:stretch>
              <a:fillRect/>
            </a:stretch>
          </p:blipFill>
          <p:spPr bwMode="auto">
            <a:xfrm>
              <a:off x="3692301" y="1440425"/>
              <a:ext cx="635471" cy="56343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7" name="文本占位符 6"/>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a:solidFill>
                  <a:schemeClr val="accent1">
                    <a:lumMod val="75000"/>
                  </a:schemeClr>
                </a:solidFill>
                <a:latin typeface="微软雅黑" panose="020B0503020204020204" charset="-122"/>
                <a:ea typeface="微软雅黑" panose="020B0503020204020204" charset="-122"/>
                <a:cs typeface="+mn-ea"/>
                <a:sym typeface="+mn-lt"/>
              </a:rPr>
              <a:t>四、具体掌握主题教育的过程要领</a:t>
            </a:r>
          </a:p>
        </p:txBody>
      </p:sp>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5" grpId="0"/>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24765" y="2080895"/>
            <a:ext cx="3247390" cy="899795"/>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20000"/>
              </a:lnSpc>
            </a:pPr>
            <a:endParaRPr lang="zh-CN" altLang="en-US" dirty="0">
              <a:solidFill>
                <a:srgbClr val="FFFFFF"/>
              </a:solidFill>
            </a:endParaRPr>
          </a:p>
        </p:txBody>
      </p:sp>
      <p:sp>
        <p:nvSpPr>
          <p:cNvPr id="5" name="文本框 10"/>
          <p:cNvSpPr txBox="1"/>
          <p:nvPr/>
        </p:nvSpPr>
        <p:spPr>
          <a:xfrm>
            <a:off x="-24765" y="2199005"/>
            <a:ext cx="3247390" cy="681990"/>
          </a:xfrm>
          <a:prstGeom prst="rect">
            <a:avLst/>
          </a:prstGeom>
          <a:noFill/>
        </p:spPr>
        <p:txBody>
          <a:bodyPr wrap="square" rtlCol="0">
            <a:spAutoFit/>
          </a:bodyPr>
          <a:lstStyle/>
          <a:p>
            <a:pPr algn="ctr" defTabSz="913765">
              <a:lnSpc>
                <a:spcPct val="120000"/>
              </a:lnSpc>
            </a:pPr>
            <a:r>
              <a:rPr lang="zh-CN" altLang="en-US" sz="3200" b="1" dirty="0">
                <a:solidFill>
                  <a:srgbClr val="FFBE00">
                    <a:lumMod val="20000"/>
                    <a:lumOff val="80000"/>
                  </a:srgbClr>
                </a:solidFill>
              </a:rPr>
              <a:t>重点开展</a:t>
            </a:r>
          </a:p>
        </p:txBody>
      </p:sp>
      <p:sp>
        <p:nvSpPr>
          <p:cNvPr id="6" name="矩形 5"/>
          <p:cNvSpPr/>
          <p:nvPr/>
        </p:nvSpPr>
        <p:spPr>
          <a:xfrm>
            <a:off x="442615" y="3291830"/>
            <a:ext cx="8413862" cy="1014730"/>
          </a:xfrm>
          <a:prstGeom prst="rect">
            <a:avLst/>
          </a:prstGeom>
        </p:spPr>
        <p:txBody>
          <a:bodyPr wrap="square">
            <a:spAutoFit/>
          </a:bodyPr>
          <a:lstStyle/>
          <a:p>
            <a:pPr defTabSz="913765"/>
            <a:r>
              <a:rPr lang="zh-CN" altLang="en-US" sz="20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基本思路：</a:t>
            </a:r>
          </a:p>
          <a:p>
            <a:pPr defTabSz="913765"/>
            <a:r>
              <a:rPr lang="zh-CN" altLang="en-US" sz="2000"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       对照问题清单，统筹安排，合理制定整改措施和任务，从一开始就改起来，即知即改、应改尽改。</a:t>
            </a:r>
          </a:p>
        </p:txBody>
      </p:sp>
      <p:sp>
        <p:nvSpPr>
          <p:cNvPr id="7" name="矩形 6"/>
          <p:cNvSpPr/>
          <p:nvPr/>
        </p:nvSpPr>
        <p:spPr>
          <a:xfrm>
            <a:off x="5207182" y="1422671"/>
            <a:ext cx="1620000" cy="1620000"/>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r>
              <a:rPr lang="zh-CN" altLang="en-US" sz="9600" b="1" dirty="0">
                <a:solidFill>
                  <a:schemeClr val="accent1">
                    <a:lumMod val="75000"/>
                  </a:schemeClr>
                </a:solidFill>
              </a:rPr>
              <a:t>整</a:t>
            </a:r>
          </a:p>
        </p:txBody>
      </p:sp>
      <p:sp>
        <p:nvSpPr>
          <p:cNvPr id="8" name="矩形 7"/>
          <p:cNvSpPr/>
          <p:nvPr/>
        </p:nvSpPr>
        <p:spPr>
          <a:xfrm>
            <a:off x="7043444" y="1422671"/>
            <a:ext cx="1620000" cy="1620000"/>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r>
              <a:rPr lang="zh-CN" altLang="en-US" sz="9600" b="1" dirty="0">
                <a:solidFill>
                  <a:schemeClr val="accent1">
                    <a:lumMod val="75000"/>
                  </a:schemeClr>
                </a:solidFill>
              </a:rPr>
              <a:t>改</a:t>
            </a:r>
          </a:p>
        </p:txBody>
      </p:sp>
      <p:grpSp>
        <p:nvGrpSpPr>
          <p:cNvPr id="10" name="组合 9"/>
          <p:cNvGrpSpPr/>
          <p:nvPr/>
        </p:nvGrpSpPr>
        <p:grpSpPr>
          <a:xfrm>
            <a:off x="442615" y="1379677"/>
            <a:ext cx="1224587" cy="589855"/>
            <a:chOff x="3103185" y="1414002"/>
            <a:chExt cx="1224587" cy="589855"/>
          </a:xfrm>
        </p:grpSpPr>
        <p:pic>
          <p:nvPicPr>
            <p:cNvPr id="12" name="Picture 2" descr="C:\Users\xb\Desktop\素材--党建\PNG--党（国）徽旗\党旗红旗\16sucai_201507091736.png"/>
            <p:cNvPicPr>
              <a:picLocks noChangeAspect="1" noChangeArrowheads="1"/>
            </p:cNvPicPr>
            <p:nvPr/>
          </p:nvPicPr>
          <p:blipFill>
            <a:blip r:embed="rId3" cstate="screen"/>
            <a:srcRect/>
            <a:stretch>
              <a:fillRect/>
            </a:stretch>
          </p:blipFill>
          <p:spPr bwMode="auto">
            <a:xfrm flipH="1">
              <a:off x="3103185" y="1414002"/>
              <a:ext cx="1102725" cy="578443"/>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3" descr="C:\Users\xb\Desktop\53bf653e36a06.png"/>
            <p:cNvPicPr>
              <a:picLocks noChangeAspect="1" noChangeArrowheads="1"/>
            </p:cNvPicPr>
            <p:nvPr/>
          </p:nvPicPr>
          <p:blipFill>
            <a:blip r:embed="rId4" cstate="screen"/>
            <a:srcRect/>
            <a:stretch>
              <a:fillRect/>
            </a:stretch>
          </p:blipFill>
          <p:spPr bwMode="auto">
            <a:xfrm>
              <a:off x="3692301" y="1440425"/>
              <a:ext cx="635471" cy="56343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 name="矩形 1"/>
          <p:cNvSpPr/>
          <p:nvPr/>
        </p:nvSpPr>
        <p:spPr>
          <a:xfrm>
            <a:off x="3325042" y="1406161"/>
            <a:ext cx="1620000" cy="1620000"/>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r>
              <a:rPr lang="zh-CN" altLang="zh-CN" sz="9600" b="1" dirty="0" smtClean="0">
                <a:solidFill>
                  <a:schemeClr val="accent1">
                    <a:lumMod val="75000"/>
                  </a:schemeClr>
                </a:solidFill>
              </a:rPr>
              <a:t>大</a:t>
            </a:r>
          </a:p>
        </p:txBody>
      </p:sp>
      <p:sp>
        <p:nvSpPr>
          <p:cNvPr id="11" name="文本占位符 10"/>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a:solidFill>
                  <a:schemeClr val="accent1">
                    <a:lumMod val="75000"/>
                  </a:schemeClr>
                </a:solidFill>
                <a:cs typeface="+mn-ea"/>
                <a:sym typeface="+mn-lt"/>
              </a:rPr>
              <a:t>四、具体掌握主题教育的过程要领</a:t>
            </a:r>
          </a:p>
        </p:txBody>
      </p:sp>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5" grpId="0"/>
      <p:bldP spid="6" grpId="0"/>
      <p:bldP spid="7" grpId="0" bldLvl="0" animBg="1"/>
      <p:bldP spid="8" grpId="0" bldLvl="0" animBg="1"/>
      <p:bldP spid="2"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441960" y="1722120"/>
            <a:ext cx="1224915" cy="283337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20000"/>
              </a:lnSpc>
            </a:pPr>
            <a:endParaRPr lang="zh-CN" altLang="en-US" dirty="0">
              <a:solidFill>
                <a:srgbClr val="FFFFFF"/>
              </a:solidFill>
            </a:endParaRPr>
          </a:p>
        </p:txBody>
      </p:sp>
      <p:sp>
        <p:nvSpPr>
          <p:cNvPr id="5" name="文本框 10"/>
          <p:cNvSpPr txBox="1"/>
          <p:nvPr/>
        </p:nvSpPr>
        <p:spPr>
          <a:xfrm>
            <a:off x="-24765" y="1840230"/>
            <a:ext cx="2077085" cy="2453640"/>
          </a:xfrm>
          <a:prstGeom prst="rect">
            <a:avLst/>
          </a:prstGeom>
          <a:noFill/>
        </p:spPr>
        <p:txBody>
          <a:bodyPr wrap="square" rtlCol="0">
            <a:spAutoFit/>
          </a:bodyPr>
          <a:lstStyle/>
          <a:p>
            <a:pPr algn="ctr" defTabSz="913765">
              <a:lnSpc>
                <a:spcPct val="120000"/>
              </a:lnSpc>
            </a:pPr>
            <a:r>
              <a:rPr lang="zh-CN" altLang="en-US" sz="3200" b="1" dirty="0">
                <a:solidFill>
                  <a:srgbClr val="FFBE00">
                    <a:lumMod val="20000"/>
                    <a:lumOff val="80000"/>
                  </a:srgbClr>
                </a:solidFill>
              </a:rPr>
              <a:t>整</a:t>
            </a:r>
          </a:p>
          <a:p>
            <a:pPr algn="ctr" defTabSz="913765">
              <a:lnSpc>
                <a:spcPct val="120000"/>
              </a:lnSpc>
            </a:pPr>
            <a:r>
              <a:rPr lang="zh-CN" altLang="en-US" sz="3200" b="1" dirty="0">
                <a:solidFill>
                  <a:srgbClr val="FFBE00">
                    <a:lumMod val="20000"/>
                    <a:lumOff val="80000"/>
                  </a:srgbClr>
                </a:solidFill>
              </a:rPr>
              <a:t>改</a:t>
            </a:r>
          </a:p>
          <a:p>
            <a:pPr algn="ctr" defTabSz="913765">
              <a:lnSpc>
                <a:spcPct val="120000"/>
              </a:lnSpc>
            </a:pPr>
            <a:r>
              <a:rPr lang="zh-CN" altLang="en-US" sz="3200" b="1" dirty="0">
                <a:solidFill>
                  <a:srgbClr val="FFBE00">
                    <a:lumMod val="20000"/>
                    <a:lumOff val="80000"/>
                  </a:srgbClr>
                </a:solidFill>
              </a:rPr>
              <a:t>内</a:t>
            </a:r>
          </a:p>
          <a:p>
            <a:pPr algn="ctr" defTabSz="913765">
              <a:lnSpc>
                <a:spcPct val="120000"/>
              </a:lnSpc>
            </a:pPr>
            <a:r>
              <a:rPr lang="zh-CN" altLang="en-US" sz="3200" b="1" dirty="0">
                <a:solidFill>
                  <a:srgbClr val="FFBE00">
                    <a:lumMod val="20000"/>
                    <a:lumOff val="80000"/>
                  </a:srgbClr>
                </a:solidFill>
              </a:rPr>
              <a:t>容</a:t>
            </a:r>
          </a:p>
        </p:txBody>
      </p:sp>
      <p:sp>
        <p:nvSpPr>
          <p:cNvPr id="6" name="矩形 5"/>
          <p:cNvSpPr/>
          <p:nvPr/>
        </p:nvSpPr>
        <p:spPr>
          <a:xfrm>
            <a:off x="1911985" y="1599565"/>
            <a:ext cx="7080250" cy="3569335"/>
          </a:xfrm>
          <a:prstGeom prst="rect">
            <a:avLst/>
          </a:prstGeom>
        </p:spPr>
        <p:txBody>
          <a:bodyPr wrap="square">
            <a:spAutoFit/>
          </a:bodyPr>
          <a:lstStyle/>
          <a:p>
            <a:pPr marL="342900" indent="-342900" algn="just" defTabSz="913765">
              <a:buFont typeface="Wingdings" panose="05000000000000000000" charset="0"/>
              <a:buChar char="u"/>
            </a:pP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sym typeface="+mn-ea"/>
              </a:rPr>
              <a:t>重点一：</a:t>
            </a:r>
          </a:p>
          <a:p>
            <a:pPr indent="0" algn="just" defTabSz="913765">
              <a:buFont typeface="Wingdings" panose="05000000000000000000" charset="0"/>
              <a:buNone/>
            </a:pP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lang="zh-CN" altLang="en-US" b="1"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lang="zh-CN" altLang="en-US" dirty="0">
                <a:latin typeface="微软雅黑" panose="020B0503020204020204" charset="-122"/>
                <a:ea typeface="微软雅黑" panose="020B0503020204020204" charset="-122"/>
                <a:cs typeface="微软雅黑" panose="020B0503020204020204" charset="-122"/>
                <a:sym typeface="+mn-ea"/>
              </a:rPr>
              <a:t>把</a:t>
            </a:r>
            <a:r>
              <a:rPr lang="zh-CN" altLang="en-US" dirty="0">
                <a:solidFill>
                  <a:schemeClr val="tx1"/>
                </a:solidFill>
                <a:latin typeface="微软雅黑" panose="020B0503020204020204" charset="-122"/>
                <a:ea typeface="微软雅黑" panose="020B0503020204020204" charset="-122"/>
                <a:cs typeface="微软雅黑" panose="020B0503020204020204" charset="-122"/>
                <a:sym typeface="+mn-ea"/>
              </a:rPr>
              <a:t>贯彻落实习近平总书记关于教育工作的重要讲话和指示精神，和党中央关于高等教育的决策部署，作为</a:t>
            </a:r>
            <a:r>
              <a:rPr lang="en-US" altLang="zh-CN" b="1" dirty="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b="1" dirty="0">
                <a:solidFill>
                  <a:schemeClr val="tx1"/>
                </a:solidFill>
                <a:latin typeface="微软雅黑" panose="020B0503020204020204" charset="-122"/>
                <a:ea typeface="微软雅黑" panose="020B0503020204020204" charset="-122"/>
                <a:cs typeface="微软雅黑" panose="020B0503020204020204" charset="-122"/>
                <a:sym typeface="+mn-ea"/>
              </a:rPr>
              <a:t>第一任务</a:t>
            </a:r>
            <a:r>
              <a:rPr lang="en-US" altLang="zh-CN" b="1" dirty="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dirty="0">
                <a:solidFill>
                  <a:schemeClr val="tx1"/>
                </a:solidFill>
                <a:latin typeface="微软雅黑" panose="020B0503020204020204" charset="-122"/>
                <a:ea typeface="微软雅黑" panose="020B0503020204020204" charset="-122"/>
                <a:cs typeface="微软雅黑" panose="020B0503020204020204" charset="-122"/>
                <a:sym typeface="+mn-ea"/>
              </a:rPr>
              <a:t>。</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sym typeface="+mn-ea"/>
            </a:endParaRPr>
          </a:p>
          <a:p>
            <a:pPr marL="342900" indent="-342900" algn="just" defTabSz="913765">
              <a:buFont typeface="Wingdings" panose="05000000000000000000" charset="0"/>
              <a:buChar char="u"/>
            </a:pP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sym typeface="+mn-ea"/>
              </a:rPr>
              <a:t>重点二：</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sym typeface="+mn-ea"/>
            </a:endParaRPr>
          </a:p>
          <a:p>
            <a:pPr indent="0" algn="just" defTabSz="913765">
              <a:buFont typeface="Wingdings" panose="05000000000000000000" charset="0"/>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sym typeface="+mn-ea"/>
              </a:rPr>
              <a:t>     </a:t>
            </a:r>
            <a:r>
              <a:rPr lang="zh-CN" altLang="en-US" dirty="0">
                <a:solidFill>
                  <a:schemeClr val="tx1"/>
                </a:solidFill>
                <a:latin typeface="微软雅黑" panose="020B0503020204020204" charset="-122"/>
                <a:ea typeface="微软雅黑" panose="020B0503020204020204" charset="-122"/>
                <a:cs typeface="微软雅黑" panose="020B0503020204020204" charset="-122"/>
                <a:sym typeface="+mn-ea"/>
              </a:rPr>
              <a:t>对上级巡视巡察指出的问题开展</a:t>
            </a:r>
            <a:r>
              <a:rPr lang="en-US" altLang="zh-CN" b="1" dirty="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b="1" dirty="0">
                <a:solidFill>
                  <a:schemeClr val="tx1"/>
                </a:solidFill>
                <a:latin typeface="微软雅黑" panose="020B0503020204020204" charset="-122"/>
                <a:ea typeface="微软雅黑" panose="020B0503020204020204" charset="-122"/>
                <a:cs typeface="微软雅黑" panose="020B0503020204020204" charset="-122"/>
                <a:sym typeface="+mn-ea"/>
              </a:rPr>
              <a:t>回头看</a:t>
            </a:r>
            <a:r>
              <a:rPr lang="en-US" altLang="zh-CN" b="1" dirty="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dirty="0">
                <a:solidFill>
                  <a:schemeClr val="tx1"/>
                </a:solidFill>
                <a:latin typeface="微软雅黑" panose="020B0503020204020204" charset="-122"/>
                <a:ea typeface="微软雅黑" panose="020B0503020204020204" charset="-122"/>
                <a:cs typeface="微软雅黑" panose="020B0503020204020204" charset="-122"/>
                <a:sym typeface="+mn-ea"/>
              </a:rPr>
              <a:t>，把尚未整改到位的作为重点，限期整改。</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sym typeface="+mn-ea"/>
            </a:endParaRPr>
          </a:p>
          <a:p>
            <a:pPr marL="342900" indent="-342900" algn="just" defTabSz="913765">
              <a:buFont typeface="Wingdings" panose="05000000000000000000" charset="0"/>
              <a:buChar char="u"/>
            </a:pPr>
            <a:r>
              <a:rPr lang="zh-CN" altLang="en-US" b="1" dirty="0">
                <a:solidFill>
                  <a:srgbClr val="FF0000"/>
                </a:solidFill>
                <a:latin typeface="微软雅黑" panose="020B0503020204020204" charset="-122"/>
                <a:ea typeface="微软雅黑" panose="020B0503020204020204" charset="-122"/>
                <a:cs typeface="微软雅黑" panose="020B0503020204020204" charset="-122"/>
                <a:sym typeface="+mn-ea"/>
              </a:rPr>
              <a:t>重点三：</a:t>
            </a:r>
            <a:endParaRPr lang="zh-CN" altLang="en-US" dirty="0">
              <a:solidFill>
                <a:schemeClr val="tx1"/>
              </a:solidFill>
              <a:latin typeface="微软雅黑" panose="020B0503020204020204" charset="-122"/>
              <a:ea typeface="微软雅黑" panose="020B0503020204020204" charset="-122"/>
              <a:cs typeface="微软雅黑" panose="020B0503020204020204" charset="-122"/>
              <a:sym typeface="+mn-ea"/>
            </a:endParaRPr>
          </a:p>
          <a:p>
            <a:pPr indent="0" algn="just" defTabSz="913765">
              <a:buFont typeface="Wingdings" panose="05000000000000000000" charset="0"/>
              <a:buNone/>
            </a:pPr>
            <a:r>
              <a:rPr lang="zh-CN" altLang="en-US" dirty="0">
                <a:latin typeface="微软雅黑" panose="020B0503020204020204" charset="-122"/>
                <a:ea typeface="微软雅黑" panose="020B0503020204020204" charset="-122"/>
                <a:cs typeface="微软雅黑" panose="020B0503020204020204" charset="-122"/>
                <a:sym typeface="+mn-ea"/>
              </a:rPr>
              <a:t>     按照中央主题教育领导小组《关于在</a:t>
            </a:r>
            <a:r>
              <a:rPr lang="en-US" altLang="zh-CN" dirty="0">
                <a:latin typeface="微软雅黑" panose="020B0503020204020204" charset="-122"/>
                <a:ea typeface="微软雅黑" panose="020B0503020204020204" charset="-122"/>
                <a:cs typeface="微软雅黑" panose="020B0503020204020204" charset="-122"/>
                <a:sym typeface="+mn-ea"/>
              </a:rPr>
              <a:t>“</a:t>
            </a:r>
            <a:r>
              <a:rPr lang="zh-CN" altLang="en-US" dirty="0">
                <a:latin typeface="微软雅黑" panose="020B0503020204020204" charset="-122"/>
                <a:ea typeface="微软雅黑" panose="020B0503020204020204" charset="-122"/>
                <a:cs typeface="微软雅黑" panose="020B0503020204020204" charset="-122"/>
                <a:sym typeface="+mn-ea"/>
              </a:rPr>
              <a:t>不忘初心、牢记使命</a:t>
            </a:r>
            <a:r>
              <a:rPr lang="en-US" altLang="zh-CN" dirty="0">
                <a:latin typeface="微软雅黑" panose="020B0503020204020204" charset="-122"/>
                <a:ea typeface="微软雅黑" panose="020B0503020204020204" charset="-122"/>
                <a:cs typeface="微软雅黑" panose="020B0503020204020204" charset="-122"/>
                <a:sym typeface="+mn-ea"/>
              </a:rPr>
              <a:t>”</a:t>
            </a:r>
            <a:r>
              <a:rPr lang="zh-CN" altLang="en-US" dirty="0">
                <a:latin typeface="微软雅黑" panose="020B0503020204020204" charset="-122"/>
                <a:ea typeface="微软雅黑" panose="020B0503020204020204" charset="-122"/>
                <a:cs typeface="微软雅黑" panose="020B0503020204020204" charset="-122"/>
                <a:sym typeface="+mn-ea"/>
              </a:rPr>
              <a:t>主题教育中开展专项整治的通知》和各专项整治实施方案要求，做好</a:t>
            </a:r>
            <a:r>
              <a:rPr lang="en-US" altLang="zh-CN" dirty="0">
                <a:latin typeface="微软雅黑" panose="020B0503020204020204" charset="-122"/>
                <a:ea typeface="微软雅黑" panose="020B0503020204020204" charset="-122"/>
                <a:cs typeface="微软雅黑" panose="020B0503020204020204" charset="-122"/>
                <a:sym typeface="+mn-ea"/>
              </a:rPr>
              <a:t>8</a:t>
            </a:r>
            <a:r>
              <a:rPr lang="zh-CN" altLang="en-US" dirty="0">
                <a:latin typeface="微软雅黑" panose="020B0503020204020204" charset="-122"/>
                <a:ea typeface="微软雅黑" panose="020B0503020204020204" charset="-122"/>
                <a:cs typeface="微软雅黑" panose="020B0503020204020204" charset="-122"/>
                <a:sym typeface="+mn-ea"/>
              </a:rPr>
              <a:t>个方面的</a:t>
            </a:r>
            <a:r>
              <a:rPr lang="zh-CN" altLang="en-US" b="1" dirty="0">
                <a:latin typeface="微软雅黑" panose="020B0503020204020204" charset="-122"/>
                <a:ea typeface="微软雅黑" panose="020B0503020204020204" charset="-122"/>
                <a:cs typeface="微软雅黑" panose="020B0503020204020204" charset="-122"/>
                <a:sym typeface="+mn-ea"/>
              </a:rPr>
              <a:t>专项整治</a:t>
            </a:r>
            <a:r>
              <a:rPr lang="zh-CN" altLang="en-US" dirty="0">
                <a:latin typeface="微软雅黑" panose="020B0503020204020204" charset="-122"/>
                <a:ea typeface="微软雅黑" panose="020B0503020204020204" charset="-122"/>
                <a:cs typeface="微软雅黑" panose="020B0503020204020204" charset="-122"/>
                <a:sym typeface="+mn-ea"/>
              </a:rPr>
              <a:t>。</a:t>
            </a:r>
            <a:endParaRPr lang="zh-CN" altLang="en-US" b="1" dirty="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endParaRPr>
          </a:p>
          <a:p>
            <a:pPr indent="0" algn="just" defTabSz="913765">
              <a:buFont typeface="Wingdings" panose="05000000000000000000" charset="0"/>
              <a:buNone/>
            </a:pPr>
            <a:r>
              <a:rPr lang="en-US" altLang="zh-CN" b="1" dirty="0">
                <a:solidFill>
                  <a:schemeClr val="accent3">
                    <a:lumMod val="50000"/>
                  </a:schemeClr>
                </a:solidFill>
                <a:latin typeface="微软雅黑" panose="020B0503020204020204" charset="-122"/>
                <a:ea typeface="微软雅黑" panose="020B0503020204020204" charset="-122"/>
                <a:cs typeface="微软雅黑" panose="020B0503020204020204" charset="-122"/>
              </a:rPr>
              <a:t>   </a:t>
            </a:r>
            <a:endParaRPr lang="zh-CN" altLang="en-US" sz="2000" b="1" dirty="0">
              <a:solidFill>
                <a:schemeClr val="accent3">
                  <a:lumMod val="50000"/>
                </a:schemeClr>
              </a:solidFill>
              <a:latin typeface="微软雅黑" panose="020B0503020204020204" charset="-122"/>
            </a:endParaRPr>
          </a:p>
          <a:p>
            <a:pPr marL="342900" indent="-342900" algn="just" defTabSz="913765">
              <a:buFont typeface="Wingdings" panose="05000000000000000000" charset="0"/>
              <a:buChar char="u"/>
            </a:pPr>
            <a:endParaRPr lang="zh-CN" altLang="en-US" sz="2000" b="1" dirty="0">
              <a:solidFill>
                <a:schemeClr val="accent3">
                  <a:lumMod val="50000"/>
                </a:schemeClr>
              </a:solidFill>
              <a:latin typeface="微软雅黑" panose="020B0503020204020204" charset="-122"/>
            </a:endParaRPr>
          </a:p>
        </p:txBody>
      </p:sp>
      <p:grpSp>
        <p:nvGrpSpPr>
          <p:cNvPr id="10" name="组合 9"/>
          <p:cNvGrpSpPr/>
          <p:nvPr/>
        </p:nvGrpSpPr>
        <p:grpSpPr>
          <a:xfrm>
            <a:off x="442615" y="1020902"/>
            <a:ext cx="1224587" cy="589855"/>
            <a:chOff x="3103185" y="1414002"/>
            <a:chExt cx="1224587" cy="589855"/>
          </a:xfrm>
        </p:grpSpPr>
        <p:pic>
          <p:nvPicPr>
            <p:cNvPr id="12" name="Picture 2" descr="C:\Users\xb\Desktop\素材--党建\PNG--党（国）徽旗\党旗红旗\16sucai_201507091736.png"/>
            <p:cNvPicPr>
              <a:picLocks noChangeAspect="1" noChangeArrowheads="1"/>
            </p:cNvPicPr>
            <p:nvPr/>
          </p:nvPicPr>
          <p:blipFill>
            <a:blip r:embed="rId3" cstate="screen"/>
            <a:srcRect/>
            <a:stretch>
              <a:fillRect/>
            </a:stretch>
          </p:blipFill>
          <p:spPr bwMode="auto">
            <a:xfrm flipH="1">
              <a:off x="3103185" y="1414002"/>
              <a:ext cx="1102725" cy="578443"/>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3" descr="C:\Users\xb\Desktop\53bf653e36a06.png"/>
            <p:cNvPicPr>
              <a:picLocks noChangeAspect="1" noChangeArrowheads="1"/>
            </p:cNvPicPr>
            <p:nvPr/>
          </p:nvPicPr>
          <p:blipFill>
            <a:blip r:embed="rId4" cstate="screen"/>
            <a:srcRect/>
            <a:stretch>
              <a:fillRect/>
            </a:stretch>
          </p:blipFill>
          <p:spPr bwMode="auto">
            <a:xfrm>
              <a:off x="3692301" y="1440425"/>
              <a:ext cx="635471" cy="56343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8" name="文本占位符 17"/>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a:solidFill>
                  <a:schemeClr val="accent1">
                    <a:lumMod val="75000"/>
                  </a:schemeClr>
                </a:solidFill>
                <a:cs typeface="+mn-ea"/>
                <a:sym typeface="+mn-lt"/>
              </a:rPr>
              <a:t>四、具体掌握主题教育的过程要领</a:t>
            </a:r>
          </a:p>
        </p:txBody>
      </p:sp>
      <p:sp>
        <p:nvSpPr>
          <p:cNvPr id="3" name="文本框 2"/>
          <p:cNvSpPr txBox="1"/>
          <p:nvPr/>
        </p:nvSpPr>
        <p:spPr>
          <a:xfrm>
            <a:off x="2581910" y="1049020"/>
            <a:ext cx="5402580" cy="521970"/>
          </a:xfrm>
          <a:prstGeom prst="rect">
            <a:avLst/>
          </a:prstGeom>
          <a:noFill/>
        </p:spPr>
        <p:txBody>
          <a:bodyPr wrap="square" rtlCol="0">
            <a:spAutoFit/>
          </a:bodyPr>
          <a:lstStyle/>
          <a:p>
            <a:pPr algn="ctr"/>
            <a:r>
              <a:rPr lang="zh-CN" altLang="en-US" sz="2800" b="1" dirty="0">
                <a:solidFill>
                  <a:schemeClr val="accent1">
                    <a:lumMod val="75000"/>
                  </a:schemeClr>
                </a:solidFill>
                <a:latin typeface="黑体" panose="02010609060101010101" charset="-122"/>
                <a:ea typeface="黑体" panose="02010609060101010101" charset="-122"/>
                <a:cs typeface="微软雅黑" panose="020B0503020204020204" charset="-122"/>
                <a:sym typeface="+mn-ea"/>
              </a:rPr>
              <a:t>三大重点</a:t>
            </a:r>
          </a:p>
        </p:txBody>
      </p:sp>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5" grpId="0"/>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751721" y="903405"/>
            <a:ext cx="6412230" cy="588010"/>
            <a:chOff x="2289996" y="1204540"/>
            <a:chExt cx="8549640" cy="784013"/>
          </a:xfrm>
        </p:grpSpPr>
        <p:sp>
          <p:nvSpPr>
            <p:cNvPr id="7" name="矩形 6"/>
            <p:cNvSpPr/>
            <p:nvPr/>
          </p:nvSpPr>
          <p:spPr>
            <a:xfrm>
              <a:off x="2363656" y="1204540"/>
              <a:ext cx="8475980" cy="784013"/>
            </a:xfrm>
            <a:prstGeom prst="rect">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a:solidFill>
                  <a:srgbClr val="FFFFFF"/>
                </a:solidFill>
              </a:endParaRPr>
            </a:p>
          </p:txBody>
        </p:sp>
        <p:sp>
          <p:nvSpPr>
            <p:cNvPr id="6" name="文本框 3"/>
            <p:cNvSpPr txBox="1"/>
            <p:nvPr/>
          </p:nvSpPr>
          <p:spPr>
            <a:xfrm>
              <a:off x="2289996" y="1320533"/>
              <a:ext cx="8439573" cy="552026"/>
            </a:xfrm>
            <a:prstGeom prst="rect">
              <a:avLst/>
            </a:prstGeom>
            <a:noFill/>
          </p:spPr>
          <p:txBody>
            <a:bodyPr wrap="square" rtlCol="0">
              <a:spAutoFit/>
            </a:bodyPr>
            <a:lstStyle/>
            <a:p>
              <a:pPr algn="ctr" defTabSz="913765"/>
              <a:r>
                <a:rPr lang="zh-CN" altLang="en-US" sz="2100"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“不忘初心、牢记使命”主题教育</a:t>
              </a:r>
              <a:r>
                <a:rPr lang="zh-CN" altLang="en-US" sz="2100" b="1" dirty="0">
                  <a:solidFill>
                    <a:srgbClr val="FF0000"/>
                  </a:solidFill>
                  <a:latin typeface="微软雅黑" panose="020B0503020204020204" charset="-122"/>
                  <a:ea typeface="微软雅黑" panose="020B0503020204020204" charset="-122"/>
                  <a:cs typeface="微软雅黑" panose="020B0503020204020204" charset="-122"/>
                </a:rPr>
                <a:t>专项整治</a:t>
              </a:r>
            </a:p>
          </p:txBody>
        </p:sp>
      </p:grpSp>
      <p:sp>
        <p:nvSpPr>
          <p:cNvPr id="9" name="矩形 8"/>
          <p:cNvSpPr/>
          <p:nvPr/>
        </p:nvSpPr>
        <p:spPr>
          <a:xfrm>
            <a:off x="290830" y="1673225"/>
            <a:ext cx="8497570" cy="3047365"/>
          </a:xfrm>
          <a:prstGeom prst="rect">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3765"/>
            <a:endParaRPr lang="zh-CN" altLang="en-US">
              <a:solidFill>
                <a:schemeClr val="accent1">
                  <a:lumMod val="75000"/>
                </a:schemeClr>
              </a:solidFill>
            </a:endParaRPr>
          </a:p>
        </p:txBody>
      </p:sp>
      <p:sp>
        <p:nvSpPr>
          <p:cNvPr id="10" name="TextBox 23"/>
          <p:cNvSpPr txBox="1"/>
          <p:nvPr/>
        </p:nvSpPr>
        <p:spPr>
          <a:xfrm>
            <a:off x="2731031" y="2090946"/>
            <a:ext cx="5673626" cy="2007235"/>
          </a:xfrm>
          <a:prstGeom prst="rect">
            <a:avLst/>
          </a:prstGeom>
          <a:noFill/>
        </p:spPr>
        <p:txBody>
          <a:bodyPr wrap="square" lIns="68580" tIns="34290" rIns="68580" bIns="34290" rtlCol="0">
            <a:spAutoFit/>
          </a:bodyPr>
          <a:lstStyle/>
          <a:p>
            <a:pPr defTabSz="913765">
              <a:lnSpc>
                <a:spcPct val="100000"/>
              </a:lnSpc>
            </a:pPr>
            <a:r>
              <a:rPr lang="en-US" altLang="zh-CN" dirty="0">
                <a:solidFill>
                  <a:schemeClr val="accent1">
                    <a:lumMod val="75000"/>
                  </a:schemeClr>
                </a:solidFill>
                <a:latin typeface="微软雅黑" panose="020B0503020204020204" charset="-122"/>
                <a:ea typeface="微软雅黑" panose="020B0503020204020204" charset="-122"/>
                <a:cs typeface="微软雅黑" panose="020B0503020204020204" charset="-122"/>
              </a:rPr>
              <a:t>    </a:t>
            </a: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2019年07月17日，中央“不忘初心、牢记使命”主题教育领导小组印发《关于在“不忘初心、牢记使命”主题教育中开展专项整治的通知》，要求各地区各部门各单位认真学习贯彻习近平总书记重要指示精神，以正视问题的自觉和刀刃向内的勇气，真刀真枪解决问题，切实抓好主题教育列出的</a:t>
            </a:r>
            <a:r>
              <a:rPr lang="zh-CN" altLang="en-US"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8个方面</a:t>
            </a: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突出问题的专项整治。通知要求</a:t>
            </a:r>
            <a:r>
              <a:rPr lang="zh-CN" altLang="en-US"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“第二批单位要先动起来，能改的抓紧改”。</a:t>
            </a:r>
          </a:p>
        </p:txBody>
      </p:sp>
      <p:pic>
        <p:nvPicPr>
          <p:cNvPr id="12" name="图片 11"/>
          <p:cNvPicPr>
            <a:picLocks noChangeAspect="1"/>
          </p:cNvPicPr>
          <p:nvPr/>
        </p:nvPicPr>
        <p:blipFill>
          <a:blip r:embed="rId4" cstate="print"/>
          <a:stretch>
            <a:fillRect/>
          </a:stretch>
        </p:blipFill>
        <p:spPr>
          <a:xfrm>
            <a:off x="611560" y="1961760"/>
            <a:ext cx="1631436" cy="2266625"/>
          </a:xfrm>
          <a:prstGeom prst="rect">
            <a:avLst/>
          </a:prstGeom>
          <a:ln>
            <a:noFill/>
          </a:ln>
          <a:effectLst>
            <a:outerShdw blurRad="292100" dist="139700" dir="2700000" algn="tl" rotWithShape="0">
              <a:srgbClr val="333333">
                <a:alpha val="65000"/>
              </a:srgbClr>
            </a:outerShdw>
          </a:effectLst>
        </p:spPr>
      </p:pic>
      <p:sp>
        <p:nvSpPr>
          <p:cNvPr id="11" name="文本占位符 10"/>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a:solidFill>
                  <a:schemeClr val="accent1">
                    <a:lumMod val="75000"/>
                  </a:schemeClr>
                </a:solidFill>
                <a:latin typeface="微软雅黑" panose="020B0503020204020204" charset="-122"/>
                <a:ea typeface="微软雅黑" panose="020B0503020204020204" charset="-122"/>
                <a:cs typeface="+mn-ea"/>
                <a:sym typeface="+mn-lt"/>
              </a:rPr>
              <a:t>四、具体掌握主题教育的过程要领</a:t>
            </a: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9" grpId="0" bldLvl="0" animBg="1"/>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441960" y="1722120"/>
            <a:ext cx="1224915" cy="283337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20000"/>
              </a:lnSpc>
            </a:pPr>
            <a:endParaRPr lang="zh-CN" altLang="en-US" dirty="0">
              <a:solidFill>
                <a:srgbClr val="FFFFFF"/>
              </a:solidFill>
            </a:endParaRPr>
          </a:p>
        </p:txBody>
      </p:sp>
      <p:sp>
        <p:nvSpPr>
          <p:cNvPr id="5" name="文本框 10"/>
          <p:cNvSpPr txBox="1"/>
          <p:nvPr/>
        </p:nvSpPr>
        <p:spPr>
          <a:xfrm>
            <a:off x="-24765" y="1840230"/>
            <a:ext cx="2077085" cy="2453640"/>
          </a:xfrm>
          <a:prstGeom prst="rect">
            <a:avLst/>
          </a:prstGeom>
          <a:noFill/>
        </p:spPr>
        <p:txBody>
          <a:bodyPr wrap="square" rtlCol="0">
            <a:spAutoFit/>
          </a:bodyPr>
          <a:lstStyle/>
          <a:p>
            <a:pPr algn="ctr" defTabSz="913765">
              <a:lnSpc>
                <a:spcPct val="120000"/>
              </a:lnSpc>
            </a:pPr>
            <a:r>
              <a:rPr lang="zh-CN" altLang="en-US" sz="3200" b="1" dirty="0">
                <a:solidFill>
                  <a:srgbClr val="FFBE00">
                    <a:lumMod val="20000"/>
                    <a:lumOff val="80000"/>
                  </a:srgbClr>
                </a:solidFill>
              </a:rPr>
              <a:t>整</a:t>
            </a:r>
          </a:p>
          <a:p>
            <a:pPr algn="ctr" defTabSz="913765">
              <a:lnSpc>
                <a:spcPct val="120000"/>
              </a:lnSpc>
            </a:pPr>
            <a:r>
              <a:rPr lang="zh-CN" altLang="en-US" sz="3200" b="1" dirty="0">
                <a:solidFill>
                  <a:srgbClr val="FFBE00">
                    <a:lumMod val="20000"/>
                    <a:lumOff val="80000"/>
                  </a:srgbClr>
                </a:solidFill>
              </a:rPr>
              <a:t>改</a:t>
            </a:r>
          </a:p>
          <a:p>
            <a:pPr algn="ctr" defTabSz="913765">
              <a:lnSpc>
                <a:spcPct val="120000"/>
              </a:lnSpc>
            </a:pPr>
            <a:r>
              <a:rPr lang="zh-CN" altLang="en-US" sz="3200" b="1" dirty="0">
                <a:solidFill>
                  <a:srgbClr val="FFBE00">
                    <a:lumMod val="20000"/>
                    <a:lumOff val="80000"/>
                  </a:srgbClr>
                </a:solidFill>
              </a:rPr>
              <a:t>要</a:t>
            </a:r>
          </a:p>
          <a:p>
            <a:pPr algn="ctr" defTabSz="913765">
              <a:lnSpc>
                <a:spcPct val="120000"/>
              </a:lnSpc>
            </a:pPr>
            <a:r>
              <a:rPr lang="zh-CN" altLang="en-US" sz="3200" b="1" dirty="0">
                <a:solidFill>
                  <a:srgbClr val="FFBE00">
                    <a:lumMod val="20000"/>
                    <a:lumOff val="80000"/>
                  </a:srgbClr>
                </a:solidFill>
              </a:rPr>
              <a:t>求</a:t>
            </a:r>
          </a:p>
        </p:txBody>
      </p:sp>
      <p:sp>
        <p:nvSpPr>
          <p:cNvPr id="6" name="矩形 5"/>
          <p:cNvSpPr/>
          <p:nvPr/>
        </p:nvSpPr>
        <p:spPr>
          <a:xfrm>
            <a:off x="2106930" y="1722120"/>
            <a:ext cx="6434455" cy="2861310"/>
          </a:xfrm>
          <a:prstGeom prst="rect">
            <a:avLst/>
          </a:prstGeom>
        </p:spPr>
        <p:txBody>
          <a:bodyPr wrap="square">
            <a:spAutoFit/>
          </a:bodyPr>
          <a:lstStyle/>
          <a:p>
            <a:pPr marL="342900" indent="-342900" algn="just" defTabSz="913765">
              <a:lnSpc>
                <a:spcPct val="100000"/>
              </a:lnSpc>
              <a:buFont typeface="Wingdings" panose="05000000000000000000" charset="0"/>
              <a:buChar char="u"/>
            </a:pPr>
            <a:r>
              <a:rPr lang="zh-CN" altLang="en-US" b="1" dirty="0">
                <a:solidFill>
                  <a:srgbClr val="C00000"/>
                </a:solidFill>
                <a:latin typeface="微软雅黑" panose="020B0503020204020204" charset="-122"/>
                <a:ea typeface="微软雅黑" panose="020B0503020204020204" charset="-122"/>
              </a:rPr>
              <a:t>注重贯通联动。</a:t>
            </a:r>
            <a:r>
              <a:rPr lang="zh-CN" altLang="en-US" dirty="0">
                <a:solidFill>
                  <a:schemeClr val="accent3">
                    <a:lumMod val="50000"/>
                  </a:schemeClr>
                </a:solidFill>
                <a:latin typeface="微软雅黑" panose="020B0503020204020204" charset="-122"/>
                <a:ea typeface="微软雅黑" panose="020B0503020204020204" charset="-122"/>
              </a:rPr>
              <a:t>把专项整治与学习教育、调查研究、检视问题衔接起来，贯通于主题教育，加强上下互动和部门联动。</a:t>
            </a:r>
          </a:p>
          <a:p>
            <a:pPr marL="342900" indent="-342900" algn="just" defTabSz="913765">
              <a:lnSpc>
                <a:spcPct val="100000"/>
              </a:lnSpc>
              <a:buFont typeface="Wingdings" panose="05000000000000000000" charset="0"/>
              <a:buChar char="u"/>
            </a:pPr>
            <a:r>
              <a:rPr lang="zh-CN" altLang="en-US" b="1" dirty="0">
                <a:solidFill>
                  <a:srgbClr val="C00000"/>
                </a:solidFill>
                <a:latin typeface="微软雅黑" panose="020B0503020204020204" charset="-122"/>
                <a:ea typeface="微软雅黑" panose="020B0503020204020204" charset="-122"/>
              </a:rPr>
              <a:t>实行项目化推进</a:t>
            </a:r>
            <a:r>
              <a:rPr lang="zh-CN" altLang="en-US" dirty="0">
                <a:solidFill>
                  <a:schemeClr val="accent3">
                    <a:lumMod val="50000"/>
                  </a:schemeClr>
                </a:solidFill>
                <a:latin typeface="微软雅黑" panose="020B0503020204020204" charset="-122"/>
                <a:ea typeface="微软雅黑" panose="020B0503020204020204" charset="-122"/>
              </a:rPr>
              <a:t>。找准每个专项整治的切入点，确定目标任务，明确责任主体、进度时限和工作措施，逐条逐项推进落实。</a:t>
            </a:r>
          </a:p>
          <a:p>
            <a:pPr marL="342900" indent="-342900" algn="just" defTabSz="913765">
              <a:lnSpc>
                <a:spcPct val="100000"/>
              </a:lnSpc>
              <a:buFont typeface="Wingdings" panose="05000000000000000000" charset="0"/>
              <a:buChar char="u"/>
            </a:pPr>
            <a:r>
              <a:rPr lang="zh-CN" altLang="en-US" b="1" dirty="0">
                <a:solidFill>
                  <a:srgbClr val="C00000"/>
                </a:solidFill>
                <a:latin typeface="微软雅黑" panose="020B0503020204020204" charset="-122"/>
                <a:ea typeface="微软雅黑" panose="020B0503020204020204" charset="-122"/>
              </a:rPr>
              <a:t>分门别类整改。</a:t>
            </a:r>
            <a:r>
              <a:rPr lang="zh-CN" altLang="en-US" dirty="0">
                <a:solidFill>
                  <a:schemeClr val="accent3">
                    <a:lumMod val="50000"/>
                  </a:schemeClr>
                </a:solidFill>
                <a:latin typeface="微软雅黑" panose="020B0503020204020204" charset="-122"/>
                <a:ea typeface="微软雅黑" panose="020B0503020204020204" charset="-122"/>
              </a:rPr>
              <a:t>对在主题教育期间能够解决的问题，要立查立改、即知即改；对一时解决不了的，要制定阶段目标，盯住不放，持续整治，做到问题不解决不松劲、解决不彻底不放手、群众不认可不罢休。</a:t>
            </a:r>
          </a:p>
        </p:txBody>
      </p:sp>
      <p:grpSp>
        <p:nvGrpSpPr>
          <p:cNvPr id="10" name="组合 9"/>
          <p:cNvGrpSpPr/>
          <p:nvPr/>
        </p:nvGrpSpPr>
        <p:grpSpPr>
          <a:xfrm>
            <a:off x="442615" y="1020902"/>
            <a:ext cx="1224587" cy="589855"/>
            <a:chOff x="3103185" y="1414002"/>
            <a:chExt cx="1224587" cy="589855"/>
          </a:xfrm>
        </p:grpSpPr>
        <p:pic>
          <p:nvPicPr>
            <p:cNvPr id="12" name="Picture 2" descr="C:\Users\xb\Desktop\素材--党建\PNG--党（国）徽旗\党旗红旗\16sucai_201507091736.png"/>
            <p:cNvPicPr>
              <a:picLocks noChangeAspect="1" noChangeArrowheads="1"/>
            </p:cNvPicPr>
            <p:nvPr/>
          </p:nvPicPr>
          <p:blipFill>
            <a:blip r:embed="rId3" cstate="screen"/>
            <a:srcRect/>
            <a:stretch>
              <a:fillRect/>
            </a:stretch>
          </p:blipFill>
          <p:spPr bwMode="auto">
            <a:xfrm flipH="1">
              <a:off x="3103185" y="1414002"/>
              <a:ext cx="1102725" cy="578443"/>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3" descr="C:\Users\xb\Desktop\53bf653e36a06.png"/>
            <p:cNvPicPr>
              <a:picLocks noChangeAspect="1" noChangeArrowheads="1"/>
            </p:cNvPicPr>
            <p:nvPr/>
          </p:nvPicPr>
          <p:blipFill>
            <a:blip r:embed="rId4" cstate="screen"/>
            <a:srcRect/>
            <a:stretch>
              <a:fillRect/>
            </a:stretch>
          </p:blipFill>
          <p:spPr bwMode="auto">
            <a:xfrm>
              <a:off x="3692301" y="1440425"/>
              <a:ext cx="635471" cy="56343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7" name="文本占位符 6"/>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a:solidFill>
                  <a:schemeClr val="accent1">
                    <a:lumMod val="75000"/>
                  </a:schemeClr>
                </a:solidFill>
                <a:cs typeface="+mn-ea"/>
                <a:sym typeface="+mn-lt"/>
              </a:rPr>
              <a:t>四、具体掌握主题教育的过程要领</a:t>
            </a:r>
          </a:p>
        </p:txBody>
      </p:sp>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5" grpId="0"/>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441960" y="1722120"/>
            <a:ext cx="1224915" cy="2833370"/>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lnSpc>
                <a:spcPct val="120000"/>
              </a:lnSpc>
            </a:pPr>
            <a:endParaRPr lang="zh-CN" altLang="en-US" dirty="0">
              <a:solidFill>
                <a:srgbClr val="FFFFFF"/>
              </a:solidFill>
            </a:endParaRPr>
          </a:p>
        </p:txBody>
      </p:sp>
      <p:sp>
        <p:nvSpPr>
          <p:cNvPr id="5" name="文本框 10"/>
          <p:cNvSpPr txBox="1"/>
          <p:nvPr/>
        </p:nvSpPr>
        <p:spPr>
          <a:xfrm>
            <a:off x="-24765" y="1840230"/>
            <a:ext cx="2077085" cy="2453640"/>
          </a:xfrm>
          <a:prstGeom prst="rect">
            <a:avLst/>
          </a:prstGeom>
          <a:noFill/>
        </p:spPr>
        <p:txBody>
          <a:bodyPr wrap="square" rtlCol="0">
            <a:spAutoFit/>
          </a:bodyPr>
          <a:lstStyle/>
          <a:p>
            <a:pPr algn="ctr" defTabSz="913765">
              <a:lnSpc>
                <a:spcPct val="120000"/>
              </a:lnSpc>
            </a:pPr>
            <a:r>
              <a:rPr lang="zh-CN" altLang="en-US" sz="3200" b="1" dirty="0">
                <a:solidFill>
                  <a:srgbClr val="FFBE00">
                    <a:lumMod val="20000"/>
                    <a:lumOff val="80000"/>
                  </a:srgbClr>
                </a:solidFill>
              </a:rPr>
              <a:t>整</a:t>
            </a:r>
          </a:p>
          <a:p>
            <a:pPr algn="ctr" defTabSz="913765">
              <a:lnSpc>
                <a:spcPct val="120000"/>
              </a:lnSpc>
            </a:pPr>
            <a:r>
              <a:rPr lang="zh-CN" altLang="en-US" sz="3200" b="1" dirty="0">
                <a:solidFill>
                  <a:srgbClr val="FFBE00">
                    <a:lumMod val="20000"/>
                    <a:lumOff val="80000"/>
                  </a:srgbClr>
                </a:solidFill>
              </a:rPr>
              <a:t>改</a:t>
            </a:r>
          </a:p>
          <a:p>
            <a:pPr algn="ctr" defTabSz="913765">
              <a:lnSpc>
                <a:spcPct val="120000"/>
              </a:lnSpc>
            </a:pPr>
            <a:r>
              <a:rPr lang="zh-CN" altLang="en-US" sz="3200" b="1" dirty="0">
                <a:solidFill>
                  <a:srgbClr val="FFBE00">
                    <a:lumMod val="20000"/>
                    <a:lumOff val="80000"/>
                  </a:srgbClr>
                </a:solidFill>
              </a:rPr>
              <a:t>要</a:t>
            </a:r>
          </a:p>
          <a:p>
            <a:pPr algn="ctr" defTabSz="913765">
              <a:lnSpc>
                <a:spcPct val="120000"/>
              </a:lnSpc>
            </a:pPr>
            <a:r>
              <a:rPr lang="zh-CN" altLang="en-US" sz="3200" b="1" dirty="0">
                <a:solidFill>
                  <a:srgbClr val="FFBE00">
                    <a:lumMod val="20000"/>
                    <a:lumOff val="80000"/>
                  </a:srgbClr>
                </a:solidFill>
              </a:rPr>
              <a:t>求</a:t>
            </a:r>
          </a:p>
        </p:txBody>
      </p:sp>
      <p:sp>
        <p:nvSpPr>
          <p:cNvPr id="6" name="矩形 5"/>
          <p:cNvSpPr/>
          <p:nvPr/>
        </p:nvSpPr>
        <p:spPr>
          <a:xfrm>
            <a:off x="2118995" y="1599565"/>
            <a:ext cx="6379210" cy="2614930"/>
          </a:xfrm>
          <a:prstGeom prst="rect">
            <a:avLst/>
          </a:prstGeom>
        </p:spPr>
        <p:txBody>
          <a:bodyPr wrap="square">
            <a:spAutoFit/>
          </a:bodyPr>
          <a:lstStyle/>
          <a:p>
            <a:pPr indent="0" algn="just" defTabSz="913765">
              <a:lnSpc>
                <a:spcPct val="100000"/>
              </a:lnSpc>
              <a:buFont typeface="Wingdings" panose="05000000000000000000" charset="0"/>
              <a:buNone/>
            </a:pPr>
            <a:endParaRPr lang="zh-CN" altLang="en-US" sz="2000" dirty="0">
              <a:solidFill>
                <a:schemeClr val="accent3">
                  <a:lumMod val="50000"/>
                </a:schemeClr>
              </a:solidFill>
              <a:latin typeface="微软雅黑" panose="020B0503020204020204" charset="-122"/>
            </a:endParaRPr>
          </a:p>
          <a:p>
            <a:pPr marL="342900" indent="-342900" algn="just" defTabSz="913765">
              <a:buFont typeface="Wingdings" panose="05000000000000000000" charset="0"/>
              <a:buChar char="u"/>
            </a:pPr>
            <a:r>
              <a:rPr lang="zh-CN" altLang="en-US" b="1" dirty="0">
                <a:solidFill>
                  <a:srgbClr val="C00000"/>
                </a:solidFill>
                <a:latin typeface="微软雅黑" panose="020B0503020204020204" charset="-122"/>
              </a:rPr>
              <a:t>注意把握支部整改重点</a:t>
            </a:r>
            <a:r>
              <a:rPr lang="zh-CN" altLang="en-US" dirty="0">
                <a:solidFill>
                  <a:schemeClr val="accent3">
                    <a:lumMod val="50000"/>
                  </a:schemeClr>
                </a:solidFill>
                <a:latin typeface="微软雅黑" panose="020B0503020204020204" charset="-122"/>
              </a:rPr>
              <a:t>。要着力整顿软弱涣散党支部，重点是解决教师党支部作用发挥不够充分、党员教育管理宽松软等问题，不断提高教师党支部书记“双带头人”比例，做好双向培养、双向提升，发挥“头雁作用”。</a:t>
            </a:r>
          </a:p>
          <a:p>
            <a:pPr marL="342900" indent="-342900" algn="just" defTabSz="913765">
              <a:buFont typeface="Wingdings" panose="05000000000000000000" charset="0"/>
              <a:buChar char="u"/>
            </a:pPr>
            <a:r>
              <a:rPr lang="zh-CN" altLang="en-US" b="1" dirty="0">
                <a:solidFill>
                  <a:srgbClr val="C00000"/>
                </a:solidFill>
                <a:latin typeface="微软雅黑" panose="020B0503020204020204" charset="-122"/>
              </a:rPr>
              <a:t>注重结合其他党建工作。</a:t>
            </a:r>
            <a:r>
              <a:rPr lang="zh-CN" altLang="en-US" dirty="0">
                <a:solidFill>
                  <a:schemeClr val="accent3">
                    <a:lumMod val="50000"/>
                  </a:schemeClr>
                </a:solidFill>
                <a:latin typeface="微软雅黑" panose="020B0503020204020204" charset="-122"/>
              </a:rPr>
              <a:t>要把主题教育和实施高校党组织</a:t>
            </a:r>
            <a:r>
              <a:rPr lang="en-US" altLang="zh-CN" dirty="0">
                <a:solidFill>
                  <a:schemeClr val="accent3">
                    <a:lumMod val="50000"/>
                  </a:schemeClr>
                </a:solidFill>
                <a:latin typeface="微软雅黑" panose="020B0503020204020204" charset="-122"/>
              </a:rPr>
              <a:t>“</a:t>
            </a:r>
            <a:r>
              <a:rPr lang="zh-CN" altLang="en-US" dirty="0">
                <a:solidFill>
                  <a:schemeClr val="accent3">
                    <a:lumMod val="50000"/>
                  </a:schemeClr>
                </a:solidFill>
                <a:latin typeface="微软雅黑" panose="020B0503020204020204" charset="-122"/>
              </a:rPr>
              <a:t>对标争先</a:t>
            </a:r>
            <a:r>
              <a:rPr lang="en-US" altLang="zh-CN" dirty="0">
                <a:solidFill>
                  <a:schemeClr val="accent3">
                    <a:lumMod val="50000"/>
                  </a:schemeClr>
                </a:solidFill>
                <a:latin typeface="微软雅黑" panose="020B0503020204020204" charset="-122"/>
              </a:rPr>
              <a:t>”</a:t>
            </a:r>
            <a:r>
              <a:rPr lang="zh-CN" altLang="en-US" dirty="0">
                <a:solidFill>
                  <a:schemeClr val="accent3">
                    <a:lumMod val="50000"/>
                  </a:schemeClr>
                </a:solidFill>
                <a:latin typeface="微软雅黑" panose="020B0503020204020204" charset="-122"/>
              </a:rPr>
              <a:t>建设计划结合起来，发挥好</a:t>
            </a:r>
            <a:r>
              <a:rPr lang="en-US" altLang="zh-CN" dirty="0">
                <a:solidFill>
                  <a:schemeClr val="accent3">
                    <a:lumMod val="50000"/>
                  </a:schemeClr>
                </a:solidFill>
                <a:latin typeface="微软雅黑" panose="020B0503020204020204" charset="-122"/>
              </a:rPr>
              <a:t>“</a:t>
            </a:r>
            <a:r>
              <a:rPr lang="zh-CN" altLang="en-US" dirty="0">
                <a:solidFill>
                  <a:schemeClr val="accent3">
                    <a:lumMod val="50000"/>
                  </a:schemeClr>
                </a:solidFill>
                <a:latin typeface="微软雅黑" panose="020B0503020204020204" charset="-122"/>
              </a:rPr>
              <a:t>示范高校</a:t>
            </a:r>
            <a:r>
              <a:rPr lang="en-US" altLang="zh-CN" dirty="0">
                <a:solidFill>
                  <a:schemeClr val="accent3">
                    <a:lumMod val="50000"/>
                  </a:schemeClr>
                </a:solidFill>
                <a:latin typeface="微软雅黑" panose="020B0503020204020204" charset="-122"/>
              </a:rPr>
              <a:t>”“</a:t>
            </a:r>
            <a:r>
              <a:rPr lang="zh-CN" altLang="en-US" dirty="0">
                <a:solidFill>
                  <a:schemeClr val="accent3">
                    <a:lumMod val="50000"/>
                  </a:schemeClr>
                </a:solidFill>
                <a:latin typeface="微软雅黑" panose="020B0503020204020204" charset="-122"/>
              </a:rPr>
              <a:t>标杆学院</a:t>
            </a:r>
            <a:r>
              <a:rPr lang="en-US" altLang="zh-CN" dirty="0">
                <a:solidFill>
                  <a:schemeClr val="accent3">
                    <a:lumMod val="50000"/>
                  </a:schemeClr>
                </a:solidFill>
                <a:latin typeface="微软雅黑" panose="020B0503020204020204" charset="-122"/>
              </a:rPr>
              <a:t>”“</a:t>
            </a:r>
            <a:r>
              <a:rPr lang="zh-CN" altLang="en-US" dirty="0">
                <a:solidFill>
                  <a:schemeClr val="accent3">
                    <a:lumMod val="50000"/>
                  </a:schemeClr>
                </a:solidFill>
                <a:latin typeface="微软雅黑" panose="020B0503020204020204" charset="-122"/>
              </a:rPr>
              <a:t>样板支部</a:t>
            </a:r>
            <a:r>
              <a:rPr lang="en-US" altLang="zh-CN" dirty="0">
                <a:solidFill>
                  <a:schemeClr val="accent3">
                    <a:lumMod val="50000"/>
                  </a:schemeClr>
                </a:solidFill>
                <a:latin typeface="微软雅黑" panose="020B0503020204020204" charset="-122"/>
              </a:rPr>
              <a:t>”“</a:t>
            </a:r>
            <a:r>
              <a:rPr lang="zh-CN" altLang="en-US" dirty="0">
                <a:solidFill>
                  <a:schemeClr val="accent3">
                    <a:lumMod val="50000"/>
                  </a:schemeClr>
                </a:solidFill>
                <a:latin typeface="微软雅黑" panose="020B0503020204020204" charset="-122"/>
              </a:rPr>
              <a:t>双带头人工作室</a:t>
            </a:r>
            <a:r>
              <a:rPr lang="en-US" altLang="zh-CN" dirty="0">
                <a:solidFill>
                  <a:schemeClr val="accent3">
                    <a:lumMod val="50000"/>
                  </a:schemeClr>
                </a:solidFill>
                <a:latin typeface="微软雅黑" panose="020B0503020204020204" charset="-122"/>
              </a:rPr>
              <a:t>”</a:t>
            </a:r>
            <a:r>
              <a:rPr lang="zh-CN" altLang="en-US" dirty="0">
                <a:solidFill>
                  <a:schemeClr val="accent3">
                    <a:lumMod val="50000"/>
                  </a:schemeClr>
                </a:solidFill>
                <a:latin typeface="微软雅黑" panose="020B0503020204020204" charset="-122"/>
              </a:rPr>
              <a:t>等典型示范作用，推进基层党组织全面进步、全面过硬。</a:t>
            </a:r>
          </a:p>
        </p:txBody>
      </p:sp>
      <p:grpSp>
        <p:nvGrpSpPr>
          <p:cNvPr id="10" name="组合 9"/>
          <p:cNvGrpSpPr/>
          <p:nvPr/>
        </p:nvGrpSpPr>
        <p:grpSpPr>
          <a:xfrm>
            <a:off x="442615" y="1020902"/>
            <a:ext cx="1224587" cy="589855"/>
            <a:chOff x="3103185" y="1414002"/>
            <a:chExt cx="1224587" cy="589855"/>
          </a:xfrm>
        </p:grpSpPr>
        <p:pic>
          <p:nvPicPr>
            <p:cNvPr id="12" name="Picture 2" descr="C:\Users\xb\Desktop\素材--党建\PNG--党（国）徽旗\党旗红旗\16sucai_201507091736.png"/>
            <p:cNvPicPr>
              <a:picLocks noChangeAspect="1" noChangeArrowheads="1"/>
            </p:cNvPicPr>
            <p:nvPr/>
          </p:nvPicPr>
          <p:blipFill>
            <a:blip r:embed="rId3" cstate="screen"/>
            <a:srcRect/>
            <a:stretch>
              <a:fillRect/>
            </a:stretch>
          </p:blipFill>
          <p:spPr bwMode="auto">
            <a:xfrm flipH="1">
              <a:off x="3103185" y="1414002"/>
              <a:ext cx="1102725" cy="578443"/>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3" descr="C:\Users\xb\Desktop\53bf653e36a06.png"/>
            <p:cNvPicPr>
              <a:picLocks noChangeAspect="1" noChangeArrowheads="1"/>
            </p:cNvPicPr>
            <p:nvPr/>
          </p:nvPicPr>
          <p:blipFill>
            <a:blip r:embed="rId4" cstate="screen"/>
            <a:srcRect/>
            <a:stretch>
              <a:fillRect/>
            </a:stretch>
          </p:blipFill>
          <p:spPr bwMode="auto">
            <a:xfrm>
              <a:off x="3692301" y="1440425"/>
              <a:ext cx="635471" cy="56343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7" name="文本占位符 6"/>
          <p:cNvSpPr>
            <a:spLocks noGrp="1"/>
          </p:cNvSpPr>
          <p:nvPr>
            <p:ph type="body" sz="quarter" idx="10"/>
          </p:nvPr>
        </p:nvSpPr>
        <p:spPr>
          <a:xfrm>
            <a:off x="13335" y="123190"/>
            <a:ext cx="5103495" cy="575945"/>
          </a:xfrm>
        </p:spPr>
        <p:txBody>
          <a:bodyPr/>
          <a:lstStyle/>
          <a:p>
            <a:pPr>
              <a:lnSpc>
                <a:spcPct val="120000"/>
              </a:lnSpc>
              <a:spcBef>
                <a:spcPct val="0"/>
              </a:spcBef>
            </a:pPr>
            <a:r>
              <a:rPr lang="zh-CN" altLang="en-US" sz="2400" dirty="0">
                <a:solidFill>
                  <a:schemeClr val="accent1">
                    <a:lumMod val="75000"/>
                  </a:schemeClr>
                </a:solidFill>
                <a:latin typeface="微软雅黑" panose="020B0503020204020204" charset="-122"/>
                <a:ea typeface="微软雅黑" panose="020B0503020204020204" charset="-122"/>
                <a:cs typeface="+mn-ea"/>
                <a:sym typeface="+mn-lt"/>
              </a:rPr>
              <a:t>四、具体掌握主题教育的过程要领</a:t>
            </a:r>
          </a:p>
        </p:txBody>
      </p:sp>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 grpId="0" bldLvl="0" animBg="1"/>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0" y="123478"/>
            <a:ext cx="4860032" cy="576262"/>
          </a:xfrm>
        </p:spPr>
        <p:txBody>
          <a:bodyPr/>
          <a:lstStyle/>
          <a:p>
            <a:pPr>
              <a:lnSpc>
                <a:spcPct val="120000"/>
              </a:lnSpc>
              <a:spcBef>
                <a:spcPct val="0"/>
              </a:spcBef>
            </a:pPr>
            <a:r>
              <a:rPr lang="zh-CN" altLang="en-US" sz="2400" dirty="0" smtClean="0">
                <a:solidFill>
                  <a:schemeClr val="accent1">
                    <a:lumMod val="75000"/>
                  </a:schemeClr>
                </a:solidFill>
                <a:cs typeface="+mn-ea"/>
                <a:sym typeface="+mn-lt"/>
              </a:rPr>
              <a:t>一</a:t>
            </a:r>
            <a:r>
              <a:rPr lang="zh-CN" altLang="en-US" sz="2400" dirty="0">
                <a:solidFill>
                  <a:schemeClr val="accent1">
                    <a:lumMod val="75000"/>
                  </a:schemeClr>
                </a:solidFill>
                <a:cs typeface="+mn-ea"/>
                <a:sym typeface="+mn-lt"/>
              </a:rPr>
              <a:t>、深刻认识主题教育的重大意义</a:t>
            </a:r>
          </a:p>
        </p:txBody>
      </p:sp>
      <p:grpSp>
        <p:nvGrpSpPr>
          <p:cNvPr id="30" name="组合 29"/>
          <p:cNvGrpSpPr/>
          <p:nvPr/>
        </p:nvGrpSpPr>
        <p:grpSpPr>
          <a:xfrm>
            <a:off x="325662" y="1098902"/>
            <a:ext cx="7630714" cy="735332"/>
            <a:chOff x="621522" y="2179480"/>
            <a:chExt cx="4858453" cy="700386"/>
          </a:xfrm>
        </p:grpSpPr>
        <p:sp>
          <p:nvSpPr>
            <p:cNvPr id="34" name="对角圆角矩形 33"/>
            <p:cNvSpPr/>
            <p:nvPr/>
          </p:nvSpPr>
          <p:spPr>
            <a:xfrm>
              <a:off x="935024" y="2360753"/>
              <a:ext cx="4544951" cy="519113"/>
            </a:xfrm>
            <a:prstGeom prst="round2DiagRect">
              <a:avLst>
                <a:gd name="adj1" fmla="val 50000"/>
                <a:gd name="adj2" fmla="val 0"/>
              </a:avLst>
            </a:prstGeom>
            <a:solidFill>
              <a:schemeClr val="accent1">
                <a:lumMod val="75000"/>
              </a:schemeClr>
            </a:solidFill>
            <a:ln w="25400" cap="flat" cmpd="sng" algn="ctr">
              <a:gradFill flip="none" rotWithShape="1">
                <a:gsLst>
                  <a:gs pos="0">
                    <a:srgbClr val="FFF200"/>
                  </a:gs>
                  <a:gs pos="45000">
                    <a:srgbClr val="FF7A00"/>
                  </a:gs>
                  <a:gs pos="70000">
                    <a:srgbClr val="FF0300"/>
                  </a:gs>
                  <a:gs pos="100000">
                    <a:srgbClr val="4D0808"/>
                  </a:gs>
                </a:gsLst>
                <a:lin ang="8100000" scaled="1"/>
                <a:tileRect/>
              </a:gradFill>
              <a:prstDash val="solid"/>
            </a:ln>
            <a:effectLst>
              <a:reflection blurRad="6350" stA="52000" endA="300" endPos="35000" dir="5400000" sy="-100000" algn="bl" rotWithShape="0"/>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Impact" panose="020B0806030902050204"/>
                <a:ea typeface="微软雅黑" panose="020B0503020204020204" charset="-122"/>
                <a:cs typeface="+mn-cs"/>
              </a:endParaRPr>
            </a:p>
          </p:txBody>
        </p:sp>
        <p:sp>
          <p:nvSpPr>
            <p:cNvPr id="38" name="五角星 37"/>
            <p:cNvSpPr/>
            <p:nvPr/>
          </p:nvSpPr>
          <p:spPr>
            <a:xfrm rot="20868462">
              <a:off x="621522" y="2179480"/>
              <a:ext cx="458994" cy="545233"/>
            </a:xfrm>
            <a:prstGeom prst="star5">
              <a:avLst/>
            </a:prstGeom>
            <a:gradFill flip="none" rotWithShape="1">
              <a:gsLst>
                <a:gs pos="17000">
                  <a:srgbClr val="FFF200"/>
                </a:gs>
                <a:gs pos="79000">
                  <a:srgbClr val="FF7A00"/>
                </a:gs>
              </a:gsLst>
              <a:path path="circle">
                <a:fillToRect l="50000" t="50000" r="50000" b="50000"/>
              </a:path>
              <a:tileRect/>
            </a:gradFill>
            <a:ln w="12700" cap="flat" cmpd="sng" algn="ctr">
              <a:solidFill>
                <a:srgbClr val="FFFF00"/>
              </a:solidFill>
              <a:prstDash val="solid"/>
            </a:ln>
            <a:effectLst>
              <a:outerShdw blurRad="38100" sx="102000" sy="102000" algn="ctr" rotWithShape="0">
                <a:prstClr val="black"/>
              </a:outerShdw>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Impact" panose="020B0806030902050204"/>
                <a:ea typeface="微软雅黑" panose="020B0503020204020204" charset="-122"/>
                <a:cs typeface="+mn-cs"/>
              </a:endParaRPr>
            </a:p>
          </p:txBody>
        </p:sp>
        <p:sp>
          <p:nvSpPr>
            <p:cNvPr id="43" name="TextBox 42"/>
            <p:cNvSpPr txBox="1"/>
            <p:nvPr/>
          </p:nvSpPr>
          <p:spPr>
            <a:xfrm>
              <a:off x="1031722" y="2400447"/>
              <a:ext cx="4448253" cy="423980"/>
            </a:xfrm>
            <a:prstGeom prst="rect">
              <a:avLst/>
            </a:prstGeom>
          </p:spPr>
          <p:txBody>
            <a:bodyPr wrap="square">
              <a:spAutoFit/>
            </a:bodyPr>
            <a:lstStyle>
              <a:defPPr>
                <a:defRPr lang="zh-CN"/>
              </a:defPPr>
              <a:lvl1pPr fontAlgn="base">
                <a:spcBef>
                  <a:spcPct val="0"/>
                </a:spcBef>
                <a:spcAft>
                  <a:spcPct val="0"/>
                </a:spcAft>
                <a:defRPr sz="3200" b="1" kern="0" cap="all">
                  <a:ln w="0">
                    <a:noFill/>
                  </a:ln>
                  <a:gradFill>
                    <a:gsLst>
                      <a:gs pos="0">
                        <a:srgbClr val="FF0000">
                          <a:tint val="75000"/>
                          <a:shade val="75000"/>
                          <a:satMod val="170000"/>
                        </a:srgbClr>
                      </a:gs>
                      <a:gs pos="49000">
                        <a:srgbClr val="FF0000">
                          <a:tint val="88000"/>
                          <a:shade val="65000"/>
                          <a:satMod val="172000"/>
                        </a:srgbClr>
                      </a:gs>
                      <a:gs pos="50000">
                        <a:srgbClr val="FF0000">
                          <a:shade val="65000"/>
                          <a:satMod val="130000"/>
                        </a:srgbClr>
                      </a:gs>
                      <a:gs pos="92000">
                        <a:srgbClr val="FF0000">
                          <a:shade val="50000"/>
                          <a:satMod val="120000"/>
                        </a:srgbClr>
                      </a:gs>
                      <a:gs pos="100000">
                        <a:srgbClr val="FF0000">
                          <a:shade val="48000"/>
                          <a:satMod val="120000"/>
                        </a:srgbClr>
                      </a:gs>
                    </a:gsLst>
                    <a:lin ang="5400000" scaled="0"/>
                  </a:gradFill>
                  <a:effectLst/>
                  <a:latin typeface="微软雅黑" panose="020B0503020204020204" charset="-122"/>
                  <a:ea typeface="微软雅黑" panose="020B0503020204020204" charset="-122"/>
                </a:defRPr>
              </a:lvl1pPr>
              <a:lvl2pPr fontAlgn="base">
                <a:spcBef>
                  <a:spcPct val="0"/>
                </a:spcBef>
                <a:spcAft>
                  <a:spcPct val="0"/>
                </a:spcAft>
                <a:defRPr>
                  <a:latin typeface="Arial" panose="020B0604020202020204" pitchFamily="34" charset="0"/>
                  <a:ea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pPr lvl="0" algn="ctr" defTabSz="913765"/>
              <a:r>
                <a:rPr sz="2300" dirty="0">
                  <a:solidFill>
                    <a:srgbClr val="FFFF00"/>
                  </a:solidFill>
                </a:rPr>
                <a:t>推进新时代党的建设的迫切需要</a:t>
              </a:r>
            </a:p>
          </p:txBody>
        </p:sp>
      </p:grpSp>
      <p:sp>
        <p:nvSpPr>
          <p:cNvPr id="44" name="Title Tile"/>
          <p:cNvSpPr/>
          <p:nvPr/>
        </p:nvSpPr>
        <p:spPr bwMode="auto">
          <a:xfrm>
            <a:off x="702310" y="2090420"/>
            <a:ext cx="7848600" cy="2805430"/>
          </a:xfrm>
          <a:prstGeom prst="rect">
            <a:avLst/>
          </a:prstGeom>
          <a:solidFill>
            <a:schemeClr val="accent1">
              <a:lumMod val="75000"/>
            </a:schemeClr>
          </a:solidFill>
          <a:ln>
            <a:solidFill>
              <a:schemeClr val="accent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endParaRPr lang="en-US" kern="0" dirty="0">
              <a:solidFill>
                <a:srgbClr val="FFFFFF"/>
              </a:solidFill>
              <a:latin typeface="Calibri" panose="020F0502020204030204"/>
            </a:endParaRPr>
          </a:p>
        </p:txBody>
      </p:sp>
      <p:sp>
        <p:nvSpPr>
          <p:cNvPr id="45" name="矩形 44"/>
          <p:cNvSpPr/>
          <p:nvPr/>
        </p:nvSpPr>
        <p:spPr>
          <a:xfrm>
            <a:off x="791210" y="2196465"/>
            <a:ext cx="7671435" cy="2574925"/>
          </a:xfrm>
          <a:prstGeom prst="rect">
            <a:avLst/>
          </a:prstGeom>
          <a:solidFill>
            <a:srgbClr val="FFFFFF"/>
          </a:solidFill>
          <a:ln w="25400" cap="flat" cmpd="sng" algn="ctr">
            <a:noFill/>
            <a:prstDash val="solid"/>
          </a:ln>
          <a:effectLst>
            <a:outerShdw blurRad="63500" sx="102000" sy="102000" algn="ctr" rotWithShape="0">
              <a:srgbClr val="000000">
                <a:lumMod val="50000"/>
                <a:lumOff val="50000"/>
                <a:alpha val="40000"/>
              </a:srgbClr>
            </a:outerShdw>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Impact" panose="020B0806030902050204"/>
              <a:ea typeface="微软雅黑" panose="020B0503020204020204" charset="-122"/>
              <a:cs typeface="+mn-cs"/>
            </a:endParaRPr>
          </a:p>
        </p:txBody>
      </p:sp>
      <p:sp>
        <p:nvSpPr>
          <p:cNvPr id="48" name="矩形 47"/>
          <p:cNvSpPr/>
          <p:nvPr/>
        </p:nvSpPr>
        <p:spPr>
          <a:xfrm>
            <a:off x="765810" y="2218690"/>
            <a:ext cx="7612380" cy="2553335"/>
          </a:xfrm>
          <a:prstGeom prst="rect">
            <a:avLst/>
          </a:prstGeom>
        </p:spPr>
        <p:txBody>
          <a:bodyPr wrap="square">
            <a:spAutoFit/>
          </a:bodyPr>
          <a:lstStyle/>
          <a:p>
            <a:pPr marL="342900" indent="-342900" algn="just" defTabSz="913765">
              <a:buFont typeface="Wingdings" panose="05000000000000000000" charset="0"/>
              <a:buChar char="n"/>
            </a:pPr>
            <a:r>
              <a:rPr lang="zh-CN" altLang="en-US" sz="2000" b="1" dirty="0" smtClean="0">
                <a:solidFill>
                  <a:schemeClr val="accent1">
                    <a:lumMod val="75000"/>
                  </a:schemeClr>
                </a:solidFill>
                <a:latin typeface="微软雅黑" panose="020B0503020204020204" charset="-122"/>
              </a:rPr>
              <a:t>当前问题：</a:t>
            </a:r>
            <a:r>
              <a:rPr lang="zh-CN" altLang="en-US" sz="2000" dirty="0">
                <a:solidFill>
                  <a:schemeClr val="accent1">
                    <a:lumMod val="75000"/>
                  </a:schemeClr>
                </a:solidFill>
                <a:latin typeface="微软雅黑" panose="020B0503020204020204" charset="-122"/>
              </a:rPr>
              <a:t>“四大考验”的长期性、复杂性，“四种危险”的尖锐性、严峻性；党内存在的思想不纯、政治不纯、组织不纯、作风不纯等突出问题尚未得到根本解决；“四风”问题树倒根存，形式主义、官僚主义问题依然突出。</a:t>
            </a:r>
          </a:p>
          <a:p>
            <a:pPr marL="342900" indent="-342900" algn="just" defTabSz="913765">
              <a:buFont typeface="Wingdings" panose="05000000000000000000" charset="0"/>
              <a:buChar char="n"/>
            </a:pPr>
            <a:endParaRPr lang="zh-CN" altLang="en-US" sz="2000" b="1" dirty="0">
              <a:solidFill>
                <a:schemeClr val="accent1">
                  <a:lumMod val="75000"/>
                </a:schemeClr>
              </a:solidFill>
              <a:latin typeface="微软雅黑" panose="020B0503020204020204" charset="-122"/>
            </a:endParaRPr>
          </a:p>
          <a:p>
            <a:pPr marL="342900" indent="-342900" algn="just" defTabSz="913765">
              <a:buFont typeface="Wingdings" panose="05000000000000000000" charset="0"/>
              <a:buChar char="n"/>
            </a:pPr>
            <a:r>
              <a:rPr lang="zh-CN" altLang="en-US" sz="2000" b="1" dirty="0">
                <a:solidFill>
                  <a:schemeClr val="accent1">
                    <a:lumMod val="75000"/>
                  </a:schemeClr>
                </a:solidFill>
                <a:latin typeface="微软雅黑" panose="020B0503020204020204" charset="-122"/>
              </a:rPr>
              <a:t>基本决心：</a:t>
            </a:r>
            <a:r>
              <a:rPr lang="zh-CN" altLang="en-US" sz="2000" dirty="0">
                <a:solidFill>
                  <a:schemeClr val="accent1">
                    <a:lumMod val="75000"/>
                  </a:schemeClr>
                </a:solidFill>
                <a:latin typeface="微软雅黑" panose="020B0503020204020204" charset="-122"/>
              </a:rPr>
              <a:t>奔着问题去，以刮骨疗伤的勇气、坚忍不拔的韧劲坚决予以整治，同一切影响党的先进性、弱化党的纯洁性的问题作坚决斗争，努力把我们党建设得更加坚强有力。</a:t>
            </a:r>
          </a:p>
        </p:txBody>
      </p:sp>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4" grpId="0" bldLvl="0" animBg="1"/>
      <p:bldP spid="45" grpId="0" bldLvl="0" animBg="1"/>
      <p:bldP spid="4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578600" y="1753235"/>
            <a:ext cx="822325" cy="958850"/>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r>
              <a:rPr lang="zh-CN" altLang="en-US" sz="5400" b="1" dirty="0">
                <a:solidFill>
                  <a:schemeClr val="accent1">
                    <a:lumMod val="75000"/>
                  </a:schemeClr>
                </a:solidFill>
              </a:rPr>
              <a:t>要</a:t>
            </a:r>
          </a:p>
        </p:txBody>
      </p:sp>
      <p:sp>
        <p:nvSpPr>
          <p:cNvPr id="8" name="矩形 7"/>
          <p:cNvSpPr/>
          <p:nvPr/>
        </p:nvSpPr>
        <p:spPr>
          <a:xfrm>
            <a:off x="7840980" y="1753235"/>
            <a:ext cx="822325" cy="958850"/>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r>
              <a:rPr lang="zh-CN" altLang="en-US" sz="5400" b="1" dirty="0">
                <a:solidFill>
                  <a:schemeClr val="accent1">
                    <a:lumMod val="75000"/>
                  </a:schemeClr>
                </a:solidFill>
              </a:rPr>
              <a:t>求</a:t>
            </a:r>
          </a:p>
        </p:txBody>
      </p:sp>
      <p:sp>
        <p:nvSpPr>
          <p:cNvPr id="2" name="矩形 1"/>
          <p:cNvSpPr/>
          <p:nvPr/>
        </p:nvSpPr>
        <p:spPr>
          <a:xfrm>
            <a:off x="4265930" y="1736725"/>
            <a:ext cx="822325" cy="991870"/>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r>
              <a:rPr lang="zh-CN" altLang="zh-CN" sz="5400" b="1" dirty="0" smtClean="0">
                <a:solidFill>
                  <a:schemeClr val="accent1">
                    <a:lumMod val="75000"/>
                  </a:schemeClr>
                </a:solidFill>
              </a:rPr>
              <a:t>其</a:t>
            </a:r>
          </a:p>
        </p:txBody>
      </p:sp>
      <p:sp>
        <p:nvSpPr>
          <p:cNvPr id="11" name="矩形 10"/>
          <p:cNvSpPr/>
          <p:nvPr/>
        </p:nvSpPr>
        <p:spPr>
          <a:xfrm>
            <a:off x="5397500" y="1720215"/>
            <a:ext cx="822325" cy="991870"/>
          </a:xfrm>
          <a:prstGeom prst="rect">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913765"/>
            <a:r>
              <a:rPr lang="zh-CN" altLang="zh-CN" sz="5400" b="1" dirty="0" smtClean="0">
                <a:solidFill>
                  <a:schemeClr val="accent1">
                    <a:lumMod val="75000"/>
                  </a:schemeClr>
                </a:solidFill>
              </a:rPr>
              <a:t>他</a:t>
            </a:r>
          </a:p>
        </p:txBody>
      </p:sp>
    </p:spTree>
  </p:cSld>
  <p:clrMapOvr>
    <a:masterClrMapping/>
  </p:clrMapOvr>
  <p:timing>
    <p:tnLst>
      <p:par>
        <p:cTn id="1" dur="indefinite" restart="never" nodeType="tmRoot"/>
      </p:par>
    </p:tnLst>
    <p:bldLst>
      <p:bldP spid="7" grpId="0" bldLvl="0" animBg="1"/>
      <p:bldP spid="8" grpId="0" bldLvl="0" animBg="1"/>
      <p:bldP spid="2" grpId="0" bldLvl="0" animBg="1"/>
      <p:bldP spid="11"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036961" y="1004555"/>
            <a:ext cx="5760640" cy="448865"/>
            <a:chOff x="2289996" y="1275906"/>
            <a:chExt cx="7680853" cy="598486"/>
          </a:xfrm>
        </p:grpSpPr>
        <p:sp>
          <p:nvSpPr>
            <p:cNvPr id="8" name="矩形 7"/>
            <p:cNvSpPr/>
            <p:nvPr/>
          </p:nvSpPr>
          <p:spPr>
            <a:xfrm>
              <a:off x="2689997" y="1275906"/>
              <a:ext cx="6912769" cy="598486"/>
            </a:xfrm>
            <a:prstGeom prst="rect">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a:solidFill>
                  <a:srgbClr val="FFFFFF"/>
                </a:solidFill>
              </a:endParaRPr>
            </a:p>
          </p:txBody>
        </p:sp>
        <p:sp>
          <p:nvSpPr>
            <p:cNvPr id="6" name="文本框 3"/>
            <p:cNvSpPr txBox="1"/>
            <p:nvPr/>
          </p:nvSpPr>
          <p:spPr>
            <a:xfrm>
              <a:off x="2289996" y="1320394"/>
              <a:ext cx="7680853" cy="552026"/>
            </a:xfrm>
            <a:prstGeom prst="rect">
              <a:avLst/>
            </a:prstGeom>
            <a:noFill/>
          </p:spPr>
          <p:txBody>
            <a:bodyPr wrap="square" rtlCol="0">
              <a:spAutoFit/>
            </a:bodyPr>
            <a:lstStyle/>
            <a:p>
              <a:pPr algn="ctr" defTabSz="913765"/>
              <a:r>
                <a:rPr lang="zh-CN" altLang="en-US" sz="2100" b="1" dirty="0">
                  <a:solidFill>
                    <a:schemeClr val="accent1">
                      <a:lumMod val="75000"/>
                    </a:schemeClr>
                  </a:solidFill>
                  <a:latin typeface="微软雅黑" panose="020B0503020204020204" charset="-122"/>
                  <a:ea typeface="微软雅黑" panose="020B0503020204020204" charset="-122"/>
                </a:rPr>
                <a:t>注重落脚到</a:t>
              </a:r>
              <a:r>
                <a:rPr lang="zh-CN" altLang="en-US" sz="2100" b="1" dirty="0">
                  <a:solidFill>
                    <a:srgbClr val="FF0000"/>
                  </a:solidFill>
                  <a:latin typeface="微软雅黑" panose="020B0503020204020204" charset="-122"/>
                  <a:ea typeface="微软雅黑" panose="020B0503020204020204" charset="-122"/>
                </a:rPr>
                <a:t>学校处级以上领导人员</a:t>
              </a:r>
            </a:p>
          </p:txBody>
        </p:sp>
      </p:grpSp>
      <p:sp>
        <p:nvSpPr>
          <p:cNvPr id="9" name="矩形 8"/>
          <p:cNvSpPr/>
          <p:nvPr/>
        </p:nvSpPr>
        <p:spPr>
          <a:xfrm>
            <a:off x="375920" y="1981200"/>
            <a:ext cx="8142605" cy="2109470"/>
          </a:xfrm>
          <a:prstGeom prst="rect">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3765"/>
            <a:endParaRPr lang="zh-CN" altLang="en-US">
              <a:solidFill>
                <a:schemeClr val="accent1">
                  <a:lumMod val="75000"/>
                </a:schemeClr>
              </a:solidFill>
            </a:endParaRPr>
          </a:p>
        </p:txBody>
      </p:sp>
      <p:sp>
        <p:nvSpPr>
          <p:cNvPr id="10" name="TextBox 23"/>
          <p:cNvSpPr txBox="1"/>
          <p:nvPr/>
        </p:nvSpPr>
        <p:spPr>
          <a:xfrm>
            <a:off x="3036972" y="2304627"/>
            <a:ext cx="5380091" cy="1453515"/>
          </a:xfrm>
          <a:prstGeom prst="rect">
            <a:avLst/>
          </a:prstGeom>
          <a:noFill/>
        </p:spPr>
        <p:txBody>
          <a:bodyPr wrap="square" lIns="68580" tIns="34290" rIns="68580" bIns="34290" rtlCol="0">
            <a:spAutoFit/>
          </a:bodyPr>
          <a:lstStyle/>
          <a:p>
            <a:pPr algn="just" defTabSz="913765">
              <a:lnSpc>
                <a:spcPct val="100000"/>
              </a:lnSpc>
            </a:pP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《关于开展第二批“不忘初心、牢记使命”主题教育的指导意见》要求，要以</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县处级以上领导干部</a:t>
            </a: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为重点，先学先改、即知即改，示范带动广大党员、干部的学习教育。各级党组织书记要带头学、带头改、带头抓，切实担负</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第一责任人责任</a:t>
            </a: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a:t>
            </a:r>
          </a:p>
        </p:txBody>
      </p:sp>
      <p:pic>
        <p:nvPicPr>
          <p:cNvPr id="11" name="图片 10"/>
          <p:cNvPicPr>
            <a:picLocks noChangeAspect="1"/>
          </p:cNvPicPr>
          <p:nvPr/>
        </p:nvPicPr>
        <p:blipFill rotWithShape="1">
          <a:blip r:embed="rId4" cstate="screen">
            <a:extLst>
              <a:ext uri="{BEBA8EAE-BF5A-486C-A8C5-ECC9F3942E4B}">
                <a14:imgProps xmlns:a14="http://schemas.microsoft.com/office/drawing/2010/main" xmlns="">
                  <a14:imgLayer r:embed="rId5">
                    <a14:imgEffect>
                      <a14:brightnessContrast bright="20000" contrast="10000"/>
                    </a14:imgEffect>
                    <a14:imgEffect>
                      <a14:colorTemperature colorTemp="11500"/>
                    </a14:imgEffect>
                  </a14:imgLayer>
                </a14:imgProps>
              </a:ext>
            </a:extLst>
          </a:blip>
          <a:srcRect/>
          <a:stretch>
            <a:fillRect/>
          </a:stretch>
        </p:blipFill>
        <p:spPr>
          <a:xfrm flipH="1">
            <a:off x="539552" y="2173182"/>
            <a:ext cx="2203912" cy="1716846"/>
          </a:xfrm>
          <a:prstGeom prst="rect">
            <a:avLst/>
          </a:prstGeom>
          <a:ln>
            <a:noFill/>
          </a:ln>
          <a:effectLst>
            <a:outerShdw blurRad="292100" dist="139700" dir="2700000" algn="tl" rotWithShape="0">
              <a:srgbClr val="333333">
                <a:alpha val="65000"/>
              </a:srgbClr>
            </a:outerShdw>
          </a:effectLst>
        </p:spPr>
      </p:pic>
      <p:sp>
        <p:nvSpPr>
          <p:cNvPr id="2" name="文本占位符 1"/>
          <p:cNvSpPr>
            <a:spLocks noGrp="1"/>
          </p:cNvSpPr>
          <p:nvPr>
            <p:ph type="body" sz="quarter" idx="10"/>
          </p:nvPr>
        </p:nvSpPr>
        <p:spPr>
          <a:xfrm>
            <a:off x="13335" y="123190"/>
            <a:ext cx="5758180" cy="575945"/>
          </a:xfrm>
        </p:spPr>
        <p:txBody>
          <a:bodyPr/>
          <a:lstStyle/>
          <a:p>
            <a:pPr algn="ctr">
              <a:lnSpc>
                <a:spcPct val="120000"/>
              </a:lnSpc>
              <a:spcBef>
                <a:spcPct val="0"/>
              </a:spcBef>
            </a:pPr>
            <a:r>
              <a:rPr lang="zh-CN" altLang="en-US" sz="24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注重</a:t>
            </a:r>
            <a:r>
              <a:rPr lang="en-US" altLang="zh-CN" sz="24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24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两个落脚</a:t>
            </a:r>
            <a:r>
              <a:rPr lang="en-US" altLang="zh-CN" sz="24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24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一个创新</a:t>
            </a:r>
            <a:r>
              <a:rPr lang="en-US" altLang="zh-CN" sz="24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a:t>
            </a: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9" grpId="0" bldLvl="0" animBg="1"/>
      <p:bldP spid="1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988701" y="1038210"/>
            <a:ext cx="5760640" cy="448865"/>
            <a:chOff x="2289996" y="1275906"/>
            <a:chExt cx="7680853" cy="598486"/>
          </a:xfrm>
        </p:grpSpPr>
        <p:sp>
          <p:nvSpPr>
            <p:cNvPr id="8" name="矩形 7"/>
            <p:cNvSpPr/>
            <p:nvPr/>
          </p:nvSpPr>
          <p:spPr>
            <a:xfrm>
              <a:off x="2689997" y="1275906"/>
              <a:ext cx="6912769" cy="598486"/>
            </a:xfrm>
            <a:prstGeom prst="rect">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a:solidFill>
                  <a:srgbClr val="FFFFFF"/>
                </a:solidFill>
              </a:endParaRPr>
            </a:p>
          </p:txBody>
        </p:sp>
        <p:sp>
          <p:nvSpPr>
            <p:cNvPr id="6" name="文本框 3"/>
            <p:cNvSpPr txBox="1"/>
            <p:nvPr/>
          </p:nvSpPr>
          <p:spPr>
            <a:xfrm>
              <a:off x="2289996" y="1320394"/>
              <a:ext cx="7680853" cy="552026"/>
            </a:xfrm>
            <a:prstGeom prst="rect">
              <a:avLst/>
            </a:prstGeom>
            <a:noFill/>
          </p:spPr>
          <p:txBody>
            <a:bodyPr wrap="square" rtlCol="0">
              <a:spAutoFit/>
            </a:bodyPr>
            <a:lstStyle/>
            <a:p>
              <a:pPr algn="ctr" defTabSz="913765"/>
              <a:r>
                <a:rPr lang="zh-CN" altLang="en-US" sz="2100" b="1" dirty="0">
                  <a:solidFill>
                    <a:schemeClr val="accent1">
                      <a:lumMod val="75000"/>
                    </a:schemeClr>
                  </a:solidFill>
                  <a:latin typeface="微软雅黑" panose="020B0503020204020204" charset="-122"/>
                  <a:ea typeface="微软雅黑" panose="020B0503020204020204" charset="-122"/>
                </a:rPr>
                <a:t>注重落脚到</a:t>
              </a:r>
              <a:r>
                <a:rPr lang="zh-CN" altLang="en-US" sz="2100" b="1" dirty="0">
                  <a:solidFill>
                    <a:srgbClr val="FF0000"/>
                  </a:solidFill>
                  <a:latin typeface="微软雅黑" panose="020B0503020204020204" charset="-122"/>
                  <a:ea typeface="微软雅黑" panose="020B0503020204020204" charset="-122"/>
                </a:rPr>
                <a:t>学校处级以上领导人员</a:t>
              </a:r>
            </a:p>
          </p:txBody>
        </p:sp>
      </p:grpSp>
      <p:sp>
        <p:nvSpPr>
          <p:cNvPr id="9" name="矩形 8"/>
          <p:cNvSpPr/>
          <p:nvPr/>
        </p:nvSpPr>
        <p:spPr>
          <a:xfrm>
            <a:off x="375920" y="1981200"/>
            <a:ext cx="8142605" cy="2109470"/>
          </a:xfrm>
          <a:prstGeom prst="rect">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3765"/>
            <a:endParaRPr lang="zh-CN" altLang="en-US">
              <a:solidFill>
                <a:schemeClr val="accent1">
                  <a:lumMod val="75000"/>
                </a:schemeClr>
              </a:solidFill>
            </a:endParaRPr>
          </a:p>
        </p:txBody>
      </p:sp>
      <p:sp>
        <p:nvSpPr>
          <p:cNvPr id="10" name="TextBox 23"/>
          <p:cNvSpPr txBox="1"/>
          <p:nvPr/>
        </p:nvSpPr>
        <p:spPr>
          <a:xfrm>
            <a:off x="3036972" y="2304627"/>
            <a:ext cx="5380091" cy="1453515"/>
          </a:xfrm>
          <a:prstGeom prst="rect">
            <a:avLst/>
          </a:prstGeom>
          <a:noFill/>
        </p:spPr>
        <p:txBody>
          <a:bodyPr wrap="square" lIns="68580" tIns="34290" rIns="68580" bIns="34290" rtlCol="0">
            <a:spAutoFit/>
          </a:bodyPr>
          <a:lstStyle/>
          <a:p>
            <a:pPr algn="just" defTabSz="913765">
              <a:lnSpc>
                <a:spcPct val="100000"/>
              </a:lnSpc>
            </a:pP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学校处级以上领导人员要以自主学习为主，一方面以党员干部身份积极参加校院两级党委理论学习中心组专题学习研讨和学校党委党校组织的集中学习研讨（以具体通知为准），另一方面以普通党员身份积极参加所在支部的学习研讨。</a:t>
            </a:r>
          </a:p>
        </p:txBody>
      </p:sp>
      <p:sp>
        <p:nvSpPr>
          <p:cNvPr id="2" name="文本占位符 1"/>
          <p:cNvSpPr>
            <a:spLocks noGrp="1"/>
          </p:cNvSpPr>
          <p:nvPr>
            <p:ph type="body" sz="quarter" idx="10"/>
          </p:nvPr>
        </p:nvSpPr>
        <p:spPr>
          <a:xfrm>
            <a:off x="13335" y="123190"/>
            <a:ext cx="5758180" cy="575945"/>
          </a:xfrm>
        </p:spPr>
        <p:txBody>
          <a:bodyPr/>
          <a:lstStyle/>
          <a:p>
            <a:pPr algn="ctr">
              <a:lnSpc>
                <a:spcPct val="120000"/>
              </a:lnSpc>
              <a:spcBef>
                <a:spcPct val="0"/>
              </a:spcBef>
            </a:pPr>
            <a:r>
              <a:rPr lang="zh-CN" altLang="en-US" sz="24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注重</a:t>
            </a:r>
            <a:r>
              <a:rPr lang="en-US" altLang="zh-CN" sz="24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24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两个落脚</a:t>
            </a:r>
            <a:r>
              <a:rPr lang="en-US" altLang="zh-CN" sz="24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24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一个创新</a:t>
            </a:r>
            <a:r>
              <a:rPr lang="en-US" altLang="zh-CN" sz="24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a:t>
            </a:r>
          </a:p>
        </p:txBody>
      </p:sp>
      <p:sp>
        <p:nvSpPr>
          <p:cNvPr id="3" name="文本框 2"/>
          <p:cNvSpPr txBox="1"/>
          <p:nvPr/>
        </p:nvSpPr>
        <p:spPr>
          <a:xfrm>
            <a:off x="647065" y="2602865"/>
            <a:ext cx="2136775" cy="521970"/>
          </a:xfrm>
          <a:prstGeom prst="rect">
            <a:avLst/>
          </a:prstGeom>
          <a:noFill/>
        </p:spPr>
        <p:txBody>
          <a:bodyPr wrap="square" rtlCol="0">
            <a:spAutoFit/>
          </a:bodyPr>
          <a:lstStyle/>
          <a:p>
            <a:r>
              <a:rPr lang="zh-CN" altLang="en-US" sz="2800" b="1"/>
              <a:t>抓学习教育</a:t>
            </a: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9" grpId="0" bldLvl="0" animBg="1"/>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017276" y="1099170"/>
            <a:ext cx="5760640" cy="448865"/>
            <a:chOff x="2289996" y="1275906"/>
            <a:chExt cx="7680853" cy="598486"/>
          </a:xfrm>
        </p:grpSpPr>
        <p:sp>
          <p:nvSpPr>
            <p:cNvPr id="8" name="矩形 7"/>
            <p:cNvSpPr/>
            <p:nvPr/>
          </p:nvSpPr>
          <p:spPr>
            <a:xfrm>
              <a:off x="2689997" y="1275906"/>
              <a:ext cx="6912769" cy="598486"/>
            </a:xfrm>
            <a:prstGeom prst="rect">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a:solidFill>
                  <a:srgbClr val="FFFFFF"/>
                </a:solidFill>
              </a:endParaRPr>
            </a:p>
          </p:txBody>
        </p:sp>
        <p:sp>
          <p:nvSpPr>
            <p:cNvPr id="6" name="文本框 3"/>
            <p:cNvSpPr txBox="1"/>
            <p:nvPr/>
          </p:nvSpPr>
          <p:spPr>
            <a:xfrm>
              <a:off x="2289996" y="1320394"/>
              <a:ext cx="7680853" cy="552026"/>
            </a:xfrm>
            <a:prstGeom prst="rect">
              <a:avLst/>
            </a:prstGeom>
            <a:noFill/>
          </p:spPr>
          <p:txBody>
            <a:bodyPr wrap="square" rtlCol="0">
              <a:spAutoFit/>
            </a:bodyPr>
            <a:lstStyle/>
            <a:p>
              <a:pPr algn="ctr" defTabSz="913765"/>
              <a:r>
                <a:rPr lang="zh-CN" altLang="en-US" sz="2100" b="1" dirty="0">
                  <a:solidFill>
                    <a:schemeClr val="accent1">
                      <a:lumMod val="75000"/>
                    </a:schemeClr>
                  </a:solidFill>
                  <a:latin typeface="微软雅黑" panose="020B0503020204020204" charset="-122"/>
                  <a:ea typeface="微软雅黑" panose="020B0503020204020204" charset="-122"/>
                </a:rPr>
                <a:t>注重落脚到</a:t>
              </a:r>
              <a:r>
                <a:rPr lang="zh-CN" altLang="en-US" sz="2100" b="1" dirty="0">
                  <a:solidFill>
                    <a:srgbClr val="FF0000"/>
                  </a:solidFill>
                  <a:latin typeface="微软雅黑" panose="020B0503020204020204" charset="-122"/>
                  <a:ea typeface="微软雅黑" panose="020B0503020204020204" charset="-122"/>
                </a:rPr>
                <a:t>学校处级以上领导人员</a:t>
              </a:r>
            </a:p>
          </p:txBody>
        </p:sp>
      </p:grpSp>
      <p:sp>
        <p:nvSpPr>
          <p:cNvPr id="9" name="矩形 8"/>
          <p:cNvSpPr/>
          <p:nvPr/>
        </p:nvSpPr>
        <p:spPr>
          <a:xfrm>
            <a:off x="375920" y="1981200"/>
            <a:ext cx="8142605" cy="2109470"/>
          </a:xfrm>
          <a:prstGeom prst="rect">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3765"/>
            <a:endParaRPr lang="zh-CN" altLang="en-US">
              <a:solidFill>
                <a:schemeClr val="accent1">
                  <a:lumMod val="75000"/>
                </a:schemeClr>
              </a:solidFill>
            </a:endParaRPr>
          </a:p>
        </p:txBody>
      </p:sp>
      <p:sp>
        <p:nvSpPr>
          <p:cNvPr id="10" name="TextBox 23"/>
          <p:cNvSpPr txBox="1"/>
          <p:nvPr/>
        </p:nvSpPr>
        <p:spPr>
          <a:xfrm>
            <a:off x="3017287" y="2332567"/>
            <a:ext cx="5380091" cy="1176020"/>
          </a:xfrm>
          <a:prstGeom prst="rect">
            <a:avLst/>
          </a:prstGeom>
          <a:noFill/>
        </p:spPr>
        <p:txBody>
          <a:bodyPr wrap="square" lIns="68580" tIns="34290" rIns="68580" bIns="34290" rtlCol="0">
            <a:spAutoFit/>
          </a:bodyPr>
          <a:lstStyle/>
          <a:p>
            <a:pPr algn="just" defTabSz="913765">
              <a:lnSpc>
                <a:spcPct val="100000"/>
              </a:lnSpc>
            </a:pP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主题教育结束前，校院两级领导班子要召开</a:t>
            </a:r>
            <a:r>
              <a:rPr lang="zh-CN" altLang="en-US" b="1" dirty="0">
                <a:solidFill>
                  <a:srgbClr val="C00000"/>
                </a:solidFill>
                <a:latin typeface="微软雅黑" panose="020B0503020204020204" charset="-122"/>
                <a:ea typeface="微软雅黑" panose="020B0503020204020204" charset="-122"/>
                <a:cs typeface="微软雅黑" panose="020B0503020204020204" charset="-122"/>
              </a:rPr>
              <a:t>专题民主生活会</a:t>
            </a: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（学校将另行通知）。专题民主生活会情况，各级领导班子要以会议的形式向干部师生作出通报，并按要求报送学校主题教育领导小组办公室。</a:t>
            </a:r>
          </a:p>
        </p:txBody>
      </p:sp>
      <p:sp>
        <p:nvSpPr>
          <p:cNvPr id="2" name="文本占位符 1"/>
          <p:cNvSpPr>
            <a:spLocks noGrp="1"/>
          </p:cNvSpPr>
          <p:nvPr>
            <p:ph type="body" sz="quarter" idx="10"/>
          </p:nvPr>
        </p:nvSpPr>
        <p:spPr>
          <a:xfrm>
            <a:off x="13335" y="123190"/>
            <a:ext cx="5758180" cy="575945"/>
          </a:xfrm>
        </p:spPr>
        <p:txBody>
          <a:bodyPr/>
          <a:lstStyle/>
          <a:p>
            <a:pPr algn="ctr">
              <a:lnSpc>
                <a:spcPct val="120000"/>
              </a:lnSpc>
              <a:spcBef>
                <a:spcPct val="0"/>
              </a:spcBef>
            </a:pPr>
            <a:r>
              <a:rPr lang="zh-CN" altLang="en-US" sz="24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注重</a:t>
            </a:r>
            <a:r>
              <a:rPr lang="en-US" altLang="zh-CN" sz="24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24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两个落脚</a:t>
            </a:r>
            <a:r>
              <a:rPr lang="en-US" altLang="zh-CN" sz="24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24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一个创新</a:t>
            </a:r>
            <a:r>
              <a:rPr lang="en-US" altLang="zh-CN" sz="24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a:t>
            </a:r>
          </a:p>
        </p:txBody>
      </p:sp>
      <p:sp>
        <p:nvSpPr>
          <p:cNvPr id="3" name="文本框 2"/>
          <p:cNvSpPr txBox="1"/>
          <p:nvPr/>
        </p:nvSpPr>
        <p:spPr>
          <a:xfrm>
            <a:off x="647065" y="2602865"/>
            <a:ext cx="2136775" cy="521970"/>
          </a:xfrm>
          <a:prstGeom prst="rect">
            <a:avLst/>
          </a:prstGeom>
          <a:noFill/>
        </p:spPr>
        <p:txBody>
          <a:bodyPr wrap="square" rtlCol="0">
            <a:spAutoFit/>
          </a:bodyPr>
          <a:lstStyle/>
          <a:p>
            <a:r>
              <a:rPr lang="zh-CN" altLang="en-US" sz="2800" b="1"/>
              <a:t>抓整改落实</a:t>
            </a: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9" grpId="0" bldLvl="0" animBg="1"/>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248660" y="913130"/>
            <a:ext cx="5760720" cy="546100"/>
            <a:chOff x="2289996" y="1275906"/>
            <a:chExt cx="7680853" cy="598486"/>
          </a:xfrm>
        </p:grpSpPr>
        <p:sp>
          <p:nvSpPr>
            <p:cNvPr id="8" name="矩形 7"/>
            <p:cNvSpPr/>
            <p:nvPr/>
          </p:nvSpPr>
          <p:spPr>
            <a:xfrm>
              <a:off x="2689997" y="1275906"/>
              <a:ext cx="6912769" cy="598486"/>
            </a:xfrm>
            <a:prstGeom prst="rect">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a:solidFill>
                  <a:srgbClr val="FFFFFF"/>
                </a:solidFill>
              </a:endParaRPr>
            </a:p>
          </p:txBody>
        </p:sp>
        <p:sp>
          <p:nvSpPr>
            <p:cNvPr id="6" name="文本框 3"/>
            <p:cNvSpPr txBox="1"/>
            <p:nvPr/>
          </p:nvSpPr>
          <p:spPr>
            <a:xfrm>
              <a:off x="2289996" y="1320394"/>
              <a:ext cx="7680853" cy="453736"/>
            </a:xfrm>
            <a:prstGeom prst="rect">
              <a:avLst/>
            </a:prstGeom>
            <a:noFill/>
          </p:spPr>
          <p:txBody>
            <a:bodyPr wrap="square" rtlCol="0">
              <a:spAutoFit/>
            </a:bodyPr>
            <a:lstStyle/>
            <a:p>
              <a:pPr algn="ctr" defTabSz="913765"/>
              <a:r>
                <a:rPr lang="zh-CN" altLang="en-US" sz="2100" b="1" dirty="0">
                  <a:solidFill>
                    <a:schemeClr val="accent1">
                      <a:lumMod val="75000"/>
                    </a:schemeClr>
                  </a:solidFill>
                  <a:latin typeface="微软雅黑" panose="020B0503020204020204" charset="-122"/>
                  <a:ea typeface="微软雅黑" panose="020B0503020204020204" charset="-122"/>
                </a:rPr>
                <a:t>注重落脚到</a:t>
              </a:r>
              <a:r>
                <a:rPr lang="zh-CN" altLang="en-US" sz="2100" b="1" dirty="0">
                  <a:solidFill>
                    <a:srgbClr val="C00000"/>
                  </a:solidFill>
                  <a:latin typeface="微软雅黑" panose="020B0503020204020204" charset="-122"/>
                  <a:ea typeface="微软雅黑" panose="020B0503020204020204" charset="-122"/>
                </a:rPr>
                <a:t>基层党支部</a:t>
              </a:r>
            </a:p>
          </p:txBody>
        </p:sp>
      </p:grpSp>
      <p:sp>
        <p:nvSpPr>
          <p:cNvPr id="9" name="矩形 8"/>
          <p:cNvSpPr/>
          <p:nvPr/>
        </p:nvSpPr>
        <p:spPr>
          <a:xfrm>
            <a:off x="342265" y="1673225"/>
            <a:ext cx="8390890" cy="2510790"/>
          </a:xfrm>
          <a:prstGeom prst="rect">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3765"/>
            <a:endParaRPr lang="zh-CN" altLang="en-US">
              <a:solidFill>
                <a:schemeClr val="accent1">
                  <a:lumMod val="75000"/>
                </a:schemeClr>
              </a:solidFill>
            </a:endParaRPr>
          </a:p>
        </p:txBody>
      </p:sp>
      <p:sp>
        <p:nvSpPr>
          <p:cNvPr id="10" name="TextBox 23"/>
          <p:cNvSpPr txBox="1"/>
          <p:nvPr/>
        </p:nvSpPr>
        <p:spPr>
          <a:xfrm>
            <a:off x="2266315" y="1760220"/>
            <a:ext cx="6461760" cy="2284095"/>
          </a:xfrm>
          <a:prstGeom prst="rect">
            <a:avLst/>
          </a:prstGeom>
          <a:noFill/>
        </p:spPr>
        <p:txBody>
          <a:bodyPr wrap="square" lIns="68580" tIns="34290" rIns="68580" bIns="34290" rtlCol="0">
            <a:spAutoFit/>
          </a:bodyPr>
          <a:lstStyle/>
          <a:p>
            <a:pPr marL="285750" indent="-285750" algn="just" defTabSz="913765">
              <a:lnSpc>
                <a:spcPct val="100000"/>
              </a:lnSpc>
              <a:buFont typeface="Wingdings" panose="05000000000000000000" charset="0"/>
              <a:buChar char="u"/>
            </a:pP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主题教育要</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以党支部为单位</a:t>
            </a: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，结合“两学一做”学习教育常态化制度化，依托“三会一课”、主题党日等进行。</a:t>
            </a:r>
          </a:p>
          <a:p>
            <a:pPr marL="285750" indent="-285750" algn="just" defTabSz="913765">
              <a:lnSpc>
                <a:spcPct val="100000"/>
              </a:lnSpc>
              <a:buFont typeface="Wingdings" panose="05000000000000000000" charset="0"/>
              <a:buChar char="u"/>
            </a:pP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支部要组织党员</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以个人自学为主</a:t>
            </a: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，原原本本通读《习近平关于“不忘初心、牢记使命”论述摘编》等，领悟初心使命，增强党的意识，坚定理想信念。</a:t>
            </a:r>
          </a:p>
          <a:p>
            <a:pPr marL="285750" indent="-285750" algn="just" defTabSz="913765">
              <a:lnSpc>
                <a:spcPct val="100000"/>
              </a:lnSpc>
              <a:buFont typeface="Wingdings" panose="05000000000000000000" charset="0"/>
              <a:buChar char="u"/>
            </a:pP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组织党员对照党章党规，对照群众提出的意见建议等，查找党员意识、担当作为、服务群众、遵守纪律、作用发挥等方面的差距和不足，</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一条一条列出问题，一项一项整改到位</a:t>
            </a:r>
            <a:r>
              <a:rPr lang="zh-CN" altLang="en-US" dirty="0">
                <a:solidFill>
                  <a:schemeClr val="accent1">
                    <a:lumMod val="75000"/>
                  </a:schemeClr>
                </a:solidFill>
                <a:latin typeface="微软雅黑" panose="020B0503020204020204" charset="-122"/>
                <a:ea typeface="微软雅黑" panose="020B0503020204020204" charset="-122"/>
                <a:cs typeface="微软雅黑" panose="020B0503020204020204" charset="-122"/>
              </a:rPr>
              <a:t>。</a:t>
            </a:r>
          </a:p>
        </p:txBody>
      </p:sp>
      <p:sp>
        <p:nvSpPr>
          <p:cNvPr id="2" name="文本占位符 1"/>
          <p:cNvSpPr>
            <a:spLocks noGrp="1"/>
          </p:cNvSpPr>
          <p:nvPr>
            <p:ph type="body" sz="quarter" idx="10"/>
          </p:nvPr>
        </p:nvSpPr>
        <p:spPr>
          <a:xfrm>
            <a:off x="13335" y="123190"/>
            <a:ext cx="5794375" cy="575945"/>
          </a:xfrm>
        </p:spPr>
        <p:txBody>
          <a:bodyPr/>
          <a:lstStyle/>
          <a:p>
            <a:pPr algn="ctr">
              <a:lnSpc>
                <a:spcPct val="120000"/>
              </a:lnSpc>
              <a:spcBef>
                <a:spcPct val="0"/>
              </a:spcBef>
            </a:pPr>
            <a:r>
              <a:rPr lang="zh-CN" altLang="en-US" sz="24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注重</a:t>
            </a:r>
            <a:r>
              <a:rPr lang="en-US" altLang="zh-CN" sz="24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24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两个落脚</a:t>
            </a:r>
            <a:r>
              <a:rPr lang="en-US" altLang="zh-CN" sz="24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24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一个创新</a:t>
            </a:r>
            <a:r>
              <a:rPr lang="en-US" altLang="zh-CN" sz="24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a:t>
            </a:r>
          </a:p>
        </p:txBody>
      </p:sp>
      <p:pic>
        <p:nvPicPr>
          <p:cNvPr id="11" name="图片 10"/>
          <p:cNvPicPr>
            <a:picLocks noChangeAspect="1"/>
          </p:cNvPicPr>
          <p:nvPr/>
        </p:nvPicPr>
        <p:blipFill rotWithShape="1">
          <a:blip r:embed="rId4" cstate="screen">
            <a:extLst>
              <a:ext uri="{BEBA8EAE-BF5A-486C-A8C5-ECC9F3942E4B}">
                <a14:imgProps xmlns:a14="http://schemas.microsoft.com/office/drawing/2010/main" xmlns="">
                  <a14:imgLayer r:embed="rId5">
                    <a14:imgEffect>
                      <a14:brightnessContrast bright="20000" contrast="10000"/>
                    </a14:imgEffect>
                    <a14:imgEffect>
                      <a14:colorTemperature colorTemp="11500"/>
                    </a14:imgEffect>
                  </a14:imgLayer>
                </a14:imgProps>
              </a:ext>
            </a:extLst>
          </a:blip>
          <a:srcRect/>
          <a:stretch>
            <a:fillRect/>
          </a:stretch>
        </p:blipFill>
        <p:spPr>
          <a:xfrm flipH="1">
            <a:off x="397510" y="2268220"/>
            <a:ext cx="1864995" cy="1452880"/>
          </a:xfrm>
          <a:prstGeom prst="rect">
            <a:avLst/>
          </a:prstGeom>
          <a:ln>
            <a:noFill/>
          </a:ln>
          <a:effectLst>
            <a:outerShdw blurRad="292100" dist="139700" dir="2700000" algn="tl" rotWithShape="0">
              <a:srgbClr val="333333">
                <a:alpha val="65000"/>
              </a:srgbClr>
            </a:outerShdw>
          </a:effectLst>
        </p:spPr>
      </p:pic>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9" grpId="0" bldLvl="0" animBg="1"/>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303905" y="1166495"/>
            <a:ext cx="5760720" cy="570230"/>
            <a:chOff x="2289996" y="1275906"/>
            <a:chExt cx="7680853" cy="598486"/>
          </a:xfrm>
        </p:grpSpPr>
        <p:sp>
          <p:nvSpPr>
            <p:cNvPr id="8" name="矩形 7"/>
            <p:cNvSpPr/>
            <p:nvPr/>
          </p:nvSpPr>
          <p:spPr>
            <a:xfrm>
              <a:off x="2689997" y="1275906"/>
              <a:ext cx="6912769" cy="598486"/>
            </a:xfrm>
            <a:prstGeom prst="rect">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a:solidFill>
                  <a:srgbClr val="FFFFFF"/>
                </a:solidFill>
              </a:endParaRPr>
            </a:p>
          </p:txBody>
        </p:sp>
        <p:sp>
          <p:nvSpPr>
            <p:cNvPr id="6" name="文本框 3"/>
            <p:cNvSpPr txBox="1"/>
            <p:nvPr/>
          </p:nvSpPr>
          <p:spPr>
            <a:xfrm>
              <a:off x="2289996" y="1320394"/>
              <a:ext cx="7680853" cy="434535"/>
            </a:xfrm>
            <a:prstGeom prst="rect">
              <a:avLst/>
            </a:prstGeom>
            <a:noFill/>
          </p:spPr>
          <p:txBody>
            <a:bodyPr wrap="square" rtlCol="0">
              <a:spAutoFit/>
            </a:bodyPr>
            <a:lstStyle/>
            <a:p>
              <a:pPr algn="ctr" defTabSz="913765"/>
              <a:r>
                <a:rPr lang="zh-CN" altLang="en-US" sz="2100" b="1" dirty="0">
                  <a:solidFill>
                    <a:schemeClr val="accent1">
                      <a:lumMod val="75000"/>
                    </a:schemeClr>
                  </a:solidFill>
                  <a:latin typeface="微软雅黑" panose="020B0503020204020204" charset="-122"/>
                  <a:ea typeface="微软雅黑" panose="020B0503020204020204" charset="-122"/>
                </a:rPr>
                <a:t>注重</a:t>
              </a:r>
              <a:r>
                <a:rPr lang="zh-CN" altLang="en-US" sz="2100" b="1" dirty="0">
                  <a:solidFill>
                    <a:srgbClr val="FF0000"/>
                  </a:solidFill>
                  <a:latin typeface="微软雅黑" panose="020B0503020204020204" charset="-122"/>
                  <a:ea typeface="微软雅黑" panose="020B0503020204020204" charset="-122"/>
                </a:rPr>
                <a:t>创新方式方法</a:t>
              </a:r>
            </a:p>
          </p:txBody>
        </p:sp>
      </p:grpSp>
      <p:sp>
        <p:nvSpPr>
          <p:cNvPr id="9" name="矩形 8"/>
          <p:cNvSpPr/>
          <p:nvPr/>
        </p:nvSpPr>
        <p:spPr>
          <a:xfrm>
            <a:off x="290830" y="2035175"/>
            <a:ext cx="8497570" cy="2086610"/>
          </a:xfrm>
          <a:prstGeom prst="rect">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3765"/>
            <a:endParaRPr lang="zh-CN" altLang="en-US">
              <a:solidFill>
                <a:schemeClr val="accent1">
                  <a:lumMod val="75000"/>
                </a:schemeClr>
              </a:solidFill>
            </a:endParaRPr>
          </a:p>
        </p:txBody>
      </p:sp>
      <p:sp>
        <p:nvSpPr>
          <p:cNvPr id="10" name="TextBox 23"/>
          <p:cNvSpPr txBox="1"/>
          <p:nvPr/>
        </p:nvSpPr>
        <p:spPr>
          <a:xfrm>
            <a:off x="2577465" y="2299335"/>
            <a:ext cx="5376545" cy="1822450"/>
          </a:xfrm>
          <a:prstGeom prst="rect">
            <a:avLst/>
          </a:prstGeom>
          <a:noFill/>
        </p:spPr>
        <p:txBody>
          <a:bodyPr wrap="square" lIns="68580" tIns="34290" rIns="68580" bIns="34290" rtlCol="0">
            <a:spAutoFit/>
          </a:bodyPr>
          <a:lstStyle/>
          <a:p>
            <a:pPr marL="285750" indent="-285750" algn="just" defTabSz="913765">
              <a:lnSpc>
                <a:spcPct val="100000"/>
              </a:lnSpc>
              <a:buFont typeface="Wingdings" panose="05000000000000000000" charset="0"/>
              <a:buChar char="u"/>
            </a:pPr>
            <a:r>
              <a:rPr lang="zh-CN" altLang="en-US" dirty="0">
                <a:latin typeface="微软雅黑" panose="020B0503020204020204" charset="-122"/>
                <a:ea typeface="微软雅黑" panose="020B0503020204020204" charset="-122"/>
                <a:cs typeface="微软雅黑" panose="020B0503020204020204" charset="-122"/>
              </a:rPr>
              <a:t>要在运用“学习强国”学习平台等已有的党员教育管理载体平台的基础上，针对不同群体党员的实际，采取生动鲜活、喜闻乐见的方式，用好案例教育、微信公众号、微视频等，增强主题教育的吸引力和感染力。</a:t>
            </a:r>
            <a:endParaRPr lang="zh-CN" altLang="en-US" sz="1600" dirty="0">
              <a:latin typeface="微软雅黑" panose="020B0503020204020204" charset="-122"/>
              <a:ea typeface="微软雅黑" panose="020B0503020204020204" charset="-122"/>
            </a:endParaRPr>
          </a:p>
          <a:p>
            <a:pPr marL="285750" indent="-285750" algn="just" defTabSz="913765">
              <a:lnSpc>
                <a:spcPct val="150000"/>
              </a:lnSpc>
              <a:buFont typeface="Wingdings" panose="05000000000000000000" charset="0"/>
              <a:buChar char="u"/>
            </a:pPr>
            <a:endParaRPr lang="zh-CN" altLang="en-US" sz="1600" dirty="0">
              <a:latin typeface="微软雅黑" panose="020B0503020204020204" charset="-122"/>
              <a:ea typeface="微软雅黑" panose="020B0503020204020204" charset="-122"/>
            </a:endParaRPr>
          </a:p>
        </p:txBody>
      </p:sp>
      <p:sp>
        <p:nvSpPr>
          <p:cNvPr id="2" name="文本占位符 1"/>
          <p:cNvSpPr>
            <a:spLocks noGrp="1"/>
          </p:cNvSpPr>
          <p:nvPr>
            <p:ph type="body" sz="quarter" idx="10"/>
          </p:nvPr>
        </p:nvSpPr>
        <p:spPr>
          <a:xfrm>
            <a:off x="13335" y="123190"/>
            <a:ext cx="5812155" cy="575945"/>
          </a:xfrm>
        </p:spPr>
        <p:txBody>
          <a:bodyPr/>
          <a:lstStyle/>
          <a:p>
            <a:pPr algn="ctr">
              <a:lnSpc>
                <a:spcPct val="120000"/>
              </a:lnSpc>
              <a:spcBef>
                <a:spcPct val="0"/>
              </a:spcBef>
            </a:pPr>
            <a:r>
              <a:rPr lang="zh-CN" altLang="en-US" sz="24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注重</a:t>
            </a:r>
            <a:r>
              <a:rPr lang="en-US" altLang="zh-CN" sz="24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24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两个落脚</a:t>
            </a:r>
            <a:r>
              <a:rPr lang="en-US" altLang="zh-CN" sz="24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24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一个创新</a:t>
            </a:r>
            <a:r>
              <a:rPr lang="en-US" altLang="zh-CN" sz="2400" dirty="0">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rPr>
              <a:t>”</a:t>
            </a:r>
          </a:p>
        </p:txBody>
      </p:sp>
      <p:pic>
        <p:nvPicPr>
          <p:cNvPr id="11" name="图片 10"/>
          <p:cNvPicPr>
            <a:picLocks noChangeAspect="1"/>
          </p:cNvPicPr>
          <p:nvPr/>
        </p:nvPicPr>
        <p:blipFill rotWithShape="1">
          <a:blip r:embed="rId4" cstate="screen">
            <a:extLst>
              <a:ext uri="{BEBA8EAE-BF5A-486C-A8C5-ECC9F3942E4B}">
                <a14:imgProps xmlns:a14="http://schemas.microsoft.com/office/drawing/2010/main" xmlns="">
                  <a14:imgLayer r:embed="rId5">
                    <a14:imgEffect>
                      <a14:brightnessContrast bright="20000" contrast="10000"/>
                    </a14:imgEffect>
                    <a14:imgEffect>
                      <a14:colorTemperature colorTemp="11500"/>
                    </a14:imgEffect>
                  </a14:imgLayer>
                </a14:imgProps>
              </a:ext>
            </a:extLst>
          </a:blip>
          <a:srcRect/>
          <a:stretch>
            <a:fillRect/>
          </a:stretch>
        </p:blipFill>
        <p:spPr>
          <a:xfrm flipH="1">
            <a:off x="559435" y="2327275"/>
            <a:ext cx="1805940" cy="1407160"/>
          </a:xfrm>
          <a:prstGeom prst="rect">
            <a:avLst/>
          </a:prstGeom>
          <a:ln>
            <a:noFill/>
          </a:ln>
          <a:effectLst>
            <a:outerShdw blurRad="292100" dist="139700" dir="2700000" algn="tl" rotWithShape="0">
              <a:srgbClr val="333333">
                <a:alpha val="65000"/>
              </a:srgbClr>
            </a:outerShdw>
          </a:effectLst>
        </p:spPr>
      </p:pic>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9" grpId="0" bldLvl="0" animBg="1"/>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25450" y="1527175"/>
            <a:ext cx="8267065" cy="2344420"/>
          </a:xfrm>
          <a:prstGeom prst="rect">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3765"/>
            <a:endParaRPr lang="zh-CN" altLang="en-US">
              <a:solidFill>
                <a:schemeClr val="accent1">
                  <a:lumMod val="75000"/>
                </a:schemeClr>
              </a:solidFill>
            </a:endParaRPr>
          </a:p>
        </p:txBody>
      </p:sp>
      <p:sp>
        <p:nvSpPr>
          <p:cNvPr id="10" name="TextBox 23"/>
          <p:cNvSpPr txBox="1"/>
          <p:nvPr/>
        </p:nvSpPr>
        <p:spPr>
          <a:xfrm>
            <a:off x="2550160" y="1746250"/>
            <a:ext cx="6031865" cy="2376805"/>
          </a:xfrm>
          <a:prstGeom prst="rect">
            <a:avLst/>
          </a:prstGeom>
          <a:noFill/>
        </p:spPr>
        <p:txBody>
          <a:bodyPr wrap="square" lIns="68580" tIns="34290" rIns="68580" bIns="34290" rtlCol="0">
            <a:spAutoFit/>
          </a:bodyPr>
          <a:lstStyle/>
          <a:p>
            <a:pPr marL="285750" indent="-285750" algn="just" defTabSz="913765">
              <a:lnSpc>
                <a:spcPct val="100000"/>
              </a:lnSpc>
              <a:buFont typeface="Wingdings" panose="05000000000000000000" charset="0"/>
              <a:buChar char="u"/>
            </a:pPr>
            <a:r>
              <a:rPr lang="zh-CN" altLang="en-US" b="1" dirty="0">
                <a:solidFill>
                  <a:srgbClr val="C00000"/>
                </a:solidFill>
                <a:latin typeface="微软雅黑" panose="020B0503020204020204" charset="-122"/>
                <a:ea typeface="微软雅黑" panose="020B0503020204020204" charset="-122"/>
              </a:rPr>
              <a:t>主题教育铺开之初</a:t>
            </a:r>
            <a:r>
              <a:rPr lang="zh-CN" altLang="en-US" dirty="0">
                <a:latin typeface="微软雅黑" panose="020B0503020204020204" charset="-122"/>
                <a:ea typeface="微软雅黑" panose="020B0503020204020204" charset="-122"/>
              </a:rPr>
              <a:t>，各二级党组织要及时成立相应的领导和工作班子，做好安排部署，抓好推进落实。</a:t>
            </a:r>
          </a:p>
          <a:p>
            <a:pPr marL="285750" indent="-285750" algn="just" defTabSz="913765">
              <a:lnSpc>
                <a:spcPct val="100000"/>
              </a:lnSpc>
              <a:buFont typeface="Wingdings" panose="05000000000000000000" charset="0"/>
              <a:buChar char="u"/>
            </a:pPr>
            <a:r>
              <a:rPr lang="zh-CN" altLang="en-US" b="1" dirty="0">
                <a:solidFill>
                  <a:srgbClr val="C00000"/>
                </a:solidFill>
                <a:latin typeface="微软雅黑" panose="020B0503020204020204" charset="-122"/>
                <a:ea typeface="微软雅黑" panose="020B0503020204020204" charset="-122"/>
              </a:rPr>
              <a:t>主题教育开展期间</a:t>
            </a:r>
            <a:r>
              <a:rPr lang="zh-CN" altLang="en-US" dirty="0">
                <a:latin typeface="微软雅黑" panose="020B0503020204020204" charset="-122"/>
                <a:ea typeface="微软雅黑" panose="020B0503020204020204" charset="-122"/>
              </a:rPr>
              <a:t>，各二级党组织要配合学校主题教育领导小组办公室联络指导组做好主题教育成效评估工作。</a:t>
            </a:r>
          </a:p>
          <a:p>
            <a:pPr marL="285750" indent="-285750" algn="just" defTabSz="913765">
              <a:lnSpc>
                <a:spcPct val="100000"/>
              </a:lnSpc>
              <a:buFont typeface="Wingdings" panose="05000000000000000000" charset="0"/>
              <a:buChar char="u"/>
            </a:pPr>
            <a:r>
              <a:rPr lang="zh-CN" altLang="en-US" b="1" dirty="0">
                <a:solidFill>
                  <a:srgbClr val="C00000"/>
                </a:solidFill>
                <a:latin typeface="微软雅黑" panose="020B0503020204020204" charset="-122"/>
                <a:ea typeface="微软雅黑" panose="020B0503020204020204" charset="-122"/>
              </a:rPr>
              <a:t>主题教育结束以后</a:t>
            </a:r>
            <a:r>
              <a:rPr lang="zh-CN" altLang="en-US" dirty="0">
                <a:latin typeface="微软雅黑" panose="020B0503020204020204" charset="-122"/>
                <a:ea typeface="微软雅黑" panose="020B0503020204020204" charset="-122"/>
              </a:rPr>
              <a:t>，各二级党组织要认真总结工作开展情况，及时召开总结大会，总结报告及主题教育成果要及时报送学校主题教育领导小组办公室。</a:t>
            </a:r>
            <a:endParaRPr lang="zh-CN" altLang="en-US" sz="1600" dirty="0">
              <a:latin typeface="微软雅黑" panose="020B0503020204020204" charset="-122"/>
              <a:ea typeface="微软雅黑" panose="020B0503020204020204" charset="-122"/>
            </a:endParaRPr>
          </a:p>
          <a:p>
            <a:pPr marL="285750" indent="-285750" algn="just" defTabSz="913765">
              <a:lnSpc>
                <a:spcPct val="150000"/>
              </a:lnSpc>
              <a:buFont typeface="Wingdings" panose="05000000000000000000" charset="0"/>
              <a:buChar char="u"/>
            </a:pPr>
            <a:endParaRPr lang="zh-CN" altLang="en-US" sz="1600" dirty="0">
              <a:latin typeface="微软雅黑" panose="020B0503020204020204" charset="-122"/>
              <a:ea typeface="微软雅黑" panose="020B0503020204020204" charset="-122"/>
            </a:endParaRPr>
          </a:p>
        </p:txBody>
      </p:sp>
      <p:sp>
        <p:nvSpPr>
          <p:cNvPr id="3" name="文本占位符 2"/>
          <p:cNvSpPr>
            <a:spLocks noGrp="1"/>
          </p:cNvSpPr>
          <p:nvPr>
            <p:ph type="body" sz="quarter" idx="10"/>
          </p:nvPr>
        </p:nvSpPr>
        <p:spPr/>
        <p:txBody>
          <a:bodyPr/>
          <a:lstStyle/>
          <a:p>
            <a:pPr algn="ctr"/>
            <a:r>
              <a:rPr lang="zh-CN" altLang="en-US" sz="2400"/>
              <a:t>强化组织领导， 务求工作实效</a:t>
            </a:r>
          </a:p>
        </p:txBody>
      </p:sp>
      <p:pic>
        <p:nvPicPr>
          <p:cNvPr id="12" name="图片 11"/>
          <p:cNvPicPr>
            <a:picLocks noChangeAspect="1"/>
          </p:cNvPicPr>
          <p:nvPr/>
        </p:nvPicPr>
        <p:blipFill>
          <a:blip r:embed="rId4" cstate="screen"/>
          <a:stretch>
            <a:fillRect/>
          </a:stretch>
        </p:blipFill>
        <p:spPr>
          <a:xfrm flipH="1">
            <a:off x="606425" y="1835150"/>
            <a:ext cx="1769110" cy="1760855"/>
          </a:xfrm>
          <a:prstGeom prst="rect">
            <a:avLst/>
          </a:prstGeom>
        </p:spPr>
      </p:pic>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9" grpId="0" bldLvl="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90830" y="1226820"/>
            <a:ext cx="8497570" cy="3279140"/>
          </a:xfrm>
          <a:prstGeom prst="rect">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913765"/>
            <a:endParaRPr lang="zh-CN" altLang="en-US">
              <a:solidFill>
                <a:schemeClr val="accent1">
                  <a:lumMod val="75000"/>
                </a:schemeClr>
              </a:solidFill>
            </a:endParaRPr>
          </a:p>
        </p:txBody>
      </p:sp>
      <p:pic>
        <p:nvPicPr>
          <p:cNvPr id="12" name="图片 11"/>
          <p:cNvPicPr>
            <a:picLocks noChangeAspect="1"/>
          </p:cNvPicPr>
          <p:nvPr/>
        </p:nvPicPr>
        <p:blipFill>
          <a:blip r:embed="rId4" cstate="screen"/>
          <a:stretch>
            <a:fillRect/>
          </a:stretch>
        </p:blipFill>
        <p:spPr>
          <a:xfrm flipH="1">
            <a:off x="621369" y="1989899"/>
            <a:ext cx="2209293" cy="2198768"/>
          </a:xfrm>
          <a:prstGeom prst="rect">
            <a:avLst/>
          </a:prstGeom>
        </p:spPr>
      </p:pic>
      <p:cxnSp>
        <p:nvCxnSpPr>
          <p:cNvPr id="15" name="直接连接符 14"/>
          <p:cNvCxnSpPr/>
          <p:nvPr/>
        </p:nvCxnSpPr>
        <p:spPr>
          <a:xfrm>
            <a:off x="2582699" y="1573659"/>
            <a:ext cx="5976664" cy="0"/>
          </a:xfrm>
          <a:prstGeom prst="line">
            <a:avLst/>
          </a:prstGeom>
          <a:ln w="1905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830622" y="1712916"/>
            <a:ext cx="5728366" cy="2030095"/>
          </a:xfrm>
          <a:prstGeom prst="rect">
            <a:avLst/>
          </a:prstGeom>
        </p:spPr>
        <p:txBody>
          <a:bodyPr wrap="square">
            <a:spAutoFit/>
          </a:bodyPr>
          <a:lstStyle/>
          <a:p>
            <a:pPr lvl="0" algn="just">
              <a:lnSpc>
                <a:spcPct val="100000"/>
              </a:lnSpc>
            </a:pPr>
            <a:r>
              <a:rPr lang="en-US" altLang="zh-CN" b="1" dirty="0">
                <a:solidFill>
                  <a:schemeClr val="accent1">
                    <a:lumMod val="75000"/>
                  </a:schemeClr>
                </a:solidFill>
              </a:rPr>
              <a:t>       </a:t>
            </a:r>
            <a:r>
              <a:rPr lang="en-US" altLang="zh-CN"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 </a:t>
            </a:r>
            <a:r>
              <a:rPr lang="zh-CN" altLang="en-US" b="1" dirty="0">
                <a:solidFill>
                  <a:schemeClr val="accent1">
                    <a:lumMod val="75000"/>
                  </a:schemeClr>
                </a:solidFill>
                <a:latin typeface="微软雅黑" panose="020B0503020204020204" charset="-122"/>
                <a:ea typeface="微软雅黑" panose="020B0503020204020204" charset="-122"/>
                <a:cs typeface="微软雅黑" panose="020B0503020204020204" charset="-122"/>
              </a:rPr>
              <a:t>此次主题教育，各单位要与庆祝新中国成立70周年结合起来，要与学校中心工作和重点任务统筹起来，引导广大党员、干部不忘历史、不忘初心，始终保持奋斗精神和革命精神，敢于斗争、善于斗争，勇于战胜各种艰难险阻、风险挑战，奋力推进学校“双一流”建设，加快实现内涵式发展，为新时代中国特色社会主义取得新胜利做出积极贡献</a:t>
            </a:r>
            <a:r>
              <a:rPr lang="zh-CN" altLang="en-US" b="1" dirty="0" smtClean="0">
                <a:solidFill>
                  <a:schemeClr val="accent1">
                    <a:lumMod val="75000"/>
                  </a:schemeClr>
                </a:solidFill>
                <a:latin typeface="微软雅黑" panose="020B0503020204020204" charset="-122"/>
                <a:ea typeface="微软雅黑" panose="020B0503020204020204" charset="-122"/>
                <a:cs typeface="微软雅黑" panose="020B0503020204020204" charset="-122"/>
              </a:rPr>
              <a:t>。</a:t>
            </a:r>
            <a:endParaRPr lang="en-US" altLang="zh-CN" b="1" dirty="0">
              <a:solidFill>
                <a:schemeClr val="accent1">
                  <a:lumMod val="75000"/>
                </a:schemeClr>
              </a:solidFill>
              <a:latin typeface="微软雅黑" panose="020B0503020204020204" charset="-122"/>
              <a:ea typeface="微软雅黑" panose="020B0503020204020204" charset="-122"/>
              <a:cs typeface="微软雅黑" panose="020B0503020204020204" charset="-122"/>
            </a:endParaRPr>
          </a:p>
        </p:txBody>
      </p:sp>
      <p:cxnSp>
        <p:nvCxnSpPr>
          <p:cNvPr id="22" name="直接连接符 21"/>
          <p:cNvCxnSpPr/>
          <p:nvPr/>
        </p:nvCxnSpPr>
        <p:spPr>
          <a:xfrm>
            <a:off x="2631854" y="4188667"/>
            <a:ext cx="5976664" cy="0"/>
          </a:xfrm>
          <a:prstGeom prst="line">
            <a:avLst/>
          </a:prstGeom>
          <a:ln w="1905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11" name="文本占位符 10"/>
          <p:cNvSpPr>
            <a:spLocks noGrp="1"/>
          </p:cNvSpPr>
          <p:nvPr>
            <p:ph type="body" sz="quarter" idx="10"/>
          </p:nvPr>
        </p:nvSpPr>
        <p:spPr>
          <a:xfrm>
            <a:off x="13335" y="123190"/>
            <a:ext cx="5541645" cy="575945"/>
          </a:xfrm>
        </p:spPr>
        <p:txBody>
          <a:bodyPr/>
          <a:lstStyle/>
          <a:p>
            <a:pPr algn="ctr">
              <a:lnSpc>
                <a:spcPct val="120000"/>
              </a:lnSpc>
              <a:spcBef>
                <a:spcPct val="0"/>
              </a:spcBef>
            </a:pPr>
            <a:r>
              <a:rPr lang="zh-CN" altLang="en-US" sz="2400" dirty="0">
                <a:solidFill>
                  <a:schemeClr val="accent1">
                    <a:lumMod val="75000"/>
                  </a:schemeClr>
                </a:solidFill>
                <a:cs typeface="+mn-ea"/>
                <a:sym typeface="+mn-lt"/>
              </a:rPr>
              <a:t>时不我待，只争朝夕</a:t>
            </a: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9" grpId="0" bldLvl="0" animBg="1"/>
      <p:bldP spid="1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3" cstate="screen">
            <a:extLst>
              <a:ext uri="{BEBA8EAE-BF5A-486C-A8C5-ECC9F3942E4B}">
                <a14:imgProps xmlns:a14="http://schemas.microsoft.com/office/drawing/2010/main" xmlns="">
                  <a14:imgLayer r:embed="rId4">
                    <a14:imgEffect>
                      <a14:brightnessContrast bright="-20000" contrast="20000"/>
                    </a14:imgEffect>
                  </a14:imgLayer>
                </a14:imgProps>
              </a:ext>
            </a:extLst>
          </a:blip>
          <a:stretch>
            <a:fillRect/>
          </a:stretch>
        </p:blipFill>
        <p:spPr>
          <a:xfrm>
            <a:off x="0" y="4145764"/>
            <a:ext cx="9144000" cy="993380"/>
          </a:xfrm>
          <a:prstGeom prst="rect">
            <a:avLst/>
          </a:prstGeom>
          <a:effectLst>
            <a:outerShdw blurRad="50800" dist="38100" dir="16200000" rotWithShape="0">
              <a:prstClr val="black">
                <a:alpha val="40000"/>
              </a:prstClr>
            </a:outerShdw>
          </a:effectLst>
        </p:spPr>
      </p:pic>
      <p:grpSp>
        <p:nvGrpSpPr>
          <p:cNvPr id="3" name="组合 2"/>
          <p:cNvGrpSpPr/>
          <p:nvPr/>
        </p:nvGrpSpPr>
        <p:grpSpPr>
          <a:xfrm>
            <a:off x="3272061" y="2067694"/>
            <a:ext cx="2488235" cy="1420495"/>
            <a:chOff x="2507277" y="1707654"/>
            <a:chExt cx="2488235" cy="1420495"/>
          </a:xfrm>
          <a:effectLst/>
        </p:grpSpPr>
        <p:grpSp>
          <p:nvGrpSpPr>
            <p:cNvPr id="27" name="组合 26"/>
            <p:cNvGrpSpPr/>
            <p:nvPr/>
          </p:nvGrpSpPr>
          <p:grpSpPr>
            <a:xfrm>
              <a:off x="3820109" y="1819681"/>
              <a:ext cx="1175403" cy="1175401"/>
              <a:chOff x="4098675" y="1936897"/>
              <a:chExt cx="1175403" cy="1175401"/>
            </a:xfrm>
            <a:effectLst/>
          </p:grpSpPr>
          <p:sp>
            <p:nvSpPr>
              <p:cNvPr id="30" name="矩形 29"/>
              <p:cNvSpPr/>
              <p:nvPr/>
            </p:nvSpPr>
            <p:spPr>
              <a:xfrm>
                <a:off x="4098675" y="1936897"/>
                <a:ext cx="1175403" cy="117540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7200">
                  <a:solidFill>
                    <a:srgbClr val="9B0D13"/>
                  </a:solidFill>
                  <a:cs typeface="+mn-ea"/>
                  <a:sym typeface="+mn-lt"/>
                </a:endParaRPr>
              </a:p>
            </p:txBody>
          </p:sp>
          <p:cxnSp>
            <p:nvCxnSpPr>
              <p:cNvPr id="31" name="直接连接符 30"/>
              <p:cNvCxnSpPr/>
              <p:nvPr/>
            </p:nvCxnSpPr>
            <p:spPr>
              <a:xfrm>
                <a:off x="4098675" y="2524598"/>
                <a:ext cx="1175403"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a:off x="4098676" y="2524598"/>
                <a:ext cx="1175401"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sp>
          <p:nvSpPr>
            <p:cNvPr id="29" name="TextBox 14"/>
            <p:cNvSpPr txBox="1"/>
            <p:nvPr/>
          </p:nvSpPr>
          <p:spPr>
            <a:xfrm>
              <a:off x="3883808" y="1707654"/>
              <a:ext cx="1111704" cy="1420495"/>
            </a:xfrm>
            <a:prstGeom prst="rect">
              <a:avLst/>
            </a:prstGeom>
            <a:noFill/>
            <a:ln>
              <a:noFill/>
            </a:ln>
            <a:effectLst/>
          </p:spPr>
          <p:txBody>
            <a:bodyPr wrap="square" rtlCol="0">
              <a:spAutoFit/>
            </a:bodyPr>
            <a:lstStyle/>
            <a:p>
              <a:pPr algn="ctr">
                <a:lnSpc>
                  <a:spcPct val="120000"/>
                </a:lnSpc>
              </a:pPr>
              <a:r>
                <a:rPr lang="zh-CN" altLang="en-US" sz="7200" b="1" dirty="0">
                  <a:ln>
                    <a:solidFill>
                      <a:srgbClr val="9B0D13"/>
                    </a:solidFill>
                  </a:ln>
                  <a:solidFill>
                    <a:srgbClr val="9B0D13"/>
                  </a:solidFill>
                  <a:cs typeface="+mn-ea"/>
                  <a:sym typeface="+mn-lt"/>
                </a:rPr>
                <a:t>谢</a:t>
              </a:r>
            </a:p>
          </p:txBody>
        </p:sp>
        <p:grpSp>
          <p:nvGrpSpPr>
            <p:cNvPr id="34" name="组合 33"/>
            <p:cNvGrpSpPr/>
            <p:nvPr/>
          </p:nvGrpSpPr>
          <p:grpSpPr>
            <a:xfrm>
              <a:off x="2507277" y="1819681"/>
              <a:ext cx="1175403" cy="1175401"/>
              <a:chOff x="4098675" y="1936897"/>
              <a:chExt cx="1175403" cy="1175401"/>
            </a:xfrm>
            <a:effectLst/>
          </p:grpSpPr>
          <p:sp>
            <p:nvSpPr>
              <p:cNvPr id="36" name="矩形 35"/>
              <p:cNvSpPr/>
              <p:nvPr/>
            </p:nvSpPr>
            <p:spPr>
              <a:xfrm>
                <a:off x="4098675" y="1936897"/>
                <a:ext cx="1175403" cy="1175401"/>
              </a:xfrm>
              <a:prstGeom prst="rect">
                <a:avLst/>
              </a:prstGeom>
              <a:noFill/>
              <a:ln w="285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7200">
                  <a:solidFill>
                    <a:srgbClr val="9B0D13"/>
                  </a:solidFill>
                  <a:cs typeface="+mn-ea"/>
                  <a:sym typeface="+mn-lt"/>
                </a:endParaRPr>
              </a:p>
            </p:txBody>
          </p:sp>
          <p:cxnSp>
            <p:nvCxnSpPr>
              <p:cNvPr id="37" name="直接连接符 36"/>
              <p:cNvCxnSpPr/>
              <p:nvPr/>
            </p:nvCxnSpPr>
            <p:spPr>
              <a:xfrm>
                <a:off x="4098675" y="2524598"/>
                <a:ext cx="1175403"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5400000">
                <a:off x="4098676" y="2524598"/>
                <a:ext cx="1175401"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sp>
          <p:nvSpPr>
            <p:cNvPr id="35" name="TextBox 14"/>
            <p:cNvSpPr txBox="1"/>
            <p:nvPr/>
          </p:nvSpPr>
          <p:spPr>
            <a:xfrm>
              <a:off x="2570976" y="1707654"/>
              <a:ext cx="1111704" cy="1420495"/>
            </a:xfrm>
            <a:prstGeom prst="rect">
              <a:avLst/>
            </a:prstGeom>
            <a:noFill/>
            <a:ln>
              <a:noFill/>
            </a:ln>
            <a:effectLst/>
          </p:spPr>
          <p:txBody>
            <a:bodyPr wrap="square" rtlCol="0">
              <a:spAutoFit/>
            </a:bodyPr>
            <a:lstStyle/>
            <a:p>
              <a:pPr algn="ctr">
                <a:lnSpc>
                  <a:spcPct val="120000"/>
                </a:lnSpc>
              </a:pPr>
              <a:r>
                <a:rPr lang="zh-CN" altLang="en-US" sz="7200" b="1" dirty="0">
                  <a:ln>
                    <a:solidFill>
                      <a:srgbClr val="9B0D13"/>
                    </a:solidFill>
                  </a:ln>
                  <a:solidFill>
                    <a:srgbClr val="9B0D13"/>
                  </a:solidFill>
                  <a:cs typeface="+mn-ea"/>
                  <a:sym typeface="+mn-lt"/>
                </a:rPr>
                <a:t>谢</a:t>
              </a:r>
            </a:p>
          </p:txBody>
        </p:sp>
      </p:grpSp>
    </p:spTree>
  </p:cSld>
  <p:clrMapOvr>
    <a:masterClrMapping/>
  </p:clrMapOvr>
  <mc:AlternateContent xmlns:mc="http://schemas.openxmlformats.org/markup-compatibility/2006">
    <mc:Choice xmlns:p14="http://schemas.microsoft.com/office/powerpoint/2010/main" xmlns="" Requires="p14">
      <p:transition spd="slow" p14:dur="1600" advTm="5524"/>
    </mc:Choice>
    <mc:Fallback>
      <p:transition spd="slow" advTm="5524"/>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0" y="123478"/>
            <a:ext cx="4860032" cy="576262"/>
          </a:xfrm>
        </p:spPr>
        <p:txBody>
          <a:bodyPr/>
          <a:lstStyle/>
          <a:p>
            <a:pPr>
              <a:lnSpc>
                <a:spcPct val="120000"/>
              </a:lnSpc>
              <a:spcBef>
                <a:spcPct val="0"/>
              </a:spcBef>
            </a:pPr>
            <a:r>
              <a:rPr lang="zh-CN" altLang="en-US" sz="2400" dirty="0" smtClean="0">
                <a:solidFill>
                  <a:schemeClr val="accent1">
                    <a:lumMod val="75000"/>
                  </a:schemeClr>
                </a:solidFill>
                <a:cs typeface="+mn-ea"/>
                <a:sym typeface="+mn-lt"/>
              </a:rPr>
              <a:t>一</a:t>
            </a:r>
            <a:r>
              <a:rPr lang="zh-CN" altLang="en-US" sz="2400" dirty="0">
                <a:solidFill>
                  <a:schemeClr val="accent1">
                    <a:lumMod val="75000"/>
                  </a:schemeClr>
                </a:solidFill>
                <a:cs typeface="+mn-ea"/>
                <a:sym typeface="+mn-lt"/>
              </a:rPr>
              <a:t>、深刻认识主题教育的重大意义</a:t>
            </a:r>
          </a:p>
        </p:txBody>
      </p:sp>
      <p:grpSp>
        <p:nvGrpSpPr>
          <p:cNvPr id="30" name="组合 29"/>
          <p:cNvGrpSpPr/>
          <p:nvPr/>
        </p:nvGrpSpPr>
        <p:grpSpPr>
          <a:xfrm>
            <a:off x="325662" y="1098902"/>
            <a:ext cx="7630714" cy="735332"/>
            <a:chOff x="621522" y="2179480"/>
            <a:chExt cx="4858453" cy="700386"/>
          </a:xfrm>
        </p:grpSpPr>
        <p:sp>
          <p:nvSpPr>
            <p:cNvPr id="34" name="对角圆角矩形 33"/>
            <p:cNvSpPr/>
            <p:nvPr/>
          </p:nvSpPr>
          <p:spPr>
            <a:xfrm>
              <a:off x="935024" y="2360753"/>
              <a:ext cx="4544951" cy="519113"/>
            </a:xfrm>
            <a:prstGeom prst="round2DiagRect">
              <a:avLst>
                <a:gd name="adj1" fmla="val 50000"/>
                <a:gd name="adj2" fmla="val 0"/>
              </a:avLst>
            </a:prstGeom>
            <a:solidFill>
              <a:schemeClr val="accent1">
                <a:lumMod val="75000"/>
              </a:schemeClr>
            </a:solidFill>
            <a:ln w="25400" cap="flat" cmpd="sng" algn="ctr">
              <a:gradFill flip="none" rotWithShape="1">
                <a:gsLst>
                  <a:gs pos="0">
                    <a:srgbClr val="FFF200"/>
                  </a:gs>
                  <a:gs pos="45000">
                    <a:srgbClr val="FF7A00"/>
                  </a:gs>
                  <a:gs pos="70000">
                    <a:srgbClr val="FF0300"/>
                  </a:gs>
                  <a:gs pos="100000">
                    <a:srgbClr val="4D0808"/>
                  </a:gs>
                </a:gsLst>
                <a:lin ang="8100000" scaled="1"/>
                <a:tileRect/>
              </a:gradFill>
              <a:prstDash val="solid"/>
            </a:ln>
            <a:effectLst>
              <a:reflection blurRad="6350" stA="52000" endA="300" endPos="35000" dir="5400000" sy="-100000" algn="bl" rotWithShape="0"/>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Impact" panose="020B0806030902050204"/>
                <a:ea typeface="微软雅黑" panose="020B0503020204020204" charset="-122"/>
                <a:cs typeface="+mn-cs"/>
              </a:endParaRPr>
            </a:p>
          </p:txBody>
        </p:sp>
        <p:sp>
          <p:nvSpPr>
            <p:cNvPr id="38" name="五角星 37"/>
            <p:cNvSpPr/>
            <p:nvPr/>
          </p:nvSpPr>
          <p:spPr>
            <a:xfrm rot="20868462">
              <a:off x="621522" y="2179480"/>
              <a:ext cx="458994" cy="545233"/>
            </a:xfrm>
            <a:prstGeom prst="star5">
              <a:avLst/>
            </a:prstGeom>
            <a:gradFill flip="none" rotWithShape="1">
              <a:gsLst>
                <a:gs pos="17000">
                  <a:srgbClr val="FFF200"/>
                </a:gs>
                <a:gs pos="79000">
                  <a:srgbClr val="FF7A00"/>
                </a:gs>
              </a:gsLst>
              <a:path path="circle">
                <a:fillToRect l="50000" t="50000" r="50000" b="50000"/>
              </a:path>
              <a:tileRect/>
            </a:gradFill>
            <a:ln w="12700" cap="flat" cmpd="sng" algn="ctr">
              <a:solidFill>
                <a:srgbClr val="FFFF00"/>
              </a:solidFill>
              <a:prstDash val="solid"/>
            </a:ln>
            <a:effectLst>
              <a:outerShdw blurRad="38100" sx="102000" sy="102000" algn="ctr" rotWithShape="0">
                <a:prstClr val="black"/>
              </a:outerShdw>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Impact" panose="020B0806030902050204"/>
                <a:ea typeface="微软雅黑" panose="020B0503020204020204" charset="-122"/>
                <a:cs typeface="+mn-cs"/>
              </a:endParaRPr>
            </a:p>
          </p:txBody>
        </p:sp>
        <p:sp>
          <p:nvSpPr>
            <p:cNvPr id="43" name="TextBox 42"/>
            <p:cNvSpPr txBox="1"/>
            <p:nvPr/>
          </p:nvSpPr>
          <p:spPr>
            <a:xfrm>
              <a:off x="1031722" y="2400447"/>
              <a:ext cx="4448253" cy="423980"/>
            </a:xfrm>
            <a:prstGeom prst="rect">
              <a:avLst/>
            </a:prstGeom>
          </p:spPr>
          <p:txBody>
            <a:bodyPr wrap="square">
              <a:spAutoFit/>
            </a:bodyPr>
            <a:lstStyle>
              <a:defPPr>
                <a:defRPr lang="zh-CN"/>
              </a:defPPr>
              <a:lvl1pPr fontAlgn="base">
                <a:spcBef>
                  <a:spcPct val="0"/>
                </a:spcBef>
                <a:spcAft>
                  <a:spcPct val="0"/>
                </a:spcAft>
                <a:defRPr sz="3200" b="1" kern="0" cap="all">
                  <a:ln w="0">
                    <a:noFill/>
                  </a:ln>
                  <a:gradFill>
                    <a:gsLst>
                      <a:gs pos="0">
                        <a:srgbClr val="FF0000">
                          <a:tint val="75000"/>
                          <a:shade val="75000"/>
                          <a:satMod val="170000"/>
                        </a:srgbClr>
                      </a:gs>
                      <a:gs pos="49000">
                        <a:srgbClr val="FF0000">
                          <a:tint val="88000"/>
                          <a:shade val="65000"/>
                          <a:satMod val="172000"/>
                        </a:srgbClr>
                      </a:gs>
                      <a:gs pos="50000">
                        <a:srgbClr val="FF0000">
                          <a:shade val="65000"/>
                          <a:satMod val="130000"/>
                        </a:srgbClr>
                      </a:gs>
                      <a:gs pos="92000">
                        <a:srgbClr val="FF0000">
                          <a:shade val="50000"/>
                          <a:satMod val="120000"/>
                        </a:srgbClr>
                      </a:gs>
                      <a:gs pos="100000">
                        <a:srgbClr val="FF0000">
                          <a:shade val="48000"/>
                          <a:satMod val="120000"/>
                        </a:srgbClr>
                      </a:gs>
                    </a:gsLst>
                    <a:lin ang="5400000" scaled="0"/>
                  </a:gradFill>
                  <a:effectLst/>
                  <a:latin typeface="微软雅黑" panose="020B0503020204020204" charset="-122"/>
                  <a:ea typeface="微软雅黑" panose="020B0503020204020204" charset="-122"/>
                </a:defRPr>
              </a:lvl1pPr>
              <a:lvl2pPr fontAlgn="base">
                <a:spcBef>
                  <a:spcPct val="0"/>
                </a:spcBef>
                <a:spcAft>
                  <a:spcPct val="0"/>
                </a:spcAft>
                <a:defRPr>
                  <a:latin typeface="Arial" panose="020B0604020202020204" pitchFamily="34" charset="0"/>
                  <a:ea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pPr lvl="0" algn="ctr" defTabSz="913765"/>
              <a:r>
                <a:rPr sz="2300" dirty="0">
                  <a:solidFill>
                    <a:srgbClr val="FFFF00"/>
                  </a:solidFill>
                </a:rPr>
                <a:t>保持党同人民群众血肉联系的迫切需要</a:t>
              </a:r>
            </a:p>
          </p:txBody>
        </p:sp>
      </p:grpSp>
      <p:sp>
        <p:nvSpPr>
          <p:cNvPr id="44" name="Title Tile"/>
          <p:cNvSpPr/>
          <p:nvPr/>
        </p:nvSpPr>
        <p:spPr bwMode="auto">
          <a:xfrm>
            <a:off x="702310" y="2090420"/>
            <a:ext cx="7848600" cy="2805430"/>
          </a:xfrm>
          <a:prstGeom prst="rect">
            <a:avLst/>
          </a:prstGeom>
          <a:solidFill>
            <a:schemeClr val="accent1">
              <a:lumMod val="75000"/>
            </a:schemeClr>
          </a:solidFill>
          <a:ln>
            <a:solidFill>
              <a:schemeClr val="accent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endParaRPr lang="en-US" kern="0" dirty="0">
              <a:solidFill>
                <a:srgbClr val="FFFFFF"/>
              </a:solidFill>
              <a:latin typeface="Calibri" panose="020F0502020204030204"/>
            </a:endParaRPr>
          </a:p>
        </p:txBody>
      </p:sp>
      <p:sp>
        <p:nvSpPr>
          <p:cNvPr id="45" name="矩形 44"/>
          <p:cNvSpPr/>
          <p:nvPr/>
        </p:nvSpPr>
        <p:spPr>
          <a:xfrm>
            <a:off x="791210" y="2196465"/>
            <a:ext cx="7671435" cy="2574925"/>
          </a:xfrm>
          <a:prstGeom prst="rect">
            <a:avLst/>
          </a:prstGeom>
          <a:solidFill>
            <a:srgbClr val="FFFFFF"/>
          </a:solidFill>
          <a:ln w="25400" cap="flat" cmpd="sng" algn="ctr">
            <a:noFill/>
            <a:prstDash val="solid"/>
          </a:ln>
          <a:effectLst>
            <a:outerShdw blurRad="63500" sx="102000" sy="102000" algn="ctr" rotWithShape="0">
              <a:srgbClr val="000000">
                <a:lumMod val="50000"/>
                <a:lumOff val="50000"/>
                <a:alpha val="40000"/>
              </a:srgbClr>
            </a:outerShdw>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Impact" panose="020B0806030902050204"/>
              <a:ea typeface="微软雅黑" panose="020B0503020204020204" charset="-122"/>
              <a:cs typeface="+mn-cs"/>
            </a:endParaRPr>
          </a:p>
        </p:txBody>
      </p:sp>
      <p:sp>
        <p:nvSpPr>
          <p:cNvPr id="48" name="矩形 47"/>
          <p:cNvSpPr/>
          <p:nvPr/>
        </p:nvSpPr>
        <p:spPr>
          <a:xfrm>
            <a:off x="765810" y="2218690"/>
            <a:ext cx="7612380" cy="2553335"/>
          </a:xfrm>
          <a:prstGeom prst="rect">
            <a:avLst/>
          </a:prstGeom>
        </p:spPr>
        <p:txBody>
          <a:bodyPr wrap="square">
            <a:spAutoFit/>
          </a:bodyPr>
          <a:lstStyle/>
          <a:p>
            <a:pPr marL="342900" indent="-342900" algn="just" defTabSz="913765">
              <a:buFont typeface="Wingdings" panose="05000000000000000000" charset="0"/>
              <a:buChar char="n"/>
            </a:pPr>
            <a:r>
              <a:rPr lang="zh-CN" altLang="en-US" sz="2000" b="1" dirty="0" smtClean="0">
                <a:solidFill>
                  <a:schemeClr val="accent1">
                    <a:lumMod val="75000"/>
                  </a:schemeClr>
                </a:solidFill>
                <a:latin typeface="微软雅黑" panose="020B0503020204020204" charset="-122"/>
              </a:rPr>
              <a:t>当前问题：</a:t>
            </a:r>
            <a:r>
              <a:rPr lang="zh-CN" altLang="en-US" sz="2000" dirty="0">
                <a:solidFill>
                  <a:schemeClr val="accent1">
                    <a:lumMod val="75000"/>
                  </a:schemeClr>
                </a:solidFill>
                <a:latin typeface="微软雅黑" panose="020B0503020204020204" charset="-122"/>
              </a:rPr>
              <a:t>一些党员干部为民服务不实在、不上心、不尽力，脱离群众。</a:t>
            </a:r>
          </a:p>
          <a:p>
            <a:pPr marL="342900" indent="-342900" algn="just" defTabSz="913765">
              <a:buFont typeface="Wingdings" panose="05000000000000000000" charset="0"/>
              <a:buChar char="n"/>
            </a:pPr>
            <a:endParaRPr lang="zh-CN" altLang="en-US" sz="2000" b="1" dirty="0">
              <a:solidFill>
                <a:schemeClr val="accent1">
                  <a:lumMod val="75000"/>
                </a:schemeClr>
              </a:solidFill>
              <a:latin typeface="微软雅黑" panose="020B0503020204020204" charset="-122"/>
            </a:endParaRPr>
          </a:p>
          <a:p>
            <a:pPr marL="342900" indent="-342900" algn="just" defTabSz="913765">
              <a:buFont typeface="Wingdings" panose="05000000000000000000" charset="0"/>
              <a:buChar char="n"/>
            </a:pPr>
            <a:r>
              <a:rPr lang="zh-CN" altLang="en-US" sz="2000" b="1" dirty="0">
                <a:solidFill>
                  <a:schemeClr val="accent1">
                    <a:lumMod val="75000"/>
                  </a:schemeClr>
                </a:solidFill>
                <a:latin typeface="微软雅黑" panose="020B0503020204020204" charset="-122"/>
              </a:rPr>
              <a:t>基本决心：</a:t>
            </a:r>
            <a:r>
              <a:rPr lang="zh-CN" altLang="en-US" sz="2000" dirty="0">
                <a:solidFill>
                  <a:schemeClr val="accent1">
                    <a:lumMod val="75000"/>
                  </a:schemeClr>
                </a:solidFill>
                <a:latin typeface="微软雅黑" panose="020B0503020204020204" charset="-122"/>
              </a:rPr>
              <a:t>继续教育引导广大党员干部自觉践行党的根本宗旨，把群众观点、群众路线深深植根于思想中、具体落实到行动上，着力解决群众最关心最现实的利益问题，不断增强人民群众对党的信任和信心，筑牢党长期执政最可靠的阶级基础和群众根基。</a:t>
            </a:r>
          </a:p>
        </p:txBody>
      </p:sp>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4" grpId="0" bldLvl="0" animBg="1"/>
      <p:bldP spid="45" grpId="0" bldLvl="0" animBg="1"/>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0" y="123478"/>
            <a:ext cx="4860032" cy="576262"/>
          </a:xfrm>
        </p:spPr>
        <p:txBody>
          <a:bodyPr/>
          <a:lstStyle/>
          <a:p>
            <a:pPr>
              <a:lnSpc>
                <a:spcPct val="120000"/>
              </a:lnSpc>
              <a:spcBef>
                <a:spcPct val="0"/>
              </a:spcBef>
            </a:pPr>
            <a:r>
              <a:rPr lang="zh-CN" altLang="en-US" sz="2400" dirty="0" smtClean="0">
                <a:solidFill>
                  <a:schemeClr val="accent1">
                    <a:lumMod val="75000"/>
                  </a:schemeClr>
                </a:solidFill>
                <a:cs typeface="+mn-ea"/>
                <a:sym typeface="+mn-lt"/>
              </a:rPr>
              <a:t>一</a:t>
            </a:r>
            <a:r>
              <a:rPr lang="zh-CN" altLang="en-US" sz="2400" dirty="0">
                <a:solidFill>
                  <a:schemeClr val="accent1">
                    <a:lumMod val="75000"/>
                  </a:schemeClr>
                </a:solidFill>
                <a:cs typeface="+mn-ea"/>
                <a:sym typeface="+mn-lt"/>
              </a:rPr>
              <a:t>、深刻认识主题教育的重大意义</a:t>
            </a:r>
          </a:p>
        </p:txBody>
      </p:sp>
      <p:grpSp>
        <p:nvGrpSpPr>
          <p:cNvPr id="30" name="组合 29"/>
          <p:cNvGrpSpPr/>
          <p:nvPr/>
        </p:nvGrpSpPr>
        <p:grpSpPr>
          <a:xfrm>
            <a:off x="325662" y="1098902"/>
            <a:ext cx="7630714" cy="735332"/>
            <a:chOff x="621522" y="2179480"/>
            <a:chExt cx="4858453" cy="700386"/>
          </a:xfrm>
        </p:grpSpPr>
        <p:sp>
          <p:nvSpPr>
            <p:cNvPr id="34" name="对角圆角矩形 33"/>
            <p:cNvSpPr/>
            <p:nvPr/>
          </p:nvSpPr>
          <p:spPr>
            <a:xfrm>
              <a:off x="935024" y="2360753"/>
              <a:ext cx="4544951" cy="519113"/>
            </a:xfrm>
            <a:prstGeom prst="round2DiagRect">
              <a:avLst>
                <a:gd name="adj1" fmla="val 50000"/>
                <a:gd name="adj2" fmla="val 0"/>
              </a:avLst>
            </a:prstGeom>
            <a:solidFill>
              <a:schemeClr val="accent1">
                <a:lumMod val="75000"/>
              </a:schemeClr>
            </a:solidFill>
            <a:ln w="25400" cap="flat" cmpd="sng" algn="ctr">
              <a:gradFill flip="none" rotWithShape="1">
                <a:gsLst>
                  <a:gs pos="0">
                    <a:srgbClr val="FFF200"/>
                  </a:gs>
                  <a:gs pos="45000">
                    <a:srgbClr val="FF7A00"/>
                  </a:gs>
                  <a:gs pos="70000">
                    <a:srgbClr val="FF0300"/>
                  </a:gs>
                  <a:gs pos="100000">
                    <a:srgbClr val="4D0808"/>
                  </a:gs>
                </a:gsLst>
                <a:lin ang="8100000" scaled="1"/>
                <a:tileRect/>
              </a:gradFill>
              <a:prstDash val="solid"/>
            </a:ln>
            <a:effectLst>
              <a:reflection blurRad="6350" stA="52000" endA="300" endPos="35000" dir="5400000" sy="-100000" algn="bl" rotWithShape="0"/>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Impact" panose="020B0806030902050204"/>
                <a:ea typeface="微软雅黑" panose="020B0503020204020204" charset="-122"/>
                <a:cs typeface="+mn-cs"/>
              </a:endParaRPr>
            </a:p>
          </p:txBody>
        </p:sp>
        <p:sp>
          <p:nvSpPr>
            <p:cNvPr id="38" name="五角星 37"/>
            <p:cNvSpPr/>
            <p:nvPr/>
          </p:nvSpPr>
          <p:spPr>
            <a:xfrm rot="20868462">
              <a:off x="621522" y="2179480"/>
              <a:ext cx="458994" cy="545233"/>
            </a:xfrm>
            <a:prstGeom prst="star5">
              <a:avLst/>
            </a:prstGeom>
            <a:gradFill flip="none" rotWithShape="1">
              <a:gsLst>
                <a:gs pos="17000">
                  <a:srgbClr val="FFF200"/>
                </a:gs>
                <a:gs pos="79000">
                  <a:srgbClr val="FF7A00"/>
                </a:gs>
              </a:gsLst>
              <a:path path="circle">
                <a:fillToRect l="50000" t="50000" r="50000" b="50000"/>
              </a:path>
              <a:tileRect/>
            </a:gradFill>
            <a:ln w="12700" cap="flat" cmpd="sng" algn="ctr">
              <a:solidFill>
                <a:srgbClr val="FFFF00"/>
              </a:solidFill>
              <a:prstDash val="solid"/>
            </a:ln>
            <a:effectLst>
              <a:outerShdw blurRad="38100" sx="102000" sy="102000" algn="ctr" rotWithShape="0">
                <a:prstClr val="black"/>
              </a:outerShdw>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Impact" panose="020B0806030902050204"/>
                <a:ea typeface="微软雅黑" panose="020B0503020204020204" charset="-122"/>
                <a:cs typeface="+mn-cs"/>
              </a:endParaRPr>
            </a:p>
          </p:txBody>
        </p:sp>
        <p:sp>
          <p:nvSpPr>
            <p:cNvPr id="43" name="TextBox 42"/>
            <p:cNvSpPr txBox="1"/>
            <p:nvPr/>
          </p:nvSpPr>
          <p:spPr>
            <a:xfrm>
              <a:off x="1031722" y="2400447"/>
              <a:ext cx="4448253" cy="423980"/>
            </a:xfrm>
            <a:prstGeom prst="rect">
              <a:avLst/>
            </a:prstGeom>
          </p:spPr>
          <p:txBody>
            <a:bodyPr wrap="square">
              <a:spAutoFit/>
            </a:bodyPr>
            <a:lstStyle>
              <a:defPPr>
                <a:defRPr lang="zh-CN"/>
              </a:defPPr>
              <a:lvl1pPr fontAlgn="base">
                <a:spcBef>
                  <a:spcPct val="0"/>
                </a:spcBef>
                <a:spcAft>
                  <a:spcPct val="0"/>
                </a:spcAft>
                <a:defRPr sz="3200" b="1" kern="0" cap="all">
                  <a:ln w="0">
                    <a:noFill/>
                  </a:ln>
                  <a:gradFill>
                    <a:gsLst>
                      <a:gs pos="0">
                        <a:srgbClr val="FF0000">
                          <a:tint val="75000"/>
                          <a:shade val="75000"/>
                          <a:satMod val="170000"/>
                        </a:srgbClr>
                      </a:gs>
                      <a:gs pos="49000">
                        <a:srgbClr val="FF0000">
                          <a:tint val="88000"/>
                          <a:shade val="65000"/>
                          <a:satMod val="172000"/>
                        </a:srgbClr>
                      </a:gs>
                      <a:gs pos="50000">
                        <a:srgbClr val="FF0000">
                          <a:shade val="65000"/>
                          <a:satMod val="130000"/>
                        </a:srgbClr>
                      </a:gs>
                      <a:gs pos="92000">
                        <a:srgbClr val="FF0000">
                          <a:shade val="50000"/>
                          <a:satMod val="120000"/>
                        </a:srgbClr>
                      </a:gs>
                      <a:gs pos="100000">
                        <a:srgbClr val="FF0000">
                          <a:shade val="48000"/>
                          <a:satMod val="120000"/>
                        </a:srgbClr>
                      </a:gs>
                    </a:gsLst>
                    <a:lin ang="5400000" scaled="0"/>
                  </a:gradFill>
                  <a:effectLst/>
                  <a:latin typeface="微软雅黑" panose="020B0503020204020204" charset="-122"/>
                  <a:ea typeface="微软雅黑" panose="020B0503020204020204" charset="-122"/>
                </a:defRPr>
              </a:lvl1pPr>
              <a:lvl2pPr fontAlgn="base">
                <a:spcBef>
                  <a:spcPct val="0"/>
                </a:spcBef>
                <a:spcAft>
                  <a:spcPct val="0"/>
                </a:spcAft>
                <a:defRPr>
                  <a:latin typeface="Arial" panose="020B0604020202020204" pitchFamily="34" charset="0"/>
                  <a:ea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pPr lvl="0" algn="ctr" defTabSz="913765"/>
              <a:r>
                <a:rPr sz="2300" dirty="0">
                  <a:solidFill>
                    <a:srgbClr val="FFFF00"/>
                  </a:solidFill>
                </a:rPr>
                <a:t>实现党的十九大确定的目标任务的迫切需要</a:t>
              </a:r>
            </a:p>
          </p:txBody>
        </p:sp>
      </p:grpSp>
      <p:sp>
        <p:nvSpPr>
          <p:cNvPr id="44" name="Title Tile"/>
          <p:cNvSpPr/>
          <p:nvPr/>
        </p:nvSpPr>
        <p:spPr bwMode="auto">
          <a:xfrm>
            <a:off x="702310" y="2090420"/>
            <a:ext cx="7848600" cy="2012950"/>
          </a:xfrm>
          <a:prstGeom prst="rect">
            <a:avLst/>
          </a:prstGeom>
          <a:solidFill>
            <a:schemeClr val="accent1">
              <a:lumMod val="75000"/>
            </a:schemeClr>
          </a:solidFill>
          <a:ln>
            <a:solidFill>
              <a:schemeClr val="accent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400">
              <a:defRPr/>
            </a:pPr>
            <a:endParaRPr lang="en-US" kern="0" dirty="0">
              <a:solidFill>
                <a:srgbClr val="FFFFFF"/>
              </a:solidFill>
              <a:latin typeface="Calibri" panose="020F0502020204030204"/>
            </a:endParaRPr>
          </a:p>
        </p:txBody>
      </p:sp>
      <p:sp>
        <p:nvSpPr>
          <p:cNvPr id="45" name="矩形 44"/>
          <p:cNvSpPr/>
          <p:nvPr/>
        </p:nvSpPr>
        <p:spPr>
          <a:xfrm>
            <a:off x="791210" y="2196465"/>
            <a:ext cx="7671435" cy="1804035"/>
          </a:xfrm>
          <a:prstGeom prst="rect">
            <a:avLst/>
          </a:prstGeom>
          <a:solidFill>
            <a:srgbClr val="FFFFFF"/>
          </a:solidFill>
          <a:ln w="25400" cap="flat" cmpd="sng" algn="ctr">
            <a:noFill/>
            <a:prstDash val="solid"/>
          </a:ln>
          <a:effectLst>
            <a:outerShdw blurRad="63500" sx="102000" sy="102000" algn="ctr" rotWithShape="0">
              <a:srgbClr val="000000">
                <a:lumMod val="50000"/>
                <a:lumOff val="50000"/>
                <a:alpha val="40000"/>
              </a:srgbClr>
            </a:outerShdw>
          </a:effectLst>
        </p:spPr>
        <p:txBody>
          <a:bodyPr rtlCol="0" anchor="ctr"/>
          <a:lstStyle/>
          <a:p>
            <a:pPr marL="0" marR="0" lvl="0" indent="0" algn="ctr" defTabSz="913765"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Impact" panose="020B0806030902050204"/>
              <a:ea typeface="微软雅黑" panose="020B0503020204020204" charset="-122"/>
              <a:cs typeface="+mn-cs"/>
            </a:endParaRPr>
          </a:p>
        </p:txBody>
      </p:sp>
      <p:sp>
        <p:nvSpPr>
          <p:cNvPr id="48" name="矩形 47"/>
          <p:cNvSpPr/>
          <p:nvPr/>
        </p:nvSpPr>
        <p:spPr>
          <a:xfrm>
            <a:off x="765810" y="2218690"/>
            <a:ext cx="7612380" cy="1630045"/>
          </a:xfrm>
          <a:prstGeom prst="rect">
            <a:avLst/>
          </a:prstGeom>
        </p:spPr>
        <p:txBody>
          <a:bodyPr wrap="square">
            <a:spAutoFit/>
          </a:bodyPr>
          <a:lstStyle/>
          <a:p>
            <a:pPr marL="342900" indent="-342900" algn="just" defTabSz="913765">
              <a:buFont typeface="Wingdings" panose="05000000000000000000" charset="0"/>
              <a:buChar char="n"/>
            </a:pPr>
            <a:r>
              <a:rPr lang="zh-CN" altLang="en-US" sz="2000" b="1" dirty="0" smtClean="0">
                <a:solidFill>
                  <a:schemeClr val="accent1">
                    <a:lumMod val="75000"/>
                  </a:schemeClr>
                </a:solidFill>
                <a:latin typeface="微软雅黑" panose="020B0503020204020204" charset="-122"/>
              </a:rPr>
              <a:t>当前问题：</a:t>
            </a:r>
            <a:r>
              <a:rPr lang="zh-CN" altLang="en-US" sz="2000" dirty="0">
                <a:solidFill>
                  <a:schemeClr val="accent1">
                    <a:lumMod val="75000"/>
                  </a:schemeClr>
                </a:solidFill>
                <a:latin typeface="微软雅黑" panose="020B0503020204020204" charset="-122"/>
              </a:rPr>
              <a:t>一些党员干部干事创业精神不振、担当劲头不够。</a:t>
            </a:r>
          </a:p>
          <a:p>
            <a:pPr marL="342900" indent="-342900" algn="just" defTabSz="913765">
              <a:buFont typeface="Wingdings" panose="05000000000000000000" charset="0"/>
              <a:buChar char="n"/>
            </a:pPr>
            <a:endParaRPr lang="zh-CN" altLang="en-US" sz="2000" dirty="0">
              <a:solidFill>
                <a:schemeClr val="accent1">
                  <a:lumMod val="75000"/>
                </a:schemeClr>
              </a:solidFill>
              <a:latin typeface="微软雅黑" panose="020B0503020204020204" charset="-122"/>
            </a:endParaRPr>
          </a:p>
          <a:p>
            <a:pPr marL="342900" indent="-342900" algn="just" defTabSz="913765">
              <a:buFont typeface="Wingdings" panose="05000000000000000000" charset="0"/>
              <a:buChar char="n"/>
            </a:pPr>
            <a:r>
              <a:rPr lang="zh-CN" altLang="en-US" sz="2000" b="1" dirty="0">
                <a:solidFill>
                  <a:schemeClr val="accent1">
                    <a:lumMod val="75000"/>
                  </a:schemeClr>
                </a:solidFill>
                <a:latin typeface="微软雅黑" panose="020B0503020204020204" charset="-122"/>
              </a:rPr>
              <a:t>基本决心：</a:t>
            </a:r>
            <a:r>
              <a:rPr lang="zh-CN" altLang="en-US" sz="2000" dirty="0">
                <a:solidFill>
                  <a:schemeClr val="accent1">
                    <a:lumMod val="75000"/>
                  </a:schemeClr>
                </a:solidFill>
                <a:latin typeface="微软雅黑" panose="020B0503020204020204" charset="-122"/>
              </a:rPr>
              <a:t>教育引导广大党员干部发扬革命传统和优良作风，团结带领人民把党的十九大绘就的宏伟蓝图一步一步变为美好现实。</a:t>
            </a:r>
          </a:p>
        </p:txBody>
      </p:sp>
    </p:spTree>
  </p:cSld>
  <p:clrMapOvr>
    <a:masterClrMapping/>
  </p:clrMapOvr>
  <mc:AlternateContent xmlns:mc="http://schemas.openxmlformats.org/markup-compatibility/2006">
    <mc:Choice xmlns:p14="http://schemas.microsoft.com/office/powerpoint/2010/main" xmlns="" Requires="p14">
      <p:transition spd="slow" p14:dur="1600" advTm="0"/>
    </mc:Choice>
    <mc:Fallback>
      <p:transition spd="slow" advTm="0"/>
    </mc:Fallback>
  </mc:AlternateContent>
  <p:timing>
    <p:tnLst>
      <p:par>
        <p:cTn id="1" dur="indefinite" restart="never" nodeType="tmRoot"/>
      </p:par>
    </p:tnLst>
    <p:bldLst>
      <p:bldP spid="44" grpId="0" bldLvl="0" animBg="1"/>
      <p:bldP spid="45" grpId="0" bldLvl="0" animBg="1"/>
      <p:bldP spid="4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785895" y="1344325"/>
            <a:ext cx="4949884" cy="1924239"/>
            <a:chOff x="4377389" y="899814"/>
            <a:chExt cx="5994310" cy="1940822"/>
          </a:xfrm>
        </p:grpSpPr>
        <p:sp>
          <p:nvSpPr>
            <p:cNvPr id="15" name="文本框 29"/>
            <p:cNvSpPr txBox="1"/>
            <p:nvPr/>
          </p:nvSpPr>
          <p:spPr>
            <a:xfrm>
              <a:off x="5356674" y="2320572"/>
              <a:ext cx="5015025" cy="520064"/>
            </a:xfrm>
            <a:prstGeom prst="rect">
              <a:avLst/>
            </a:prstGeom>
            <a:noFill/>
          </p:spPr>
          <p:txBody>
            <a:bodyPr wrap="square" rtlCol="0">
              <a:spAutoFit/>
            </a:bodyPr>
            <a:lstStyle/>
            <a:p>
              <a:pPr>
                <a:lnSpc>
                  <a:spcPct val="120000"/>
                </a:lnSpc>
              </a:pPr>
              <a:r>
                <a:rPr lang="en-US" altLang="zh-CN" sz="2300" b="1" dirty="0">
                  <a:solidFill>
                    <a:schemeClr val="accent3">
                      <a:lumMod val="50000"/>
                    </a:schemeClr>
                  </a:solidFill>
                  <a:cs typeface="+mn-ea"/>
                  <a:sym typeface="+mn-lt"/>
                </a:rPr>
                <a:t> </a:t>
              </a:r>
              <a:r>
                <a:rPr lang="zh-CN" altLang="en-US" sz="2300" b="1" dirty="0">
                  <a:solidFill>
                    <a:schemeClr val="accent3">
                      <a:lumMod val="50000"/>
                    </a:schemeClr>
                  </a:solidFill>
                  <a:cs typeface="+mn-ea"/>
                  <a:sym typeface="+mn-lt"/>
                </a:rPr>
                <a:t>充分熟悉</a:t>
              </a:r>
              <a:r>
                <a:rPr lang="en-US" altLang="zh-CN" sz="2300" b="1" dirty="0">
                  <a:solidFill>
                    <a:schemeClr val="accent3">
                      <a:lumMod val="50000"/>
                    </a:schemeClr>
                  </a:solidFill>
                  <a:cs typeface="+mn-ea"/>
                  <a:sym typeface="+mn-lt"/>
                </a:rPr>
                <a:t>主题教育的工作进程</a:t>
              </a:r>
            </a:p>
          </p:txBody>
        </p:sp>
        <p:sp>
          <p:nvSpPr>
            <p:cNvPr id="16" name="矩形 15"/>
            <p:cNvSpPr/>
            <p:nvPr/>
          </p:nvSpPr>
          <p:spPr>
            <a:xfrm>
              <a:off x="4377389" y="899814"/>
              <a:ext cx="809741" cy="61229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accent1">
                      <a:lumMod val="75000"/>
                    </a:schemeClr>
                  </a:solidFill>
                </a:rPr>
                <a:t>一</a:t>
              </a:r>
            </a:p>
          </p:txBody>
        </p:sp>
        <p:cxnSp>
          <p:nvCxnSpPr>
            <p:cNvPr id="17" name="直接连接符 16"/>
            <p:cNvCxnSpPr/>
            <p:nvPr/>
          </p:nvCxnSpPr>
          <p:spPr>
            <a:xfrm>
              <a:off x="5292008" y="1511814"/>
              <a:ext cx="4666290" cy="0"/>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3776370" y="1389879"/>
            <a:ext cx="5027930" cy="1256665"/>
            <a:chOff x="4350133" y="948658"/>
            <a:chExt cx="5994837" cy="1267494"/>
          </a:xfrm>
        </p:grpSpPr>
        <p:sp>
          <p:nvSpPr>
            <p:cNvPr id="23" name="文本框 30"/>
            <p:cNvSpPr txBox="1"/>
            <p:nvPr/>
          </p:nvSpPr>
          <p:spPr>
            <a:xfrm>
              <a:off x="5363910" y="948658"/>
              <a:ext cx="4981060" cy="520063"/>
            </a:xfrm>
            <a:prstGeom prst="rect">
              <a:avLst/>
            </a:prstGeom>
            <a:noFill/>
          </p:spPr>
          <p:txBody>
            <a:bodyPr wrap="square" rtlCol="0">
              <a:spAutoFit/>
            </a:bodyPr>
            <a:lstStyle>
              <a:defPPr>
                <a:defRPr lang="zh-CN"/>
              </a:defPPr>
              <a:lvl1pPr>
                <a:lnSpc>
                  <a:spcPct val="120000"/>
                </a:lnSpc>
                <a:defRPr sz="2300" b="1">
                  <a:solidFill>
                    <a:schemeClr val="accent1"/>
                  </a:solidFill>
                  <a:cs typeface="+mn-ea"/>
                </a:defRPr>
              </a:lvl1pPr>
            </a:lstStyle>
            <a:p>
              <a:r>
                <a:rPr lang="zh-CN" altLang="en-US" dirty="0">
                  <a:solidFill>
                    <a:schemeClr val="accent1">
                      <a:lumMod val="75000"/>
                    </a:schemeClr>
                  </a:solidFill>
                  <a:sym typeface="+mn-lt"/>
                </a:rPr>
                <a:t>深刻认识主题教育的重大意义</a:t>
              </a:r>
            </a:p>
          </p:txBody>
        </p:sp>
        <p:sp>
          <p:nvSpPr>
            <p:cNvPr id="24" name="矩形 23"/>
            <p:cNvSpPr/>
            <p:nvPr/>
          </p:nvSpPr>
          <p:spPr>
            <a:xfrm>
              <a:off x="4350133" y="1603861"/>
              <a:ext cx="797999" cy="612291"/>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accent1">
                      <a:lumMod val="75000"/>
                    </a:schemeClr>
                  </a:solidFill>
                </a:rPr>
                <a:t>二</a:t>
              </a:r>
            </a:p>
          </p:txBody>
        </p:sp>
        <p:cxnSp>
          <p:nvCxnSpPr>
            <p:cNvPr id="25" name="直接连接符 24"/>
            <p:cNvCxnSpPr/>
            <p:nvPr/>
          </p:nvCxnSpPr>
          <p:spPr>
            <a:xfrm>
              <a:off x="5292008" y="2215861"/>
              <a:ext cx="4580144" cy="0"/>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3785895" y="2039384"/>
            <a:ext cx="4897755" cy="1325035"/>
            <a:chOff x="4377389" y="1594873"/>
            <a:chExt cx="5671085" cy="1325035"/>
          </a:xfrm>
        </p:grpSpPr>
        <p:sp>
          <p:nvSpPr>
            <p:cNvPr id="28" name="文本框 33"/>
            <p:cNvSpPr txBox="1"/>
            <p:nvPr/>
          </p:nvSpPr>
          <p:spPr>
            <a:xfrm>
              <a:off x="5375141" y="1594873"/>
              <a:ext cx="4673333" cy="515620"/>
            </a:xfrm>
            <a:prstGeom prst="rect">
              <a:avLst/>
            </a:prstGeom>
            <a:noFill/>
          </p:spPr>
          <p:txBody>
            <a:bodyPr wrap="square" rtlCol="0">
              <a:spAutoFit/>
            </a:bodyPr>
            <a:lstStyle>
              <a:defPPr>
                <a:defRPr lang="zh-CN"/>
              </a:defPPr>
              <a:lvl1pPr>
                <a:lnSpc>
                  <a:spcPct val="120000"/>
                </a:lnSpc>
                <a:defRPr sz="2300" b="1">
                  <a:solidFill>
                    <a:schemeClr val="accent1"/>
                  </a:solidFill>
                  <a:cs typeface="+mn-ea"/>
                </a:defRPr>
              </a:lvl1pPr>
            </a:lstStyle>
            <a:p>
              <a:r>
                <a:rPr lang="zh-CN" altLang="en-US" dirty="0">
                  <a:gradFill>
                    <a:gsLst>
                      <a:gs pos="0">
                        <a:srgbClr val="E30000"/>
                      </a:gs>
                      <a:gs pos="100000">
                        <a:srgbClr val="760303"/>
                      </a:gs>
                    </a:gsLst>
                    <a:lin scaled="0"/>
                  </a:gradFill>
                  <a:sym typeface="+mn-lt"/>
                </a:rPr>
                <a:t>准确把握主题教育的目标要求</a:t>
              </a:r>
            </a:p>
          </p:txBody>
        </p:sp>
        <p:sp>
          <p:nvSpPr>
            <p:cNvPr id="30" name="矩形 29"/>
            <p:cNvSpPr/>
            <p:nvPr/>
          </p:nvSpPr>
          <p:spPr>
            <a:xfrm>
              <a:off x="4377389" y="2307908"/>
              <a:ext cx="770603" cy="61200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accent1">
                      <a:lumMod val="75000"/>
                    </a:schemeClr>
                  </a:solidFill>
                </a:rPr>
                <a:t>三</a:t>
              </a:r>
            </a:p>
          </p:txBody>
        </p:sp>
        <p:cxnSp>
          <p:nvCxnSpPr>
            <p:cNvPr id="31" name="直接连接符 30"/>
            <p:cNvCxnSpPr/>
            <p:nvPr/>
          </p:nvCxnSpPr>
          <p:spPr>
            <a:xfrm>
              <a:off x="5292008" y="2919908"/>
              <a:ext cx="4421553" cy="0"/>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3789282" y="3516249"/>
            <a:ext cx="4893945" cy="612000"/>
            <a:chOff x="4377389" y="2307908"/>
            <a:chExt cx="5666675" cy="612000"/>
          </a:xfrm>
        </p:grpSpPr>
        <p:sp>
          <p:nvSpPr>
            <p:cNvPr id="20" name="文本框 33"/>
            <p:cNvSpPr txBox="1"/>
            <p:nvPr/>
          </p:nvSpPr>
          <p:spPr>
            <a:xfrm>
              <a:off x="5370730" y="2315528"/>
              <a:ext cx="4673334" cy="515620"/>
            </a:xfrm>
            <a:prstGeom prst="rect">
              <a:avLst/>
            </a:prstGeom>
            <a:noFill/>
          </p:spPr>
          <p:txBody>
            <a:bodyPr wrap="square" rtlCol="0">
              <a:spAutoFit/>
            </a:bodyPr>
            <a:lstStyle>
              <a:defPPr>
                <a:defRPr lang="zh-CN"/>
              </a:defPPr>
              <a:lvl1pPr>
                <a:lnSpc>
                  <a:spcPct val="120000"/>
                </a:lnSpc>
                <a:defRPr sz="2300" b="1">
                  <a:solidFill>
                    <a:schemeClr val="accent1"/>
                  </a:solidFill>
                  <a:cs typeface="+mn-ea"/>
                </a:defRPr>
              </a:lvl1pPr>
            </a:lstStyle>
            <a:p>
              <a:r>
                <a:rPr lang="zh-CN" altLang="en-US" dirty="0">
                  <a:solidFill>
                    <a:schemeClr val="accent1">
                      <a:lumMod val="75000"/>
                    </a:schemeClr>
                  </a:solidFill>
                  <a:sym typeface="+mn-lt"/>
                </a:rPr>
                <a:t>具体掌握主题教育的过程要领</a:t>
              </a:r>
            </a:p>
          </p:txBody>
        </p:sp>
        <p:sp>
          <p:nvSpPr>
            <p:cNvPr id="21" name="矩形 20"/>
            <p:cNvSpPr/>
            <p:nvPr/>
          </p:nvSpPr>
          <p:spPr>
            <a:xfrm>
              <a:off x="4377389" y="2307908"/>
              <a:ext cx="770603" cy="61200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accent1">
                      <a:lumMod val="75000"/>
                    </a:schemeClr>
                  </a:solidFill>
                </a:rPr>
                <a:t>四</a:t>
              </a:r>
            </a:p>
          </p:txBody>
        </p:sp>
        <p:cxnSp>
          <p:nvCxnSpPr>
            <p:cNvPr id="22" name="直接连接符 21"/>
            <p:cNvCxnSpPr/>
            <p:nvPr/>
          </p:nvCxnSpPr>
          <p:spPr>
            <a:xfrm>
              <a:off x="5292008" y="2919908"/>
              <a:ext cx="4421553" cy="0"/>
            </a:xfrm>
            <a:prstGeom prst="line">
              <a:avLst/>
            </a:prstGeom>
            <a:ln w="12700">
              <a:solidFill>
                <a:schemeClr val="tx1">
                  <a:lumMod val="75000"/>
                  <a:lumOff val="25000"/>
                </a:schemeClr>
              </a:solidFill>
              <a:prstDash val="sysDash"/>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xmlns="" Requires="p14">
      <p:transition spd="slow" p14:dur="2000" advTm="6993"/>
    </mc:Choice>
    <mc:Fallback>
      <p:transition spd="slow" advTm="6993"/>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C59778E3-0D3A-424A-88B7-959005D03E54"/>
  <p:tag name="ISPRING_ULTRA_SCORM_SLIDE_COUNT" val="7"/>
  <p:tag name="ISPRING_SCORM_RATE_SLIDES" val="1"/>
  <p:tag name="ISPRINGONLINEFOLDERID" val="0"/>
  <p:tag name="ISPRINGONLINEFOLDERPATH" val="Content List"/>
  <p:tag name="ISPRINGCLOUDFOLDERID" val="0"/>
  <p:tag name="ISPRINGCLOUDFOLDERPATH" val="Repository"/>
  <p:tag name="ISPRING_PLAYERS_CUSTOMIZATION" val="UEsDBBQAAgAIAJpWWE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CaVlhI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JpWWEi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mlZYSC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mlZYSG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mlZYSD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mlZYSLO/s1BtAAAAcgAAABwAAAB1bml2ZXJzYWwvbG9jYWxfc2V0dGluZ3MueG1sDcw9DoMwDEDhnVNYnsrQv42BwMZYVSo9gBUshOTYKLGqcnuyveHT68d/EvhxLptpwOftgcAabdl0Dfidp2uHUJx0ITHlgGoI49D0YpHkw+4VFtiFDs4zpxrOL0pVvjMXVievZ7hE248W70NzAl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CaVlhIJdAvvcMIAAAPPgAAKQAAAHVuaXZlcnNhbC9za2luX2N1c3RvbWl6YXRpb25fc2V0dGluZ3MueG1s7Rtrb6vI9fv9FSNXK22lKn7gVypfVxjGCboO9hqS3NuqsrCZxCjAeGHse73yh/01+8P6S3pmgBgc24EkVdUKk0ThzHnNec3jJL3wyfGVdcio5/xmMYf6BmHM8R/D/ieEegvq0mASkJCwsLqH3Du+Tb9r/gPlMICGzPJtK7AVPhr2a2goPqjbkbtqF96ag2YDdZq4gbtIxS0Fxi4l9VJSYExt1JVe9YBFxDcgC+Kz41x71czoSwLND0nANN8mP/pSFjs9lJ3BVWDZDuCF/XaTP7tE6k5t8gc1661OC+8asiRJbaS01Lpa23U6lx25jnCt2apJu0G3ITUkVG+16pftXb3TaEnwNrxsA5cmvmyjZqfZbKi7Bm4ANZLlgdpQdh3psl6XQRruXiq74XDQqdVQvV6Xmuqu1ZaGgxoCbAl4yFKXG1BSpYHU3skDud6V0FAZDobNHVZxW2mhbgO3a7VdczCQarW9cfezS5trD809ncScrzA86oKjozy2qkeCq7dYBwEgm8RbuRYjyLc88rkiYtJnImLRzwu62v65EgeoCOYEPdErC42AAObM+oYDUIIUug5CEjPrVcVQgicUS2dGGo4c+3NlvmaM+hcL6jPQ68KngWe5lf6fouCJp5aHkm5IUITuwVqQvbiO+OQli2VBQMNzjmhBvZXlb0f0kV7MrcXTY0DXvp1LzeV2RQLX8Z8Au3bZUfBZQa4TMo0RL6Mf7vInP9kKgiMkXL025k8uSteaEzeRWBOfAnR7ka9b5IB044QOE6RynT/nSFfWI8k6oCvz5zyND1KyXuvw53UiRn4wQJd4/jfOorvWlgRZIVG9PEtFV+tV0XhaBfSRGztL97qjn+lcCuXHf+Qa1viTi4hPkAvM5aXYbGL+6gFi/HpYS3oeSAHnpotLDBIsJ4OZMr6ZyPq32Wh8NZ4NtKtKX4myEvG0/LnR7v6ot9pQuWK6nJyMG3k0yvJCglmrlo+Xbk7HoxkwxKOZjr+alT7/WZh0fGuONB1X+vEvhRlMpviu0uc/85DeTqdYN2fGSFPxTDNm+tgUdhlhE6uV/je6RktrQxCjaOOQ74gtCYLy7AQEha5jiwFesh1/TXLIU8c3sqbPptgwp5piamO90jdoEGz/Ijhba7aE4FlaIbKd0Jq7xBZiIUTE+Cq93MEXWzqAST3L8S/ySJ/K95p+NTPH45Exw7qaQCp97NtIDSwuqTijqWzgKfAILFjI30Y+E9EnOCDZdQszudaurkfwbXJFrp3HpQvf7A3aTDC4ZEL8HIQQOHgKUWcY9+Opym0IApGFVlYYfqeBnQmatOty8NZ0ZQyhqZgp/iZnk/AGxzv+AkKHLFgOfjfYMOQrPBuMv0KMQ26OCxKNv0BKfilI9A0bkEPYyEGmy3falcwzgqdhkiBJDi4sHu/uFlmLBdBxa24cug4Bwi0MaSKyMbwoLMnAv9yCIzV5dCLbI8ZgbPH26GwIqBLYsMzlkAVlSMEqj65fbrW/z4ayNsLqDMJNHd/PTFEluVDP2iKfMmTZG8tfEDQnC2sNmbCFMduxxRj3vFDh17XzG7JYXH9+ikuXruKvP71BpUzBO6IZbJhBGGxTVuw16dxs8QzeqAiP9ZNa5DHAm1UwFKzLU238MS4KHW/tRlX6Ixz1rFxRZ72qx/vtld9t/wFljKgEDzSoaAOHFiLCsBLzJQcWT7cQoaYPQVx88oSCz4+ohRjo45iHTtE72NyB5TKK3IFFi7G4xwNDM2GzdU/m/PSRg1jkauS14/7mZ0SXwAn9OVXn5IHCfskl1ibayMDaJdyfx8uprVJmaTE1cwSK68DzMQoq4Oo6Hj9D5WN7e4MTU0SrQWY+93Tt2iK7XedJrAhg57VHXu7DHgLqCahrhUlcR4vS396pSDTFaSR3UmwD8ZyguX2Vys93eczA8lS5nimyrmB+ouD57Oang+zgNhmZxmwkDzgHSBPPYoslrMIP/JyXn1d0IlDxUAZ+8eQNYgWL5b9+/yM/mwN9IiiKoX8tygeSn1dN/MzvHzplJPxnDj6mPMiSipechPGBKiHNf74yNQjQDzmyWNGy5FGPX3HlEg0pELtRNk1Zub6BLDFEUtB1AHvBgkxu5OkXKHxir1/p31jBExROk1K3KCNheR6brLAO+yPumrmOTwqSv3sl4pM3tclMVlVx9occdZ3FU7T82nCAia/5kEsfi/BTrmUdqvMBS2I7rDhPsbglVQtKQvS+Lwibo2vdM2B/oeJaUMNZ5n7GZwF1J/xm6+VVLiDwizgI4z4L+JE+eUtjhEv6PfZdjJWGHGJOQIUJ3yv2Hyw3jJH3wEP0Kc8dO40bQw4R76gL64ISTSeNnx04JFOUgbj6TVM8w17oDueseGg/0RTwEF8nP9gL/BTwEN/gi8oYDnYvdTocSpMm93EDK0jDU86LGR3xHiARX9SpWMXkLYvDVRjxi9kwNZMYkMX0qE36YnU0HY/ECc1haY2rJ1Tu+c8bmBtOM9+KeYe88ZAZ2Adw9XwE95jDXHI6vMU8IAnTthbvnwqZsRc1EA6NEUER267I5wocRazFktf6sIJiHp8r3JxRk+YU3SqpaLygpSiFNudJPVHRRUEvJNLndbyYKBrl+3miXvWFnXrVcx7qxWxPO9Bfe3MSYIgBB+pc7KEsMI2+TC7D7sSe9IDuxGiaAVsCbx9OSUkmpACZwBIbqyRbopf0OOwumeOSDXFjnBQgZZzz8++FkB3ng1tmI/LA0uEdQwpnQVzs9rGYLYIp+EkqcSbLFP7sSMGkY9Y8FLM/Uq2S9Scl7MiSlBRqHu/pGk3ZgdurR2QB7inz96rplRaK1JFO69n265FWbtl9LbuvZfe17L7+z3RfP5Xt17L9WrZfy/Zr2X4t269l+7Vsv5bt17L9WrZfy/Zr2X4t269l+7Vsv5bt1w9uv56/7D7ov6Zu7z+6/bpnXXZfz/iubL6Wzdey+Vo2X/9vm69n/xzov9d7PYQBKfA7+T/f/wZQSwMEFAACAAgAm1ZYSEpyykhxDQAAJyIAABcAAAB1bml2ZXJzYWwvdW5pdmVyc2FsLnBuZ+2aaVRTWbaAr+UE4oDtK9FiarUFqwQZIgQkJIUyaBWCNQgyGEAmRUgICEiAYEG1iAMp4QnBAFlVdmPXC3MwIYEQFWUwCSmaClMCQRkihBDDJQmBBDqBqlq9Vv/rn2/lxx3O+e45d++zz95n37tO4YUAv107PtkBAMCuc2e9vwaALf4AsBljtE1Xs3razk932ZT6td9poK7XYkZX2BLvdd4LABrxJpqorbqycfLZkFQA2N2hPzZ1of8RAwCH2s55e317EykdPX/PLmP01luwXAPgAFqeCebIcOH7L7Zu9Tn6lxN/2XH6gtHsZz/deWdzJ3L/Z1+ZHj5k6u3v2ncrsulep9m0HAr/WCJU877kVZzrXQzfaub5lPx/rWRGVsDg6EUXVUB6BxHdnrkwS66vatMssJ8is+U+OnluPWlW4K8d6vdWdgheTPJyV8GUOH11a+RIt2vFtpLBiNwc90O6mueXnR9MniS0KQbC2Ma6MjD/07Wjqmm3Sv7Z9eevhvYwRWurKvZDPczoay7OIu9dvy2P/Eh3Mc3Tt/rcyEZfd4igP39vAAZgAAZgAAZgAAZgAAZgAAZgAAZgAAZgAAZgAP+/wSsmSytF2+pvNfj/ttvgHTboNnlnD4QHS12YLAmsgimHom1Jak681SmwZVrOnajoag3drf9rWapVziWELVAJXQjc4hNry2auR38vTKAhC9rtp+WiSde1Fy8mnw0iPdQvzdobshv2kDPbwJZg9mYAeD764c3xelhzxHJEVyLY21RbmomupicJwDIn3kxs6dqF7dtLnpJwWDVgna5vknoZoXm7J7C2ky+Gq+glZRE4teXg2mww65S6E9qOmfUQqXs9OlNTkTff/pU2qA3MXe5f6ZSSyspRCBS6ipLEYGmmHFQPBHWsORA7cH3SS9jl0++5ujQhPiFOk365mr8U+AYZAwAWV9q9EZ2XmtRKGosZPs8sj3ORORHESi/ZMUyyI73WJcFKlZBZF+0KE6naVZWo7+s6B4/gYQtFEhsqR0HBwOEfvttTgUw/heqsWTE+SulFqHsC2y3P23yRyHu99EsB/Ebc3GP1dMp05QwVAzIIRk4TVJIKrKtBHtnzDt5LRJWmoXKRbAgOIcpP6c+q5iYJ7u0EblE4ZomBMPmrBcqkU4j9ylhCVbQzT56vcVaMRzZhL9Be62RKcHWM70g7Eb/5hgt3LDGx3jUuHp+n9Z0VDsSi8BKioh2/h5Lx2rtYTf8q6t0QLBgEveuk7oI8tutomxXVs8jm8znVtsy1FRHr/gkiBXkkmIkPuS0Vg9XE2DEkD/qx/9gDz35UgoMzAKBYw8czFQcXhmpKc9AuvMZyMfbZXPAhQnhf+vuXsZu7EpNlUCzvyp6SDB7MNmfexo4Te2ZA0ybVOn0VbbJ/nxX1WqcSSzjQx/SZFok9afFM3zqsNQi2BTg8RpnYrkismjOiec3EIb3qAnRvUuOy5ub9IDaL9lg8xEl/kX+KVBiZcl7QKUkQjmXns9Zu58a6/pPGPNCSSRajTGwebAdTn3QMVYsSafTHqz/9GaMzOEOFGZ45gc0ebMQixr7n52wGkjO4bw92ZY8Vh9bmM/mwrqu7uSH2az9uKbk+4ooMnlAyXjCg5j0QpF1mRm1Vq8qZUIPKNbIpozHQuqlfFw3vmXmTYDlXO+0eBD4tCZaMm+b1uCSZ15MxRHfOu5prNqUc+pEgcd14HDfKZeXsM0RBTzjLMh2iFDsOE2doZ0I703EP6ajWWm6m2NFd5pIyutIyd0Pvll2TdHFVGC4OFkdWNOhUJniuaUC2IjlEFuI4kzyMGWwMrZIw/B3LD6QMkK5XPvggjSESUd0pkDjPQLehKmLmCeoxZ68rVWXGoWG/jnz0JhwVFYXgCXvh3v5/G+L1X23M6Ls++ZnKqZ59xordsd8fp6SQ7OsRsoyXs+2bgJYs1HL9SXhNkOSKzrROrfMR/f/jX3fNFU7b1UdZTL7DTT8WcPlGFsyNUif+oaxxa3GS0PtuknCO33iZhZiR7P+GOqPkje6HTi/TYQ6+HLCdgQtXwKddaUap5V0pyGZ6HX9Fbgd+KcXnaibKZVpKnTV5ZRswPk/vJZlWOczPtoq084IJcSqIEwbiFkpK0DiQaBuxMjJ4oq1SrpXlrkkFBJ3L3KfXHoSWWWY85DOGwripDzPtKPdXJNQuN7bTWtUUIbeesxSSC4I4zyL6KB1H3aQEf7048Hr6lBiy1/+WOQ2LqOM4vISKssE1kVqmYTawwkNGoQCQwa5ovaIIkTf1fkK96kgK4X2CzJa/NkHHt1tUyAXisXlj8ClCO7O4bO9rceUZXBkEhseYK/uuHO5cZUhNeHzHCVsbriO7zV72quQgVYEZc1RB+8P5F3nxhwkAFKXACSugNxjaqTfrY+2BxM78fUr86gynIekV3vioToHIJtEdUot8WVJPQrL+WnRQSftGH9UDnw7LmE5gr2NfDEIaWzvQo4sB9xI77ETpoyEvYsxZTVwI27MvxsR31xnBsid69PLrNtcgySQszzh5IkjWxc3scMWl0ZvWJ2/RdnkwJu595zJ1sEvTtsNmwoy19HpGEeZNeNv2YDWp/l6OxfA7zuyFSval2hKda5gN7xE4Rxwl3E/yRPVnWBYRd9iAIzoEGtk8fxDGtIaKdwmW+L+rFETau8elI3GId3tl6HT33F6nCZX5IuUF4hQ33YMcZW1MZX5NBUmJXj8WzIQPJFTqPIjevZNSAw7FqePwP1DyzhX44u3/xG0QRcfKqvN6Nt4jXuqwXk1eqEXnSBa3NkIHuS182HOP2jE8EbydpJlNiU0TAYDQksy7U3Dq+lDAJUbSL+jG6NvGxqmrxcNIoag3HGG+mrXC9KP+4lwGke1M7X7junqBnNak86/DEM7EWGlWKVgT2RTR68R+xqrV/uimC8GoIwSNXwG7qLWIv1Djv7PcTGILlxeW1GdPHbeNWFselIHvn+CrsueirT0qfd2+u/cf4uA9lUMLqe8OxQ3Jopp8vuNSvVjST5te53d+d/DEyHsRaWeah8XT3HPTpr8LkshurMyIXfXsoKKouTJxWPmQc8d+olKMHk6UqLy2l2Qm1Qz0ZG4pWZJErGEXfg7MmT15l2OisAv0VPw6cxIi5VAY9uOsdXufeSqIqKuZNwdutU4Mx5Mu4wJgr3aKk2qghPvSC49XH1WwExdlqm/dJY6P2KEbZi6PCivSWh2GWPzJP473+GDcSM6xkd1+I8JvHcsHOxMqK/wcC4fzJykk7ZxzcQ2nGcKbpd5aC2VaB1NPsXatYAQsGvvRemSlwdSTJWze3TKXjkxzCTmyyTIA0rF/b9wly+J+wZjSrvzHrJ8tEn7zntva6CrpeNJVx2GHibi87hpSiFk0riqTOlU11DyqbCmMdK4v5C+33IlsAl+aOFRYJfQfS3mIz548YotYleMDcapWEYatGd+OcPNcvEvhOrTwV6ZMyaqJkGmzyaDa4AkeA7cxDFMPoGMtC+e+6Ur8B8nsxDQo9+9nxUA2RdaJTr/RZJdqs/eZUiU0QvJFsqJRbw2whQGf/qWCjhN4xHSi2Rcg3JoSNb1gPJEGEfAFaYJlJgo2wrkehdxHVmD2voiJD9BFF7trpuW2qjJduvGzmj6hzzpI2fJ7EeGoH8APYT4fzdOwLIsrChyMp/maGFFMxoi1AZfW4w7vSwdms6bt5txG4G3MWlWLyyTvnMcokQvIS/a8sS6duv1omsopZsclaIOYoT1JyeIV6NKiDP8uacOOLUK0Auf+alZ7c1+QapcuwVrkQHh2CIgVhY/VB0hOFW55ZgrbYvciRvzQz4ru8P19/jbl+xvWuqEr65d/CNv6h3BtxhsRGfuu0LaUZI7n/77OBWPqsMd6fR2H9/rPV1/88ziOrGIf0s02YsPGojiIzJKGiiH0pCBJpF4H7NSj4NL1lbF39ocK9/hz0IYsq30Fk0IU+fPn2iBZ2Zk287Vz3JwN+yT1Rv3bQn/AUyVMZU8h/jeyCZJrdTPtn4OkNY0YjQ7n8SwRtjmVCIc2kZFYeel3sYssw5m21n+TWJGMgOdyLBSOh+8MYrfrUwZYtzQvP78nabRyxlkE1zkuCz7qlmhK7/ZDLPeVyHJkWewHGCsUS81Fj+3d3iLSB/gp3SSCMo9PCpXCLn1ci+Q83ETmFXdd6R1uDN3ICxsJ4pvPhMFp+rwwdr7p0Qyok7DnCR7O2Hnk+G++mDt94CVxKTABBXpZ6AXDeCjB8vA4ooqgaqYXOny1Z7cNTe6T3n03S8EPDuTFLvzdIefawbOu/+7QulTbygr0ETj5lrBRoNX1k49jGRtNJ6rbP203DlYrMz/qruDF7PYhsDuL63EK8tOCzzhujVsAYFzZcl5AKcO8d5Vdjlg9E/4pQfgxD74y1zOBR+CWxbdV04yDtMfbda9o0W7Zp999YOqv/xg47bhJd76TlavLB8uO/LFHQedwuXZ++u8EoU//F/PaFdEasmiLvvW96kdCDzUv0mG9k7X5y84d1xzL3+ptlnL6j10QbZb+cUuDrNW0hYEwtH28viM33/7T1YUatJu7GlHezmF+sstLv/MDOOcT4F13OjLvX1BLAwQUAAIACACbVlhIle6RfksAAABrAAAAGwAAAHVuaXZlcnNhbC91bml2ZXJzYWwucG5nLnhtbLOxr8jNUShLLSrOzM+zVTLUM1Cyt+PlsikoSi3LTC1XqACKAQUhQEmhEsg1QnDLM1NKMoBCBuZmCMGM1Mz0jBJbJQsDc7igPtBMAFBLAQIAABQAAgAIAJpWWEgVDq0oZAQAAAcRAAAdAAAAAAAAAAEAAAAAAAAAAAB1bml2ZXJzYWwvY29tbW9uX21lc3NhZ2VzLmxuZ1BLAQIAABQAAgAIAJpWWEgIfgsjKQMAAIYMAAAnAAAAAAAAAAEAAAAAAJ8EAAB1bml2ZXJzYWwvZmxhc2hfcHVibGlzaGluZ19zZXR0aW5ncy54bWxQSwECAAAUAAIACACaVlhItfwJZLoCAABVCgAAIQAAAAAAAAABAAAAAAANCAAAdW5pdmVyc2FsL2ZsYXNoX3NraW5fc2V0dGluZ3MueG1sUEsBAgAAFAACAAgAmlZYSCqWD2f+AgAAlwsAACYAAAAAAAAAAQAAAAAABgsAAHVuaXZlcnNhbC9odG1sX3B1Ymxpc2hpbmdfc2V0dGluZ3MueG1sUEsBAgAAFAACAAgAmlZYSGhxUpGaAQAAHwYAAB8AAAAAAAAAAQAAAAAASA4AAHVuaXZlcnNhbC9odG1sX3NraW5fc2V0dGluZ3MuanNQSwECAAAUAAIACACaVlhIPTwv0cEAAADlAQAAGgAAAAAAAAABAAAAAAAfEAAAdW5pdmVyc2FsL2kxOG5fcHJlc2V0cy54bWxQSwECAAAUAAIACACaVlhIs7+zUG0AAAByAAAAHAAAAAAAAAABAAAAAAAYEQAAdW5pdmVyc2FsL2xvY2FsX3NldHRpbmdzLnhtbFBLAQIAABQAAgAIAESUV0cjtE77+wIAALAIAAAUAAAAAAAAAAEAAAAAAL8RAAB1bml2ZXJzYWwvcGxheWVyLnhtbFBLAQIAABQAAgAIAJpWWEgl0C+9wwgAAA8+AAApAAAAAAAAAAEAAAAAAOwUAAB1bml2ZXJzYWwvc2tpbl9jdXN0b21pemF0aW9uX3NldHRpbmdzLnhtbFBLAQIAABQAAgAIAJtWWEhKcspIcQ0AACciAAAXAAAAAAAAAAAAAAAAAPYdAAB1bml2ZXJzYWwvdW5pdmVyc2FsLnBuZ1BLAQIAABQAAgAIAJtWWEiV7pF+SwAAAGsAAAAbAAAAAAAAAAEAAAAAAJwrAAB1bml2ZXJzYWwvdW5pdmVyc2FsLnBuZy54bWxQSwUGAAAAAAsACwBJAwAAICwAAAAA"/>
  <p:tag name="ISPRING_PRESENTATION_TITLE" val="做"/>
  <p:tag name="ISPRING_OUTPUT_FOLDER" val="C:\Users\abc\Desktop"/>
  <p:tag name="ISPRING_SCORM_ENDPOINT" val="&lt;endpoint&gt;&lt;enable&gt;0&lt;/enable&gt;&lt;lrs&gt;http://&lt;/lrs&gt;&lt;auth&gt;0&lt;/auth&gt;&lt;login&gt;&lt;/login&gt;&lt;password&gt;&lt;/password&gt;&lt;key&gt;&lt;/key&gt;&lt;name&gt;&lt;/name&gt;&lt;email&gt;&lt;/email&gt;&lt;/endpoint&gt;&#10;"/>
  <p:tag name="KSO_WM_DOC_GUID" val="{f3dc5e99-2336-4d67-a4bb-4e34bd3e5682}"/>
</p:tagLst>
</file>

<file path=ppt/tags/tag10.xml><?xml version="1.0" encoding="utf-8"?>
<p:tagLst xmlns:a="http://schemas.openxmlformats.org/drawingml/2006/main" xmlns:r="http://schemas.openxmlformats.org/officeDocument/2006/relationships" xmlns:p="http://schemas.openxmlformats.org/presentationml/2006/main">
  <p:tag name="TIMING" val="|1.8|1.5|1.3"/>
</p:tagLst>
</file>

<file path=ppt/tags/tag11.xml><?xml version="1.0" encoding="utf-8"?>
<p:tagLst xmlns:a="http://schemas.openxmlformats.org/drawingml/2006/main" xmlns:r="http://schemas.openxmlformats.org/officeDocument/2006/relationships" xmlns:p="http://schemas.openxmlformats.org/presentationml/2006/main">
  <p:tag name="TIMING" val="|1.8|1.5|1.3"/>
</p:tagLst>
</file>

<file path=ppt/tags/tag12.xml><?xml version="1.0" encoding="utf-8"?>
<p:tagLst xmlns:a="http://schemas.openxmlformats.org/drawingml/2006/main" xmlns:r="http://schemas.openxmlformats.org/officeDocument/2006/relationships" xmlns:p="http://schemas.openxmlformats.org/presentationml/2006/main">
  <p:tag name="TIMING" val="|1.8|1.5|1.3"/>
</p:tagLst>
</file>

<file path=ppt/tags/tag13.xml><?xml version="1.0" encoding="utf-8"?>
<p:tagLst xmlns:a="http://schemas.openxmlformats.org/drawingml/2006/main" xmlns:r="http://schemas.openxmlformats.org/officeDocument/2006/relationships" xmlns:p="http://schemas.openxmlformats.org/presentationml/2006/main">
  <p:tag name="TIMING" val="|1.8|1.5|1.3"/>
</p:tagLst>
</file>

<file path=ppt/tags/tag14.xml><?xml version="1.0" encoding="utf-8"?>
<p:tagLst xmlns:a="http://schemas.openxmlformats.org/drawingml/2006/main" xmlns:r="http://schemas.openxmlformats.org/officeDocument/2006/relationships" xmlns:p="http://schemas.openxmlformats.org/presentationml/2006/main">
  <p:tag name="TIMING" val="|1.8|1.5|1.3"/>
</p:tagLst>
</file>

<file path=ppt/tags/tag15.xml><?xml version="1.0" encoding="utf-8"?>
<p:tagLst xmlns:a="http://schemas.openxmlformats.org/drawingml/2006/main" xmlns:r="http://schemas.openxmlformats.org/officeDocument/2006/relationships" xmlns:p="http://schemas.openxmlformats.org/presentationml/2006/main">
  <p:tag name="TIMING" val="|1.8|1.5|1.3"/>
</p:tagLst>
</file>

<file path=ppt/tags/tag16.xml><?xml version="1.0" encoding="utf-8"?>
<p:tagLst xmlns:a="http://schemas.openxmlformats.org/drawingml/2006/main" xmlns:r="http://schemas.openxmlformats.org/officeDocument/2006/relationships" xmlns:p="http://schemas.openxmlformats.org/presentationml/2006/main">
  <p:tag name="TIMING" val="|1.8|1.5|1.3"/>
</p:tagLst>
</file>

<file path=ppt/tags/tag2.xml><?xml version="1.0" encoding="utf-8"?>
<p:tagLst xmlns:a="http://schemas.openxmlformats.org/drawingml/2006/main" xmlns:r="http://schemas.openxmlformats.org/officeDocument/2006/relationships" xmlns:p="http://schemas.openxmlformats.org/presentationml/2006/main">
  <p:tag name="TIMING" val="|2"/>
</p:tagLst>
</file>

<file path=ppt/tags/tag3.xml><?xml version="1.0" encoding="utf-8"?>
<p:tagLst xmlns:a="http://schemas.openxmlformats.org/drawingml/2006/main" xmlns:r="http://schemas.openxmlformats.org/officeDocument/2006/relationships" xmlns:p="http://schemas.openxmlformats.org/presentationml/2006/main">
  <p:tag name="TIMING" val="|2"/>
</p:tagLst>
</file>

<file path=ppt/tags/tag4.xml><?xml version="1.0" encoding="utf-8"?>
<p:tagLst xmlns:a="http://schemas.openxmlformats.org/drawingml/2006/main" xmlns:r="http://schemas.openxmlformats.org/officeDocument/2006/relationships" xmlns:p="http://schemas.openxmlformats.org/presentationml/2006/main">
  <p:tag name="TIMING" val="|2"/>
</p:tagLst>
</file>

<file path=ppt/tags/tag5.xml><?xml version="1.0" encoding="utf-8"?>
<p:tagLst xmlns:a="http://schemas.openxmlformats.org/drawingml/2006/main" xmlns:r="http://schemas.openxmlformats.org/officeDocument/2006/relationships" xmlns:p="http://schemas.openxmlformats.org/presentationml/2006/main">
  <p:tag name="TIMING" val="|2"/>
</p:tagLst>
</file>

<file path=ppt/tags/tag6.xml><?xml version="1.0" encoding="utf-8"?>
<p:tagLst xmlns:a="http://schemas.openxmlformats.org/drawingml/2006/main" xmlns:r="http://schemas.openxmlformats.org/officeDocument/2006/relationships" xmlns:p="http://schemas.openxmlformats.org/presentationml/2006/main">
  <p:tag name="TIMING" val="|1.8|1.5|1.3"/>
</p:tagLst>
</file>

<file path=ppt/tags/tag7.xml><?xml version="1.0" encoding="utf-8"?>
<p:tagLst xmlns:a="http://schemas.openxmlformats.org/drawingml/2006/main" xmlns:r="http://schemas.openxmlformats.org/officeDocument/2006/relationships" xmlns:p="http://schemas.openxmlformats.org/presentationml/2006/main">
  <p:tag name="TIMING" val="|1.8|1.5|1.3"/>
</p:tagLst>
</file>

<file path=ppt/tags/tag8.xml><?xml version="1.0" encoding="utf-8"?>
<p:tagLst xmlns:a="http://schemas.openxmlformats.org/drawingml/2006/main" xmlns:r="http://schemas.openxmlformats.org/officeDocument/2006/relationships" xmlns:p="http://schemas.openxmlformats.org/presentationml/2006/main">
  <p:tag name="TIMING" val="|1.8|1.5|1.3"/>
</p:tagLst>
</file>

<file path=ppt/tags/tag9.xml><?xml version="1.0" encoding="utf-8"?>
<p:tagLst xmlns:a="http://schemas.openxmlformats.org/drawingml/2006/main" xmlns:r="http://schemas.openxmlformats.org/officeDocument/2006/relationships" xmlns:p="http://schemas.openxmlformats.org/presentationml/2006/main">
  <p:tag name="TIMING" val="|1.8|1.5|1.3"/>
</p:tagLst>
</file>

<file path=ppt/theme/theme1.xml><?xml version="1.0" encoding="utf-8"?>
<a:theme xmlns:a="http://schemas.openxmlformats.org/drawingml/2006/main" name="Office 主题">
  <a:themeElements>
    <a:clrScheme name="自定义 5">
      <a:dk1>
        <a:srgbClr val="000000"/>
      </a:dk1>
      <a:lt1>
        <a:srgbClr val="FFFFFF"/>
      </a:lt1>
      <a:dk2>
        <a:srgbClr val="000000"/>
      </a:dk2>
      <a:lt2>
        <a:srgbClr val="FFFFFF"/>
      </a:lt2>
      <a:accent1>
        <a:srgbClr val="9B0D13"/>
      </a:accent1>
      <a:accent2>
        <a:srgbClr val="FFBE00"/>
      </a:accent2>
      <a:accent3>
        <a:srgbClr val="D03F56"/>
      </a:accent3>
      <a:accent4>
        <a:srgbClr val="7030A0"/>
      </a:accent4>
      <a:accent5>
        <a:srgbClr val="EEECE1"/>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5">
      <a:dk1>
        <a:srgbClr val="000000"/>
      </a:dk1>
      <a:lt1>
        <a:srgbClr val="FFFFFF"/>
      </a:lt1>
      <a:dk2>
        <a:srgbClr val="000000"/>
      </a:dk2>
      <a:lt2>
        <a:srgbClr val="FFFFFF"/>
      </a:lt2>
      <a:accent1>
        <a:srgbClr val="9B0D13"/>
      </a:accent1>
      <a:accent2>
        <a:srgbClr val="FFBE00"/>
      </a:accent2>
      <a:accent3>
        <a:srgbClr val="D03F56"/>
      </a:accent3>
      <a:accent4>
        <a:srgbClr val="7030A0"/>
      </a:accent4>
      <a:accent5>
        <a:srgbClr val="EEECE1"/>
      </a:accent5>
      <a:accent6>
        <a:srgbClr val="F79646"/>
      </a:accent6>
      <a:hlink>
        <a:srgbClr val="0000FF"/>
      </a:hlink>
      <a:folHlink>
        <a:srgbClr val="800080"/>
      </a:folHlink>
    </a:clrScheme>
    <a:fontScheme name="Temp">
      <a:majorFont>
        <a:latin typeface="Impact"/>
        <a:ea typeface="微软雅黑"/>
        <a:cs typeface=""/>
      </a:majorFont>
      <a:minorFont>
        <a:latin typeface="Impact"/>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4_Office 主题">
  <a:themeElements>
    <a:clrScheme name="自定义 5">
      <a:dk1>
        <a:srgbClr val="000000"/>
      </a:dk1>
      <a:lt1>
        <a:srgbClr val="FFFFFF"/>
      </a:lt1>
      <a:dk2>
        <a:srgbClr val="000000"/>
      </a:dk2>
      <a:lt2>
        <a:srgbClr val="FFFFFF"/>
      </a:lt2>
      <a:accent1>
        <a:srgbClr val="9B0D13"/>
      </a:accent1>
      <a:accent2>
        <a:srgbClr val="FFBE00"/>
      </a:accent2>
      <a:accent3>
        <a:srgbClr val="D03F56"/>
      </a:accent3>
      <a:accent4>
        <a:srgbClr val="7030A0"/>
      </a:accent4>
      <a:accent5>
        <a:srgbClr val="EEECE1"/>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9015</Words>
  <Application>Microsoft Office PowerPoint</Application>
  <PresentationFormat>全屏显示(16:9)</PresentationFormat>
  <Paragraphs>532</Paragraphs>
  <Slides>68</Slides>
  <Notes>67</Notes>
  <HiddenSlides>0</HiddenSlides>
  <MMClips>0</MMClips>
  <ScaleCrop>false</ScaleCrop>
  <HeadingPairs>
    <vt:vector size="4" baseType="variant">
      <vt:variant>
        <vt:lpstr>主题</vt:lpstr>
      </vt:variant>
      <vt:variant>
        <vt:i4>3</vt:i4>
      </vt:variant>
      <vt:variant>
        <vt:lpstr>幻灯片标题</vt:lpstr>
      </vt:variant>
      <vt:variant>
        <vt:i4>68</vt:i4>
      </vt:variant>
    </vt:vector>
  </HeadingPairs>
  <TitlesOfParts>
    <vt:vector size="71" baseType="lpstr">
      <vt:lpstr>Office 主题</vt:lpstr>
      <vt:lpstr>1_Office 主题</vt:lpstr>
      <vt:lpstr>4_Office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做</dc:title>
  <dc:creator>abc</dc:creator>
  <cp:lastModifiedBy>xbany</cp:lastModifiedBy>
  <cp:revision>759</cp:revision>
  <dcterms:created xsi:type="dcterms:W3CDTF">2016-02-23T04:18:00Z</dcterms:created>
  <dcterms:modified xsi:type="dcterms:W3CDTF">2019-10-29T07:12:43Z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