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Default Extension="wdp" ContentType="image/vnd.ms-photo"/>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4" r:id="rId2"/>
  </p:sldMasterIdLst>
  <p:notesMasterIdLst>
    <p:notesMasterId r:id="rId22"/>
  </p:notesMasterIdLst>
  <p:handoutMasterIdLst>
    <p:handoutMasterId r:id="rId23"/>
  </p:handoutMasterIdLst>
  <p:sldIdLst>
    <p:sldId id="994" r:id="rId3"/>
    <p:sldId id="986" r:id="rId4"/>
    <p:sldId id="993" r:id="rId5"/>
    <p:sldId id="990" r:id="rId6"/>
    <p:sldId id="758" r:id="rId7"/>
    <p:sldId id="676" r:id="rId8"/>
    <p:sldId id="980" r:id="rId9"/>
    <p:sldId id="931" r:id="rId10"/>
    <p:sldId id="987" r:id="rId11"/>
    <p:sldId id="981" r:id="rId12"/>
    <p:sldId id="991" r:id="rId13"/>
    <p:sldId id="983" r:id="rId14"/>
    <p:sldId id="982" r:id="rId15"/>
    <p:sldId id="984" r:id="rId16"/>
    <p:sldId id="992" r:id="rId17"/>
    <p:sldId id="988" r:id="rId18"/>
    <p:sldId id="985" r:id="rId19"/>
    <p:sldId id="989" r:id="rId20"/>
    <p:sldId id="516" r:id="rId21"/>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73" autoAdjust="0"/>
    <p:restoredTop sz="93664" autoAdjust="0"/>
  </p:normalViewPr>
  <p:slideViewPr>
    <p:cSldViewPr>
      <p:cViewPr>
        <p:scale>
          <a:sx n="100" d="100"/>
          <a:sy n="100" d="100"/>
        </p:scale>
        <p:origin x="-1014" y="-390"/>
      </p:cViewPr>
      <p:guideLst>
        <p:guide orient="horz" pos="1620"/>
        <p:guide orient="horz" pos="2488"/>
        <p:guide orient="horz" pos="2750"/>
        <p:guide orient="horz" pos="2649"/>
        <p:guide orient="horz" pos="3240"/>
        <p:guide orient="horz" pos="2181"/>
        <p:guide pos="2880"/>
        <p:guide pos="5760"/>
        <p:guide pos="3963"/>
        <p:guide pos="3152"/>
        <p:guide pos="3295"/>
        <p:guide pos="3670"/>
        <p:guide pos="2290"/>
        <p:guide pos="5012"/>
      </p:guideLst>
    </p:cSldViewPr>
  </p:slideViewPr>
  <p:notesTextViewPr>
    <p:cViewPr>
      <p:scale>
        <a:sx n="100" d="100"/>
        <a:sy n="100" d="100"/>
      </p:scale>
      <p:origin x="0" y="0"/>
    </p:cViewPr>
  </p:notesTextViewPr>
  <p:sorterViewPr>
    <p:cViewPr>
      <p:scale>
        <a:sx n="52" d="100"/>
        <a:sy n="52" d="100"/>
      </p:scale>
      <p:origin x="0" y="0"/>
    </p:cViewPr>
  </p:sorterViewPr>
  <p:notesViewPr>
    <p:cSldViewPr showGuides="1">
      <p:cViewPr varScale="1">
        <p:scale>
          <a:sx n="54" d="100"/>
          <a:sy n="54" d="100"/>
        </p:scale>
        <p:origin x="-292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2019/10/29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 xmlns:p14="http://schemas.microsoft.com/office/powerpoint/2010/main" val="161844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5EEFF-2679-467A-B247-40FD39B65F2F}" type="datetimeFigureOut">
              <a:rPr lang="zh-CN" altLang="en-US" smtClean="0"/>
              <a:pPr/>
              <a:t>2019/10/29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C75BC-847C-4F83-9AE3-DC3F6F592ECA}" type="slidenum">
              <a:rPr lang="zh-CN" altLang="en-US" smtClean="0"/>
              <a:pPr/>
              <a:t>‹#›</a:t>
            </a:fld>
            <a:endParaRPr lang="zh-CN" altLang="en-US"/>
          </a:p>
        </p:txBody>
      </p:sp>
    </p:spTree>
    <p:extLst>
      <p:ext uri="{BB962C8B-B14F-4D97-AF65-F5344CB8AC3E}">
        <p14:creationId xmlns="" xmlns:p14="http://schemas.microsoft.com/office/powerpoint/2010/main" val="185429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11</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15</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4</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8" name="文本占位符 10"/>
          <p:cNvSpPr>
            <a:spLocks noGrp="1"/>
          </p:cNvSpPr>
          <p:nvPr>
            <p:ph type="body" sz="quarter" idx="10" hasCustomPrompt="1"/>
          </p:nvPr>
        </p:nvSpPr>
        <p:spPr>
          <a:xfrm>
            <a:off x="53340" y="123190"/>
            <a:ext cx="5537835" cy="575945"/>
          </a:xfrm>
        </p:spPr>
        <p:txBody>
          <a:bodyPr anchor="ctr" anchorCtr="0">
            <a:noAutofit/>
          </a:bodyPr>
          <a:lstStyle>
            <a:lvl1pPr marL="0" indent="0">
              <a:buNone/>
              <a:defRPr sz="2000" b="1">
                <a:solidFill>
                  <a:schemeClr val="accent3">
                    <a:lumMod val="75000"/>
                  </a:schemeClr>
                </a:solidFill>
              </a:defRPr>
            </a:lvl1pPr>
          </a:lstStyle>
          <a:p>
            <a:pPr lvl="0"/>
            <a:r>
              <a:rPr lang="zh-CN" altLang="en-US" dirty="0" smtClean="0"/>
              <a:t>“不忘初心、牢记使命”主题教育学习参考资料</a:t>
            </a:r>
            <a:endParaRPr lang="zh-CN" altLang="en-US" dirty="0"/>
          </a:p>
        </p:txBody>
      </p:sp>
      <p:sp>
        <p:nvSpPr>
          <p:cNvPr id="2" name="矩形 1"/>
          <p:cNvSpPr/>
          <p:nvPr userDrawn="1"/>
        </p:nvSpPr>
        <p:spPr>
          <a:xfrm>
            <a:off x="0" y="4963500"/>
            <a:ext cx="9144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725832"/>
            <a:ext cx="5724128" cy="45719"/>
          </a:xfrm>
          <a:prstGeom prst="rect">
            <a:avLst/>
          </a:prstGeom>
          <a:solidFill>
            <a:schemeClr val="accent1"/>
          </a:solidFill>
          <a:ln w="19050" cap="flat" cmpd="sng" algn="ctr">
            <a:solidFill>
              <a:schemeClr val="accent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2" name="矩形 1"/>
          <p:cNvSpPr/>
          <p:nvPr userDrawn="1"/>
        </p:nvSpPr>
        <p:spPr>
          <a:xfrm>
            <a:off x="7884368" y="522426"/>
            <a:ext cx="1259632" cy="720000"/>
          </a:xfrm>
          <a:prstGeom prst="rect">
            <a:avLst/>
          </a:prstGeom>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矩形 24"/>
          <p:cNvSpPr/>
          <p:nvPr userDrawn="1"/>
        </p:nvSpPr>
        <p:spPr>
          <a:xfrm>
            <a:off x="0" y="0"/>
            <a:ext cx="3877712" cy="5143500"/>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7" name="TextBox 19"/>
          <p:cNvSpPr txBox="1"/>
          <p:nvPr userDrawn="1"/>
        </p:nvSpPr>
        <p:spPr>
          <a:xfrm>
            <a:off x="838914" y="1491630"/>
            <a:ext cx="2940998" cy="328936"/>
          </a:xfrm>
          <a:prstGeom prst="rect">
            <a:avLst/>
          </a:prstGeom>
          <a:noFill/>
          <a:effectLst/>
        </p:spPr>
        <p:txBody>
          <a:bodyPr wrap="none" rtlCol="0">
            <a:spAutoFit/>
          </a:bodyPr>
          <a:lstStyle/>
          <a:p>
            <a:pPr>
              <a:lnSpc>
                <a:spcPct val="120000"/>
              </a:lnSpc>
            </a:pPr>
            <a:r>
              <a:rPr lang="en-US" altLang="zh-CN" sz="1400" b="1" dirty="0" smtClean="0">
                <a:solidFill>
                  <a:srgbClr val="FFBE00">
                    <a:lumMod val="20000"/>
                    <a:lumOff val="80000"/>
                  </a:srgbClr>
                </a:solidFill>
                <a:latin typeface="微软雅黑" panose="020B0503020204020204" charset="-122"/>
                <a:cs typeface="+mn-ea"/>
                <a:sym typeface="+mn-lt"/>
              </a:rPr>
              <a:t>The Communist </a:t>
            </a:r>
            <a:r>
              <a:rPr lang="en-US" altLang="zh-CN" sz="1400" b="1" dirty="0">
                <a:solidFill>
                  <a:srgbClr val="FFBE00">
                    <a:lumMod val="20000"/>
                    <a:lumOff val="80000"/>
                  </a:srgbClr>
                </a:solidFill>
                <a:latin typeface="微软雅黑" panose="020B0503020204020204" charset="-122"/>
                <a:cs typeface="+mn-ea"/>
                <a:sym typeface="+mn-lt"/>
              </a:rPr>
              <a:t>Party of </a:t>
            </a:r>
            <a:r>
              <a:rPr lang="en-US" altLang="zh-CN" sz="1400" b="1" dirty="0" smtClean="0">
                <a:solidFill>
                  <a:srgbClr val="FFBE00">
                    <a:lumMod val="20000"/>
                    <a:lumOff val="80000"/>
                  </a:srgbClr>
                </a:solidFill>
                <a:latin typeface="微软雅黑" panose="020B0503020204020204" charset="-122"/>
                <a:cs typeface="+mn-ea"/>
                <a:sym typeface="+mn-lt"/>
              </a:rPr>
              <a:t>China</a:t>
            </a:r>
            <a:endParaRPr lang="zh-CN" altLang="en-US" sz="1400" b="1" dirty="0">
              <a:solidFill>
                <a:srgbClr val="FFBE00">
                  <a:lumMod val="20000"/>
                  <a:lumOff val="80000"/>
                </a:srgbClr>
              </a:solidFill>
              <a:latin typeface="微软雅黑" panose="020B0503020204020204" charset="-122"/>
              <a:cs typeface="+mn-ea"/>
              <a:sym typeface="+mn-lt"/>
            </a:endParaRPr>
          </a:p>
        </p:txBody>
      </p:sp>
      <p:sp>
        <p:nvSpPr>
          <p:cNvPr id="18" name="TextBox 20"/>
          <p:cNvSpPr txBox="1"/>
          <p:nvPr userDrawn="1"/>
        </p:nvSpPr>
        <p:spPr>
          <a:xfrm>
            <a:off x="492229" y="932386"/>
            <a:ext cx="3175331" cy="633187"/>
          </a:xfrm>
          <a:prstGeom prst="rect">
            <a:avLst/>
          </a:prstGeom>
          <a:noFill/>
          <a:effectLst/>
        </p:spPr>
        <p:txBody>
          <a:bodyPr wrap="square" rtlCol="0">
            <a:spAutoFit/>
          </a:bodyPr>
          <a:lstStyle/>
          <a:p>
            <a:pPr algn="r">
              <a:lnSpc>
                <a:spcPct val="120000"/>
              </a:lnSpc>
            </a:pPr>
            <a:r>
              <a:rPr lang="zh-CN" altLang="en-US" sz="3200" b="1" dirty="0">
                <a:solidFill>
                  <a:srgbClr val="FFBE00">
                    <a:lumMod val="20000"/>
                    <a:lumOff val="80000"/>
                  </a:srgbClr>
                </a:solidFill>
                <a:latin typeface="微软雅黑" panose="020B0503020204020204" charset="-122"/>
                <a:cs typeface="+mn-ea"/>
                <a:sym typeface="+mn-lt"/>
              </a:rPr>
              <a:t>中国共产党</a:t>
            </a:r>
            <a:endParaRPr lang="en-US" altLang="zh-CN" sz="3200" b="1" dirty="0">
              <a:solidFill>
                <a:srgbClr val="FFBE00">
                  <a:lumMod val="20000"/>
                  <a:lumOff val="80000"/>
                </a:srgbClr>
              </a:solidFill>
              <a:latin typeface="微软雅黑" panose="020B0503020204020204" charset="-122"/>
              <a:cs typeface="+mn-ea"/>
              <a:sym typeface="+mn-lt"/>
            </a:endParaRPr>
          </a:p>
        </p:txBody>
      </p:sp>
      <p:pic>
        <p:nvPicPr>
          <p:cNvPr id="19" name="Picture 3" descr="C:\Users\xb\Desktop\53bf653e36a06.png"/>
          <p:cNvPicPr>
            <a:picLocks noChangeAspect="1" noChangeArrowheads="1"/>
          </p:cNvPicPr>
          <p:nvPr userDrawn="1"/>
        </p:nvPicPr>
        <p:blipFill>
          <a:blip r:embed="rId2" cstate="print"/>
          <a:srcRect/>
          <a:stretch>
            <a:fillRect/>
          </a:stretch>
        </p:blipFill>
        <p:spPr bwMode="auto">
          <a:xfrm>
            <a:off x="236058" y="574612"/>
            <a:ext cx="1073786" cy="95205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图片 7"/>
          <p:cNvPicPr>
            <a:picLocks noChangeAspect="1"/>
          </p:cNvPicPr>
          <p:nvPr userDrawn="1"/>
        </p:nvPicPr>
        <p:blipFill rotWithShape="1">
          <a:blip r:embed="rId3" cstate="screen">
            <a:extLst>
              <a:ext uri="{BEBA8EAE-BF5A-486C-A8C5-ECC9F3942E4B}">
                <a14:imgProps xmlns="" xmlns:a14="http://schemas.microsoft.com/office/drawing/2010/main">
                  <a14:imgLayer r:embed="rId4">
                    <a14:imgEffect>
                      <a14:brightnessContrast contrast="-40000"/>
                    </a14:imgEffect>
                    <a14:imgEffect>
                      <a14:colorTemperature colorTemp="11200"/>
                    </a14:imgEffect>
                  </a14:imgLayer>
                </a14:imgProps>
              </a:ext>
            </a:extLst>
          </a:blip>
          <a:srcRect/>
          <a:stretch>
            <a:fillRect/>
          </a:stretch>
        </p:blipFill>
        <p:spPr>
          <a:xfrm>
            <a:off x="8568" y="3838439"/>
            <a:ext cx="3869780" cy="1304644"/>
          </a:xfrm>
          <a:prstGeom prst="rect">
            <a:avLst/>
          </a:prstGeom>
          <a:noFill/>
          <a:effectLst/>
        </p:spPr>
      </p:pic>
      <p:sp>
        <p:nvSpPr>
          <p:cNvPr id="9" name="矩形 8"/>
          <p:cNvSpPr/>
          <p:nvPr userDrawn="1"/>
        </p:nvSpPr>
        <p:spPr>
          <a:xfrm>
            <a:off x="236058" y="2067694"/>
            <a:ext cx="3399838" cy="792088"/>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31"/>
          <p:cNvSpPr txBox="1"/>
          <p:nvPr userDrawn="1"/>
        </p:nvSpPr>
        <p:spPr>
          <a:xfrm>
            <a:off x="236058" y="2151896"/>
            <a:ext cx="3399838" cy="706755"/>
          </a:xfrm>
          <a:prstGeom prst="rect">
            <a:avLst/>
          </a:prstGeom>
          <a:noFill/>
        </p:spPr>
        <p:txBody>
          <a:bodyPr wrap="square" rtlCol="0">
            <a:spAutoFit/>
          </a:bodyPr>
          <a:lstStyle/>
          <a:p>
            <a:pPr algn="ctr"/>
            <a:r>
              <a:rPr lang="en-US" altLang="zh-CN" sz="2000" b="1" dirty="0" smtClean="0">
                <a:solidFill>
                  <a:schemeClr val="accent1">
                    <a:lumMod val="75000"/>
                  </a:schemeClr>
                </a:solidFill>
                <a:latin typeface="微软雅黑" panose="020B0503020204020204" charset="-122"/>
                <a:ea typeface="微软雅黑" panose="020B0503020204020204" charset="-122"/>
              </a:rPr>
              <a:t>“</a:t>
            </a:r>
            <a:r>
              <a:rPr lang="zh-CN" sz="2000" b="1" dirty="0" smtClean="0">
                <a:solidFill>
                  <a:schemeClr val="accent1">
                    <a:lumMod val="75000"/>
                  </a:schemeClr>
                </a:solidFill>
                <a:latin typeface="微软雅黑" panose="020B0503020204020204" charset="-122"/>
                <a:ea typeface="微软雅黑" panose="020B0503020204020204" charset="-122"/>
              </a:rPr>
              <a:t>不忘初心、牢记使命</a:t>
            </a:r>
            <a:r>
              <a:rPr lang="en-US" altLang="zh-CN" sz="2000" b="1" dirty="0" smtClean="0">
                <a:solidFill>
                  <a:schemeClr val="accent1">
                    <a:lumMod val="75000"/>
                  </a:schemeClr>
                </a:solidFill>
                <a:latin typeface="微软雅黑" panose="020B0503020204020204" charset="-122"/>
                <a:ea typeface="微软雅黑" panose="020B0503020204020204" charset="-122"/>
              </a:rPr>
              <a:t>”</a:t>
            </a:r>
          </a:p>
          <a:p>
            <a:pPr algn="ctr"/>
            <a:r>
              <a:rPr lang="zh-CN" altLang="en-US" sz="2000" b="1" dirty="0" smtClean="0">
                <a:solidFill>
                  <a:schemeClr val="accent1">
                    <a:lumMod val="75000"/>
                  </a:schemeClr>
                </a:solidFill>
                <a:latin typeface="微软雅黑" panose="020B0503020204020204" charset="-122"/>
                <a:ea typeface="微软雅黑" panose="020B0503020204020204" charset="-122"/>
              </a:rPr>
              <a:t>主题教育</a:t>
            </a:r>
          </a:p>
        </p:txBody>
      </p:sp>
      <p:sp>
        <p:nvSpPr>
          <p:cNvPr id="3" name="文本框 20"/>
          <p:cNvSpPr txBox="1"/>
          <p:nvPr userDrawn="1"/>
        </p:nvSpPr>
        <p:spPr>
          <a:xfrm>
            <a:off x="8890" y="3075940"/>
            <a:ext cx="3919220" cy="337185"/>
          </a:xfrm>
          <a:prstGeom prst="rect">
            <a:avLst/>
          </a:prstGeom>
          <a:noFill/>
        </p:spPr>
        <p:txBody>
          <a:bodyPr wrap="square" rtlCol="0">
            <a:spAutoFit/>
          </a:bodyPr>
          <a:lstStyle/>
          <a:p>
            <a:pPr algn="ctr"/>
            <a:r>
              <a:rPr lang="en-US" altLang="zh-CN" sz="1600" b="1" dirty="0">
                <a:solidFill>
                  <a:schemeClr val="accent2">
                    <a:lumMod val="20000"/>
                    <a:lumOff val="80000"/>
                  </a:schemeClr>
                </a:solidFill>
              </a:rPr>
              <a:t>——</a:t>
            </a:r>
            <a:r>
              <a:rPr lang="zh-CN" altLang="en-US" sz="1600" b="1" dirty="0">
                <a:solidFill>
                  <a:schemeClr val="accent2">
                    <a:lumMod val="20000"/>
                    <a:lumOff val="80000"/>
                  </a:schemeClr>
                </a:solidFill>
              </a:rPr>
              <a:t>重庆大学党员“应知应会”参考资料</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2019/10/29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9" name="图片 8"/>
          <p:cNvPicPr>
            <a:picLocks noChangeAspect="1"/>
          </p:cNvPicPr>
          <p:nvPr userDrawn="1"/>
        </p:nvPicPr>
        <p:blipFill rotWithShape="1">
          <a:blip r:embed="rId6" cstate="screen">
            <a:duotone>
              <a:schemeClr val="bg2">
                <a:shade val="45000"/>
                <a:satMod val="135000"/>
              </a:schemeClr>
              <a:prstClr val="white"/>
            </a:duotone>
          </a:blip>
          <a:srcRect/>
          <a:stretch>
            <a:fillRect/>
          </a:stretch>
        </p:blipFill>
        <p:spPr>
          <a:xfrm>
            <a:off x="322822" y="14335"/>
            <a:ext cx="8877020" cy="715773"/>
          </a:xfrm>
          <a:prstGeom prst="rect">
            <a:avLst/>
          </a:prstGeom>
        </p:spPr>
      </p:pic>
      <p:sp>
        <p:nvSpPr>
          <p:cNvPr id="10" name="矩形 9"/>
          <p:cNvSpPr/>
          <p:nvPr userDrawn="1"/>
        </p:nvSpPr>
        <p:spPr>
          <a:xfrm>
            <a:off x="0" y="0"/>
            <a:ext cx="9144000" cy="514350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srgbClr val="000000">
                    <a:tint val="75000"/>
                  </a:srgbClr>
                </a:solidFill>
              </a:rPr>
              <a:pPr/>
              <a:t>2019/10/29</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9" name="矩形 8"/>
          <p:cNvSpPr/>
          <p:nvPr userDrawn="1"/>
        </p:nvSpPr>
        <p:spPr>
          <a:xfrm>
            <a:off x="0" y="0"/>
            <a:ext cx="9144000" cy="514350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矩形 2"/>
          <p:cNvSpPr/>
          <p:nvPr/>
        </p:nvSpPr>
        <p:spPr>
          <a:xfrm>
            <a:off x="2771800" y="2020074"/>
            <a:ext cx="3467616" cy="1415772"/>
          </a:xfrm>
          <a:prstGeom prst="rect">
            <a:avLst/>
          </a:prstGeom>
        </p:spPr>
        <p:txBody>
          <a:bodyPr wrap="none">
            <a:spAutoFit/>
          </a:bodyPr>
          <a:lstStyle/>
          <a:p>
            <a:r>
              <a:rPr lang="zh-CN" altLang="en-US" sz="3200" dirty="0" smtClean="0"/>
              <a:t>支部书记工作会</a:t>
            </a:r>
            <a:r>
              <a:rPr lang="zh-CN" altLang="en-US" sz="3200" dirty="0" smtClean="0"/>
              <a:t>议</a:t>
            </a:r>
            <a:endParaRPr lang="en-US" altLang="zh-CN" sz="3200" dirty="0" smtClean="0"/>
          </a:p>
          <a:p>
            <a:endParaRPr lang="en-US" altLang="zh-CN" dirty="0" smtClean="0"/>
          </a:p>
          <a:p>
            <a:endParaRPr lang="en-US" altLang="zh-CN" dirty="0" smtClean="0"/>
          </a:p>
          <a:p>
            <a:r>
              <a:rPr lang="en-US" altLang="zh-CN" dirty="0" smtClean="0"/>
              <a:t> </a:t>
            </a:r>
            <a:r>
              <a:rPr lang="en-US" altLang="zh-CN" dirty="0" smtClean="0"/>
              <a:t>                                         </a:t>
            </a:r>
            <a:r>
              <a:rPr lang="zh-CN" altLang="en-US" dirty="0" smtClean="0"/>
              <a:t>黄</a:t>
            </a:r>
            <a:r>
              <a:rPr lang="zh-CN" altLang="en-US" dirty="0" smtClean="0"/>
              <a:t>思</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840230"/>
            <a:ext cx="6511925" cy="2215991"/>
          </a:xfrm>
          <a:prstGeom prst="rect">
            <a:avLst/>
          </a:prstGeom>
        </p:spPr>
        <p:txBody>
          <a:bodyPr wrap="square">
            <a:spAutoFit/>
          </a:bodyPr>
          <a:lstStyle/>
          <a:p>
            <a:pPr marL="342900" indent="-342900" algn="just" defTabSz="913765">
              <a:buFont typeface="Wingdings" panose="05000000000000000000" charset="0"/>
              <a:buChar char="u"/>
            </a:pPr>
            <a:r>
              <a:rPr lang="zh-CN" altLang="zh-CN" sz="2000" b="1" dirty="0" smtClean="0">
                <a:solidFill>
                  <a:schemeClr val="accent3">
                    <a:lumMod val="50000"/>
                  </a:schemeClr>
                </a:solidFill>
                <a:latin typeface="微软雅黑" panose="020B0503020204020204" charset="-122"/>
              </a:rPr>
              <a:t>创新方式方法。</a:t>
            </a:r>
            <a:r>
              <a:rPr lang="zh-CN" altLang="zh-CN" sz="2000" dirty="0" smtClean="0">
                <a:solidFill>
                  <a:schemeClr val="accent3">
                    <a:lumMod val="50000"/>
                  </a:schemeClr>
                </a:solidFill>
                <a:latin typeface="微软雅黑" panose="020B0503020204020204" charset="-122"/>
              </a:rPr>
              <a:t>在运用“学习强国”学习平台等已有党员教育管理平台的基础上，</a:t>
            </a:r>
            <a:r>
              <a:rPr lang="zh-CN" altLang="en-US" sz="2000" dirty="0" smtClean="0">
                <a:solidFill>
                  <a:schemeClr val="accent3">
                    <a:lumMod val="50000"/>
                  </a:schemeClr>
                </a:solidFill>
                <a:latin typeface="微软雅黑" panose="020B0503020204020204" charset="-122"/>
              </a:rPr>
              <a:t>支部可</a:t>
            </a:r>
            <a:r>
              <a:rPr lang="zh-CN" altLang="zh-CN" sz="2000" dirty="0" smtClean="0">
                <a:solidFill>
                  <a:schemeClr val="accent3">
                    <a:lumMod val="50000"/>
                  </a:schemeClr>
                </a:solidFill>
                <a:latin typeface="微软雅黑" panose="020B0503020204020204" charset="-122"/>
              </a:rPr>
              <a:t>针对不同群体党员的实际，采取生动鲜活、喜闻乐见的方式，用好案例教育、微信公众号、微视频等，增强主题教育的吸引力和感染力。</a:t>
            </a:r>
            <a:r>
              <a:rPr lang="zh-CN" altLang="en-US" sz="2000" dirty="0" smtClean="0">
                <a:solidFill>
                  <a:schemeClr val="accent3">
                    <a:lumMod val="50000"/>
                  </a:schemeClr>
                </a:solidFill>
                <a:latin typeface="微软雅黑" panose="020B0503020204020204" charset="-122"/>
              </a:rPr>
              <a:t>支部可以利用重庆市红色资源，开展</a:t>
            </a:r>
            <a:r>
              <a:rPr lang="en-US" altLang="zh-CN" sz="2000" dirty="0" smtClean="0">
                <a:solidFill>
                  <a:srgbClr val="FF0000"/>
                </a:solidFill>
                <a:latin typeface="微软雅黑" panose="020B0503020204020204" charset="-122"/>
              </a:rPr>
              <a:t>1</a:t>
            </a:r>
            <a:r>
              <a:rPr lang="zh-CN" altLang="en-US" sz="2000" dirty="0" smtClean="0">
                <a:solidFill>
                  <a:srgbClr val="FF0000"/>
                </a:solidFill>
                <a:latin typeface="微软雅黑" panose="020B0503020204020204" charset="-122"/>
              </a:rPr>
              <a:t>次</a:t>
            </a:r>
            <a:r>
              <a:rPr lang="zh-CN" altLang="en-US" sz="2000" dirty="0" smtClean="0">
                <a:solidFill>
                  <a:schemeClr val="accent3">
                    <a:lumMod val="50000"/>
                  </a:schemeClr>
                </a:solidFill>
                <a:latin typeface="微软雅黑" panose="020B0503020204020204" charset="-122"/>
              </a:rPr>
              <a:t>革命传统教育。</a:t>
            </a:r>
            <a:endParaRPr lang="zh-CN"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endParaRPr lang="zh-CN" altLang="en-US" dirty="0" smtClean="0">
              <a:solidFill>
                <a:schemeClr val="accent3">
                  <a:lumMod val="50000"/>
                </a:scheme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主题教育的具体要求</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840230"/>
            <a:ext cx="6511925" cy="2492990"/>
          </a:xfrm>
          <a:prstGeom prst="rect">
            <a:avLst/>
          </a:prstGeom>
        </p:spPr>
        <p:txBody>
          <a:bodyPr wrap="square">
            <a:spAutoFit/>
          </a:bodyPr>
          <a:lstStyle/>
          <a:p>
            <a:pPr marL="342900" indent="-342900" algn="just" defTabSz="913765">
              <a:buFont typeface="Wingdings" panose="05000000000000000000" charset="0"/>
              <a:buChar char="u"/>
            </a:pPr>
            <a:r>
              <a:rPr lang="zh-CN" altLang="en-US" sz="2000" b="1" dirty="0" smtClean="0">
                <a:solidFill>
                  <a:srgbClr val="D03F56">
                    <a:lumMod val="50000"/>
                  </a:srgbClr>
                </a:solidFill>
                <a:latin typeface="微软雅黑" panose="020B0503020204020204" charset="-122"/>
              </a:rPr>
              <a:t>加强学习宣传。</a:t>
            </a:r>
            <a:r>
              <a:rPr lang="zh-CN" altLang="en-US" sz="2000" dirty="0" smtClean="0">
                <a:solidFill>
                  <a:srgbClr val="D03F56">
                    <a:lumMod val="50000"/>
                  </a:srgbClr>
                </a:solidFill>
                <a:latin typeface="微软雅黑" panose="020B0503020204020204" charset="-122"/>
              </a:rPr>
              <a:t>支部在开展主题教育中的亮点、特色活动、方法等，应及时上报。学院党委将通过易班、微信公众号定期推送学院党委及各支部主题教育活动开展情况。第一期学习动员、第二期领导班子集中学习推文已经完成。感谢任超老师的易班团队对学院工作的大力支持。</a:t>
            </a:r>
            <a:endParaRPr lang="zh-CN" altLang="zh-CN" sz="2000" dirty="0" smtClean="0">
              <a:solidFill>
                <a:srgbClr val="D03F56">
                  <a:lumMod val="50000"/>
                </a:srgbClr>
              </a:solidFill>
              <a:latin typeface="微软雅黑" panose="020B0503020204020204" charset="-122"/>
            </a:endParaRPr>
          </a:p>
          <a:p>
            <a:pPr marL="342900" indent="-342900" algn="just" defTabSz="913765">
              <a:buFont typeface="Wingdings" panose="05000000000000000000" charset="0"/>
              <a:buChar char="u"/>
            </a:pPr>
            <a:endParaRPr lang="zh-CN" altLang="zh-CN" dirty="0" smtClean="0">
              <a:solidFill>
                <a:srgbClr val="D03F56">
                  <a:lumMod val="50000"/>
                </a:srgbClr>
              </a:solidFill>
              <a:latin typeface="微软雅黑" panose="020B0503020204020204" charset="-122"/>
            </a:endParaRPr>
          </a:p>
          <a:p>
            <a:pPr marL="342900" indent="-342900" algn="just" defTabSz="913765">
              <a:buFont typeface="Wingdings" panose="05000000000000000000" charset="0"/>
              <a:buChar char="u"/>
            </a:pPr>
            <a:endParaRPr lang="zh-CN" altLang="en-US" dirty="0" smtClean="0">
              <a:solidFill>
                <a:srgbClr val="D03F56">
                  <a:lumMod val="50000"/>
                </a:srgb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主题教育的具体要求</a:t>
            </a:r>
            <a:endParaRPr lang="zh-CN" altLang="en-US" sz="2400" dirty="0">
              <a:solidFill>
                <a:schemeClr val="accent1">
                  <a:lumMod val="75000"/>
                </a:schemeClr>
              </a:solidFill>
              <a:cs typeface="+mn-ea"/>
              <a:sym typeface="+mn-lt"/>
            </a:endParaRPr>
          </a:p>
        </p:txBody>
      </p:sp>
    </p:spTree>
    <p:extLst>
      <p:ext uri="{BB962C8B-B14F-4D97-AF65-F5344CB8AC3E}">
        <p14:creationId xmlns="" xmlns:p14="http://schemas.microsoft.com/office/powerpoint/2010/main" val="3000313001"/>
      </p:ext>
    </p:extLst>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840230"/>
            <a:ext cx="6511925" cy="2308324"/>
          </a:xfrm>
          <a:prstGeom prst="rect">
            <a:avLst/>
          </a:prstGeom>
        </p:spPr>
        <p:txBody>
          <a:bodyPr wrap="square">
            <a:spAutoFit/>
          </a:bodyPr>
          <a:lstStyle/>
          <a:p>
            <a:pPr marL="342900" indent="-342900" algn="just" defTabSz="913765">
              <a:buFont typeface="Wingdings" panose="05000000000000000000" charset="0"/>
              <a:buChar char="u"/>
            </a:pPr>
            <a:r>
              <a:rPr lang="zh-CN" altLang="en-US" dirty="0" smtClean="0">
                <a:solidFill>
                  <a:schemeClr val="accent3">
                    <a:lumMod val="50000"/>
                  </a:schemeClr>
                </a:solidFill>
                <a:latin typeface="微软雅黑" panose="020B0503020204020204" charset="-122"/>
              </a:rPr>
              <a:t>根据学校主题教育的工作整体安排，十月下旬至十一月下旬，学院领导班子须到对应的联系支部讲一次专题党课，请各支部于</a:t>
            </a:r>
            <a:r>
              <a:rPr lang="en-US" altLang="zh-CN" dirty="0" smtClean="0">
                <a:solidFill>
                  <a:schemeClr val="accent3">
                    <a:lumMod val="50000"/>
                  </a:schemeClr>
                </a:solidFill>
                <a:latin typeface="微软雅黑" panose="020B0503020204020204" charset="-122"/>
              </a:rPr>
              <a:t>10</a:t>
            </a:r>
            <a:r>
              <a:rPr lang="zh-CN" altLang="en-US" dirty="0" smtClean="0">
                <a:solidFill>
                  <a:schemeClr val="accent3">
                    <a:lumMod val="50000"/>
                  </a:schemeClr>
                </a:solidFill>
                <a:latin typeface="微软雅黑" panose="020B0503020204020204" charset="-122"/>
              </a:rPr>
              <a:t>月</a:t>
            </a:r>
            <a:r>
              <a:rPr lang="en-US" altLang="zh-CN" dirty="0" smtClean="0">
                <a:solidFill>
                  <a:schemeClr val="accent3">
                    <a:lumMod val="50000"/>
                  </a:schemeClr>
                </a:solidFill>
                <a:latin typeface="微软雅黑" panose="020B0503020204020204" charset="-122"/>
              </a:rPr>
              <a:t>10</a:t>
            </a:r>
            <a:r>
              <a:rPr lang="zh-CN" altLang="en-US" dirty="0" smtClean="0">
                <a:solidFill>
                  <a:schemeClr val="accent3">
                    <a:lumMod val="50000"/>
                  </a:schemeClr>
                </a:solidFill>
                <a:latin typeface="微软雅黑" panose="020B0503020204020204" charset="-122"/>
              </a:rPr>
              <a:t>日之前，将支部的</a:t>
            </a:r>
            <a:r>
              <a:rPr lang="zh-CN" altLang="en-US" b="1" dirty="0" smtClean="0">
                <a:solidFill>
                  <a:schemeClr val="accent3">
                    <a:lumMod val="50000"/>
                  </a:schemeClr>
                </a:solidFill>
                <a:latin typeface="微软雅黑" panose="020B0503020204020204" charset="-122"/>
              </a:rPr>
              <a:t>组织生活安排计划表（见附件</a:t>
            </a:r>
            <a:r>
              <a:rPr lang="en-US" altLang="zh-CN" b="1" dirty="0" smtClean="0">
                <a:solidFill>
                  <a:schemeClr val="accent3">
                    <a:lumMod val="50000"/>
                  </a:schemeClr>
                </a:solidFill>
                <a:latin typeface="微软雅黑" panose="020B0503020204020204" charset="-122"/>
              </a:rPr>
              <a:t>4</a:t>
            </a:r>
            <a:r>
              <a:rPr lang="zh-CN" altLang="en-US" b="1" dirty="0" smtClean="0">
                <a:solidFill>
                  <a:schemeClr val="accent3">
                    <a:lumMod val="50000"/>
                  </a:schemeClr>
                </a:solidFill>
                <a:latin typeface="微软雅黑" panose="020B0503020204020204" charset="-122"/>
              </a:rPr>
              <a:t>）</a:t>
            </a:r>
            <a:r>
              <a:rPr lang="zh-CN" altLang="en-US" dirty="0" smtClean="0">
                <a:solidFill>
                  <a:schemeClr val="accent3">
                    <a:lumMod val="50000"/>
                  </a:schemeClr>
                </a:solidFill>
                <a:latin typeface="微软雅黑" panose="020B0503020204020204" charset="-122"/>
              </a:rPr>
              <a:t>提交给学院党委办公室。</a:t>
            </a:r>
            <a:endParaRPr lang="zh-CN" altLang="zh-CN"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dirty="0" smtClean="0">
                <a:solidFill>
                  <a:schemeClr val="accent3">
                    <a:lumMod val="50000"/>
                  </a:schemeClr>
                </a:solidFill>
                <a:latin typeface="微软雅黑" panose="020B0503020204020204" charset="-122"/>
              </a:rPr>
              <a:t>支部须按照组织计划，在周二下班前完成当周的组织生活申报，无特殊情况，不能随意改变组织生活的时间、地点和内容。如有学院领导班子参加支部组织生活，请务必在</a:t>
            </a:r>
            <a:r>
              <a:rPr lang="en-US" altLang="zh-CN" dirty="0" smtClean="0">
                <a:solidFill>
                  <a:schemeClr val="accent3">
                    <a:lumMod val="50000"/>
                  </a:schemeClr>
                </a:solidFill>
                <a:latin typeface="微软雅黑" panose="020B0503020204020204" charset="-122"/>
              </a:rPr>
              <a:t>CPC</a:t>
            </a:r>
            <a:r>
              <a:rPr lang="zh-CN" altLang="en-US" dirty="0" smtClean="0">
                <a:solidFill>
                  <a:schemeClr val="accent3">
                    <a:lumMod val="50000"/>
                  </a:schemeClr>
                </a:solidFill>
                <a:latin typeface="微软雅黑" panose="020B0503020204020204" charset="-122"/>
              </a:rPr>
              <a:t>系统的记录里体现。</a:t>
            </a: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主题教育的具体要求</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419622"/>
            <a:ext cx="6511925" cy="369332"/>
          </a:xfrm>
          <a:prstGeom prst="rect">
            <a:avLst/>
          </a:prstGeom>
        </p:spPr>
        <p:txBody>
          <a:bodyPr wrap="square">
            <a:spAutoFit/>
          </a:bodyPr>
          <a:lstStyle/>
          <a:p>
            <a:pPr marL="342900" indent="-342900" algn="just" defTabSz="913765">
              <a:buFont typeface="Wingdings" panose="05000000000000000000" charset="0"/>
              <a:buChar char="u"/>
            </a:pPr>
            <a:endParaRPr lang="zh-CN" altLang="en-US" dirty="0" smtClean="0">
              <a:solidFill>
                <a:schemeClr val="accent3">
                  <a:lumMod val="50000"/>
                </a:scheme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主题教育的具体要求</a:t>
            </a:r>
            <a:endParaRPr lang="zh-CN" altLang="en-US" sz="2400" dirty="0">
              <a:solidFill>
                <a:schemeClr val="accent1">
                  <a:lumMod val="75000"/>
                </a:schemeClr>
              </a:solidFill>
              <a:cs typeface="+mn-ea"/>
              <a:sym typeface="+mn-lt"/>
            </a:endParaRPr>
          </a:p>
        </p:txBody>
      </p:sp>
      <p:graphicFrame>
        <p:nvGraphicFramePr>
          <p:cNvPr id="9" name="表格 8"/>
          <p:cNvGraphicFramePr>
            <a:graphicFrameLocks noGrp="1"/>
          </p:cNvGraphicFramePr>
          <p:nvPr/>
        </p:nvGraphicFramePr>
        <p:xfrm>
          <a:off x="1979712" y="1813406"/>
          <a:ext cx="6028056" cy="2702560"/>
        </p:xfrm>
        <a:graphic>
          <a:graphicData uri="http://schemas.openxmlformats.org/drawingml/2006/table">
            <a:tbl>
              <a:tblPr/>
              <a:tblGrid>
                <a:gridCol w="1243356"/>
                <a:gridCol w="1243356"/>
                <a:gridCol w="1770672"/>
                <a:gridCol w="1770672"/>
              </a:tblGrid>
              <a:tr h="0">
                <a:tc>
                  <a:txBody>
                    <a:bodyPr/>
                    <a:lstStyle/>
                    <a:p>
                      <a:pPr algn="ctr">
                        <a:spcAft>
                          <a:spcPts val="0"/>
                        </a:spcAft>
                      </a:pPr>
                      <a:r>
                        <a:rPr lang="zh-CN" sz="1400" kern="100" dirty="0">
                          <a:latin typeface="等线"/>
                          <a:ea typeface="黑体"/>
                          <a:cs typeface="Times New Roman"/>
                        </a:rPr>
                        <a:t>类型</a:t>
                      </a:r>
                      <a:endParaRPr lang="zh-CN" sz="105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等线"/>
                          <a:ea typeface="黑体"/>
                          <a:cs typeface="Times New Roman"/>
                        </a:rPr>
                        <a:t>主要任务</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400" kern="100">
                          <a:latin typeface="黑体"/>
                          <a:ea typeface="等线"/>
                          <a:cs typeface="Times New Roman"/>
                        </a:rPr>
                        <a:t>CPC</a:t>
                      </a:r>
                      <a:r>
                        <a:rPr lang="zh-CN" sz="1400" kern="100">
                          <a:latin typeface="等线"/>
                          <a:ea typeface="黑体"/>
                          <a:cs typeface="Times New Roman"/>
                        </a:rPr>
                        <a:t>系统“会议类型”选择</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a:ea typeface="等线"/>
                          <a:cs typeface="Times New Roman"/>
                        </a:rPr>
                        <a:t>CPC</a:t>
                      </a:r>
                      <a:r>
                        <a:rPr lang="zh-CN" sz="1400" kern="100">
                          <a:latin typeface="等线"/>
                          <a:ea typeface="黑体"/>
                          <a:cs typeface="Times New Roman"/>
                        </a:rPr>
                        <a:t>系统“会议主题”</a:t>
                      </a:r>
                      <a:endParaRPr lang="zh-CN" sz="1050" kern="100">
                        <a:latin typeface="等线"/>
                        <a:ea typeface="等线"/>
                        <a:cs typeface="Times New Roman"/>
                      </a:endParaRPr>
                    </a:p>
                    <a:p>
                      <a:pPr algn="ctr">
                        <a:spcAft>
                          <a:spcPts val="0"/>
                        </a:spcAft>
                      </a:pPr>
                      <a:r>
                        <a:rPr lang="zh-CN" sz="1400" kern="100">
                          <a:latin typeface="等线"/>
                          <a:ea typeface="黑体"/>
                          <a:cs typeface="Times New Roman"/>
                        </a:rPr>
                        <a:t>填写内容</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7">
                  <a:txBody>
                    <a:bodyPr/>
                    <a:lstStyle/>
                    <a:p>
                      <a:pPr algn="just">
                        <a:spcAft>
                          <a:spcPts val="0"/>
                        </a:spcAft>
                      </a:pPr>
                      <a:r>
                        <a:rPr lang="zh-CN" sz="1200" kern="100" dirty="0" smtClean="0">
                          <a:latin typeface="等线"/>
                          <a:ea typeface="楷体"/>
                          <a:cs typeface="Times New Roman"/>
                        </a:rPr>
                        <a:t>党支部</a:t>
                      </a:r>
                      <a:r>
                        <a:rPr lang="zh-CN" sz="1200" kern="100" dirty="0">
                          <a:latin typeface="等线"/>
                          <a:ea typeface="楷体"/>
                          <a:cs typeface="Times New Roman"/>
                        </a:rPr>
                        <a:t>和党员方面</a:t>
                      </a:r>
                      <a:endParaRPr lang="zh-CN" sz="105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latin typeface="楷体"/>
                          <a:ea typeface="等线"/>
                          <a:cs typeface="Times New Roman"/>
                        </a:rPr>
                        <a:t>1.</a:t>
                      </a:r>
                      <a:r>
                        <a:rPr lang="zh-CN" sz="1200" kern="100">
                          <a:latin typeface="等线"/>
                          <a:ea typeface="楷体"/>
                          <a:cs typeface="Times New Roman"/>
                        </a:rPr>
                        <a:t>“三会一课”</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党员大会、支委会、党小组会、党课</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自行确定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a:txBody>
                    <a:bodyPr/>
                    <a:lstStyle/>
                    <a:p>
                      <a:pPr algn="just">
                        <a:spcAft>
                          <a:spcPts val="0"/>
                        </a:spcAft>
                      </a:pPr>
                      <a:r>
                        <a:rPr lang="en-US" sz="1200" kern="100">
                          <a:latin typeface="楷体"/>
                          <a:ea typeface="等线"/>
                          <a:cs typeface="Times New Roman"/>
                        </a:rPr>
                        <a:t>2.</a:t>
                      </a:r>
                      <a:r>
                        <a:rPr lang="zh-CN" sz="1200" kern="100">
                          <a:latin typeface="等线"/>
                          <a:ea typeface="楷体"/>
                          <a:cs typeface="Times New Roman"/>
                        </a:rPr>
                        <a:t>主题党日</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主题党日</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自行确定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a:txBody>
                    <a:bodyPr/>
                    <a:lstStyle/>
                    <a:p>
                      <a:pPr algn="just">
                        <a:spcAft>
                          <a:spcPts val="0"/>
                        </a:spcAft>
                      </a:pPr>
                      <a:r>
                        <a:rPr lang="en-US" sz="1200" kern="100">
                          <a:latin typeface="楷体"/>
                          <a:ea typeface="等线"/>
                          <a:cs typeface="Times New Roman"/>
                        </a:rPr>
                        <a:t>3.</a:t>
                      </a:r>
                      <a:r>
                        <a:rPr lang="zh-CN" sz="1200" kern="100">
                          <a:latin typeface="等线"/>
                          <a:ea typeface="楷体"/>
                          <a:cs typeface="Times New Roman"/>
                        </a:rPr>
                        <a:t>支部书记讲专题党课</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党课</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支部书记讲</a:t>
                      </a:r>
                      <a:r>
                        <a:rPr lang="en-US" sz="1200" kern="100">
                          <a:latin typeface="等线"/>
                          <a:ea typeface="楷体"/>
                          <a:cs typeface="Times New Roman"/>
                        </a:rPr>
                        <a:t>××</a:t>
                      </a:r>
                      <a:r>
                        <a:rPr lang="zh-CN" sz="1200" kern="100">
                          <a:latin typeface="等线"/>
                          <a:ea typeface="楷体"/>
                          <a:cs typeface="Times New Roman"/>
                        </a:rPr>
                        <a:t>专题党课</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a:txBody>
                    <a:bodyPr/>
                    <a:lstStyle/>
                    <a:p>
                      <a:pPr algn="just">
                        <a:spcAft>
                          <a:spcPts val="0"/>
                        </a:spcAft>
                      </a:pPr>
                      <a:r>
                        <a:rPr lang="en-US" sz="1200" kern="100">
                          <a:latin typeface="楷体"/>
                          <a:ea typeface="等线"/>
                          <a:cs typeface="Times New Roman"/>
                        </a:rPr>
                        <a:t>4.</a:t>
                      </a:r>
                      <a:r>
                        <a:rPr lang="zh-CN" sz="1200" kern="100">
                          <a:latin typeface="等线"/>
                          <a:ea typeface="楷体"/>
                          <a:cs typeface="Times New Roman"/>
                        </a:rPr>
                        <a:t>个人学习体会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党员大会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支部书记报告主题教育个人学习体会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a:txBody>
                    <a:bodyPr/>
                    <a:lstStyle/>
                    <a:p>
                      <a:pPr algn="just">
                        <a:spcAft>
                          <a:spcPts val="0"/>
                        </a:spcAft>
                      </a:pPr>
                      <a:r>
                        <a:rPr lang="en-US" sz="1200" kern="100">
                          <a:latin typeface="楷体"/>
                          <a:ea typeface="等线"/>
                          <a:cs typeface="Times New Roman"/>
                        </a:rPr>
                        <a:t>5.</a:t>
                      </a:r>
                      <a:r>
                        <a:rPr lang="zh-CN" sz="1200" kern="100">
                          <a:latin typeface="等线"/>
                          <a:ea typeface="楷体"/>
                          <a:cs typeface="Times New Roman"/>
                        </a:rPr>
                        <a:t>组织志愿服务</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主题党日</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自行确定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vMerge="1">
                  <a:txBody>
                    <a:bodyPr/>
                    <a:lstStyle/>
                    <a:p>
                      <a:endParaRPr lang="zh-CN" altLang="en-US"/>
                    </a:p>
                  </a:txBody>
                  <a:tcPr/>
                </a:tc>
                <a:tc>
                  <a:txBody>
                    <a:bodyPr/>
                    <a:lstStyle/>
                    <a:p>
                      <a:pPr algn="just">
                        <a:spcAft>
                          <a:spcPts val="0"/>
                        </a:spcAft>
                      </a:pPr>
                      <a:r>
                        <a:rPr lang="en-US" sz="1200" kern="100" dirty="0">
                          <a:latin typeface="楷体"/>
                          <a:ea typeface="等线"/>
                          <a:cs typeface="Times New Roman"/>
                        </a:rPr>
                        <a:t>6.</a:t>
                      </a:r>
                      <a:r>
                        <a:rPr lang="zh-CN" sz="1200" kern="100" dirty="0">
                          <a:latin typeface="等线"/>
                          <a:ea typeface="楷体"/>
                          <a:cs typeface="Times New Roman"/>
                        </a:rPr>
                        <a:t>专题组织生活会</a:t>
                      </a:r>
                      <a:endParaRPr lang="zh-CN" sz="105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专题组织生活会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“不忘初心、牢记使命”专题组织生活会</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a:txBody>
                    <a:bodyPr/>
                    <a:lstStyle/>
                    <a:p>
                      <a:pPr algn="just">
                        <a:spcAft>
                          <a:spcPts val="0"/>
                        </a:spcAft>
                      </a:pPr>
                      <a:r>
                        <a:rPr lang="en-US" sz="1200" kern="100" dirty="0">
                          <a:latin typeface="楷体"/>
                          <a:ea typeface="等线"/>
                          <a:cs typeface="Times New Roman"/>
                        </a:rPr>
                        <a:t>7.</a:t>
                      </a:r>
                      <a:r>
                        <a:rPr lang="zh-CN" sz="1200" kern="100" dirty="0">
                          <a:latin typeface="等线"/>
                          <a:ea typeface="楷体"/>
                          <a:cs typeface="Times New Roman"/>
                        </a:rPr>
                        <a:t>民主评议党员</a:t>
                      </a:r>
                      <a:endParaRPr lang="zh-CN" sz="105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等线"/>
                          <a:ea typeface="楷体"/>
                          <a:cs typeface="Times New Roman"/>
                        </a:rPr>
                        <a:t>民主评议党员</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latin typeface="等线"/>
                          <a:ea typeface="楷体"/>
                          <a:cs typeface="Times New Roman"/>
                        </a:rPr>
                        <a:t>“不忘初心、牢记使命”民主评议党员</a:t>
                      </a:r>
                      <a:endParaRPr lang="zh-CN" sz="105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3059832" y="1142043"/>
            <a:ext cx="3888432"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3">
                    <a:lumMod val="75000"/>
                  </a:schemeClr>
                </a:solidFill>
                <a:effectLst/>
                <a:latin typeface="黑体" pitchFamily="49" charset="-122"/>
                <a:ea typeface="黑体" pitchFamily="49" charset="-122"/>
                <a:cs typeface="Times New Roman" pitchFamily="18" charset="0"/>
              </a:rPr>
              <a:t>CPC</a:t>
            </a:r>
            <a:r>
              <a:rPr kumimoji="0" lang="zh-CN" altLang="en-US" sz="2400" b="0" i="0" u="none" strike="noStrike" cap="none" normalizeH="0" baseline="0" dirty="0" smtClean="0">
                <a:ln>
                  <a:noFill/>
                </a:ln>
                <a:solidFill>
                  <a:schemeClr val="accent3">
                    <a:lumMod val="75000"/>
                  </a:schemeClr>
                </a:solidFill>
                <a:effectLst/>
                <a:latin typeface="黑体" pitchFamily="49" charset="-122"/>
                <a:ea typeface="黑体" pitchFamily="49" charset="-122"/>
                <a:cs typeface="Times New Roman" pitchFamily="18" charset="0"/>
              </a:rPr>
              <a:t>平台相关信息填写说明</a:t>
            </a:r>
            <a:endParaRPr kumimoji="0" lang="zh-CN" altLang="en-US" sz="2400" b="0" i="0" u="none" strike="noStrike" cap="none" normalizeH="0" baseline="0" dirty="0" smtClean="0">
              <a:ln>
                <a:noFill/>
              </a:ln>
              <a:solidFill>
                <a:schemeClr val="accent3">
                  <a:lumMod val="75000"/>
                </a:schemeClr>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accent3">
                  <a:lumMod val="75000"/>
                </a:schemeClr>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755576" y="1707654"/>
            <a:ext cx="775597" cy="2808312"/>
          </a:xfrm>
          <a:prstGeom prst="rect">
            <a:avLst/>
          </a:prstGeom>
          <a:noFill/>
        </p:spPr>
        <p:txBody>
          <a:bodyPr vert="eaVert" wrap="square" rtlCol="0">
            <a:spAutoFit/>
          </a:bodyPr>
          <a:lstStyle/>
          <a:p>
            <a:pPr algn="ctr" defTabSz="913765">
              <a:lnSpc>
                <a:spcPct val="120000"/>
              </a:lnSpc>
            </a:pPr>
            <a:r>
              <a:rPr lang="zh-CN" altLang="en-US" sz="3200" b="1" dirty="0" smtClean="0">
                <a:solidFill>
                  <a:srgbClr val="FFBE00">
                    <a:lumMod val="20000"/>
                    <a:lumOff val="80000"/>
                  </a:srgbClr>
                </a:solidFill>
              </a:rPr>
              <a:t>党员发展工作</a:t>
            </a:r>
            <a:endParaRPr lang="zh-CN" altLang="en-US" sz="3200" b="1" dirty="0">
              <a:solidFill>
                <a:srgbClr val="FFBE00">
                  <a:lumMod val="20000"/>
                  <a:lumOff val="80000"/>
                </a:srgbClr>
              </a:solidFill>
            </a:endParaRPr>
          </a:p>
        </p:txBody>
      </p:sp>
      <p:sp>
        <p:nvSpPr>
          <p:cNvPr id="6" name="矩形 5"/>
          <p:cNvSpPr/>
          <p:nvPr/>
        </p:nvSpPr>
        <p:spPr>
          <a:xfrm>
            <a:off x="1979712" y="987574"/>
            <a:ext cx="6624736" cy="3477875"/>
          </a:xfrm>
          <a:prstGeom prst="rect">
            <a:avLst/>
          </a:prstGeom>
        </p:spPr>
        <p:txBody>
          <a:bodyPr wrap="square">
            <a:spAutoFit/>
          </a:bodyPr>
          <a:lstStyle/>
          <a:p>
            <a:pPr algn="just" defTabSz="913765"/>
            <a:endParaRPr lang="en-US"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en-US" altLang="zh-CN" sz="2000" dirty="0" smtClean="0">
                <a:solidFill>
                  <a:schemeClr val="accent3">
                    <a:lumMod val="50000"/>
                  </a:schemeClr>
                </a:solidFill>
                <a:latin typeface="微软雅黑" panose="020B0503020204020204" charset="-122"/>
              </a:rPr>
              <a:t>2019</a:t>
            </a:r>
            <a:r>
              <a:rPr lang="zh-CN" altLang="zh-CN" sz="2000" dirty="0" smtClean="0">
                <a:solidFill>
                  <a:schemeClr val="accent3">
                    <a:lumMod val="50000"/>
                  </a:schemeClr>
                </a:solidFill>
                <a:latin typeface="微软雅黑" panose="020B0503020204020204" charset="-122"/>
              </a:rPr>
              <a:t>年第</a:t>
            </a:r>
            <a:r>
              <a:rPr lang="en-US" altLang="zh-CN" sz="2000" dirty="0" smtClean="0">
                <a:solidFill>
                  <a:schemeClr val="accent3">
                    <a:lumMod val="50000"/>
                  </a:schemeClr>
                </a:solidFill>
                <a:latin typeface="微软雅黑" panose="020B0503020204020204" charset="-122"/>
              </a:rPr>
              <a:t>3</a:t>
            </a:r>
            <a:r>
              <a:rPr lang="zh-CN" altLang="zh-CN" sz="2000" dirty="0" smtClean="0">
                <a:solidFill>
                  <a:schemeClr val="accent3">
                    <a:lumMod val="50000"/>
                  </a:schemeClr>
                </a:solidFill>
                <a:latin typeface="微软雅黑" panose="020B0503020204020204" charset="-122"/>
              </a:rPr>
              <a:t>期发展对象培训将于国庆后展开，</a:t>
            </a:r>
            <a:r>
              <a:rPr lang="zh-CN" altLang="en-US" sz="2000" dirty="0" smtClean="0">
                <a:solidFill>
                  <a:schemeClr val="accent3">
                    <a:lumMod val="50000"/>
                  </a:schemeClr>
                </a:solidFill>
                <a:latin typeface="微软雅黑" panose="020B0503020204020204" charset="-122"/>
              </a:rPr>
              <a:t>根据要求，学院须提前对发展对象开展初级培训。学院将于</a:t>
            </a:r>
            <a:r>
              <a:rPr lang="en-US" altLang="zh-CN" sz="2000" dirty="0" smtClean="0">
                <a:solidFill>
                  <a:schemeClr val="accent3">
                    <a:lumMod val="50000"/>
                  </a:schemeClr>
                </a:solidFill>
                <a:latin typeface="微软雅黑" panose="020B0503020204020204" charset="-122"/>
              </a:rPr>
              <a:t>10</a:t>
            </a:r>
            <a:r>
              <a:rPr lang="zh-CN" altLang="en-US" sz="2000" dirty="0" smtClean="0">
                <a:solidFill>
                  <a:schemeClr val="accent3">
                    <a:lumMod val="50000"/>
                  </a:schemeClr>
                </a:solidFill>
                <a:latin typeface="微软雅黑" panose="020B0503020204020204" charset="-122"/>
              </a:rPr>
              <a:t>月</a:t>
            </a:r>
            <a:r>
              <a:rPr lang="en-US" altLang="zh-CN" sz="2000" dirty="0" smtClean="0">
                <a:solidFill>
                  <a:schemeClr val="accent3">
                    <a:lumMod val="50000"/>
                  </a:schemeClr>
                </a:solidFill>
                <a:latin typeface="微软雅黑" panose="020B0503020204020204" charset="-122"/>
              </a:rPr>
              <a:t>1</a:t>
            </a:r>
            <a:r>
              <a:rPr lang="zh-CN" altLang="en-US" sz="2000" dirty="0" smtClean="0">
                <a:solidFill>
                  <a:schemeClr val="accent3">
                    <a:lumMod val="50000"/>
                  </a:schemeClr>
                </a:solidFill>
                <a:latin typeface="微软雅黑" panose="020B0503020204020204" charset="-122"/>
              </a:rPr>
              <a:t>日上午</a:t>
            </a:r>
            <a:r>
              <a:rPr lang="en-US" altLang="zh-CN" sz="2000" dirty="0" smtClean="0">
                <a:solidFill>
                  <a:schemeClr val="accent3">
                    <a:lumMod val="50000"/>
                  </a:schemeClr>
                </a:solidFill>
                <a:latin typeface="微软雅黑" panose="020B0503020204020204" charset="-122"/>
              </a:rPr>
              <a:t>9</a:t>
            </a:r>
            <a:r>
              <a:rPr lang="zh-CN" altLang="en-US" sz="2000" dirty="0" smtClean="0">
                <a:solidFill>
                  <a:schemeClr val="accent3">
                    <a:lumMod val="50000"/>
                  </a:schemeClr>
                </a:solidFill>
                <a:latin typeface="微软雅黑" panose="020B0503020204020204" charset="-122"/>
              </a:rPr>
              <a:t>点，在材料楼</a:t>
            </a:r>
            <a:r>
              <a:rPr lang="en-US" altLang="zh-CN" sz="2000" dirty="0" smtClean="0">
                <a:solidFill>
                  <a:schemeClr val="accent3">
                    <a:lumMod val="50000"/>
                  </a:schemeClr>
                </a:solidFill>
                <a:latin typeface="微软雅黑" panose="020B0503020204020204" charset="-122"/>
              </a:rPr>
              <a:t>308</a:t>
            </a:r>
            <a:r>
              <a:rPr lang="zh-CN" altLang="en-US" sz="2000" dirty="0">
                <a:solidFill>
                  <a:schemeClr val="accent3">
                    <a:lumMod val="50000"/>
                  </a:schemeClr>
                </a:solidFill>
                <a:latin typeface="微软雅黑" panose="020B0503020204020204" charset="-122"/>
              </a:rPr>
              <a:t>教</a:t>
            </a:r>
            <a:r>
              <a:rPr lang="zh-CN" altLang="en-US" sz="2000" dirty="0" smtClean="0">
                <a:solidFill>
                  <a:schemeClr val="accent3">
                    <a:lumMod val="50000"/>
                  </a:schemeClr>
                </a:solidFill>
                <a:latin typeface="微软雅黑" panose="020B0503020204020204" charset="-122"/>
              </a:rPr>
              <a:t>室结合国庆庆典，组织初级培训。请各支部于</a:t>
            </a:r>
            <a:r>
              <a:rPr lang="en-US" altLang="zh-CN" sz="2000" dirty="0" smtClean="0">
                <a:solidFill>
                  <a:schemeClr val="accent3">
                    <a:lumMod val="50000"/>
                  </a:schemeClr>
                </a:solidFill>
                <a:latin typeface="微软雅黑" panose="020B0503020204020204" charset="-122"/>
              </a:rPr>
              <a:t>9</a:t>
            </a:r>
            <a:r>
              <a:rPr lang="zh-CN" altLang="en-US" sz="2000" dirty="0" smtClean="0">
                <a:solidFill>
                  <a:schemeClr val="accent3">
                    <a:lumMod val="50000"/>
                  </a:schemeClr>
                </a:solidFill>
                <a:latin typeface="微软雅黑" panose="020B0503020204020204" charset="-122"/>
              </a:rPr>
              <a:t>月</a:t>
            </a:r>
            <a:r>
              <a:rPr lang="en-US" altLang="zh-CN" sz="2000" dirty="0" smtClean="0">
                <a:solidFill>
                  <a:schemeClr val="accent3">
                    <a:lumMod val="50000"/>
                  </a:schemeClr>
                </a:solidFill>
                <a:latin typeface="微软雅黑" panose="020B0503020204020204" charset="-122"/>
              </a:rPr>
              <a:t>30</a:t>
            </a:r>
            <a:r>
              <a:rPr lang="zh-CN" altLang="en-US" sz="2000" dirty="0" smtClean="0">
                <a:solidFill>
                  <a:schemeClr val="accent3">
                    <a:lumMod val="50000"/>
                  </a:schemeClr>
                </a:solidFill>
                <a:latin typeface="微软雅黑" panose="020B0503020204020204" charset="-122"/>
              </a:rPr>
              <a:t>日下午</a:t>
            </a:r>
            <a:r>
              <a:rPr lang="en-US" altLang="zh-CN" sz="2000" dirty="0" smtClean="0">
                <a:solidFill>
                  <a:schemeClr val="accent3">
                    <a:lumMod val="50000"/>
                  </a:schemeClr>
                </a:solidFill>
                <a:latin typeface="微软雅黑" panose="020B0503020204020204" charset="-122"/>
              </a:rPr>
              <a:t>17</a:t>
            </a:r>
            <a:r>
              <a:rPr lang="zh-CN" altLang="en-US" sz="2000" dirty="0" smtClean="0">
                <a:solidFill>
                  <a:schemeClr val="accent3">
                    <a:lumMod val="50000"/>
                  </a:schemeClr>
                </a:solidFill>
                <a:latin typeface="微软雅黑" panose="020B0503020204020204" charset="-122"/>
              </a:rPr>
              <a:t>点前，将参加第</a:t>
            </a:r>
            <a:r>
              <a:rPr lang="en-US" altLang="zh-CN" sz="2000" dirty="0" smtClean="0">
                <a:solidFill>
                  <a:schemeClr val="accent3">
                    <a:lumMod val="50000"/>
                  </a:schemeClr>
                </a:solidFill>
                <a:latin typeface="微软雅黑" panose="020B0503020204020204" charset="-122"/>
              </a:rPr>
              <a:t>3</a:t>
            </a:r>
            <a:r>
              <a:rPr lang="zh-CN" altLang="en-US" sz="2000" dirty="0" smtClean="0">
                <a:solidFill>
                  <a:schemeClr val="accent3">
                    <a:lumMod val="50000"/>
                  </a:schemeClr>
                </a:solidFill>
                <a:latin typeface="微软雅黑" panose="020B0503020204020204" charset="-122"/>
              </a:rPr>
              <a:t>期发展对象培训的人员名单</a:t>
            </a:r>
            <a:r>
              <a:rPr lang="en-US" altLang="zh-CN" sz="2000" dirty="0" smtClean="0">
                <a:solidFill>
                  <a:schemeClr val="accent3">
                    <a:lumMod val="50000"/>
                  </a:schemeClr>
                </a:solidFill>
                <a:latin typeface="微软雅黑" panose="020B0503020204020204" charset="-122"/>
              </a:rPr>
              <a:t>QQ</a:t>
            </a:r>
            <a:r>
              <a:rPr lang="zh-CN" altLang="en-US" sz="2000" dirty="0" smtClean="0">
                <a:solidFill>
                  <a:schemeClr val="accent3">
                    <a:lumMod val="50000"/>
                  </a:schemeClr>
                </a:solidFill>
                <a:latin typeface="微软雅黑" panose="020B0503020204020204" charset="-122"/>
              </a:rPr>
              <a:t>私聊发给我。</a:t>
            </a:r>
            <a:endParaRPr lang="en-US"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sz="2000" dirty="0">
                <a:solidFill>
                  <a:schemeClr val="accent3">
                    <a:lumMod val="50000"/>
                  </a:schemeClr>
                </a:solidFill>
                <a:latin typeface="微软雅黑" panose="020B0503020204020204" charset="-122"/>
              </a:rPr>
              <a:t>学</a:t>
            </a:r>
            <a:r>
              <a:rPr lang="zh-CN" altLang="en-US" sz="2000" dirty="0" smtClean="0">
                <a:solidFill>
                  <a:schemeClr val="accent3">
                    <a:lumMod val="50000"/>
                  </a:schemeClr>
                </a:solidFill>
                <a:latin typeface="微软雅黑" panose="020B0503020204020204" charset="-122"/>
              </a:rPr>
              <a:t>校培训的</a:t>
            </a:r>
            <a:r>
              <a:rPr lang="zh-CN" altLang="zh-CN" sz="2000" dirty="0" smtClean="0">
                <a:solidFill>
                  <a:schemeClr val="accent3">
                    <a:lumMod val="50000"/>
                  </a:schemeClr>
                </a:solidFill>
                <a:latin typeface="微软雅黑" panose="020B0503020204020204" charset="-122"/>
              </a:rPr>
              <a:t>课堂教学的具体时间安排为</a:t>
            </a:r>
            <a:r>
              <a:rPr lang="en-US" altLang="zh-CN" sz="2000" dirty="0" smtClean="0">
                <a:solidFill>
                  <a:schemeClr val="accent3">
                    <a:lumMod val="50000"/>
                  </a:schemeClr>
                </a:solidFill>
                <a:latin typeface="微软雅黑" panose="020B0503020204020204" charset="-122"/>
              </a:rPr>
              <a:t>10</a:t>
            </a:r>
            <a:r>
              <a:rPr lang="zh-CN" altLang="zh-CN" sz="2000" dirty="0" smtClean="0">
                <a:solidFill>
                  <a:schemeClr val="accent3">
                    <a:lumMod val="50000"/>
                  </a:schemeClr>
                </a:solidFill>
                <a:latin typeface="微软雅黑" panose="020B0503020204020204" charset="-122"/>
              </a:rPr>
              <a:t>月</a:t>
            </a:r>
            <a:r>
              <a:rPr lang="en-US" altLang="zh-CN" sz="2000" dirty="0" smtClean="0">
                <a:solidFill>
                  <a:schemeClr val="accent3">
                    <a:lumMod val="50000"/>
                  </a:schemeClr>
                </a:solidFill>
                <a:latin typeface="微软雅黑" panose="020B0503020204020204" charset="-122"/>
              </a:rPr>
              <a:t>10</a:t>
            </a:r>
            <a:r>
              <a:rPr lang="zh-CN" altLang="zh-CN" sz="2000" dirty="0" smtClean="0">
                <a:solidFill>
                  <a:schemeClr val="accent3">
                    <a:lumMod val="50000"/>
                  </a:schemeClr>
                </a:solidFill>
                <a:latin typeface="微软雅黑" panose="020B0503020204020204" charset="-122"/>
              </a:rPr>
              <a:t>日（周四）下午和</a:t>
            </a:r>
            <a:r>
              <a:rPr lang="en-US" altLang="zh-CN" sz="2000" dirty="0" smtClean="0">
                <a:solidFill>
                  <a:schemeClr val="accent3">
                    <a:lumMod val="50000"/>
                  </a:schemeClr>
                </a:solidFill>
                <a:latin typeface="微软雅黑" panose="020B0503020204020204" charset="-122"/>
              </a:rPr>
              <a:t>10</a:t>
            </a:r>
            <a:r>
              <a:rPr lang="zh-CN" altLang="zh-CN" sz="2000" dirty="0" smtClean="0">
                <a:solidFill>
                  <a:schemeClr val="accent3">
                    <a:lumMod val="50000"/>
                  </a:schemeClr>
                </a:solidFill>
                <a:latin typeface="微软雅黑" panose="020B0503020204020204" charset="-122"/>
              </a:rPr>
              <a:t>月</a:t>
            </a:r>
            <a:r>
              <a:rPr lang="en-US" altLang="zh-CN" sz="2000" dirty="0" smtClean="0">
                <a:solidFill>
                  <a:schemeClr val="accent3">
                    <a:lumMod val="50000"/>
                  </a:schemeClr>
                </a:solidFill>
                <a:latin typeface="微软雅黑" panose="020B0503020204020204" charset="-122"/>
              </a:rPr>
              <a:t>13</a:t>
            </a:r>
            <a:r>
              <a:rPr lang="zh-CN" altLang="zh-CN" sz="2000" dirty="0" smtClean="0">
                <a:solidFill>
                  <a:schemeClr val="accent3">
                    <a:lumMod val="50000"/>
                  </a:schemeClr>
                </a:solidFill>
                <a:latin typeface="微软雅黑" panose="020B0503020204020204" charset="-122"/>
              </a:rPr>
              <a:t>日（周日）全天举行，地点暂定</a:t>
            </a:r>
            <a:r>
              <a:rPr lang="en-US" altLang="zh-CN" sz="2000" dirty="0" smtClean="0">
                <a:solidFill>
                  <a:schemeClr val="accent3">
                    <a:lumMod val="50000"/>
                  </a:schemeClr>
                </a:solidFill>
                <a:latin typeface="微软雅黑" panose="020B0503020204020204" charset="-122"/>
              </a:rPr>
              <a:t>A</a:t>
            </a:r>
            <a:r>
              <a:rPr lang="zh-CN" altLang="zh-CN" sz="2000" dirty="0" smtClean="0">
                <a:solidFill>
                  <a:schemeClr val="accent3">
                    <a:lumMod val="50000"/>
                  </a:schemeClr>
                </a:solidFill>
                <a:latin typeface="微软雅黑" panose="020B0503020204020204" charset="-122"/>
              </a:rPr>
              <a:t>区民主湖报告厅。</a:t>
            </a:r>
            <a:r>
              <a:rPr lang="zh-CN" altLang="en-US" sz="2000" dirty="0" smtClean="0">
                <a:solidFill>
                  <a:schemeClr val="accent3">
                    <a:lumMod val="50000"/>
                  </a:schemeClr>
                </a:solidFill>
                <a:latin typeface="微软雅黑" panose="020B0503020204020204" charset="-122"/>
              </a:rPr>
              <a:t>请各支部根据培训通知要求按时报送培训人员名单。具体通知和报名表请参见</a:t>
            </a:r>
            <a:r>
              <a:rPr lang="zh-CN" altLang="en-US" sz="2000" u="sng" dirty="0" smtClean="0">
                <a:solidFill>
                  <a:srgbClr val="FF0000"/>
                </a:solidFill>
                <a:latin typeface="微软雅黑" panose="020B0503020204020204" charset="-122"/>
              </a:rPr>
              <a:t>附件</a:t>
            </a:r>
            <a:r>
              <a:rPr lang="en-US" altLang="zh-CN" sz="2000" u="sng" dirty="0" smtClean="0">
                <a:solidFill>
                  <a:srgbClr val="FF0000"/>
                </a:solidFill>
                <a:latin typeface="微软雅黑" panose="020B0503020204020204" charset="-122"/>
              </a:rPr>
              <a:t>5</a:t>
            </a:r>
            <a:r>
              <a:rPr lang="zh-CN" altLang="en-US" sz="2000" u="sng" dirty="0" smtClean="0">
                <a:solidFill>
                  <a:srgbClr val="FF0000"/>
                </a:solidFill>
                <a:latin typeface="微软雅黑" panose="020B0503020204020204" charset="-122"/>
              </a:rPr>
              <a:t>：</a:t>
            </a:r>
            <a:r>
              <a:rPr lang="en-US" altLang="zh-CN" sz="2000" u="sng" dirty="0" smtClean="0">
                <a:solidFill>
                  <a:srgbClr val="FF0000"/>
                </a:solidFill>
                <a:latin typeface="微软雅黑" panose="020B0503020204020204" charset="-122"/>
              </a:rPr>
              <a:t>2019</a:t>
            </a:r>
            <a:r>
              <a:rPr lang="zh-CN" altLang="en-US" sz="2000" u="sng" dirty="0" smtClean="0">
                <a:solidFill>
                  <a:srgbClr val="FF0000"/>
                </a:solidFill>
                <a:latin typeface="微软雅黑" panose="020B0503020204020204" charset="-122"/>
              </a:rPr>
              <a:t>年第三期发展对象培训资料</a:t>
            </a:r>
            <a:r>
              <a:rPr lang="zh-CN" altLang="en-US" sz="2000" dirty="0" smtClean="0">
                <a:solidFill>
                  <a:srgbClr val="FF0000"/>
                </a:solidFill>
                <a:latin typeface="微软雅黑" panose="020B0503020204020204" charset="-122"/>
              </a:rPr>
              <a:t>。</a:t>
            </a:r>
            <a:endParaRPr lang="en-US" altLang="zh-CN" sz="2000" dirty="0" smtClean="0">
              <a:solidFill>
                <a:srgbClr val="FF0000"/>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二、本年度其他组织工作</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755576" y="1707654"/>
            <a:ext cx="775597" cy="2808312"/>
          </a:xfrm>
          <a:prstGeom prst="rect">
            <a:avLst/>
          </a:prstGeom>
          <a:noFill/>
        </p:spPr>
        <p:txBody>
          <a:bodyPr vert="eaVert" wrap="square" rtlCol="0">
            <a:spAutoFit/>
          </a:bodyPr>
          <a:lstStyle/>
          <a:p>
            <a:pPr algn="ctr" defTabSz="913765">
              <a:lnSpc>
                <a:spcPct val="120000"/>
              </a:lnSpc>
            </a:pPr>
            <a:r>
              <a:rPr lang="zh-CN" altLang="en-US" sz="3200" b="1" dirty="0" smtClean="0">
                <a:solidFill>
                  <a:srgbClr val="FFBE00">
                    <a:lumMod val="20000"/>
                    <a:lumOff val="80000"/>
                  </a:srgbClr>
                </a:solidFill>
              </a:rPr>
              <a:t>党员发展工作</a:t>
            </a:r>
            <a:endParaRPr lang="zh-CN" altLang="en-US" sz="3200" b="1" dirty="0">
              <a:solidFill>
                <a:srgbClr val="FFBE00">
                  <a:lumMod val="20000"/>
                  <a:lumOff val="80000"/>
                </a:srgbClr>
              </a:solidFill>
            </a:endParaRPr>
          </a:p>
        </p:txBody>
      </p:sp>
      <p:sp>
        <p:nvSpPr>
          <p:cNvPr id="6" name="矩形 5"/>
          <p:cNvSpPr/>
          <p:nvPr/>
        </p:nvSpPr>
        <p:spPr>
          <a:xfrm>
            <a:off x="1979712" y="2067694"/>
            <a:ext cx="6624736" cy="1631216"/>
          </a:xfrm>
          <a:prstGeom prst="rect">
            <a:avLst/>
          </a:prstGeom>
        </p:spPr>
        <p:txBody>
          <a:bodyPr wrap="square">
            <a:spAutoFit/>
          </a:bodyPr>
          <a:lstStyle/>
          <a:p>
            <a:pPr marL="342900" indent="-342900" algn="just" defTabSz="913765">
              <a:buFont typeface="Wingdings" panose="05000000000000000000" charset="0"/>
              <a:buChar char="u"/>
            </a:pPr>
            <a:r>
              <a:rPr lang="zh-CN" altLang="en-US" sz="2000" dirty="0" smtClean="0">
                <a:solidFill>
                  <a:srgbClr val="D03F56">
                    <a:lumMod val="50000"/>
                  </a:srgbClr>
                </a:solidFill>
                <a:latin typeface="微软雅黑" panose="020B0503020204020204" charset="-122"/>
              </a:rPr>
              <a:t>本学期的党员发展工作即将启动，请各支部于</a:t>
            </a:r>
            <a:r>
              <a:rPr lang="en-US" altLang="zh-CN" sz="2000" dirty="0" smtClean="0">
                <a:solidFill>
                  <a:srgbClr val="D03F56">
                    <a:lumMod val="50000"/>
                  </a:srgbClr>
                </a:solidFill>
                <a:latin typeface="微软雅黑" panose="020B0503020204020204" charset="-122"/>
              </a:rPr>
              <a:t>10</a:t>
            </a:r>
            <a:r>
              <a:rPr lang="zh-CN" altLang="en-US" sz="2000" dirty="0" smtClean="0">
                <a:solidFill>
                  <a:srgbClr val="D03F56">
                    <a:lumMod val="50000"/>
                  </a:srgbClr>
                </a:solidFill>
                <a:latin typeface="微软雅黑" panose="020B0503020204020204" charset="-122"/>
              </a:rPr>
              <a:t>月</a:t>
            </a:r>
            <a:r>
              <a:rPr lang="en-US" altLang="zh-CN" sz="2000" dirty="0" smtClean="0">
                <a:solidFill>
                  <a:srgbClr val="D03F56">
                    <a:lumMod val="50000"/>
                  </a:srgbClr>
                </a:solidFill>
                <a:latin typeface="微软雅黑" panose="020B0503020204020204" charset="-122"/>
              </a:rPr>
              <a:t>9</a:t>
            </a:r>
            <a:r>
              <a:rPr lang="zh-CN" altLang="en-US" sz="2000" dirty="0" smtClean="0">
                <a:solidFill>
                  <a:srgbClr val="D03F56">
                    <a:lumMod val="50000"/>
                  </a:srgbClr>
                </a:solidFill>
                <a:latin typeface="微软雅黑" panose="020B0503020204020204" charset="-122"/>
              </a:rPr>
              <a:t>日</a:t>
            </a:r>
            <a:r>
              <a:rPr lang="en-US" altLang="zh-CN" sz="2000" dirty="0" smtClean="0">
                <a:solidFill>
                  <a:srgbClr val="D03F56">
                    <a:lumMod val="50000"/>
                  </a:srgbClr>
                </a:solidFill>
                <a:latin typeface="微软雅黑" panose="020B0503020204020204" charset="-122"/>
              </a:rPr>
              <a:t>17</a:t>
            </a:r>
            <a:r>
              <a:rPr lang="zh-CN" altLang="en-US" sz="2000" dirty="0" smtClean="0">
                <a:solidFill>
                  <a:srgbClr val="D03F56">
                    <a:lumMod val="50000"/>
                  </a:srgbClr>
                </a:solidFill>
                <a:latin typeface="微软雅黑" panose="020B0503020204020204" charset="-122"/>
              </a:rPr>
              <a:t>点前，将支部发展对象信息（</a:t>
            </a:r>
            <a:r>
              <a:rPr lang="zh-CN" altLang="en-US" sz="2000" dirty="0" smtClean="0">
                <a:solidFill>
                  <a:srgbClr val="FF0000"/>
                </a:solidFill>
                <a:latin typeface="微软雅黑" panose="020B0503020204020204" charset="-122"/>
              </a:rPr>
              <a:t>附件</a:t>
            </a:r>
            <a:r>
              <a:rPr lang="en-US" altLang="zh-CN" sz="2000" dirty="0" smtClean="0">
                <a:solidFill>
                  <a:srgbClr val="FF0000"/>
                </a:solidFill>
                <a:latin typeface="微软雅黑" panose="020B0503020204020204" charset="-122"/>
              </a:rPr>
              <a:t>6</a:t>
            </a:r>
            <a:r>
              <a:rPr lang="zh-CN" altLang="en-US" sz="2000" dirty="0" smtClean="0">
                <a:solidFill>
                  <a:srgbClr val="D03F56">
                    <a:lumMod val="50000"/>
                  </a:srgbClr>
                </a:solidFill>
                <a:latin typeface="微软雅黑" panose="020B0503020204020204" charset="-122"/>
              </a:rPr>
              <a:t>）发送至</a:t>
            </a:r>
            <a:r>
              <a:rPr lang="en-US" altLang="zh-CN" sz="2000" dirty="0" smtClean="0">
                <a:solidFill>
                  <a:srgbClr val="D03F56">
                    <a:lumMod val="50000"/>
                  </a:srgbClr>
                </a:solidFill>
                <a:latin typeface="微软雅黑" panose="020B0503020204020204" charset="-122"/>
              </a:rPr>
              <a:t>clxydw@cqu.edu.cn</a:t>
            </a:r>
            <a:r>
              <a:rPr lang="zh-CN" altLang="en-US" sz="2000" dirty="0" smtClean="0">
                <a:solidFill>
                  <a:srgbClr val="D03F56">
                    <a:lumMod val="50000"/>
                  </a:srgbClr>
                </a:solidFill>
                <a:latin typeface="微软雅黑" panose="020B0503020204020204" charset="-122"/>
              </a:rPr>
              <a:t>。学院党委根据各支部情况下发指导数。今年的党员发展工作将在</a:t>
            </a:r>
            <a:r>
              <a:rPr lang="en-US" altLang="zh-CN" sz="2000" dirty="0" smtClean="0">
                <a:solidFill>
                  <a:srgbClr val="D03F56">
                    <a:lumMod val="50000"/>
                  </a:srgbClr>
                </a:solidFill>
                <a:latin typeface="微软雅黑" panose="020B0503020204020204" charset="-122"/>
              </a:rPr>
              <a:t>12</a:t>
            </a:r>
            <a:r>
              <a:rPr lang="zh-CN" altLang="en-US" sz="2000" dirty="0" smtClean="0">
                <a:solidFill>
                  <a:srgbClr val="D03F56">
                    <a:lumMod val="50000"/>
                  </a:srgbClr>
                </a:solidFill>
                <a:latin typeface="微软雅黑" panose="020B0503020204020204" charset="-122"/>
              </a:rPr>
              <a:t>月底前结束，请各支部提前做好发展对象的政审函调。</a:t>
            </a:r>
            <a:endParaRPr lang="en-US" altLang="zh-CN" sz="2000" dirty="0" smtClean="0">
              <a:solidFill>
                <a:srgbClr val="D03F56">
                  <a:lumMod val="50000"/>
                </a:srgb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二、本年度其他组织工作</a:t>
            </a:r>
            <a:endParaRPr lang="zh-CN" altLang="en-US" sz="2400" dirty="0">
              <a:solidFill>
                <a:schemeClr val="accent1">
                  <a:lumMod val="75000"/>
                </a:schemeClr>
              </a:solidFill>
              <a:cs typeface="+mn-ea"/>
              <a:sym typeface="+mn-lt"/>
            </a:endParaRPr>
          </a:p>
        </p:txBody>
      </p:sp>
    </p:spTree>
    <p:extLst>
      <p:ext uri="{BB962C8B-B14F-4D97-AF65-F5344CB8AC3E}">
        <p14:creationId xmlns="" xmlns:p14="http://schemas.microsoft.com/office/powerpoint/2010/main" val="2782958468"/>
      </p:ext>
    </p:extLst>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755576" y="1707654"/>
            <a:ext cx="775597" cy="2808312"/>
          </a:xfrm>
          <a:prstGeom prst="rect">
            <a:avLst/>
          </a:prstGeom>
          <a:noFill/>
        </p:spPr>
        <p:txBody>
          <a:bodyPr vert="eaVert" wrap="square" rtlCol="0">
            <a:spAutoFit/>
          </a:bodyPr>
          <a:lstStyle/>
          <a:p>
            <a:pPr algn="ctr" defTabSz="913765">
              <a:lnSpc>
                <a:spcPct val="120000"/>
              </a:lnSpc>
            </a:pPr>
            <a:r>
              <a:rPr lang="zh-CN" altLang="en-US" sz="3200" b="1" dirty="0" smtClean="0">
                <a:solidFill>
                  <a:srgbClr val="FFBE00">
                    <a:lumMod val="20000"/>
                    <a:lumOff val="80000"/>
                  </a:srgbClr>
                </a:solidFill>
              </a:rPr>
              <a:t>党员发展工作</a:t>
            </a:r>
            <a:endParaRPr lang="zh-CN" altLang="en-US" sz="3200" b="1" dirty="0">
              <a:solidFill>
                <a:srgbClr val="FFBE00">
                  <a:lumMod val="20000"/>
                  <a:lumOff val="80000"/>
                </a:srgbClr>
              </a:solidFill>
            </a:endParaRPr>
          </a:p>
        </p:txBody>
      </p:sp>
      <p:sp>
        <p:nvSpPr>
          <p:cNvPr id="6" name="矩形 5"/>
          <p:cNvSpPr/>
          <p:nvPr/>
        </p:nvSpPr>
        <p:spPr>
          <a:xfrm>
            <a:off x="1835696" y="2067694"/>
            <a:ext cx="6511925" cy="1323439"/>
          </a:xfrm>
          <a:prstGeom prst="rect">
            <a:avLst/>
          </a:prstGeom>
        </p:spPr>
        <p:txBody>
          <a:bodyPr wrap="square">
            <a:spAutoFit/>
          </a:bodyPr>
          <a:lstStyle/>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本学期积极分子培训根据工作安排，拟在</a:t>
            </a:r>
            <a:r>
              <a:rPr lang="en-US" altLang="zh-CN" sz="2000" dirty="0" smtClean="0">
                <a:solidFill>
                  <a:schemeClr val="accent3">
                    <a:lumMod val="50000"/>
                  </a:schemeClr>
                </a:solidFill>
                <a:latin typeface="微软雅黑" panose="020B0503020204020204" charset="-122"/>
              </a:rPr>
              <a:t>10</a:t>
            </a:r>
            <a:r>
              <a:rPr lang="zh-CN" altLang="en-US" sz="2000" dirty="0" smtClean="0">
                <a:solidFill>
                  <a:schemeClr val="accent3">
                    <a:lumMod val="50000"/>
                  </a:schemeClr>
                </a:solidFill>
                <a:latin typeface="微软雅黑" panose="020B0503020204020204" charset="-122"/>
              </a:rPr>
              <a:t>月底开班（</a:t>
            </a:r>
            <a:r>
              <a:rPr lang="zh-CN" altLang="en-US" sz="2000" dirty="0" smtClean="0">
                <a:solidFill>
                  <a:srgbClr val="FF0000"/>
                </a:solidFill>
                <a:latin typeface="微软雅黑" panose="020B0503020204020204" charset="-122"/>
              </a:rPr>
              <a:t>学院另行通知</a:t>
            </a:r>
            <a:r>
              <a:rPr lang="zh-CN" altLang="en-US" sz="2000" dirty="0" smtClean="0">
                <a:solidFill>
                  <a:schemeClr val="accent3">
                    <a:lumMod val="50000"/>
                  </a:schemeClr>
                </a:solidFill>
                <a:latin typeface="微软雅黑" panose="020B0503020204020204" charset="-122"/>
              </a:rPr>
              <a:t>），请各支部提前做好积极分子的确定工作并做好相关记录，并及时到学院党委领取积极分子考察登记表并组织积极分子认真填写留档。</a:t>
            </a:r>
            <a:endParaRPr lang="zh-CN" altLang="zh-CN" sz="2000" dirty="0" smtClean="0">
              <a:solidFill>
                <a:schemeClr val="accent3">
                  <a:lumMod val="50000"/>
                </a:scheme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二、本年度其他组织工作</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755576" y="1707654"/>
            <a:ext cx="775597" cy="2808312"/>
          </a:xfrm>
          <a:prstGeom prst="rect">
            <a:avLst/>
          </a:prstGeom>
          <a:noFill/>
        </p:spPr>
        <p:txBody>
          <a:bodyPr vert="eaVert" wrap="square" rtlCol="0">
            <a:spAutoFit/>
          </a:bodyPr>
          <a:lstStyle/>
          <a:p>
            <a:pPr algn="ctr" defTabSz="913765">
              <a:lnSpc>
                <a:spcPct val="120000"/>
              </a:lnSpc>
            </a:pPr>
            <a:r>
              <a:rPr lang="zh-CN" altLang="en-US" sz="3200" b="1" dirty="0" smtClean="0">
                <a:solidFill>
                  <a:srgbClr val="FFBE00">
                    <a:lumMod val="20000"/>
                    <a:lumOff val="80000"/>
                  </a:srgbClr>
                </a:solidFill>
              </a:rPr>
              <a:t>党员教育管理</a:t>
            </a:r>
            <a:endParaRPr lang="zh-CN" altLang="en-US" sz="3200" b="1" dirty="0">
              <a:solidFill>
                <a:srgbClr val="FFBE00">
                  <a:lumMod val="20000"/>
                  <a:lumOff val="80000"/>
                </a:srgbClr>
              </a:solidFill>
            </a:endParaRPr>
          </a:p>
        </p:txBody>
      </p:sp>
      <p:sp>
        <p:nvSpPr>
          <p:cNvPr id="6" name="矩形 5"/>
          <p:cNvSpPr/>
          <p:nvPr/>
        </p:nvSpPr>
        <p:spPr>
          <a:xfrm>
            <a:off x="2051720" y="1847602"/>
            <a:ext cx="6511925" cy="2554545"/>
          </a:xfrm>
          <a:prstGeom prst="rect">
            <a:avLst/>
          </a:prstGeom>
        </p:spPr>
        <p:txBody>
          <a:bodyPr wrap="square">
            <a:spAutoFit/>
          </a:bodyPr>
          <a:lstStyle/>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学院党委已完成</a:t>
            </a:r>
            <a:r>
              <a:rPr lang="en-US" altLang="zh-CN" sz="2000" dirty="0" smtClean="0">
                <a:solidFill>
                  <a:schemeClr val="accent3">
                    <a:lumMod val="50000"/>
                  </a:schemeClr>
                </a:solidFill>
                <a:latin typeface="微软雅黑" panose="020B0503020204020204" charset="-122"/>
              </a:rPr>
              <a:t>2019</a:t>
            </a:r>
            <a:r>
              <a:rPr lang="zh-CN" altLang="en-US" sz="2000" dirty="0" smtClean="0">
                <a:solidFill>
                  <a:schemeClr val="accent3">
                    <a:lumMod val="50000"/>
                  </a:schemeClr>
                </a:solidFill>
                <a:latin typeface="微软雅黑" panose="020B0503020204020204" charset="-122"/>
              </a:rPr>
              <a:t>级新生党员的材料审查及组织关系接收，请各支部通知还未领取介绍信回执的同学尽快到学院党委办公室领取介绍信回执。</a:t>
            </a:r>
            <a:endParaRPr lang="en-US"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endParaRPr lang="en-US"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请各支部在</a:t>
            </a:r>
            <a:r>
              <a:rPr lang="en-US" altLang="zh-CN" sz="2000" dirty="0" smtClean="0">
                <a:solidFill>
                  <a:schemeClr val="accent3">
                    <a:lumMod val="50000"/>
                  </a:schemeClr>
                </a:solidFill>
                <a:latin typeface="微软雅黑" panose="020B0503020204020204" charset="-122"/>
              </a:rPr>
              <a:t>10</a:t>
            </a:r>
            <a:r>
              <a:rPr lang="zh-CN" altLang="en-US" sz="2000" dirty="0" smtClean="0">
                <a:solidFill>
                  <a:schemeClr val="accent3">
                    <a:lumMod val="50000"/>
                  </a:schemeClr>
                </a:solidFill>
                <a:latin typeface="微软雅黑" panose="020B0503020204020204" charset="-122"/>
              </a:rPr>
              <a:t>月</a:t>
            </a:r>
            <a:r>
              <a:rPr lang="en-US" altLang="zh-CN" sz="2000" dirty="0" smtClean="0">
                <a:solidFill>
                  <a:schemeClr val="accent3">
                    <a:lumMod val="50000"/>
                  </a:schemeClr>
                </a:solidFill>
                <a:latin typeface="微软雅黑" panose="020B0503020204020204" charset="-122"/>
              </a:rPr>
              <a:t>20</a:t>
            </a:r>
            <a:r>
              <a:rPr lang="zh-CN" altLang="en-US" sz="2000" dirty="0" smtClean="0">
                <a:solidFill>
                  <a:schemeClr val="accent3">
                    <a:lumMod val="50000"/>
                  </a:schemeClr>
                </a:solidFill>
                <a:latin typeface="微软雅黑" panose="020B0503020204020204" charset="-122"/>
              </a:rPr>
              <a:t>日之前完成</a:t>
            </a:r>
            <a:r>
              <a:rPr lang="en-US" altLang="zh-CN" sz="2000" dirty="0" smtClean="0">
                <a:solidFill>
                  <a:schemeClr val="accent3">
                    <a:lumMod val="50000"/>
                  </a:schemeClr>
                </a:solidFill>
                <a:latin typeface="微软雅黑" panose="020B0503020204020204" charset="-122"/>
              </a:rPr>
              <a:t>12371</a:t>
            </a:r>
            <a:r>
              <a:rPr lang="zh-CN" altLang="en-US" sz="2000" dirty="0" smtClean="0">
                <a:solidFill>
                  <a:schemeClr val="accent3">
                    <a:lumMod val="50000"/>
                  </a:schemeClr>
                </a:solidFill>
                <a:latin typeface="微软雅黑" panose="020B0503020204020204" charset="-122"/>
              </a:rPr>
              <a:t>党建系统信息维护，保证数据的准确性。包括： ①已毕业，组织关系不在本支部的党员应从系统里删除； ②新转入的党员新增录入进系统。</a:t>
            </a:r>
            <a:endParaRPr lang="en-US" altLang="zh-CN" sz="2000" dirty="0" smtClean="0">
              <a:solidFill>
                <a:schemeClr val="accent3">
                  <a:lumMod val="50000"/>
                </a:scheme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二、本年度其他组织工作</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755576" y="1707654"/>
            <a:ext cx="775597" cy="2808312"/>
          </a:xfrm>
          <a:prstGeom prst="rect">
            <a:avLst/>
          </a:prstGeom>
          <a:noFill/>
        </p:spPr>
        <p:txBody>
          <a:bodyPr vert="eaVert" wrap="square" rtlCol="0">
            <a:spAutoFit/>
          </a:bodyPr>
          <a:lstStyle/>
          <a:p>
            <a:pPr algn="ctr" defTabSz="913765">
              <a:lnSpc>
                <a:spcPct val="120000"/>
              </a:lnSpc>
            </a:pPr>
            <a:r>
              <a:rPr lang="zh-CN" altLang="en-US" sz="3200" b="1" dirty="0" smtClean="0">
                <a:solidFill>
                  <a:srgbClr val="FFBE00">
                    <a:lumMod val="20000"/>
                    <a:lumOff val="80000"/>
                  </a:srgbClr>
                </a:solidFill>
              </a:rPr>
              <a:t>党员教育管理</a:t>
            </a:r>
            <a:endParaRPr lang="zh-CN" altLang="en-US" sz="3200" b="1" dirty="0">
              <a:solidFill>
                <a:srgbClr val="FFBE00">
                  <a:lumMod val="20000"/>
                  <a:lumOff val="80000"/>
                </a:srgbClr>
              </a:solidFill>
            </a:endParaRPr>
          </a:p>
        </p:txBody>
      </p:sp>
      <p:sp>
        <p:nvSpPr>
          <p:cNvPr id="6" name="矩形 5"/>
          <p:cNvSpPr/>
          <p:nvPr/>
        </p:nvSpPr>
        <p:spPr>
          <a:xfrm>
            <a:off x="2051720" y="1725652"/>
            <a:ext cx="6511925" cy="2862322"/>
          </a:xfrm>
          <a:prstGeom prst="rect">
            <a:avLst/>
          </a:prstGeom>
        </p:spPr>
        <p:txBody>
          <a:bodyPr wrap="square">
            <a:spAutoFit/>
          </a:bodyPr>
          <a:lstStyle/>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注意支部日常学习、活动等相关记录的规范性，利用好</a:t>
            </a:r>
            <a:r>
              <a:rPr lang="en-US" altLang="zh-CN" sz="2000" dirty="0" smtClean="0">
                <a:solidFill>
                  <a:schemeClr val="accent3">
                    <a:lumMod val="50000"/>
                  </a:schemeClr>
                </a:solidFill>
                <a:latin typeface="微软雅黑" panose="020B0503020204020204" charset="-122"/>
              </a:rPr>
              <a:t>CPC</a:t>
            </a:r>
            <a:r>
              <a:rPr lang="zh-CN" altLang="en-US" sz="2000" dirty="0" smtClean="0">
                <a:solidFill>
                  <a:schemeClr val="accent3">
                    <a:lumMod val="50000"/>
                  </a:schemeClr>
                </a:solidFill>
                <a:latin typeface="微软雅黑" panose="020B0503020204020204" charset="-122"/>
              </a:rPr>
              <a:t>党务平台做好组织生活的申报、纪要。</a:t>
            </a:r>
            <a:endParaRPr lang="zh-CN"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严格对支部党员的日常管理，对经常缺席支部活动的党员，支部书记应及时找当事人谈话。对不服从、不配合组织管理的党员，应及时开支委会研究，给予组织处理，并及时上报学院党委。</a:t>
            </a:r>
            <a:endParaRPr lang="en-US" altLang="zh-CN" sz="2000"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对出国党员，支部应明确一名联系人，定期了解其工作、思想情况，对一些重要的学习安排，要及时通知出国党员结合实际开展自学。</a:t>
            </a: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二、本年度其他组织工作</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cstate="screen">
            <a:extLst>
              <a:ext uri="{BEBA8EAE-BF5A-486C-A8C5-ECC9F3942E4B}">
                <a14:imgProps xmlns="" xmlns:a14="http://schemas.microsoft.com/office/drawing/2010/main">
                  <a14:imgLayer r:embed="rId4">
                    <a14:imgEffect>
                      <a14:brightnessContrast bright="-20000" contrast="20000"/>
                    </a14:imgEffect>
                  </a14:imgLayer>
                </a14:imgProps>
              </a:ext>
            </a:extLst>
          </a:blip>
          <a:stretch>
            <a:fillRect/>
          </a:stretch>
        </p:blipFill>
        <p:spPr>
          <a:xfrm>
            <a:off x="0" y="4145764"/>
            <a:ext cx="9144000" cy="993380"/>
          </a:xfrm>
          <a:prstGeom prst="rect">
            <a:avLst/>
          </a:prstGeom>
          <a:effectLst>
            <a:outerShdw blurRad="50800" dist="38100" dir="16200000" rotWithShape="0">
              <a:prstClr val="black">
                <a:alpha val="40000"/>
              </a:prstClr>
            </a:outerShdw>
          </a:effectLst>
        </p:spPr>
      </p:pic>
      <p:grpSp>
        <p:nvGrpSpPr>
          <p:cNvPr id="3" name="组合 2"/>
          <p:cNvGrpSpPr/>
          <p:nvPr/>
        </p:nvGrpSpPr>
        <p:grpSpPr>
          <a:xfrm>
            <a:off x="3272061" y="2067694"/>
            <a:ext cx="2488235" cy="1420495"/>
            <a:chOff x="2507277" y="1707654"/>
            <a:chExt cx="2488235" cy="1420495"/>
          </a:xfrm>
          <a:effectLst/>
        </p:grpSpPr>
        <p:grpSp>
          <p:nvGrpSpPr>
            <p:cNvPr id="27" name="组合 26"/>
            <p:cNvGrpSpPr/>
            <p:nvPr/>
          </p:nvGrpSpPr>
          <p:grpSpPr>
            <a:xfrm>
              <a:off x="3820109" y="1819681"/>
              <a:ext cx="1175403" cy="1175401"/>
              <a:chOff x="4098675" y="1936897"/>
              <a:chExt cx="1175403" cy="1175401"/>
            </a:xfrm>
            <a:effectLst/>
          </p:grpSpPr>
          <p:sp>
            <p:nvSpPr>
              <p:cNvPr id="30" name="矩形 29"/>
              <p:cNvSpPr/>
              <p:nvPr/>
            </p:nvSpPr>
            <p:spPr>
              <a:xfrm>
                <a:off x="4098675" y="1936897"/>
                <a:ext cx="1175403" cy="11754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200">
                  <a:solidFill>
                    <a:srgbClr val="9B0D13"/>
                  </a:solidFill>
                  <a:cs typeface="+mn-ea"/>
                  <a:sym typeface="+mn-lt"/>
                </a:endParaRPr>
              </a:p>
            </p:txBody>
          </p:sp>
          <p:cxnSp>
            <p:nvCxnSpPr>
              <p:cNvPr id="31" name="直接连接符 30"/>
              <p:cNvCxnSpPr/>
              <p:nvPr/>
            </p:nvCxnSpPr>
            <p:spPr>
              <a:xfrm>
                <a:off x="4098675" y="2524598"/>
                <a:ext cx="1175403"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4098676" y="2524598"/>
                <a:ext cx="1175401"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29" name="TextBox 14"/>
            <p:cNvSpPr txBox="1"/>
            <p:nvPr/>
          </p:nvSpPr>
          <p:spPr>
            <a:xfrm>
              <a:off x="3883808" y="1707654"/>
              <a:ext cx="1111704" cy="1420495"/>
            </a:xfrm>
            <a:prstGeom prst="rect">
              <a:avLst/>
            </a:prstGeom>
            <a:noFill/>
            <a:ln>
              <a:noFill/>
            </a:ln>
            <a:effectLst/>
          </p:spPr>
          <p:txBody>
            <a:bodyPr wrap="square" rtlCol="0">
              <a:spAutoFit/>
            </a:bodyPr>
            <a:lstStyle/>
            <a:p>
              <a:pPr algn="ctr">
                <a:lnSpc>
                  <a:spcPct val="120000"/>
                </a:lnSpc>
              </a:pPr>
              <a:r>
                <a:rPr lang="zh-CN" altLang="en-US" sz="7200" b="1" dirty="0">
                  <a:ln>
                    <a:solidFill>
                      <a:srgbClr val="9B0D13"/>
                    </a:solidFill>
                  </a:ln>
                  <a:solidFill>
                    <a:srgbClr val="9B0D13"/>
                  </a:solidFill>
                  <a:cs typeface="+mn-ea"/>
                  <a:sym typeface="+mn-lt"/>
                </a:rPr>
                <a:t>谢</a:t>
              </a:r>
            </a:p>
          </p:txBody>
        </p:sp>
        <p:grpSp>
          <p:nvGrpSpPr>
            <p:cNvPr id="34" name="组合 33"/>
            <p:cNvGrpSpPr/>
            <p:nvPr/>
          </p:nvGrpSpPr>
          <p:grpSpPr>
            <a:xfrm>
              <a:off x="2507277" y="1819681"/>
              <a:ext cx="1175403" cy="1175401"/>
              <a:chOff x="4098675" y="1936897"/>
              <a:chExt cx="1175403" cy="1175401"/>
            </a:xfrm>
            <a:effectLst/>
          </p:grpSpPr>
          <p:sp>
            <p:nvSpPr>
              <p:cNvPr id="36" name="矩形 35"/>
              <p:cNvSpPr/>
              <p:nvPr/>
            </p:nvSpPr>
            <p:spPr>
              <a:xfrm>
                <a:off x="4098675" y="1936897"/>
                <a:ext cx="1175403" cy="1175401"/>
              </a:xfrm>
              <a:prstGeom prst="rect">
                <a:avLst/>
              </a:prstGeom>
              <a:no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200">
                  <a:solidFill>
                    <a:srgbClr val="9B0D13"/>
                  </a:solidFill>
                  <a:cs typeface="+mn-ea"/>
                  <a:sym typeface="+mn-lt"/>
                </a:endParaRPr>
              </a:p>
            </p:txBody>
          </p:sp>
          <p:cxnSp>
            <p:nvCxnSpPr>
              <p:cNvPr id="37" name="直接连接符 36"/>
              <p:cNvCxnSpPr/>
              <p:nvPr/>
            </p:nvCxnSpPr>
            <p:spPr>
              <a:xfrm>
                <a:off x="4098675" y="2524598"/>
                <a:ext cx="1175403"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4098676" y="2524598"/>
                <a:ext cx="1175401"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35" name="TextBox 14"/>
            <p:cNvSpPr txBox="1"/>
            <p:nvPr/>
          </p:nvSpPr>
          <p:spPr>
            <a:xfrm>
              <a:off x="2570976" y="1707654"/>
              <a:ext cx="1111704" cy="1420495"/>
            </a:xfrm>
            <a:prstGeom prst="rect">
              <a:avLst/>
            </a:prstGeom>
            <a:noFill/>
            <a:ln>
              <a:noFill/>
            </a:ln>
            <a:effectLst/>
          </p:spPr>
          <p:txBody>
            <a:bodyPr wrap="square" rtlCol="0">
              <a:spAutoFit/>
            </a:bodyPr>
            <a:lstStyle/>
            <a:p>
              <a:pPr algn="ctr">
                <a:lnSpc>
                  <a:spcPct val="120000"/>
                </a:lnSpc>
              </a:pPr>
              <a:r>
                <a:rPr lang="zh-CN" altLang="en-US" sz="7200" b="1" dirty="0">
                  <a:ln>
                    <a:solidFill>
                      <a:srgbClr val="9B0D13"/>
                    </a:solidFill>
                  </a:ln>
                  <a:solidFill>
                    <a:srgbClr val="9B0D13"/>
                  </a:solidFill>
                  <a:cs typeface="+mn-ea"/>
                  <a:sym typeface="+mn-lt"/>
                </a:rPr>
                <a:t>谢</a:t>
              </a:r>
            </a:p>
          </p:txBody>
        </p:sp>
      </p:grpSp>
    </p:spTree>
  </p:cSld>
  <p:clrMapOvr>
    <a:masterClrMapping/>
  </p:clrMapOvr>
  <mc:AlternateContent xmlns:mc="http://schemas.openxmlformats.org/markup-compatibility/2006">
    <mc:Choice xmlns="" xmlns:p14="http://schemas.microsoft.com/office/powerpoint/2010/main" Requires="p14">
      <p:transition spd="slow" p14:dur="1600" advTm="5524"/>
    </mc:Choice>
    <mc:Fallback>
      <p:transition spd="slow" advTm="552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6156176" y="123478"/>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 xmlns:a14="http://schemas.microsoft.com/office/drawing/2010/main">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4" name="矩形 33"/>
          <p:cNvSpPr/>
          <p:nvPr/>
        </p:nvSpPr>
        <p:spPr>
          <a:xfrm>
            <a:off x="467544" y="1275606"/>
            <a:ext cx="8136904" cy="1656256"/>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总体时间安排：学校开展主题教育，从 </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2019 </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年 </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9 </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月开始，</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11 </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月底基本结束。</a:t>
            </a:r>
            <a:endPar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9" name="文本占位符 2"/>
          <p:cNvSpPr>
            <a:spLocks noGrp="1"/>
          </p:cNvSpPr>
          <p:nvPr>
            <p:ph type="body" sz="quarter" idx="10"/>
          </p:nvPr>
        </p:nvSpPr>
        <p:spPr>
          <a:xfrm>
            <a:off x="141967" y="123190"/>
            <a:ext cx="5798185" cy="575945"/>
          </a:xfrm>
        </p:spPr>
        <p:txBody>
          <a:bodyPr/>
          <a:lstStyle/>
          <a:p>
            <a:pPr algn="ctr">
              <a:lnSpc>
                <a:spcPct val="120000"/>
              </a:lnSpc>
              <a:spcBef>
                <a:spcPct val="0"/>
              </a:spcBef>
            </a:pPr>
            <a:r>
              <a:rPr lang="zh-CN" altLang="en-US" sz="3200" dirty="0" smtClean="0">
                <a:solidFill>
                  <a:schemeClr val="accent1">
                    <a:lumMod val="75000"/>
                  </a:schemeClr>
                </a:solidFill>
                <a:latin typeface="微软雅黑" panose="020B0503020204020204" charset="-122"/>
                <a:ea typeface="微软雅黑" panose="020B0503020204020204" charset="-122"/>
                <a:cs typeface="+mn-ea"/>
                <a:sym typeface="+mn-lt"/>
              </a:rPr>
              <a:t>一、主题教育具体工作安排</a:t>
            </a:r>
            <a:endParaRPr lang="zh-CN" altLang="en-US" sz="320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8" name="矩形 7"/>
          <p:cNvSpPr/>
          <p:nvPr/>
        </p:nvSpPr>
        <p:spPr>
          <a:xfrm>
            <a:off x="467544" y="2931862"/>
            <a:ext cx="8136904" cy="1656256"/>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学</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校成立主题教育领导小组办公室，下设综合组、学习宣传组、协调服务组、联络指导组（第三组：法学院、电气、能动、资安、材料、航院</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6</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个二级党组织，组长：孙跃）。</a:t>
            </a:r>
            <a:endPar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34"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6156176" y="123478"/>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 xmlns:a14="http://schemas.microsoft.com/office/drawing/2010/main">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9" name="文本占位符 2"/>
          <p:cNvSpPr>
            <a:spLocks noGrp="1"/>
          </p:cNvSpPr>
          <p:nvPr>
            <p:ph type="body" sz="quarter" idx="10"/>
          </p:nvPr>
        </p:nvSpPr>
        <p:spPr>
          <a:xfrm>
            <a:off x="141967" y="123190"/>
            <a:ext cx="5798185" cy="575945"/>
          </a:xfrm>
        </p:spPr>
        <p:txBody>
          <a:bodyPr/>
          <a:lstStyle/>
          <a:p>
            <a:pPr algn="ctr">
              <a:lnSpc>
                <a:spcPct val="120000"/>
              </a:lnSpc>
              <a:spcBef>
                <a:spcPct val="0"/>
              </a:spcBef>
            </a:pPr>
            <a:r>
              <a:rPr lang="zh-CN" altLang="en-US" sz="3200" dirty="0" smtClean="0">
                <a:solidFill>
                  <a:schemeClr val="accent1">
                    <a:lumMod val="75000"/>
                  </a:schemeClr>
                </a:solidFill>
                <a:latin typeface="微软雅黑" panose="020B0503020204020204" charset="-122"/>
                <a:ea typeface="微软雅黑" panose="020B0503020204020204" charset="-122"/>
                <a:cs typeface="+mn-ea"/>
                <a:sym typeface="+mn-lt"/>
              </a:rPr>
              <a:t>一、主题教育具体工作安排</a:t>
            </a:r>
            <a:endParaRPr lang="zh-CN" altLang="en-US" sz="320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8" name="矩形 7"/>
          <p:cNvSpPr/>
          <p:nvPr/>
        </p:nvSpPr>
        <p:spPr>
          <a:xfrm>
            <a:off x="467544" y="1635646"/>
            <a:ext cx="8136904" cy="1656256"/>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D03F56">
                    <a:lumMod val="50000"/>
                  </a:srgbClr>
                </a:solidFill>
                <a:latin typeface="微软雅黑" panose="020B0503020204020204" charset="-122"/>
                <a:cs typeface="微软雅黑" panose="020B0503020204020204" charset="-122"/>
              </a:rPr>
              <a:t>       </a:t>
            </a:r>
            <a:r>
              <a:rPr lang="zh-CN" altLang="en-US" sz="2000" b="1" dirty="0" smtClean="0">
                <a:solidFill>
                  <a:srgbClr val="D03F56">
                    <a:lumMod val="50000"/>
                  </a:srgbClr>
                </a:solidFill>
                <a:latin typeface="微软雅黑" panose="020B0503020204020204" charset="-122"/>
                <a:cs typeface="微软雅黑" panose="020B0503020204020204" charset="-122"/>
              </a:rPr>
              <a:t>联络指导组将通过参加党支部“三会一课”、个别访谈、召开座谈会等方式，了解各二级党组织和党支部落实主题教育各项任务情况。</a:t>
            </a:r>
            <a:endParaRPr lang="zh-CN" altLang="en-US" sz="2000" b="1" dirty="0">
              <a:solidFill>
                <a:srgbClr val="D03F56">
                  <a:lumMod val="50000"/>
                </a:srgbClr>
              </a:solidFill>
              <a:latin typeface="微软雅黑" panose="020B0503020204020204" charset="-122"/>
              <a:cs typeface="微软雅黑" panose="020B0503020204020204" charset="-122"/>
            </a:endParaRPr>
          </a:p>
        </p:txBody>
      </p:sp>
    </p:spTree>
    <p:extLst>
      <p:ext uri="{BB962C8B-B14F-4D97-AF65-F5344CB8AC3E}">
        <p14:creationId xmlns="" xmlns:p14="http://schemas.microsoft.com/office/powerpoint/2010/main" val="3168101343"/>
      </p:ext>
    </p:extLst>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6156176" y="123478"/>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 xmlns:a14="http://schemas.microsoft.com/office/drawing/2010/main">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4" name="矩形 33"/>
          <p:cNvSpPr/>
          <p:nvPr/>
        </p:nvSpPr>
        <p:spPr>
          <a:xfrm>
            <a:off x="467544" y="2787774"/>
            <a:ext cx="8136904" cy="1872208"/>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学院党委成立“不忘初心、牢记使命”主题教育工作组，由学院党委书记任组长，副书记、党员副院长任副组长。</a:t>
            </a:r>
            <a:endParaRPr lang="en-US" altLang="zh-CN"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endParaRPr lang="zh-CN" altLang="zh-CN"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ctr"/>
            <a:r>
              <a:rPr lang="zh-CN" altLang="zh-CN"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组长：王敬丰</a:t>
            </a:r>
          </a:p>
          <a:p>
            <a:pPr algn="ctr"/>
            <a:r>
              <a:rPr lang="zh-CN" altLang="zh-CN"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副组长：邓扶平、黄光杰、邱贵宝</a:t>
            </a:r>
          </a:p>
        </p:txBody>
      </p:sp>
      <p:sp>
        <p:nvSpPr>
          <p:cNvPr id="9" name="文本占位符 2"/>
          <p:cNvSpPr>
            <a:spLocks noGrp="1"/>
          </p:cNvSpPr>
          <p:nvPr>
            <p:ph type="body" sz="quarter" idx="10"/>
          </p:nvPr>
        </p:nvSpPr>
        <p:spPr>
          <a:xfrm>
            <a:off x="141967" y="123190"/>
            <a:ext cx="5798185" cy="575945"/>
          </a:xfrm>
        </p:spPr>
        <p:txBody>
          <a:bodyPr/>
          <a:lstStyle/>
          <a:p>
            <a:pPr algn="ctr">
              <a:lnSpc>
                <a:spcPct val="120000"/>
              </a:lnSpc>
              <a:spcBef>
                <a:spcPct val="0"/>
              </a:spcBef>
            </a:pPr>
            <a:r>
              <a:rPr lang="zh-CN" altLang="en-US" sz="3200" dirty="0" smtClean="0">
                <a:solidFill>
                  <a:schemeClr val="accent1">
                    <a:lumMod val="75000"/>
                  </a:schemeClr>
                </a:solidFill>
                <a:latin typeface="微软雅黑" panose="020B0503020204020204" charset="-122"/>
                <a:ea typeface="微软雅黑" panose="020B0503020204020204" charset="-122"/>
                <a:cs typeface="+mn-ea"/>
                <a:sym typeface="+mn-lt"/>
              </a:rPr>
              <a:t>一、主题教育具体工作安排</a:t>
            </a:r>
            <a:endParaRPr lang="zh-CN" altLang="en-US" sz="320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7" name="矩形 6"/>
          <p:cNvSpPr/>
          <p:nvPr/>
        </p:nvSpPr>
        <p:spPr>
          <a:xfrm>
            <a:off x="437060" y="1347614"/>
            <a:ext cx="8136904" cy="1276985"/>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en-US" altLang="zh-CN" sz="16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2019</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年</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09</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altLang="zh-CN"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23</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日，材料学院党委结合实际，制定了材料科学与工程学院开展“不忘初心、牢记使命”主题教育工作方案（</a:t>
            </a:r>
            <a:r>
              <a:rPr lang="zh-CN" altLang="en-US" sz="2000" b="1" dirty="0" smtClean="0">
                <a:solidFill>
                  <a:srgbClr val="FF0000"/>
                </a:solidFill>
                <a:latin typeface="微软雅黑" panose="020B0503020204020204" charset="-122"/>
                <a:ea typeface="微软雅黑" panose="020B0503020204020204" charset="-122"/>
                <a:cs typeface="微软雅黑" panose="020B0503020204020204" charset="-122"/>
              </a:rPr>
              <a:t>附件</a:t>
            </a:r>
            <a:r>
              <a:rPr lang="en-US" altLang="zh-CN" sz="2000" b="1" dirty="0" smtClean="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000"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endParaRPr lang="en-US" altLang="zh-CN"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 xmlns:p14="http://schemas.microsoft.com/office/powerpoint/2010/main" val="732715962"/>
      </p:ext>
    </p:extLst>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内</a:t>
            </a:r>
          </a:p>
          <a:p>
            <a:pPr algn="ctr" defTabSz="913765">
              <a:lnSpc>
                <a:spcPct val="120000"/>
              </a:lnSpc>
            </a:pPr>
            <a:r>
              <a:rPr lang="zh-CN" altLang="en-US" sz="3200" b="1" dirty="0">
                <a:solidFill>
                  <a:srgbClr val="FFBE00">
                    <a:lumMod val="20000"/>
                    <a:lumOff val="80000"/>
                  </a:srgbClr>
                </a:solidFill>
              </a:rPr>
              <a:t>容</a:t>
            </a:r>
          </a:p>
        </p:txBody>
      </p:sp>
      <p:sp>
        <p:nvSpPr>
          <p:cNvPr id="6" name="矩形 5"/>
          <p:cNvSpPr/>
          <p:nvPr/>
        </p:nvSpPr>
        <p:spPr>
          <a:xfrm>
            <a:off x="1979712" y="1563638"/>
            <a:ext cx="6635750" cy="3139321"/>
          </a:xfrm>
          <a:prstGeom prst="rect">
            <a:avLst/>
          </a:prstGeom>
        </p:spPr>
        <p:txBody>
          <a:bodyPr wrap="square">
            <a:spAutoFit/>
          </a:bodyPr>
          <a:lstStyle/>
          <a:p>
            <a:pPr marL="342900" indent="-342900" defTabSz="913765"/>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《习近平关于</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不忘初心、牢记使命</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重要论述摘编》；</a:t>
            </a: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《中国共产党章程》《关于新形势下党内政治生活的若干准则》《中国共产党纪律处分条例》《中国共产党问责条例》《中国共产党党员教育管理工作条例》等；</a:t>
            </a: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3</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《中国共产党的九十年》、《新中国口述史》等</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4.</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 习近平在“不忘初心、牢记使命”主题教育工作会议上的讲话（学原文）</a:t>
            </a:r>
            <a:endPar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5.</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习近平：在解决“两不愁三保障”突出问题座谈会上的讲话（学原文）</a:t>
            </a:r>
            <a:endPar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6.</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习近平在全国教育大会上的讲话</a:t>
            </a:r>
            <a:endPar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defTabSz="913765">
              <a:buFont typeface="Wingdings" panose="05000000000000000000" charset="0"/>
              <a:buNone/>
            </a:pP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（详见</a:t>
            </a:r>
            <a:r>
              <a:rPr lang="zh-CN" altLang="en-US"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附件</a:t>
            </a:r>
            <a:r>
              <a:rPr lang="en-US" altLang="zh-CN"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2</a:t>
            </a:r>
            <a:r>
              <a:rPr lang="zh-CN" altLang="en-US" b="1"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：主题教育学习资料汇编</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8" name="文本占位符 17"/>
          <p:cNvSpPr>
            <a:spLocks noGrp="1"/>
          </p:cNvSpPr>
          <p:nvPr>
            <p:ph type="body" sz="quarter" idx="10"/>
          </p:nvPr>
        </p:nvSpPr>
        <p:spPr>
          <a:xfrm>
            <a:off x="13335" y="123190"/>
            <a:ext cx="5103495" cy="575945"/>
          </a:xfrm>
        </p:spPr>
        <p:txBody>
          <a:bodyPr/>
          <a:lstStyle/>
          <a:p>
            <a:pPr algn="ctr"/>
            <a:r>
              <a:rPr lang="zh-CN" altLang="en-US" sz="2400" dirty="0" smtClean="0">
                <a:solidFill>
                  <a:schemeClr val="accent1">
                    <a:lumMod val="75000"/>
                  </a:schemeClr>
                </a:solidFill>
                <a:latin typeface="黑体" panose="02010609060101010101" charset="-122"/>
                <a:ea typeface="黑体" panose="02010609060101010101" charset="-122"/>
                <a:cs typeface="微软雅黑" panose="020B0503020204020204" charset="-122"/>
                <a:sym typeface="+mn-ea"/>
              </a:rPr>
              <a:t>学思践悟，自学为主</a:t>
            </a:r>
            <a:endParaRPr lang="zh-CN" altLang="en-US" sz="2400" dirty="0">
              <a:solidFill>
                <a:schemeClr val="accent1">
                  <a:lumMod val="75000"/>
                </a:schemeClr>
              </a:solidFill>
              <a:latin typeface="黑体" panose="02010609060101010101" charset="-122"/>
              <a:ea typeface="黑体" panose="02010609060101010101" charset="-122"/>
              <a:cs typeface="微软雅黑" panose="020B0503020204020204" charset="-122"/>
              <a:sym typeface="+mn-ea"/>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2052320" y="1301750"/>
            <a:ext cx="6511925" cy="2862322"/>
          </a:xfrm>
          <a:prstGeom prst="rect">
            <a:avLst/>
          </a:prstGeom>
        </p:spPr>
        <p:txBody>
          <a:bodyPr wrap="square">
            <a:spAutoFit/>
          </a:bodyPr>
          <a:lstStyle/>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rPr>
              <a:t>广大党员</a:t>
            </a:r>
            <a:r>
              <a:rPr lang="zh-CN" altLang="en-US" dirty="0">
                <a:solidFill>
                  <a:schemeClr val="accent3">
                    <a:lumMod val="50000"/>
                  </a:schemeClr>
                </a:solidFill>
                <a:latin typeface="微软雅黑" panose="020B0503020204020204" charset="-122"/>
              </a:rPr>
              <a:t>，重点围绕习近平新时代中国特色社会主义思想、习近平关于“不忘初心、牢记使命”和高等教育的重要论述以及视察重庆的重要讲话精神等，充分运用好学校提供的组织生活学习汇编资料，坚持以自学为主，做到“明初心”“知使命”</a:t>
            </a:r>
            <a:r>
              <a:rPr lang="zh-CN" altLang="en-US" dirty="0" smtClean="0">
                <a:solidFill>
                  <a:schemeClr val="accent3">
                    <a:lumMod val="50000"/>
                  </a:schemeClr>
                </a:solidFill>
                <a:latin typeface="微软雅黑" panose="020B0503020204020204" charset="-122"/>
              </a:rPr>
              <a:t>。</a:t>
            </a:r>
            <a:endParaRPr lang="en-US" altLang="zh-CN" dirty="0" smtClean="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dirty="0">
                <a:solidFill>
                  <a:schemeClr val="accent3">
                    <a:lumMod val="50000"/>
                  </a:schemeClr>
                </a:solidFill>
                <a:latin typeface="微软雅黑" panose="020B0503020204020204" charset="-122"/>
              </a:rPr>
              <a:t>各支</a:t>
            </a:r>
            <a:r>
              <a:rPr lang="zh-CN" altLang="en-US" dirty="0" smtClean="0">
                <a:solidFill>
                  <a:schemeClr val="accent3">
                    <a:lumMod val="50000"/>
                  </a:schemeClr>
                </a:solidFill>
                <a:latin typeface="微软雅黑" panose="020B0503020204020204" charset="-122"/>
              </a:rPr>
              <a:t>部根据实际，每次安排</a:t>
            </a:r>
            <a:r>
              <a:rPr lang="en-US" altLang="zh-CN" dirty="0" smtClean="0">
                <a:solidFill>
                  <a:schemeClr val="accent3">
                    <a:lumMod val="50000"/>
                  </a:schemeClr>
                </a:solidFill>
                <a:latin typeface="微软雅黑" panose="020B0503020204020204" charset="-122"/>
              </a:rPr>
              <a:t>1-2</a:t>
            </a:r>
            <a:r>
              <a:rPr lang="zh-CN" altLang="en-US" dirty="0" smtClean="0">
                <a:solidFill>
                  <a:schemeClr val="accent3">
                    <a:lumMod val="50000"/>
                  </a:schemeClr>
                </a:solidFill>
                <a:latin typeface="微软雅黑" panose="020B0503020204020204" charset="-122"/>
              </a:rPr>
              <a:t>个学习专题，组织</a:t>
            </a:r>
            <a:r>
              <a:rPr lang="zh-CN" altLang="zh-CN" dirty="0" smtClean="0">
                <a:solidFill>
                  <a:schemeClr val="accent3">
                    <a:lumMod val="50000"/>
                  </a:schemeClr>
                </a:solidFill>
                <a:latin typeface="微软雅黑" panose="020B0503020204020204" charset="-122"/>
              </a:rPr>
              <a:t>个人自学，</a:t>
            </a:r>
            <a:r>
              <a:rPr lang="zh-CN" altLang="en-US" dirty="0" smtClean="0">
                <a:solidFill>
                  <a:schemeClr val="accent3">
                    <a:lumMod val="50000"/>
                  </a:schemeClr>
                </a:solidFill>
                <a:latin typeface="微软雅黑" panose="020B0503020204020204" charset="-122"/>
              </a:rPr>
              <a:t>自学完成后，支部要及时组织党员</a:t>
            </a:r>
            <a:r>
              <a:rPr lang="zh-CN" altLang="zh-CN" dirty="0" smtClean="0">
                <a:solidFill>
                  <a:schemeClr val="accent3">
                    <a:lumMod val="50000"/>
                  </a:schemeClr>
                </a:solidFill>
                <a:latin typeface="微软雅黑" panose="020B0503020204020204" charset="-122"/>
              </a:rPr>
              <a:t>采取学习小组</a:t>
            </a:r>
            <a:r>
              <a:rPr lang="zh-CN" altLang="en-US" dirty="0" smtClean="0">
                <a:solidFill>
                  <a:schemeClr val="accent3">
                    <a:lumMod val="50000"/>
                  </a:schemeClr>
                </a:solidFill>
                <a:latin typeface="微软雅黑" panose="020B0503020204020204" charset="-122"/>
              </a:rPr>
              <a:t>（一般不超过</a:t>
            </a:r>
            <a:r>
              <a:rPr lang="en-US" altLang="zh-CN" dirty="0" smtClean="0">
                <a:solidFill>
                  <a:schemeClr val="accent3">
                    <a:lumMod val="50000"/>
                  </a:schemeClr>
                </a:solidFill>
                <a:latin typeface="微软雅黑" panose="020B0503020204020204" charset="-122"/>
              </a:rPr>
              <a:t>8</a:t>
            </a:r>
            <a:r>
              <a:rPr lang="zh-CN" altLang="en-US" dirty="0" smtClean="0">
                <a:solidFill>
                  <a:schemeClr val="accent3">
                    <a:lumMod val="50000"/>
                  </a:schemeClr>
                </a:solidFill>
                <a:latin typeface="微软雅黑" panose="020B0503020204020204" charset="-122"/>
              </a:rPr>
              <a:t>人）</a:t>
            </a:r>
            <a:r>
              <a:rPr lang="zh-CN" altLang="zh-CN" dirty="0" smtClean="0">
                <a:solidFill>
                  <a:schemeClr val="accent3">
                    <a:lumMod val="50000"/>
                  </a:schemeClr>
                </a:solidFill>
                <a:latin typeface="微软雅黑" panose="020B0503020204020204" charset="-122"/>
              </a:rPr>
              <a:t>的形式分组交流</a:t>
            </a:r>
            <a:r>
              <a:rPr lang="zh-CN" altLang="en-US" dirty="0" smtClean="0">
                <a:solidFill>
                  <a:schemeClr val="accent3">
                    <a:lumMod val="50000"/>
                  </a:schemeClr>
                </a:solidFill>
                <a:latin typeface="微软雅黑" panose="020B0503020204020204" charset="-122"/>
              </a:rPr>
              <a:t>研讨</a:t>
            </a:r>
            <a:r>
              <a:rPr lang="zh-CN" altLang="zh-CN" dirty="0" smtClean="0">
                <a:solidFill>
                  <a:schemeClr val="accent3">
                    <a:lumMod val="50000"/>
                  </a:schemeClr>
                </a:solidFill>
                <a:latin typeface="微软雅黑" panose="020B0503020204020204" charset="-122"/>
              </a:rPr>
              <a:t>，并形成</a:t>
            </a:r>
            <a:r>
              <a:rPr lang="zh-CN" altLang="zh-CN" b="1" dirty="0" smtClean="0">
                <a:solidFill>
                  <a:schemeClr val="accent3">
                    <a:lumMod val="50000"/>
                  </a:schemeClr>
                </a:solidFill>
                <a:latin typeface="微软雅黑" panose="020B0503020204020204" charset="-122"/>
              </a:rPr>
              <a:t>小组学习研讨总结</a:t>
            </a:r>
            <a:r>
              <a:rPr lang="zh-CN" altLang="zh-CN" dirty="0" smtClean="0">
                <a:solidFill>
                  <a:schemeClr val="accent3">
                    <a:lumMod val="50000"/>
                  </a:schemeClr>
                </a:solidFill>
                <a:latin typeface="微软雅黑" panose="020B0503020204020204" charset="-122"/>
              </a:rPr>
              <a:t>，</a:t>
            </a:r>
            <a:r>
              <a:rPr lang="zh-CN" altLang="en-US" dirty="0" smtClean="0">
                <a:solidFill>
                  <a:schemeClr val="accent3">
                    <a:lumMod val="50000"/>
                  </a:schemeClr>
                </a:solidFill>
                <a:latin typeface="微软雅黑" panose="020B0503020204020204" charset="-122"/>
              </a:rPr>
              <a:t>支部汇总后</a:t>
            </a:r>
            <a:r>
              <a:rPr lang="zh-CN" altLang="zh-CN" dirty="0" smtClean="0">
                <a:solidFill>
                  <a:schemeClr val="accent3">
                    <a:lumMod val="50000"/>
                  </a:schemeClr>
                </a:solidFill>
                <a:latin typeface="微软雅黑" panose="020B0503020204020204" charset="-122"/>
              </a:rPr>
              <a:t>于</a:t>
            </a:r>
            <a:r>
              <a:rPr lang="zh-CN" altLang="zh-CN" u="sng" dirty="0" smtClean="0">
                <a:solidFill>
                  <a:srgbClr val="FF0000"/>
                </a:solidFill>
                <a:latin typeface="微软雅黑" panose="020B0503020204020204" charset="-122"/>
              </a:rPr>
              <a:t>学习教育活动结束前</a:t>
            </a:r>
            <a:r>
              <a:rPr lang="zh-CN" altLang="zh-CN" dirty="0" smtClean="0">
                <a:solidFill>
                  <a:schemeClr val="accent3">
                    <a:lumMod val="50000"/>
                  </a:schemeClr>
                </a:solidFill>
                <a:latin typeface="微软雅黑" panose="020B0503020204020204" charset="-122"/>
              </a:rPr>
              <a:t>上报学院党委。</a:t>
            </a:r>
          </a:p>
          <a:p>
            <a:pPr marL="342900" indent="-342900" algn="just" defTabSz="913765">
              <a:buFont typeface="Wingdings" panose="05000000000000000000" charset="0"/>
              <a:buChar char="u"/>
            </a:pPr>
            <a:endParaRPr lang="zh-CN" altLang="en-US" dirty="0">
              <a:solidFill>
                <a:schemeClr val="accent3">
                  <a:lumMod val="50000"/>
                </a:schemeClr>
              </a:solidFill>
              <a:latin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主题</a:t>
            </a:r>
            <a:r>
              <a:rPr lang="zh-CN" altLang="en-US" sz="2400" dirty="0">
                <a:solidFill>
                  <a:schemeClr val="accent1">
                    <a:lumMod val="75000"/>
                  </a:schemeClr>
                </a:solidFill>
                <a:cs typeface="+mn-ea"/>
                <a:sym typeface="+mn-lt"/>
              </a:rPr>
              <a:t>教育</a:t>
            </a:r>
            <a:r>
              <a:rPr lang="zh-CN" altLang="en-US" sz="2400" dirty="0" smtClean="0">
                <a:solidFill>
                  <a:schemeClr val="accent1">
                    <a:lumMod val="75000"/>
                  </a:schemeClr>
                </a:solidFill>
                <a:cs typeface="+mn-ea"/>
                <a:sym typeface="+mn-lt"/>
              </a:rPr>
              <a:t>的具体要求</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840230"/>
            <a:ext cx="6511925" cy="1754326"/>
          </a:xfrm>
          <a:prstGeom prst="rect">
            <a:avLst/>
          </a:prstGeom>
        </p:spPr>
        <p:txBody>
          <a:bodyPr wrap="square">
            <a:spAutoFit/>
          </a:bodyPr>
          <a:lstStyle/>
          <a:p>
            <a:pPr marL="342900" indent="-342900" algn="just" defTabSz="913765">
              <a:buFont typeface="Wingdings" panose="05000000000000000000" charset="0"/>
              <a:buChar char="u"/>
            </a:pPr>
            <a:r>
              <a:rPr lang="en-US" altLang="zh-CN" b="1" dirty="0" smtClean="0">
                <a:solidFill>
                  <a:schemeClr val="accent3">
                    <a:lumMod val="50000"/>
                  </a:schemeClr>
                </a:solidFill>
                <a:latin typeface="微软雅黑" panose="020B0503020204020204" charset="-122"/>
              </a:rPr>
              <a:t>10</a:t>
            </a:r>
            <a:r>
              <a:rPr lang="zh-CN" altLang="zh-CN" b="1" dirty="0" smtClean="0">
                <a:solidFill>
                  <a:schemeClr val="accent3">
                    <a:lumMod val="50000"/>
                  </a:schemeClr>
                </a:solidFill>
                <a:latin typeface="微软雅黑" panose="020B0503020204020204" charset="-122"/>
              </a:rPr>
              <a:t>月中下旬</a:t>
            </a:r>
            <a:r>
              <a:rPr lang="zh-CN" altLang="zh-CN" dirty="0" smtClean="0">
                <a:solidFill>
                  <a:schemeClr val="accent3">
                    <a:lumMod val="50000"/>
                  </a:schemeClr>
                </a:solidFill>
                <a:latin typeface="微软雅黑" panose="020B0503020204020204" charset="-122"/>
              </a:rPr>
              <a:t>，</a:t>
            </a:r>
            <a:r>
              <a:rPr lang="zh-CN" altLang="en-US" dirty="0" smtClean="0">
                <a:solidFill>
                  <a:schemeClr val="accent3">
                    <a:lumMod val="50000"/>
                  </a:schemeClr>
                </a:solidFill>
                <a:latin typeface="微软雅黑" panose="020B0503020204020204" charset="-122"/>
              </a:rPr>
              <a:t>党支部</a:t>
            </a:r>
            <a:r>
              <a:rPr lang="zh-CN" altLang="en-US" dirty="0">
                <a:solidFill>
                  <a:schemeClr val="accent3">
                    <a:lumMod val="50000"/>
                  </a:schemeClr>
                </a:solidFill>
                <a:latin typeface="微软雅黑" panose="020B0503020204020204" charset="-122"/>
              </a:rPr>
              <a:t>书记要结合学习情况向支部党员讲</a:t>
            </a:r>
            <a:r>
              <a:rPr lang="en-US" altLang="zh-CN" dirty="0">
                <a:solidFill>
                  <a:srgbClr val="FF0000"/>
                </a:solidFill>
                <a:latin typeface="微软雅黑" panose="020B0503020204020204" charset="-122"/>
              </a:rPr>
              <a:t>1</a:t>
            </a:r>
            <a:r>
              <a:rPr lang="zh-CN" altLang="en-US" dirty="0">
                <a:solidFill>
                  <a:srgbClr val="FF0000"/>
                </a:solidFill>
                <a:latin typeface="微软雅黑" panose="020B0503020204020204" charset="-122"/>
              </a:rPr>
              <a:t>次专题党</a:t>
            </a:r>
            <a:r>
              <a:rPr lang="zh-CN" altLang="en-US" dirty="0" smtClean="0">
                <a:solidFill>
                  <a:srgbClr val="FF0000"/>
                </a:solidFill>
                <a:latin typeface="微软雅黑" panose="020B0503020204020204" charset="-122"/>
              </a:rPr>
              <a:t>课，谈</a:t>
            </a:r>
            <a:r>
              <a:rPr lang="en-US" altLang="zh-CN" dirty="0" smtClean="0">
                <a:solidFill>
                  <a:srgbClr val="FF0000"/>
                </a:solidFill>
                <a:latin typeface="微软雅黑" panose="020B0503020204020204" charset="-122"/>
              </a:rPr>
              <a:t>1</a:t>
            </a:r>
            <a:r>
              <a:rPr lang="zh-CN" altLang="en-US" dirty="0">
                <a:solidFill>
                  <a:srgbClr val="FF0000"/>
                </a:solidFill>
                <a:latin typeface="微软雅黑" panose="020B0503020204020204" charset="-122"/>
              </a:rPr>
              <a:t>次个人学习体会</a:t>
            </a:r>
            <a:r>
              <a:rPr lang="zh-CN" altLang="en-US" dirty="0">
                <a:solidFill>
                  <a:schemeClr val="accent3">
                    <a:lumMod val="50000"/>
                  </a:schemeClr>
                </a:solidFill>
                <a:latin typeface="微软雅黑" panose="020B0503020204020204" charset="-122"/>
              </a:rPr>
              <a:t>。</a:t>
            </a:r>
          </a:p>
          <a:p>
            <a:pPr marL="342900" indent="-342900" algn="just" defTabSz="913765">
              <a:buFont typeface="Wingdings" panose="05000000000000000000" charset="0"/>
              <a:buChar char="u"/>
            </a:pPr>
            <a:r>
              <a:rPr lang="zh-CN" altLang="en-US" dirty="0">
                <a:solidFill>
                  <a:schemeClr val="accent3">
                    <a:lumMod val="50000"/>
                  </a:schemeClr>
                </a:solidFill>
                <a:latin typeface="微软雅黑" panose="020B0503020204020204" charset="-122"/>
              </a:rPr>
              <a:t>专题党课主要围绕</a:t>
            </a:r>
            <a:r>
              <a:rPr lang="en-US" altLang="zh-CN"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教育报国守初心、立德树人担使命</a:t>
            </a:r>
            <a:r>
              <a:rPr lang="en-US" altLang="zh-CN" u="sng"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深学笃用新思想、服务经济社会发展</a:t>
            </a:r>
            <a:r>
              <a:rPr lang="en-US" altLang="zh-CN" u="sng"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传承弘扬红岩精神、筑牢理想信念之魂</a:t>
            </a:r>
            <a:r>
              <a:rPr lang="en-US" altLang="zh-CN" u="sng"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以政治建设为统领、全面加强党的建设</a:t>
            </a:r>
            <a:r>
              <a:rPr lang="en-US" altLang="zh-CN" u="sng"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等主题开展</a:t>
            </a:r>
            <a:r>
              <a:rPr lang="zh-CN" altLang="en-US" b="1" dirty="0">
                <a:solidFill>
                  <a:schemeClr val="accent3">
                    <a:lumMod val="50000"/>
                  </a:schemeClr>
                </a:solidFill>
                <a:latin typeface="微软雅黑" panose="020B0503020204020204" charset="-122"/>
              </a:rPr>
              <a:t>。</a:t>
            </a: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主题教育的具体要求</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840230"/>
            <a:ext cx="6646743" cy="1938992"/>
          </a:xfrm>
          <a:prstGeom prst="rect">
            <a:avLst/>
          </a:prstGeom>
        </p:spPr>
        <p:txBody>
          <a:bodyPr wrap="square">
            <a:spAutoFit/>
          </a:bodyPr>
          <a:lstStyle/>
          <a:p>
            <a:pPr marL="342900" indent="-342900" algn="just" defTabSz="913765">
              <a:buFont typeface="Wingdings" panose="05000000000000000000" charset="0"/>
              <a:buChar char="u"/>
            </a:pPr>
            <a:r>
              <a:rPr lang="zh-CN" altLang="en-US" sz="2000" dirty="0" smtClean="0">
                <a:solidFill>
                  <a:schemeClr val="accent3">
                    <a:lumMod val="50000"/>
                  </a:schemeClr>
                </a:solidFill>
                <a:latin typeface="微软雅黑" panose="020B0503020204020204" charset="-122"/>
              </a:rPr>
              <a:t>主题教育开展期间，支部</a:t>
            </a:r>
            <a:r>
              <a:rPr lang="zh-CN" altLang="zh-CN" sz="2000" dirty="0" smtClean="0">
                <a:solidFill>
                  <a:schemeClr val="accent3">
                    <a:lumMod val="50000"/>
                  </a:schemeClr>
                </a:solidFill>
                <a:latin typeface="微软雅黑" panose="020B0503020204020204" charset="-122"/>
              </a:rPr>
              <a:t>通过</a:t>
            </a:r>
            <a:r>
              <a:rPr lang="zh-CN" altLang="en-US" sz="2000" dirty="0" smtClean="0">
                <a:solidFill>
                  <a:schemeClr val="accent3">
                    <a:lumMod val="50000"/>
                  </a:schemeClr>
                </a:solidFill>
                <a:latin typeface="微软雅黑" panose="020B0503020204020204" charset="-122"/>
              </a:rPr>
              <a:t>开展“不忘初心、牢记使命”</a:t>
            </a:r>
            <a:r>
              <a:rPr lang="zh-CN" altLang="zh-CN" sz="2000" dirty="0" smtClean="0">
                <a:solidFill>
                  <a:schemeClr val="accent3">
                    <a:lumMod val="50000"/>
                  </a:schemeClr>
                </a:solidFill>
                <a:latin typeface="微软雅黑" panose="020B0503020204020204" charset="-122"/>
              </a:rPr>
              <a:t>主题党日，组织党员结合自身实际至少参加</a:t>
            </a:r>
            <a:r>
              <a:rPr lang="en-US" altLang="zh-CN" sz="2000" dirty="0" smtClean="0">
                <a:solidFill>
                  <a:schemeClr val="accent3">
                    <a:lumMod val="50000"/>
                  </a:schemeClr>
                </a:solidFill>
                <a:latin typeface="微软雅黑" panose="020B0503020204020204" charset="-122"/>
              </a:rPr>
              <a:t> </a:t>
            </a:r>
            <a:r>
              <a:rPr lang="en-US" altLang="zh-CN" sz="2000" b="1" dirty="0" smtClean="0">
                <a:solidFill>
                  <a:srgbClr val="FF0000"/>
                </a:solidFill>
                <a:latin typeface="微软雅黑" panose="020B0503020204020204" charset="-122"/>
              </a:rPr>
              <a:t>1</a:t>
            </a:r>
            <a:r>
              <a:rPr lang="en-US" altLang="zh-CN" sz="2000" dirty="0" smtClean="0">
                <a:solidFill>
                  <a:srgbClr val="FF0000"/>
                </a:solidFill>
                <a:latin typeface="微软雅黑" panose="020B0503020204020204" charset="-122"/>
              </a:rPr>
              <a:t> </a:t>
            </a:r>
            <a:r>
              <a:rPr lang="zh-CN" altLang="zh-CN" sz="2000" dirty="0" smtClean="0">
                <a:solidFill>
                  <a:srgbClr val="FF0000"/>
                </a:solidFill>
                <a:latin typeface="微软雅黑" panose="020B0503020204020204" charset="-122"/>
              </a:rPr>
              <a:t>次</a:t>
            </a:r>
            <a:r>
              <a:rPr lang="zh-CN" altLang="zh-CN" sz="2000" dirty="0" smtClean="0">
                <a:solidFill>
                  <a:schemeClr val="accent3">
                    <a:lumMod val="50000"/>
                  </a:schemeClr>
                </a:solidFill>
                <a:latin typeface="微软雅黑" panose="020B0503020204020204" charset="-122"/>
              </a:rPr>
              <a:t>志愿服务，为身边群众至少办</a:t>
            </a:r>
            <a:r>
              <a:rPr lang="zh-CN" altLang="zh-CN" sz="2000" dirty="0" smtClean="0">
                <a:solidFill>
                  <a:srgbClr val="FF0000"/>
                </a:solidFill>
                <a:latin typeface="微软雅黑" panose="020B0503020204020204" charset="-122"/>
              </a:rPr>
              <a:t>一件</a:t>
            </a:r>
            <a:r>
              <a:rPr lang="zh-CN" altLang="zh-CN" sz="2000" dirty="0" smtClean="0">
                <a:solidFill>
                  <a:schemeClr val="accent3">
                    <a:lumMod val="50000"/>
                  </a:schemeClr>
                </a:solidFill>
                <a:latin typeface="微软雅黑" panose="020B0503020204020204" charset="-122"/>
              </a:rPr>
              <a:t>实事好事，以实际行动践行初心和使命。 </a:t>
            </a:r>
            <a:r>
              <a:rPr lang="zh-CN" altLang="en-US" sz="2000" u="sng" dirty="0" smtClean="0">
                <a:solidFill>
                  <a:schemeClr val="accent3">
                    <a:lumMod val="50000"/>
                  </a:schemeClr>
                </a:solidFill>
                <a:latin typeface="微软雅黑" panose="020B0503020204020204" charset="-122"/>
              </a:rPr>
              <a:t>支部应对党员在相关活动中的表现如实记录（</a:t>
            </a:r>
            <a:r>
              <a:rPr lang="zh-CN" altLang="en-US" sz="2000" u="sng" dirty="0" smtClean="0">
                <a:solidFill>
                  <a:srgbClr val="FF0000"/>
                </a:solidFill>
                <a:latin typeface="微软雅黑" panose="020B0503020204020204" charset="-122"/>
              </a:rPr>
              <a:t>附件</a:t>
            </a:r>
            <a:r>
              <a:rPr lang="en-US" altLang="zh-CN" sz="2000" u="sng" dirty="0" smtClean="0">
                <a:solidFill>
                  <a:srgbClr val="FF0000"/>
                </a:solidFill>
                <a:latin typeface="微软雅黑" panose="020B0503020204020204" charset="-122"/>
              </a:rPr>
              <a:t>3</a:t>
            </a:r>
            <a:r>
              <a:rPr lang="zh-CN" altLang="en-US" sz="2000" u="sng" dirty="0" smtClean="0">
                <a:solidFill>
                  <a:schemeClr val="accent3">
                    <a:lumMod val="50000"/>
                  </a:schemeClr>
                </a:solidFill>
                <a:latin typeface="微软雅黑" panose="020B0503020204020204" charset="-122"/>
              </a:rPr>
              <a:t>），作为评选先进、民主评议的重要参考。</a:t>
            </a:r>
            <a:endParaRPr lang="zh-CN" altLang="zh-CN" sz="2000" u="sng" dirty="0" smtClean="0">
              <a:solidFill>
                <a:schemeClr val="accent3">
                  <a:lumMod val="50000"/>
                </a:schemeClr>
              </a:solidFill>
              <a:latin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开展志愿服务，践行初心和使命</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988135"/>
            <a:ext cx="6511925" cy="1015663"/>
          </a:xfrm>
          <a:prstGeom prst="rect">
            <a:avLst/>
          </a:prstGeom>
        </p:spPr>
        <p:txBody>
          <a:bodyPr wrap="square">
            <a:spAutoFit/>
          </a:bodyPr>
          <a:lstStyle/>
          <a:p>
            <a:pPr marL="342900" indent="-342900" algn="just" defTabSz="913765">
              <a:buFont typeface="Wingdings" panose="05000000000000000000" charset="0"/>
              <a:buChar char="u"/>
            </a:pPr>
            <a:r>
              <a:rPr lang="zh-CN" altLang="zh-CN" sz="2000" dirty="0" smtClean="0">
                <a:solidFill>
                  <a:schemeClr val="accent3">
                    <a:lumMod val="50000"/>
                  </a:schemeClr>
                </a:solidFill>
                <a:latin typeface="微软雅黑" panose="020B0503020204020204" charset="-122"/>
              </a:rPr>
              <a:t>主题教育结束前</a:t>
            </a:r>
            <a:r>
              <a:rPr lang="zh-CN" altLang="en-US" sz="2000" dirty="0" smtClean="0">
                <a:solidFill>
                  <a:schemeClr val="accent3">
                    <a:lumMod val="50000"/>
                  </a:schemeClr>
                </a:solidFill>
                <a:latin typeface="微软雅黑" panose="020B0503020204020204" charset="-122"/>
              </a:rPr>
              <a:t>（</a:t>
            </a:r>
            <a:r>
              <a:rPr lang="en-US" altLang="zh-CN" sz="2000" dirty="0" smtClean="0">
                <a:solidFill>
                  <a:schemeClr val="accent3">
                    <a:lumMod val="50000"/>
                  </a:schemeClr>
                </a:solidFill>
                <a:latin typeface="微软雅黑" panose="020B0503020204020204" charset="-122"/>
              </a:rPr>
              <a:t>11</a:t>
            </a:r>
            <a:r>
              <a:rPr lang="zh-CN" altLang="en-US" sz="2000" dirty="0" smtClean="0">
                <a:solidFill>
                  <a:schemeClr val="accent3">
                    <a:lumMod val="50000"/>
                  </a:schemeClr>
                </a:solidFill>
                <a:latin typeface="微软雅黑" panose="020B0503020204020204" charset="-122"/>
              </a:rPr>
              <a:t>月中下旬）</a:t>
            </a:r>
            <a:r>
              <a:rPr lang="zh-CN" altLang="zh-CN" sz="2000" dirty="0" smtClean="0">
                <a:solidFill>
                  <a:schemeClr val="accent3">
                    <a:lumMod val="50000"/>
                  </a:schemeClr>
                </a:solidFill>
                <a:latin typeface="微软雅黑" panose="020B0503020204020204" charset="-122"/>
              </a:rPr>
              <a:t>，党支部要以“不忘初心、牢记使命”为主题，召开</a:t>
            </a:r>
            <a:r>
              <a:rPr lang="en-US" altLang="zh-CN" sz="2000" dirty="0" smtClean="0">
                <a:solidFill>
                  <a:schemeClr val="accent3">
                    <a:lumMod val="50000"/>
                  </a:schemeClr>
                </a:solidFill>
                <a:latin typeface="微软雅黑" panose="020B0503020204020204" charset="-122"/>
              </a:rPr>
              <a:t> 1 </a:t>
            </a:r>
            <a:r>
              <a:rPr lang="zh-CN" altLang="zh-CN" sz="2000" dirty="0" smtClean="0">
                <a:solidFill>
                  <a:schemeClr val="accent3">
                    <a:lumMod val="50000"/>
                  </a:schemeClr>
                </a:solidFill>
                <a:latin typeface="微软雅黑" panose="020B0503020204020204" charset="-122"/>
              </a:rPr>
              <a:t>次</a:t>
            </a:r>
            <a:r>
              <a:rPr lang="zh-CN" altLang="zh-CN" sz="2000" b="1" dirty="0" smtClean="0">
                <a:solidFill>
                  <a:schemeClr val="accent3">
                    <a:lumMod val="50000"/>
                  </a:schemeClr>
                </a:solidFill>
                <a:latin typeface="微软雅黑" panose="020B0503020204020204" charset="-122"/>
              </a:rPr>
              <a:t>专题组织生活会</a:t>
            </a:r>
            <a:r>
              <a:rPr lang="zh-CN" altLang="en-US" sz="2000" b="1" dirty="0" smtClean="0">
                <a:solidFill>
                  <a:schemeClr val="accent3">
                    <a:lumMod val="50000"/>
                  </a:schemeClr>
                </a:solidFill>
                <a:latin typeface="微软雅黑" panose="020B0503020204020204" charset="-122"/>
              </a:rPr>
              <a:t>，</a:t>
            </a:r>
            <a:r>
              <a:rPr lang="zh-CN" altLang="zh-CN" sz="2000" dirty="0" smtClean="0">
                <a:solidFill>
                  <a:schemeClr val="accent3">
                    <a:lumMod val="50000"/>
                  </a:schemeClr>
                </a:solidFill>
                <a:latin typeface="微软雅黑" panose="020B0503020204020204" charset="-122"/>
              </a:rPr>
              <a:t>开展</a:t>
            </a:r>
            <a:r>
              <a:rPr lang="zh-CN" altLang="zh-CN" sz="2000" b="1" dirty="0" smtClean="0">
                <a:solidFill>
                  <a:schemeClr val="accent3">
                    <a:lumMod val="50000"/>
                  </a:schemeClr>
                </a:solidFill>
                <a:latin typeface="微软雅黑" panose="020B0503020204020204" charset="-122"/>
              </a:rPr>
              <a:t>民主评议党员</a:t>
            </a:r>
            <a:r>
              <a:rPr lang="zh-CN" altLang="zh-CN" sz="2000" dirty="0" smtClean="0">
                <a:solidFill>
                  <a:schemeClr val="accent3">
                    <a:lumMod val="50000"/>
                  </a:schemeClr>
                </a:solidFill>
                <a:latin typeface="微软雅黑" panose="020B0503020204020204" charset="-122"/>
              </a:rPr>
              <a:t>。</a:t>
            </a:r>
            <a:r>
              <a:rPr lang="zh-CN" altLang="en-US" sz="2000" b="1" dirty="0">
                <a:solidFill>
                  <a:schemeClr val="accent3">
                    <a:lumMod val="50000"/>
                  </a:schemeClr>
                </a:solidFill>
                <a:latin typeface="微软雅黑" panose="020B0503020204020204" charset="-122"/>
              </a:rPr>
              <a:t> （学院另行通知</a:t>
            </a:r>
            <a:r>
              <a:rPr lang="zh-CN" altLang="en-US" sz="2000" b="1" dirty="0" smtClean="0">
                <a:solidFill>
                  <a:schemeClr val="accent3">
                    <a:lumMod val="50000"/>
                  </a:schemeClr>
                </a:solidFill>
                <a:latin typeface="微软雅黑" panose="020B0503020204020204" charset="-122"/>
              </a:rPr>
              <a:t>）</a:t>
            </a:r>
            <a:r>
              <a:rPr lang="zh-CN" altLang="en-US" sz="2000" dirty="0" smtClean="0">
                <a:solidFill>
                  <a:schemeClr val="accent3">
                    <a:lumMod val="50000"/>
                  </a:schemeClr>
                </a:solidFill>
                <a:latin typeface="微软雅黑" panose="020B0503020204020204" charset="-122"/>
              </a:rPr>
              <a:t>。</a:t>
            </a:r>
            <a:endParaRPr lang="zh-CN" altLang="zh-CN" sz="2000" dirty="0" smtClean="0">
              <a:solidFill>
                <a:schemeClr val="accent3">
                  <a:lumMod val="50000"/>
                </a:schemeClr>
              </a:solidFill>
              <a:latin typeface="微软雅黑" panose="020B0503020204020204" charset="-122"/>
            </a:endParaRPr>
          </a:p>
        </p:txBody>
      </p:sp>
      <p:grpSp>
        <p:nvGrpSpPr>
          <p:cNvPr id="2"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开展志愿服务，践行初心和使命</a:t>
            </a:r>
            <a:endParaRPr lang="zh-CN" altLang="en-US" sz="2400" dirty="0">
              <a:solidFill>
                <a:schemeClr val="accent1">
                  <a:lumMod val="75000"/>
                </a:schemeClr>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59778E3-0D3A-424A-88B7-959005D03E54"/>
  <p:tag name="ISPRING_ULTRA_SCORM_SLIDE_COUNT" val="7"/>
  <p:tag name="ISPRING_SCORM_RATE_SLIDES" val="1"/>
  <p:tag name="ISPRINGONLINEFOLDERID" val="0"/>
  <p:tag name="ISPRINGONLINEFOLDERPATH" val="Content List"/>
  <p:tag name="ISPRINGCLOUDFOLDERID" val="0"/>
  <p:tag name="ISPRINGCLOUDFOLDERPATH" val="Repository"/>
  <p:tag name="ISPRING_PLAYERS_CUSTOMIZATION" val="UEsDBBQAAgAIAJpWWE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aVlh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pWWE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mlZY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mlZY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mlZY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mlZYSLO/s1BtAAAAcgAAABwAAAB1bml2ZXJzYWwvbG9jYWxfc2V0dGluZ3MueG1sDcw9DoMwDEDhnVNYnsrQv42BwMZYVSo9gBUshOTYKLGqcnuyveHT68d/EvhxLptpwOftgcAabdl0Dfidp2uHUJx0ITHlgGoI49D0YpHkw+4VFtiFDs4zpxrOL0pVvjMXVievZ7hE248W70NzAl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aVlhIJdAvvcMIAAAPPgAAKQAAAHVuaXZlcnNhbC9za2luX2N1c3RvbWl6YXRpb25fc2V0dGluZ3MueG1s7Rtrb6vI9fv9FSNXK22lKn7gVypfVxjGCboO9hqS3NuqsrCZxCjAeGHse73yh/01+8P6S3pmgBgc24EkVdUKk0ThzHnNec3jJL3wyfGVdcio5/xmMYf6BmHM8R/D/ieEegvq0mASkJCwsLqH3Du+Tb9r/gPlMICGzPJtK7AVPhr2a2goPqjbkbtqF96ag2YDdZq4gbtIxS0Fxi4l9VJSYExt1JVe9YBFxDcgC+Kz41x71czoSwLND0nANN8mP/pSFjs9lJ3BVWDZDuCF/XaTP7tE6k5t8gc1661OC+8asiRJbaS01Lpa23U6lx25jnCt2apJu0G3ITUkVG+16pftXb3TaEnwNrxsA5cmvmyjZqfZbKi7Bm4ANZLlgdpQdh3psl6XQRruXiq74XDQqdVQvV6Xmuqu1ZaGgxoCbAl4yFKXG1BSpYHU3skDud6V0FAZDobNHVZxW2mhbgO3a7VdczCQarW9cfezS5trD809ncScrzA86oKjozy2qkeCq7dYBwEgm8RbuRYjyLc88rkiYtJnImLRzwu62v65EgeoCOYEPdErC42AAObM+oYDUIIUug5CEjPrVcVQgicUS2dGGo4c+3NlvmaM+hcL6jPQ68KngWe5lf6fouCJp5aHkm5IUITuwVqQvbiO+OQli2VBQMNzjmhBvZXlb0f0kV7MrcXTY0DXvp1LzeV2RQLX8Z8Au3bZUfBZQa4TMo0RL6Mf7vInP9kKgiMkXL025k8uSteaEzeRWBOfAnR7ka9b5IB044QOE6RynT/nSFfWI8k6oCvz5zyND1KyXuvw53UiRn4wQJd4/jfOorvWlgRZIVG9PEtFV+tV0XhaBfSRGztL97qjn+lcCuXHf+Qa1viTi4hPkAvM5aXYbGL+6gFi/HpYS3oeSAHnpotLDBIsJ4OZMr6ZyPq32Wh8NZ4NtKtKX4myEvG0/LnR7v6ot9pQuWK6nJyMG3k0yvJCglmrlo+Xbk7HoxkwxKOZjr+alT7/WZh0fGuONB1X+vEvhRlMpviu0uc/85DeTqdYN2fGSFPxTDNm+tgUdhlhE6uV/je6RktrQxCjaOOQ74gtCYLy7AQEha5jiwFesh1/TXLIU8c3sqbPptgwp5piamO90jdoEGz/Ijhba7aE4FlaIbKd0Jq7xBZiIUTE+Cq93MEXWzqAST3L8S/ySJ/K95p+NTPH45Exw7qaQCp97NtIDSwuqTijqWzgKfAILFjI30Y+E9EnOCDZdQszudaurkfwbXJFrp3HpQvf7A3aTDC4ZEL8HIQQOHgKUWcY9+Opym0IApGFVlYYfqeBnQmatOty8NZ0ZQyhqZgp/iZnk/AGxzv+AkKHLFgOfjfYMOQrPBuMv0KMQ26OCxKNv0BKfilI9A0bkEPYyEGmy3falcwzgqdhkiBJDi4sHu/uFlmLBdBxa24cug4Bwi0MaSKyMbwoLMnAv9yCIzV5dCLbI8ZgbPH26GwIqBLYsMzlkAVlSMEqj65fbrW/z4ayNsLqDMJNHd/PTFEluVDP2iKfMmTZG8tfEDQnC2sNmbCFMduxxRj3vFDh17XzG7JYXH9+ikuXruKvP71BpUzBO6IZbJhBGGxTVuw16dxs8QzeqAiP9ZNa5DHAm1UwFKzLU238MS4KHW/tRlX6Ixz1rFxRZ72qx/vtld9t/wFljKgEDzSoaAOHFiLCsBLzJQcWT7cQoaYPQVx88oSCz4+ohRjo45iHTtE72NyB5TKK3IFFi7G4xwNDM2GzdU/m/PSRg1jkauS14/7mZ0SXwAn9OVXn5IHCfskl1ibayMDaJdyfx8uprVJmaTE1cwSK68DzMQoq4Oo6Hj9D5WN7e4MTU0SrQWY+93Tt2iK7XedJrAhg57VHXu7DHgLqCahrhUlcR4vS396pSDTFaSR3UmwD8ZyguX2Vys93eczA8lS5nimyrmB+ouD57Oang+zgNhmZxmwkDzgHSBPPYoslrMIP/JyXn1d0IlDxUAZ+8eQNYgWL5b9+/yM/mwN9IiiKoX8tygeSn1dN/MzvHzplJPxnDj6mPMiSipechPGBKiHNf74yNQjQDzmyWNGy5FGPX3HlEg0pELtRNk1Zub6BLDFEUtB1AHvBgkxu5OkXKHxir1/p31jBExROk1K3KCNheR6brLAO+yPumrmOTwqSv3sl4pM3tclMVlVx9occdZ3FU7T82nCAia/5kEsfi/BTrmUdqvMBS2I7rDhPsbglVQtKQvS+Lwibo2vdM2B/oeJaUMNZ5n7GZwF1J/xm6+VVLiDwizgI4z4L+JE+eUtjhEv6PfZdjJWGHGJOQIUJ3yv2Hyw3jJH3wEP0Kc8dO40bQw4R76gL64ISTSeNnx04JFOUgbj6TVM8w17oDueseGg/0RTwEF8nP9gL/BTwEN/gi8oYDnYvdTocSpMm93EDK0jDU86LGR3xHiARX9SpWMXkLYvDVRjxi9kwNZMYkMX0qE36YnU0HY/ECc1haY2rJ1Tu+c8bmBtOM9+KeYe88ZAZ2Adw9XwE95jDXHI6vMU8IAnTthbvnwqZsRc1EA6NEUER267I5wocRazFktf6sIJiHp8r3JxRk+YU3SqpaLygpSiFNudJPVHRRUEvJNLndbyYKBrl+3miXvWFnXrVcx7qxWxPO9Bfe3MSYIgBB+pc7KEsMI2+TC7D7sSe9IDuxGiaAVsCbx9OSUkmpACZwBIbqyRbopf0OOwumeOSDXFjnBQgZZzz8++FkB3ng1tmI/LA0uEdQwpnQVzs9rGYLYIp+EkqcSbLFP7sSMGkY9Y8FLM/Uq2S9Scl7MiSlBRqHu/pGk3ZgdurR2QB7inz96rplRaK1JFO69n265FWbtl9LbuvZfe17L7+z3RfP5Xt17L9WrZfy/Zr2X4t269l+7Vsv5bt17L9WrZfy/Zr2X4t269l+7Vsv5bt1w9uv56/7D7ov6Zu7z+6/bpnXXZfz/iubL6Wzdey+Vo2X/9vm69n/xzov9d7PYQBKfA7+T/f/wZQSwMEFAACAAgAm1ZYSEpyykhxDQAAJyIAABcAAAB1bml2ZXJzYWwvdW5pdmVyc2FsLnBuZ+2aaVRTWbaAr+UE4oDtK9FiarUFqwQZIgQkJIUyaBWCNQgyGEAmRUgICEiAYEG1iAMp4QnBAFlVdmPXC3MwIYEQFWUwCSmaClMCQRkihBDDJQmBBDqBqlq9Vv/rn2/lxx3O+e45d++zz95n37tO4YUAv107PtkBAMCuc2e9vwaALf4AsBljtE1Xs3razk932ZT6td9poK7XYkZX2BLvdd4LABrxJpqorbqycfLZkFQA2N2hPzZ1of8RAwCH2s55e317EykdPX/PLmP01luwXAPgAFqeCebIcOH7L7Zu9Tn6lxN/2XH6gtHsZz/deWdzJ3L/Z1+ZHj5k6u3v2ncrsulep9m0HAr/WCJU877kVZzrXQzfaub5lPx/rWRGVsDg6EUXVUB6BxHdnrkwS66vatMssJ8is+U+OnluPWlW4K8d6vdWdgheTPJyV8GUOH11a+RIt2vFtpLBiNwc90O6mueXnR9MniS0KQbC2Ma6MjD/07Wjqmm3Sv7Z9eevhvYwRWurKvZDPczoay7OIu9dvy2P/Eh3Mc3Tt/rcyEZfd4igP39vAAZgAAZgAAZgAAZgAAZgAAZgAAZgAAZgAAZgAP+/wSsmSytF2+pvNfj/ttvgHTboNnlnD4QHS12YLAmsgimHom1Jak681SmwZVrOnajoag3drf9rWapVziWELVAJXQjc4hNry2auR38vTKAhC9rtp+WiSde1Fy8mnw0iPdQvzdobshv2kDPbwJZg9mYAeD764c3xelhzxHJEVyLY21RbmomupicJwDIn3kxs6dqF7dtLnpJwWDVgna5vknoZoXm7J7C2ky+Gq+glZRE4teXg2mww65S6E9qOmfUQqXs9OlNTkTff/pU2qA3MXe5f6ZSSyspRCBS6ipLEYGmmHFQPBHWsORA7cH3SS9jl0++5ujQhPiFOk365mr8U+AYZAwAWV9q9EZ2XmtRKGosZPs8sj3ORORHESi/ZMUyyI73WJcFKlZBZF+0KE6naVZWo7+s6B4/gYQtFEhsqR0HBwOEfvttTgUw/heqsWTE+SulFqHsC2y3P23yRyHu99EsB/Ebc3GP1dMp05QwVAzIIRk4TVJIKrKtBHtnzDt5LRJWmoXKRbAgOIcpP6c+q5iYJ7u0EblE4ZomBMPmrBcqkU4j9ylhCVbQzT56vcVaMRzZhL9Be62RKcHWM70g7Eb/5hgt3LDGx3jUuHp+n9Z0VDsSi8BKioh2/h5Lx2rtYTf8q6t0QLBgEveuk7oI8tutomxXVs8jm8znVtsy1FRHr/gkiBXkkmIkPuS0Vg9XE2DEkD/qx/9gDz35UgoMzAKBYw8czFQcXhmpKc9AuvMZyMfbZXPAhQnhf+vuXsZu7EpNlUCzvyp6SDB7MNmfexo4Te2ZA0ybVOn0VbbJ/nxX1WqcSSzjQx/SZFok9afFM3zqsNQi2BTg8RpnYrkismjOiec3EIb3qAnRvUuOy5ub9IDaL9lg8xEl/kX+KVBiZcl7QKUkQjmXns9Zu58a6/pPGPNCSSRajTGwebAdTn3QMVYsSafTHqz/9GaMzOEOFGZ45gc0ebMQixr7n52wGkjO4bw92ZY8Vh9bmM/mwrqu7uSH2az9uKbk+4ooMnlAyXjCg5j0QpF1mRm1Vq8qZUIPKNbIpozHQuqlfFw3vmXmTYDlXO+0eBD4tCZaMm+b1uCSZ15MxRHfOu5prNqUc+pEgcd14HDfKZeXsM0RBTzjLMh2iFDsOE2doZ0I703EP6ajWWm6m2NFd5pIyutIyd0Pvll2TdHFVGC4OFkdWNOhUJniuaUC2IjlEFuI4kzyMGWwMrZIw/B3LD6QMkK5XPvggjSESUd0pkDjPQLehKmLmCeoxZ68rVWXGoWG/jnz0JhwVFYXgCXvh3v5/G+L1X23M6Ls++ZnKqZ59xordsd8fp6SQ7OsRsoyXs+2bgJYs1HL9SXhNkOSKzrROrfMR/f/jX3fNFU7b1UdZTL7DTT8WcPlGFsyNUif+oaxxa3GS0PtuknCO33iZhZiR7P+GOqPkje6HTi/TYQ6+HLCdgQtXwKddaUap5V0pyGZ6HX9Fbgd+KcXnaibKZVpKnTV5ZRswPk/vJZlWOczPtoq084IJcSqIEwbiFkpK0DiQaBuxMjJ4oq1SrpXlrkkFBJ3L3KfXHoSWWWY85DOGwripDzPtKPdXJNQuN7bTWtUUIbeesxSSC4I4zyL6KB1H3aQEf7048Hr6lBiy1/+WOQ2LqOM4vISKssE1kVqmYTawwkNGoQCQwa5ovaIIkTf1fkK96kgK4X2CzJa/NkHHt1tUyAXisXlj8ClCO7O4bO9rceUZXBkEhseYK/uuHO5cZUhNeHzHCVsbriO7zV72quQgVYEZc1RB+8P5F3nxhwkAFKXACSugNxjaqTfrY+2BxM78fUr86gynIekV3vioToHIJtEdUot8WVJPQrL+WnRQSftGH9UDnw7LmE5gr2NfDEIaWzvQo4sB9xI77ETpoyEvYsxZTVwI27MvxsR31xnBsid69PLrNtcgySQszzh5IkjWxc3scMWl0ZvWJ2/RdnkwJu595zJ1sEvTtsNmwoy19HpGEeZNeNv2YDWp/l6OxfA7zuyFSval2hKda5gN7xE4Rxwl3E/yRPVnWBYRd9iAIzoEGtk8fxDGtIaKdwmW+L+rFETau8elI3GId3tl6HT33F6nCZX5IuUF4hQ33YMcZW1MZX5NBUmJXj8WzIQPJFTqPIjevZNSAw7FqePwP1DyzhX44u3/xG0QRcfKqvN6Nt4jXuqwXk1eqEXnSBa3NkIHuS182HOP2jE8EbydpJlNiU0TAYDQksy7U3Dq+lDAJUbSL+jG6NvGxqmrxcNIoag3HGG+mrXC9KP+4lwGke1M7X7junqBnNak86/DEM7EWGlWKVgT2RTR68R+xqrV/uimC8GoIwSNXwG7qLWIv1Djv7PcTGILlxeW1GdPHbeNWFselIHvn+CrsueirT0qfd2+u/cf4uA9lUMLqe8OxQ3Jopp8vuNSvVjST5te53d+d/DEyHsRaWeah8XT3HPTpr8LkshurMyIXfXsoKKouTJxWPmQc8d+olKMHk6UqLy2l2Qm1Qz0ZG4pWZJErGEXfg7MmT15l2OisAv0VPw6cxIi5VAY9uOsdXufeSqIqKuZNwdutU4Mx5Mu4wJgr3aKk2qghPvSC49XH1WwExdlqm/dJY6P2KEbZi6PCivSWh2GWPzJP473+GDcSM6xkd1+I8JvHcsHOxMqK/wcC4fzJykk7ZxzcQ2nGcKbpd5aC2VaB1NPsXatYAQsGvvRemSlwdSTJWze3TKXjkxzCTmyyTIA0rF/b9wly+J+wZjSrvzHrJ8tEn7zntva6CrpeNJVx2GHibi87hpSiFk0riqTOlU11DyqbCmMdK4v5C+33IlsAl+aOFRYJfQfS3mIz548YotYleMDcapWEYatGd+OcPNcvEvhOrTwV6ZMyaqJkGmzyaDa4AkeA7cxDFMPoGMtC+e+6Ur8B8nsxDQo9+9nxUA2RdaJTr/RZJdqs/eZUiU0QvJFsqJRbw2whQGf/qWCjhN4xHSi2Rcg3JoSNb1gPJEGEfAFaYJlJgo2wrkehdxHVmD2voiJD9BFF7trpuW2qjJduvGzmj6hzzpI2fJ7EeGoH8APYT4fzdOwLIsrChyMp/maGFFMxoi1AZfW4w7vSwdms6bt5txG4G3MWlWLyyTvnMcokQvIS/a8sS6duv1omsopZsclaIOYoT1JyeIV6NKiDP8uacOOLUK0Auf+alZ7c1+QapcuwVrkQHh2CIgVhY/VB0hOFW55ZgrbYvciRvzQz4ru8P19/jbl+xvWuqEr65d/CNv6h3BtxhsRGfuu0LaUZI7n/77OBWPqsMd6fR2H9/rPV1/88ziOrGIf0s02YsPGojiIzJKGiiH0pCBJpF4H7NSj4NL1lbF39ocK9/hz0IYsq30Fk0IU+fPn2iBZ2Zk287Vz3JwN+yT1Rv3bQn/AUyVMZU8h/jeyCZJrdTPtn4OkNY0YjQ7n8SwRtjmVCIc2kZFYeel3sYssw5m21n+TWJGMgOdyLBSOh+8MYrfrUwZYtzQvP78nabRyxlkE1zkuCz7qlmhK7/ZDLPeVyHJkWewHGCsUS81Fj+3d3iLSB/gp3SSCMo9PCpXCLn1ci+Q83ETmFXdd6R1uDN3ICxsJ4pvPhMFp+rwwdr7p0Qyok7DnCR7O2Hnk+G++mDt94CVxKTABBXpZ6AXDeCjB8vA4ooqgaqYXOny1Z7cNTe6T3n03S8EPDuTFLvzdIefawbOu/+7QulTbygr0ETj5lrBRoNX1k49jGRtNJ6rbP203DlYrMz/qruDF7PYhsDuL63EK8tOCzzhujVsAYFzZcl5AKcO8d5Vdjlg9E/4pQfgxD74y1zOBR+CWxbdV04yDtMfbda9o0W7Zp999YOqv/xg47bhJd76TlavLB8uO/LFHQedwuXZ++u8EoU//F/PaFdEasmiLvvW96kdCDzUv0mG9k7X5y84d1xzL3+ptlnL6j10QbZb+cUuDrNW0hYEwtH28viM33/7T1YUatJu7GlHezmF+sstLv/MDOOcT4F13OjLvX1BLAwQUAAIACACbVlhIle6RfksAAABrAAAAGwAAAHVuaXZlcnNhbC91bml2ZXJzYWwucG5nLnhtbLOxr8jNUShLLSrOzM+zVTLUM1Cyt+PlsikoSi3LTC1XqACKAQUhQEmhEsg1QnDLM1NKMoBCBuZmCMGM1Mz0jBJbJQsDc7igPtBMAFBLAQIAABQAAgAIAJpWWEgVDq0oZAQAAAcRAAAdAAAAAAAAAAEAAAAAAAAAAAB1bml2ZXJzYWwvY29tbW9uX21lc3NhZ2VzLmxuZ1BLAQIAABQAAgAIAJpWWEgIfgsjKQMAAIYMAAAnAAAAAAAAAAEAAAAAAJ8EAAB1bml2ZXJzYWwvZmxhc2hfcHVibGlzaGluZ19zZXR0aW5ncy54bWxQSwECAAAUAAIACACaVlhItfwJZLoCAABVCgAAIQAAAAAAAAABAAAAAAANCAAAdW5pdmVyc2FsL2ZsYXNoX3NraW5fc2V0dGluZ3MueG1sUEsBAgAAFAACAAgAmlZYSCqWD2f+AgAAlwsAACYAAAAAAAAAAQAAAAAABgsAAHVuaXZlcnNhbC9odG1sX3B1Ymxpc2hpbmdfc2V0dGluZ3MueG1sUEsBAgAAFAACAAgAmlZYSGhxUpGaAQAAHwYAAB8AAAAAAAAAAQAAAAAASA4AAHVuaXZlcnNhbC9odG1sX3NraW5fc2V0dGluZ3MuanNQSwECAAAUAAIACACaVlhIPTwv0cEAAADlAQAAGgAAAAAAAAABAAAAAAAfEAAAdW5pdmVyc2FsL2kxOG5fcHJlc2V0cy54bWxQSwECAAAUAAIACACaVlhIs7+zUG0AAAByAAAAHAAAAAAAAAABAAAAAAAYEQAAdW5pdmVyc2FsL2xvY2FsX3NldHRpbmdzLnhtbFBLAQIAABQAAgAIAESUV0cjtE77+wIAALAIAAAUAAAAAAAAAAEAAAAAAL8RAAB1bml2ZXJzYWwvcGxheWVyLnhtbFBLAQIAABQAAgAIAJpWWEgl0C+9wwgAAA8+AAApAAAAAAAAAAEAAAAAAOwUAAB1bml2ZXJzYWwvc2tpbl9jdXN0b21pemF0aW9uX3NldHRpbmdzLnhtbFBLAQIAABQAAgAIAJtWWEhKcspIcQ0AACciAAAXAAAAAAAAAAAAAAAAAPYdAAB1bml2ZXJzYWwvdW5pdmVyc2FsLnBuZ1BLAQIAABQAAgAIAJtWWEiV7pF+SwAAAGsAAAAbAAAAAAAAAAEAAAAAAJwrAAB1bml2ZXJzYWwvdW5pdmVyc2FsLnBuZy54bWxQSwUGAAAAAAsACwBJAwAAICwAAAAA"/>
  <p:tag name="ISPRING_PRESENTATION_TITLE" val="做"/>
  <p:tag name="ISPRING_OUTPUT_FOLDER" val="C:\Users\abc\Desktop"/>
  <p:tag name="ISPRING_SCORM_ENDPOINT" val="&lt;endpoint&gt;&lt;enable&gt;0&lt;/enable&gt;&lt;lrs&gt;http://&lt;/lrs&gt;&lt;auth&gt;0&lt;/auth&gt;&lt;login&gt;&lt;/login&gt;&lt;password&gt;&lt;/password&gt;&lt;key&gt;&lt;/key&gt;&lt;name&gt;&lt;/name&gt;&lt;email&gt;&lt;/email&gt;&lt;/endpoint&gt;&#10;"/>
  <p:tag name="KSO_WM_DOC_GUID" val="{f3dc5e99-2336-4d67-a4bb-4e34bd3e5682}"/>
</p:tagLst>
</file>

<file path=ppt/theme/theme1.xml><?xml version="1.0" encoding="utf-8"?>
<a:theme xmlns:a="http://schemas.openxmlformats.org/drawingml/2006/main" name="Office 主题">
  <a:themeElements>
    <a:clrScheme name="自定义 5">
      <a:dk1>
        <a:srgbClr val="000000"/>
      </a:dk1>
      <a:lt1>
        <a:srgbClr val="FFFFFF"/>
      </a:lt1>
      <a:dk2>
        <a:srgbClr val="000000"/>
      </a:dk2>
      <a:lt2>
        <a:srgbClr val="FFFFFF"/>
      </a:lt2>
      <a:accent1>
        <a:srgbClr val="9B0D13"/>
      </a:accent1>
      <a:accent2>
        <a:srgbClr val="FFBE00"/>
      </a:accent2>
      <a:accent3>
        <a:srgbClr val="D03F56"/>
      </a:accent3>
      <a:accent4>
        <a:srgbClr val="7030A0"/>
      </a:accent4>
      <a:accent5>
        <a:srgbClr val="EEECE1"/>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5">
      <a:dk1>
        <a:srgbClr val="000000"/>
      </a:dk1>
      <a:lt1>
        <a:srgbClr val="FFFFFF"/>
      </a:lt1>
      <a:dk2>
        <a:srgbClr val="000000"/>
      </a:dk2>
      <a:lt2>
        <a:srgbClr val="FFFFFF"/>
      </a:lt2>
      <a:accent1>
        <a:srgbClr val="9B0D13"/>
      </a:accent1>
      <a:accent2>
        <a:srgbClr val="FFBE00"/>
      </a:accent2>
      <a:accent3>
        <a:srgbClr val="D03F56"/>
      </a:accent3>
      <a:accent4>
        <a:srgbClr val="7030A0"/>
      </a:accent4>
      <a:accent5>
        <a:srgbClr val="EEECE1"/>
      </a:accent5>
      <a:accent6>
        <a:srgbClr val="F79646"/>
      </a:accent6>
      <a:hlink>
        <a:srgbClr val="0000FF"/>
      </a:hlink>
      <a:folHlink>
        <a:srgbClr val="800080"/>
      </a:folHlink>
    </a:clrScheme>
    <a:fontScheme name="Temp">
      <a:majorFont>
        <a:latin typeface="Impact"/>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2686</Words>
  <Application>Microsoft Office PowerPoint</Application>
  <PresentationFormat>全屏显示(16:9)</PresentationFormat>
  <Paragraphs>146</Paragraphs>
  <Slides>19</Slides>
  <Notes>18</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做</dc:title>
  <dc:creator>abc</dc:creator>
  <cp:lastModifiedBy>xbany</cp:lastModifiedBy>
  <cp:revision>802</cp:revision>
  <dcterms:created xsi:type="dcterms:W3CDTF">2016-02-23T04:18:00Z</dcterms:created>
  <dcterms:modified xsi:type="dcterms:W3CDTF">2019-10-29T07:13:38Z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