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4B87B3-814B-45B7-8598-D8BE45E0ABD6}"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CDE09-228F-4870-9500-048E7A066369}" type="slidenum">
              <a:rPr lang="en-US" smtClean="0"/>
              <a:t>‹#›</a:t>
            </a:fld>
            <a:endParaRPr lang="en-US"/>
          </a:p>
        </p:txBody>
      </p:sp>
    </p:spTree>
    <p:extLst>
      <p:ext uri="{BB962C8B-B14F-4D97-AF65-F5344CB8AC3E}">
        <p14:creationId xmlns:p14="http://schemas.microsoft.com/office/powerpoint/2010/main" val="414455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4B87B3-814B-45B7-8598-D8BE45E0ABD6}"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CDE09-228F-4870-9500-048E7A066369}" type="slidenum">
              <a:rPr lang="en-US" smtClean="0"/>
              <a:t>‹#›</a:t>
            </a:fld>
            <a:endParaRPr lang="en-US"/>
          </a:p>
        </p:txBody>
      </p:sp>
    </p:spTree>
    <p:extLst>
      <p:ext uri="{BB962C8B-B14F-4D97-AF65-F5344CB8AC3E}">
        <p14:creationId xmlns:p14="http://schemas.microsoft.com/office/powerpoint/2010/main" val="44404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4B87B3-814B-45B7-8598-D8BE45E0ABD6}"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CDE09-228F-4870-9500-048E7A066369}" type="slidenum">
              <a:rPr lang="en-US" smtClean="0"/>
              <a:t>‹#›</a:t>
            </a:fld>
            <a:endParaRPr lang="en-US"/>
          </a:p>
        </p:txBody>
      </p:sp>
    </p:spTree>
    <p:extLst>
      <p:ext uri="{BB962C8B-B14F-4D97-AF65-F5344CB8AC3E}">
        <p14:creationId xmlns:p14="http://schemas.microsoft.com/office/powerpoint/2010/main" val="338905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4B87B3-814B-45B7-8598-D8BE45E0ABD6}"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CDE09-228F-4870-9500-048E7A066369}" type="slidenum">
              <a:rPr lang="en-US" smtClean="0"/>
              <a:t>‹#›</a:t>
            </a:fld>
            <a:endParaRPr lang="en-US"/>
          </a:p>
        </p:txBody>
      </p:sp>
    </p:spTree>
    <p:extLst>
      <p:ext uri="{BB962C8B-B14F-4D97-AF65-F5344CB8AC3E}">
        <p14:creationId xmlns:p14="http://schemas.microsoft.com/office/powerpoint/2010/main" val="160524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4B87B3-814B-45B7-8598-D8BE45E0ABD6}"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CDE09-228F-4870-9500-048E7A066369}" type="slidenum">
              <a:rPr lang="en-US" smtClean="0"/>
              <a:t>‹#›</a:t>
            </a:fld>
            <a:endParaRPr lang="en-US"/>
          </a:p>
        </p:txBody>
      </p:sp>
    </p:spTree>
    <p:extLst>
      <p:ext uri="{BB962C8B-B14F-4D97-AF65-F5344CB8AC3E}">
        <p14:creationId xmlns:p14="http://schemas.microsoft.com/office/powerpoint/2010/main" val="290532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4B87B3-814B-45B7-8598-D8BE45E0ABD6}"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CDE09-228F-4870-9500-048E7A066369}" type="slidenum">
              <a:rPr lang="en-US" smtClean="0"/>
              <a:t>‹#›</a:t>
            </a:fld>
            <a:endParaRPr lang="en-US"/>
          </a:p>
        </p:txBody>
      </p:sp>
    </p:spTree>
    <p:extLst>
      <p:ext uri="{BB962C8B-B14F-4D97-AF65-F5344CB8AC3E}">
        <p14:creationId xmlns:p14="http://schemas.microsoft.com/office/powerpoint/2010/main" val="3662384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4B87B3-814B-45B7-8598-D8BE45E0ABD6}"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4CDE09-228F-4870-9500-048E7A066369}" type="slidenum">
              <a:rPr lang="en-US" smtClean="0"/>
              <a:t>‹#›</a:t>
            </a:fld>
            <a:endParaRPr lang="en-US"/>
          </a:p>
        </p:txBody>
      </p:sp>
    </p:spTree>
    <p:extLst>
      <p:ext uri="{BB962C8B-B14F-4D97-AF65-F5344CB8AC3E}">
        <p14:creationId xmlns:p14="http://schemas.microsoft.com/office/powerpoint/2010/main" val="1518615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4B87B3-814B-45B7-8598-D8BE45E0ABD6}"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4CDE09-228F-4870-9500-048E7A066369}" type="slidenum">
              <a:rPr lang="en-US" smtClean="0"/>
              <a:t>‹#›</a:t>
            </a:fld>
            <a:endParaRPr lang="en-US"/>
          </a:p>
        </p:txBody>
      </p:sp>
    </p:spTree>
    <p:extLst>
      <p:ext uri="{BB962C8B-B14F-4D97-AF65-F5344CB8AC3E}">
        <p14:creationId xmlns:p14="http://schemas.microsoft.com/office/powerpoint/2010/main" val="187865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4B87B3-814B-45B7-8598-D8BE45E0ABD6}"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4CDE09-228F-4870-9500-048E7A066369}" type="slidenum">
              <a:rPr lang="en-US" smtClean="0"/>
              <a:t>‹#›</a:t>
            </a:fld>
            <a:endParaRPr lang="en-US"/>
          </a:p>
        </p:txBody>
      </p:sp>
    </p:spTree>
    <p:extLst>
      <p:ext uri="{BB962C8B-B14F-4D97-AF65-F5344CB8AC3E}">
        <p14:creationId xmlns:p14="http://schemas.microsoft.com/office/powerpoint/2010/main" val="359079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4B87B3-814B-45B7-8598-D8BE45E0ABD6}"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CDE09-228F-4870-9500-048E7A066369}" type="slidenum">
              <a:rPr lang="en-US" smtClean="0"/>
              <a:t>‹#›</a:t>
            </a:fld>
            <a:endParaRPr lang="en-US"/>
          </a:p>
        </p:txBody>
      </p:sp>
    </p:spTree>
    <p:extLst>
      <p:ext uri="{BB962C8B-B14F-4D97-AF65-F5344CB8AC3E}">
        <p14:creationId xmlns:p14="http://schemas.microsoft.com/office/powerpoint/2010/main" val="3724201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4B87B3-814B-45B7-8598-D8BE45E0ABD6}"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CDE09-228F-4870-9500-048E7A066369}" type="slidenum">
              <a:rPr lang="en-US" smtClean="0"/>
              <a:t>‹#›</a:t>
            </a:fld>
            <a:endParaRPr lang="en-US"/>
          </a:p>
        </p:txBody>
      </p:sp>
    </p:spTree>
    <p:extLst>
      <p:ext uri="{BB962C8B-B14F-4D97-AF65-F5344CB8AC3E}">
        <p14:creationId xmlns:p14="http://schemas.microsoft.com/office/powerpoint/2010/main" val="214259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B87B3-814B-45B7-8598-D8BE45E0ABD6}" type="datetimeFigureOut">
              <a:rPr lang="en-US" smtClean="0"/>
              <a:t>1/27/2016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CDE09-228F-4870-9500-048E7A066369}" type="slidenum">
              <a:rPr lang="en-US" smtClean="0"/>
              <a:t>‹#›</a:t>
            </a:fld>
            <a:endParaRPr lang="en-US"/>
          </a:p>
        </p:txBody>
      </p:sp>
    </p:spTree>
    <p:extLst>
      <p:ext uri="{BB962C8B-B14F-4D97-AF65-F5344CB8AC3E}">
        <p14:creationId xmlns:p14="http://schemas.microsoft.com/office/powerpoint/2010/main" val="2768847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people.stern.nyu.edu/adamodar/New_Home_Page/StatFile/statdistns.htm#_ftn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Big Book of Statistical Distributions</a:t>
            </a:r>
            <a:endParaRPr lang="en-US" dirty="0"/>
          </a:p>
        </p:txBody>
      </p:sp>
      <p:sp>
        <p:nvSpPr>
          <p:cNvPr id="3" name="Subtitle 2"/>
          <p:cNvSpPr>
            <a:spLocks noGrp="1"/>
          </p:cNvSpPr>
          <p:nvPr>
            <p:ph type="subTitle" idx="1"/>
          </p:nvPr>
        </p:nvSpPr>
        <p:spPr/>
        <p:txBody>
          <a:bodyPr/>
          <a:lstStyle/>
          <a:p>
            <a:r>
              <a:rPr lang="en-US" dirty="0" smtClean="0"/>
              <a:t>http://people.stern.nyu.edu/adamodar/New_Home_Page/StatFile/statdistns.htm</a:t>
            </a:r>
            <a:endParaRPr lang="en-US" dirty="0"/>
          </a:p>
        </p:txBody>
      </p:sp>
    </p:spTree>
    <p:extLst>
      <p:ext uri="{BB962C8B-B14F-4D97-AF65-F5344CB8AC3E}">
        <p14:creationId xmlns:p14="http://schemas.microsoft.com/office/powerpoint/2010/main" val="2628533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29841"/>
          </a:xfrm>
        </p:spPr>
        <p:txBody>
          <a:bodyPr/>
          <a:lstStyle/>
          <a:p>
            <a:r>
              <a:rPr lang="en-US" dirty="0"/>
              <a:t> </a:t>
            </a:r>
            <a:r>
              <a:rPr lang="en-US" i="1" dirty="0" smtClean="0"/>
              <a:t>Lognormal Distribution</a:t>
            </a:r>
            <a:endParaRPr lang="en-US" i="1" dirty="0"/>
          </a:p>
        </p:txBody>
      </p:sp>
      <p:sp>
        <p:nvSpPr>
          <p:cNvPr id="3" name="Content Placeholder 2"/>
          <p:cNvSpPr>
            <a:spLocks noGrp="1"/>
          </p:cNvSpPr>
          <p:nvPr>
            <p:ph idx="1"/>
          </p:nvPr>
        </p:nvSpPr>
        <p:spPr>
          <a:xfrm>
            <a:off x="687897" y="729842"/>
            <a:ext cx="10922465" cy="6048463"/>
          </a:xfrm>
        </p:spPr>
        <p:txBody>
          <a:bodyPr>
            <a:noAutofit/>
          </a:bodyPr>
          <a:lstStyle/>
          <a:p>
            <a:r>
              <a:rPr lang="en-US" sz="1800" dirty="0" smtClean="0"/>
              <a:t>Most data does not exhibit symmetry and instead skews towards either very large positive or very large negative values. If the data is positively skewed, one common choice is the lognormal distribution, which is typically characterized by three parameters: a shape (s or sigma), a scale (m or median) and a shift parameter (). When m=0 and =1, you have the standard lognormal distribution and when =0, the distribution requires only scale and sigma parameters. As the sigma rises, the peak of the distribution shifts to the left and the skewness in the distribution increases. Figure 6A.9 graphs lognormal distributions for a range of parameters:</a:t>
            </a:r>
          </a:p>
        </p:txBody>
      </p:sp>
      <p:pic>
        <p:nvPicPr>
          <p:cNvPr id="4" name="Picture 3"/>
          <p:cNvPicPr>
            <a:picLocks noChangeAspect="1"/>
          </p:cNvPicPr>
          <p:nvPr/>
        </p:nvPicPr>
        <p:blipFill>
          <a:blip r:embed="rId2"/>
          <a:stretch>
            <a:fillRect/>
          </a:stretch>
        </p:blipFill>
        <p:spPr>
          <a:xfrm>
            <a:off x="8860128" y="4454205"/>
            <a:ext cx="3095625" cy="2324100"/>
          </a:xfrm>
          <a:prstGeom prst="rect">
            <a:avLst/>
          </a:prstGeom>
        </p:spPr>
      </p:pic>
    </p:spTree>
    <p:extLst>
      <p:ext uri="{BB962C8B-B14F-4D97-AF65-F5344CB8AC3E}">
        <p14:creationId xmlns:p14="http://schemas.microsoft.com/office/powerpoint/2010/main" val="90403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29841"/>
          </a:xfrm>
        </p:spPr>
        <p:txBody>
          <a:bodyPr/>
          <a:lstStyle/>
          <a:p>
            <a:r>
              <a:rPr lang="en-US" dirty="0"/>
              <a:t> </a:t>
            </a:r>
            <a:r>
              <a:rPr lang="en-US" i="1" dirty="0" smtClean="0"/>
              <a:t>Gamma and Weibull Distributions</a:t>
            </a:r>
            <a:endParaRPr lang="en-US" i="1" dirty="0"/>
          </a:p>
        </p:txBody>
      </p:sp>
      <p:sp>
        <p:nvSpPr>
          <p:cNvPr id="3" name="Content Placeholder 2"/>
          <p:cNvSpPr>
            <a:spLocks noGrp="1"/>
          </p:cNvSpPr>
          <p:nvPr>
            <p:ph idx="1"/>
          </p:nvPr>
        </p:nvSpPr>
        <p:spPr>
          <a:xfrm>
            <a:off x="687897" y="729842"/>
            <a:ext cx="10922465" cy="6048463"/>
          </a:xfrm>
        </p:spPr>
        <p:txBody>
          <a:bodyPr>
            <a:noAutofit/>
          </a:bodyPr>
          <a:lstStyle/>
          <a:p>
            <a:r>
              <a:rPr lang="en-US" dirty="0"/>
              <a:t>The Gamma and Weibull distributions are two distributions that are closely related to the lognormal distribution; like the lognormal distribution, changing the parameter levels (shape, shift and scale) can cause the distributions to change shape and become more or less skewed. In all of these functions, increasing the shape parameter will push the distribution towards the left. In fact, at high values of sigma, the left tail disappears entirely and the outliers are all positive. In this form, these distributions all resemble the exponential, characterized by a location (m) and scale parameter (b), as is clear from figure 6A.10.</a:t>
            </a:r>
            <a:endParaRPr lang="en-US" sz="1800" dirty="0" smtClean="0"/>
          </a:p>
        </p:txBody>
      </p:sp>
      <p:pic>
        <p:nvPicPr>
          <p:cNvPr id="5" name="Picture 4"/>
          <p:cNvPicPr>
            <a:picLocks noChangeAspect="1"/>
          </p:cNvPicPr>
          <p:nvPr/>
        </p:nvPicPr>
        <p:blipFill>
          <a:blip r:embed="rId2"/>
          <a:stretch>
            <a:fillRect/>
          </a:stretch>
        </p:blipFill>
        <p:spPr>
          <a:xfrm>
            <a:off x="8692349" y="4330380"/>
            <a:ext cx="3095625" cy="2447925"/>
          </a:xfrm>
          <a:prstGeom prst="rect">
            <a:avLst/>
          </a:prstGeom>
        </p:spPr>
      </p:pic>
    </p:spTree>
    <p:extLst>
      <p:ext uri="{BB962C8B-B14F-4D97-AF65-F5344CB8AC3E}">
        <p14:creationId xmlns:p14="http://schemas.microsoft.com/office/powerpoint/2010/main" val="179863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29841"/>
          </a:xfrm>
        </p:spPr>
        <p:txBody>
          <a:bodyPr/>
          <a:lstStyle/>
          <a:p>
            <a:r>
              <a:rPr lang="en-US" dirty="0"/>
              <a:t> </a:t>
            </a:r>
            <a:r>
              <a:rPr lang="en-US" i="1" dirty="0" smtClean="0"/>
              <a:t>Exponential Distribution</a:t>
            </a:r>
            <a:endParaRPr lang="en-US" i="1" dirty="0"/>
          </a:p>
        </p:txBody>
      </p:sp>
      <p:sp>
        <p:nvSpPr>
          <p:cNvPr id="3" name="Content Placeholder 2"/>
          <p:cNvSpPr>
            <a:spLocks noGrp="1"/>
          </p:cNvSpPr>
          <p:nvPr>
            <p:ph idx="1"/>
          </p:nvPr>
        </p:nvSpPr>
        <p:spPr>
          <a:xfrm>
            <a:off x="687897" y="729842"/>
            <a:ext cx="10922465" cy="6048463"/>
          </a:xfrm>
        </p:spPr>
        <p:txBody>
          <a:bodyPr>
            <a:noAutofit/>
          </a:bodyPr>
          <a:lstStyle/>
          <a:p>
            <a:r>
              <a:rPr lang="en-US" dirty="0" smtClean="0"/>
              <a:t>The question of which of these distributions will best fit the data will depend in large part on how severe the asymmetry in the data is. For moderate positive skewness, where there are both positive and negative outliers, but the former and larger and more common, the standard lognormal distribution will usually suffice. As the skewness becomes more severe, you may need to shift to a three-parameter lognormal distribution or a Weibull distribution, and modify the shape parameter till it fits the data. At the extreme, if there are no negative outliers and the only positive outliers in the data, you should consider the exponential function, shown in Figure 6a.11:</a:t>
            </a:r>
            <a:endParaRPr lang="en-US" dirty="0"/>
          </a:p>
        </p:txBody>
      </p:sp>
      <p:pic>
        <p:nvPicPr>
          <p:cNvPr id="6147" name="Picture 3" descr="http://people.stern.nyu.edu/adamodar/New_Home_Page/StatFile/statdistns_files/image04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513" y="4370488"/>
            <a:ext cx="3095625" cy="232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926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29841"/>
          </a:xfrm>
        </p:spPr>
        <p:txBody>
          <a:bodyPr/>
          <a:lstStyle/>
          <a:p>
            <a:r>
              <a:rPr lang="en-US" dirty="0"/>
              <a:t> </a:t>
            </a:r>
            <a:r>
              <a:rPr lang="en-US" i="1" dirty="0" smtClean="0"/>
              <a:t>Beta Distribution</a:t>
            </a:r>
            <a:endParaRPr lang="en-US" i="1" dirty="0"/>
          </a:p>
        </p:txBody>
      </p:sp>
      <p:sp>
        <p:nvSpPr>
          <p:cNvPr id="3" name="Content Placeholder 2"/>
          <p:cNvSpPr>
            <a:spLocks noGrp="1"/>
          </p:cNvSpPr>
          <p:nvPr>
            <p:ph idx="1"/>
          </p:nvPr>
        </p:nvSpPr>
        <p:spPr>
          <a:xfrm>
            <a:off x="687897" y="729842"/>
            <a:ext cx="10922465" cy="6048463"/>
          </a:xfrm>
        </p:spPr>
        <p:txBody>
          <a:bodyPr>
            <a:noAutofit/>
          </a:bodyPr>
          <a:lstStyle/>
          <a:p>
            <a:r>
              <a:rPr lang="en-US" dirty="0"/>
              <a:t> If the data exhibits negative </a:t>
            </a:r>
            <a:r>
              <a:rPr lang="en-US" dirty="0" err="1"/>
              <a:t>slewness</a:t>
            </a:r>
            <a:r>
              <a:rPr lang="en-US" dirty="0"/>
              <a:t>, the choices of distributions are more limited. One possibility is the Beta distribution, which has two shape parameters (p and q) and upper and lower bounds on the data (a and b). Altering these parameters can yield distributions that exhibit either positive or negative skewness, as shown in figure 6A.12:</a:t>
            </a:r>
          </a:p>
        </p:txBody>
      </p:sp>
      <p:pic>
        <p:nvPicPr>
          <p:cNvPr id="4" name="Picture 3"/>
          <p:cNvPicPr>
            <a:picLocks noChangeAspect="1"/>
          </p:cNvPicPr>
          <p:nvPr/>
        </p:nvPicPr>
        <p:blipFill>
          <a:blip r:embed="rId2"/>
          <a:stretch>
            <a:fillRect/>
          </a:stretch>
        </p:blipFill>
        <p:spPr>
          <a:xfrm>
            <a:off x="8600070" y="4104139"/>
            <a:ext cx="3095625" cy="2324100"/>
          </a:xfrm>
          <a:prstGeom prst="rect">
            <a:avLst/>
          </a:prstGeom>
        </p:spPr>
      </p:pic>
    </p:spTree>
    <p:extLst>
      <p:ext uri="{BB962C8B-B14F-4D97-AF65-F5344CB8AC3E}">
        <p14:creationId xmlns:p14="http://schemas.microsoft.com/office/powerpoint/2010/main" val="123229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29841"/>
          </a:xfrm>
        </p:spPr>
        <p:txBody>
          <a:bodyPr>
            <a:normAutofit/>
          </a:bodyPr>
          <a:lstStyle/>
          <a:p>
            <a:r>
              <a:rPr lang="en-US" dirty="0"/>
              <a:t> </a:t>
            </a:r>
            <a:r>
              <a:rPr lang="en-US" i="1" dirty="0"/>
              <a:t>Are there upper or lower limits on data values</a:t>
            </a:r>
            <a:r>
              <a:rPr lang="en-US" i="1" dirty="0" smtClean="0"/>
              <a:t>?</a:t>
            </a:r>
            <a:endParaRPr lang="en-US" i="1" dirty="0"/>
          </a:p>
        </p:txBody>
      </p:sp>
      <p:sp>
        <p:nvSpPr>
          <p:cNvPr id="3" name="Content Placeholder 2"/>
          <p:cNvSpPr>
            <a:spLocks noGrp="1"/>
          </p:cNvSpPr>
          <p:nvPr>
            <p:ph idx="1"/>
          </p:nvPr>
        </p:nvSpPr>
        <p:spPr>
          <a:xfrm>
            <a:off x="687897" y="729842"/>
            <a:ext cx="10922465" cy="6048463"/>
          </a:xfrm>
        </p:spPr>
        <p:txBody>
          <a:bodyPr>
            <a:noAutofit/>
          </a:bodyPr>
          <a:lstStyle/>
          <a:p>
            <a:r>
              <a:rPr lang="en-US" sz="1800" dirty="0" smtClean="0"/>
              <a:t>There are often natural limits on the values that data can take on. As we noted earlier, the revenues and the market value of a firm cannot be negative and the profit margin cannot exceed 100%. Using a distribution that does not constrain the values to these limits can create problems. For instance, using a normal distribution to describe profit margins can sometimes result in profit margins that exceed 100%, since the distribution has no limits on either the downside or the upside.</a:t>
            </a:r>
          </a:p>
          <a:p>
            <a:r>
              <a:rPr lang="en-US" sz="1800" dirty="0" smtClean="0"/>
              <a:t>            When data is constrained, the questions that needs to be answered are whether the constraints apply on one side of the distribution or both, and if so, what the limits on values are. Once these questions have been answered, there are two choices. One is to find a continuous distribution that conforms to these constraints. For instance, the lognormal distribution can be used to model data, such as revenues and stock prices that are constrained to be never less than zero. For data that have both upper and lower limits, you could use the uniform distribution, if the probabilities of the outcomes are even across outcomes or a triangular distribution (if the data is clustered around a central value).</a:t>
            </a:r>
            <a:endParaRPr lang="en-US" sz="1800" dirty="0"/>
          </a:p>
        </p:txBody>
      </p:sp>
      <p:pic>
        <p:nvPicPr>
          <p:cNvPr id="6" name="Picture 5"/>
          <p:cNvPicPr>
            <a:picLocks noChangeAspect="1"/>
          </p:cNvPicPr>
          <p:nvPr/>
        </p:nvPicPr>
        <p:blipFill>
          <a:blip r:embed="rId2"/>
          <a:stretch>
            <a:fillRect/>
          </a:stretch>
        </p:blipFill>
        <p:spPr>
          <a:xfrm>
            <a:off x="7485674" y="3754072"/>
            <a:ext cx="3949961" cy="2965509"/>
          </a:xfrm>
          <a:prstGeom prst="rect">
            <a:avLst/>
          </a:prstGeom>
        </p:spPr>
      </p:pic>
      <p:sp>
        <p:nvSpPr>
          <p:cNvPr id="7" name="Rectangle 6"/>
          <p:cNvSpPr/>
          <p:nvPr/>
        </p:nvSpPr>
        <p:spPr>
          <a:xfrm>
            <a:off x="590025" y="3927633"/>
            <a:ext cx="6096000" cy="2031325"/>
          </a:xfrm>
          <a:prstGeom prst="rect">
            <a:avLst/>
          </a:prstGeom>
        </p:spPr>
        <p:txBody>
          <a:bodyPr>
            <a:spAutoFit/>
          </a:bodyPr>
          <a:lstStyle/>
          <a:p>
            <a:pPr marL="285750" indent="-285750">
              <a:buFont typeface="Arial" panose="020B0604020202020204" pitchFamily="34" charset="0"/>
              <a:buChar char="•"/>
            </a:pPr>
            <a:r>
              <a:rPr lang="en-US" b="0" i="0" dirty="0" smtClean="0">
                <a:solidFill>
                  <a:srgbClr val="000000"/>
                </a:solidFill>
                <a:effectLst/>
              </a:rPr>
              <a:t>An alternative approach is to use a continuous distribution that normally allows data to take on any value and to put upper and lower limits on the values that the data can assume. Note that the cost of putting these constrains is small in distributions like the normal where the probabilities of extreme values is very small, but increases as the distribution exhibits fatter tails.</a:t>
            </a:r>
            <a:endParaRPr lang="en-US" dirty="0"/>
          </a:p>
        </p:txBody>
      </p:sp>
    </p:spTree>
    <p:extLst>
      <p:ext uri="{BB962C8B-B14F-4D97-AF65-F5344CB8AC3E}">
        <p14:creationId xmlns:p14="http://schemas.microsoft.com/office/powerpoint/2010/main" val="348160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149291"/>
          </a:xfrm>
        </p:spPr>
        <p:txBody>
          <a:bodyPr>
            <a:noAutofit/>
          </a:bodyPr>
          <a:lstStyle/>
          <a:p>
            <a:r>
              <a:rPr lang="en-US" sz="4000" dirty="0"/>
              <a:t> </a:t>
            </a:r>
            <a:r>
              <a:rPr lang="en-US" sz="4000" i="1" dirty="0"/>
              <a:t>How likely are you to see extreme values of data, relative to the middle values</a:t>
            </a:r>
            <a:r>
              <a:rPr lang="en-US" sz="4000" i="1" dirty="0" smtClean="0"/>
              <a:t>?</a:t>
            </a:r>
            <a:endParaRPr lang="en-US" sz="4000" i="1" dirty="0"/>
          </a:p>
        </p:txBody>
      </p:sp>
      <p:sp>
        <p:nvSpPr>
          <p:cNvPr id="3" name="Content Placeholder 2"/>
          <p:cNvSpPr>
            <a:spLocks noGrp="1"/>
          </p:cNvSpPr>
          <p:nvPr>
            <p:ph idx="1"/>
          </p:nvPr>
        </p:nvSpPr>
        <p:spPr>
          <a:xfrm>
            <a:off x="687897" y="1149292"/>
            <a:ext cx="10922465" cy="5629013"/>
          </a:xfrm>
        </p:spPr>
        <p:txBody>
          <a:bodyPr>
            <a:noAutofit/>
          </a:bodyPr>
          <a:lstStyle/>
          <a:p>
            <a:r>
              <a:rPr lang="en-US" sz="1800" dirty="0" smtClean="0"/>
              <a:t> As we noted in the earlier section, a key consideration in what distribution to use to describe the data is the likelihood of extreme values for the data, relative to the middle value. In the case of the normal distribution, this likelihood is small and it increases as you move to the logistic and Cauchy distributions. While it may often be more realistic to use the latter to describe real world data, the benefits of a better distribution fit have to be weighed off against the ease with which parameters can be estimated from the normal distribution. Consequently, it may make sense to stay with the normal distribution for symmetric data, unless the likelihood of extreme values increases above a threshold.</a:t>
            </a:r>
          </a:p>
          <a:p>
            <a:r>
              <a:rPr lang="en-US" sz="1800" dirty="0" smtClean="0"/>
              <a:t>            The same considerations apply for skewed distributions, though the concern will generally be more acute for the skewed side of the distribution. In other words, with positively skewed distribution, the question of which distribution to use will depend upon how much more likely large positive values are than large negative values, with the fit ranging from the lognormal to the exponential.</a:t>
            </a:r>
            <a:endParaRPr lang="en-US" sz="1800" dirty="0"/>
          </a:p>
        </p:txBody>
      </p:sp>
    </p:spTree>
    <p:extLst>
      <p:ext uri="{BB962C8B-B14F-4D97-AF65-F5344CB8AC3E}">
        <p14:creationId xmlns:p14="http://schemas.microsoft.com/office/powerpoint/2010/main" val="2338267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29841"/>
          </a:xfrm>
        </p:spPr>
        <p:txBody>
          <a:bodyPr/>
          <a:lstStyle/>
          <a:p>
            <a:r>
              <a:rPr lang="en-US" dirty="0"/>
              <a:t> </a:t>
            </a:r>
            <a:r>
              <a:rPr lang="en-US" i="1" dirty="0" smtClean="0"/>
              <a:t>Tests for Fit</a:t>
            </a:r>
            <a:endParaRPr lang="en-US" i="1" dirty="0"/>
          </a:p>
        </p:txBody>
      </p:sp>
      <p:sp>
        <p:nvSpPr>
          <p:cNvPr id="3" name="Content Placeholder 2"/>
          <p:cNvSpPr>
            <a:spLocks noGrp="1"/>
          </p:cNvSpPr>
          <p:nvPr>
            <p:ph idx="1"/>
          </p:nvPr>
        </p:nvSpPr>
        <p:spPr>
          <a:xfrm>
            <a:off x="687897" y="729842"/>
            <a:ext cx="10922465" cy="6048463"/>
          </a:xfrm>
        </p:spPr>
        <p:txBody>
          <a:bodyPr>
            <a:noAutofit/>
          </a:bodyPr>
          <a:lstStyle/>
          <a:p>
            <a:r>
              <a:rPr lang="en-US" sz="1800" dirty="0"/>
              <a:t> The simplest test for distributional fit is visual with a comparison of the histogram of the actual data to the fitted distribution</a:t>
            </a:r>
            <a:r>
              <a:rPr lang="en-US" sz="1800" dirty="0" smtClean="0"/>
              <a:t>.</a:t>
            </a:r>
          </a:p>
          <a:p>
            <a:r>
              <a:rPr lang="en-US" sz="1800" dirty="0"/>
              <a:t>A slightly more sophisticated test is to compute the moments of the actual data distribution – the mean, the standard deviation, skewness and kurtosis – </a:t>
            </a:r>
            <a:r>
              <a:rPr lang="en-US" sz="1800" dirty="0" smtClean="0"/>
              <a:t>and </a:t>
            </a:r>
            <a:r>
              <a:rPr lang="en-US" sz="1800" dirty="0"/>
              <a:t>to examine them for fit to the chosen distribution. </a:t>
            </a:r>
            <a:endParaRPr lang="en-US" sz="1800" dirty="0" smtClean="0"/>
          </a:p>
          <a:p>
            <a:r>
              <a:rPr lang="en-US" sz="1800" dirty="0"/>
              <a:t>The typical tests for goodness of fit compare the actual distribution function of the data with the cumulative distribution function of the distribution that is being used to characterize the data, to either accept the hypothesis that the chosen distribution fits the data or to reject it. Not surprisingly, given its constant use, there are more tests for normality than for any other distribution. The Kolmogorov-Smirnov test is one of the oldest tests of fit for distributions</a:t>
            </a:r>
            <a:r>
              <a:rPr lang="en-US" sz="1800" u="sng" dirty="0">
                <a:hlinkClick r:id="rId2"/>
              </a:rPr>
              <a:t>[2]</a:t>
            </a:r>
            <a:r>
              <a:rPr lang="en-US" sz="1800" dirty="0"/>
              <a:t>, dating back to 1967. Improved versions of the tests include the Shapiro-Wilk and Anderson-Darling tests</a:t>
            </a:r>
            <a:r>
              <a:rPr lang="en-US" sz="1800" dirty="0" smtClean="0"/>
              <a:t>.</a:t>
            </a:r>
          </a:p>
          <a:p>
            <a:r>
              <a:rPr lang="en-US" sz="1800" dirty="0" smtClean="0"/>
              <a:t>There are graphical tests of normality, where probability plots can be used to assess the hypothesis that the data is drawn from a normal distribution.</a:t>
            </a:r>
            <a:endParaRPr lang="en-US" sz="1800" dirty="0"/>
          </a:p>
        </p:txBody>
      </p:sp>
    </p:spTree>
    <p:extLst>
      <p:ext uri="{BB962C8B-B14F-4D97-AF65-F5344CB8AC3E}">
        <p14:creationId xmlns:p14="http://schemas.microsoft.com/office/powerpoint/2010/main" val="1522144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29841"/>
          </a:xfrm>
        </p:spPr>
        <p:txBody>
          <a:bodyPr/>
          <a:lstStyle/>
          <a:p>
            <a:r>
              <a:rPr lang="en-US" dirty="0"/>
              <a:t> </a:t>
            </a:r>
            <a:r>
              <a:rPr lang="en-US" i="1" dirty="0" smtClean="0"/>
              <a:t>Conclusion</a:t>
            </a:r>
            <a:endParaRPr lang="en-US" i="1" dirty="0"/>
          </a:p>
        </p:txBody>
      </p:sp>
      <p:sp>
        <p:nvSpPr>
          <p:cNvPr id="3" name="Content Placeholder 2"/>
          <p:cNvSpPr>
            <a:spLocks noGrp="1"/>
          </p:cNvSpPr>
          <p:nvPr>
            <p:ph idx="1"/>
          </p:nvPr>
        </p:nvSpPr>
        <p:spPr>
          <a:xfrm>
            <a:off x="687897" y="729842"/>
            <a:ext cx="10922465" cy="6048463"/>
          </a:xfrm>
        </p:spPr>
        <p:txBody>
          <a:bodyPr>
            <a:noAutofit/>
          </a:bodyPr>
          <a:lstStyle/>
          <a:p>
            <a:r>
              <a:rPr lang="en-US" sz="1800" dirty="0"/>
              <a:t> </a:t>
            </a:r>
            <a:r>
              <a:rPr lang="en-US" sz="1800" dirty="0" smtClean="0"/>
              <a:t>The </a:t>
            </a:r>
            <a:r>
              <a:rPr lang="en-US" sz="1800" dirty="0"/>
              <a:t>key to good data analysis is maintaining a balance between getting a good distributional fit and preserving ease of estimation, keeping in mind that the ultimate objective is that the analysis should lead to better decision. </a:t>
            </a:r>
          </a:p>
        </p:txBody>
      </p:sp>
      <p:pic>
        <p:nvPicPr>
          <p:cNvPr id="11266" name="Picture 2" descr="http://people.stern.nyu.edu/adamodar/New_Home_Page/StatFile/statdistns_files/image0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65" y="1688187"/>
            <a:ext cx="11555456" cy="509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47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29841"/>
          </a:xfrm>
        </p:spPr>
        <p:txBody>
          <a:bodyPr/>
          <a:lstStyle/>
          <a:p>
            <a:r>
              <a:rPr lang="en-US" dirty="0" smtClean="0"/>
              <a:t>Fitting the Distribution</a:t>
            </a:r>
            <a:endParaRPr lang="en-US" dirty="0"/>
          </a:p>
        </p:txBody>
      </p:sp>
      <p:sp>
        <p:nvSpPr>
          <p:cNvPr id="3" name="Content Placeholder 2"/>
          <p:cNvSpPr>
            <a:spLocks noGrp="1"/>
          </p:cNvSpPr>
          <p:nvPr>
            <p:ph idx="1"/>
          </p:nvPr>
        </p:nvSpPr>
        <p:spPr>
          <a:xfrm>
            <a:off x="687897" y="729842"/>
            <a:ext cx="10922465" cy="6048463"/>
          </a:xfrm>
        </p:spPr>
        <p:txBody>
          <a:bodyPr>
            <a:normAutofit/>
          </a:bodyPr>
          <a:lstStyle/>
          <a:p>
            <a:r>
              <a:rPr lang="en-US" dirty="0"/>
              <a:t>When confronted with data that needs to be characterized by a distribution, it is best to start with the raw data and answer </a:t>
            </a:r>
            <a:r>
              <a:rPr lang="en-US" b="1" dirty="0"/>
              <a:t>four basic questions</a:t>
            </a:r>
            <a:r>
              <a:rPr lang="en-US" dirty="0"/>
              <a:t> about the data that can help in the characterization. </a:t>
            </a:r>
            <a:endParaRPr lang="en-US" dirty="0" smtClean="0"/>
          </a:p>
          <a:p>
            <a:pPr lvl="1"/>
            <a:r>
              <a:rPr lang="en-US" dirty="0"/>
              <a:t>whether the data can take on only </a:t>
            </a:r>
            <a:r>
              <a:rPr lang="en-US" u="sng" dirty="0"/>
              <a:t>discrete values or whether the data is </a:t>
            </a:r>
            <a:r>
              <a:rPr lang="en-US" u="sng" dirty="0" smtClean="0"/>
              <a:t>continuous</a:t>
            </a:r>
          </a:p>
          <a:p>
            <a:pPr lvl="2"/>
            <a:r>
              <a:rPr lang="en-US" dirty="0"/>
              <a:t>whether a new pharmaceutical drug gets FDA approval or not is a discrete value but the revenues from the drug represent a continuous </a:t>
            </a:r>
            <a:r>
              <a:rPr lang="en-US" dirty="0" smtClean="0"/>
              <a:t>variable</a:t>
            </a:r>
          </a:p>
          <a:p>
            <a:pPr lvl="1"/>
            <a:r>
              <a:rPr lang="en-US" u="sng" dirty="0"/>
              <a:t>symmetry of the data</a:t>
            </a:r>
            <a:r>
              <a:rPr lang="en-US" dirty="0"/>
              <a:t> and if there is asymmetry, which direction it lies </a:t>
            </a:r>
            <a:r>
              <a:rPr lang="en-US" dirty="0" smtClean="0"/>
              <a:t>in</a:t>
            </a:r>
          </a:p>
          <a:p>
            <a:pPr lvl="1"/>
            <a:r>
              <a:rPr lang="en-US" dirty="0"/>
              <a:t> </a:t>
            </a:r>
            <a:r>
              <a:rPr lang="en-US" u="sng" dirty="0"/>
              <a:t>upper or lower limits on the </a:t>
            </a:r>
            <a:r>
              <a:rPr lang="en-US" u="sng" dirty="0" smtClean="0"/>
              <a:t>data</a:t>
            </a:r>
          </a:p>
          <a:p>
            <a:pPr lvl="2"/>
            <a:r>
              <a:rPr lang="en-US" dirty="0"/>
              <a:t>some data items like revenues that cannot be lower than zero whereas there are others like operating margins that cannot exceed a value (100</a:t>
            </a:r>
            <a:r>
              <a:rPr lang="en-US" dirty="0" smtClean="0"/>
              <a:t>%)</a:t>
            </a:r>
          </a:p>
          <a:p>
            <a:pPr lvl="1"/>
            <a:r>
              <a:rPr lang="en-US" u="sng" dirty="0"/>
              <a:t>likelihood of observing extreme values</a:t>
            </a:r>
            <a:r>
              <a:rPr lang="en-US" dirty="0"/>
              <a:t> </a:t>
            </a:r>
          </a:p>
        </p:txBody>
      </p:sp>
    </p:spTree>
    <p:extLst>
      <p:ext uri="{BB962C8B-B14F-4D97-AF65-F5344CB8AC3E}">
        <p14:creationId xmlns:p14="http://schemas.microsoft.com/office/powerpoint/2010/main" val="4162459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29841"/>
          </a:xfrm>
        </p:spPr>
        <p:txBody>
          <a:bodyPr/>
          <a:lstStyle/>
          <a:p>
            <a:r>
              <a:rPr lang="en-US" i="1" dirty="0" smtClean="0"/>
              <a:t>Is the data discrete or continuous?</a:t>
            </a:r>
            <a:endParaRPr lang="en-US" dirty="0"/>
          </a:p>
        </p:txBody>
      </p:sp>
      <p:sp>
        <p:nvSpPr>
          <p:cNvPr id="3" name="Content Placeholder 2"/>
          <p:cNvSpPr>
            <a:spLocks noGrp="1"/>
          </p:cNvSpPr>
          <p:nvPr>
            <p:ph idx="1"/>
          </p:nvPr>
        </p:nvSpPr>
        <p:spPr>
          <a:xfrm>
            <a:off x="687897" y="729842"/>
            <a:ext cx="10922465" cy="6048463"/>
          </a:xfrm>
        </p:spPr>
        <p:txBody>
          <a:bodyPr>
            <a:noAutofit/>
          </a:bodyPr>
          <a:lstStyle/>
          <a:p>
            <a:r>
              <a:rPr lang="en-US" sz="1800" dirty="0" smtClean="0"/>
              <a:t>Most estimates that go into the analysis come from distributions that are continuous; market size, market share and profit margins, for instance, are all continuous variables. There are some important risk factors, though, that can take on only discrete forms, including regulatory actions and the threat of a terrorist attack; in the first case, the regulatory authority may dispense one of two or more decisions which are specified up front and in the latter, you are subjected to a terrorist attack or you are not.</a:t>
            </a:r>
          </a:p>
          <a:p>
            <a:r>
              <a:rPr lang="en-US" sz="1800" dirty="0" smtClean="0"/>
              <a:t>If it is difficult or impossible to build up a customized distribution, it may still be possible fit the data to one of the following </a:t>
            </a:r>
            <a:r>
              <a:rPr lang="en-US" sz="1800" b="1" dirty="0" smtClean="0"/>
              <a:t>discrete distributions</a:t>
            </a:r>
            <a:r>
              <a:rPr lang="en-US" sz="1800" dirty="0" smtClean="0"/>
              <a:t>:</a:t>
            </a:r>
          </a:p>
          <a:p>
            <a:pPr lvl="1"/>
            <a:r>
              <a:rPr lang="en-US" sz="1600" dirty="0" smtClean="0"/>
              <a:t>Binomial</a:t>
            </a:r>
          </a:p>
          <a:p>
            <a:pPr lvl="1"/>
            <a:r>
              <a:rPr lang="en-US" sz="1600" dirty="0" smtClean="0"/>
              <a:t>Poisson</a:t>
            </a:r>
          </a:p>
          <a:p>
            <a:pPr lvl="1"/>
            <a:r>
              <a:rPr lang="en-US" sz="1600" dirty="0" smtClean="0"/>
              <a:t>Negative binomial</a:t>
            </a:r>
          </a:p>
          <a:p>
            <a:pPr lvl="1"/>
            <a:r>
              <a:rPr lang="en-US" sz="1600" dirty="0" smtClean="0"/>
              <a:t>Geometric</a:t>
            </a:r>
          </a:p>
          <a:p>
            <a:pPr lvl="1"/>
            <a:r>
              <a:rPr lang="en-US" sz="1600" dirty="0" smtClean="0"/>
              <a:t>Hypergeometric</a:t>
            </a:r>
          </a:p>
          <a:p>
            <a:pPr lvl="1"/>
            <a:r>
              <a:rPr lang="en-US" sz="1600" dirty="0" smtClean="0"/>
              <a:t>Discrete uniform</a:t>
            </a:r>
          </a:p>
          <a:p>
            <a:r>
              <a:rPr lang="en-US" sz="1800" dirty="0" smtClean="0"/>
              <a:t>With continuous data, we cannot specify all possible outcomes, since they are too numerous to list, but we have two choices. The first is to convert the continuous data into a discrete form and then go through the same process that we went through for discrete distributions of estimating probabilities. For instance, we could take a variable such as market share and break it down into discrete blocks – market share between 3% and 3.5%, between 3.5% and 4% and so on – and consider the likelihood that we will fall into each block. The second is to find a continuous distribution that best fits the data and to specify the parameters of the distribution. </a:t>
            </a:r>
            <a:endParaRPr lang="en-US" sz="1800" dirty="0"/>
          </a:p>
        </p:txBody>
      </p:sp>
    </p:spTree>
    <p:extLst>
      <p:ext uri="{BB962C8B-B14F-4D97-AF65-F5344CB8AC3E}">
        <p14:creationId xmlns:p14="http://schemas.microsoft.com/office/powerpoint/2010/main" val="387833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29841"/>
          </a:xfrm>
        </p:spPr>
        <p:txBody>
          <a:bodyPr/>
          <a:lstStyle/>
          <a:p>
            <a:r>
              <a:rPr lang="en-US" dirty="0" smtClean="0"/>
              <a:t>Binomial Distribution</a:t>
            </a:r>
            <a:endParaRPr lang="en-US" dirty="0"/>
          </a:p>
        </p:txBody>
      </p:sp>
      <p:sp>
        <p:nvSpPr>
          <p:cNvPr id="3" name="Content Placeholder 2"/>
          <p:cNvSpPr>
            <a:spLocks noGrp="1"/>
          </p:cNvSpPr>
          <p:nvPr>
            <p:ph idx="1"/>
          </p:nvPr>
        </p:nvSpPr>
        <p:spPr>
          <a:xfrm>
            <a:off x="687897" y="729842"/>
            <a:ext cx="10922465" cy="6048463"/>
          </a:xfrm>
        </p:spPr>
        <p:txBody>
          <a:bodyPr>
            <a:noAutofit/>
          </a:bodyPr>
          <a:lstStyle/>
          <a:p>
            <a:r>
              <a:rPr lang="en-US" sz="1800" dirty="0" smtClean="0"/>
              <a:t>The binomial distribution measures the probabilities of </a:t>
            </a:r>
            <a:r>
              <a:rPr lang="en-US" sz="1800" u="sng" dirty="0" smtClean="0"/>
              <a:t>the number of successes over a given number of trials</a:t>
            </a:r>
            <a:r>
              <a:rPr lang="en-US" sz="1800" dirty="0" smtClean="0"/>
              <a:t> with a specified probability of success in each try. In the simplest scenario of a coin toss (with a fair coin), where the probability of getting a head with each toss is 0.50 and there are a hundred trials, the binomial distribution will measure the likelihood of getting anywhere from no heads in a hundred tosses (very unlikely) to 50 heads (the most likely) to 100 heads (also very unlikely). The binomial distribution in this case will be symmetric, reflecting the even odds; as the probabilities shift from even odds, the distribution will get more skewed. Figure 6A.1 presents binomial distributions for three scenarios – two with 50% probability of success and one with a 70% probability of success and different trial sizes.</a:t>
            </a:r>
            <a:endParaRPr lang="en-US" sz="1800" dirty="0"/>
          </a:p>
        </p:txBody>
      </p:sp>
      <p:pic>
        <p:nvPicPr>
          <p:cNvPr id="4" name="Picture 3"/>
          <p:cNvPicPr>
            <a:picLocks noChangeAspect="1"/>
          </p:cNvPicPr>
          <p:nvPr/>
        </p:nvPicPr>
        <p:blipFill>
          <a:blip r:embed="rId2"/>
          <a:stretch>
            <a:fillRect/>
          </a:stretch>
        </p:blipFill>
        <p:spPr>
          <a:xfrm>
            <a:off x="3944180" y="2942831"/>
            <a:ext cx="4788760" cy="3580519"/>
          </a:xfrm>
          <a:prstGeom prst="rect">
            <a:avLst/>
          </a:prstGeom>
        </p:spPr>
      </p:pic>
    </p:spTree>
    <p:extLst>
      <p:ext uri="{BB962C8B-B14F-4D97-AF65-F5344CB8AC3E}">
        <p14:creationId xmlns:p14="http://schemas.microsoft.com/office/powerpoint/2010/main" val="2091916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29841"/>
          </a:xfrm>
        </p:spPr>
        <p:txBody>
          <a:bodyPr/>
          <a:lstStyle/>
          <a:p>
            <a:r>
              <a:rPr lang="en-US" u="sng" dirty="0"/>
              <a:t>Poisson distribution</a:t>
            </a:r>
            <a:endParaRPr lang="en-US" dirty="0"/>
          </a:p>
        </p:txBody>
      </p:sp>
      <p:sp>
        <p:nvSpPr>
          <p:cNvPr id="3" name="Content Placeholder 2"/>
          <p:cNvSpPr>
            <a:spLocks noGrp="1"/>
          </p:cNvSpPr>
          <p:nvPr>
            <p:ph idx="1"/>
          </p:nvPr>
        </p:nvSpPr>
        <p:spPr>
          <a:xfrm>
            <a:off x="687897" y="729842"/>
            <a:ext cx="10922465" cy="6048463"/>
          </a:xfrm>
        </p:spPr>
        <p:txBody>
          <a:bodyPr>
            <a:noAutofit/>
          </a:bodyPr>
          <a:lstStyle/>
          <a:p>
            <a:r>
              <a:rPr lang="en-US" sz="1800" dirty="0" smtClean="0"/>
              <a:t>The Poisson distribution measures the likelihood of a number of events occurring within a given time interval, where the key parameter that is required is the average number of events in the given interval (l). The resulting distribution looks similar to the binomial, with the skewness being positive but decreasing with l.  Figure 6A.2 presents three Poisson distributions, with l ranging from 1 to 10.</a:t>
            </a:r>
          </a:p>
        </p:txBody>
      </p:sp>
      <p:pic>
        <p:nvPicPr>
          <p:cNvPr id="1027" name="Picture 3" descr="http://people.stern.nyu.edu/adamodar/New_Home_Page/StatFile/statdistns_files/image0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168" y="2036879"/>
            <a:ext cx="5708330" cy="4359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25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29841"/>
          </a:xfrm>
        </p:spPr>
        <p:txBody>
          <a:bodyPr/>
          <a:lstStyle/>
          <a:p>
            <a:r>
              <a:rPr lang="en-US" dirty="0"/>
              <a:t> </a:t>
            </a:r>
            <a:r>
              <a:rPr lang="en-US" u="sng" dirty="0"/>
              <a:t>Geometric distribution</a:t>
            </a:r>
            <a:endParaRPr lang="en-US" dirty="0"/>
          </a:p>
        </p:txBody>
      </p:sp>
      <p:sp>
        <p:nvSpPr>
          <p:cNvPr id="3" name="Content Placeholder 2"/>
          <p:cNvSpPr>
            <a:spLocks noGrp="1"/>
          </p:cNvSpPr>
          <p:nvPr>
            <p:ph idx="1"/>
          </p:nvPr>
        </p:nvSpPr>
        <p:spPr>
          <a:xfrm>
            <a:off x="687897" y="729842"/>
            <a:ext cx="10922465" cy="6048463"/>
          </a:xfrm>
        </p:spPr>
        <p:txBody>
          <a:bodyPr>
            <a:noAutofit/>
          </a:bodyPr>
          <a:lstStyle/>
          <a:p>
            <a:r>
              <a:rPr lang="en-US" sz="1800" dirty="0" smtClean="0"/>
              <a:t>Consider again the coin toss example used to illustrate the binomial. Rather than focus on the number of successes in n trials, assume that you were measuring the likelihood of when the first success will occur. For instance, with a fair coin toss, there is a 50% chance that the first success will occur at the first try, a 25% chance that it will occur on the second try and a 12.5% chance that it will occur on the third try. The resulting distribution is positively skewed and looks as follows for three different probability scenarios (in figure 6A.3):</a:t>
            </a:r>
          </a:p>
        </p:txBody>
      </p:sp>
      <p:pic>
        <p:nvPicPr>
          <p:cNvPr id="2050" name="Picture 2" descr="http://people.stern.nyu.edu/adamodar/New_Home_Page/StatFile/statdistns_files/image0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553" y="2422918"/>
            <a:ext cx="5793526" cy="3591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80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29841"/>
          </a:xfrm>
        </p:spPr>
        <p:txBody>
          <a:bodyPr/>
          <a:lstStyle/>
          <a:p>
            <a:r>
              <a:rPr lang="en-US" dirty="0"/>
              <a:t> </a:t>
            </a:r>
            <a:r>
              <a:rPr lang="en-US" i="1" dirty="0"/>
              <a:t>How symmetric is the data?</a:t>
            </a:r>
          </a:p>
        </p:txBody>
      </p:sp>
      <p:sp>
        <p:nvSpPr>
          <p:cNvPr id="3" name="Content Placeholder 2"/>
          <p:cNvSpPr>
            <a:spLocks noGrp="1"/>
          </p:cNvSpPr>
          <p:nvPr>
            <p:ph idx="1"/>
          </p:nvPr>
        </p:nvSpPr>
        <p:spPr>
          <a:xfrm>
            <a:off x="687897" y="729842"/>
            <a:ext cx="10922465" cy="6048463"/>
          </a:xfrm>
        </p:spPr>
        <p:txBody>
          <a:bodyPr>
            <a:noAutofit/>
          </a:bodyPr>
          <a:lstStyle/>
          <a:p>
            <a:r>
              <a:rPr lang="en-US" sz="1800" dirty="0" smtClean="0"/>
              <a:t>There are some datasets that exhibit symmetry, i.e., the upside is mirrored by the downside. The symmetric distribution that most practitioners have familiarity with is the normal distribution, sown in Figure 6A.6, for a range of parameters:</a:t>
            </a:r>
          </a:p>
        </p:txBody>
      </p:sp>
      <p:pic>
        <p:nvPicPr>
          <p:cNvPr id="3074" name="Picture 2" descr="http://people.stern.nyu.edu/adamodar/New_Home_Page/StatFile/statdistns_files/image0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100" y="1806161"/>
            <a:ext cx="6622730" cy="497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2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29841"/>
          </a:xfrm>
        </p:spPr>
        <p:txBody>
          <a:bodyPr/>
          <a:lstStyle/>
          <a:p>
            <a:r>
              <a:rPr lang="en-US" dirty="0"/>
              <a:t> </a:t>
            </a:r>
            <a:r>
              <a:rPr lang="en-US" i="1" dirty="0"/>
              <a:t>How symmetric is the data?</a:t>
            </a:r>
          </a:p>
        </p:txBody>
      </p:sp>
      <p:sp>
        <p:nvSpPr>
          <p:cNvPr id="3" name="Content Placeholder 2"/>
          <p:cNvSpPr>
            <a:spLocks noGrp="1"/>
          </p:cNvSpPr>
          <p:nvPr>
            <p:ph idx="1"/>
          </p:nvPr>
        </p:nvSpPr>
        <p:spPr>
          <a:xfrm>
            <a:off x="687897" y="729842"/>
            <a:ext cx="10922465" cy="6048463"/>
          </a:xfrm>
        </p:spPr>
        <p:txBody>
          <a:bodyPr>
            <a:noAutofit/>
          </a:bodyPr>
          <a:lstStyle/>
          <a:p>
            <a:r>
              <a:rPr lang="en-US" sz="1800" dirty="0" smtClean="0"/>
              <a:t>There are some datasets that exhibit symmetry, i.e., the upside is mirrored by the downside. The symmetric distribution that most practitioners have familiarity with is the normal distribution, sown in Figure 6A.6, for a range of parameters:</a:t>
            </a:r>
          </a:p>
          <a:p>
            <a:r>
              <a:rPr lang="en-US" sz="1800" dirty="0" smtClean="0"/>
              <a:t>The normal distribution has several features that make it popular. First, it can be fully characterized by just two parameters – the mean and the standard deviation – and thus reduces estimation pain. Second, the probability of any value occurring can be obtained simply by knowing how many standard deviations separate the value from the mean; the probability that a value will fall 2 standard deviations from the mean is roughly 95%.   The normal distribution is best suited for data that, at the minimum, meets the following conditions:</a:t>
            </a:r>
          </a:p>
          <a:p>
            <a:pPr lvl="1"/>
            <a:r>
              <a:rPr lang="en-US" sz="1400" dirty="0" smtClean="0"/>
              <a:t>There is a strong tendency for the data to take on a central value.</a:t>
            </a:r>
          </a:p>
          <a:p>
            <a:pPr lvl="1"/>
            <a:r>
              <a:rPr lang="en-US" sz="1400" dirty="0" smtClean="0"/>
              <a:t>Positive and negative deviations from this central value are equally likely</a:t>
            </a:r>
          </a:p>
          <a:p>
            <a:pPr lvl="1"/>
            <a:r>
              <a:rPr lang="en-US" sz="1400" dirty="0" smtClean="0"/>
              <a:t>The frequency of the deviations falls off rapidly as we move further away from the central value.</a:t>
            </a:r>
          </a:p>
          <a:p>
            <a:r>
              <a:rPr lang="en-US" sz="1800" dirty="0" smtClean="0"/>
              <a:t>The last two conditions show up when we compute the parameters of the normal distribution: the symmetry of deviations leads to zero skewness and the low probabilities of large deviations from the central value reveal themselves in no kurtosis.</a:t>
            </a:r>
          </a:p>
          <a:p>
            <a:r>
              <a:rPr lang="en-US" sz="1800" dirty="0" smtClean="0"/>
              <a:t>Either the logistic or the Cauchy distributions can be used if the data is symmetric but with extreme values that occur more frequently than you would expect with a normal distribution.</a:t>
            </a:r>
          </a:p>
        </p:txBody>
      </p:sp>
      <p:pic>
        <p:nvPicPr>
          <p:cNvPr id="3074" name="Picture 2" descr="http://people.stern.nyu.edu/adamodar/New_Home_Page/StatFile/statdistns_files/image0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4937243"/>
            <a:ext cx="2306972" cy="173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456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729841"/>
          </a:xfrm>
        </p:spPr>
        <p:txBody>
          <a:bodyPr/>
          <a:lstStyle/>
          <a:p>
            <a:r>
              <a:rPr lang="en-US" dirty="0"/>
              <a:t> </a:t>
            </a:r>
            <a:r>
              <a:rPr lang="en-US" i="1" dirty="0" smtClean="0"/>
              <a:t>Uniform Distribution</a:t>
            </a:r>
            <a:endParaRPr lang="en-US" i="1" dirty="0"/>
          </a:p>
        </p:txBody>
      </p:sp>
      <p:sp>
        <p:nvSpPr>
          <p:cNvPr id="3" name="Content Placeholder 2"/>
          <p:cNvSpPr>
            <a:spLocks noGrp="1"/>
          </p:cNvSpPr>
          <p:nvPr>
            <p:ph idx="1"/>
          </p:nvPr>
        </p:nvSpPr>
        <p:spPr>
          <a:xfrm>
            <a:off x="687897" y="729842"/>
            <a:ext cx="10922465" cy="6048463"/>
          </a:xfrm>
        </p:spPr>
        <p:txBody>
          <a:bodyPr>
            <a:noAutofit/>
          </a:bodyPr>
          <a:lstStyle/>
          <a:p>
            <a:r>
              <a:rPr lang="en-US" sz="1800" dirty="0" smtClean="0"/>
              <a:t>As the probabilities of extreme values increases relative to the central value, the distribution will flatten out. At its limit, assuming that the data stays symmetric and we put limits on the extreme values on both sides, we end up with the uniform distribution, shown in figure 6A.8:</a:t>
            </a:r>
          </a:p>
          <a:p>
            <a:r>
              <a:rPr lang="en-US" sz="1800" dirty="0" smtClean="0"/>
              <a:t>When is it appropriate to assume a uniform distribution for a variable? One possible scenario is when you have a measure of the highest and lowest values that a data item can take but no real information about where within this range the value may fall. In other words, any value within that range is just as likely as any other value.</a:t>
            </a:r>
          </a:p>
        </p:txBody>
      </p:sp>
      <p:pic>
        <p:nvPicPr>
          <p:cNvPr id="5123" name="Picture 3" descr="http://people.stern.nyu.edu/adamodar/New_Home_Page/StatFile/statdistns_files/image0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0443" y="4843432"/>
            <a:ext cx="2574925" cy="1934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364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1082BFFC0B384EBE46015D6DBDF94B" ma:contentTypeVersion="2" ma:contentTypeDescription="Create a new document." ma:contentTypeScope="" ma:versionID="03bedfec17bde0977101055db59a25af">
  <xsd:schema xmlns:xsd="http://www.w3.org/2001/XMLSchema" xmlns:xs="http://www.w3.org/2001/XMLSchema" xmlns:p="http://schemas.microsoft.com/office/2006/metadata/properties" xmlns:ns2="935fa1d7-9109-4510-9197-876d7bc4a72b" targetNamespace="http://schemas.microsoft.com/office/2006/metadata/properties" ma:root="true" ma:fieldsID="e7d76aaa8c7bc3688eb1e77e1bac3ef0" ns2:_="">
    <xsd:import namespace="935fa1d7-9109-4510-9197-876d7bc4a72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5fa1d7-9109-4510-9197-876d7bc4a7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93B39F-74EB-40B5-9EA7-3E660A63C277}"/>
</file>

<file path=customXml/itemProps2.xml><?xml version="1.0" encoding="utf-8"?>
<ds:datastoreItem xmlns:ds="http://schemas.openxmlformats.org/officeDocument/2006/customXml" ds:itemID="{AC241775-4F74-46B4-BC8D-465E2BD58D86}"/>
</file>

<file path=customXml/itemProps3.xml><?xml version="1.0" encoding="utf-8"?>
<ds:datastoreItem xmlns:ds="http://schemas.openxmlformats.org/officeDocument/2006/customXml" ds:itemID="{1E6CB0E0-19B0-4E16-852A-F10E96228984}"/>
</file>

<file path=docProps/app.xml><?xml version="1.0" encoding="utf-8"?>
<Properties xmlns="http://schemas.openxmlformats.org/officeDocument/2006/extended-properties" xmlns:vt="http://schemas.openxmlformats.org/officeDocument/2006/docPropsVTypes">
  <TotalTime>21</TotalTime>
  <Words>1782</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Big Book of Statistical Distributions</vt:lpstr>
      <vt:lpstr>Fitting the Distribution</vt:lpstr>
      <vt:lpstr>Is the data discrete or continuous?</vt:lpstr>
      <vt:lpstr>Binomial Distribution</vt:lpstr>
      <vt:lpstr>Poisson distribution</vt:lpstr>
      <vt:lpstr> Geometric distribution</vt:lpstr>
      <vt:lpstr> How symmetric is the data?</vt:lpstr>
      <vt:lpstr> How symmetric is the data?</vt:lpstr>
      <vt:lpstr> Uniform Distribution</vt:lpstr>
      <vt:lpstr> Lognormal Distribution</vt:lpstr>
      <vt:lpstr> Gamma and Weibull Distributions</vt:lpstr>
      <vt:lpstr> Exponential Distribution</vt:lpstr>
      <vt:lpstr> Beta Distribution</vt:lpstr>
      <vt:lpstr> Are there upper or lower limits on data values?</vt:lpstr>
      <vt:lpstr> How likely are you to see extreme values of data, relative to the middle values?</vt:lpstr>
      <vt:lpstr> Tests for Fit</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Book of Statistical Distributions</dc:title>
  <dc:creator>Gene</dc:creator>
  <cp:lastModifiedBy>Gene</cp:lastModifiedBy>
  <cp:revision>4</cp:revision>
  <dcterms:created xsi:type="dcterms:W3CDTF">2016-01-27T21:06:26Z</dcterms:created>
  <dcterms:modified xsi:type="dcterms:W3CDTF">2016-01-27T21:27:36Z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0x0101001B1082BFFC0B384EBE46015D6DBDF94B</vt:lpwstr>
  </property>
</Properties>
</file>