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7"/>
  </p:notesMasterIdLst>
  <p:sldIdLst>
    <p:sldId id="256" r:id="rId5"/>
    <p:sldId id="258" r:id="rId6"/>
    <p:sldId id="265" r:id="rId7"/>
    <p:sldId id="259" r:id="rId8"/>
    <p:sldId id="267" r:id="rId9"/>
    <p:sldId id="257" r:id="rId10"/>
    <p:sldId id="263" r:id="rId11"/>
    <p:sldId id="260" r:id="rId12"/>
    <p:sldId id="261" r:id="rId13"/>
    <p:sldId id="264" r:id="rId14"/>
    <p:sldId id="266"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1D81B-A250-4258-B0B5-D905465008B1}" v="92" dt="2019-08-14T03:47:11.499"/>
    <p1510:client id="{DE9D762A-5A28-4170-BBEA-B5C86CB0BE8F}" v="72" dt="2019-08-15T02:15:46.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7610" autoAdjust="0"/>
  </p:normalViewPr>
  <p:slideViewPr>
    <p:cSldViewPr snapToGrid="0">
      <p:cViewPr varScale="1">
        <p:scale>
          <a:sx n="79" d="100"/>
          <a:sy n="79"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Thomas" userId="947c31d8-cd43-443a-b517-dde8ef585d85" providerId="ADAL" clId="{DE9D762A-5A28-4170-BBEA-B5C86CB0BE8F}"/>
    <pc:docChg chg="custSel addSld modSld sldOrd modMainMaster">
      <pc:chgData name="Mike Thomas" userId="947c31d8-cd43-443a-b517-dde8ef585d85" providerId="ADAL" clId="{DE9D762A-5A28-4170-BBEA-B5C86CB0BE8F}" dt="2019-08-15T02:16:19.336" v="1007" actId="6549"/>
      <pc:docMkLst>
        <pc:docMk/>
      </pc:docMkLst>
      <pc:sldChg chg="addSp modSp">
        <pc:chgData name="Mike Thomas" userId="947c31d8-cd43-443a-b517-dde8ef585d85" providerId="ADAL" clId="{DE9D762A-5A28-4170-BBEA-B5C86CB0BE8F}" dt="2019-08-15T00:24:04.382" v="32" actId="1076"/>
        <pc:sldMkLst>
          <pc:docMk/>
          <pc:sldMk cId="109857222" sldId="256"/>
        </pc:sldMkLst>
        <pc:spChg chg="add mod">
          <ac:chgData name="Mike Thomas" userId="947c31d8-cd43-443a-b517-dde8ef585d85" providerId="ADAL" clId="{DE9D762A-5A28-4170-BBEA-B5C86CB0BE8F}" dt="2019-08-15T00:24:04.382" v="32" actId="1076"/>
          <ac:spMkLst>
            <pc:docMk/>
            <pc:sldMk cId="109857222" sldId="256"/>
            <ac:spMk id="2" creationId="{E5F86A6D-3634-415A-9B51-2CC0C884846B}"/>
          </ac:spMkLst>
        </pc:spChg>
        <pc:spChg chg="mod">
          <ac:chgData name="Mike Thomas" userId="947c31d8-cd43-443a-b517-dde8ef585d85" providerId="ADAL" clId="{DE9D762A-5A28-4170-BBEA-B5C86CB0BE8F}" dt="2019-08-15T00:23:51.858" v="24"/>
          <ac:spMkLst>
            <pc:docMk/>
            <pc:sldMk cId="109857222" sldId="256"/>
            <ac:spMk id="4" creationId="{7AADE08E-9FDD-4DCC-A726-7D4CBFA52E42}"/>
          </ac:spMkLst>
        </pc:spChg>
      </pc:sldChg>
      <pc:sldChg chg="modSp">
        <pc:chgData name="Mike Thomas" userId="947c31d8-cd43-443a-b517-dde8ef585d85" providerId="ADAL" clId="{DE9D762A-5A28-4170-BBEA-B5C86CB0BE8F}" dt="2019-08-15T01:55:32.406" v="765" actId="1037"/>
        <pc:sldMkLst>
          <pc:docMk/>
          <pc:sldMk cId="4016926024" sldId="257"/>
        </pc:sldMkLst>
        <pc:spChg chg="mod">
          <ac:chgData name="Mike Thomas" userId="947c31d8-cd43-443a-b517-dde8ef585d85" providerId="ADAL" clId="{DE9D762A-5A28-4170-BBEA-B5C86CB0BE8F}" dt="2019-08-15T01:53:50.045" v="736" actId="1076"/>
          <ac:spMkLst>
            <pc:docMk/>
            <pc:sldMk cId="4016926024" sldId="257"/>
            <ac:spMk id="5" creationId="{6C20A2C9-2385-48EE-8A28-2046D86A7BDD}"/>
          </ac:spMkLst>
        </pc:spChg>
        <pc:spChg chg="mod">
          <ac:chgData name="Mike Thomas" userId="947c31d8-cd43-443a-b517-dde8ef585d85" providerId="ADAL" clId="{DE9D762A-5A28-4170-BBEA-B5C86CB0BE8F}" dt="2019-08-15T01:54:13.149" v="743" actId="1076"/>
          <ac:spMkLst>
            <pc:docMk/>
            <pc:sldMk cId="4016926024" sldId="257"/>
            <ac:spMk id="7" creationId="{BCFD1A9D-4C81-4249-B922-391A5E436B20}"/>
          </ac:spMkLst>
        </pc:spChg>
        <pc:spChg chg="mod">
          <ac:chgData name="Mike Thomas" userId="947c31d8-cd43-443a-b517-dde8ef585d85" providerId="ADAL" clId="{DE9D762A-5A28-4170-BBEA-B5C86CB0BE8F}" dt="2019-08-15T01:54:08.997" v="742" actId="1076"/>
          <ac:spMkLst>
            <pc:docMk/>
            <pc:sldMk cId="4016926024" sldId="257"/>
            <ac:spMk id="8" creationId="{96C26659-83C5-4E05-BFAF-D537E353FDC8}"/>
          </ac:spMkLst>
        </pc:spChg>
        <pc:spChg chg="mod">
          <ac:chgData name="Mike Thomas" userId="947c31d8-cd43-443a-b517-dde8ef585d85" providerId="ADAL" clId="{DE9D762A-5A28-4170-BBEA-B5C86CB0BE8F}" dt="2019-08-15T01:55:32.406" v="765" actId="1037"/>
          <ac:spMkLst>
            <pc:docMk/>
            <pc:sldMk cId="4016926024" sldId="257"/>
            <ac:spMk id="9" creationId="{9D07B544-FB44-4652-81C6-0E9C142D0BB4}"/>
          </ac:spMkLst>
        </pc:spChg>
        <pc:spChg chg="mod">
          <ac:chgData name="Mike Thomas" userId="947c31d8-cd43-443a-b517-dde8ef585d85" providerId="ADAL" clId="{DE9D762A-5A28-4170-BBEA-B5C86CB0BE8F}" dt="2019-08-15T01:53:57.548" v="738" actId="1076"/>
          <ac:spMkLst>
            <pc:docMk/>
            <pc:sldMk cId="4016926024" sldId="257"/>
            <ac:spMk id="10" creationId="{CA36521B-BFFD-4C16-B49F-64F25D8D3AD9}"/>
          </ac:spMkLst>
        </pc:spChg>
        <pc:picChg chg="mod">
          <ac:chgData name="Mike Thomas" userId="947c31d8-cd43-443a-b517-dde8ef585d85" providerId="ADAL" clId="{DE9D762A-5A28-4170-BBEA-B5C86CB0BE8F}" dt="2019-08-15T01:54:00.940" v="739" actId="1076"/>
          <ac:picMkLst>
            <pc:docMk/>
            <pc:sldMk cId="4016926024" sldId="257"/>
            <ac:picMk id="2" creationId="{644B3991-B0BB-49D6-AFB3-7959FE17B2B4}"/>
          </ac:picMkLst>
        </pc:picChg>
        <pc:picChg chg="mod modCrop">
          <ac:chgData name="Mike Thomas" userId="947c31d8-cd43-443a-b517-dde8ef585d85" providerId="ADAL" clId="{DE9D762A-5A28-4170-BBEA-B5C86CB0BE8F}" dt="2019-08-15T01:54:26.301" v="745" actId="732"/>
          <ac:picMkLst>
            <pc:docMk/>
            <pc:sldMk cId="4016926024" sldId="257"/>
            <ac:picMk id="3" creationId="{1B5A71F0-1CFB-4A00-8D10-CCDBCF0ED564}"/>
          </ac:picMkLst>
        </pc:picChg>
        <pc:picChg chg="mod">
          <ac:chgData name="Mike Thomas" userId="947c31d8-cd43-443a-b517-dde8ef585d85" providerId="ADAL" clId="{DE9D762A-5A28-4170-BBEA-B5C86CB0BE8F}" dt="2019-08-15T01:53:47.868" v="735" actId="1076"/>
          <ac:picMkLst>
            <pc:docMk/>
            <pc:sldMk cId="4016926024" sldId="257"/>
            <ac:picMk id="4" creationId="{A86E0018-E11B-48AD-AC8C-26BE2B6D422B}"/>
          </ac:picMkLst>
        </pc:picChg>
        <pc:picChg chg="mod modCrop">
          <ac:chgData name="Mike Thomas" userId="947c31d8-cd43-443a-b517-dde8ef585d85" providerId="ADAL" clId="{DE9D762A-5A28-4170-BBEA-B5C86CB0BE8F}" dt="2019-08-15T01:54:37.485" v="747" actId="732"/>
          <ac:picMkLst>
            <pc:docMk/>
            <pc:sldMk cId="4016926024" sldId="257"/>
            <ac:picMk id="6" creationId="{D16C07FE-854F-400C-BFFC-64BD8D1FF61A}"/>
          </ac:picMkLst>
        </pc:picChg>
      </pc:sldChg>
      <pc:sldChg chg="addSp delSp modSp">
        <pc:chgData name="Mike Thomas" userId="947c31d8-cd43-443a-b517-dde8ef585d85" providerId="ADAL" clId="{DE9D762A-5A28-4170-BBEA-B5C86CB0BE8F}" dt="2019-08-15T01:58:07.829" v="800" actId="1076"/>
        <pc:sldMkLst>
          <pc:docMk/>
          <pc:sldMk cId="2554730728" sldId="258"/>
        </pc:sldMkLst>
        <pc:spChg chg="mod">
          <ac:chgData name="Mike Thomas" userId="947c31d8-cd43-443a-b517-dde8ef585d85" providerId="ADAL" clId="{DE9D762A-5A28-4170-BBEA-B5C86CB0BE8F}" dt="2019-08-15T01:58:04.092" v="799" actId="20577"/>
          <ac:spMkLst>
            <pc:docMk/>
            <pc:sldMk cId="2554730728" sldId="258"/>
            <ac:spMk id="2" creationId="{07ACF70C-466D-47CC-87CF-2FB72C77BD1C}"/>
          </ac:spMkLst>
        </pc:spChg>
        <pc:spChg chg="mod">
          <ac:chgData name="Mike Thomas" userId="947c31d8-cd43-443a-b517-dde8ef585d85" providerId="ADAL" clId="{DE9D762A-5A28-4170-BBEA-B5C86CB0BE8F}" dt="2019-08-15T00:30:52.743" v="152" actId="1076"/>
          <ac:spMkLst>
            <pc:docMk/>
            <pc:sldMk cId="2554730728" sldId="258"/>
            <ac:spMk id="3" creationId="{0F9DD62D-63F7-4D75-8B65-45DD73CA9658}"/>
          </ac:spMkLst>
        </pc:spChg>
        <pc:spChg chg="add del mod">
          <ac:chgData name="Mike Thomas" userId="947c31d8-cd43-443a-b517-dde8ef585d85" providerId="ADAL" clId="{DE9D762A-5A28-4170-BBEA-B5C86CB0BE8F}" dt="2019-08-15T00:46:25.112" v="256" actId="478"/>
          <ac:spMkLst>
            <pc:docMk/>
            <pc:sldMk cId="2554730728" sldId="258"/>
            <ac:spMk id="4" creationId="{41A88A30-F35A-4000-92FA-B2F4E51296F2}"/>
          </ac:spMkLst>
        </pc:spChg>
        <pc:spChg chg="add mod">
          <ac:chgData name="Mike Thomas" userId="947c31d8-cd43-443a-b517-dde8ef585d85" providerId="ADAL" clId="{DE9D762A-5A28-4170-BBEA-B5C86CB0BE8F}" dt="2019-08-15T01:58:07.829" v="800" actId="1076"/>
          <ac:spMkLst>
            <pc:docMk/>
            <pc:sldMk cId="2554730728" sldId="258"/>
            <ac:spMk id="5" creationId="{8431ED51-488D-42D9-8DC2-210DFD69B182}"/>
          </ac:spMkLst>
        </pc:spChg>
      </pc:sldChg>
      <pc:sldChg chg="addSp delSp modSp">
        <pc:chgData name="Mike Thomas" userId="947c31d8-cd43-443a-b517-dde8ef585d85" providerId="ADAL" clId="{DE9D762A-5A28-4170-BBEA-B5C86CB0BE8F}" dt="2019-08-15T01:55:19.598" v="756" actId="120"/>
        <pc:sldMkLst>
          <pc:docMk/>
          <pc:sldMk cId="65867756" sldId="259"/>
        </pc:sldMkLst>
        <pc:spChg chg="del mod">
          <ac:chgData name="Mike Thomas" userId="947c31d8-cd43-443a-b517-dde8ef585d85" providerId="ADAL" clId="{DE9D762A-5A28-4170-BBEA-B5C86CB0BE8F}" dt="2019-08-15T00:32:18.768" v="166" actId="478"/>
          <ac:spMkLst>
            <pc:docMk/>
            <pc:sldMk cId="65867756" sldId="259"/>
            <ac:spMk id="2" creationId="{CE6FE32E-0139-478F-8CC7-A57B57690006}"/>
          </ac:spMkLst>
        </pc:spChg>
        <pc:spChg chg="mod">
          <ac:chgData name="Mike Thomas" userId="947c31d8-cd43-443a-b517-dde8ef585d85" providerId="ADAL" clId="{DE9D762A-5A28-4170-BBEA-B5C86CB0BE8F}" dt="2019-08-15T01:55:19.598" v="756" actId="120"/>
          <ac:spMkLst>
            <pc:docMk/>
            <pc:sldMk cId="65867756" sldId="259"/>
            <ac:spMk id="3" creationId="{165B0272-3288-498A-9005-347A9CC422B1}"/>
          </ac:spMkLst>
        </pc:spChg>
        <pc:spChg chg="add del mod">
          <ac:chgData name="Mike Thomas" userId="947c31d8-cd43-443a-b517-dde8ef585d85" providerId="ADAL" clId="{DE9D762A-5A28-4170-BBEA-B5C86CB0BE8F}" dt="2019-08-15T00:32:27.176" v="169" actId="478"/>
          <ac:spMkLst>
            <pc:docMk/>
            <pc:sldMk cId="65867756" sldId="259"/>
            <ac:spMk id="4" creationId="{40B8853C-5A50-48A5-8C63-DF799E497845}"/>
          </ac:spMkLst>
        </pc:spChg>
        <pc:spChg chg="add mod">
          <ac:chgData name="Mike Thomas" userId="947c31d8-cd43-443a-b517-dde8ef585d85" providerId="ADAL" clId="{DE9D762A-5A28-4170-BBEA-B5C86CB0BE8F}" dt="2019-08-15T00:39:02.952" v="218" actId="14100"/>
          <ac:spMkLst>
            <pc:docMk/>
            <pc:sldMk cId="65867756" sldId="259"/>
            <ac:spMk id="5" creationId="{2A2ACFC1-4BB3-46CD-8C24-68A99E655466}"/>
          </ac:spMkLst>
        </pc:spChg>
        <pc:spChg chg="add mod">
          <ac:chgData name="Mike Thomas" userId="947c31d8-cd43-443a-b517-dde8ef585d85" providerId="ADAL" clId="{DE9D762A-5A28-4170-BBEA-B5C86CB0BE8F}" dt="2019-08-15T00:39:06.800" v="219" actId="1076"/>
          <ac:spMkLst>
            <pc:docMk/>
            <pc:sldMk cId="65867756" sldId="259"/>
            <ac:spMk id="6" creationId="{55204E1D-208F-4627-8E68-A95B1340B6F8}"/>
          </ac:spMkLst>
        </pc:spChg>
      </pc:sldChg>
      <pc:sldChg chg="modSp">
        <pc:chgData name="Mike Thomas" userId="947c31d8-cd43-443a-b517-dde8ef585d85" providerId="ADAL" clId="{DE9D762A-5A28-4170-BBEA-B5C86CB0BE8F}" dt="2019-08-15T01:58:50.838" v="811" actId="20577"/>
        <pc:sldMkLst>
          <pc:docMk/>
          <pc:sldMk cId="2697999962" sldId="261"/>
        </pc:sldMkLst>
        <pc:spChg chg="mod">
          <ac:chgData name="Mike Thomas" userId="947c31d8-cd43-443a-b517-dde8ef585d85" providerId="ADAL" clId="{DE9D762A-5A28-4170-BBEA-B5C86CB0BE8F}" dt="2019-08-15T01:56:11.231" v="775" actId="6549"/>
          <ac:spMkLst>
            <pc:docMk/>
            <pc:sldMk cId="2697999962" sldId="261"/>
            <ac:spMk id="2" creationId="{5726BF61-B877-49B7-B5D5-9BC7BC43133C}"/>
          </ac:spMkLst>
        </pc:spChg>
        <pc:spChg chg="mod">
          <ac:chgData name="Mike Thomas" userId="947c31d8-cd43-443a-b517-dde8ef585d85" providerId="ADAL" clId="{DE9D762A-5A28-4170-BBEA-B5C86CB0BE8F}" dt="2019-08-15T01:58:16.496" v="802" actId="403"/>
          <ac:spMkLst>
            <pc:docMk/>
            <pc:sldMk cId="2697999962" sldId="261"/>
            <ac:spMk id="3" creationId="{553A2999-3B0C-4C33-99B0-B5259B0B9BC5}"/>
          </ac:spMkLst>
        </pc:spChg>
        <pc:spChg chg="mod">
          <ac:chgData name="Mike Thomas" userId="947c31d8-cd43-443a-b517-dde8ef585d85" providerId="ADAL" clId="{DE9D762A-5A28-4170-BBEA-B5C86CB0BE8F}" dt="2019-08-15T01:58:32.669" v="806" actId="1076"/>
          <ac:spMkLst>
            <pc:docMk/>
            <pc:sldMk cId="2697999962" sldId="261"/>
            <ac:spMk id="4" creationId="{3196CBE3-3DAB-4329-8477-0B7CA873DDC3}"/>
          </ac:spMkLst>
        </pc:spChg>
        <pc:spChg chg="mod">
          <ac:chgData name="Mike Thomas" userId="947c31d8-cd43-443a-b517-dde8ef585d85" providerId="ADAL" clId="{DE9D762A-5A28-4170-BBEA-B5C86CB0BE8F}" dt="2019-08-15T01:58:50.838" v="811" actId="20577"/>
          <ac:spMkLst>
            <pc:docMk/>
            <pc:sldMk cId="2697999962" sldId="261"/>
            <ac:spMk id="6" creationId="{90E6A627-DD2E-4493-8FB3-BFAC4AB77800}"/>
          </ac:spMkLst>
        </pc:spChg>
      </pc:sldChg>
      <pc:sldChg chg="modSp ord">
        <pc:chgData name="Mike Thomas" userId="947c31d8-cd43-443a-b517-dde8ef585d85" providerId="ADAL" clId="{DE9D762A-5A28-4170-BBEA-B5C86CB0BE8F}" dt="2019-08-15T02:06:08.871" v="839"/>
        <pc:sldMkLst>
          <pc:docMk/>
          <pc:sldMk cId="3693513428" sldId="262"/>
        </pc:sldMkLst>
        <pc:spChg chg="mod">
          <ac:chgData name="Mike Thomas" userId="947c31d8-cd43-443a-b517-dde8ef585d85" providerId="ADAL" clId="{DE9D762A-5A28-4170-BBEA-B5C86CB0BE8F}" dt="2019-08-15T02:03:22.558" v="827" actId="20577"/>
          <ac:spMkLst>
            <pc:docMk/>
            <pc:sldMk cId="3693513428" sldId="262"/>
            <ac:spMk id="2" creationId="{5726BF61-B877-49B7-B5D5-9BC7BC43133C}"/>
          </ac:spMkLst>
        </pc:spChg>
        <pc:spChg chg="mod">
          <ac:chgData name="Mike Thomas" userId="947c31d8-cd43-443a-b517-dde8ef585d85" providerId="ADAL" clId="{DE9D762A-5A28-4170-BBEA-B5C86CB0BE8F}" dt="2019-08-15T01:59:05.622" v="812" actId="1076"/>
          <ac:spMkLst>
            <pc:docMk/>
            <pc:sldMk cId="3693513428" sldId="262"/>
            <ac:spMk id="4" creationId="{DC112B9A-AE77-4512-AE23-399DF711DDA4}"/>
          </ac:spMkLst>
        </pc:spChg>
      </pc:sldChg>
      <pc:sldChg chg="modSp">
        <pc:chgData name="Mike Thomas" userId="947c31d8-cd43-443a-b517-dde8ef585d85" providerId="ADAL" clId="{DE9D762A-5A28-4170-BBEA-B5C86CB0BE8F}" dt="2019-08-15T01:55:54.029" v="769" actId="1076"/>
        <pc:sldMkLst>
          <pc:docMk/>
          <pc:sldMk cId="12443859" sldId="263"/>
        </pc:sldMkLst>
        <pc:spChg chg="mod">
          <ac:chgData name="Mike Thomas" userId="947c31d8-cd43-443a-b517-dde8ef585d85" providerId="ADAL" clId="{DE9D762A-5A28-4170-BBEA-B5C86CB0BE8F}" dt="2019-08-15T01:55:36.717" v="766" actId="1076"/>
          <ac:spMkLst>
            <pc:docMk/>
            <pc:sldMk cId="12443859" sldId="263"/>
            <ac:spMk id="2" creationId="{C0E1EBB6-CC8A-4751-95A7-82836B8FF4EE}"/>
          </ac:spMkLst>
        </pc:spChg>
        <pc:picChg chg="mod">
          <ac:chgData name="Mike Thomas" userId="947c31d8-cd43-443a-b517-dde8ef585d85" providerId="ADAL" clId="{DE9D762A-5A28-4170-BBEA-B5C86CB0BE8F}" dt="2019-08-15T01:55:50.461" v="768" actId="1076"/>
          <ac:picMkLst>
            <pc:docMk/>
            <pc:sldMk cId="12443859" sldId="263"/>
            <ac:picMk id="5" creationId="{90E645B7-4648-4447-8533-373EDA52404D}"/>
          </ac:picMkLst>
        </pc:picChg>
        <pc:picChg chg="mod">
          <ac:chgData name="Mike Thomas" userId="947c31d8-cd43-443a-b517-dde8ef585d85" providerId="ADAL" clId="{DE9D762A-5A28-4170-BBEA-B5C86CB0BE8F}" dt="2019-08-15T01:55:54.029" v="769" actId="1076"/>
          <ac:picMkLst>
            <pc:docMk/>
            <pc:sldMk cId="12443859" sldId="263"/>
            <ac:picMk id="3074" creationId="{D581FD74-CA2F-4FB5-9124-F6253EA5C3BD}"/>
          </ac:picMkLst>
        </pc:picChg>
      </pc:sldChg>
      <pc:sldChg chg="modSp">
        <pc:chgData name="Mike Thomas" userId="947c31d8-cd43-443a-b517-dde8ef585d85" providerId="ADAL" clId="{DE9D762A-5A28-4170-BBEA-B5C86CB0BE8F}" dt="2019-08-15T01:56:22.957" v="781" actId="1076"/>
        <pc:sldMkLst>
          <pc:docMk/>
          <pc:sldMk cId="1905627376" sldId="264"/>
        </pc:sldMkLst>
        <pc:spChg chg="mod">
          <ac:chgData name="Mike Thomas" userId="947c31d8-cd43-443a-b517-dde8ef585d85" providerId="ADAL" clId="{DE9D762A-5A28-4170-BBEA-B5C86CB0BE8F}" dt="2019-08-15T01:56:22.957" v="781" actId="1076"/>
          <ac:spMkLst>
            <pc:docMk/>
            <pc:sldMk cId="1905627376" sldId="264"/>
            <ac:spMk id="2" creationId="{5726BF61-B877-49B7-B5D5-9BC7BC43133C}"/>
          </ac:spMkLst>
        </pc:spChg>
      </pc:sldChg>
      <pc:sldChg chg="addSp delSp modSp add modNotesTx">
        <pc:chgData name="Mike Thomas" userId="947c31d8-cd43-443a-b517-dde8ef585d85" providerId="ADAL" clId="{DE9D762A-5A28-4170-BBEA-B5C86CB0BE8F}" dt="2019-08-15T01:53:04.224" v="726" actId="404"/>
        <pc:sldMkLst>
          <pc:docMk/>
          <pc:sldMk cId="18476762" sldId="265"/>
        </pc:sldMkLst>
        <pc:spChg chg="mod">
          <ac:chgData name="Mike Thomas" userId="947c31d8-cd43-443a-b517-dde8ef585d85" providerId="ADAL" clId="{DE9D762A-5A28-4170-BBEA-B5C86CB0BE8F}" dt="2019-08-15T00:40:32.824" v="243" actId="1076"/>
          <ac:spMkLst>
            <pc:docMk/>
            <pc:sldMk cId="18476762" sldId="265"/>
            <ac:spMk id="2" creationId="{064C237E-B8A9-4A06-B31F-79A6469C6287}"/>
          </ac:spMkLst>
        </pc:spChg>
        <pc:spChg chg="mod">
          <ac:chgData name="Mike Thomas" userId="947c31d8-cd43-443a-b517-dde8ef585d85" providerId="ADAL" clId="{DE9D762A-5A28-4170-BBEA-B5C86CB0BE8F}" dt="2019-08-15T01:52:58.888" v="724" actId="113"/>
          <ac:spMkLst>
            <pc:docMk/>
            <pc:sldMk cId="18476762" sldId="265"/>
            <ac:spMk id="3" creationId="{00E7DEE8-0394-4CA0-883C-E76D534CAAD3}"/>
          </ac:spMkLst>
        </pc:spChg>
        <pc:spChg chg="add del mod">
          <ac:chgData name="Mike Thomas" userId="947c31d8-cd43-443a-b517-dde8ef585d85" providerId="ADAL" clId="{DE9D762A-5A28-4170-BBEA-B5C86CB0BE8F}" dt="2019-08-15T01:20:20.059" v="395" actId="478"/>
          <ac:spMkLst>
            <pc:docMk/>
            <pc:sldMk cId="18476762" sldId="265"/>
            <ac:spMk id="5" creationId="{5F94D6DA-287F-422C-8073-DDA6C5334956}"/>
          </ac:spMkLst>
        </pc:spChg>
        <pc:spChg chg="add del mod">
          <ac:chgData name="Mike Thomas" userId="947c31d8-cd43-443a-b517-dde8ef585d85" providerId="ADAL" clId="{DE9D762A-5A28-4170-BBEA-B5C86CB0BE8F}" dt="2019-08-15T01:21:51.875" v="424" actId="478"/>
          <ac:spMkLst>
            <pc:docMk/>
            <pc:sldMk cId="18476762" sldId="265"/>
            <ac:spMk id="6" creationId="{58D55771-C742-471F-B842-6981A7736A20}"/>
          </ac:spMkLst>
        </pc:spChg>
        <pc:spChg chg="add mod">
          <ac:chgData name="Mike Thomas" userId="947c31d8-cd43-443a-b517-dde8ef585d85" providerId="ADAL" clId="{DE9D762A-5A28-4170-BBEA-B5C86CB0BE8F}" dt="2019-08-15T01:42:41.916" v="652" actId="1076"/>
          <ac:spMkLst>
            <pc:docMk/>
            <pc:sldMk cId="18476762" sldId="265"/>
            <ac:spMk id="7" creationId="{AA8CBBED-F5AA-47E4-84A5-BC58074A7D34}"/>
          </ac:spMkLst>
        </pc:spChg>
        <pc:spChg chg="add mod">
          <ac:chgData name="Mike Thomas" userId="947c31d8-cd43-443a-b517-dde8ef585d85" providerId="ADAL" clId="{DE9D762A-5A28-4170-BBEA-B5C86CB0BE8F}" dt="2019-08-15T01:53:04.224" v="726" actId="404"/>
          <ac:spMkLst>
            <pc:docMk/>
            <pc:sldMk cId="18476762" sldId="265"/>
            <ac:spMk id="8" creationId="{DE262324-878A-4EA3-88CC-00C502100F67}"/>
          </ac:spMkLst>
        </pc:spChg>
        <pc:picChg chg="add mod">
          <ac:chgData name="Mike Thomas" userId="947c31d8-cd43-443a-b517-dde8ef585d85" providerId="ADAL" clId="{DE9D762A-5A28-4170-BBEA-B5C86CB0BE8F}" dt="2019-08-15T01:43:18.404" v="658" actId="1076"/>
          <ac:picMkLst>
            <pc:docMk/>
            <pc:sldMk cId="18476762" sldId="265"/>
            <ac:picMk id="4" creationId="{98D8C3FF-3A59-4537-885F-0EFD4CD43212}"/>
          </ac:picMkLst>
        </pc:picChg>
        <pc:picChg chg="add del">
          <ac:chgData name="Mike Thomas" userId="947c31d8-cd43-443a-b517-dde8ef585d85" providerId="ADAL" clId="{DE9D762A-5A28-4170-BBEA-B5C86CB0BE8F}" dt="2019-08-15T00:49:40.883" v="303" actId="478"/>
          <ac:picMkLst>
            <pc:docMk/>
            <pc:sldMk cId="18476762" sldId="265"/>
            <ac:picMk id="1026" creationId="{197C8E22-816F-45FD-AAAD-86149B950153}"/>
          </ac:picMkLst>
        </pc:picChg>
      </pc:sldChg>
      <pc:sldChg chg="addSp delSp modSp add">
        <pc:chgData name="Mike Thomas" userId="947c31d8-cd43-443a-b517-dde8ef585d85" providerId="ADAL" clId="{DE9D762A-5A28-4170-BBEA-B5C86CB0BE8F}" dt="2019-08-15T02:12:41.216" v="973" actId="20577"/>
        <pc:sldMkLst>
          <pc:docMk/>
          <pc:sldMk cId="4164091280" sldId="266"/>
        </pc:sldMkLst>
        <pc:spChg chg="del">
          <ac:chgData name="Mike Thomas" userId="947c31d8-cd43-443a-b517-dde8ef585d85" providerId="ADAL" clId="{DE9D762A-5A28-4170-BBEA-B5C86CB0BE8F}" dt="2019-08-15T02:06:04.214" v="838" actId="478"/>
          <ac:spMkLst>
            <pc:docMk/>
            <pc:sldMk cId="4164091280" sldId="266"/>
            <ac:spMk id="3" creationId="{6F9FDC60-52EB-4FA8-A27B-2FB6244A5463}"/>
          </ac:spMkLst>
        </pc:spChg>
        <pc:spChg chg="mod">
          <ac:chgData name="Mike Thomas" userId="947c31d8-cd43-443a-b517-dde8ef585d85" providerId="ADAL" clId="{DE9D762A-5A28-4170-BBEA-B5C86CB0BE8F}" dt="2019-08-15T02:11:31.672" v="917" actId="20577"/>
          <ac:spMkLst>
            <pc:docMk/>
            <pc:sldMk cId="4164091280" sldId="266"/>
            <ac:spMk id="4" creationId="{DC112B9A-AE77-4512-AE23-399DF711DDA4}"/>
          </ac:spMkLst>
        </pc:spChg>
        <pc:spChg chg="add mod">
          <ac:chgData name="Mike Thomas" userId="947c31d8-cd43-443a-b517-dde8ef585d85" providerId="ADAL" clId="{DE9D762A-5A28-4170-BBEA-B5C86CB0BE8F}" dt="2019-08-15T02:12:41.216" v="973" actId="20577"/>
          <ac:spMkLst>
            <pc:docMk/>
            <pc:sldMk cId="4164091280" sldId="266"/>
            <ac:spMk id="5" creationId="{8E64A2F6-BF5D-47DF-B2DE-993A4720A169}"/>
          </ac:spMkLst>
        </pc:spChg>
        <pc:spChg chg="del">
          <ac:chgData name="Mike Thomas" userId="947c31d8-cd43-443a-b517-dde8ef585d85" providerId="ADAL" clId="{DE9D762A-5A28-4170-BBEA-B5C86CB0BE8F}" dt="2019-08-15T02:05:57.022" v="834" actId="478"/>
          <ac:spMkLst>
            <pc:docMk/>
            <pc:sldMk cId="4164091280" sldId="266"/>
            <ac:spMk id="13" creationId="{E4FFC3C6-3F2E-4272-9FF9-65899174A39B}"/>
          </ac:spMkLst>
        </pc:spChg>
        <pc:spChg chg="del">
          <ac:chgData name="Mike Thomas" userId="947c31d8-cd43-443a-b517-dde8ef585d85" providerId="ADAL" clId="{DE9D762A-5A28-4170-BBEA-B5C86CB0BE8F}" dt="2019-08-15T02:05:59.174" v="836" actId="478"/>
          <ac:spMkLst>
            <pc:docMk/>
            <pc:sldMk cId="4164091280" sldId="266"/>
            <ac:spMk id="14" creationId="{56F13F24-F562-4A41-B580-AD26AC0FC512}"/>
          </ac:spMkLst>
        </pc:spChg>
        <pc:spChg chg="del mod">
          <ac:chgData name="Mike Thomas" userId="947c31d8-cd43-443a-b517-dde8ef585d85" providerId="ADAL" clId="{DE9D762A-5A28-4170-BBEA-B5C86CB0BE8F}" dt="2019-08-15T02:05:54.550" v="832" actId="478"/>
          <ac:spMkLst>
            <pc:docMk/>
            <pc:sldMk cId="4164091280" sldId="266"/>
            <ac:spMk id="17" creationId="{5C523F00-1A98-4BB2-AECE-E814EF1BC6D8}"/>
          </ac:spMkLst>
        </pc:spChg>
        <pc:spChg chg="del">
          <ac:chgData name="Mike Thomas" userId="947c31d8-cd43-443a-b517-dde8ef585d85" providerId="ADAL" clId="{DE9D762A-5A28-4170-BBEA-B5C86CB0BE8F}" dt="2019-08-15T02:06:02.022" v="837" actId="478"/>
          <ac:spMkLst>
            <pc:docMk/>
            <pc:sldMk cId="4164091280" sldId="266"/>
            <ac:spMk id="20" creationId="{D3B3F7FD-2254-40B5-9D08-9AE14F8850C3}"/>
          </ac:spMkLst>
        </pc:spChg>
        <pc:picChg chg="del">
          <ac:chgData name="Mike Thomas" userId="947c31d8-cd43-443a-b517-dde8ef585d85" providerId="ADAL" clId="{DE9D762A-5A28-4170-BBEA-B5C86CB0BE8F}" dt="2019-08-15T02:05:52.846" v="830" actId="478"/>
          <ac:picMkLst>
            <pc:docMk/>
            <pc:sldMk cId="4164091280" sldId="266"/>
            <ac:picMk id="10" creationId="{3AE7243D-7B23-49E2-BE24-2819229E17A1}"/>
          </ac:picMkLst>
        </pc:picChg>
        <pc:picChg chg="del">
          <ac:chgData name="Mike Thomas" userId="947c31d8-cd43-443a-b517-dde8ef585d85" providerId="ADAL" clId="{DE9D762A-5A28-4170-BBEA-B5C86CB0BE8F}" dt="2019-08-15T02:05:57.982" v="835" actId="478"/>
          <ac:picMkLst>
            <pc:docMk/>
            <pc:sldMk cId="4164091280" sldId="266"/>
            <ac:picMk id="12" creationId="{DC012DF1-F39D-454E-8B30-CD6F236F7350}"/>
          </ac:picMkLst>
        </pc:picChg>
        <pc:picChg chg="del">
          <ac:chgData name="Mike Thomas" userId="947c31d8-cd43-443a-b517-dde8ef585d85" providerId="ADAL" clId="{DE9D762A-5A28-4170-BBEA-B5C86CB0BE8F}" dt="2019-08-15T02:05:55.358" v="833" actId="478"/>
          <ac:picMkLst>
            <pc:docMk/>
            <pc:sldMk cId="4164091280" sldId="266"/>
            <ac:picMk id="16" creationId="{0481CA2E-E169-488F-8A98-A990F4E0E503}"/>
          </ac:picMkLst>
        </pc:picChg>
        <pc:picChg chg="del">
          <ac:chgData name="Mike Thomas" userId="947c31d8-cd43-443a-b517-dde8ef585d85" providerId="ADAL" clId="{DE9D762A-5A28-4170-BBEA-B5C86CB0BE8F}" dt="2019-08-15T02:05:50.678" v="829" actId="478"/>
          <ac:picMkLst>
            <pc:docMk/>
            <pc:sldMk cId="4164091280" sldId="266"/>
            <ac:picMk id="1028" creationId="{CA759438-3B70-4115-B4BA-5B0C71B0F219}"/>
          </ac:picMkLst>
        </pc:picChg>
      </pc:sldChg>
      <pc:sldChg chg="addSp delSp modSp add modAnim">
        <pc:chgData name="Mike Thomas" userId="947c31d8-cd43-443a-b517-dde8ef585d85" providerId="ADAL" clId="{DE9D762A-5A28-4170-BBEA-B5C86CB0BE8F}" dt="2019-08-15T02:16:19.336" v="1007" actId="6549"/>
        <pc:sldMkLst>
          <pc:docMk/>
          <pc:sldMk cId="806720867" sldId="267"/>
        </pc:sldMkLst>
        <pc:spChg chg="mod">
          <ac:chgData name="Mike Thomas" userId="947c31d8-cd43-443a-b517-dde8ef585d85" providerId="ADAL" clId="{DE9D762A-5A28-4170-BBEA-B5C86CB0BE8F}" dt="2019-08-15T02:16:19.336" v="1007" actId="6549"/>
          <ac:spMkLst>
            <pc:docMk/>
            <pc:sldMk cId="806720867" sldId="267"/>
            <ac:spMk id="3" creationId="{165B0272-3288-498A-9005-347A9CC422B1}"/>
          </ac:spMkLst>
        </pc:spChg>
        <pc:spChg chg="add del mod">
          <ac:chgData name="Mike Thomas" userId="947c31d8-cd43-443a-b517-dde8ef585d85" providerId="ADAL" clId="{DE9D762A-5A28-4170-BBEA-B5C86CB0BE8F}" dt="2019-08-15T02:15:46.842" v="982"/>
          <ac:spMkLst>
            <pc:docMk/>
            <pc:sldMk cId="806720867" sldId="267"/>
            <ac:spMk id="4" creationId="{F33198C4-09FD-4BF0-A4F7-4F0EBD484745}"/>
          </ac:spMkLst>
        </pc:spChg>
        <pc:spChg chg="del">
          <ac:chgData name="Mike Thomas" userId="947c31d8-cd43-443a-b517-dde8ef585d85" providerId="ADAL" clId="{DE9D762A-5A28-4170-BBEA-B5C86CB0BE8F}" dt="2019-08-15T02:14:20.687" v="977" actId="478"/>
          <ac:spMkLst>
            <pc:docMk/>
            <pc:sldMk cId="806720867" sldId="267"/>
            <ac:spMk id="5" creationId="{2A2ACFC1-4BB3-46CD-8C24-68A99E655466}"/>
          </ac:spMkLst>
        </pc:spChg>
        <pc:spChg chg="del mod">
          <ac:chgData name="Mike Thomas" userId="947c31d8-cd43-443a-b517-dde8ef585d85" providerId="ADAL" clId="{DE9D762A-5A28-4170-BBEA-B5C86CB0BE8F}" dt="2019-08-15T02:14:18.736" v="976" actId="478"/>
          <ac:spMkLst>
            <pc:docMk/>
            <pc:sldMk cId="806720867" sldId="267"/>
            <ac:spMk id="6" creationId="{55204E1D-208F-4627-8E68-A95B1340B6F8}"/>
          </ac:spMkLst>
        </pc:spChg>
        <pc:picChg chg="add mod">
          <ac:chgData name="Mike Thomas" userId="947c31d8-cd43-443a-b517-dde8ef585d85" providerId="ADAL" clId="{DE9D762A-5A28-4170-BBEA-B5C86CB0BE8F}" dt="2019-08-15T02:15:56.207" v="987" actId="14100"/>
          <ac:picMkLst>
            <pc:docMk/>
            <pc:sldMk cId="806720867" sldId="267"/>
            <ac:picMk id="7" creationId="{ED6C5D5D-762E-486D-B592-53E3F65D431C}"/>
          </ac:picMkLst>
        </pc:picChg>
      </pc:sldChg>
      <pc:sldMasterChg chg="addSp delSp modSp setBg">
        <pc:chgData name="Mike Thomas" userId="947c31d8-cd43-443a-b517-dde8ef585d85" providerId="ADAL" clId="{DE9D762A-5A28-4170-BBEA-B5C86CB0BE8F}" dt="2019-08-15T00:23:06.238" v="22" actId="14100"/>
        <pc:sldMasterMkLst>
          <pc:docMk/>
          <pc:sldMasterMk cId="3769745120" sldId="2147483690"/>
        </pc:sldMasterMkLst>
        <pc:spChg chg="mod">
          <ac:chgData name="Mike Thomas" userId="947c31d8-cd43-443a-b517-dde8ef585d85" providerId="ADAL" clId="{DE9D762A-5A28-4170-BBEA-B5C86CB0BE8F}" dt="2019-08-15T00:22:36.622" v="15" actId="14100"/>
          <ac:spMkLst>
            <pc:docMk/>
            <pc:sldMasterMk cId="3769745120" sldId="2147483690"/>
            <ac:spMk id="2" creationId="{BAE0E5F9-0C9E-4EED-B11A-FEC9572DCEAA}"/>
          </ac:spMkLst>
        </pc:spChg>
        <pc:spChg chg="mod">
          <ac:chgData name="Mike Thomas" userId="947c31d8-cd43-443a-b517-dde8ef585d85" providerId="ADAL" clId="{DE9D762A-5A28-4170-BBEA-B5C86CB0BE8F}" dt="2019-08-15T00:23:06.238" v="22" actId="14100"/>
          <ac:spMkLst>
            <pc:docMk/>
            <pc:sldMasterMk cId="3769745120" sldId="2147483690"/>
            <ac:spMk id="3" creationId="{AD77F309-E135-49E5-849A-89B72282FDF3}"/>
          </ac:spMkLst>
        </pc:spChg>
        <pc:spChg chg="del">
          <ac:chgData name="Mike Thomas" userId="947c31d8-cd43-443a-b517-dde8ef585d85" providerId="ADAL" clId="{DE9D762A-5A28-4170-BBEA-B5C86CB0BE8F}" dt="2019-08-15T00:22:58.504" v="20" actId="478"/>
          <ac:spMkLst>
            <pc:docMk/>
            <pc:sldMasterMk cId="3769745120" sldId="2147483690"/>
            <ac:spMk id="4" creationId="{71EF4F0F-380B-4214-95EF-20CB41F1E1EB}"/>
          </ac:spMkLst>
        </pc:spChg>
        <pc:spChg chg="del">
          <ac:chgData name="Mike Thomas" userId="947c31d8-cd43-443a-b517-dde8ef585d85" providerId="ADAL" clId="{DE9D762A-5A28-4170-BBEA-B5C86CB0BE8F}" dt="2019-08-15T00:22:52.104" v="18" actId="478"/>
          <ac:spMkLst>
            <pc:docMk/>
            <pc:sldMasterMk cId="3769745120" sldId="2147483690"/>
            <ac:spMk id="5" creationId="{FEB47499-AC85-42EE-B22D-2132F99BAAD1}"/>
          </ac:spMkLst>
        </pc:spChg>
        <pc:spChg chg="del">
          <ac:chgData name="Mike Thomas" userId="947c31d8-cd43-443a-b517-dde8ef585d85" providerId="ADAL" clId="{DE9D762A-5A28-4170-BBEA-B5C86CB0BE8F}" dt="2019-08-15T00:22:57.248" v="19" actId="478"/>
          <ac:spMkLst>
            <pc:docMk/>
            <pc:sldMasterMk cId="3769745120" sldId="2147483690"/>
            <ac:spMk id="6" creationId="{753B3C83-194E-41FF-A809-B3780E802291}"/>
          </ac:spMkLst>
        </pc:spChg>
        <pc:spChg chg="add mod">
          <ac:chgData name="Mike Thomas" userId="947c31d8-cd43-443a-b517-dde8ef585d85" providerId="ADAL" clId="{DE9D762A-5A28-4170-BBEA-B5C86CB0BE8F}" dt="2019-08-15T00:22:39.414" v="16" actId="1076"/>
          <ac:spMkLst>
            <pc:docMk/>
            <pc:sldMasterMk cId="3769745120" sldId="2147483690"/>
            <ac:spMk id="9" creationId="{74E8407F-4C7B-44FA-9C5B-5FCA98D6FB88}"/>
          </ac:spMkLst>
        </pc:spChg>
        <pc:cxnChg chg="add del mod">
          <ac:chgData name="Mike Thomas" userId="947c31d8-cd43-443a-b517-dde8ef585d85" providerId="ADAL" clId="{DE9D762A-5A28-4170-BBEA-B5C86CB0BE8F}" dt="2019-08-15T00:22:14.732" v="9" actId="478"/>
          <ac:cxnSpMkLst>
            <pc:docMk/>
            <pc:sldMasterMk cId="3769745120" sldId="2147483690"/>
            <ac:cxnSpMk id="8" creationId="{79E799C8-8B14-4A17-A44B-44390006079A}"/>
          </ac:cxnSpMkLst>
        </pc:cxn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45998-27C6-4AA6-9427-56DC5DC892DF}" type="datetimeFigureOut">
              <a:rPr lang="en-US" smtClean="0"/>
              <a:t>8/14/2019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906F5-EF06-4E56-8330-181636F54A64}" type="slidenum">
              <a:rPr lang="en-US" smtClean="0"/>
              <a:t>‹#›</a:t>
            </a:fld>
            <a:endParaRPr lang="en-US"/>
          </a:p>
        </p:txBody>
      </p:sp>
    </p:spTree>
    <p:extLst>
      <p:ext uri="{BB962C8B-B14F-4D97-AF65-F5344CB8AC3E}">
        <p14:creationId xmlns:p14="http://schemas.microsoft.com/office/powerpoint/2010/main" val="229726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sz="2200" dirty="0">
                <a:solidFill>
                  <a:srgbClr val="3B3B3B"/>
                </a:solidFill>
                <a:latin typeface="Calibri" panose="020F0502020204030204" pitchFamily="34" charset="0"/>
                <a:cs typeface="Calibri" panose="020F0502020204030204" pitchFamily="34" charset="0"/>
              </a:rPr>
              <a:t>A data normalization strategy takes a database and organizes it into specific tables and columns with the purpose of reducing duplication, avoiding data modification issues and simplifying queries. </a:t>
            </a:r>
          </a:p>
          <a:p>
            <a:pPr marL="742950" lvl="1" indent="-285750">
              <a:buFont typeface="Arial"/>
              <a:buChar char="•"/>
            </a:pPr>
            <a:r>
              <a:rPr lang="en-US" sz="2200" dirty="0">
                <a:solidFill>
                  <a:srgbClr val="3B3B3B"/>
                </a:solidFill>
                <a:latin typeface="Calibri" panose="020F0502020204030204" pitchFamily="34" charset="0"/>
                <a:cs typeface="Calibri" panose="020F0502020204030204" pitchFamily="34" charset="0"/>
              </a:rPr>
              <a:t>All information is stored logically in one central location which reduces the propensity for inconsistent data (sometimes known as a “single source of truth”). </a:t>
            </a:r>
          </a:p>
          <a:p>
            <a:pPr marL="742950" lvl="1" indent="-285750">
              <a:buFont typeface="Arial"/>
              <a:buChar char="•"/>
            </a:pPr>
            <a:r>
              <a:rPr lang="en-US" sz="2200" dirty="0">
                <a:solidFill>
                  <a:srgbClr val="3B3B3B"/>
                </a:solidFill>
                <a:latin typeface="Calibri" panose="020F0502020204030204" pitchFamily="34" charset="0"/>
                <a:cs typeface="Calibri" panose="020F0502020204030204" pitchFamily="34" charset="0"/>
              </a:rPr>
              <a:t>In simple terms, it ensures your data looks and reads the same across all records.</a:t>
            </a:r>
            <a:endParaRPr lang="en-US" sz="22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ea typeface="+mn-lt"/>
              <a:cs typeface="Calibri" panose="020F0502020204030204" pitchFamily="34" charset="0"/>
            </a:endParaRPr>
          </a:p>
          <a:p>
            <a:pPr marL="285750" indent="-285750">
              <a:buFont typeface="Arial"/>
              <a:buChar char="•"/>
            </a:pPr>
            <a:r>
              <a:rPr lang="en-US" sz="2200" dirty="0">
                <a:solidFill>
                  <a:srgbClr val="3B3B3B"/>
                </a:solidFill>
                <a:latin typeface="Calibri" panose="020F0502020204030204" pitchFamily="34" charset="0"/>
                <a:ea typeface="+mn-lt"/>
                <a:cs typeface="Calibri" panose="020F0502020204030204" pitchFamily="34" charset="0"/>
              </a:rPr>
              <a:t>Benefits of normalization in analytical terms:</a:t>
            </a:r>
          </a:p>
          <a:p>
            <a:pPr marL="742950" lvl="1" indent="-285750">
              <a:buFont typeface="Arial"/>
              <a:buChar char="•"/>
            </a:pPr>
            <a:r>
              <a:rPr lang="en-US" sz="2200" dirty="0">
                <a:solidFill>
                  <a:srgbClr val="3B3B3B"/>
                </a:solidFill>
                <a:latin typeface="Calibri" panose="020F0502020204030204" pitchFamily="34" charset="0"/>
                <a:ea typeface="+mn-lt"/>
                <a:cs typeface="Calibri" panose="020F0502020204030204" pitchFamily="34" charset="0"/>
              </a:rPr>
              <a:t>Enables faster searching and sorting as it is better at creating indexes via smaller, logical tables </a:t>
            </a:r>
            <a:endParaRPr lang="en-US" sz="2200" dirty="0">
              <a:solidFill>
                <a:srgbClr val="000000"/>
              </a:solidFill>
              <a:latin typeface="Calibri" panose="020F0502020204030204" pitchFamily="34" charset="0"/>
              <a:ea typeface="+mn-lt"/>
              <a:cs typeface="Calibri" panose="020F0502020204030204" pitchFamily="34" charset="0"/>
            </a:endParaRPr>
          </a:p>
          <a:p>
            <a:pPr marL="742950" lvl="1" indent="-285750">
              <a:buFont typeface="Arial"/>
              <a:buChar char="•"/>
            </a:pPr>
            <a:r>
              <a:rPr lang="en-US" sz="2200" dirty="0">
                <a:solidFill>
                  <a:srgbClr val="3B3B3B"/>
                </a:solidFill>
                <a:latin typeface="Calibri" panose="020F0502020204030204" pitchFamily="34" charset="0"/>
                <a:ea typeface="+mn-lt"/>
                <a:cs typeface="Calibri" panose="020F0502020204030204" pitchFamily="34" charset="0"/>
              </a:rPr>
              <a:t>With more tables, there is a better use of segments to control tangible placement of data</a:t>
            </a:r>
            <a:endParaRPr lang="en-US" sz="2200" dirty="0">
              <a:solidFill>
                <a:srgbClr val="000000"/>
              </a:solidFill>
              <a:latin typeface="Calibri" panose="020F0502020204030204" pitchFamily="34" charset="0"/>
              <a:ea typeface="+mn-lt"/>
              <a:cs typeface="Calibri" panose="020F0502020204030204" pitchFamily="34" charset="0"/>
            </a:endParaRPr>
          </a:p>
          <a:p>
            <a:pPr marL="742950" lvl="1" indent="-285750">
              <a:buFont typeface="Arial"/>
              <a:buChar char="•"/>
            </a:pPr>
            <a:r>
              <a:rPr lang="en-US" sz="2200" dirty="0">
                <a:solidFill>
                  <a:srgbClr val="3B3B3B"/>
                </a:solidFill>
                <a:latin typeface="Calibri" panose="020F0502020204030204" pitchFamily="34" charset="0"/>
                <a:ea typeface="+mn-lt"/>
                <a:cs typeface="Calibri" panose="020F0502020204030204" pitchFamily="34" charset="0"/>
              </a:rPr>
              <a:t>Fewer nulls and redundant data after modelling any necessary columns and bias/issues with anomalies are greatly reduced by removing the differences in scale.</a:t>
            </a:r>
            <a:endParaRPr lang="en-US" dirty="0"/>
          </a:p>
        </p:txBody>
      </p:sp>
      <p:sp>
        <p:nvSpPr>
          <p:cNvPr id="4" name="Slide Number Placeholder 3"/>
          <p:cNvSpPr>
            <a:spLocks noGrp="1"/>
          </p:cNvSpPr>
          <p:nvPr>
            <p:ph type="sldNum" sz="quarter" idx="5"/>
          </p:nvPr>
        </p:nvSpPr>
        <p:spPr/>
        <p:txBody>
          <a:bodyPr/>
          <a:lstStyle/>
          <a:p>
            <a:fld id="{B3D906F5-EF06-4E56-8330-181636F54A64}" type="slidenum">
              <a:rPr lang="en-US" smtClean="0"/>
              <a:t>2</a:t>
            </a:fld>
            <a:endParaRPr lang="en-US"/>
          </a:p>
        </p:txBody>
      </p:sp>
    </p:spTree>
    <p:extLst>
      <p:ext uri="{BB962C8B-B14F-4D97-AF65-F5344CB8AC3E}">
        <p14:creationId xmlns:p14="http://schemas.microsoft.com/office/powerpoint/2010/main" val="229596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1. First Normal Form/1st Normal Form:</a:t>
            </a:r>
          </a:p>
          <a:p>
            <a:pPr fontAlgn="base"/>
            <a:r>
              <a:rPr lang="en-US" sz="1200" b="0" i="0" kern="1200" dirty="0">
                <a:solidFill>
                  <a:schemeClr val="tx1"/>
                </a:solidFill>
                <a:effectLst/>
                <a:latin typeface="+mn-lt"/>
                <a:ea typeface="+mn-ea"/>
                <a:cs typeface="+mn-cs"/>
              </a:rPr>
              <a:t>The first normal form is the normal form of database where data must not contain repeating </a:t>
            </a:r>
            <a:r>
              <a:rPr lang="en-US" sz="1200" b="0" i="0" kern="1200" dirty="0" err="1">
                <a:solidFill>
                  <a:schemeClr val="tx1"/>
                </a:solidFill>
                <a:effectLst/>
                <a:latin typeface="+mn-lt"/>
                <a:ea typeface="+mn-ea"/>
                <a:cs typeface="+mn-cs"/>
              </a:rPr>
              <a:t>groups.The</a:t>
            </a:r>
            <a:r>
              <a:rPr lang="en-US" sz="1200" b="0" i="0" kern="1200" dirty="0">
                <a:solidFill>
                  <a:schemeClr val="tx1"/>
                </a:solidFill>
                <a:effectLst/>
                <a:latin typeface="+mn-lt"/>
                <a:ea typeface="+mn-ea"/>
                <a:cs typeface="+mn-cs"/>
              </a:rPr>
              <a:t> database is in First normal form If,</a:t>
            </a:r>
          </a:p>
          <a:p>
            <a:pPr fontAlgn="base"/>
            <a:r>
              <a:rPr lang="en-US" sz="1200" b="0" i="0" kern="1200" dirty="0">
                <a:solidFill>
                  <a:schemeClr val="tx1"/>
                </a:solidFill>
                <a:effectLst/>
                <a:latin typeface="+mn-lt"/>
                <a:ea typeface="+mn-ea"/>
                <a:cs typeface="+mn-cs"/>
              </a:rPr>
              <a:t>1. It contains only </a:t>
            </a:r>
            <a:r>
              <a:rPr lang="en-US" sz="1200" b="0" i="0" kern="1200" dirty="0" err="1">
                <a:solidFill>
                  <a:schemeClr val="tx1"/>
                </a:solidFill>
                <a:effectLst/>
                <a:latin typeface="+mn-lt"/>
                <a:ea typeface="+mn-ea"/>
                <a:cs typeface="+mn-cs"/>
              </a:rPr>
              <a:t>automic</a:t>
            </a:r>
            <a:r>
              <a:rPr lang="en-US" sz="1200" b="0" i="0" kern="1200" dirty="0">
                <a:solidFill>
                  <a:schemeClr val="tx1"/>
                </a:solidFill>
                <a:effectLst/>
                <a:latin typeface="+mn-lt"/>
                <a:ea typeface="+mn-ea"/>
                <a:cs typeface="+mn-cs"/>
              </a:rPr>
              <a:t> values.</a:t>
            </a:r>
          </a:p>
          <a:p>
            <a:pPr fontAlgn="base"/>
            <a:r>
              <a:rPr lang="en-US" sz="1200" b="1" kern="1200" dirty="0" err="1">
                <a:solidFill>
                  <a:schemeClr val="tx1"/>
                </a:solidFill>
                <a:effectLst/>
                <a:latin typeface="+mn-lt"/>
                <a:ea typeface="+mn-ea"/>
                <a:cs typeface="+mn-cs"/>
              </a:rPr>
              <a:t>Automic</a:t>
            </a:r>
            <a:r>
              <a:rPr lang="en-US" sz="1200" b="1" kern="1200" dirty="0">
                <a:solidFill>
                  <a:schemeClr val="tx1"/>
                </a:solidFill>
                <a:effectLst/>
                <a:latin typeface="+mn-lt"/>
                <a:ea typeface="+mn-ea"/>
                <a:cs typeface="+mn-cs"/>
              </a:rPr>
              <a:t> values:-</a:t>
            </a:r>
            <a:r>
              <a:rPr lang="en-US" sz="1200" kern="1200" dirty="0">
                <a:solidFill>
                  <a:schemeClr val="tx1"/>
                </a:solidFill>
                <a:effectLst/>
                <a:latin typeface="+mn-lt"/>
                <a:ea typeface="+mn-ea"/>
                <a:cs typeface="+mn-cs"/>
              </a:rPr>
              <a:t> The Single cell have only single value</a:t>
            </a:r>
          </a:p>
          <a:p>
            <a:pPr fontAlgn="base"/>
            <a:r>
              <a:rPr lang="en-US" sz="1200" b="0" i="0" kern="1200" dirty="0">
                <a:solidFill>
                  <a:schemeClr val="tx1"/>
                </a:solidFill>
                <a:effectLst/>
                <a:latin typeface="+mn-lt"/>
                <a:ea typeface="+mn-ea"/>
                <a:cs typeface="+mn-cs"/>
              </a:rPr>
              <a:t>2. Each Record needs to be unique and there are no repeating groups.</a:t>
            </a:r>
          </a:p>
          <a:p>
            <a:pPr fontAlgn="base"/>
            <a:r>
              <a:rPr lang="en-US" sz="1200" b="1" kern="1200" dirty="0">
                <a:solidFill>
                  <a:schemeClr val="tx1"/>
                </a:solidFill>
                <a:effectLst/>
                <a:latin typeface="+mn-lt"/>
                <a:ea typeface="+mn-ea"/>
                <a:cs typeface="+mn-cs"/>
              </a:rPr>
              <a:t>Repeating Groups:-</a:t>
            </a:r>
            <a:r>
              <a:rPr lang="en-US" sz="1200" kern="1200" dirty="0">
                <a:solidFill>
                  <a:schemeClr val="tx1"/>
                </a:solidFill>
                <a:effectLst/>
                <a:latin typeface="+mn-lt"/>
                <a:ea typeface="+mn-ea"/>
                <a:cs typeface="+mn-cs"/>
              </a:rPr>
              <a:t> Repeating group means a table contains 2 or more values of columns that are closely related.</a:t>
            </a:r>
          </a:p>
          <a:p>
            <a:endParaRPr lang="en-US" dirty="0"/>
          </a:p>
          <a:p>
            <a:pPr fontAlgn="base"/>
            <a:r>
              <a:rPr lang="en-US" sz="1200" b="1" i="0" kern="1200" dirty="0">
                <a:solidFill>
                  <a:schemeClr val="tx1"/>
                </a:solidFill>
                <a:effectLst/>
                <a:latin typeface="+mn-lt"/>
                <a:ea typeface="+mn-ea"/>
                <a:cs typeface="+mn-cs"/>
              </a:rPr>
              <a:t>2. Second Normal Form/2nd Normal Form:</a:t>
            </a:r>
          </a:p>
          <a:p>
            <a:pPr fontAlgn="base"/>
            <a:r>
              <a:rPr lang="en-US" sz="1200" b="0" i="0" kern="1200" dirty="0">
                <a:solidFill>
                  <a:schemeClr val="tx1"/>
                </a:solidFill>
                <a:effectLst/>
                <a:latin typeface="+mn-lt"/>
                <a:ea typeface="+mn-ea"/>
                <a:cs typeface="+mn-cs"/>
              </a:rPr>
              <a:t>The data is said to be in second normalized form If,</a:t>
            </a:r>
          </a:p>
          <a:p>
            <a:pPr fontAlgn="base"/>
            <a:r>
              <a:rPr lang="en-US" sz="1200" b="0" i="0" kern="1200" dirty="0">
                <a:solidFill>
                  <a:schemeClr val="tx1"/>
                </a:solidFill>
                <a:effectLst/>
                <a:latin typeface="+mn-lt"/>
                <a:ea typeface="+mn-ea"/>
                <a:cs typeface="+mn-cs"/>
              </a:rPr>
              <a:t>1. It is in First normal form</a:t>
            </a:r>
          </a:p>
          <a:p>
            <a:pPr fontAlgn="base"/>
            <a:r>
              <a:rPr lang="en-US" sz="1200" b="0" i="0" kern="1200" dirty="0">
                <a:solidFill>
                  <a:schemeClr val="tx1"/>
                </a:solidFill>
                <a:effectLst/>
                <a:latin typeface="+mn-lt"/>
                <a:ea typeface="+mn-ea"/>
                <a:cs typeface="+mn-cs"/>
              </a:rPr>
              <a:t>2. There should not be any partial dependency of any column on primary key. Means the tables have a concatenated primary key and each attribute in each table depend on that concatenated primary key.</a:t>
            </a:r>
          </a:p>
          <a:p>
            <a:pPr fontAlgn="base"/>
            <a:r>
              <a:rPr lang="en-US" sz="1200" b="0" i="0" kern="1200" dirty="0">
                <a:solidFill>
                  <a:schemeClr val="tx1"/>
                </a:solidFill>
                <a:effectLst/>
                <a:latin typeface="+mn-lt"/>
                <a:ea typeface="+mn-ea"/>
                <a:cs typeface="+mn-cs"/>
              </a:rPr>
              <a:t>3. All Non-key attributes are functionally dependent on primary key. If primary is not composite key then all non key attributes are functionally dependent on primary key.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3.  Third Normal Form/3rd Normal Form:</a:t>
            </a:r>
          </a:p>
          <a:p>
            <a:pPr fontAlgn="base"/>
            <a:r>
              <a:rPr lang="en-US" sz="1200" b="0" i="0" kern="1200" dirty="0">
                <a:solidFill>
                  <a:schemeClr val="tx1"/>
                </a:solidFill>
                <a:effectLst/>
                <a:latin typeface="+mn-lt"/>
                <a:ea typeface="+mn-ea"/>
                <a:cs typeface="+mn-cs"/>
              </a:rPr>
              <a:t>The database is in Third normal form if it satisfies following conditions:</a:t>
            </a:r>
          </a:p>
          <a:p>
            <a:pPr fontAlgn="base"/>
            <a:r>
              <a:rPr lang="en-US" sz="1200" b="0" i="0" kern="1200" dirty="0">
                <a:solidFill>
                  <a:schemeClr val="tx1"/>
                </a:solidFill>
                <a:effectLst/>
                <a:latin typeface="+mn-lt"/>
                <a:ea typeface="+mn-ea"/>
                <a:cs typeface="+mn-cs"/>
              </a:rPr>
              <a:t>1. It is in Second normal form</a:t>
            </a:r>
          </a:p>
          <a:p>
            <a:pPr fontAlgn="base"/>
            <a:r>
              <a:rPr lang="en-US" sz="1200" b="0" i="0" kern="1200" dirty="0">
                <a:solidFill>
                  <a:schemeClr val="tx1"/>
                </a:solidFill>
                <a:effectLst/>
                <a:latin typeface="+mn-lt"/>
                <a:ea typeface="+mn-ea"/>
                <a:cs typeface="+mn-cs"/>
              </a:rPr>
              <a:t>2. There is no transitive functional dependency</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Transitive Dependency:</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table 1 is Functionally dependent on table 2m and table 2 is functionally dependent on table 3, then table 3 is transitively dependent on table 1 via table 2.</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Two advantages of 3rd normal form:</a:t>
            </a:r>
          </a:p>
          <a:p>
            <a:pPr fontAlgn="base"/>
            <a:r>
              <a:rPr lang="en-US" sz="1200" b="0" i="0" kern="1200" dirty="0">
                <a:solidFill>
                  <a:schemeClr val="tx1"/>
                </a:solidFill>
                <a:effectLst/>
                <a:latin typeface="+mn-lt"/>
                <a:ea typeface="+mn-ea"/>
                <a:cs typeface="+mn-cs"/>
              </a:rPr>
              <a:t>1.Amount of data duplication is removed because transitive dependency is removed in third normal form.</a:t>
            </a:r>
          </a:p>
          <a:p>
            <a:pPr fontAlgn="base"/>
            <a:r>
              <a:rPr lang="en-US" sz="1200" b="0" i="0" kern="1200" dirty="0">
                <a:solidFill>
                  <a:schemeClr val="tx1"/>
                </a:solidFill>
                <a:effectLst/>
                <a:latin typeface="+mn-lt"/>
                <a:ea typeface="+mn-ea"/>
                <a:cs typeface="+mn-cs"/>
              </a:rPr>
              <a:t>2.Achieved Data integrity</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4. BCNF(Boyce-Codd Normal Form)</a:t>
            </a:r>
          </a:p>
          <a:p>
            <a:pPr fontAlgn="base"/>
            <a:r>
              <a:rPr lang="en-US" sz="1200" b="0" i="0" kern="1200" dirty="0">
                <a:solidFill>
                  <a:schemeClr val="tx1"/>
                </a:solidFill>
                <a:effectLst/>
                <a:latin typeface="+mn-lt"/>
                <a:ea typeface="+mn-ea"/>
                <a:cs typeface="+mn-cs"/>
              </a:rPr>
              <a:t>BCNF Normal form is higher version of third normal form. This form is used to handle </a:t>
            </a:r>
            <a:r>
              <a:rPr lang="en-US" sz="1200" b="0" i="0" kern="1200" dirty="0" err="1">
                <a:solidFill>
                  <a:schemeClr val="tx1"/>
                </a:solidFill>
                <a:effectLst/>
                <a:latin typeface="+mn-lt"/>
                <a:ea typeface="+mn-ea"/>
                <a:cs typeface="+mn-cs"/>
              </a:rPr>
              <a:t>analomies</a:t>
            </a:r>
            <a:r>
              <a:rPr lang="en-US" sz="1200" b="0" i="0" kern="1200" dirty="0">
                <a:solidFill>
                  <a:schemeClr val="tx1"/>
                </a:solidFill>
                <a:effectLst/>
                <a:latin typeface="+mn-lt"/>
                <a:ea typeface="+mn-ea"/>
                <a:cs typeface="+mn-cs"/>
              </a:rPr>
              <a:t> which are not handled in third normal form. BCNF does not allow dependencies between attributes that belong to candidate keys*. It drops the restriction of the non key attributes from third normal form.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Candidate Key</a:t>
            </a:r>
            <a:r>
              <a:rPr lang="en-US" sz="1200" b="0" i="0" kern="1200" dirty="0">
                <a:solidFill>
                  <a:schemeClr val="tx1"/>
                </a:solidFill>
                <a:effectLst/>
                <a:latin typeface="+mn-lt"/>
                <a:ea typeface="+mn-ea"/>
                <a:cs typeface="+mn-cs"/>
              </a:rPr>
              <a:t> can be any column or a combination of columns that can qualify as unique </a:t>
            </a:r>
            <a:r>
              <a:rPr lang="en-US" sz="1200" b="1" i="0" kern="1200" dirty="0">
                <a:solidFill>
                  <a:schemeClr val="tx1"/>
                </a:solidFill>
                <a:effectLst/>
                <a:latin typeface="+mn-lt"/>
                <a:ea typeface="+mn-ea"/>
                <a:cs typeface="+mn-cs"/>
              </a:rPr>
              <a:t>key in</a:t>
            </a:r>
            <a:r>
              <a:rPr lang="en-US" sz="1200" b="0" i="0" kern="1200" dirty="0">
                <a:solidFill>
                  <a:schemeClr val="tx1"/>
                </a:solidFill>
                <a:effectLst/>
                <a:latin typeface="+mn-lt"/>
                <a:ea typeface="+mn-ea"/>
                <a:cs typeface="+mn-cs"/>
              </a:rPr>
              <a:t> database. There can be multiple </a:t>
            </a:r>
            <a:r>
              <a:rPr lang="en-US" sz="1200" b="1" i="0" kern="1200" dirty="0">
                <a:solidFill>
                  <a:schemeClr val="tx1"/>
                </a:solidFill>
                <a:effectLst/>
                <a:latin typeface="+mn-lt"/>
                <a:ea typeface="+mn-ea"/>
                <a:cs typeface="+mn-cs"/>
              </a:rPr>
              <a:t>Candidate Keys </a:t>
            </a:r>
            <a:r>
              <a:rPr lang="en-US" sz="1200" b="0" i="0" kern="1200" dirty="0">
                <a:solidFill>
                  <a:schemeClr val="tx1"/>
                </a:solidFill>
                <a:effectLst/>
                <a:latin typeface="+mn-lt"/>
                <a:ea typeface="+mn-ea"/>
                <a:cs typeface="+mn-cs"/>
              </a:rPr>
              <a:t>in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one table. Each </a:t>
            </a:r>
            <a:r>
              <a:rPr lang="en-US" sz="1200" b="1" i="0" kern="1200" dirty="0">
                <a:solidFill>
                  <a:schemeClr val="tx1"/>
                </a:solidFill>
                <a:effectLst/>
                <a:latin typeface="+mn-lt"/>
                <a:ea typeface="+mn-ea"/>
                <a:cs typeface="+mn-cs"/>
              </a:rPr>
              <a:t>Candidate Key</a:t>
            </a:r>
            <a:r>
              <a:rPr lang="en-US" sz="1200" b="0" i="0" kern="1200" dirty="0">
                <a:solidFill>
                  <a:schemeClr val="tx1"/>
                </a:solidFill>
                <a:effectLst/>
                <a:latin typeface="+mn-lt"/>
                <a:ea typeface="+mn-ea"/>
                <a:cs typeface="+mn-cs"/>
              </a:rPr>
              <a:t> can qualify as a </a:t>
            </a:r>
            <a:r>
              <a:rPr lang="en-US" sz="1200" b="1" i="0" kern="1200" dirty="0">
                <a:solidFill>
                  <a:schemeClr val="tx1"/>
                </a:solidFill>
                <a:effectLst/>
                <a:latin typeface="+mn-lt"/>
                <a:ea typeface="+mn-ea"/>
                <a:cs typeface="+mn-cs"/>
              </a:rPr>
              <a:t>Primary Key</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Primary Key</a:t>
            </a:r>
            <a:r>
              <a:rPr lang="en-US" sz="1200" b="0" i="0" kern="1200" dirty="0">
                <a:solidFill>
                  <a:schemeClr val="tx1"/>
                </a:solidFill>
                <a:effectLst/>
                <a:latin typeface="+mn-lt"/>
                <a:ea typeface="+mn-ea"/>
                <a:cs typeface="+mn-cs"/>
              </a:rPr>
              <a:t> is a column or a combination of columns that uniquely identify a record.</a:t>
            </a:r>
          </a:p>
          <a:p>
            <a:pPr fontAlgn="base"/>
            <a:r>
              <a:rPr lang="en-US" sz="1200" b="0" i="0" kern="1200" dirty="0">
                <a:solidFill>
                  <a:schemeClr val="tx1"/>
                </a:solidFill>
                <a:effectLst/>
                <a:latin typeface="+mn-lt"/>
                <a:ea typeface="+mn-ea"/>
                <a:cs typeface="+mn-cs"/>
              </a:rPr>
              <a:t>Third normal form and BCNF are not the same if following conditions are true: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1. The table has 2 or more candidate keys</a:t>
            </a:r>
          </a:p>
          <a:p>
            <a:pPr fontAlgn="base"/>
            <a:r>
              <a:rPr lang="en-US" sz="1200" b="0" i="0" kern="1200" dirty="0">
                <a:solidFill>
                  <a:schemeClr val="tx1"/>
                </a:solidFill>
                <a:effectLst/>
                <a:latin typeface="+mn-lt"/>
                <a:ea typeface="+mn-ea"/>
                <a:cs typeface="+mn-cs"/>
              </a:rPr>
              <a:t>2. At least two of the candidate keys are composed of more than 1 attribute</a:t>
            </a:r>
          </a:p>
          <a:p>
            <a:pPr fontAlgn="base"/>
            <a:r>
              <a:rPr lang="en-US" sz="1200" b="0" i="0" kern="1200" dirty="0">
                <a:solidFill>
                  <a:schemeClr val="tx1"/>
                </a:solidFill>
                <a:effectLst/>
                <a:latin typeface="+mn-lt"/>
                <a:ea typeface="+mn-ea"/>
                <a:cs typeface="+mn-cs"/>
              </a:rPr>
              <a:t>3. The keys are not disjoint.</a:t>
            </a:r>
          </a:p>
          <a:p>
            <a:pPr fontAlgn="base"/>
            <a:r>
              <a:rPr lang="en-US" sz="1200" b="0" i="0" kern="1200" dirty="0">
                <a:solidFill>
                  <a:schemeClr val="tx1"/>
                </a:solidFill>
                <a:effectLst/>
                <a:latin typeface="+mn-lt"/>
                <a:ea typeface="+mn-ea"/>
                <a:cs typeface="+mn-cs"/>
              </a:rPr>
              <a:t>Example:</a:t>
            </a:r>
          </a:p>
          <a:p>
            <a:pPr fontAlgn="base"/>
            <a:r>
              <a:rPr lang="en-US" sz="1200" b="0" i="0" kern="1200" dirty="0">
                <a:solidFill>
                  <a:schemeClr val="tx1"/>
                </a:solidFill>
                <a:effectLst/>
                <a:latin typeface="+mn-lt"/>
                <a:ea typeface="+mn-ea"/>
                <a:cs typeface="+mn-cs"/>
              </a:rPr>
              <a:t>Address-&gt; {</a:t>
            </a:r>
            <a:r>
              <a:rPr lang="en-US" sz="1200" b="0" i="0" kern="1200" dirty="0" err="1">
                <a:solidFill>
                  <a:schemeClr val="tx1"/>
                </a:solidFill>
                <a:effectLst/>
                <a:latin typeface="+mn-lt"/>
                <a:ea typeface="+mn-ea"/>
                <a:cs typeface="+mn-cs"/>
              </a:rPr>
              <a:t>City,Street,Zip</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Key 1-&gt; {</a:t>
            </a:r>
            <a:r>
              <a:rPr lang="en-US" sz="1200" b="0" i="0" kern="1200" dirty="0" err="1">
                <a:solidFill>
                  <a:schemeClr val="tx1"/>
                </a:solidFill>
                <a:effectLst/>
                <a:latin typeface="+mn-lt"/>
                <a:ea typeface="+mn-ea"/>
                <a:cs typeface="+mn-cs"/>
              </a:rPr>
              <a:t>City,Zip</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Key 2-&gt;{</a:t>
            </a:r>
            <a:r>
              <a:rPr lang="en-US" sz="1200" b="0" i="0" kern="1200" dirty="0" err="1">
                <a:solidFill>
                  <a:schemeClr val="tx1"/>
                </a:solidFill>
                <a:effectLst/>
                <a:latin typeface="+mn-lt"/>
                <a:ea typeface="+mn-ea"/>
                <a:cs typeface="+mn-cs"/>
              </a:rPr>
              <a:t>City,Street</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No non key attribute hence this example is 3NF.</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City,Street</a:t>
            </a:r>
            <a:r>
              <a:rPr lang="en-US" sz="1200" b="0" i="0" kern="1200" dirty="0">
                <a:solidFill>
                  <a:schemeClr val="tx1"/>
                </a:solidFill>
                <a:effectLst/>
                <a:latin typeface="+mn-lt"/>
                <a:ea typeface="+mn-ea"/>
                <a:cs typeface="+mn-cs"/>
              </a:rPr>
              <a:t>}-&gt;{zip}</a:t>
            </a:r>
          </a:p>
          <a:p>
            <a:pPr fontAlgn="base"/>
            <a:r>
              <a:rPr lang="en-US" sz="1200" b="0" i="0" kern="1200" dirty="0">
                <a:solidFill>
                  <a:schemeClr val="tx1"/>
                </a:solidFill>
                <a:effectLst/>
                <a:latin typeface="+mn-lt"/>
                <a:ea typeface="+mn-ea"/>
                <a:cs typeface="+mn-cs"/>
              </a:rPr>
              <a:t>{Zip}-&gt;{City}</a:t>
            </a:r>
          </a:p>
          <a:p>
            <a:pPr fontAlgn="base"/>
            <a:r>
              <a:rPr lang="en-US" sz="1200" b="0" i="0" kern="1200" dirty="0">
                <a:solidFill>
                  <a:schemeClr val="tx1"/>
                </a:solidFill>
                <a:effectLst/>
                <a:latin typeface="+mn-lt"/>
                <a:ea typeface="+mn-ea"/>
                <a:cs typeface="+mn-cs"/>
              </a:rPr>
              <a:t>There is dependency between attributes belonging to key. Hence this is BCNF.</a:t>
            </a: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3D906F5-EF06-4E56-8330-181636F54A64}" type="slidenum">
              <a:rPr lang="en-US" smtClean="0"/>
              <a:t>3</a:t>
            </a:fld>
            <a:endParaRPr lang="en-US"/>
          </a:p>
        </p:txBody>
      </p:sp>
    </p:spTree>
    <p:extLst>
      <p:ext uri="{BB962C8B-B14F-4D97-AF65-F5344CB8AC3E}">
        <p14:creationId xmlns:p14="http://schemas.microsoft.com/office/powerpoint/2010/main" val="159507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2C65-B6C4-4A0A-BBC2-B7A436865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330727-8860-4E23-98DB-DA7A6AEB5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20EC74-B98C-49B8-AFAE-F0CD7F75AB09}"/>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5" name="Footer Placeholder 4">
            <a:extLst>
              <a:ext uri="{FF2B5EF4-FFF2-40B4-BE49-F238E27FC236}">
                <a16:creationId xmlns:a16="http://schemas.microsoft.com/office/drawing/2014/main" id="{93D84353-E29C-4B6E-863B-5F6C85D533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2AC189-DC43-44D1-B4B7-1DDBFFBD1242}"/>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351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6C8D-1380-47ED-9535-08E2B224CD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DFCE95-35ED-4434-864C-57759F258C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F4B9B-15E4-4719-BA55-DFE2897D021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5" name="Footer Placeholder 4">
            <a:extLst>
              <a:ext uri="{FF2B5EF4-FFF2-40B4-BE49-F238E27FC236}">
                <a16:creationId xmlns:a16="http://schemas.microsoft.com/office/drawing/2014/main" id="{112BFFFB-1339-4344-AAC9-60E8DD7082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CC260A6-91B5-4BE4-8005-026C52E24FF4}"/>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695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3CA36-43BB-45D3-B4EA-66F773AEA9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5F187-35C6-4BB6-8BB7-B1112BE98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9AD7C-CC2F-44B5-BD16-4DE16F0F5427}"/>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5" name="Footer Placeholder 4">
            <a:extLst>
              <a:ext uri="{FF2B5EF4-FFF2-40B4-BE49-F238E27FC236}">
                <a16:creationId xmlns:a16="http://schemas.microsoft.com/office/drawing/2014/main" id="{01B270CD-15BB-4D4D-9F85-3F9F315221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8D21F7-7ADE-4337-B225-7118C606264D}"/>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4664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5F4F-FE1A-45A3-ABE3-F479B213D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B833F-4C7A-4B4E-96F2-44B147BB36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AF99-462D-4D7C-A535-6AE70D3D59BF}"/>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5" name="Footer Placeholder 4">
            <a:extLst>
              <a:ext uri="{FF2B5EF4-FFF2-40B4-BE49-F238E27FC236}">
                <a16:creationId xmlns:a16="http://schemas.microsoft.com/office/drawing/2014/main" id="{B2842E17-F4EB-4BD2-A3F1-D31CB657C5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B93EAB-6058-44E6-8BCB-13B01BB2B73C}"/>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269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E9B-763A-42EA-B3BA-921036398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80285-7E59-436F-BA1D-CBE0C2369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F42B4-64D9-4766-A587-21EBFB732761}"/>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5" name="Footer Placeholder 4">
            <a:extLst>
              <a:ext uri="{FF2B5EF4-FFF2-40B4-BE49-F238E27FC236}">
                <a16:creationId xmlns:a16="http://schemas.microsoft.com/office/drawing/2014/main" id="{0C9F2660-EE6E-4294-A227-291943F316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D7DB15-3FED-4C66-A543-9CF1D8EECA3B}"/>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062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C71A-2798-4B0F-AB4A-7FC0AA596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1EA59-B1B6-4067-B0BB-C8D6FDF35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BDEE0-BE65-4C42-A341-9CEF05B6C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84AC8-97AD-4D79-ADF5-5EFE090F3D3F}"/>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6" name="Footer Placeholder 5">
            <a:extLst>
              <a:ext uri="{FF2B5EF4-FFF2-40B4-BE49-F238E27FC236}">
                <a16:creationId xmlns:a16="http://schemas.microsoft.com/office/drawing/2014/main" id="{3F6B8E20-1CAF-42FC-A80F-4F9401BF51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0B9731-040B-47E0-AB9C-F79F7A44D4AD}"/>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424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0560-BE34-44C5-BAF8-7279BECD6D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526E83-1514-480E-B4B5-F870FD2B8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60FD1-4B07-42AB-9725-1D0C19FD1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3F38-6D45-459C-8D8F-99B51EA8D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D46CB2-3A62-4F06-9E1C-40B121F67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E36D7-3CA4-4DC0-89F3-91FE64389926}"/>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8" name="Footer Placeholder 7">
            <a:extLst>
              <a:ext uri="{FF2B5EF4-FFF2-40B4-BE49-F238E27FC236}">
                <a16:creationId xmlns:a16="http://schemas.microsoft.com/office/drawing/2014/main" id="{4B993494-8C92-485A-96E1-553AED08E7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AD82CDD-5B4C-4A11-9D06-AF96D8E716B5}"/>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46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F566-9095-4CFA-B2FE-90F2243527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417A58-9AB0-4047-80B7-3CFCF267BFC9}"/>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4" name="Footer Placeholder 3">
            <a:extLst>
              <a:ext uri="{FF2B5EF4-FFF2-40B4-BE49-F238E27FC236}">
                <a16:creationId xmlns:a16="http://schemas.microsoft.com/office/drawing/2014/main" id="{99A6692F-08A0-4A2A-830C-90286E6292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0B99B18-0D0A-4C82-B9EB-09A1088AF776}"/>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438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F1E9C-4B3E-4884-99F3-C6E2CB842EE3}"/>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3" name="Footer Placeholder 2">
            <a:extLst>
              <a:ext uri="{FF2B5EF4-FFF2-40B4-BE49-F238E27FC236}">
                <a16:creationId xmlns:a16="http://schemas.microsoft.com/office/drawing/2014/main" id="{1F1E62DB-0C82-4C40-93C6-9C63437165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AD378C9-3C24-4718-8D5D-0352271A4577}"/>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803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C513-CB9A-4C66-8425-D5202EF26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7D673-B1DD-48DB-A268-DC95EB4E4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882158-449B-42EF-A173-F979501C5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8469F-E4FB-4704-9ECC-B45142E83E40}"/>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6" name="Footer Placeholder 5">
            <a:extLst>
              <a:ext uri="{FF2B5EF4-FFF2-40B4-BE49-F238E27FC236}">
                <a16:creationId xmlns:a16="http://schemas.microsoft.com/office/drawing/2014/main" id="{5CB1EAAC-5B14-4B53-A906-EB74912020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7B7EB5-F6E3-4DEF-A613-BD4B2EDC00CB}"/>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40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7B35-628D-4968-B773-473D4F433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64050-E965-44DF-B34D-3E36B3FB20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A2CE0-739E-4D68-8924-3AC971A38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36060-5AD7-471D-8986-A60429F7225F}"/>
              </a:ext>
            </a:extLst>
          </p:cNvPr>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8/14/2019</a:t>
            </a:fld>
            <a:endParaRPr lang="en-US"/>
          </a:p>
        </p:txBody>
      </p:sp>
      <p:sp>
        <p:nvSpPr>
          <p:cNvPr id="6" name="Footer Placeholder 5">
            <a:extLst>
              <a:ext uri="{FF2B5EF4-FFF2-40B4-BE49-F238E27FC236}">
                <a16:creationId xmlns:a16="http://schemas.microsoft.com/office/drawing/2014/main" id="{9920ACE9-B7FE-44C5-B15D-C76E8234E54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FB7B1-5942-40B6-BF7C-73062D67AF20}"/>
              </a:ext>
            </a:extLst>
          </p:cNvPr>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182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E0E5F9-0C9E-4EED-B11A-FEC9572DCEAA}"/>
              </a:ext>
            </a:extLst>
          </p:cNvPr>
          <p:cNvSpPr>
            <a:spLocks noGrp="1"/>
          </p:cNvSpPr>
          <p:nvPr>
            <p:ph type="title"/>
          </p:nvPr>
        </p:nvSpPr>
        <p:spPr>
          <a:xfrm>
            <a:off x="0" y="52772"/>
            <a:ext cx="10515600" cy="71597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D77F309-E135-49E5-849A-89B72282FDF3}"/>
              </a:ext>
            </a:extLst>
          </p:cNvPr>
          <p:cNvSpPr>
            <a:spLocks noGrp="1"/>
          </p:cNvSpPr>
          <p:nvPr>
            <p:ph type="body" idx="1"/>
          </p:nvPr>
        </p:nvSpPr>
        <p:spPr>
          <a:xfrm>
            <a:off x="350520" y="1253331"/>
            <a:ext cx="934212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74E8407F-4C7B-44FA-9C5B-5FCA98D6FB88}"/>
              </a:ext>
            </a:extLst>
          </p:cNvPr>
          <p:cNvSpPr/>
          <p:nvPr userDrawn="1"/>
        </p:nvSpPr>
        <p:spPr>
          <a:xfrm>
            <a:off x="0" y="708863"/>
            <a:ext cx="9564786" cy="5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7451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eorgemdallas.wordpress.com/2014/05/14/wavelets-4-dummies-signal-processing-fourier-transforms-and-heisenbe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gif"/><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hyperlink" Target="https://www.databasestar.com/database-normalizatio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omplexsql.com/database-normaliz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UrYLYV7WSHM?feature=oemb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ADE08E-9FDD-4DCC-A726-7D4CBFA52E42}"/>
              </a:ext>
            </a:extLst>
          </p:cNvPr>
          <p:cNvSpPr/>
          <p:nvPr/>
        </p:nvSpPr>
        <p:spPr>
          <a:xfrm>
            <a:off x="2196489" y="1548991"/>
            <a:ext cx="7947949" cy="2246769"/>
          </a:xfrm>
          <a:prstGeom prst="rect">
            <a:avLst/>
          </a:prstGeom>
        </p:spPr>
        <p:txBody>
          <a:bodyPr wrap="square">
            <a:spAutoFit/>
          </a:bodyPr>
          <a:lstStyle/>
          <a:p>
            <a:pPr marL="514350" indent="-514350" fontAlgn="base">
              <a:buFont typeface="+mj-lt"/>
              <a:buAutoNum type="arabicPeriod"/>
            </a:pPr>
            <a:r>
              <a:rPr lang="en-US" sz="2800" dirty="0">
                <a:solidFill>
                  <a:srgbClr val="000000"/>
                </a:solidFill>
                <a:latin typeface="Calibri" panose="020F0502020204030204" pitchFamily="34" charset="0"/>
                <a:cs typeface="Calibri" panose="020F0502020204030204" pitchFamily="34" charset="0"/>
              </a:rPr>
              <a:t>Normalization </a:t>
            </a:r>
          </a:p>
          <a:p>
            <a:pPr marL="514350" indent="-514350" fontAlgn="base">
              <a:buFont typeface="+mj-lt"/>
              <a:buAutoNum type="arabicPeriod"/>
            </a:pPr>
            <a:r>
              <a:rPr lang="en-US" sz="2800" dirty="0">
                <a:solidFill>
                  <a:srgbClr val="000000"/>
                </a:solidFill>
                <a:latin typeface="Calibri" panose="020F0502020204030204" pitchFamily="34" charset="0"/>
                <a:cs typeface="Calibri" panose="020F0502020204030204" pitchFamily="34" charset="0"/>
              </a:rPr>
              <a:t>Fast Fourier Transforms </a:t>
            </a:r>
          </a:p>
          <a:p>
            <a:pPr marL="514350" indent="-514350" fontAlgn="base">
              <a:buFont typeface="+mj-lt"/>
              <a:buAutoNum type="arabicPeriod"/>
            </a:pPr>
            <a:r>
              <a:rPr lang="en-US" sz="2800" dirty="0">
                <a:solidFill>
                  <a:srgbClr val="000000"/>
                </a:solidFill>
                <a:latin typeface="Calibri" panose="020F0502020204030204" pitchFamily="34" charset="0"/>
                <a:cs typeface="Calibri" panose="020F0502020204030204" pitchFamily="34" charset="0"/>
              </a:rPr>
              <a:t>Discrete Wavelength Transforms </a:t>
            </a:r>
          </a:p>
          <a:p>
            <a:pPr marL="514350" indent="-514350" fontAlgn="base">
              <a:buFont typeface="+mj-lt"/>
              <a:buAutoNum type="arabicPeriod"/>
            </a:pPr>
            <a:r>
              <a:rPr lang="en-US" sz="2800" dirty="0">
                <a:solidFill>
                  <a:srgbClr val="000000"/>
                </a:solidFill>
                <a:latin typeface="Calibri" panose="020F0502020204030204" pitchFamily="34" charset="0"/>
                <a:cs typeface="Calibri" panose="020F0502020204030204" pitchFamily="34" charset="0"/>
              </a:rPr>
              <a:t>Coordinate Transformations (for geometric data vs. Euclidean)</a:t>
            </a:r>
            <a:r>
              <a:rPr lang="en-US" sz="2800" dirty="0">
                <a:solidFill>
                  <a:srgbClr val="000000"/>
                </a:solidFill>
                <a:latin typeface="Times New Roman" panose="02020603050405020304" pitchFamily="18" charset="0"/>
              </a:rPr>
              <a:t> </a:t>
            </a:r>
            <a:endParaRPr lang="en-US" sz="2800" b="0" i="0" dirty="0">
              <a:solidFill>
                <a:srgbClr val="000000"/>
              </a:solidFill>
              <a:effectLst/>
              <a:latin typeface="Segoe UI" panose="020B0502040204020203" pitchFamily="34" charset="0"/>
            </a:endParaRPr>
          </a:p>
        </p:txBody>
      </p:sp>
      <p:sp>
        <p:nvSpPr>
          <p:cNvPr id="2" name="Rectangle 1">
            <a:extLst>
              <a:ext uri="{FF2B5EF4-FFF2-40B4-BE49-F238E27FC236}">
                <a16:creationId xmlns:a16="http://schemas.microsoft.com/office/drawing/2014/main" id="{E5F86A6D-3634-415A-9B51-2CC0C884846B}"/>
              </a:ext>
            </a:extLst>
          </p:cNvPr>
          <p:cNvSpPr/>
          <p:nvPr/>
        </p:nvSpPr>
        <p:spPr>
          <a:xfrm>
            <a:off x="325329" y="74414"/>
            <a:ext cx="3532314" cy="584775"/>
          </a:xfrm>
          <a:prstGeom prst="rect">
            <a:avLst/>
          </a:prstGeom>
        </p:spPr>
        <p:txBody>
          <a:bodyPr wrap="none">
            <a:spAutoFit/>
          </a:bodyPr>
          <a:lstStyle/>
          <a:p>
            <a:pPr fontAlgn="base"/>
            <a:r>
              <a:rPr lang="en-US" sz="3200" b="1" dirty="0">
                <a:solidFill>
                  <a:srgbClr val="000000"/>
                </a:solidFill>
                <a:latin typeface="Calibri" panose="020F0502020204030204" pitchFamily="34" charset="0"/>
                <a:cs typeface="Calibri" panose="020F0502020204030204" pitchFamily="34" charset="0"/>
              </a:rPr>
              <a:t>Extracting Features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6BF61-B877-49B7-B5D5-9BC7BC43133C}"/>
              </a:ext>
            </a:extLst>
          </p:cNvPr>
          <p:cNvSpPr/>
          <p:nvPr/>
        </p:nvSpPr>
        <p:spPr>
          <a:xfrm>
            <a:off x="0" y="55036"/>
            <a:ext cx="5106835" cy="584775"/>
          </a:xfrm>
          <a:prstGeom prst="rect">
            <a:avLst/>
          </a:prstGeom>
        </p:spPr>
        <p:txBody>
          <a:bodyPr wrap="square">
            <a:spAutoFit/>
          </a:bodyPr>
          <a:lstStyle/>
          <a:p>
            <a:r>
              <a:rPr lang="en-US" sz="3200" b="1" dirty="0">
                <a:solidFill>
                  <a:srgbClr val="000000"/>
                </a:solidFill>
                <a:latin typeface="Calibri" panose="020F0502020204030204" pitchFamily="34" charset="0"/>
                <a:cs typeface="Calibri" panose="020F0502020204030204" pitchFamily="34" charset="0"/>
              </a:rPr>
              <a:t>Discrete Wavelet Transforms</a:t>
            </a:r>
            <a:endParaRPr lang="en-US" sz="3200" b="1" dirty="0"/>
          </a:p>
        </p:txBody>
      </p:sp>
      <p:sp>
        <p:nvSpPr>
          <p:cNvPr id="5" name="Rectangle 4">
            <a:extLst>
              <a:ext uri="{FF2B5EF4-FFF2-40B4-BE49-F238E27FC236}">
                <a16:creationId xmlns:a16="http://schemas.microsoft.com/office/drawing/2014/main" id="{5181756A-AE39-4645-9597-986D20EBC464}"/>
              </a:ext>
            </a:extLst>
          </p:cNvPr>
          <p:cNvSpPr/>
          <p:nvPr/>
        </p:nvSpPr>
        <p:spPr>
          <a:xfrm>
            <a:off x="48478" y="6207453"/>
            <a:ext cx="11873447" cy="369332"/>
          </a:xfrm>
          <a:prstGeom prst="rect">
            <a:avLst/>
          </a:prstGeom>
        </p:spPr>
        <p:txBody>
          <a:bodyPr wrap="square">
            <a:spAutoFit/>
          </a:bodyPr>
          <a:lstStyle/>
          <a:p>
            <a:r>
              <a:rPr lang="en-US" dirty="0">
                <a:solidFill>
                  <a:srgbClr val="002060"/>
                </a:solidFill>
                <a:hlinkClick r:id="rId2">
                  <a:extLst>
                    <a:ext uri="{A12FA001-AC4F-418D-AE19-62706E023703}">
                      <ahyp:hlinkClr xmlns:ahyp="http://schemas.microsoft.com/office/drawing/2018/hyperlinkcolor" val="tx"/>
                    </a:ext>
                  </a:extLst>
                </a:hlinkClick>
              </a:rPr>
              <a:t>https://georgemdallas.wordpress.com/2014/05/14/wavelets-4-dummies-signal-processing-fourier-transforms-and-heisenberg/</a:t>
            </a:r>
            <a:endParaRPr lang="en-US" dirty="0">
              <a:solidFill>
                <a:srgbClr val="002060"/>
              </a:solidFill>
            </a:endParaRPr>
          </a:p>
        </p:txBody>
      </p:sp>
      <p:sp>
        <p:nvSpPr>
          <p:cNvPr id="6" name="Rectangle 5">
            <a:extLst>
              <a:ext uri="{FF2B5EF4-FFF2-40B4-BE49-F238E27FC236}">
                <a16:creationId xmlns:a16="http://schemas.microsoft.com/office/drawing/2014/main" id="{BD094C9F-C2F2-4921-8F4D-D386CE83BBEF}"/>
              </a:ext>
            </a:extLst>
          </p:cNvPr>
          <p:cNvSpPr/>
          <p:nvPr/>
        </p:nvSpPr>
        <p:spPr>
          <a:xfrm>
            <a:off x="149150" y="797510"/>
            <a:ext cx="8277219" cy="5355312"/>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wavelet is a ‘mini wave’ while sin() and cos() are infinite (they never go to zero and stay there, they carry on forever).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During the Fourier Transform the signal is deconstructed into infinitely long waves</a:t>
            </a:r>
          </a:p>
          <a:p>
            <a:pPr marL="1200150"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If you have a high resolution in the frequency domain (i.e. focusing on one frequency, like sin(3x) ) it is hard to isolate it in time, as each frequency exists across all time. </a:t>
            </a:r>
          </a:p>
          <a:p>
            <a:pPr marL="1200150" lvl="2"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Being uncertain of the time when focusing on the frequency is the flip-side of being uncertain of the frequency when focusing on time.</a:t>
            </a:r>
          </a:p>
          <a:p>
            <a:pPr marL="1200150" lvl="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 overcome this resolution problem a Wavelet Transform is used to deconstruct the signal into a load of wavelets being added together. Wavelets are useful because they are </a:t>
            </a:r>
            <a:r>
              <a:rPr lang="en-US" b="1" dirty="0">
                <a:latin typeface="Calibri" panose="020F0502020204030204" pitchFamily="34" charset="0"/>
                <a:cs typeface="Calibri" panose="020F0502020204030204" pitchFamily="34" charset="0"/>
              </a:rPr>
              <a:t>limited in time and frequency.</a:t>
            </a:r>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Wavelet Transform deconstructs the signal using the same wavelet at different scales,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100’s of different wavelets = 100’s of different transforms and therefore hundreds of different domains.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Each domain has ‘scale’ on the x-axis rather than ‘frequency’, which provides better resolution in the limited the time domain</a:t>
            </a:r>
          </a:p>
        </p:txBody>
      </p:sp>
      <p:pic>
        <p:nvPicPr>
          <p:cNvPr id="7" name="Picture 6">
            <a:extLst>
              <a:ext uri="{FF2B5EF4-FFF2-40B4-BE49-F238E27FC236}">
                <a16:creationId xmlns:a16="http://schemas.microsoft.com/office/drawing/2014/main" id="{6A4187A1-B427-4396-8976-CF0B0F4AB6E9}"/>
              </a:ext>
            </a:extLst>
          </p:cNvPr>
          <p:cNvPicPr>
            <a:picLocks noChangeAspect="1"/>
          </p:cNvPicPr>
          <p:nvPr/>
        </p:nvPicPr>
        <p:blipFill>
          <a:blip r:embed="rId3"/>
          <a:stretch>
            <a:fillRect/>
          </a:stretch>
        </p:blipFill>
        <p:spPr>
          <a:xfrm>
            <a:off x="8145674" y="3958542"/>
            <a:ext cx="3954657" cy="1739096"/>
          </a:xfrm>
          <a:prstGeom prst="rect">
            <a:avLst/>
          </a:prstGeom>
        </p:spPr>
      </p:pic>
      <p:sp>
        <p:nvSpPr>
          <p:cNvPr id="8" name="Rectangle 7">
            <a:extLst>
              <a:ext uri="{FF2B5EF4-FFF2-40B4-BE49-F238E27FC236}">
                <a16:creationId xmlns:a16="http://schemas.microsoft.com/office/drawing/2014/main" id="{0A000C91-0531-4E96-B74C-3661FEDAC2ED}"/>
              </a:ext>
            </a:extLst>
          </p:cNvPr>
          <p:cNvSpPr/>
          <p:nvPr/>
        </p:nvSpPr>
        <p:spPr>
          <a:xfrm>
            <a:off x="9018169" y="3518969"/>
            <a:ext cx="2490362" cy="369332"/>
          </a:xfrm>
          <a:prstGeom prst="rect">
            <a:avLst/>
          </a:prstGeom>
        </p:spPr>
        <p:txBody>
          <a:bodyPr wrap="none">
            <a:spAutoFit/>
          </a:bodyPr>
          <a:lstStyle/>
          <a:p>
            <a:r>
              <a:rPr lang="en-US" dirty="0"/>
              <a:t>‘denoised’ using wavelets</a:t>
            </a:r>
          </a:p>
        </p:txBody>
      </p:sp>
      <p:pic>
        <p:nvPicPr>
          <p:cNvPr id="9" name="Picture 8">
            <a:extLst>
              <a:ext uri="{FF2B5EF4-FFF2-40B4-BE49-F238E27FC236}">
                <a16:creationId xmlns:a16="http://schemas.microsoft.com/office/drawing/2014/main" id="{1CC1634A-6926-4E6F-B7C8-3C1B530753C1}"/>
              </a:ext>
            </a:extLst>
          </p:cNvPr>
          <p:cNvPicPr>
            <a:picLocks noChangeAspect="1"/>
          </p:cNvPicPr>
          <p:nvPr/>
        </p:nvPicPr>
        <p:blipFill>
          <a:blip r:embed="rId4"/>
          <a:stretch>
            <a:fillRect/>
          </a:stretch>
        </p:blipFill>
        <p:spPr>
          <a:xfrm>
            <a:off x="8164429" y="607758"/>
            <a:ext cx="3848100" cy="2895600"/>
          </a:xfrm>
          <a:prstGeom prst="rect">
            <a:avLst/>
          </a:prstGeom>
        </p:spPr>
      </p:pic>
      <p:sp>
        <p:nvSpPr>
          <p:cNvPr id="10" name="Rectangle 9">
            <a:extLst>
              <a:ext uri="{FF2B5EF4-FFF2-40B4-BE49-F238E27FC236}">
                <a16:creationId xmlns:a16="http://schemas.microsoft.com/office/drawing/2014/main" id="{C6B81EC0-B1E5-447E-A184-C6310CDB5BBB}"/>
              </a:ext>
            </a:extLst>
          </p:cNvPr>
          <p:cNvSpPr/>
          <p:nvPr/>
        </p:nvSpPr>
        <p:spPr>
          <a:xfrm>
            <a:off x="8360757" y="235707"/>
            <a:ext cx="3256597" cy="369332"/>
          </a:xfrm>
          <a:prstGeom prst="rect">
            <a:avLst/>
          </a:prstGeom>
        </p:spPr>
        <p:txBody>
          <a:bodyPr wrap="none">
            <a:spAutoFit/>
          </a:bodyPr>
          <a:lstStyle/>
          <a:p>
            <a:r>
              <a:rPr lang="en-US" dirty="0"/>
              <a:t> Same wavelet at different scales</a:t>
            </a:r>
          </a:p>
        </p:txBody>
      </p:sp>
    </p:spTree>
    <p:extLst>
      <p:ext uri="{BB962C8B-B14F-4D97-AF65-F5344CB8AC3E}">
        <p14:creationId xmlns:p14="http://schemas.microsoft.com/office/powerpoint/2010/main" val="190562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6BF61-B877-49B7-B5D5-9BC7BC43133C}"/>
              </a:ext>
            </a:extLst>
          </p:cNvPr>
          <p:cNvSpPr/>
          <p:nvPr/>
        </p:nvSpPr>
        <p:spPr>
          <a:xfrm>
            <a:off x="0" y="115790"/>
            <a:ext cx="10487167" cy="584775"/>
          </a:xfrm>
          <a:prstGeom prst="rect">
            <a:avLst/>
          </a:prstGeom>
        </p:spPr>
        <p:txBody>
          <a:bodyPr wrap="square">
            <a:spAutoFit/>
          </a:bodyPr>
          <a:lstStyle/>
          <a:p>
            <a:pPr fontAlgn="base"/>
            <a:r>
              <a:rPr lang="en-US" sz="3200" b="1" dirty="0">
                <a:solidFill>
                  <a:srgbClr val="000000"/>
                </a:solidFill>
                <a:latin typeface="Calibri" panose="020F0502020204030204" pitchFamily="34" charset="0"/>
                <a:cs typeface="Calibri" panose="020F0502020204030204" pitchFamily="34" charset="0"/>
              </a:rPr>
              <a:t>Coordinate Transformations </a:t>
            </a:r>
            <a:r>
              <a:rPr lang="en-US" sz="2400" b="1" dirty="0">
                <a:solidFill>
                  <a:srgbClr val="000000"/>
                </a:solidFill>
                <a:latin typeface="Calibri" panose="020F0502020204030204" pitchFamily="34" charset="0"/>
                <a:cs typeface="Calibri" panose="020F0502020204030204" pitchFamily="34" charset="0"/>
              </a:rPr>
              <a:t>for geometric data defined over Euclidean </a:t>
            </a:r>
          </a:p>
        </p:txBody>
      </p:sp>
      <p:sp>
        <p:nvSpPr>
          <p:cNvPr id="4" name="Rectangle 3">
            <a:extLst>
              <a:ext uri="{FF2B5EF4-FFF2-40B4-BE49-F238E27FC236}">
                <a16:creationId xmlns:a16="http://schemas.microsoft.com/office/drawing/2014/main" id="{DC112B9A-AE77-4512-AE23-399DF711DDA4}"/>
              </a:ext>
            </a:extLst>
          </p:cNvPr>
          <p:cNvSpPr/>
          <p:nvPr/>
        </p:nvSpPr>
        <p:spPr>
          <a:xfrm>
            <a:off x="520107" y="993017"/>
            <a:ext cx="10795321" cy="4909036"/>
          </a:xfrm>
          <a:prstGeom prst="rect">
            <a:avLst/>
          </a:prstGeom>
        </p:spPr>
        <p:txBody>
          <a:bodyPr wrap="square">
            <a:spAutoFit/>
          </a:bodyPr>
          <a:lstStyle/>
          <a:p>
            <a:pPr marL="285750" indent="-285750">
              <a:buFont typeface="Arial" panose="020B0604020202020204" pitchFamily="34" charset="0"/>
              <a:buChar char="•"/>
            </a:pPr>
            <a:r>
              <a:rPr lang="en-US" dirty="0"/>
              <a:t>Because there are often many different possible coordinate systems for describing geometrical figures, it is important to understand how they are related. </a:t>
            </a:r>
          </a:p>
          <a:p>
            <a:pPr marL="742950" lvl="1" indent="-285750">
              <a:buFont typeface="Wingdings" panose="05000000000000000000" pitchFamily="2" charset="2"/>
              <a:buChar char="Ø"/>
            </a:pPr>
            <a:r>
              <a:rPr lang="en-US" dirty="0"/>
              <a:t>Such relations are described by </a:t>
            </a:r>
            <a:r>
              <a:rPr lang="en-US" i="1" dirty="0"/>
              <a:t>coordinate transformations</a:t>
            </a:r>
            <a:r>
              <a:rPr lang="en-US" dirty="0"/>
              <a:t> which give formulas for the coordinates in one system in terms of the coordinates in another system. </a:t>
            </a:r>
          </a:p>
          <a:p>
            <a:pPr marL="1200150" lvl="2" indent="-285750">
              <a:buFont typeface="Wingdings" panose="05000000000000000000" pitchFamily="2" charset="2"/>
              <a:buChar char="Ø"/>
            </a:pPr>
            <a:r>
              <a:rPr lang="en-US" dirty="0"/>
              <a:t>For example, in the plane, if Cartesian coordinates (</a:t>
            </a:r>
            <a:r>
              <a:rPr lang="en-US" i="1" dirty="0"/>
              <a:t>x</a:t>
            </a:r>
            <a:r>
              <a:rPr lang="en-US" dirty="0"/>
              <a:t>, </a:t>
            </a:r>
            <a:r>
              <a:rPr lang="en-US" i="1" dirty="0"/>
              <a:t>y</a:t>
            </a:r>
            <a:r>
              <a:rPr lang="en-US" dirty="0"/>
              <a:t>) and polar coordinates (</a:t>
            </a:r>
            <a:r>
              <a:rPr lang="en-US" i="1" dirty="0"/>
              <a:t>r</a:t>
            </a:r>
            <a:r>
              <a:rPr lang="en-US" dirty="0"/>
              <a:t>, </a:t>
            </a:r>
            <a:r>
              <a:rPr lang="en-US" i="1" dirty="0"/>
              <a:t>θ</a:t>
            </a:r>
            <a:r>
              <a:rPr lang="en-US" dirty="0"/>
              <a:t>) have the same origin, and the polar axis is the positive </a:t>
            </a:r>
            <a:r>
              <a:rPr lang="en-US" i="1" dirty="0"/>
              <a:t>x</a:t>
            </a:r>
            <a:r>
              <a:rPr lang="en-US" dirty="0"/>
              <a:t> axis, then the coordinate transformation from polar to Cartesian coordinates is given by </a:t>
            </a:r>
            <a:r>
              <a:rPr lang="en-US" i="1" dirty="0"/>
              <a:t>x</a:t>
            </a:r>
            <a:r>
              <a:rPr lang="en-US" dirty="0"/>
              <a:t> = </a:t>
            </a:r>
            <a:r>
              <a:rPr lang="en-US" i="1" dirty="0"/>
              <a:t>r</a:t>
            </a:r>
            <a:r>
              <a:rPr lang="en-US" dirty="0"/>
              <a:t> </a:t>
            </a:r>
            <a:r>
              <a:rPr lang="en-US" dirty="0" err="1"/>
              <a:t>cos</a:t>
            </a:r>
            <a:r>
              <a:rPr lang="en-US" i="1" dirty="0" err="1"/>
              <a:t>θ</a:t>
            </a:r>
            <a:r>
              <a:rPr lang="en-US" dirty="0"/>
              <a:t> and </a:t>
            </a:r>
            <a:r>
              <a:rPr lang="en-US" i="1" dirty="0"/>
              <a:t>y</a:t>
            </a:r>
            <a:r>
              <a:rPr lang="en-US" dirty="0"/>
              <a:t> = </a:t>
            </a:r>
            <a:r>
              <a:rPr lang="en-US" i="1" dirty="0"/>
              <a:t>r</a:t>
            </a:r>
            <a:r>
              <a:rPr lang="en-US" dirty="0"/>
              <a:t> </a:t>
            </a:r>
            <a:r>
              <a:rPr lang="en-US" dirty="0" err="1"/>
              <a:t>sin</a:t>
            </a:r>
            <a:r>
              <a:rPr lang="en-US" i="1" dirty="0" err="1"/>
              <a:t>θ</a:t>
            </a:r>
            <a:r>
              <a:rPr lang="en-US" dirty="0"/>
              <a:t>.</a:t>
            </a:r>
          </a:p>
          <a:p>
            <a:pPr marL="285750" indent="-285750">
              <a:spcBef>
                <a:spcPts val="600"/>
              </a:spcBef>
              <a:buFont typeface="Arial" panose="020B0604020202020204" pitchFamily="34" charset="0"/>
              <a:buChar char="•"/>
            </a:pPr>
            <a:r>
              <a:rPr lang="en-US" dirty="0"/>
              <a:t>With every bijection* from the space to itself two coordinate transformations can be associated:</a:t>
            </a:r>
          </a:p>
          <a:p>
            <a:pPr marL="800100" lvl="1" indent="-342900">
              <a:buFont typeface="+mj-lt"/>
              <a:buAutoNum type="arabicPeriod"/>
            </a:pPr>
            <a:r>
              <a:rPr lang="en-US" dirty="0"/>
              <a:t>such that the new coordinates of the image of each point are the same as the old coordinates of the original point (the formulas for the mapping are the inverse of those for the coordinate transformation)</a:t>
            </a:r>
          </a:p>
          <a:p>
            <a:pPr marL="800100" lvl="1" indent="-342900">
              <a:buFont typeface="+mj-lt"/>
              <a:buAutoNum type="arabicPeriod"/>
            </a:pPr>
            <a:r>
              <a:rPr lang="en-US" dirty="0"/>
              <a:t>such that the old coordinates of the image of each point are the same as the new coordinates of the original point (the formulas for the mapping are the same as those for the coordinate transformation)</a:t>
            </a:r>
          </a:p>
          <a:p>
            <a:endParaRPr lang="en-US" dirty="0"/>
          </a:p>
          <a:p>
            <a:r>
              <a:rPr lang="en-US" dirty="0"/>
              <a:t>For example, in 1 dimension, if the mapping is a translation of 3 to the right, the first moves the origin from 0 to 3, so that the coordinate of each point becomes 3 less, while the second moves the origin from 0 to −3, so that the coordinate of each point becomes 3 more.</a:t>
            </a:r>
          </a:p>
          <a:p>
            <a:endParaRPr lang="en-US" sz="20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8E64A2F6-BF5D-47DF-B2DE-993A4720A169}"/>
              </a:ext>
            </a:extLst>
          </p:cNvPr>
          <p:cNvSpPr/>
          <p:nvPr/>
        </p:nvSpPr>
        <p:spPr>
          <a:xfrm>
            <a:off x="188976" y="5732840"/>
            <a:ext cx="11814048" cy="923330"/>
          </a:xfrm>
          <a:prstGeom prst="rect">
            <a:avLst/>
          </a:prstGeom>
        </p:spPr>
        <p:txBody>
          <a:bodyPr wrap="square">
            <a:spAutoFit/>
          </a:bodyPr>
          <a:lstStyle/>
          <a:p>
            <a:r>
              <a:rPr lang="en-US" b="0" i="0" dirty="0">
                <a:solidFill>
                  <a:srgbClr val="222222"/>
                </a:solidFill>
                <a:effectLst/>
              </a:rPr>
              <a:t>*B</a:t>
            </a:r>
            <a:r>
              <a:rPr lang="en-US" b="1" i="0" dirty="0">
                <a:solidFill>
                  <a:srgbClr val="222222"/>
                </a:solidFill>
                <a:effectLst/>
              </a:rPr>
              <a:t>ijection</a:t>
            </a:r>
            <a:r>
              <a:rPr lang="en-US" b="0" i="0" dirty="0">
                <a:solidFill>
                  <a:srgbClr val="222222"/>
                </a:solidFill>
                <a:effectLst/>
              </a:rPr>
              <a:t>, </a:t>
            </a:r>
            <a:r>
              <a:rPr lang="en-US" b="1" i="0" dirty="0">
                <a:solidFill>
                  <a:srgbClr val="222222"/>
                </a:solidFill>
                <a:effectLst/>
              </a:rPr>
              <a:t>bijective function</a:t>
            </a:r>
            <a:r>
              <a:rPr lang="en-US" b="0" i="0" dirty="0">
                <a:solidFill>
                  <a:srgbClr val="222222"/>
                </a:solidFill>
                <a:effectLst/>
              </a:rPr>
              <a:t>, or </a:t>
            </a:r>
            <a:r>
              <a:rPr lang="en-US" b="1" i="0" dirty="0">
                <a:solidFill>
                  <a:srgbClr val="222222"/>
                </a:solidFill>
                <a:effectLst/>
              </a:rPr>
              <a:t>one-to-one correspondence</a:t>
            </a:r>
            <a:r>
              <a:rPr lang="en-US" b="0" i="0" dirty="0">
                <a:solidFill>
                  <a:srgbClr val="222222"/>
                </a:solidFill>
                <a:effectLst/>
              </a:rPr>
              <a:t> is a function between the elements of two sets where each element of one set is paired with exactly one element of the other set, and each element of the other set is paired with exactly one element of the </a:t>
            </a:r>
            <a:r>
              <a:rPr lang="en-US" b="0" i="0">
                <a:solidFill>
                  <a:srgbClr val="222222"/>
                </a:solidFill>
                <a:effectLst/>
              </a:rPr>
              <a:t>first set and </a:t>
            </a:r>
            <a:r>
              <a:rPr lang="en-US" b="0" i="0" dirty="0">
                <a:solidFill>
                  <a:srgbClr val="222222"/>
                </a:solidFill>
                <a:effectLst/>
              </a:rPr>
              <a:t>there are no unpaired elements.</a:t>
            </a:r>
            <a:endParaRPr lang="en-US" dirty="0"/>
          </a:p>
        </p:txBody>
      </p:sp>
    </p:spTree>
    <p:extLst>
      <p:ext uri="{BB962C8B-B14F-4D97-AF65-F5344CB8AC3E}">
        <p14:creationId xmlns:p14="http://schemas.microsoft.com/office/powerpoint/2010/main" val="416409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ranslation geometry dilation">
            <a:extLst>
              <a:ext uri="{FF2B5EF4-FFF2-40B4-BE49-F238E27FC236}">
                <a16:creationId xmlns:a16="http://schemas.microsoft.com/office/drawing/2014/main" id="{CA759438-3B70-4115-B4BA-5B0C71B0F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50000" r="6555" b="5638"/>
          <a:stretch/>
        </p:blipFill>
        <p:spPr bwMode="auto">
          <a:xfrm>
            <a:off x="8714811" y="2151323"/>
            <a:ext cx="2909104" cy="27634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726BF61-B877-49B7-B5D5-9BC7BC43133C}"/>
              </a:ext>
            </a:extLst>
          </p:cNvPr>
          <p:cNvSpPr/>
          <p:nvPr/>
        </p:nvSpPr>
        <p:spPr>
          <a:xfrm>
            <a:off x="0" y="115790"/>
            <a:ext cx="10487167" cy="584775"/>
          </a:xfrm>
          <a:prstGeom prst="rect">
            <a:avLst/>
          </a:prstGeom>
        </p:spPr>
        <p:txBody>
          <a:bodyPr wrap="square">
            <a:spAutoFit/>
          </a:bodyPr>
          <a:lstStyle/>
          <a:p>
            <a:pPr fontAlgn="base"/>
            <a:r>
              <a:rPr lang="en-US" sz="3200" b="1" dirty="0">
                <a:solidFill>
                  <a:srgbClr val="000000"/>
                </a:solidFill>
                <a:latin typeface="Calibri" panose="020F0502020204030204" pitchFamily="34" charset="0"/>
                <a:cs typeface="Calibri" panose="020F0502020204030204" pitchFamily="34" charset="0"/>
              </a:rPr>
              <a:t>Coordinate Transformations </a:t>
            </a:r>
            <a:r>
              <a:rPr lang="en-US" sz="2400" b="1" dirty="0">
                <a:solidFill>
                  <a:srgbClr val="000000"/>
                </a:solidFill>
                <a:latin typeface="Calibri" panose="020F0502020204030204" pitchFamily="34" charset="0"/>
                <a:cs typeface="Calibri" panose="020F0502020204030204" pitchFamily="34" charset="0"/>
              </a:rPr>
              <a:t>for geometric data defined over Euclidean </a:t>
            </a:r>
          </a:p>
        </p:txBody>
      </p:sp>
      <p:sp>
        <p:nvSpPr>
          <p:cNvPr id="3" name="Rectangle 2">
            <a:extLst>
              <a:ext uri="{FF2B5EF4-FFF2-40B4-BE49-F238E27FC236}">
                <a16:creationId xmlns:a16="http://schemas.microsoft.com/office/drawing/2014/main" id="{6F9FDC60-52EB-4FA8-A27B-2FB6244A5463}"/>
              </a:ext>
            </a:extLst>
          </p:cNvPr>
          <p:cNvSpPr/>
          <p:nvPr/>
        </p:nvSpPr>
        <p:spPr>
          <a:xfrm>
            <a:off x="3427617" y="2448575"/>
            <a:ext cx="3366722" cy="369332"/>
          </a:xfrm>
          <a:prstGeom prst="rect">
            <a:avLst/>
          </a:prstGeom>
        </p:spPr>
        <p:txBody>
          <a:bodyPr wrap="square">
            <a:spAutoFit/>
          </a:bodyPr>
          <a:lstStyle/>
          <a:p>
            <a:r>
              <a:rPr lang="en-US" b="1" dirty="0">
                <a:solidFill>
                  <a:srgbClr val="222222"/>
                </a:solidFill>
                <a:latin typeface="Roboto"/>
              </a:rPr>
              <a:t>4 types of transformations </a:t>
            </a:r>
          </a:p>
        </p:txBody>
      </p:sp>
      <p:sp>
        <p:nvSpPr>
          <p:cNvPr id="4" name="Rectangle 3">
            <a:extLst>
              <a:ext uri="{FF2B5EF4-FFF2-40B4-BE49-F238E27FC236}">
                <a16:creationId xmlns:a16="http://schemas.microsoft.com/office/drawing/2014/main" id="{DC112B9A-AE77-4512-AE23-399DF711DDA4}"/>
              </a:ext>
            </a:extLst>
          </p:cNvPr>
          <p:cNvSpPr/>
          <p:nvPr/>
        </p:nvSpPr>
        <p:spPr>
          <a:xfrm>
            <a:off x="398187" y="932057"/>
            <a:ext cx="10795321" cy="1015663"/>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 geometric transformation the object itself is moved relative to a stationary coordinate system or background on the other hand in coordinate transformation the object is held stationary while the coordinate system is moved relative to the object.</a:t>
            </a:r>
          </a:p>
        </p:txBody>
      </p:sp>
      <p:pic>
        <p:nvPicPr>
          <p:cNvPr id="10" name="Picture 9" descr="A close up of text on a white background&#10;&#10;Description automatically generated">
            <a:extLst>
              <a:ext uri="{FF2B5EF4-FFF2-40B4-BE49-F238E27FC236}">
                <a16:creationId xmlns:a16="http://schemas.microsoft.com/office/drawing/2014/main" id="{3AE7243D-7B23-49E2-BE24-2819229E1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780" y="4435808"/>
            <a:ext cx="2881359" cy="2200422"/>
          </a:xfrm>
          <a:prstGeom prst="rect">
            <a:avLst/>
          </a:prstGeom>
        </p:spPr>
      </p:pic>
      <p:pic>
        <p:nvPicPr>
          <p:cNvPr id="12" name="Picture 11" descr="A close up of text on a screen&#10;&#10;Description automatically generated">
            <a:extLst>
              <a:ext uri="{FF2B5EF4-FFF2-40B4-BE49-F238E27FC236}">
                <a16:creationId xmlns:a16="http://schemas.microsoft.com/office/drawing/2014/main" id="{DC012DF1-F39D-454E-8B30-CD6F236F7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64" y="4323173"/>
            <a:ext cx="2240149" cy="2372191"/>
          </a:xfrm>
          <a:prstGeom prst="rect">
            <a:avLst/>
          </a:prstGeom>
        </p:spPr>
      </p:pic>
      <p:sp>
        <p:nvSpPr>
          <p:cNvPr id="13" name="Rectangle 12">
            <a:extLst>
              <a:ext uri="{FF2B5EF4-FFF2-40B4-BE49-F238E27FC236}">
                <a16:creationId xmlns:a16="http://schemas.microsoft.com/office/drawing/2014/main" id="{E4FFC3C6-3F2E-4272-9FF9-65899174A39B}"/>
              </a:ext>
            </a:extLst>
          </p:cNvPr>
          <p:cNvSpPr/>
          <p:nvPr/>
        </p:nvSpPr>
        <p:spPr>
          <a:xfrm>
            <a:off x="4049998" y="3855428"/>
            <a:ext cx="1043876" cy="369332"/>
          </a:xfrm>
          <a:prstGeom prst="rect">
            <a:avLst/>
          </a:prstGeom>
        </p:spPr>
        <p:txBody>
          <a:bodyPr wrap="none">
            <a:spAutoFit/>
          </a:bodyPr>
          <a:lstStyle/>
          <a:p>
            <a:r>
              <a:rPr lang="en-US" dirty="0">
                <a:solidFill>
                  <a:srgbClr val="222222"/>
                </a:solidFill>
                <a:latin typeface="Roboto"/>
              </a:rPr>
              <a:t>Rotation</a:t>
            </a:r>
          </a:p>
        </p:txBody>
      </p:sp>
      <p:sp>
        <p:nvSpPr>
          <p:cNvPr id="14" name="Rectangle 13">
            <a:extLst>
              <a:ext uri="{FF2B5EF4-FFF2-40B4-BE49-F238E27FC236}">
                <a16:creationId xmlns:a16="http://schemas.microsoft.com/office/drawing/2014/main" id="{56F13F24-F562-4A41-B580-AD26AC0FC512}"/>
              </a:ext>
            </a:extLst>
          </p:cNvPr>
          <p:cNvSpPr/>
          <p:nvPr/>
        </p:nvSpPr>
        <p:spPr>
          <a:xfrm>
            <a:off x="738032" y="3943471"/>
            <a:ext cx="1317412" cy="369332"/>
          </a:xfrm>
          <a:prstGeom prst="rect">
            <a:avLst/>
          </a:prstGeom>
        </p:spPr>
        <p:txBody>
          <a:bodyPr wrap="none">
            <a:spAutoFit/>
          </a:bodyPr>
          <a:lstStyle/>
          <a:p>
            <a:r>
              <a:rPr lang="en-US" dirty="0">
                <a:solidFill>
                  <a:srgbClr val="222222"/>
                </a:solidFill>
                <a:latin typeface="Roboto"/>
              </a:rPr>
              <a:t>Translation</a:t>
            </a:r>
          </a:p>
        </p:txBody>
      </p:sp>
      <p:pic>
        <p:nvPicPr>
          <p:cNvPr id="16" name="Picture 15">
            <a:extLst>
              <a:ext uri="{FF2B5EF4-FFF2-40B4-BE49-F238E27FC236}">
                <a16:creationId xmlns:a16="http://schemas.microsoft.com/office/drawing/2014/main" id="{0481CA2E-E169-488F-8A98-A990F4E0E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6861" y="4409425"/>
            <a:ext cx="3565926" cy="2329405"/>
          </a:xfrm>
          <a:prstGeom prst="rect">
            <a:avLst/>
          </a:prstGeom>
        </p:spPr>
      </p:pic>
      <p:sp>
        <p:nvSpPr>
          <p:cNvPr id="17" name="Rectangle 16">
            <a:extLst>
              <a:ext uri="{FF2B5EF4-FFF2-40B4-BE49-F238E27FC236}">
                <a16:creationId xmlns:a16="http://schemas.microsoft.com/office/drawing/2014/main" id="{5C523F00-1A98-4BB2-AECE-E814EF1BC6D8}"/>
              </a:ext>
            </a:extLst>
          </p:cNvPr>
          <p:cNvSpPr/>
          <p:nvPr/>
        </p:nvSpPr>
        <p:spPr>
          <a:xfrm>
            <a:off x="7398800" y="3943471"/>
            <a:ext cx="1210588" cy="369332"/>
          </a:xfrm>
          <a:prstGeom prst="rect">
            <a:avLst/>
          </a:prstGeom>
        </p:spPr>
        <p:txBody>
          <a:bodyPr wrap="none">
            <a:spAutoFit/>
          </a:bodyPr>
          <a:lstStyle/>
          <a:p>
            <a:r>
              <a:rPr lang="en-US" dirty="0">
                <a:solidFill>
                  <a:srgbClr val="222222"/>
                </a:solidFill>
                <a:latin typeface="Roboto"/>
              </a:rPr>
              <a:t>Reflection</a:t>
            </a:r>
          </a:p>
        </p:txBody>
      </p:sp>
      <p:sp>
        <p:nvSpPr>
          <p:cNvPr id="20" name="Rectangle 19">
            <a:extLst>
              <a:ext uri="{FF2B5EF4-FFF2-40B4-BE49-F238E27FC236}">
                <a16:creationId xmlns:a16="http://schemas.microsoft.com/office/drawing/2014/main" id="{D3B3F7FD-2254-40B5-9D08-9AE14F8850C3}"/>
              </a:ext>
            </a:extLst>
          </p:cNvPr>
          <p:cNvSpPr/>
          <p:nvPr/>
        </p:nvSpPr>
        <p:spPr>
          <a:xfrm>
            <a:off x="9660250" y="1820908"/>
            <a:ext cx="1018227" cy="369332"/>
          </a:xfrm>
          <a:prstGeom prst="rect">
            <a:avLst/>
          </a:prstGeom>
        </p:spPr>
        <p:txBody>
          <a:bodyPr wrap="none">
            <a:spAutoFit/>
          </a:bodyPr>
          <a:lstStyle/>
          <a:p>
            <a:r>
              <a:rPr lang="en-US" dirty="0">
                <a:solidFill>
                  <a:srgbClr val="222222"/>
                </a:solidFill>
                <a:latin typeface="Roboto"/>
              </a:rPr>
              <a:t>Rescale</a:t>
            </a:r>
          </a:p>
        </p:txBody>
      </p:sp>
    </p:spTree>
    <p:extLst>
      <p:ext uri="{BB962C8B-B14F-4D97-AF65-F5344CB8AC3E}">
        <p14:creationId xmlns:p14="http://schemas.microsoft.com/office/powerpoint/2010/main" val="369351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CF70C-466D-47CC-87CF-2FB72C77BD1C}"/>
              </a:ext>
            </a:extLst>
          </p:cNvPr>
          <p:cNvSpPr txBox="1"/>
          <p:nvPr/>
        </p:nvSpPr>
        <p:spPr>
          <a:xfrm>
            <a:off x="250561" y="919184"/>
            <a:ext cx="1087429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3B3B3B"/>
                </a:solidFill>
                <a:latin typeface="Calibri" panose="020F0502020204030204" pitchFamily="34" charset="0"/>
                <a:cs typeface="Calibri" panose="020F0502020204030204" pitchFamily="34" charset="0"/>
              </a:rPr>
              <a:t>A data normalization strategy takes a database and organizes it into specific tables and columns with the purpose of reducing duplication, avoiding data modification issues and simplifying queries. </a:t>
            </a:r>
          </a:p>
          <a:p>
            <a:pPr marL="742950" lvl="1" indent="-285750">
              <a:buFont typeface="Arial"/>
              <a:buChar char="•"/>
            </a:pPr>
            <a:r>
              <a:rPr lang="en-US" dirty="0">
                <a:solidFill>
                  <a:srgbClr val="3B3B3B"/>
                </a:solidFill>
                <a:latin typeface="Calibri" panose="020F0502020204030204" pitchFamily="34" charset="0"/>
                <a:cs typeface="Calibri" panose="020F0502020204030204" pitchFamily="34" charset="0"/>
              </a:rPr>
              <a:t>All information is stored logically in one central location</a:t>
            </a:r>
          </a:p>
          <a:p>
            <a:pPr marL="1200150" lvl="2" indent="-285750">
              <a:buFont typeface="Arial"/>
              <a:buChar char="•"/>
            </a:pPr>
            <a:r>
              <a:rPr lang="en-US" dirty="0">
                <a:solidFill>
                  <a:srgbClr val="3B3B3B"/>
                </a:solidFill>
                <a:latin typeface="Calibri" panose="020F0502020204030204" pitchFamily="34" charset="0"/>
                <a:cs typeface="Calibri" panose="020F0502020204030204" pitchFamily="34" charset="0"/>
              </a:rPr>
              <a:t>Reduces propensity for inconsistent data </a:t>
            </a:r>
          </a:p>
          <a:p>
            <a:pPr marL="742950" lvl="1" indent="-285750">
              <a:buFont typeface="Arial"/>
              <a:buChar char="•"/>
            </a:pPr>
            <a:r>
              <a:rPr lang="en-US" dirty="0">
                <a:solidFill>
                  <a:srgbClr val="3B3B3B"/>
                </a:solidFill>
                <a:latin typeface="Calibri" panose="020F0502020204030204" pitchFamily="34" charset="0"/>
                <a:cs typeface="Calibri" panose="020F0502020204030204" pitchFamily="34" charset="0"/>
              </a:rPr>
              <a:t>In simple terms, it ensures your data looks and reads the same across all records.</a:t>
            </a:r>
            <a:endParaRPr lang="en-US" dirty="0">
              <a:latin typeface="Calibri" panose="020F0502020204030204" pitchFamily="34" charset="0"/>
              <a:cs typeface="Calibri" panose="020F0502020204030204" pitchFamily="34" charset="0"/>
            </a:endParaRPr>
          </a:p>
          <a:p>
            <a:pPr marL="285750" indent="-285750">
              <a:spcBef>
                <a:spcPts val="600"/>
              </a:spcBef>
              <a:buFont typeface="Arial"/>
              <a:buChar char="•"/>
            </a:pPr>
            <a:r>
              <a:rPr lang="en-US" sz="2200" b="1" dirty="0">
                <a:solidFill>
                  <a:srgbClr val="3B3B3B"/>
                </a:solidFill>
                <a:latin typeface="Calibri" panose="020F0502020204030204" pitchFamily="34" charset="0"/>
                <a:ea typeface="+mn-lt"/>
                <a:cs typeface="Calibri" panose="020F0502020204030204" pitchFamily="34" charset="0"/>
              </a:rPr>
              <a:t>Benefits of normalization:</a:t>
            </a:r>
          </a:p>
          <a:p>
            <a:pPr marL="742950" lvl="1" indent="-285750">
              <a:buFont typeface="Arial"/>
              <a:buChar char="•"/>
            </a:pPr>
            <a:r>
              <a:rPr lang="en-US" dirty="0">
                <a:solidFill>
                  <a:srgbClr val="3B3B3B"/>
                </a:solidFill>
                <a:latin typeface="Calibri" panose="020F0502020204030204" pitchFamily="34" charset="0"/>
                <a:ea typeface="+mn-lt"/>
                <a:cs typeface="Calibri" panose="020F0502020204030204" pitchFamily="34" charset="0"/>
              </a:rPr>
              <a:t>Enables faster searching and sorting - </a:t>
            </a:r>
          </a:p>
          <a:p>
            <a:pPr marL="1200150" lvl="2" indent="-285750">
              <a:buFont typeface="Arial"/>
              <a:buChar char="•"/>
            </a:pPr>
            <a:r>
              <a:rPr lang="en-US" dirty="0">
                <a:solidFill>
                  <a:srgbClr val="3B3B3B"/>
                </a:solidFill>
                <a:latin typeface="Calibri" panose="020F0502020204030204" pitchFamily="34" charset="0"/>
                <a:ea typeface="+mn-lt"/>
                <a:cs typeface="Calibri" panose="020F0502020204030204" pitchFamily="34" charset="0"/>
              </a:rPr>
              <a:t>Creating indexes via smaller, logical tables </a:t>
            </a:r>
            <a:endParaRPr lang="en-US" dirty="0">
              <a:solidFill>
                <a:srgbClr val="000000"/>
              </a:solidFill>
              <a:latin typeface="Calibri" panose="020F0502020204030204" pitchFamily="34" charset="0"/>
              <a:ea typeface="+mn-lt"/>
              <a:cs typeface="Calibri" panose="020F0502020204030204" pitchFamily="34" charset="0"/>
            </a:endParaRPr>
          </a:p>
          <a:p>
            <a:pPr marL="742950" lvl="1" indent="-285750">
              <a:buFont typeface="Arial"/>
              <a:buChar char="•"/>
            </a:pPr>
            <a:r>
              <a:rPr lang="en-US" dirty="0">
                <a:solidFill>
                  <a:srgbClr val="3B3B3B"/>
                </a:solidFill>
                <a:latin typeface="Calibri" panose="020F0502020204030204" pitchFamily="34" charset="0"/>
                <a:ea typeface="+mn-lt"/>
                <a:cs typeface="Calibri" panose="020F0502020204030204" pitchFamily="34" charset="0"/>
              </a:rPr>
              <a:t>More tables equals better use of segments to control tangible placement of data</a:t>
            </a:r>
            <a:endParaRPr lang="en-US" dirty="0">
              <a:solidFill>
                <a:srgbClr val="000000"/>
              </a:solidFill>
              <a:latin typeface="Calibri" panose="020F0502020204030204" pitchFamily="34" charset="0"/>
              <a:ea typeface="+mn-lt"/>
              <a:cs typeface="Calibri" panose="020F0502020204030204" pitchFamily="34" charset="0"/>
            </a:endParaRPr>
          </a:p>
          <a:p>
            <a:pPr marL="742950" lvl="1" indent="-285750">
              <a:buFont typeface="Arial"/>
              <a:buChar char="•"/>
            </a:pPr>
            <a:r>
              <a:rPr lang="en-US" dirty="0">
                <a:solidFill>
                  <a:srgbClr val="3B3B3B"/>
                </a:solidFill>
                <a:latin typeface="Calibri" panose="020F0502020204030204" pitchFamily="34" charset="0"/>
                <a:ea typeface="+mn-lt"/>
                <a:cs typeface="Calibri" panose="020F0502020204030204" pitchFamily="34" charset="0"/>
              </a:rPr>
              <a:t>Fewer nulls and redundant data after modelling any necessary columns;</a:t>
            </a:r>
          </a:p>
          <a:p>
            <a:pPr marL="1200150" lvl="2" indent="-285750">
              <a:buFont typeface="Arial"/>
              <a:buChar char="•"/>
            </a:pPr>
            <a:r>
              <a:rPr lang="en-US" dirty="0">
                <a:solidFill>
                  <a:srgbClr val="3B3B3B"/>
                </a:solidFill>
                <a:latin typeface="Calibri" panose="020F0502020204030204" pitchFamily="34" charset="0"/>
                <a:ea typeface="+mn-lt"/>
                <a:cs typeface="Calibri" panose="020F0502020204030204" pitchFamily="34" charset="0"/>
              </a:rPr>
              <a:t>Bias and issues with anomalies greatly reduced by removing differences in scale</a:t>
            </a:r>
          </a:p>
          <a:p>
            <a:pPr marL="285750" indent="-285750">
              <a:spcBef>
                <a:spcPts val="600"/>
              </a:spcBef>
              <a:buFont typeface="Arial"/>
              <a:buChar char="•"/>
            </a:pPr>
            <a:r>
              <a:rPr lang="en-US" sz="2200" b="1" dirty="0"/>
              <a:t>Purpose:</a:t>
            </a:r>
          </a:p>
          <a:p>
            <a:pPr marL="742950" lvl="1" indent="-285750">
              <a:buFont typeface="Arial"/>
              <a:buChar char="•"/>
            </a:pPr>
            <a:r>
              <a:rPr lang="en-US" dirty="0"/>
              <a:t>Eliminate the redundant or useless data</a:t>
            </a:r>
          </a:p>
          <a:p>
            <a:pPr marL="742950" lvl="1" indent="-285750">
              <a:buFont typeface="Arial"/>
              <a:buChar char="•"/>
            </a:pPr>
            <a:r>
              <a:rPr lang="en-US" dirty="0"/>
              <a:t>Reduce the complexity of the data</a:t>
            </a:r>
          </a:p>
          <a:p>
            <a:pPr marL="742950" lvl="1" indent="-285750">
              <a:buFont typeface="Arial"/>
              <a:buChar char="•"/>
            </a:pPr>
            <a:r>
              <a:rPr lang="en-US" dirty="0"/>
              <a:t>Ensure the relationship between tables as well as data in the tables</a:t>
            </a:r>
          </a:p>
          <a:p>
            <a:pPr marL="742950" lvl="1" indent="-285750">
              <a:buFont typeface="Arial"/>
              <a:buChar char="•"/>
            </a:pPr>
            <a:r>
              <a:rPr lang="en-US" dirty="0"/>
              <a:t>Ensure data dependencies and data is logically stored.</a:t>
            </a:r>
          </a:p>
        </p:txBody>
      </p:sp>
      <p:sp>
        <p:nvSpPr>
          <p:cNvPr id="3" name="TextBox 2">
            <a:extLst>
              <a:ext uri="{FF2B5EF4-FFF2-40B4-BE49-F238E27FC236}">
                <a16:creationId xmlns:a16="http://schemas.microsoft.com/office/drawing/2014/main" id="{0F9DD62D-63F7-4D75-8B65-45DD73CA9658}"/>
              </a:ext>
            </a:extLst>
          </p:cNvPr>
          <p:cNvSpPr txBox="1"/>
          <p:nvPr/>
        </p:nvSpPr>
        <p:spPr>
          <a:xfrm>
            <a:off x="0" y="0"/>
            <a:ext cx="3444780" cy="646331"/>
          </a:xfrm>
          <a:prstGeom prst="rect">
            <a:avLst/>
          </a:prstGeom>
          <a:noFill/>
        </p:spPr>
        <p:txBody>
          <a:bodyPr wrap="square" rtlCol="0">
            <a:spAutoFit/>
          </a:bodyPr>
          <a:lstStyle/>
          <a:p>
            <a:pPr algn="ctr"/>
            <a:r>
              <a:rPr lang="en-US" sz="3600" b="1" dirty="0"/>
              <a:t>Normalization</a:t>
            </a:r>
          </a:p>
        </p:txBody>
      </p:sp>
      <p:sp>
        <p:nvSpPr>
          <p:cNvPr id="5" name="Rectangle 4">
            <a:extLst>
              <a:ext uri="{FF2B5EF4-FFF2-40B4-BE49-F238E27FC236}">
                <a16:creationId xmlns:a16="http://schemas.microsoft.com/office/drawing/2014/main" id="{8431ED51-488D-42D9-8DC2-210DFD69B182}"/>
              </a:ext>
            </a:extLst>
          </p:cNvPr>
          <p:cNvSpPr/>
          <p:nvPr/>
        </p:nvSpPr>
        <p:spPr>
          <a:xfrm>
            <a:off x="6620987" y="6362683"/>
            <a:ext cx="5485669" cy="369332"/>
          </a:xfrm>
          <a:prstGeom prst="rect">
            <a:avLst/>
          </a:prstGeom>
        </p:spPr>
        <p:txBody>
          <a:bodyPr wrap="none">
            <a:spAutoFit/>
          </a:bodyPr>
          <a:lstStyle/>
          <a:p>
            <a:r>
              <a:rPr lang="en-US" dirty="0">
                <a:hlinkClick r:id="rId3"/>
              </a:rPr>
              <a:t>https://www.databasestar.com/database-normalization/</a:t>
            </a:r>
            <a:endParaRPr lang="en-US" dirty="0"/>
          </a:p>
        </p:txBody>
      </p:sp>
    </p:spTree>
    <p:extLst>
      <p:ext uri="{BB962C8B-B14F-4D97-AF65-F5344CB8AC3E}">
        <p14:creationId xmlns:p14="http://schemas.microsoft.com/office/powerpoint/2010/main" val="255473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37E-B8A9-4A06-B31F-79A6469C6287}"/>
              </a:ext>
            </a:extLst>
          </p:cNvPr>
          <p:cNvSpPr>
            <a:spLocks noGrp="1"/>
          </p:cNvSpPr>
          <p:nvPr>
            <p:ph type="title"/>
          </p:nvPr>
        </p:nvSpPr>
        <p:spPr>
          <a:xfrm>
            <a:off x="0" y="0"/>
            <a:ext cx="3291840" cy="715971"/>
          </a:xfrm>
        </p:spPr>
        <p:txBody>
          <a:bodyPr/>
          <a:lstStyle/>
          <a:p>
            <a:r>
              <a:rPr lang="en-US" dirty="0"/>
              <a:t>Normalization</a:t>
            </a:r>
          </a:p>
        </p:txBody>
      </p:sp>
      <p:sp>
        <p:nvSpPr>
          <p:cNvPr id="3" name="Content Placeholder 2">
            <a:extLst>
              <a:ext uri="{FF2B5EF4-FFF2-40B4-BE49-F238E27FC236}">
                <a16:creationId xmlns:a16="http://schemas.microsoft.com/office/drawing/2014/main" id="{00E7DEE8-0394-4CA0-883C-E76D534CAAD3}"/>
              </a:ext>
            </a:extLst>
          </p:cNvPr>
          <p:cNvSpPr>
            <a:spLocks noGrp="1"/>
          </p:cNvSpPr>
          <p:nvPr>
            <p:ph idx="1"/>
          </p:nvPr>
        </p:nvSpPr>
        <p:spPr>
          <a:xfrm>
            <a:off x="90479" y="978486"/>
            <a:ext cx="7639249" cy="5263818"/>
          </a:xfrm>
        </p:spPr>
        <p:txBody>
          <a:bodyPr>
            <a:norm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effectLst/>
              </a:rPr>
              <a:t>Four [main] </a:t>
            </a:r>
            <a:r>
              <a:rPr lang="en-US" altLang="en-US" sz="2400" dirty="0"/>
              <a:t>n</a:t>
            </a:r>
            <a:r>
              <a:rPr kumimoji="0" lang="en-US" altLang="en-US" sz="2400" b="0" i="0" u="none" strike="noStrike" cap="none" normalizeH="0" baseline="0" dirty="0">
                <a:ln>
                  <a:noFill/>
                </a:ln>
                <a:effectLst/>
              </a:rPr>
              <a:t>ormal forms used in database normalization: </a:t>
            </a:r>
          </a:p>
          <a:p>
            <a:pPr marL="914400" lvl="1" indent="-457200" eaLnBrk="0" fontAlgn="base" hangingPunct="0">
              <a:lnSpc>
                <a:spcPct val="100000"/>
              </a:lnSpc>
              <a:spcBef>
                <a:spcPts val="600"/>
              </a:spcBef>
              <a:spcAft>
                <a:spcPct val="0"/>
              </a:spcAft>
              <a:buFont typeface="+mj-lt"/>
              <a:buAutoNum type="arabicPeriod"/>
            </a:pPr>
            <a:r>
              <a:rPr kumimoji="0" lang="en-US" altLang="en-US" b="1" i="0" u="none" strike="noStrike" cap="none" normalizeH="0" baseline="0" dirty="0">
                <a:ln>
                  <a:noFill/>
                </a:ln>
                <a:effectLst/>
              </a:rPr>
              <a:t>First Normal Form (1NF)</a:t>
            </a:r>
          </a:p>
          <a:p>
            <a:pPr lvl="2" eaLnBrk="0" fontAlgn="base" hangingPunct="0">
              <a:lnSpc>
                <a:spcPct val="100000"/>
              </a:lnSpc>
              <a:spcBef>
                <a:spcPct val="0"/>
              </a:spcBef>
              <a:spcAft>
                <a:spcPct val="0"/>
              </a:spcAft>
            </a:pPr>
            <a:r>
              <a:rPr lang="en-US" dirty="0"/>
              <a:t>Contains only </a:t>
            </a:r>
            <a:r>
              <a:rPr lang="en-US" dirty="0" err="1"/>
              <a:t>automic</a:t>
            </a:r>
            <a:r>
              <a:rPr lang="en-US" dirty="0"/>
              <a:t> values</a:t>
            </a:r>
          </a:p>
          <a:p>
            <a:pPr lvl="2" eaLnBrk="0" fontAlgn="base" hangingPunct="0">
              <a:lnSpc>
                <a:spcPct val="100000"/>
              </a:lnSpc>
              <a:spcBef>
                <a:spcPct val="0"/>
              </a:spcBef>
              <a:spcAft>
                <a:spcPct val="0"/>
              </a:spcAft>
            </a:pPr>
            <a:r>
              <a:rPr lang="en-US" dirty="0"/>
              <a:t>Each record unique and no repeating groups</a:t>
            </a:r>
            <a:endParaRPr kumimoji="0" lang="en-US" altLang="en-US" b="0" i="0" u="none" strike="noStrike" cap="none" normalizeH="0" baseline="0" dirty="0">
              <a:ln>
                <a:noFill/>
              </a:ln>
              <a:effectLst/>
            </a:endParaRPr>
          </a:p>
          <a:p>
            <a:pPr marL="914400" lvl="1" indent="-457200" eaLnBrk="0" fontAlgn="base" hangingPunct="0">
              <a:lnSpc>
                <a:spcPct val="100000"/>
              </a:lnSpc>
              <a:spcBef>
                <a:spcPts val="600"/>
              </a:spcBef>
              <a:spcAft>
                <a:spcPct val="0"/>
              </a:spcAft>
              <a:buFont typeface="+mj-lt"/>
              <a:buAutoNum type="arabicPeriod"/>
            </a:pPr>
            <a:r>
              <a:rPr kumimoji="0" lang="en-US" altLang="en-US" b="1" i="0" u="none" strike="noStrike" cap="none" normalizeH="0" baseline="0" dirty="0">
                <a:ln>
                  <a:noFill/>
                </a:ln>
                <a:effectLst/>
              </a:rPr>
              <a:t>Second Normal Form (2NF)</a:t>
            </a:r>
          </a:p>
          <a:p>
            <a:pPr lvl="2" eaLnBrk="0" fontAlgn="base" hangingPunct="0">
              <a:lnSpc>
                <a:spcPct val="100000"/>
              </a:lnSpc>
              <a:spcBef>
                <a:spcPts val="0"/>
              </a:spcBef>
              <a:spcAft>
                <a:spcPct val="0"/>
              </a:spcAft>
            </a:pPr>
            <a:r>
              <a:rPr lang="en-US" dirty="0"/>
              <a:t>It is in 1st normal form</a:t>
            </a:r>
          </a:p>
          <a:p>
            <a:pPr lvl="2" eaLnBrk="0" fontAlgn="base" hangingPunct="0">
              <a:lnSpc>
                <a:spcPct val="100000"/>
              </a:lnSpc>
              <a:spcBef>
                <a:spcPts val="0"/>
              </a:spcBef>
              <a:spcAft>
                <a:spcPct val="0"/>
              </a:spcAft>
            </a:pPr>
            <a:r>
              <a:rPr kumimoji="0" lang="en-US" altLang="en-US" b="0" i="0" u="none" strike="noStrike" cap="none" normalizeH="0" baseline="0" dirty="0">
                <a:ln>
                  <a:noFill/>
                </a:ln>
                <a:effectLst/>
              </a:rPr>
              <a:t>No partial dependencies of any column</a:t>
            </a:r>
            <a:r>
              <a:rPr lang="en-US" dirty="0"/>
              <a:t> on primary key</a:t>
            </a:r>
          </a:p>
          <a:p>
            <a:pPr lvl="2" eaLnBrk="0" fontAlgn="base" hangingPunct="0">
              <a:lnSpc>
                <a:spcPct val="100000"/>
              </a:lnSpc>
              <a:spcBef>
                <a:spcPts val="0"/>
              </a:spcBef>
              <a:spcAft>
                <a:spcPct val="0"/>
              </a:spcAft>
            </a:pPr>
            <a:r>
              <a:rPr lang="en-US" dirty="0"/>
              <a:t>All Non-key attributes functionally dependent on primary key</a:t>
            </a:r>
            <a:endParaRPr kumimoji="0" lang="en-US" altLang="en-US" b="0" i="0" u="none" strike="noStrike" cap="none" normalizeH="0" baseline="0" dirty="0">
              <a:ln>
                <a:noFill/>
              </a:ln>
              <a:effectLst/>
            </a:endParaRPr>
          </a:p>
          <a:p>
            <a:pPr marL="914400" lvl="1" indent="-457200" eaLnBrk="0" fontAlgn="base" hangingPunct="0">
              <a:lnSpc>
                <a:spcPct val="100000"/>
              </a:lnSpc>
              <a:spcBef>
                <a:spcPts val="600"/>
              </a:spcBef>
              <a:spcAft>
                <a:spcPct val="0"/>
              </a:spcAft>
              <a:buFont typeface="+mj-lt"/>
              <a:buAutoNum type="arabicPeriod"/>
            </a:pPr>
            <a:r>
              <a:rPr kumimoji="0" lang="en-US" altLang="en-US" b="1" i="0" u="none" strike="noStrike" cap="none" normalizeH="0" baseline="0" dirty="0">
                <a:ln>
                  <a:noFill/>
                </a:ln>
                <a:effectLst/>
              </a:rPr>
              <a:t>Third Normal Form (3NF)</a:t>
            </a:r>
          </a:p>
          <a:p>
            <a:pPr lvl="2" eaLnBrk="0" fontAlgn="base" hangingPunct="0">
              <a:lnSpc>
                <a:spcPct val="100000"/>
              </a:lnSpc>
              <a:spcBef>
                <a:spcPct val="0"/>
              </a:spcBef>
              <a:spcAft>
                <a:spcPct val="0"/>
              </a:spcAft>
            </a:pPr>
            <a:r>
              <a:rPr lang="en-US" sz="1600" dirty="0"/>
              <a:t>It is in 2nd normal form</a:t>
            </a:r>
          </a:p>
          <a:p>
            <a:pPr lvl="2" eaLnBrk="0" fontAlgn="base" hangingPunct="0">
              <a:lnSpc>
                <a:spcPct val="100000"/>
              </a:lnSpc>
              <a:spcBef>
                <a:spcPct val="0"/>
              </a:spcBef>
              <a:spcAft>
                <a:spcPct val="0"/>
              </a:spcAft>
            </a:pPr>
            <a:r>
              <a:rPr lang="en-US" sz="1600" dirty="0"/>
              <a:t>There is no transitive functional dependency</a:t>
            </a:r>
            <a:endParaRPr kumimoji="0" lang="en-US" altLang="en-US" sz="1600" b="0" i="0" u="none" strike="noStrike" cap="none" normalizeH="0" baseline="0" dirty="0">
              <a:ln>
                <a:noFill/>
              </a:ln>
              <a:effectLst/>
            </a:endParaRPr>
          </a:p>
          <a:p>
            <a:pPr marL="914400" lvl="1" indent="-457200" eaLnBrk="0" fontAlgn="base" hangingPunct="0">
              <a:lnSpc>
                <a:spcPct val="100000"/>
              </a:lnSpc>
              <a:spcBef>
                <a:spcPts val="600"/>
              </a:spcBef>
              <a:spcAft>
                <a:spcPct val="0"/>
              </a:spcAft>
              <a:buFont typeface="+mj-lt"/>
              <a:buAutoNum type="arabicPeriod"/>
            </a:pPr>
            <a:r>
              <a:rPr kumimoji="0" lang="en-US" altLang="en-US" b="1" i="0" u="none" strike="noStrike" cap="none" normalizeH="0" baseline="0" dirty="0">
                <a:ln>
                  <a:noFill/>
                </a:ln>
                <a:effectLst/>
              </a:rPr>
              <a:t>Boyce-code Normal Form(BCNF) </a:t>
            </a:r>
          </a:p>
          <a:p>
            <a:pPr lvl="2" eaLnBrk="0" fontAlgn="base" hangingPunct="0">
              <a:lnSpc>
                <a:spcPct val="100000"/>
              </a:lnSpc>
              <a:spcBef>
                <a:spcPts val="600"/>
              </a:spcBef>
              <a:spcAft>
                <a:spcPct val="0"/>
              </a:spcAft>
            </a:pPr>
            <a:r>
              <a:rPr lang="en-US" sz="1600" dirty="0"/>
              <a:t>BCNF Normal form is a higher form of third normal form. This form is used to handle </a:t>
            </a:r>
            <a:r>
              <a:rPr lang="en-US" sz="1600" dirty="0" err="1"/>
              <a:t>anomolies</a:t>
            </a:r>
            <a:r>
              <a:rPr lang="en-US" sz="1600" dirty="0"/>
              <a:t> not handled in the 3rd normal form. BCNF does not allow dependencies between attributes that belong to candidate keys. It drops the restriction of the non key attributes from third normal form.</a:t>
            </a:r>
            <a:endParaRPr kumimoji="0" lang="en-US" altLang="en-US" sz="1600" b="0" i="0" u="none" strike="noStrike" cap="none" normalizeH="0" baseline="0" dirty="0">
              <a:ln>
                <a:noFill/>
              </a:ln>
              <a:effectLst/>
            </a:endParaRPr>
          </a:p>
          <a:p>
            <a:endParaRPr lang="en-US" dirty="0"/>
          </a:p>
        </p:txBody>
      </p:sp>
      <p:pic>
        <p:nvPicPr>
          <p:cNvPr id="4" name="Picture 3">
            <a:extLst>
              <a:ext uri="{FF2B5EF4-FFF2-40B4-BE49-F238E27FC236}">
                <a16:creationId xmlns:a16="http://schemas.microsoft.com/office/drawing/2014/main" id="{98D8C3FF-3A59-4537-885F-0EFD4CD43212}"/>
              </a:ext>
            </a:extLst>
          </p:cNvPr>
          <p:cNvPicPr>
            <a:picLocks noChangeAspect="1"/>
          </p:cNvPicPr>
          <p:nvPr/>
        </p:nvPicPr>
        <p:blipFill>
          <a:blip r:embed="rId3"/>
          <a:stretch>
            <a:fillRect/>
          </a:stretch>
        </p:blipFill>
        <p:spPr>
          <a:xfrm>
            <a:off x="7345589" y="1978583"/>
            <a:ext cx="4846411" cy="2730145"/>
          </a:xfrm>
          <a:prstGeom prst="rect">
            <a:avLst/>
          </a:prstGeom>
        </p:spPr>
      </p:pic>
      <p:sp>
        <p:nvSpPr>
          <p:cNvPr id="7" name="Rectangle 6">
            <a:extLst>
              <a:ext uri="{FF2B5EF4-FFF2-40B4-BE49-F238E27FC236}">
                <a16:creationId xmlns:a16="http://schemas.microsoft.com/office/drawing/2014/main" id="{AA8CBBED-F5AA-47E4-84A5-BC58074A7D34}"/>
              </a:ext>
            </a:extLst>
          </p:cNvPr>
          <p:cNvSpPr/>
          <p:nvPr/>
        </p:nvSpPr>
        <p:spPr>
          <a:xfrm>
            <a:off x="6836623" y="6488668"/>
            <a:ext cx="5355377" cy="369332"/>
          </a:xfrm>
          <a:prstGeom prst="rect">
            <a:avLst/>
          </a:prstGeom>
        </p:spPr>
        <p:txBody>
          <a:bodyPr wrap="none">
            <a:spAutoFit/>
          </a:bodyPr>
          <a:lstStyle/>
          <a:p>
            <a:r>
              <a:rPr lang="en-US" dirty="0">
                <a:hlinkClick r:id="rId4"/>
              </a:rPr>
              <a:t>https://www.complexsql.com/database-normalization/</a:t>
            </a:r>
            <a:endParaRPr lang="en-US" dirty="0"/>
          </a:p>
        </p:txBody>
      </p:sp>
      <p:sp>
        <p:nvSpPr>
          <p:cNvPr id="8" name="Rectangle 7">
            <a:extLst>
              <a:ext uri="{FF2B5EF4-FFF2-40B4-BE49-F238E27FC236}">
                <a16:creationId xmlns:a16="http://schemas.microsoft.com/office/drawing/2014/main" id="{DE262324-878A-4EA3-88CC-00C502100F67}"/>
              </a:ext>
            </a:extLst>
          </p:cNvPr>
          <p:cNvSpPr/>
          <p:nvPr/>
        </p:nvSpPr>
        <p:spPr>
          <a:xfrm>
            <a:off x="90479" y="5879514"/>
            <a:ext cx="11711377" cy="830997"/>
          </a:xfrm>
          <a:prstGeom prst="rect">
            <a:avLst/>
          </a:prstGeom>
        </p:spPr>
        <p:txBody>
          <a:bodyPr wrap="square">
            <a:spAutoFit/>
          </a:bodyPr>
          <a:lstStyle/>
          <a:p>
            <a:pPr fontAlgn="base"/>
            <a:r>
              <a:rPr lang="en-US" sz="1600" dirty="0"/>
              <a:t>*A </a:t>
            </a:r>
            <a:r>
              <a:rPr lang="en-US" sz="1600" b="1" dirty="0"/>
              <a:t>Candidate Key</a:t>
            </a:r>
            <a:r>
              <a:rPr lang="en-US" sz="1600" dirty="0"/>
              <a:t> can be any column or a combination of columns that can qualify as unique </a:t>
            </a:r>
            <a:r>
              <a:rPr lang="en-US" sz="1600" b="1" dirty="0"/>
              <a:t>key in</a:t>
            </a:r>
            <a:r>
              <a:rPr lang="en-US" sz="1600" dirty="0"/>
              <a:t> a database. There can be multiple </a:t>
            </a:r>
            <a:r>
              <a:rPr lang="en-US" sz="1600" b="1" dirty="0"/>
              <a:t>Candidate Keys </a:t>
            </a:r>
            <a:r>
              <a:rPr lang="en-US" sz="1600" dirty="0"/>
              <a:t>in</a:t>
            </a:r>
            <a:r>
              <a:rPr lang="en-US" sz="1600" b="1" dirty="0"/>
              <a:t> </a:t>
            </a:r>
            <a:r>
              <a:rPr lang="en-US" sz="1600" dirty="0"/>
              <a:t>one table. Each </a:t>
            </a:r>
            <a:r>
              <a:rPr lang="en-US" sz="1600" b="1" dirty="0"/>
              <a:t>Candidate Key</a:t>
            </a:r>
            <a:r>
              <a:rPr lang="en-US" sz="1600" dirty="0"/>
              <a:t> can qualify as a </a:t>
            </a:r>
            <a:r>
              <a:rPr lang="en-US" sz="1600" b="1" dirty="0"/>
              <a:t>Primary Key</a:t>
            </a:r>
            <a:r>
              <a:rPr lang="en-US" sz="1600" dirty="0"/>
              <a:t>.  A </a:t>
            </a:r>
            <a:r>
              <a:rPr lang="en-US" sz="1600" b="1" dirty="0"/>
              <a:t>Primary Key</a:t>
            </a:r>
            <a:r>
              <a:rPr lang="en-US" sz="1600" dirty="0"/>
              <a:t> is a column or a combination of columns that uniquely identify a record.</a:t>
            </a:r>
          </a:p>
        </p:txBody>
      </p:sp>
    </p:spTree>
    <p:extLst>
      <p:ext uri="{BB962C8B-B14F-4D97-AF65-F5344CB8AC3E}">
        <p14:creationId xmlns:p14="http://schemas.microsoft.com/office/powerpoint/2010/main" val="1847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B0272-3288-498A-9005-347A9CC422B1}"/>
              </a:ext>
            </a:extLst>
          </p:cNvPr>
          <p:cNvSpPr txBox="1"/>
          <p:nvPr/>
        </p:nvSpPr>
        <p:spPr>
          <a:xfrm>
            <a:off x="0" y="23501"/>
            <a:ext cx="4413504" cy="584775"/>
          </a:xfrm>
          <a:prstGeom prst="rect">
            <a:avLst/>
          </a:prstGeom>
          <a:noFill/>
        </p:spPr>
        <p:txBody>
          <a:bodyPr wrap="square" rtlCol="0">
            <a:spAutoFit/>
          </a:bodyPr>
          <a:lstStyle/>
          <a:p>
            <a:r>
              <a:rPr lang="en-US" sz="3200" b="1" dirty="0"/>
              <a:t>Normalization in ML</a:t>
            </a:r>
          </a:p>
        </p:txBody>
      </p:sp>
      <p:sp>
        <p:nvSpPr>
          <p:cNvPr id="5" name="Content Placeholder 4">
            <a:extLst>
              <a:ext uri="{FF2B5EF4-FFF2-40B4-BE49-F238E27FC236}">
                <a16:creationId xmlns:a16="http://schemas.microsoft.com/office/drawing/2014/main" id="{2A2ACFC1-4BB3-46CD-8C24-68A99E655466}"/>
              </a:ext>
            </a:extLst>
          </p:cNvPr>
          <p:cNvSpPr>
            <a:spLocks noGrp="1"/>
          </p:cNvSpPr>
          <p:nvPr>
            <p:ph idx="1"/>
          </p:nvPr>
        </p:nvSpPr>
        <p:spPr>
          <a:xfrm>
            <a:off x="294132" y="1057391"/>
            <a:ext cx="9342120" cy="3136657"/>
          </a:xfrm>
        </p:spPr>
        <p:txBody>
          <a:bodyPr>
            <a:normAutofit/>
          </a:bodyPr>
          <a:lstStyle/>
          <a:p>
            <a:r>
              <a:rPr lang="en-US" sz="2400" dirty="0">
                <a:solidFill>
                  <a:srgbClr val="3B3B3B"/>
                </a:solidFill>
                <a:cs typeface="Segoe UI"/>
              </a:rPr>
              <a:t>In the context of machine learning and data science, normalization takes the values from the database and where they are numeric columns, changes them into a common scale. </a:t>
            </a:r>
            <a:endParaRPr lang="en-US" sz="2400" dirty="0"/>
          </a:p>
          <a:p>
            <a:pPr marL="742950" lvl="1" indent="-285750">
              <a:buFont typeface="Arial"/>
              <a:buChar char="•"/>
            </a:pPr>
            <a:r>
              <a:rPr lang="en-US" dirty="0">
                <a:solidFill>
                  <a:srgbClr val="3B3B3B"/>
                </a:solidFill>
                <a:cs typeface="Segoe UI"/>
              </a:rPr>
              <a:t>For example, imagine you have a table with two columns and one contains values between 0 and 1 and the other contains values between 10,000 and 100,000. </a:t>
            </a:r>
          </a:p>
          <a:p>
            <a:pPr marL="1200150" lvl="2" indent="-285750">
              <a:buFont typeface="Arial"/>
              <a:buChar char="•"/>
            </a:pPr>
            <a:r>
              <a:rPr lang="en-US" dirty="0">
                <a:solidFill>
                  <a:srgbClr val="3B3B3B"/>
                </a:solidFill>
                <a:cs typeface="Segoe UI"/>
              </a:rPr>
              <a:t>The huge differences in scale might cause problems if you attempt to do any analytics or modelling. </a:t>
            </a:r>
          </a:p>
          <a:p>
            <a:pPr marL="1200150" lvl="2" indent="-285750">
              <a:buFont typeface="Arial"/>
              <a:buChar char="•"/>
            </a:pPr>
            <a:r>
              <a:rPr lang="en-US" dirty="0">
                <a:solidFill>
                  <a:srgbClr val="3B3B3B"/>
                </a:solidFill>
                <a:cs typeface="Segoe UI"/>
              </a:rPr>
              <a:t>Data normalization creates a </a:t>
            </a:r>
            <a:r>
              <a:rPr lang="en-US" b="1" dirty="0">
                <a:solidFill>
                  <a:srgbClr val="3B3B3B"/>
                </a:solidFill>
                <a:cs typeface="Segoe UI"/>
              </a:rPr>
              <a:t>matching scale </a:t>
            </a:r>
            <a:r>
              <a:rPr lang="en-US" dirty="0">
                <a:solidFill>
                  <a:srgbClr val="3B3B3B"/>
                </a:solidFill>
                <a:cs typeface="Segoe UI"/>
              </a:rPr>
              <a:t>across all columns while </a:t>
            </a:r>
            <a:r>
              <a:rPr lang="en-US" b="1" dirty="0">
                <a:solidFill>
                  <a:srgbClr val="3B3B3B"/>
                </a:solidFill>
                <a:cs typeface="Segoe UI"/>
              </a:rPr>
              <a:t>maintaining the distribution</a:t>
            </a:r>
            <a:r>
              <a:rPr lang="en-US" dirty="0">
                <a:solidFill>
                  <a:srgbClr val="3B3B3B"/>
                </a:solidFill>
                <a:cs typeface="Segoe UI"/>
              </a:rPr>
              <a:t> e.g. 10,000 might become 0 and 100,000 becomes 1 with values in-between being weighted proportionality.</a:t>
            </a:r>
            <a:r>
              <a:rPr lang="en-US" dirty="0">
                <a:cs typeface="Segoe UI"/>
              </a:rPr>
              <a:t>​</a:t>
            </a:r>
            <a:endParaRPr lang="en-US" sz="2000" dirty="0">
              <a:solidFill>
                <a:srgbClr val="3B3B3B"/>
              </a:solidFill>
              <a:cs typeface="Segoe UI"/>
            </a:endParaRPr>
          </a:p>
          <a:p>
            <a:endParaRPr lang="en-US" dirty="0"/>
          </a:p>
        </p:txBody>
      </p:sp>
      <p:sp>
        <p:nvSpPr>
          <p:cNvPr id="6" name="Rectangle 5">
            <a:extLst>
              <a:ext uri="{FF2B5EF4-FFF2-40B4-BE49-F238E27FC236}">
                <a16:creationId xmlns:a16="http://schemas.microsoft.com/office/drawing/2014/main" id="{55204E1D-208F-4627-8E68-A95B1340B6F8}"/>
              </a:ext>
            </a:extLst>
          </p:cNvPr>
          <p:cNvSpPr/>
          <p:nvPr/>
        </p:nvSpPr>
        <p:spPr>
          <a:xfrm>
            <a:off x="294132" y="4194048"/>
            <a:ext cx="8814816" cy="2154436"/>
          </a:xfrm>
          <a:prstGeom prst="rect">
            <a:avLst/>
          </a:prstGeom>
        </p:spPr>
        <p:txBody>
          <a:bodyPr wrap="square">
            <a:spAutoFit/>
          </a:bodyPr>
          <a:lstStyle/>
          <a:p>
            <a:pPr marL="285750" indent="-285750">
              <a:buFont typeface="Arial"/>
              <a:buChar char="•"/>
            </a:pPr>
            <a:r>
              <a:rPr lang="en-US" sz="2000" dirty="0">
                <a:solidFill>
                  <a:srgbClr val="3B3B3B"/>
                </a:solidFill>
                <a:cs typeface="Segoe UI"/>
              </a:rPr>
              <a:t>Consider a dataset of credit card information which has two variables, One for the number of credit cards and the second for income</a:t>
            </a:r>
            <a:endParaRPr lang="en-US" dirty="0">
              <a:solidFill>
                <a:srgbClr val="3B3B3B"/>
              </a:solidFill>
              <a:cs typeface="Segoe UI"/>
            </a:endParaRPr>
          </a:p>
          <a:p>
            <a:pPr marL="285750" indent="-285750">
              <a:buFont typeface="Arial"/>
              <a:buChar char="•"/>
            </a:pPr>
            <a:r>
              <a:rPr lang="en-US" sz="2000" dirty="0">
                <a:solidFill>
                  <a:srgbClr val="3B3B3B"/>
                </a:solidFill>
                <a:cs typeface="Segoe UI"/>
              </a:rPr>
              <a:t>Using these attributes, you might want to create a cluster and find similar applicants. </a:t>
            </a:r>
          </a:p>
          <a:p>
            <a:pPr marL="742950" lvl="1" indent="-285750">
              <a:buFont typeface="Arial"/>
              <a:buChar char="•"/>
            </a:pPr>
            <a:r>
              <a:rPr lang="en-US" dirty="0">
                <a:solidFill>
                  <a:srgbClr val="3B3B3B"/>
                </a:solidFill>
                <a:cs typeface="Segoe UI"/>
              </a:rPr>
              <a:t>Both of these variables will be on completely different types of scale (income being much higher) and would therefore likely have a far greater influence on any results or analytics. Normalization removes the risk of this kind of bias.</a:t>
            </a:r>
            <a:r>
              <a:rPr lang="en-US" dirty="0">
                <a:cs typeface="Segoe UI"/>
              </a:rPr>
              <a:t>​</a:t>
            </a:r>
            <a:endParaRPr lang="en-US" dirty="0">
              <a:cs typeface="Calibri"/>
            </a:endParaRPr>
          </a:p>
        </p:txBody>
      </p:sp>
    </p:spTree>
    <p:extLst>
      <p:ext uri="{BB962C8B-B14F-4D97-AF65-F5344CB8AC3E}">
        <p14:creationId xmlns:p14="http://schemas.microsoft.com/office/powerpoint/2010/main" val="6586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B0272-3288-498A-9005-347A9CC422B1}"/>
              </a:ext>
            </a:extLst>
          </p:cNvPr>
          <p:cNvSpPr txBox="1"/>
          <p:nvPr/>
        </p:nvSpPr>
        <p:spPr>
          <a:xfrm>
            <a:off x="0" y="23501"/>
            <a:ext cx="6096000" cy="584775"/>
          </a:xfrm>
          <a:prstGeom prst="rect">
            <a:avLst/>
          </a:prstGeom>
          <a:noFill/>
        </p:spPr>
        <p:txBody>
          <a:bodyPr wrap="square" rtlCol="0">
            <a:spAutoFit/>
          </a:bodyPr>
          <a:lstStyle/>
          <a:p>
            <a:r>
              <a:rPr lang="en-US" sz="3200" b="1"/>
              <a:t>Normalization Demo</a:t>
            </a:r>
            <a:endParaRPr lang="en-US" sz="3200" b="1" dirty="0"/>
          </a:p>
        </p:txBody>
      </p:sp>
      <p:pic>
        <p:nvPicPr>
          <p:cNvPr id="7" name="Online Media 6" title="Normalization - 1NF, 2NF, 3NF and 4NF">
            <a:hlinkClick r:id="" action="ppaction://media"/>
            <a:extLst>
              <a:ext uri="{FF2B5EF4-FFF2-40B4-BE49-F238E27FC236}">
                <a16:creationId xmlns:a16="http://schemas.microsoft.com/office/drawing/2014/main" id="{ED6C5D5D-762E-486D-B592-53E3F65D431C}"/>
              </a:ext>
            </a:extLst>
          </p:cNvPr>
          <p:cNvPicPr>
            <a:picLocks noGrp="1" noRot="1" noChangeAspect="1"/>
          </p:cNvPicPr>
          <p:nvPr>
            <p:ph idx="1"/>
            <a:videoFile r:link="rId1"/>
          </p:nvPr>
        </p:nvPicPr>
        <p:blipFill>
          <a:blip r:embed="rId3"/>
          <a:stretch>
            <a:fillRect/>
          </a:stretch>
        </p:blipFill>
        <p:spPr>
          <a:xfrm>
            <a:off x="1147252" y="1252601"/>
            <a:ext cx="9111144" cy="5123815"/>
          </a:xfrm>
          <a:prstGeom prst="rect">
            <a:avLst/>
          </a:prstGeom>
        </p:spPr>
      </p:pic>
    </p:spTree>
    <p:extLst>
      <p:ext uri="{BB962C8B-B14F-4D97-AF65-F5344CB8AC3E}">
        <p14:creationId xmlns:p14="http://schemas.microsoft.com/office/powerpoint/2010/main" val="80672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644B3991-B0BB-49D6-AFB3-7959FE17B2B4}"/>
              </a:ext>
            </a:extLst>
          </p:cNvPr>
          <p:cNvPicPr>
            <a:picLocks noChangeAspect="1"/>
          </p:cNvPicPr>
          <p:nvPr/>
        </p:nvPicPr>
        <p:blipFill rotWithShape="1">
          <a:blip r:embed="rId2"/>
          <a:srcRect t="20914"/>
          <a:stretch/>
        </p:blipFill>
        <p:spPr>
          <a:xfrm>
            <a:off x="287595" y="1250579"/>
            <a:ext cx="5201264" cy="2515491"/>
          </a:xfrm>
          <a:prstGeom prst="rect">
            <a:avLst/>
          </a:prstGeom>
        </p:spPr>
      </p:pic>
      <p:pic>
        <p:nvPicPr>
          <p:cNvPr id="4" name="Picture 4">
            <a:extLst>
              <a:ext uri="{FF2B5EF4-FFF2-40B4-BE49-F238E27FC236}">
                <a16:creationId xmlns:a16="http://schemas.microsoft.com/office/drawing/2014/main" id="{A86E0018-E11B-48AD-AC8C-26BE2B6D422B}"/>
              </a:ext>
            </a:extLst>
          </p:cNvPr>
          <p:cNvPicPr>
            <a:picLocks noChangeAspect="1"/>
          </p:cNvPicPr>
          <p:nvPr/>
        </p:nvPicPr>
        <p:blipFill rotWithShape="1">
          <a:blip r:embed="rId3"/>
          <a:srcRect l="3894" t="23506" r="2615"/>
          <a:stretch/>
        </p:blipFill>
        <p:spPr>
          <a:xfrm>
            <a:off x="106261" y="4221593"/>
            <a:ext cx="5382598" cy="2551244"/>
          </a:xfrm>
          <a:prstGeom prst="rect">
            <a:avLst/>
          </a:prstGeom>
        </p:spPr>
      </p:pic>
      <p:pic>
        <p:nvPicPr>
          <p:cNvPr id="3" name="Picture 4" descr="A screenshot of a tree&#10;&#10;Description generated with high confidence">
            <a:extLst>
              <a:ext uri="{FF2B5EF4-FFF2-40B4-BE49-F238E27FC236}">
                <a16:creationId xmlns:a16="http://schemas.microsoft.com/office/drawing/2014/main" id="{1B5A71F0-1CFB-4A00-8D10-CCDBCF0ED564}"/>
              </a:ext>
            </a:extLst>
          </p:cNvPr>
          <p:cNvPicPr>
            <a:picLocks noChangeAspect="1"/>
          </p:cNvPicPr>
          <p:nvPr/>
        </p:nvPicPr>
        <p:blipFill rotWithShape="1">
          <a:blip r:embed="rId4"/>
          <a:srcRect l="3614" t="24188" r="2917"/>
          <a:stretch/>
        </p:blipFill>
        <p:spPr>
          <a:xfrm>
            <a:off x="5864351" y="1101649"/>
            <a:ext cx="5949697" cy="267425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D16C07FE-854F-400C-BFFC-64BD8D1FF61A}"/>
              </a:ext>
            </a:extLst>
          </p:cNvPr>
          <p:cNvPicPr>
            <a:picLocks noChangeAspect="1"/>
          </p:cNvPicPr>
          <p:nvPr/>
        </p:nvPicPr>
        <p:blipFill rotWithShape="1">
          <a:blip r:embed="rId5"/>
          <a:srcRect l="9169" t="36669" r="1720"/>
          <a:stretch/>
        </p:blipFill>
        <p:spPr>
          <a:xfrm>
            <a:off x="5488858" y="4211763"/>
            <a:ext cx="6596881" cy="2515491"/>
          </a:xfrm>
          <a:prstGeom prst="rect">
            <a:avLst/>
          </a:prstGeom>
        </p:spPr>
      </p:pic>
      <p:sp>
        <p:nvSpPr>
          <p:cNvPr id="5" name="TextBox 4">
            <a:extLst>
              <a:ext uri="{FF2B5EF4-FFF2-40B4-BE49-F238E27FC236}">
                <a16:creationId xmlns:a16="http://schemas.microsoft.com/office/drawing/2014/main" id="{6C20A2C9-2385-48EE-8A28-2046D86A7BDD}"/>
              </a:ext>
            </a:extLst>
          </p:cNvPr>
          <p:cNvSpPr txBox="1"/>
          <p:nvPr/>
        </p:nvSpPr>
        <p:spPr>
          <a:xfrm>
            <a:off x="1493477" y="3811653"/>
            <a:ext cx="2789499" cy="400110"/>
          </a:xfrm>
          <a:prstGeom prst="rect">
            <a:avLst/>
          </a:prstGeom>
          <a:noFill/>
        </p:spPr>
        <p:txBody>
          <a:bodyPr wrap="square" rtlCol="0">
            <a:spAutoFit/>
          </a:bodyPr>
          <a:lstStyle/>
          <a:p>
            <a:pPr algn="ctr"/>
            <a:r>
              <a:rPr lang="en-US" sz="2000" b="1" dirty="0"/>
              <a:t>Z-Score Normalization</a:t>
            </a:r>
          </a:p>
        </p:txBody>
      </p:sp>
      <p:sp>
        <p:nvSpPr>
          <p:cNvPr id="7" name="TextBox 6">
            <a:extLst>
              <a:ext uri="{FF2B5EF4-FFF2-40B4-BE49-F238E27FC236}">
                <a16:creationId xmlns:a16="http://schemas.microsoft.com/office/drawing/2014/main" id="{BCFD1A9D-4C81-4249-B922-391A5E436B20}"/>
              </a:ext>
            </a:extLst>
          </p:cNvPr>
          <p:cNvSpPr txBox="1"/>
          <p:nvPr/>
        </p:nvSpPr>
        <p:spPr>
          <a:xfrm>
            <a:off x="1402810" y="889621"/>
            <a:ext cx="2789499" cy="400110"/>
          </a:xfrm>
          <a:prstGeom prst="rect">
            <a:avLst/>
          </a:prstGeom>
          <a:noFill/>
        </p:spPr>
        <p:txBody>
          <a:bodyPr wrap="square" rtlCol="0">
            <a:spAutoFit/>
          </a:bodyPr>
          <a:lstStyle/>
          <a:p>
            <a:pPr algn="ctr"/>
            <a:r>
              <a:rPr lang="en-US" sz="2000" b="1" dirty="0"/>
              <a:t>Min-Max Normalization</a:t>
            </a:r>
          </a:p>
        </p:txBody>
      </p:sp>
      <p:sp>
        <p:nvSpPr>
          <p:cNvPr id="8" name="TextBox 7">
            <a:extLst>
              <a:ext uri="{FF2B5EF4-FFF2-40B4-BE49-F238E27FC236}">
                <a16:creationId xmlns:a16="http://schemas.microsoft.com/office/drawing/2014/main" id="{96C26659-83C5-4E05-BFAF-D537E353FDC8}"/>
              </a:ext>
            </a:extLst>
          </p:cNvPr>
          <p:cNvSpPr txBox="1"/>
          <p:nvPr/>
        </p:nvSpPr>
        <p:spPr>
          <a:xfrm>
            <a:off x="7422294" y="706454"/>
            <a:ext cx="2789499" cy="400110"/>
          </a:xfrm>
          <a:prstGeom prst="rect">
            <a:avLst/>
          </a:prstGeom>
          <a:noFill/>
        </p:spPr>
        <p:txBody>
          <a:bodyPr wrap="square" rtlCol="0">
            <a:spAutoFit/>
          </a:bodyPr>
          <a:lstStyle/>
          <a:p>
            <a:pPr algn="ctr"/>
            <a:r>
              <a:rPr lang="en-US" sz="2000" b="1" dirty="0"/>
              <a:t>Decimal Scaling</a:t>
            </a:r>
          </a:p>
        </p:txBody>
      </p:sp>
      <p:sp>
        <p:nvSpPr>
          <p:cNvPr id="9" name="TextBox 8">
            <a:extLst>
              <a:ext uri="{FF2B5EF4-FFF2-40B4-BE49-F238E27FC236}">
                <a16:creationId xmlns:a16="http://schemas.microsoft.com/office/drawing/2014/main" id="{9D07B544-FB44-4652-81C6-0E9C142D0BB4}"/>
              </a:ext>
            </a:extLst>
          </p:cNvPr>
          <p:cNvSpPr txBox="1"/>
          <p:nvPr/>
        </p:nvSpPr>
        <p:spPr>
          <a:xfrm>
            <a:off x="47761" y="35263"/>
            <a:ext cx="2601033" cy="584775"/>
          </a:xfrm>
          <a:prstGeom prst="rect">
            <a:avLst/>
          </a:prstGeom>
          <a:noFill/>
        </p:spPr>
        <p:txBody>
          <a:bodyPr wrap="none" rtlCol="0">
            <a:spAutoFit/>
          </a:bodyPr>
          <a:lstStyle/>
          <a:p>
            <a:r>
              <a:rPr lang="en-US" sz="3200" b="1" dirty="0"/>
              <a:t>Normalization</a:t>
            </a:r>
          </a:p>
        </p:txBody>
      </p:sp>
      <p:sp>
        <p:nvSpPr>
          <p:cNvPr id="10" name="TextBox 9">
            <a:extLst>
              <a:ext uri="{FF2B5EF4-FFF2-40B4-BE49-F238E27FC236}">
                <a16:creationId xmlns:a16="http://schemas.microsoft.com/office/drawing/2014/main" id="{CA36521B-BFFD-4C16-B49F-64F25D8D3AD9}"/>
              </a:ext>
            </a:extLst>
          </p:cNvPr>
          <p:cNvSpPr txBox="1"/>
          <p:nvPr/>
        </p:nvSpPr>
        <p:spPr>
          <a:xfrm>
            <a:off x="7158339" y="3821483"/>
            <a:ext cx="2789499" cy="400110"/>
          </a:xfrm>
          <a:prstGeom prst="rect">
            <a:avLst/>
          </a:prstGeom>
          <a:noFill/>
        </p:spPr>
        <p:txBody>
          <a:bodyPr wrap="square" rtlCol="0">
            <a:spAutoFit/>
          </a:bodyPr>
          <a:lstStyle/>
          <a:p>
            <a:pPr algn="ctr"/>
            <a:r>
              <a:rPr lang="en-US" sz="2000" b="1" dirty="0"/>
              <a:t>Method Comparison</a:t>
            </a:r>
          </a:p>
        </p:txBody>
      </p:sp>
    </p:spTree>
    <p:extLst>
      <p:ext uri="{BB962C8B-B14F-4D97-AF65-F5344CB8AC3E}">
        <p14:creationId xmlns:p14="http://schemas.microsoft.com/office/powerpoint/2010/main" val="401692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EBB6-CC8A-4751-95A7-82836B8FF4EE}"/>
              </a:ext>
            </a:extLst>
          </p:cNvPr>
          <p:cNvSpPr/>
          <p:nvPr/>
        </p:nvSpPr>
        <p:spPr>
          <a:xfrm>
            <a:off x="0" y="13288"/>
            <a:ext cx="4572000" cy="584775"/>
          </a:xfrm>
          <a:prstGeom prst="rect">
            <a:avLst/>
          </a:prstGeom>
        </p:spPr>
        <p:txBody>
          <a:bodyPr wrap="square">
            <a:spAutoFit/>
          </a:bodyPr>
          <a:lstStyle/>
          <a:p>
            <a:r>
              <a:rPr lang="en-US" sz="3200" b="1" dirty="0">
                <a:solidFill>
                  <a:srgbClr val="000000"/>
                </a:solidFill>
                <a:latin typeface="Calibri" panose="020F0502020204030204" pitchFamily="34" charset="0"/>
                <a:cs typeface="Calibri" panose="020F0502020204030204" pitchFamily="34" charset="0"/>
              </a:rPr>
              <a:t>Fast Fourier Transforms</a:t>
            </a:r>
            <a:endParaRPr lang="en-US" sz="3200" b="1"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59FBEF2-0531-4C91-92E3-2BB6772F95CF}"/>
              </a:ext>
            </a:extLst>
          </p:cNvPr>
          <p:cNvSpPr/>
          <p:nvPr/>
        </p:nvSpPr>
        <p:spPr>
          <a:xfrm>
            <a:off x="1346521" y="2362872"/>
            <a:ext cx="9128567" cy="923330"/>
          </a:xfrm>
          <a:prstGeom prst="rect">
            <a:avLst/>
          </a:prstGeom>
        </p:spPr>
        <p:txBody>
          <a:bodyPr wrap="square">
            <a:spAutoFit/>
          </a:bodyPr>
          <a:lstStyle/>
          <a:p>
            <a:pPr>
              <a:buFont typeface="Arial" panose="020B0604020202020204" pitchFamily="34" charset="0"/>
              <a:buChar char="•"/>
            </a:pPr>
            <a:r>
              <a:rPr lang="en-US" dirty="0">
                <a:solidFill>
                  <a:srgbClr val="383838"/>
                </a:solidFill>
                <a:latin typeface="PT Serif"/>
              </a:rPr>
              <a:t>The Fourier Transform takes a time-based pattern, measures every possible cycle, and returns the overall "cycle recipe" (the amplitude, offset, &amp; rotation speed for every cycle that was found).</a:t>
            </a:r>
            <a:endParaRPr lang="en-US" b="0" i="0" dirty="0">
              <a:solidFill>
                <a:srgbClr val="383838"/>
              </a:solidFill>
              <a:effectLst/>
              <a:latin typeface="PT Serif"/>
            </a:endParaRPr>
          </a:p>
        </p:txBody>
      </p:sp>
      <p:sp>
        <p:nvSpPr>
          <p:cNvPr id="4" name="Rectangle 3">
            <a:extLst>
              <a:ext uri="{FF2B5EF4-FFF2-40B4-BE49-F238E27FC236}">
                <a16:creationId xmlns:a16="http://schemas.microsoft.com/office/drawing/2014/main" id="{713433F2-B215-492E-9469-28E69D4F4D61}"/>
              </a:ext>
            </a:extLst>
          </p:cNvPr>
          <p:cNvSpPr/>
          <p:nvPr/>
        </p:nvSpPr>
        <p:spPr>
          <a:xfrm>
            <a:off x="1068729" y="1281532"/>
            <a:ext cx="9684152" cy="923330"/>
          </a:xfrm>
          <a:prstGeom prst="rect">
            <a:avLst/>
          </a:prstGeom>
        </p:spPr>
        <p:txBody>
          <a:bodyPr wrap="square">
            <a:spAutoFit/>
          </a:bodyPr>
          <a:lstStyle/>
          <a:p>
            <a:r>
              <a:rPr lang="en-US" dirty="0">
                <a:solidFill>
                  <a:srgbClr val="222222"/>
                </a:solidFill>
                <a:latin typeface="Roboto"/>
              </a:rPr>
              <a:t>The </a:t>
            </a:r>
            <a:r>
              <a:rPr lang="en-US" b="1" dirty="0">
                <a:solidFill>
                  <a:srgbClr val="222222"/>
                </a:solidFill>
                <a:latin typeface="Roboto"/>
              </a:rPr>
              <a:t>fast Fourier transform</a:t>
            </a:r>
            <a:r>
              <a:rPr lang="en-US" dirty="0">
                <a:solidFill>
                  <a:srgbClr val="222222"/>
                </a:solidFill>
                <a:latin typeface="Roboto"/>
              </a:rPr>
              <a:t> is a mathematical method for </a:t>
            </a:r>
            <a:r>
              <a:rPr lang="en-US" b="1" dirty="0">
                <a:solidFill>
                  <a:srgbClr val="222222"/>
                </a:solidFill>
                <a:latin typeface="Roboto"/>
              </a:rPr>
              <a:t>transforming</a:t>
            </a:r>
            <a:r>
              <a:rPr lang="en-US" dirty="0">
                <a:solidFill>
                  <a:srgbClr val="222222"/>
                </a:solidFill>
                <a:latin typeface="Roboto"/>
              </a:rPr>
              <a:t> a </a:t>
            </a:r>
            <a:r>
              <a:rPr lang="en-US" b="1" dirty="0">
                <a:solidFill>
                  <a:srgbClr val="222222"/>
                </a:solidFill>
                <a:latin typeface="Roboto"/>
              </a:rPr>
              <a:t>function</a:t>
            </a:r>
            <a:r>
              <a:rPr lang="en-US" dirty="0">
                <a:solidFill>
                  <a:srgbClr val="222222"/>
                </a:solidFill>
                <a:latin typeface="Roboto"/>
              </a:rPr>
              <a:t> of time into a </a:t>
            </a:r>
            <a:r>
              <a:rPr lang="en-US" b="1" dirty="0">
                <a:solidFill>
                  <a:srgbClr val="222222"/>
                </a:solidFill>
                <a:latin typeface="Roboto"/>
              </a:rPr>
              <a:t>function</a:t>
            </a:r>
            <a:r>
              <a:rPr lang="en-US" dirty="0">
                <a:solidFill>
                  <a:srgbClr val="222222"/>
                </a:solidFill>
                <a:latin typeface="Roboto"/>
              </a:rPr>
              <a:t> of frequency. Sometimes it is described as </a:t>
            </a:r>
            <a:r>
              <a:rPr lang="en-US" b="1" dirty="0">
                <a:solidFill>
                  <a:srgbClr val="222222"/>
                </a:solidFill>
                <a:latin typeface="Roboto"/>
              </a:rPr>
              <a:t>transforming</a:t>
            </a:r>
            <a:r>
              <a:rPr lang="en-US" dirty="0">
                <a:solidFill>
                  <a:srgbClr val="222222"/>
                </a:solidFill>
                <a:latin typeface="Roboto"/>
              </a:rPr>
              <a:t> from the time domain to the frequency domain. It is very useful for </a:t>
            </a:r>
            <a:r>
              <a:rPr lang="en-US" b="1" dirty="0">
                <a:solidFill>
                  <a:srgbClr val="222222"/>
                </a:solidFill>
                <a:latin typeface="Roboto"/>
              </a:rPr>
              <a:t>analysis</a:t>
            </a:r>
            <a:r>
              <a:rPr lang="en-US" dirty="0">
                <a:solidFill>
                  <a:srgbClr val="222222"/>
                </a:solidFill>
                <a:latin typeface="Roboto"/>
              </a:rPr>
              <a:t> of time-dependent phenomena.</a:t>
            </a:r>
            <a:endParaRPr lang="en-US" dirty="0"/>
          </a:p>
        </p:txBody>
      </p:sp>
      <p:pic>
        <p:nvPicPr>
          <p:cNvPr id="5" name="Picture 4">
            <a:extLst>
              <a:ext uri="{FF2B5EF4-FFF2-40B4-BE49-F238E27FC236}">
                <a16:creationId xmlns:a16="http://schemas.microsoft.com/office/drawing/2014/main" id="{90E645B7-4648-4447-8533-373EDA52404D}"/>
              </a:ext>
            </a:extLst>
          </p:cNvPr>
          <p:cNvPicPr>
            <a:picLocks noChangeAspect="1"/>
          </p:cNvPicPr>
          <p:nvPr/>
        </p:nvPicPr>
        <p:blipFill>
          <a:blip r:embed="rId2"/>
          <a:stretch>
            <a:fillRect/>
          </a:stretch>
        </p:blipFill>
        <p:spPr>
          <a:xfrm>
            <a:off x="7261879" y="3429000"/>
            <a:ext cx="4572000" cy="2828925"/>
          </a:xfrm>
          <a:prstGeom prst="rect">
            <a:avLst/>
          </a:prstGeom>
        </p:spPr>
      </p:pic>
      <p:pic>
        <p:nvPicPr>
          <p:cNvPr id="3074" name="Picture 2" descr="Image result for Fast Fourier transform">
            <a:extLst>
              <a:ext uri="{FF2B5EF4-FFF2-40B4-BE49-F238E27FC236}">
                <a16:creationId xmlns:a16="http://schemas.microsoft.com/office/drawing/2014/main" id="{D581FD74-CA2F-4FB5-9124-F6253EA5C3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877" y="3286202"/>
            <a:ext cx="3915296" cy="32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1EBB6-CC8A-4751-95A7-82836B8FF4EE}"/>
              </a:ext>
            </a:extLst>
          </p:cNvPr>
          <p:cNvSpPr/>
          <p:nvPr/>
        </p:nvSpPr>
        <p:spPr>
          <a:xfrm>
            <a:off x="4679376" y="200192"/>
            <a:ext cx="3159455" cy="461665"/>
          </a:xfrm>
          <a:prstGeom prst="rect">
            <a:avLst/>
          </a:prstGeom>
        </p:spPr>
        <p:txBody>
          <a:bodyPr wrap="none">
            <a:spAutoFit/>
          </a:bodyPr>
          <a:lstStyle/>
          <a:p>
            <a:r>
              <a:rPr lang="en-US" sz="2400" b="1" dirty="0">
                <a:solidFill>
                  <a:srgbClr val="000000"/>
                </a:solidFill>
                <a:latin typeface="Calibri" panose="020F0502020204030204" pitchFamily="34" charset="0"/>
                <a:cs typeface="Calibri" panose="020F0502020204030204" pitchFamily="34" charset="0"/>
              </a:rPr>
              <a:t>Fast Fourier Transforms</a:t>
            </a:r>
            <a:endParaRPr lang="en-US" sz="2400" b="1" dirty="0">
              <a:latin typeface="Calibri" panose="020F0502020204030204" pitchFamily="34" charset="0"/>
              <a:cs typeface="Calibri" panose="020F0502020204030204" pitchFamily="34" charset="0"/>
            </a:endParaRPr>
          </a:p>
        </p:txBody>
      </p:sp>
      <p:pic>
        <p:nvPicPr>
          <p:cNvPr id="2050" name="Picture 2" descr="fourier transform analogy smoothie to recipe">
            <a:extLst>
              <a:ext uri="{FF2B5EF4-FFF2-40B4-BE49-F238E27FC236}">
                <a16:creationId xmlns:a16="http://schemas.microsoft.com/office/drawing/2014/main" id="{AABAC64F-9AF8-4A30-919D-15798C013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686" y="2365988"/>
            <a:ext cx="5407234" cy="3451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11522DD-05A6-46C2-AAF3-01072BD0EE28}"/>
              </a:ext>
            </a:extLst>
          </p:cNvPr>
          <p:cNvSpPr/>
          <p:nvPr/>
        </p:nvSpPr>
        <p:spPr>
          <a:xfrm>
            <a:off x="1340472" y="857588"/>
            <a:ext cx="9511055" cy="1200329"/>
          </a:xfrm>
          <a:prstGeom prst="rect">
            <a:avLst/>
          </a:prstGeom>
        </p:spPr>
        <p:txBody>
          <a:bodyPr wrap="square">
            <a:spAutoFit/>
          </a:bodyPr>
          <a:lstStyle/>
          <a:p>
            <a:r>
              <a:rPr lang="en-US" dirty="0">
                <a:solidFill>
                  <a:srgbClr val="383838"/>
                </a:solidFill>
                <a:latin typeface="PT Serif"/>
              </a:rPr>
              <a:t>Example: given a smoothie, let's find the recipe.</a:t>
            </a:r>
          </a:p>
          <a:p>
            <a:r>
              <a:rPr lang="en-US" dirty="0">
                <a:solidFill>
                  <a:srgbClr val="383838"/>
                </a:solidFill>
                <a:latin typeface="PT Serif"/>
              </a:rPr>
              <a:t>You wouldn't share a drop-by-drop analysis, you'd say "I had an orange/banana smoothie". A recipe is more easily categorized, compared, and modified than the object itself.</a:t>
            </a:r>
          </a:p>
          <a:p>
            <a:r>
              <a:rPr lang="en-US" dirty="0">
                <a:solidFill>
                  <a:srgbClr val="383838"/>
                </a:solidFill>
                <a:latin typeface="PT Serif"/>
              </a:rPr>
              <a:t>So... given a smoothie, how do we find the recipe?</a:t>
            </a:r>
            <a:endParaRPr lang="en-US" b="0" i="0" dirty="0">
              <a:solidFill>
                <a:srgbClr val="383838"/>
              </a:solidFill>
              <a:effectLst/>
              <a:latin typeface="PT Serif"/>
            </a:endParaRPr>
          </a:p>
        </p:txBody>
      </p:sp>
      <p:sp>
        <p:nvSpPr>
          <p:cNvPr id="5" name="Rectangle 4">
            <a:extLst>
              <a:ext uri="{FF2B5EF4-FFF2-40B4-BE49-F238E27FC236}">
                <a16:creationId xmlns:a16="http://schemas.microsoft.com/office/drawing/2014/main" id="{EBB99480-4F68-4983-86CA-8FFCE2709146}"/>
              </a:ext>
            </a:extLst>
          </p:cNvPr>
          <p:cNvSpPr/>
          <p:nvPr/>
        </p:nvSpPr>
        <p:spPr>
          <a:xfrm>
            <a:off x="374248" y="2592791"/>
            <a:ext cx="6096000" cy="3693319"/>
          </a:xfrm>
          <a:prstGeom prst="rect">
            <a:avLst/>
          </a:prstGeom>
        </p:spPr>
        <p:txBody>
          <a:bodyPr>
            <a:spAutoFit/>
          </a:bodyPr>
          <a:lstStyle/>
          <a:p>
            <a:r>
              <a:rPr lang="en-US" dirty="0">
                <a:solidFill>
                  <a:srgbClr val="383838"/>
                </a:solidFill>
                <a:latin typeface="PT Serif"/>
              </a:rPr>
              <a:t>We can reverse-engineer the recipe by filtering each ingredient. The catch?</a:t>
            </a:r>
          </a:p>
          <a:p>
            <a:pPr>
              <a:buFont typeface="Arial" panose="020B0604020202020204" pitchFamily="34" charset="0"/>
              <a:buChar char="•"/>
            </a:pPr>
            <a:r>
              <a:rPr lang="en-US" b="1" dirty="0">
                <a:solidFill>
                  <a:srgbClr val="383838"/>
                </a:solidFill>
                <a:latin typeface="PT Serif"/>
              </a:rPr>
              <a:t>Filters must be independent</a:t>
            </a:r>
            <a:r>
              <a:rPr lang="en-US" dirty="0">
                <a:solidFill>
                  <a:srgbClr val="383838"/>
                </a:solidFill>
                <a:latin typeface="PT Serif"/>
              </a:rPr>
              <a:t>. The banana filter needs to capture bananas, and nothing else. Adding more oranges should never affect the banana reading.</a:t>
            </a:r>
          </a:p>
          <a:p>
            <a:pPr>
              <a:buFont typeface="Arial" panose="020B0604020202020204" pitchFamily="34" charset="0"/>
              <a:buChar char="•"/>
            </a:pPr>
            <a:r>
              <a:rPr lang="en-US" b="1" dirty="0">
                <a:solidFill>
                  <a:srgbClr val="383838"/>
                </a:solidFill>
                <a:latin typeface="PT Serif"/>
              </a:rPr>
              <a:t>Filters must be complete</a:t>
            </a:r>
            <a:r>
              <a:rPr lang="en-US" dirty="0">
                <a:solidFill>
                  <a:srgbClr val="383838"/>
                </a:solidFill>
                <a:latin typeface="PT Serif"/>
              </a:rPr>
              <a:t>. We won't get the real recipe if we leave out a filter ("There were mangoes too!"). Our collection of filters must catch every possible ingredient.</a:t>
            </a:r>
          </a:p>
          <a:p>
            <a:pPr>
              <a:buFont typeface="Arial" panose="020B0604020202020204" pitchFamily="34" charset="0"/>
              <a:buChar char="•"/>
            </a:pPr>
            <a:r>
              <a:rPr lang="en-US" b="1" dirty="0">
                <a:solidFill>
                  <a:srgbClr val="383838"/>
                </a:solidFill>
                <a:latin typeface="PT Serif"/>
              </a:rPr>
              <a:t>Ingredients must be combine-able</a:t>
            </a:r>
            <a:r>
              <a:rPr lang="en-US" dirty="0">
                <a:solidFill>
                  <a:srgbClr val="383838"/>
                </a:solidFill>
                <a:latin typeface="PT Serif"/>
              </a:rPr>
              <a:t>. Smoothies can be separated and re-combined without issue (A cookie? Not so much. Who wants crumbs?). The ingredients, when separated and combined in any order, must make the same result.</a:t>
            </a:r>
            <a:endParaRPr lang="en-US" b="0" i="0" dirty="0">
              <a:solidFill>
                <a:srgbClr val="383838"/>
              </a:solidFill>
              <a:effectLst/>
              <a:latin typeface="PT Serif"/>
            </a:endParaRPr>
          </a:p>
        </p:txBody>
      </p:sp>
    </p:spTree>
    <p:extLst>
      <p:ext uri="{BB962C8B-B14F-4D97-AF65-F5344CB8AC3E}">
        <p14:creationId xmlns:p14="http://schemas.microsoft.com/office/powerpoint/2010/main" val="34682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26BF61-B877-49B7-B5D5-9BC7BC43133C}"/>
              </a:ext>
            </a:extLst>
          </p:cNvPr>
          <p:cNvSpPr/>
          <p:nvPr/>
        </p:nvSpPr>
        <p:spPr>
          <a:xfrm>
            <a:off x="0" y="0"/>
            <a:ext cx="5760624" cy="584775"/>
          </a:xfrm>
          <a:prstGeom prst="rect">
            <a:avLst/>
          </a:prstGeom>
        </p:spPr>
        <p:txBody>
          <a:bodyPr wrap="square">
            <a:spAutoFit/>
          </a:bodyPr>
          <a:lstStyle/>
          <a:p>
            <a:r>
              <a:rPr lang="en-US" sz="3200" b="1" dirty="0">
                <a:solidFill>
                  <a:srgbClr val="000000"/>
                </a:solidFill>
                <a:latin typeface="Calibri" panose="020F0502020204030204" pitchFamily="34" charset="0"/>
                <a:cs typeface="Calibri" panose="020F0502020204030204" pitchFamily="34" charset="0"/>
              </a:rPr>
              <a:t>Discrete Wavelet Transforms</a:t>
            </a:r>
            <a:endParaRPr lang="en-US" sz="3200" b="1" dirty="0"/>
          </a:p>
        </p:txBody>
      </p:sp>
      <p:sp>
        <p:nvSpPr>
          <p:cNvPr id="3" name="Rectangle 2">
            <a:extLst>
              <a:ext uri="{FF2B5EF4-FFF2-40B4-BE49-F238E27FC236}">
                <a16:creationId xmlns:a16="http://schemas.microsoft.com/office/drawing/2014/main" id="{553A2999-3B0C-4C33-99B0-B5259B0B9BC5}"/>
              </a:ext>
            </a:extLst>
          </p:cNvPr>
          <p:cNvSpPr/>
          <p:nvPr/>
        </p:nvSpPr>
        <p:spPr>
          <a:xfrm>
            <a:off x="579815" y="964519"/>
            <a:ext cx="9857772" cy="1015663"/>
          </a:xfrm>
          <a:prstGeom prst="rect">
            <a:avLst/>
          </a:prstGeom>
        </p:spPr>
        <p:txBody>
          <a:bodyPr wrap="square">
            <a:spAutoFit/>
          </a:bodyPr>
          <a:lstStyle/>
          <a:p>
            <a:r>
              <a:rPr lang="en-US" sz="2000" dirty="0">
                <a:solidFill>
                  <a:srgbClr val="222222"/>
                </a:solidFill>
                <a:latin typeface="Calibri" panose="020F0502020204030204" pitchFamily="34" charset="0"/>
                <a:cs typeface="Calibri" panose="020F0502020204030204" pitchFamily="34" charset="0"/>
              </a:rPr>
              <a:t>The </a:t>
            </a:r>
            <a:r>
              <a:rPr lang="en-US" sz="2000" b="1" dirty="0">
                <a:solidFill>
                  <a:srgbClr val="222222"/>
                </a:solidFill>
                <a:latin typeface="Calibri" panose="020F0502020204030204" pitchFamily="34" charset="0"/>
                <a:cs typeface="Calibri" panose="020F0502020204030204" pitchFamily="34" charset="0"/>
              </a:rPr>
              <a:t>discrete wavelet transform</a:t>
            </a:r>
            <a:r>
              <a:rPr lang="en-US" sz="2000" dirty="0">
                <a:solidFill>
                  <a:srgbClr val="222222"/>
                </a:solidFill>
                <a:latin typeface="Calibri" panose="020F0502020204030204" pitchFamily="34" charset="0"/>
                <a:cs typeface="Calibri" panose="020F0502020204030204" pitchFamily="34" charset="0"/>
              </a:rPr>
              <a:t> has a huge number of applications in science, engineering, mathematics and computer science. Most notably, it is </a:t>
            </a:r>
            <a:r>
              <a:rPr lang="en-US" sz="2000" b="1" dirty="0">
                <a:solidFill>
                  <a:srgbClr val="222222"/>
                </a:solidFill>
                <a:latin typeface="Calibri" panose="020F0502020204030204" pitchFamily="34" charset="0"/>
                <a:cs typeface="Calibri" panose="020F0502020204030204" pitchFamily="34" charset="0"/>
              </a:rPr>
              <a:t>used</a:t>
            </a:r>
            <a:r>
              <a:rPr lang="en-US" sz="2000" dirty="0">
                <a:solidFill>
                  <a:srgbClr val="222222"/>
                </a:solidFill>
                <a:latin typeface="Calibri" panose="020F0502020204030204" pitchFamily="34" charset="0"/>
                <a:cs typeface="Calibri" panose="020F0502020204030204" pitchFamily="34" charset="0"/>
              </a:rPr>
              <a:t> for signal coding, to represent a </a:t>
            </a:r>
            <a:r>
              <a:rPr lang="en-US" sz="2000" b="1" dirty="0">
                <a:solidFill>
                  <a:srgbClr val="222222"/>
                </a:solidFill>
                <a:latin typeface="Calibri" panose="020F0502020204030204" pitchFamily="34" charset="0"/>
                <a:cs typeface="Calibri" panose="020F0502020204030204" pitchFamily="34" charset="0"/>
              </a:rPr>
              <a:t>discrete</a:t>
            </a:r>
            <a:r>
              <a:rPr lang="en-US" sz="2000" dirty="0">
                <a:solidFill>
                  <a:srgbClr val="222222"/>
                </a:solidFill>
                <a:latin typeface="Calibri" panose="020F0502020204030204" pitchFamily="34" charset="0"/>
                <a:cs typeface="Calibri" panose="020F0502020204030204" pitchFamily="34" charset="0"/>
              </a:rPr>
              <a:t> signal in a more redundant form, often as a preconditioning for data compression.</a:t>
            </a:r>
            <a:endParaRPr lang="en-US" sz="20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196CBE3-3DAB-4329-8477-0B7CA873DDC3}"/>
              </a:ext>
            </a:extLst>
          </p:cNvPr>
          <p:cNvSpPr/>
          <p:nvPr/>
        </p:nvSpPr>
        <p:spPr>
          <a:xfrm>
            <a:off x="1467130" y="2143306"/>
            <a:ext cx="8083142" cy="243143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22222"/>
                </a:solidFill>
                <a:latin typeface="Calibri" panose="020F0502020204030204" pitchFamily="34" charset="0"/>
                <a:cs typeface="Calibri" panose="020F0502020204030204" pitchFamily="34" charset="0"/>
              </a:rPr>
              <a:t>Application: The </a:t>
            </a:r>
            <a:r>
              <a:rPr lang="en-US" sz="2000" b="1" dirty="0">
                <a:solidFill>
                  <a:srgbClr val="222222"/>
                </a:solidFill>
                <a:latin typeface="Calibri" panose="020F0502020204030204" pitchFamily="34" charset="0"/>
                <a:cs typeface="Calibri" panose="020F0502020204030204" pitchFamily="34" charset="0"/>
              </a:rPr>
              <a:t>wavelet transform</a:t>
            </a:r>
            <a:r>
              <a:rPr lang="en-US" sz="2000" dirty="0">
                <a:solidFill>
                  <a:srgbClr val="222222"/>
                </a:solidFill>
                <a:latin typeface="Calibri" panose="020F0502020204030204" pitchFamily="34" charset="0"/>
                <a:cs typeface="Calibri" panose="020F0502020204030204" pitchFamily="34" charset="0"/>
              </a:rPr>
              <a:t> is a mathematical tool that decomposes a signal into a representation that shows signal details and trends as a function of time.</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When a signal is deconstructed into wavelets rather than sin() and cos() it is called a Wavelet Transform. </a:t>
            </a:r>
            <a:endParaRPr lang="en-US" dirty="0">
              <a:solidFill>
                <a:srgbClr val="222222"/>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solidFill>
                  <a:srgbClr val="222222"/>
                </a:solidFill>
                <a:latin typeface="Calibri" panose="020F0502020204030204" pitchFamily="34" charset="0"/>
                <a:cs typeface="Calibri" panose="020F0502020204030204" pitchFamily="34" charset="0"/>
              </a:rPr>
              <a:t>You can </a:t>
            </a:r>
            <a:r>
              <a:rPr lang="en-US" b="1" dirty="0">
                <a:solidFill>
                  <a:srgbClr val="222222"/>
                </a:solidFill>
                <a:latin typeface="Calibri" panose="020F0502020204030204" pitchFamily="34" charset="0"/>
                <a:cs typeface="Calibri" panose="020F0502020204030204" pitchFamily="34" charset="0"/>
              </a:rPr>
              <a:t>use</a:t>
            </a:r>
            <a:r>
              <a:rPr lang="en-US" dirty="0">
                <a:solidFill>
                  <a:srgbClr val="222222"/>
                </a:solidFill>
                <a:latin typeface="Calibri" panose="020F0502020204030204" pitchFamily="34" charset="0"/>
                <a:cs typeface="Calibri" panose="020F0502020204030204" pitchFamily="34" charset="0"/>
              </a:rPr>
              <a:t> this representation to characterize transient events, reduce noise, compress data, and perform many other operations.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Wavelets are useful because they are </a:t>
            </a:r>
            <a:r>
              <a:rPr lang="en-US" b="1" dirty="0">
                <a:latin typeface="Calibri" panose="020F0502020204030204" pitchFamily="34" charset="0"/>
                <a:cs typeface="Calibri" panose="020F0502020204030204" pitchFamily="34" charset="0"/>
              </a:rPr>
              <a:t>limited in time and frequency.</a:t>
            </a:r>
            <a:r>
              <a:rPr lang="en-US" sz="2000" dirty="0">
                <a:latin typeface="Calibri" panose="020F0502020204030204" pitchFamily="34" charset="0"/>
                <a:cs typeface="Calibri" panose="020F0502020204030204" pitchFamily="34" charset="0"/>
              </a:rPr>
              <a:t> </a:t>
            </a:r>
          </a:p>
        </p:txBody>
      </p:sp>
      <p:sp>
        <p:nvSpPr>
          <p:cNvPr id="6" name="Rectangle 5">
            <a:extLst>
              <a:ext uri="{FF2B5EF4-FFF2-40B4-BE49-F238E27FC236}">
                <a16:creationId xmlns:a16="http://schemas.microsoft.com/office/drawing/2014/main" id="{90E6A627-DD2E-4493-8FB3-BFAC4AB77800}"/>
              </a:ext>
            </a:extLst>
          </p:cNvPr>
          <p:cNvSpPr/>
          <p:nvPr/>
        </p:nvSpPr>
        <p:spPr>
          <a:xfrm>
            <a:off x="579815" y="4737865"/>
            <a:ext cx="9130246" cy="1323439"/>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Decomposing a signal into wavelets rather than frequencies can give much better resolution in the domain it is transformed into. However when a Wavelet Transform is used, the signal is transformed into the wavelet domain, rather than the frequency domain.</a:t>
            </a:r>
          </a:p>
        </p:txBody>
      </p:sp>
    </p:spTree>
    <p:extLst>
      <p:ext uri="{BB962C8B-B14F-4D97-AF65-F5344CB8AC3E}">
        <p14:creationId xmlns:p14="http://schemas.microsoft.com/office/powerpoint/2010/main" val="269799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1082BFFC0B384EBE46015D6DBDF94B" ma:contentTypeVersion="2" ma:contentTypeDescription="Create a new document." ma:contentTypeScope="" ma:versionID="03bedfec17bde0977101055db59a25af">
  <xsd:schema xmlns:xsd="http://www.w3.org/2001/XMLSchema" xmlns:xs="http://www.w3.org/2001/XMLSchema" xmlns:p="http://schemas.microsoft.com/office/2006/metadata/properties" xmlns:ns2="935fa1d7-9109-4510-9197-876d7bc4a72b" targetNamespace="http://schemas.microsoft.com/office/2006/metadata/properties" ma:root="true" ma:fieldsID="e7d76aaa8c7bc3688eb1e77e1bac3ef0" ns2:_="">
    <xsd:import namespace="935fa1d7-9109-4510-9197-876d7bc4a7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5fa1d7-9109-4510-9197-876d7bc4a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EEA68-1B78-4544-A409-0AEE13F1BAB4}">
  <ds:schemaRefs>
    <ds:schemaRef ds:uri="http://purl.org/dc/elements/1.1/"/>
    <ds:schemaRef ds:uri="935fa1d7-9109-4510-9197-876d7bc4a72b"/>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C4500A2-4465-4DC4-96B2-62D179796D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5fa1d7-9109-4510-9197-876d7bc4a7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EAA1F8-33CC-4D99-97BB-ADFA61F020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300</TotalTime>
  <Words>946</Words>
  <Application>Microsoft Office PowerPoint</Application>
  <PresentationFormat>Widescreen</PresentationFormat>
  <Paragraphs>153</Paragraphs>
  <Slides>12</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PT Serif</vt:lpstr>
      <vt:lpstr>Roboto</vt:lpstr>
      <vt:lpstr>Segoe UI</vt:lpstr>
      <vt:lpstr>Times New Roman</vt:lpstr>
      <vt:lpstr>Wingdings</vt:lpstr>
      <vt:lpstr>Office Theme</vt:lpstr>
      <vt:lpstr>PowerPoint Presentation</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Mike Thomas</cp:lastModifiedBy>
  <cp:revision>62</cp:revision>
  <dcterms:created xsi:type="dcterms:W3CDTF">2013-07-15T20:26:40Z</dcterms:created>
  <dcterms:modified xsi:type="dcterms:W3CDTF">2019-08-15T02:16:24Z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0x0101001B1082BFFC0B384EBE46015D6DBDF94B</vt:lpwstr>
  </property>
</Properties>
</file>