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4"/>
  </p:sldMasterIdLst>
  <p:handoutMasterIdLst>
    <p:handoutMasterId r:id="rId13"/>
  </p:handoutMasterIdLst>
  <p:sldIdLst>
    <p:sldId id="272" r:id="rId5"/>
    <p:sldId id="270" r:id="rId6"/>
    <p:sldId id="269" r:id="rId7"/>
    <p:sldId id="265" r:id="rId8"/>
    <p:sldId id="266" r:id="rId9"/>
    <p:sldId id="274" r:id="rId10"/>
    <p:sldId id="267" r:id="rId11"/>
    <p:sldId id="268" r:id="rId12"/>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ne Loughran" userId="S::gene.loughran@augrco.com::0aa9582a-12e1-4a41-8977-1535b5acbce8" providerId="AD" clId="Web-{C55E67D1-1294-40B3-958A-F9D46EBA6477}"/>
    <pc:docChg chg="modSld">
      <pc:chgData name="Gene Loughran" userId="S::gene.loughran@augrco.com::0aa9582a-12e1-4a41-8977-1535b5acbce8" providerId="AD" clId="Web-{C55E67D1-1294-40B3-958A-F9D46EBA6477}" dt="2019-08-07T21:04:44.377" v="5" actId="20577"/>
      <pc:docMkLst>
        <pc:docMk/>
      </pc:docMkLst>
      <pc:sldChg chg="modSp">
        <pc:chgData name="Gene Loughran" userId="S::gene.loughran@augrco.com::0aa9582a-12e1-4a41-8977-1535b5acbce8" providerId="AD" clId="Web-{C55E67D1-1294-40B3-958A-F9D46EBA6477}" dt="2019-08-07T21:04:42.424" v="4" actId="20577"/>
        <pc:sldMkLst>
          <pc:docMk/>
          <pc:sldMk cId="1862782749" sldId="265"/>
        </pc:sldMkLst>
        <pc:spChg chg="mod">
          <ac:chgData name="Gene Loughran" userId="S::gene.loughran@augrco.com::0aa9582a-12e1-4a41-8977-1535b5acbce8" providerId="AD" clId="Web-{C55E67D1-1294-40B3-958A-F9D46EBA6477}" dt="2019-08-07T21:04:42.424" v="4" actId="20577"/>
          <ac:spMkLst>
            <pc:docMk/>
            <pc:sldMk cId="1862782749" sldId="265"/>
            <ac:spMk id="7" creationId="{00000000-0000-0000-0000-000000000000}"/>
          </ac:spMkLst>
        </pc:spChg>
      </pc:sldChg>
      <pc:sldChg chg="modSp">
        <pc:chgData name="Gene Loughran" userId="S::gene.loughran@augrco.com::0aa9582a-12e1-4a41-8977-1535b5acbce8" providerId="AD" clId="Web-{C55E67D1-1294-40B3-958A-F9D46EBA6477}" dt="2019-08-07T21:04:21.189" v="0" actId="20577"/>
        <pc:sldMkLst>
          <pc:docMk/>
          <pc:sldMk cId="4066214966" sldId="269"/>
        </pc:sldMkLst>
        <pc:spChg chg="mod">
          <ac:chgData name="Gene Loughran" userId="S::gene.loughran@augrco.com::0aa9582a-12e1-4a41-8977-1535b5acbce8" providerId="AD" clId="Web-{C55E67D1-1294-40B3-958A-F9D46EBA6477}" dt="2019-08-07T21:04:21.189" v="0" actId="20577"/>
          <ac:spMkLst>
            <pc:docMk/>
            <pc:sldMk cId="4066214966" sldId="269"/>
            <ac:spMk id="7"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D5D39F58-044E-4499-B34F-970481A64038}" type="datetimeFigureOut">
              <a:rPr lang="en-US" smtClean="0"/>
              <a:t>8/7/2019</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0AD0A4EB-600C-40B3-A11A-8F11D397D5B4}" type="slidenum">
              <a:rPr lang="en-US" smtClean="0"/>
              <a:t>‹#›</a:t>
            </a:fld>
            <a:endParaRPr lang="en-US"/>
          </a:p>
        </p:txBody>
      </p:sp>
    </p:spTree>
    <p:extLst>
      <p:ext uri="{BB962C8B-B14F-4D97-AF65-F5344CB8AC3E}">
        <p14:creationId xmlns:p14="http://schemas.microsoft.com/office/powerpoint/2010/main" val="387867359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smtClean="0"/>
              <a:pPr/>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523872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248384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77651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739412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178271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029209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a:p>
        </p:txBody>
      </p:sp>
    </p:spTree>
    <p:extLst>
      <p:ext uri="{BB962C8B-B14F-4D97-AF65-F5344CB8AC3E}">
        <p14:creationId xmlns:p14="http://schemas.microsoft.com/office/powerpoint/2010/main" val="4210442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87993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640413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96823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a:p>
        </p:txBody>
      </p:sp>
    </p:spTree>
    <p:extLst>
      <p:ext uri="{BB962C8B-B14F-4D97-AF65-F5344CB8AC3E}">
        <p14:creationId xmlns:p14="http://schemas.microsoft.com/office/powerpoint/2010/main" val="4112382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8/7/2019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673436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8/7/2019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330014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439893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a:p>
        </p:txBody>
      </p:sp>
    </p:spTree>
    <p:extLst>
      <p:ext uri="{BB962C8B-B14F-4D97-AF65-F5344CB8AC3E}">
        <p14:creationId xmlns:p14="http://schemas.microsoft.com/office/powerpoint/2010/main" val="2787622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8/7/2019</a:t>
            </a:fld>
            <a:endParaRPr lang="en-US"/>
          </a:p>
        </p:txBody>
      </p:sp>
    </p:spTree>
    <p:extLst>
      <p:ext uri="{BB962C8B-B14F-4D97-AF65-F5344CB8AC3E}">
        <p14:creationId xmlns:p14="http://schemas.microsoft.com/office/powerpoint/2010/main" val="136390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8/7/2019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409071063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Stochastic_processes"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Relational Algebra</a:t>
            </a:r>
          </a:p>
        </p:txBody>
      </p:sp>
      <p:sp>
        <p:nvSpPr>
          <p:cNvPr id="3" name="Content Placeholder 2"/>
          <p:cNvSpPr>
            <a:spLocks noGrp="1"/>
          </p:cNvSpPr>
          <p:nvPr>
            <p:ph idx="1"/>
          </p:nvPr>
        </p:nvSpPr>
        <p:spPr>
          <a:xfrm>
            <a:off x="677333" y="1450270"/>
            <a:ext cx="8967409" cy="1598492"/>
          </a:xfrm>
        </p:spPr>
        <p:txBody>
          <a:bodyPr>
            <a:noAutofit/>
          </a:bodyPr>
          <a:lstStyle/>
          <a:p>
            <a:r>
              <a:rPr lang="en-US" sz="2000">
                <a:solidFill>
                  <a:schemeClr val="tx1"/>
                </a:solidFill>
              </a:rPr>
              <a:t>Procedural query language</a:t>
            </a:r>
          </a:p>
          <a:p>
            <a:r>
              <a:rPr lang="en-US" sz="2000" b="1">
                <a:solidFill>
                  <a:schemeClr val="tx1"/>
                </a:solidFill>
              </a:rPr>
              <a:t>Selection: </a:t>
            </a:r>
            <a:r>
              <a:rPr lang="en-US" sz="2000">
                <a:solidFill>
                  <a:schemeClr val="tx1"/>
                </a:solidFill>
              </a:rPr>
              <a:t>a function that pulls data from a row associated with a given attribute (ex: all names from a database that are of a certain age)</a:t>
            </a:r>
          </a:p>
          <a:p>
            <a:endParaRPr lang="en-US" sz="2000" b="1">
              <a:solidFill>
                <a:schemeClr val="tx1"/>
              </a:solidFill>
            </a:endParaRPr>
          </a:p>
          <a:p>
            <a:endParaRPr lang="en-US" sz="2000" b="1">
              <a:solidFill>
                <a:schemeClr val="tx1"/>
              </a:solidFill>
            </a:endParaRPr>
          </a:p>
          <a:p>
            <a:endParaRPr lang="en-US" sz="2000" b="1">
              <a:solidFill>
                <a:schemeClr val="tx1"/>
              </a:solidFill>
            </a:endParaRPr>
          </a:p>
          <a:p>
            <a:endParaRPr lang="en-US" sz="2000" b="1">
              <a:solidFill>
                <a:schemeClr val="tx1"/>
              </a:solidFill>
            </a:endParaRPr>
          </a:p>
          <a:p>
            <a:endParaRPr lang="en-US" sz="2000" b="1">
              <a:solidFill>
                <a:schemeClr val="tx1"/>
              </a:solidFill>
            </a:endParaRPr>
          </a:p>
          <a:p>
            <a:endParaRPr lang="en-US" sz="2000" b="1">
              <a:solidFill>
                <a:schemeClr val="tx1"/>
              </a:solidFill>
            </a:endParaRPr>
          </a:p>
          <a:p>
            <a:endParaRPr lang="en-US" sz="2000" b="1">
              <a:solidFill>
                <a:schemeClr val="tx1"/>
              </a:solidFill>
            </a:endParaRPr>
          </a:p>
          <a:p>
            <a:r>
              <a:rPr lang="en-US" sz="2000" b="1">
                <a:solidFill>
                  <a:schemeClr val="tx1"/>
                </a:solidFill>
              </a:rPr>
              <a:t>Projection: </a:t>
            </a:r>
            <a:r>
              <a:rPr lang="en-US" sz="2000">
                <a:solidFill>
                  <a:schemeClr val="tx1"/>
                </a:solidFill>
              </a:rPr>
              <a:t>pull columns from the database (ex: display the full list of employee IDs and names in this database)</a:t>
            </a:r>
            <a:endParaRPr lang="en-US" sz="2000" b="1">
              <a:solidFill>
                <a:schemeClr val="tx1"/>
              </a:solidFill>
            </a:endParaRPr>
          </a:p>
        </p:txBody>
      </p:sp>
      <p:pic>
        <p:nvPicPr>
          <p:cNvPr id="9" name="Picture 8"/>
          <p:cNvPicPr>
            <a:picLocks noChangeAspect="1"/>
          </p:cNvPicPr>
          <p:nvPr/>
        </p:nvPicPr>
        <p:blipFill>
          <a:blip r:embed="rId2"/>
          <a:stretch>
            <a:fillRect/>
          </a:stretch>
        </p:blipFill>
        <p:spPr>
          <a:xfrm>
            <a:off x="2012927" y="2553354"/>
            <a:ext cx="5925482" cy="3070477"/>
          </a:xfrm>
          <a:prstGeom prst="rect">
            <a:avLst/>
          </a:prstGeom>
        </p:spPr>
      </p:pic>
    </p:spTree>
    <p:extLst>
      <p:ext uri="{BB962C8B-B14F-4D97-AF65-F5344CB8AC3E}">
        <p14:creationId xmlns:p14="http://schemas.microsoft.com/office/powerpoint/2010/main" val="3625756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Exponential Smoothing</a:t>
            </a:r>
          </a:p>
        </p:txBody>
      </p:sp>
      <p:sp>
        <p:nvSpPr>
          <p:cNvPr id="3" name="Content Placeholder 2"/>
          <p:cNvSpPr>
            <a:spLocks noGrp="1"/>
          </p:cNvSpPr>
          <p:nvPr>
            <p:ph idx="1"/>
          </p:nvPr>
        </p:nvSpPr>
        <p:spPr>
          <a:xfrm>
            <a:off x="677334" y="1733299"/>
            <a:ext cx="8596668" cy="1598492"/>
          </a:xfrm>
        </p:spPr>
        <p:txBody>
          <a:bodyPr>
            <a:normAutofit/>
          </a:bodyPr>
          <a:lstStyle/>
          <a:p>
            <a:r>
              <a:rPr lang="en-US" sz="2000">
                <a:solidFill>
                  <a:schemeClr val="tx1"/>
                </a:solidFill>
              </a:rPr>
              <a:t>In a rolling average, all data points are equally weighted.</a:t>
            </a:r>
          </a:p>
          <a:p>
            <a:r>
              <a:rPr lang="en-US" sz="2000">
                <a:solidFill>
                  <a:schemeClr val="tx1"/>
                </a:solidFill>
              </a:rPr>
              <a:t>But in exponential smoothing, older data points are exponentially weighted less than more current observations.</a:t>
            </a:r>
          </a:p>
          <a:p>
            <a:r>
              <a:rPr lang="en-US" sz="2000">
                <a:solidFill>
                  <a:schemeClr val="tx1"/>
                </a:solidFill>
              </a:rPr>
              <a:t>Degree of smoothing dependent on the alpha value (smoothing factor)</a:t>
            </a:r>
          </a:p>
        </p:txBody>
      </p:sp>
      <p:sp>
        <p:nvSpPr>
          <p:cNvPr id="4" name="Rectangle 3"/>
          <p:cNvSpPr/>
          <p:nvPr/>
        </p:nvSpPr>
        <p:spPr>
          <a:xfrm>
            <a:off x="677334" y="1270000"/>
            <a:ext cx="8995476" cy="369332"/>
          </a:xfrm>
          <a:prstGeom prst="rect">
            <a:avLst/>
          </a:prstGeom>
        </p:spPr>
        <p:txBody>
          <a:bodyPr wrap="square">
            <a:spAutoFit/>
          </a:bodyPr>
          <a:lstStyle/>
          <a:p>
            <a:r>
              <a:rPr lang="en-US" i="1"/>
              <a:t>Like rolling averages, but not…</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7772" y="3503116"/>
            <a:ext cx="5541725" cy="3078736"/>
          </a:xfrm>
          <a:prstGeom prst="rect">
            <a:avLst/>
          </a:prstGeom>
          <a:ln>
            <a:solidFill>
              <a:schemeClr val="tx1"/>
            </a:solidFill>
          </a:ln>
        </p:spPr>
      </p:pic>
      <p:sp>
        <p:nvSpPr>
          <p:cNvPr id="6" name="Content Placeholder 2"/>
          <p:cNvSpPr txBox="1">
            <a:spLocks/>
          </p:cNvSpPr>
          <p:nvPr/>
        </p:nvSpPr>
        <p:spPr>
          <a:xfrm>
            <a:off x="677334" y="3622858"/>
            <a:ext cx="5179180" cy="159849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000" b="1">
                <a:solidFill>
                  <a:schemeClr val="tx1"/>
                </a:solidFill>
              </a:rPr>
              <a:t>Simple</a:t>
            </a:r>
          </a:p>
          <a:p>
            <a:r>
              <a:rPr lang="en-US" sz="2000" b="1">
                <a:solidFill>
                  <a:schemeClr val="tx1"/>
                </a:solidFill>
              </a:rPr>
              <a:t>Double: </a:t>
            </a:r>
            <a:r>
              <a:rPr lang="en-US" sz="2000">
                <a:solidFill>
                  <a:schemeClr val="tx1"/>
                </a:solidFill>
              </a:rPr>
              <a:t>If trends present</a:t>
            </a:r>
          </a:p>
          <a:p>
            <a:r>
              <a:rPr lang="en-US" sz="2000" b="1">
                <a:solidFill>
                  <a:schemeClr val="tx1"/>
                </a:solidFill>
              </a:rPr>
              <a:t>Triple: </a:t>
            </a:r>
            <a:r>
              <a:rPr lang="en-US" sz="2000">
                <a:solidFill>
                  <a:schemeClr val="tx1"/>
                </a:solidFill>
              </a:rPr>
              <a:t>If trends and seasonality present</a:t>
            </a:r>
          </a:p>
        </p:txBody>
      </p:sp>
      <p:sp>
        <p:nvSpPr>
          <p:cNvPr id="7" name="Content Placeholder 2"/>
          <p:cNvSpPr txBox="1">
            <a:spLocks/>
          </p:cNvSpPr>
          <p:nvPr/>
        </p:nvSpPr>
        <p:spPr>
          <a:xfrm>
            <a:off x="677334" y="5331702"/>
            <a:ext cx="5179180" cy="10473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400">
                <a:solidFill>
                  <a:schemeClr val="tx1"/>
                </a:solidFill>
              </a:rPr>
              <a:t>Good for short-term predictions, but beware for the longer-term!</a:t>
            </a:r>
          </a:p>
        </p:txBody>
      </p:sp>
    </p:spTree>
    <p:extLst>
      <p:ext uri="{BB962C8B-B14F-4D97-AF65-F5344CB8AC3E}">
        <p14:creationId xmlns:p14="http://schemas.microsoft.com/office/powerpoint/2010/main" val="2936789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Gaussian or Median Filters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37928" y="2076771"/>
            <a:ext cx="2095500" cy="3209925"/>
          </a:xfrm>
          <a:ln w="19050">
            <a:solidFill>
              <a:schemeClr val="tx1"/>
            </a:solidFill>
          </a:ln>
        </p:spPr>
      </p:pic>
      <p:sp>
        <p:nvSpPr>
          <p:cNvPr id="6" name="Rectangle 5"/>
          <p:cNvSpPr/>
          <p:nvPr/>
        </p:nvSpPr>
        <p:spPr>
          <a:xfrm>
            <a:off x="677333" y="1468735"/>
            <a:ext cx="8129210" cy="1754326"/>
          </a:xfrm>
          <a:prstGeom prst="rect">
            <a:avLst/>
          </a:prstGeom>
        </p:spPr>
        <p:txBody>
          <a:bodyPr wrap="square">
            <a:spAutoFit/>
          </a:bodyPr>
          <a:lstStyle/>
          <a:p>
            <a:r>
              <a:rPr lang="en-US"/>
              <a:t>Frequently used in audio or visual noise reduction and smoothing</a:t>
            </a:r>
          </a:p>
          <a:p>
            <a:endParaRPr lang="en-US"/>
          </a:p>
          <a:p>
            <a:r>
              <a:rPr lang="en-US"/>
              <a:t>A </a:t>
            </a:r>
            <a:r>
              <a:rPr lang="en-US" b="1"/>
              <a:t>Gaussian filter </a:t>
            </a:r>
            <a:r>
              <a:rPr lang="en-US"/>
              <a:t>uses the named function (which also expresses the normal distribution in statistics) to calculate the transformation to apply to each data point. It is </a:t>
            </a:r>
            <a:r>
              <a:rPr lang="en-US" u="sng"/>
              <a:t>linear</a:t>
            </a:r>
            <a:r>
              <a:rPr lang="en-US"/>
              <a:t>, and generally better at removing Gaussian noise (more evenly distributed).</a:t>
            </a:r>
          </a:p>
        </p:txBody>
      </p:sp>
      <p:sp>
        <p:nvSpPr>
          <p:cNvPr id="7" name="Rectangle 6"/>
          <p:cNvSpPr/>
          <p:nvPr/>
        </p:nvSpPr>
        <p:spPr>
          <a:xfrm>
            <a:off x="677333" y="3482031"/>
            <a:ext cx="7911495" cy="1200329"/>
          </a:xfrm>
          <a:prstGeom prst="rect">
            <a:avLst/>
          </a:prstGeom>
        </p:spPr>
        <p:txBody>
          <a:bodyPr wrap="square" anchor="t">
            <a:spAutoFit/>
          </a:bodyPr>
          <a:lstStyle/>
          <a:p>
            <a:r>
              <a:rPr lang="en-US"/>
              <a:t>A </a:t>
            </a:r>
            <a:r>
              <a:rPr lang="en-US" b="1"/>
              <a:t>median filter </a:t>
            </a:r>
            <a:r>
              <a:rPr lang="en-US"/>
              <a:t>uses the median of a certain number of a data point’s neighbors to do the same, and is </a:t>
            </a:r>
            <a:r>
              <a:rPr lang="en-US" u="sng"/>
              <a:t>non-linear</a:t>
            </a:r>
            <a:r>
              <a:rPr lang="en-US"/>
              <a:t>. Because its output is definitively equal to one of the neighboring values, it is good for “edge detection”. It is also better at removing “salt and pepper” noise.</a:t>
            </a:r>
          </a:p>
        </p:txBody>
      </p:sp>
    </p:spTree>
    <p:extLst>
      <p:ext uri="{BB962C8B-B14F-4D97-AF65-F5344CB8AC3E}">
        <p14:creationId xmlns:p14="http://schemas.microsoft.com/office/powerpoint/2010/main" val="4066214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Seduction of Imputation!</a:t>
            </a:r>
          </a:p>
        </p:txBody>
      </p:sp>
      <p:sp>
        <p:nvSpPr>
          <p:cNvPr id="4" name="Rectangle 3"/>
          <p:cNvSpPr/>
          <p:nvPr/>
        </p:nvSpPr>
        <p:spPr>
          <a:xfrm>
            <a:off x="677334" y="1363966"/>
            <a:ext cx="8995476" cy="369332"/>
          </a:xfrm>
          <a:prstGeom prst="rect">
            <a:avLst/>
          </a:prstGeom>
        </p:spPr>
        <p:txBody>
          <a:bodyPr wrap="square">
            <a:spAutoFit/>
          </a:bodyPr>
          <a:lstStyle/>
          <a:p>
            <a:r>
              <a:rPr lang="en-US" i="1"/>
              <a:t>“The idea of imputation is both seductive and dangerous” (R.J.A Little &amp; D.B. Rubin)</a:t>
            </a:r>
            <a:endParaRPr lang="en-US"/>
          </a:p>
        </p:txBody>
      </p:sp>
      <p:sp>
        <p:nvSpPr>
          <p:cNvPr id="5" name="Rectangle 4"/>
          <p:cNvSpPr/>
          <p:nvPr/>
        </p:nvSpPr>
        <p:spPr>
          <a:xfrm>
            <a:off x="677332" y="3355923"/>
            <a:ext cx="6006497" cy="1200329"/>
          </a:xfrm>
          <a:prstGeom prst="rect">
            <a:avLst/>
          </a:prstGeom>
        </p:spPr>
        <p:txBody>
          <a:bodyPr wrap="square">
            <a:spAutoFit/>
          </a:bodyPr>
          <a:lstStyle/>
          <a:p>
            <a:r>
              <a:rPr lang="en-US" b="1"/>
              <a:t>Missing at Random (MAR): M</a:t>
            </a:r>
            <a:r>
              <a:rPr lang="en-US"/>
              <a:t>issing value is dependent on some other variable’s value (e.g. Let’s assume that females generally don’t want to reveal their ages!)</a:t>
            </a:r>
          </a:p>
          <a:p>
            <a:endParaRPr lang="en-US"/>
          </a:p>
        </p:txBody>
      </p:sp>
      <p:sp>
        <p:nvSpPr>
          <p:cNvPr id="6" name="Rectangle 5"/>
          <p:cNvSpPr/>
          <p:nvPr/>
        </p:nvSpPr>
        <p:spPr>
          <a:xfrm>
            <a:off x="677333" y="2374730"/>
            <a:ext cx="6485468" cy="923330"/>
          </a:xfrm>
          <a:prstGeom prst="rect">
            <a:avLst/>
          </a:prstGeom>
        </p:spPr>
        <p:txBody>
          <a:bodyPr wrap="square">
            <a:spAutoFit/>
          </a:bodyPr>
          <a:lstStyle/>
          <a:p>
            <a:r>
              <a:rPr lang="en-US" b="1"/>
              <a:t>Missing Completely at Random (MCAR):</a:t>
            </a:r>
            <a:r>
              <a:rPr lang="en-US"/>
              <a:t> The fact that a certain value is missing has nothing to do with its hypothetical value and with the values of other variables.</a:t>
            </a:r>
          </a:p>
        </p:txBody>
      </p:sp>
      <p:sp>
        <p:nvSpPr>
          <p:cNvPr id="7" name="Rectangle 6"/>
          <p:cNvSpPr/>
          <p:nvPr/>
        </p:nvSpPr>
        <p:spPr>
          <a:xfrm>
            <a:off x="677332" y="4314466"/>
            <a:ext cx="5740396" cy="1200329"/>
          </a:xfrm>
          <a:prstGeom prst="rect">
            <a:avLst/>
          </a:prstGeom>
        </p:spPr>
        <p:txBody>
          <a:bodyPr wrap="square" anchor="t">
            <a:spAutoFit/>
          </a:bodyPr>
          <a:lstStyle/>
          <a:p>
            <a:r>
              <a:rPr lang="en-US" b="1"/>
              <a:t>Missing not at Random (MNAR): </a:t>
            </a:r>
            <a:r>
              <a:rPr lang="en-US"/>
              <a:t>The value of the variable that's missing is related to the reason it's missing (e.g., people with high salaries generally do not want to reveal their incomes in surveys)</a:t>
            </a:r>
          </a:p>
        </p:txBody>
      </p:sp>
      <p:sp>
        <p:nvSpPr>
          <p:cNvPr id="8" name="Rectangle 7"/>
          <p:cNvSpPr/>
          <p:nvPr/>
        </p:nvSpPr>
        <p:spPr>
          <a:xfrm>
            <a:off x="677332" y="1861265"/>
            <a:ext cx="8995476" cy="461665"/>
          </a:xfrm>
          <a:prstGeom prst="rect">
            <a:avLst/>
          </a:prstGeom>
        </p:spPr>
        <p:txBody>
          <a:bodyPr wrap="square">
            <a:spAutoFit/>
          </a:bodyPr>
          <a:lstStyle/>
          <a:p>
            <a:r>
              <a:rPr lang="en-US" sz="2400" b="1" i="1"/>
              <a:t>Types of Missing Data</a:t>
            </a:r>
            <a:endParaRPr lang="en-US" sz="2400" b="1"/>
          </a:p>
        </p:txBody>
      </p:sp>
      <p:sp>
        <p:nvSpPr>
          <p:cNvPr id="9" name="Rectangle 8"/>
          <p:cNvSpPr/>
          <p:nvPr/>
        </p:nvSpPr>
        <p:spPr>
          <a:xfrm>
            <a:off x="7630885" y="2450602"/>
            <a:ext cx="3026227" cy="818233"/>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Can delete, but at the risk of reducing sample size!</a:t>
            </a:r>
          </a:p>
        </p:txBody>
      </p:sp>
      <p:sp>
        <p:nvSpPr>
          <p:cNvPr id="10" name="Rectangle 9"/>
          <p:cNvSpPr/>
          <p:nvPr/>
        </p:nvSpPr>
        <p:spPr>
          <a:xfrm>
            <a:off x="7630885" y="3445909"/>
            <a:ext cx="3026227" cy="1110343"/>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Impute, but beware to use the correct methodology!</a:t>
            </a:r>
          </a:p>
        </p:txBody>
      </p:sp>
      <p:sp>
        <p:nvSpPr>
          <p:cNvPr id="11" name="Right Arrow 10"/>
          <p:cNvSpPr/>
          <p:nvPr/>
        </p:nvSpPr>
        <p:spPr>
          <a:xfrm>
            <a:off x="6836230" y="2609346"/>
            <a:ext cx="653142" cy="500743"/>
          </a:xfrm>
          <a:prstGeom prst="rightArrow">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6536655" y="3642339"/>
            <a:ext cx="952717" cy="500743"/>
          </a:xfrm>
          <a:prstGeom prst="rightArrow">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6498475" y="5144015"/>
            <a:ext cx="1051662" cy="500743"/>
          </a:xfrm>
          <a:prstGeom prst="rightArrow">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630884" y="4839214"/>
            <a:ext cx="3026227" cy="1110343"/>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Challenging! Consider sensitivity analysis.</a:t>
            </a:r>
          </a:p>
        </p:txBody>
      </p:sp>
    </p:spTree>
    <p:extLst>
      <p:ext uri="{BB962C8B-B14F-4D97-AF65-F5344CB8AC3E}">
        <p14:creationId xmlns:p14="http://schemas.microsoft.com/office/powerpoint/2010/main" val="1862782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Mean Imputation</a:t>
            </a:r>
          </a:p>
        </p:txBody>
      </p:sp>
      <p:sp>
        <p:nvSpPr>
          <p:cNvPr id="3" name="Content Placeholder 2"/>
          <p:cNvSpPr>
            <a:spLocks noGrp="1"/>
          </p:cNvSpPr>
          <p:nvPr>
            <p:ph idx="1"/>
          </p:nvPr>
        </p:nvSpPr>
        <p:spPr>
          <a:xfrm>
            <a:off x="753534" y="2511871"/>
            <a:ext cx="8596668" cy="3880773"/>
          </a:xfrm>
        </p:spPr>
        <p:txBody>
          <a:bodyPr>
            <a:normAutofit/>
          </a:bodyPr>
          <a:lstStyle/>
          <a:p>
            <a:r>
              <a:rPr lang="en-US" b="1">
                <a:solidFill>
                  <a:schemeClr val="tx1"/>
                </a:solidFill>
              </a:rPr>
              <a:t>Pros:</a:t>
            </a:r>
          </a:p>
          <a:p>
            <a:pPr lvl="1"/>
            <a:r>
              <a:rPr lang="en-US" sz="1800">
                <a:solidFill>
                  <a:schemeClr val="tx1"/>
                </a:solidFill>
              </a:rPr>
              <a:t>Reduces variance in the dataset</a:t>
            </a:r>
          </a:p>
          <a:p>
            <a:pPr lvl="1"/>
            <a:r>
              <a:rPr lang="en-US" sz="1800">
                <a:solidFill>
                  <a:schemeClr val="tx1"/>
                </a:solidFill>
              </a:rPr>
              <a:t>Does not change the sample mean</a:t>
            </a:r>
          </a:p>
          <a:p>
            <a:r>
              <a:rPr lang="en-US" b="1">
                <a:solidFill>
                  <a:schemeClr val="tx1"/>
                </a:solidFill>
              </a:rPr>
              <a:t>Cons:</a:t>
            </a:r>
          </a:p>
          <a:p>
            <a:pPr lvl="1"/>
            <a:r>
              <a:rPr lang="en-US" sz="1800">
                <a:solidFill>
                  <a:schemeClr val="tx1"/>
                </a:solidFill>
              </a:rPr>
              <a:t>Does not take into account relationships with other variables</a:t>
            </a:r>
          </a:p>
          <a:p>
            <a:r>
              <a:rPr lang="en-US" b="1">
                <a:solidFill>
                  <a:schemeClr val="tx1"/>
                </a:solidFill>
              </a:rPr>
              <a:t>Best Uses: </a:t>
            </a:r>
            <a:r>
              <a:rPr lang="en-US">
                <a:solidFill>
                  <a:schemeClr val="tx1"/>
                </a:solidFill>
              </a:rPr>
              <a:t>Univariate datasets, MCAR situations</a:t>
            </a:r>
          </a:p>
        </p:txBody>
      </p:sp>
      <p:sp>
        <p:nvSpPr>
          <p:cNvPr id="4" name="Rectangle 3"/>
          <p:cNvSpPr/>
          <p:nvPr/>
        </p:nvSpPr>
        <p:spPr>
          <a:xfrm>
            <a:off x="753534" y="1367971"/>
            <a:ext cx="8923866" cy="923330"/>
          </a:xfrm>
          <a:prstGeom prst="rect">
            <a:avLst/>
          </a:prstGeom>
        </p:spPr>
        <p:txBody>
          <a:bodyPr wrap="square">
            <a:spAutoFit/>
          </a:bodyPr>
          <a:lstStyle/>
          <a:p>
            <a:r>
              <a:rPr lang="en-US" b="1"/>
              <a:t>Steps:</a:t>
            </a:r>
          </a:p>
          <a:p>
            <a:pPr marL="800100" lvl="1" indent="-342900">
              <a:buFont typeface="+mj-lt"/>
              <a:buAutoNum type="arabicPeriod"/>
            </a:pPr>
            <a:r>
              <a:rPr lang="en-US"/>
              <a:t>Calculate the mean of the variable with missing observations and insert that mean into the missing values</a:t>
            </a:r>
          </a:p>
        </p:txBody>
      </p:sp>
    </p:spTree>
    <p:extLst>
      <p:ext uri="{BB962C8B-B14F-4D97-AF65-F5344CB8AC3E}">
        <p14:creationId xmlns:p14="http://schemas.microsoft.com/office/powerpoint/2010/main" val="980198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Other Methods for MCAR or Univariate</a:t>
            </a:r>
          </a:p>
        </p:txBody>
      </p:sp>
      <p:sp>
        <p:nvSpPr>
          <p:cNvPr id="5" name="Content Placeholder 4"/>
          <p:cNvSpPr>
            <a:spLocks noGrp="1"/>
          </p:cNvSpPr>
          <p:nvPr>
            <p:ph idx="1"/>
          </p:nvPr>
        </p:nvSpPr>
        <p:spPr>
          <a:xfrm>
            <a:off x="677334" y="1529217"/>
            <a:ext cx="8596668" cy="3880773"/>
          </a:xfrm>
        </p:spPr>
        <p:txBody>
          <a:bodyPr>
            <a:normAutofit/>
          </a:bodyPr>
          <a:lstStyle/>
          <a:p>
            <a:r>
              <a:rPr lang="en-US" sz="2000" b="1">
                <a:solidFill>
                  <a:schemeClr val="tx1"/>
                </a:solidFill>
              </a:rPr>
              <a:t>Hot-deck imputation: </a:t>
            </a:r>
            <a:r>
              <a:rPr lang="en-US" sz="2000">
                <a:solidFill>
                  <a:schemeClr val="tx1"/>
                </a:solidFill>
              </a:rPr>
              <a:t>missing value was imputed from a randomly selected similar record</a:t>
            </a:r>
          </a:p>
          <a:p>
            <a:r>
              <a:rPr lang="en-US" sz="2000" b="1">
                <a:solidFill>
                  <a:schemeClr val="tx1"/>
                </a:solidFill>
              </a:rPr>
              <a:t>Cold-deck imputation: </a:t>
            </a:r>
            <a:r>
              <a:rPr lang="en-US" sz="2000">
                <a:solidFill>
                  <a:schemeClr val="tx1"/>
                </a:solidFill>
              </a:rPr>
              <a:t>selects donors from another dataset</a:t>
            </a:r>
          </a:p>
          <a:p>
            <a:r>
              <a:rPr lang="en-US" sz="2000" b="1">
                <a:solidFill>
                  <a:schemeClr val="tx1"/>
                </a:solidFill>
              </a:rPr>
              <a:t>Statistical distribution: </a:t>
            </a:r>
            <a:r>
              <a:rPr lang="en-US" sz="2000">
                <a:solidFill>
                  <a:schemeClr val="tx1"/>
                </a:solidFill>
              </a:rPr>
              <a:t>can be applied rather than the mean, if the data is not normally distributed</a:t>
            </a:r>
          </a:p>
        </p:txBody>
      </p:sp>
    </p:spTree>
    <p:extLst>
      <p:ext uri="{BB962C8B-B14F-4D97-AF65-F5344CB8AC3E}">
        <p14:creationId xmlns:p14="http://schemas.microsoft.com/office/powerpoint/2010/main" val="51041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Regression Imputation</a:t>
            </a:r>
          </a:p>
        </p:txBody>
      </p:sp>
      <p:sp>
        <p:nvSpPr>
          <p:cNvPr id="3" name="Content Placeholder 2"/>
          <p:cNvSpPr>
            <a:spLocks noGrp="1"/>
          </p:cNvSpPr>
          <p:nvPr>
            <p:ph idx="1"/>
          </p:nvPr>
        </p:nvSpPr>
        <p:spPr>
          <a:xfrm>
            <a:off x="677334" y="3855323"/>
            <a:ext cx="9021837" cy="1665515"/>
          </a:xfrm>
        </p:spPr>
        <p:txBody>
          <a:bodyPr>
            <a:noAutofit/>
          </a:bodyPr>
          <a:lstStyle/>
          <a:p>
            <a:r>
              <a:rPr lang="en-US" b="1">
                <a:solidFill>
                  <a:schemeClr val="tx1"/>
                </a:solidFill>
              </a:rPr>
              <a:t>Pros</a:t>
            </a:r>
          </a:p>
          <a:p>
            <a:pPr lvl="1"/>
            <a:r>
              <a:rPr lang="en-US" sz="1800">
                <a:solidFill>
                  <a:schemeClr val="tx1"/>
                </a:solidFill>
              </a:rPr>
              <a:t>Takes into account relationships with other variables (better for MAR situations </a:t>
            </a:r>
            <a:r>
              <a:rPr lang="en-US" sz="1800"/>
              <a:t>if factors influencing the </a:t>
            </a:r>
            <a:r>
              <a:rPr lang="en-US" sz="1800" err="1"/>
              <a:t>missingness</a:t>
            </a:r>
            <a:r>
              <a:rPr lang="en-US" sz="1800"/>
              <a:t> are included</a:t>
            </a:r>
            <a:r>
              <a:rPr lang="en-US" sz="1800">
                <a:solidFill>
                  <a:schemeClr val="tx1"/>
                </a:solidFill>
              </a:rPr>
              <a:t>)</a:t>
            </a:r>
          </a:p>
          <a:p>
            <a:r>
              <a:rPr lang="en-US" b="1">
                <a:solidFill>
                  <a:schemeClr val="tx1"/>
                </a:solidFill>
              </a:rPr>
              <a:t>Cons</a:t>
            </a:r>
          </a:p>
          <a:p>
            <a:pPr lvl="1"/>
            <a:r>
              <a:rPr lang="en-US" sz="1800">
                <a:solidFill>
                  <a:schemeClr val="tx1"/>
                </a:solidFill>
              </a:rPr>
              <a:t>“Over-fits” and deflates standard error (can be somewhat corrected by using stochastic regression to add average regression variance to each imputation, but this still may not be enough)</a:t>
            </a:r>
          </a:p>
          <a:p>
            <a:pPr lvl="1"/>
            <a:r>
              <a:rPr lang="en-US" sz="1800">
                <a:solidFill>
                  <a:schemeClr val="tx1"/>
                </a:solidFill>
              </a:rPr>
              <a:t>Assumes linear relationships (if using linear regression)</a:t>
            </a:r>
          </a:p>
        </p:txBody>
      </p:sp>
      <p:sp>
        <p:nvSpPr>
          <p:cNvPr id="4" name="Rectangle 3"/>
          <p:cNvSpPr/>
          <p:nvPr/>
        </p:nvSpPr>
        <p:spPr>
          <a:xfrm>
            <a:off x="677334" y="1270000"/>
            <a:ext cx="9272209" cy="2585323"/>
          </a:xfrm>
          <a:prstGeom prst="rect">
            <a:avLst/>
          </a:prstGeom>
        </p:spPr>
        <p:txBody>
          <a:bodyPr wrap="square">
            <a:spAutoFit/>
          </a:bodyPr>
          <a:lstStyle/>
          <a:p>
            <a:r>
              <a:rPr lang="en-US" b="1"/>
              <a:t>Steps:</a:t>
            </a:r>
          </a:p>
          <a:p>
            <a:pPr marL="342900" indent="-342900">
              <a:spcAft>
                <a:spcPts val="600"/>
              </a:spcAft>
              <a:buFont typeface="+mj-lt"/>
              <a:buAutoNum type="arabicPeriod"/>
            </a:pPr>
            <a:r>
              <a:rPr lang="en-US" sz="1600"/>
              <a:t>Correlation matrix can identify several predictors of the variable with missing values</a:t>
            </a:r>
          </a:p>
          <a:p>
            <a:pPr marL="342900" indent="-342900">
              <a:spcAft>
                <a:spcPts val="600"/>
              </a:spcAft>
              <a:buFont typeface="+mj-lt"/>
              <a:buAutoNum type="arabicPeriod"/>
            </a:pPr>
            <a:r>
              <a:rPr lang="en-US" sz="1600"/>
              <a:t>Best predictors are selected and used as independent variables in a regression equation. The variable with missing data is used as the dependent variable. Cases with complete data for the predictor variables are used to generate the regression equation; the equation is then used to predict missing values for incomplete cases.</a:t>
            </a:r>
          </a:p>
          <a:p>
            <a:pPr marL="342900" indent="-342900">
              <a:spcAft>
                <a:spcPts val="600"/>
              </a:spcAft>
              <a:buFont typeface="+mj-lt"/>
              <a:buAutoNum type="arabicPeriod"/>
            </a:pPr>
            <a:r>
              <a:rPr lang="en-US" sz="1600"/>
              <a:t>In an iterative process, values for the missing variable are inserted and then all cases are used to predict the dependent variable. These steps are repeated until the values of the predicted values from one step to the next converge. </a:t>
            </a:r>
          </a:p>
        </p:txBody>
      </p:sp>
    </p:spTree>
    <p:extLst>
      <p:ext uri="{BB962C8B-B14F-4D97-AF65-F5344CB8AC3E}">
        <p14:creationId xmlns:p14="http://schemas.microsoft.com/office/powerpoint/2010/main" val="1167311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Markov Chain Monte Carlo Imputation</a:t>
            </a:r>
          </a:p>
        </p:txBody>
      </p:sp>
      <p:sp>
        <p:nvSpPr>
          <p:cNvPr id="3" name="Content Placeholder 2"/>
          <p:cNvSpPr>
            <a:spLocks noGrp="1"/>
          </p:cNvSpPr>
          <p:nvPr>
            <p:ph idx="1"/>
          </p:nvPr>
        </p:nvSpPr>
        <p:spPr>
          <a:xfrm>
            <a:off x="677334" y="2963588"/>
            <a:ext cx="8596668" cy="500533"/>
          </a:xfrm>
        </p:spPr>
        <p:txBody>
          <a:bodyPr>
            <a:noAutofit/>
          </a:bodyPr>
          <a:lstStyle/>
          <a:p>
            <a:r>
              <a:rPr lang="en-US" b="1">
                <a:solidFill>
                  <a:schemeClr val="tx1"/>
                </a:solidFill>
              </a:rPr>
              <a:t>Best Use Case: </a:t>
            </a:r>
            <a:r>
              <a:rPr lang="en-US">
                <a:solidFill>
                  <a:schemeClr val="tx1"/>
                </a:solidFill>
              </a:rPr>
              <a:t>High dimensional, non-monotonic data</a:t>
            </a:r>
          </a:p>
          <a:p>
            <a:r>
              <a:rPr lang="en-US">
                <a:solidFill>
                  <a:schemeClr val="tx1"/>
                </a:solidFill>
              </a:rPr>
              <a:t>Is one type of multiple imputation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9942" y="3972183"/>
            <a:ext cx="5187507" cy="2445539"/>
          </a:xfrm>
          <a:prstGeom prst="rect">
            <a:avLst/>
          </a:prstGeom>
          <a:ln>
            <a:solidFill>
              <a:schemeClr val="tx1"/>
            </a:solidFill>
          </a:ln>
        </p:spPr>
      </p:pic>
      <p:sp>
        <p:nvSpPr>
          <p:cNvPr id="6" name="Rectangle 5"/>
          <p:cNvSpPr/>
          <p:nvPr/>
        </p:nvSpPr>
        <p:spPr>
          <a:xfrm>
            <a:off x="677334" y="1372473"/>
            <a:ext cx="9027593" cy="1431161"/>
          </a:xfrm>
          <a:prstGeom prst="rect">
            <a:avLst/>
          </a:prstGeom>
        </p:spPr>
        <p:txBody>
          <a:bodyPr wrap="square">
            <a:spAutoFit/>
          </a:bodyPr>
          <a:lstStyle/>
          <a:p>
            <a:pPr>
              <a:spcAft>
                <a:spcPts val="600"/>
              </a:spcAft>
            </a:pPr>
            <a:r>
              <a:rPr lang="en-US" b="1"/>
              <a:t>“Random” walks through high probability areas</a:t>
            </a:r>
          </a:p>
          <a:p>
            <a:pPr marL="285750" indent="-285750">
              <a:spcAft>
                <a:spcPts val="600"/>
              </a:spcAft>
              <a:buFont typeface="Arial" panose="020B0604020202020204" pitchFamily="34" charset="0"/>
              <a:buChar char="•"/>
            </a:pPr>
            <a:r>
              <a:rPr lang="en-US" sz="1600"/>
              <a:t>Chains are generally developed starting from a set of points arbitrarily chosen and sufficiently distant from each other. These chains are </a:t>
            </a:r>
            <a:r>
              <a:rPr lang="en-US" sz="1600">
                <a:hlinkClick r:id="rId3" tooltip="Stochastic processes"/>
              </a:rPr>
              <a:t>stochastic processes</a:t>
            </a:r>
            <a:r>
              <a:rPr lang="en-US" sz="1600"/>
              <a:t> of "walkers" which move around randomly according to an algorithm which looks for places with a reasonably high contribution to the integral to move into next, assigning them higher probabilities. </a:t>
            </a:r>
            <a:endParaRPr lang="en-US" sz="1600" b="1"/>
          </a:p>
        </p:txBody>
      </p:sp>
    </p:spTree>
    <p:extLst>
      <p:ext uri="{BB962C8B-B14F-4D97-AF65-F5344CB8AC3E}">
        <p14:creationId xmlns:p14="http://schemas.microsoft.com/office/powerpoint/2010/main" val="12698674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B1082BFFC0B384EBE46015D6DBDF94B" ma:contentTypeVersion="2" ma:contentTypeDescription="Create a new document." ma:contentTypeScope="" ma:versionID="03bedfec17bde0977101055db59a25af">
  <xsd:schema xmlns:xsd="http://www.w3.org/2001/XMLSchema" xmlns:xs="http://www.w3.org/2001/XMLSchema" xmlns:p="http://schemas.microsoft.com/office/2006/metadata/properties" xmlns:ns2="935fa1d7-9109-4510-9197-876d7bc4a72b" targetNamespace="http://schemas.microsoft.com/office/2006/metadata/properties" ma:root="true" ma:fieldsID="e7d76aaa8c7bc3688eb1e77e1bac3ef0" ns2:_="">
    <xsd:import namespace="935fa1d7-9109-4510-9197-876d7bc4a72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5fa1d7-9109-4510-9197-876d7bc4a7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1086E50-EB0B-47B8-86CE-236865885AF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0C0025C-465A-474E-937F-3DA70B740359}">
  <ds:schemaRefs>
    <ds:schemaRef ds:uri="935fa1d7-9109-4510-9197-876d7bc4a72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BA923CA-9A7A-46C1-B580-136752EDA4E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Integral</Template>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Facet</vt:lpstr>
      <vt:lpstr>Relational Algebra</vt:lpstr>
      <vt:lpstr>Exponential Smoothing</vt:lpstr>
      <vt:lpstr>Gaussian or Median Filters</vt:lpstr>
      <vt:lpstr>The Seduction of Imputation!</vt:lpstr>
      <vt:lpstr>Mean Imputation</vt:lpstr>
      <vt:lpstr>Other Methods for MCAR or Univariate</vt:lpstr>
      <vt:lpstr>Regression Imputation</vt:lpstr>
      <vt:lpstr>Markov Chain Monte Carlo Imputation</vt:lpstr>
    </vt:vector>
  </TitlesOfParts>
  <Company>U.S. GOVERNMENT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II Objectives</dc:title>
  <dc:creator>William  Patchak</dc:creator>
  <cp:revision>1</cp:revision>
  <cp:lastPrinted>2019-07-10T19:17:32Z</cp:lastPrinted>
  <dcterms:created xsi:type="dcterms:W3CDTF">2019-07-09T13:07:12Z</dcterms:created>
  <dcterms:modified xsi:type="dcterms:W3CDTF">2019-08-07T21:05:10Z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0x0101001B1082BFFC0B384EBE46015D6DBDF94B</vt:lpwstr>
  </property>
</Properties>
</file>