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3.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slideLayouts/slideLayout9.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57" r:id="rId4"/>
    <p:sldId id="258" r:id="rId5"/>
    <p:sldId id="264" r:id="rId6"/>
    <p:sldId id="259" r:id="rId7"/>
    <p:sldId id="260" r:id="rId8"/>
    <p:sldId id="267" r:id="rId9"/>
    <p:sldId id="261"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3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23" d="100"/>
          <a:sy n="123" d="100"/>
        </p:scale>
        <p:origin x="132" y="264"/>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18"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0E07395-064C-403D-B088-ED46A17EE1B9}" type="datetimeFigureOut">
              <a:rPr lang="en-US" smtClean="0"/>
              <a:pPr/>
              <a:t>6/1/2016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CC5C0C-2990-49A2-AE15-0D681FB6206D}" type="slidenum">
              <a:rPr lang="en-US" smtClean="0"/>
              <a:pPr/>
              <a:t>‹#›</a:t>
            </a:fld>
            <a:endParaRPr lang="en-US"/>
          </a:p>
        </p:txBody>
      </p:sp>
    </p:spTree>
    <p:extLst>
      <p:ext uri="{BB962C8B-B14F-4D97-AF65-F5344CB8AC3E}">
        <p14:creationId xmlns:p14="http://schemas.microsoft.com/office/powerpoint/2010/main" val="543871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E07395-064C-403D-B088-ED46A17EE1B9}" type="datetimeFigureOut">
              <a:rPr lang="en-US" smtClean="0"/>
              <a:pPr/>
              <a:t>6/1/2016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CC5C0C-2990-49A2-AE15-0D681FB6206D}" type="slidenum">
              <a:rPr lang="en-US" smtClean="0"/>
              <a:pPr/>
              <a:t>‹#›</a:t>
            </a:fld>
            <a:endParaRPr lang="en-US"/>
          </a:p>
        </p:txBody>
      </p:sp>
    </p:spTree>
    <p:extLst>
      <p:ext uri="{BB962C8B-B14F-4D97-AF65-F5344CB8AC3E}">
        <p14:creationId xmlns:p14="http://schemas.microsoft.com/office/powerpoint/2010/main" val="4045959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E07395-064C-403D-B088-ED46A17EE1B9}" type="datetimeFigureOut">
              <a:rPr lang="en-US" smtClean="0"/>
              <a:pPr/>
              <a:t>6/1/2016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CC5C0C-2990-49A2-AE15-0D681FB6206D}" type="slidenum">
              <a:rPr lang="en-US" smtClean="0"/>
              <a:pPr/>
              <a:t>‹#›</a:t>
            </a:fld>
            <a:endParaRPr lang="en-US"/>
          </a:p>
        </p:txBody>
      </p:sp>
    </p:spTree>
    <p:extLst>
      <p:ext uri="{BB962C8B-B14F-4D97-AF65-F5344CB8AC3E}">
        <p14:creationId xmlns:p14="http://schemas.microsoft.com/office/powerpoint/2010/main" val="2251328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E07395-064C-403D-B088-ED46A17EE1B9}" type="datetimeFigureOut">
              <a:rPr lang="en-US" smtClean="0"/>
              <a:pPr/>
              <a:t>6/1/2016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CC5C0C-2990-49A2-AE15-0D681FB6206D}" type="slidenum">
              <a:rPr lang="en-US" smtClean="0"/>
              <a:pPr/>
              <a:t>‹#›</a:t>
            </a:fld>
            <a:endParaRPr lang="en-US"/>
          </a:p>
        </p:txBody>
      </p:sp>
    </p:spTree>
    <p:extLst>
      <p:ext uri="{BB962C8B-B14F-4D97-AF65-F5344CB8AC3E}">
        <p14:creationId xmlns:p14="http://schemas.microsoft.com/office/powerpoint/2010/main" val="4209593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0E07395-064C-403D-B088-ED46A17EE1B9}" type="datetimeFigureOut">
              <a:rPr lang="en-US" smtClean="0"/>
              <a:pPr/>
              <a:t>6/1/2016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CC5C0C-2990-49A2-AE15-0D681FB6206D}" type="slidenum">
              <a:rPr lang="en-US" smtClean="0"/>
              <a:pPr/>
              <a:t>‹#›</a:t>
            </a:fld>
            <a:endParaRPr lang="en-US"/>
          </a:p>
        </p:txBody>
      </p:sp>
    </p:spTree>
    <p:extLst>
      <p:ext uri="{BB962C8B-B14F-4D97-AF65-F5344CB8AC3E}">
        <p14:creationId xmlns:p14="http://schemas.microsoft.com/office/powerpoint/2010/main" val="4232092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0E07395-064C-403D-B088-ED46A17EE1B9}" type="datetimeFigureOut">
              <a:rPr lang="en-US" smtClean="0"/>
              <a:pPr/>
              <a:t>6/1/2016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CC5C0C-2990-49A2-AE15-0D681FB6206D}" type="slidenum">
              <a:rPr lang="en-US" smtClean="0"/>
              <a:pPr/>
              <a:t>‹#›</a:t>
            </a:fld>
            <a:endParaRPr lang="en-US"/>
          </a:p>
        </p:txBody>
      </p:sp>
    </p:spTree>
    <p:extLst>
      <p:ext uri="{BB962C8B-B14F-4D97-AF65-F5344CB8AC3E}">
        <p14:creationId xmlns:p14="http://schemas.microsoft.com/office/powerpoint/2010/main" val="2082694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0E07395-064C-403D-B088-ED46A17EE1B9}" type="datetimeFigureOut">
              <a:rPr lang="en-US" smtClean="0"/>
              <a:pPr/>
              <a:t>6/1/2016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CC5C0C-2990-49A2-AE15-0D681FB6206D}" type="slidenum">
              <a:rPr lang="en-US" smtClean="0"/>
              <a:pPr/>
              <a:t>‹#›</a:t>
            </a:fld>
            <a:endParaRPr lang="en-US"/>
          </a:p>
        </p:txBody>
      </p:sp>
    </p:spTree>
    <p:extLst>
      <p:ext uri="{BB962C8B-B14F-4D97-AF65-F5344CB8AC3E}">
        <p14:creationId xmlns:p14="http://schemas.microsoft.com/office/powerpoint/2010/main" val="3932276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0E07395-064C-403D-B088-ED46A17EE1B9}" type="datetimeFigureOut">
              <a:rPr lang="en-US" smtClean="0"/>
              <a:pPr/>
              <a:t>6/1/2016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CC5C0C-2990-49A2-AE15-0D681FB6206D}" type="slidenum">
              <a:rPr lang="en-US" smtClean="0"/>
              <a:pPr/>
              <a:t>‹#›</a:t>
            </a:fld>
            <a:endParaRPr lang="en-US"/>
          </a:p>
        </p:txBody>
      </p:sp>
    </p:spTree>
    <p:extLst>
      <p:ext uri="{BB962C8B-B14F-4D97-AF65-F5344CB8AC3E}">
        <p14:creationId xmlns:p14="http://schemas.microsoft.com/office/powerpoint/2010/main" val="2055272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E07395-064C-403D-B088-ED46A17EE1B9}" type="datetimeFigureOut">
              <a:rPr lang="en-US" smtClean="0"/>
              <a:pPr/>
              <a:t>6/1/2016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CC5C0C-2990-49A2-AE15-0D681FB6206D}" type="slidenum">
              <a:rPr lang="en-US" smtClean="0"/>
              <a:pPr/>
              <a:t>‹#›</a:t>
            </a:fld>
            <a:endParaRPr lang="en-US"/>
          </a:p>
        </p:txBody>
      </p:sp>
    </p:spTree>
    <p:extLst>
      <p:ext uri="{BB962C8B-B14F-4D97-AF65-F5344CB8AC3E}">
        <p14:creationId xmlns:p14="http://schemas.microsoft.com/office/powerpoint/2010/main" val="1556409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0E07395-064C-403D-B088-ED46A17EE1B9}" type="datetimeFigureOut">
              <a:rPr lang="en-US" smtClean="0"/>
              <a:pPr/>
              <a:t>6/1/2016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CC5C0C-2990-49A2-AE15-0D681FB6206D}" type="slidenum">
              <a:rPr lang="en-US" smtClean="0"/>
              <a:pPr/>
              <a:t>‹#›</a:t>
            </a:fld>
            <a:endParaRPr lang="en-US"/>
          </a:p>
        </p:txBody>
      </p:sp>
    </p:spTree>
    <p:extLst>
      <p:ext uri="{BB962C8B-B14F-4D97-AF65-F5344CB8AC3E}">
        <p14:creationId xmlns:p14="http://schemas.microsoft.com/office/powerpoint/2010/main" val="1694696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0E07395-064C-403D-B088-ED46A17EE1B9}" type="datetimeFigureOut">
              <a:rPr lang="en-US" smtClean="0"/>
              <a:pPr/>
              <a:t>6/1/2016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CC5C0C-2990-49A2-AE15-0D681FB6206D}" type="slidenum">
              <a:rPr lang="en-US" smtClean="0"/>
              <a:pPr/>
              <a:t>‹#›</a:t>
            </a:fld>
            <a:endParaRPr lang="en-US"/>
          </a:p>
        </p:txBody>
      </p:sp>
    </p:spTree>
    <p:extLst>
      <p:ext uri="{BB962C8B-B14F-4D97-AF65-F5344CB8AC3E}">
        <p14:creationId xmlns:p14="http://schemas.microsoft.com/office/powerpoint/2010/main" val="3321979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E07395-064C-403D-B088-ED46A17EE1B9}" type="datetimeFigureOut">
              <a:rPr lang="en-US" smtClean="0"/>
              <a:pPr/>
              <a:t>6/1/2016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CC5C0C-2990-49A2-AE15-0D681FB6206D}" type="slidenum">
              <a:rPr lang="en-US" smtClean="0"/>
              <a:pPr/>
              <a:t>‹#›</a:t>
            </a:fld>
            <a:endParaRPr lang="en-US"/>
          </a:p>
        </p:txBody>
      </p:sp>
    </p:spTree>
    <p:extLst>
      <p:ext uri="{BB962C8B-B14F-4D97-AF65-F5344CB8AC3E}">
        <p14:creationId xmlns:p14="http://schemas.microsoft.com/office/powerpoint/2010/main" val="40219348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en.wikipedia.org/wiki/Absorbing_Markov_chain" TargetMode="External"/><Relationship Id="rId3" Type="http://schemas.openxmlformats.org/officeDocument/2006/relationships/hyperlink" Target="https://www.math.uwaterloo.ca/~cswamy/papers/stochfnl.pdf" TargetMode="External"/><Relationship Id="rId7" Type="http://schemas.openxmlformats.org/officeDocument/2006/relationships/hyperlink" Target="https://en.wikipedia.org/wiki/Dice" TargetMode="External"/><Relationship Id="rId2" Type="http://schemas.openxmlformats.org/officeDocument/2006/relationships/hyperlink" Target="http://www.jhuapl.edu/spsa/PDF-SPSA/Handbook04_StochasticOptimization.pdf" TargetMode="External"/><Relationship Id="rId1" Type="http://schemas.openxmlformats.org/officeDocument/2006/relationships/slideLayout" Target="../slideLayouts/slideLayout2.xml"/><Relationship Id="rId6" Type="http://schemas.openxmlformats.org/officeDocument/2006/relationships/hyperlink" Target="https://en.wikipedia.org/wiki/Snakes_and_ladders" TargetMode="External"/><Relationship Id="rId5" Type="http://schemas.openxmlformats.org/officeDocument/2006/relationships/hyperlink" Target="https://en.wikipedia.org/wiki/Examples_of_Markov_chains" TargetMode="External"/><Relationship Id="rId4" Type="http://schemas.openxmlformats.org/officeDocument/2006/relationships/hyperlink" Target="http://www.stat.columbia.edu/~liam/teaching/compstat-spr15/lauren-notes.pdf" TargetMode="External"/><Relationship Id="rId9" Type="http://schemas.openxmlformats.org/officeDocument/2006/relationships/hyperlink" Target="https://en.wikipedia.org/wiki/Blackjack"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Linear_inequality" TargetMode="External"/><Relationship Id="rId13" Type="http://schemas.openxmlformats.org/officeDocument/2006/relationships/hyperlink" Target="https://en.wikipedia.org/wiki/Half-space_(geometry)" TargetMode="External"/><Relationship Id="rId3" Type="http://schemas.openxmlformats.org/officeDocument/2006/relationships/hyperlink" Target="https://en.wikipedia.org/wiki/Linear_function" TargetMode="External"/><Relationship Id="rId7" Type="http://schemas.openxmlformats.org/officeDocument/2006/relationships/hyperlink" Target="https://en.wikipedia.org/wiki/Linear_equality" TargetMode="External"/><Relationship Id="rId12" Type="http://schemas.openxmlformats.org/officeDocument/2006/relationships/hyperlink" Target="https://en.wikipedia.org/wiki/Intersection_(mathematics)" TargetMode="External"/><Relationship Id="rId17" Type="http://schemas.openxmlformats.org/officeDocument/2006/relationships/image" Target="../media/image2.png"/><Relationship Id="rId2" Type="http://schemas.openxmlformats.org/officeDocument/2006/relationships/hyperlink" Target="https://en.wikipedia.org/wiki/Mathematical_model" TargetMode="External"/><Relationship Id="rId16" Type="http://schemas.openxmlformats.org/officeDocument/2006/relationships/hyperlink" Target="https://en.wikipedia.org/wiki/Algorithm" TargetMode="External"/><Relationship Id="rId1" Type="http://schemas.openxmlformats.org/officeDocument/2006/relationships/slideLayout" Target="../slideLayouts/slideLayout2.xml"/><Relationship Id="rId6" Type="http://schemas.openxmlformats.org/officeDocument/2006/relationships/hyperlink" Target="https://en.wikipedia.org/wiki/Objective_function" TargetMode="External"/><Relationship Id="rId11" Type="http://schemas.openxmlformats.org/officeDocument/2006/relationships/hyperlink" Target="https://en.wikipedia.org/wiki/Convex_polytope" TargetMode="External"/><Relationship Id="rId5" Type="http://schemas.openxmlformats.org/officeDocument/2006/relationships/hyperlink" Target="https://en.wikipedia.org/wiki/Linear" TargetMode="External"/><Relationship Id="rId15" Type="http://schemas.openxmlformats.org/officeDocument/2006/relationships/hyperlink" Target="https://en.wikipedia.org/wiki/Affine_function" TargetMode="External"/><Relationship Id="rId10" Type="http://schemas.openxmlformats.org/officeDocument/2006/relationships/hyperlink" Target="https://en.wikipedia.org/wiki/Feasible_region" TargetMode="External"/><Relationship Id="rId4" Type="http://schemas.openxmlformats.org/officeDocument/2006/relationships/hyperlink" Target="https://en.wikipedia.org/wiki/Mathematical_optimization" TargetMode="External"/><Relationship Id="rId9" Type="http://schemas.openxmlformats.org/officeDocument/2006/relationships/hyperlink" Target="https://en.wikipedia.org/wiki/Constraint_(mathematics)" TargetMode="External"/><Relationship Id="rId14" Type="http://schemas.openxmlformats.org/officeDocument/2006/relationships/hyperlink" Target="https://en.wikipedia.org/wiki/Real_number"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Constraint_satisfaction_problem" TargetMode="External"/><Relationship Id="rId2" Type="http://schemas.openxmlformats.org/officeDocument/2006/relationships/hyperlink" Target="https://en.wikipedia.org/wiki/Optimization_(mathematics)"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en.wikipedia.org/wiki/Linear_function_(calculus)" TargetMode="External"/><Relationship Id="rId4" Type="http://schemas.openxmlformats.org/officeDocument/2006/relationships/hyperlink" Target="https://en.wikipedia.org/wiki/Linear_programming"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www.sce.carleton.ca/faculty/chinneck/po/Chapter16.pdf"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mat.gsia.cmu.edu/classes/QUANT/NOTES/chap11.pd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simopt.org/"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en.wikipedia.org/wiki/Metaheuristic"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Optimization</a:t>
            </a:r>
            <a:endParaRPr lang="en-US" dirty="0"/>
          </a:p>
        </p:txBody>
      </p:sp>
      <p:sp>
        <p:nvSpPr>
          <p:cNvPr id="3" name="Subtitle 2"/>
          <p:cNvSpPr>
            <a:spLocks noGrp="1"/>
          </p:cNvSpPr>
          <p:nvPr>
            <p:ph type="subTitle" idx="1"/>
          </p:nvPr>
        </p:nvSpPr>
        <p:spPr/>
        <p:txBody>
          <a:bodyPr/>
          <a:lstStyle/>
          <a:p>
            <a:r>
              <a:rPr lang="en-US" dirty="0" smtClean="0"/>
              <a:t>Prescriptive Techniques – What should we do?</a:t>
            </a:r>
            <a:endParaRPr lang="en-US" dirty="0"/>
          </a:p>
        </p:txBody>
      </p:sp>
    </p:spTree>
    <p:extLst>
      <p:ext uri="{BB962C8B-B14F-4D97-AF65-F5344CB8AC3E}">
        <p14:creationId xmlns:p14="http://schemas.microsoft.com/office/powerpoint/2010/main" val="2795344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544286"/>
          </a:xfrm>
        </p:spPr>
        <p:txBody>
          <a:bodyPr>
            <a:normAutofit/>
          </a:bodyPr>
          <a:lstStyle/>
          <a:p>
            <a:r>
              <a:rPr lang="en-US" sz="2800" dirty="0" smtClean="0"/>
              <a:t>Stochastic Optimization</a:t>
            </a:r>
            <a:endParaRPr lang="en-US" sz="2800" dirty="0"/>
          </a:p>
        </p:txBody>
      </p:sp>
      <p:sp>
        <p:nvSpPr>
          <p:cNvPr id="4" name="Content Placeholder 3"/>
          <p:cNvSpPr>
            <a:spLocks noGrp="1"/>
          </p:cNvSpPr>
          <p:nvPr>
            <p:ph idx="1"/>
          </p:nvPr>
        </p:nvSpPr>
        <p:spPr>
          <a:xfrm>
            <a:off x="0" y="544286"/>
            <a:ext cx="11908971" cy="3194593"/>
          </a:xfrm>
        </p:spPr>
        <p:txBody>
          <a:bodyPr>
            <a:normAutofit/>
          </a:bodyPr>
          <a:lstStyle/>
          <a:p>
            <a:r>
              <a:rPr lang="en-US" sz="1800" dirty="0" smtClean="0"/>
              <a:t>Definition </a:t>
            </a:r>
            <a:r>
              <a:rPr lang="en-US" sz="1800" dirty="0"/>
              <a:t>– Stochastic optimization refers to the minimization (or maximization) of a function in the presence of randomness in the optimization process. The randomness may be present as either noise in measurements or Monte Carlo randomness in the search procedure, or both</a:t>
            </a:r>
            <a:r>
              <a:rPr lang="en-US" sz="1800" dirty="0" smtClean="0"/>
              <a:t>.</a:t>
            </a:r>
          </a:p>
          <a:p>
            <a:r>
              <a:rPr lang="en-US" sz="1800" dirty="0" smtClean="0"/>
              <a:t>Details –Partly </a:t>
            </a:r>
            <a:r>
              <a:rPr lang="en-US" sz="1800" dirty="0"/>
              <a:t>random input data arise in such areas as real-time estimation and control, simulation-based optimization where Monte Carlo simulations are run as estimates of an actual system,[2] [3] and problems where there is experimental (random) error in the measurements of the criterion. In such cases, knowledge that the function values are contaminated by random "noise" leads naturally to algorithms that use statistical inference tools to estimate the "true" values of the function and/or make statistically optimal decisions about the next steps. </a:t>
            </a:r>
            <a:endParaRPr lang="en-US" sz="1800" dirty="0" smtClean="0"/>
          </a:p>
          <a:p>
            <a:r>
              <a:rPr lang="en-US" sz="1800" dirty="0" smtClean="0"/>
              <a:t>The </a:t>
            </a:r>
            <a:r>
              <a:rPr lang="en-US" sz="1800" dirty="0"/>
              <a:t>study of stochastic optimization problems dates back to the 1950’s and the work of </a:t>
            </a:r>
            <a:r>
              <a:rPr lang="en-US" sz="1800" dirty="0" err="1"/>
              <a:t>Dantzig</a:t>
            </a:r>
            <a:r>
              <a:rPr lang="en-US" sz="1800" dirty="0"/>
              <a:t> [3] (among others) and attempts to model uncertainty in the data by assuming that (part of) the input is specified in terms of a probability distribution, rather than by deterministic data given in advance</a:t>
            </a:r>
          </a:p>
        </p:txBody>
      </p:sp>
      <p:sp>
        <p:nvSpPr>
          <p:cNvPr id="10" name="Content Placeholder 3"/>
          <p:cNvSpPr txBox="1">
            <a:spLocks/>
          </p:cNvSpPr>
          <p:nvPr/>
        </p:nvSpPr>
        <p:spPr>
          <a:xfrm>
            <a:off x="0" y="3738879"/>
            <a:ext cx="7032172" cy="30365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smtClean="0"/>
              <a:t>How Used – When your inputs are probabilistic vice deterministic (deals with uncertainty)</a:t>
            </a:r>
          </a:p>
          <a:p>
            <a:r>
              <a:rPr lang="en-US" sz="1800" dirty="0" smtClean="0"/>
              <a:t>Example – Markov Chains have the special property that probabilities involving how the process will evolve depend only on the present state and are independent of past events.</a:t>
            </a:r>
          </a:p>
          <a:p>
            <a:r>
              <a:rPr lang="en-US" sz="1800" dirty="0" smtClean="0"/>
              <a:t>Links –  </a:t>
            </a:r>
            <a:r>
              <a:rPr lang="en-US" sz="1600" dirty="0">
                <a:hlinkClick r:id="rId2"/>
              </a:rPr>
              <a:t>http://</a:t>
            </a:r>
            <a:r>
              <a:rPr lang="en-US" sz="1600" dirty="0" smtClean="0">
                <a:hlinkClick r:id="rId2"/>
              </a:rPr>
              <a:t>www.jhuapl.edu/spsa/PDFSPSA/Handbook04_StochasticOptimization.pdf</a:t>
            </a:r>
            <a:endParaRPr lang="en-US" sz="1600" dirty="0" smtClean="0"/>
          </a:p>
          <a:p>
            <a:pPr lvl="1"/>
            <a:r>
              <a:rPr lang="en-US" sz="1600" dirty="0">
                <a:hlinkClick r:id="rId3"/>
              </a:rPr>
              <a:t>https://www.math.uwaterloo.ca/~</a:t>
            </a:r>
            <a:r>
              <a:rPr lang="en-US" sz="1600" dirty="0" smtClean="0">
                <a:hlinkClick r:id="rId3"/>
              </a:rPr>
              <a:t>cswamy/papers/stochfnl.pdf</a:t>
            </a:r>
            <a:endParaRPr lang="en-US" sz="1600" dirty="0" smtClean="0"/>
          </a:p>
          <a:p>
            <a:pPr lvl="1"/>
            <a:r>
              <a:rPr lang="en-US" sz="1400" dirty="0">
                <a:hlinkClick r:id="rId4"/>
              </a:rPr>
              <a:t>http://www.stat.columbia.edu/~</a:t>
            </a:r>
            <a:r>
              <a:rPr lang="en-US" sz="1400" dirty="0" smtClean="0">
                <a:hlinkClick r:id="rId4"/>
              </a:rPr>
              <a:t>liam/teaching/compstat-spr15/lauren-notes.pdf</a:t>
            </a:r>
            <a:endParaRPr lang="en-US" sz="1400" dirty="0" smtClean="0"/>
          </a:p>
          <a:p>
            <a:pPr lvl="1"/>
            <a:r>
              <a:rPr lang="en-US" sz="1400" dirty="0">
                <a:hlinkClick r:id="rId5"/>
              </a:rPr>
              <a:t>https://</a:t>
            </a:r>
            <a:r>
              <a:rPr lang="en-US" sz="1400" dirty="0" smtClean="0">
                <a:hlinkClick r:id="rId5"/>
              </a:rPr>
              <a:t>en.wikipedia.org/wiki/Examples_of_Markov_chains</a:t>
            </a:r>
            <a:r>
              <a:rPr lang="en-US" sz="1400" dirty="0" smtClean="0"/>
              <a:t> </a:t>
            </a:r>
          </a:p>
          <a:p>
            <a:pPr lvl="1"/>
            <a:endParaRPr lang="en-US" sz="1400" dirty="0"/>
          </a:p>
        </p:txBody>
      </p:sp>
      <p:sp>
        <p:nvSpPr>
          <p:cNvPr id="3" name="Rectangle 2"/>
          <p:cNvSpPr/>
          <p:nvPr/>
        </p:nvSpPr>
        <p:spPr>
          <a:xfrm>
            <a:off x="7610475" y="3548743"/>
            <a:ext cx="4298496" cy="2985407"/>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A game of </a:t>
            </a:r>
            <a:r>
              <a:rPr lang="en-US" sz="2000" dirty="0" smtClean="0">
                <a:hlinkClick r:id="rId6" tooltip="Snakes and ladders"/>
              </a:rPr>
              <a:t>chutes </a:t>
            </a:r>
            <a:r>
              <a:rPr lang="en-US" sz="2000" dirty="0">
                <a:hlinkClick r:id="rId6" tooltip="Snakes and ladders"/>
              </a:rPr>
              <a:t>and ladders</a:t>
            </a:r>
            <a:r>
              <a:rPr lang="en-US" sz="2000" dirty="0"/>
              <a:t> or any other game whose moves are determined entirely by </a:t>
            </a:r>
            <a:r>
              <a:rPr lang="en-US" sz="2000" dirty="0">
                <a:hlinkClick r:id="rId7" tooltip="Dice"/>
              </a:rPr>
              <a:t>dice</a:t>
            </a:r>
            <a:r>
              <a:rPr lang="en-US" sz="2000" dirty="0"/>
              <a:t> is a Markov chain, indeed, an </a:t>
            </a:r>
            <a:r>
              <a:rPr lang="en-US" sz="2000" dirty="0">
                <a:hlinkClick r:id="rId8" tooltip="Absorbing Markov chain"/>
              </a:rPr>
              <a:t>absorbing Markov chain</a:t>
            </a:r>
            <a:r>
              <a:rPr lang="en-US" sz="2000" dirty="0"/>
              <a:t>. This is in contrast to card games such as </a:t>
            </a:r>
            <a:r>
              <a:rPr lang="en-US" sz="2000" dirty="0">
                <a:hlinkClick r:id="rId9" tooltip="Blackjack"/>
              </a:rPr>
              <a:t>blackjack</a:t>
            </a:r>
            <a:r>
              <a:rPr lang="en-US" sz="2000" dirty="0"/>
              <a:t>, where the cards represent a 'memory' of the past moves. </a:t>
            </a:r>
          </a:p>
        </p:txBody>
      </p:sp>
    </p:spTree>
    <p:extLst>
      <p:ext uri="{BB962C8B-B14F-4D97-AF65-F5344CB8AC3E}">
        <p14:creationId xmlns:p14="http://schemas.microsoft.com/office/powerpoint/2010/main" val="318545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723900"/>
          </a:xfrm>
        </p:spPr>
        <p:txBody>
          <a:bodyPr/>
          <a:lstStyle/>
          <a:p>
            <a:r>
              <a:rPr lang="en-US" dirty="0" smtClean="0"/>
              <a:t>Taxonomy</a:t>
            </a:r>
            <a:endParaRPr lang="en-US" dirty="0"/>
          </a:p>
        </p:txBody>
      </p:sp>
      <p:pic>
        <p:nvPicPr>
          <p:cNvPr id="4" name="Picture 3"/>
          <p:cNvPicPr>
            <a:picLocks noChangeAspect="1"/>
          </p:cNvPicPr>
          <p:nvPr/>
        </p:nvPicPr>
        <p:blipFill rotWithShape="1">
          <a:blip r:embed="rId2"/>
          <a:srcRect l="21912" t="17032" r="6324" b="9067"/>
          <a:stretch/>
        </p:blipFill>
        <p:spPr>
          <a:xfrm>
            <a:off x="457200" y="662456"/>
            <a:ext cx="11239500" cy="6195544"/>
          </a:xfrm>
          <a:prstGeom prst="rect">
            <a:avLst/>
          </a:prstGeom>
        </p:spPr>
      </p:pic>
    </p:spTree>
    <p:extLst>
      <p:ext uri="{BB962C8B-B14F-4D97-AF65-F5344CB8AC3E}">
        <p14:creationId xmlns:p14="http://schemas.microsoft.com/office/powerpoint/2010/main" val="3998022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544286"/>
          </a:xfrm>
        </p:spPr>
        <p:txBody>
          <a:bodyPr>
            <a:normAutofit/>
          </a:bodyPr>
          <a:lstStyle/>
          <a:p>
            <a:r>
              <a:rPr lang="en-US" sz="2800" dirty="0" smtClean="0"/>
              <a:t>Linear Programming</a:t>
            </a:r>
            <a:endParaRPr lang="en-US" sz="2800" dirty="0"/>
          </a:p>
        </p:txBody>
      </p:sp>
      <p:sp>
        <p:nvSpPr>
          <p:cNvPr id="4" name="Content Placeholder 3"/>
          <p:cNvSpPr>
            <a:spLocks noGrp="1"/>
          </p:cNvSpPr>
          <p:nvPr>
            <p:ph idx="1"/>
          </p:nvPr>
        </p:nvSpPr>
        <p:spPr>
          <a:xfrm>
            <a:off x="0" y="544286"/>
            <a:ext cx="8382000" cy="6231163"/>
          </a:xfrm>
        </p:spPr>
        <p:txBody>
          <a:bodyPr>
            <a:normAutofit/>
          </a:bodyPr>
          <a:lstStyle/>
          <a:p>
            <a:r>
              <a:rPr lang="en-US" sz="1800" dirty="0" smtClean="0"/>
              <a:t>Definition – </a:t>
            </a:r>
            <a:r>
              <a:rPr lang="en-US" sz="1800" dirty="0"/>
              <a:t>a mathematical technique for maximizing or minimizing a linear function of several variables, such as output or cost.</a:t>
            </a:r>
            <a:endParaRPr lang="en-US" sz="1800" dirty="0" smtClean="0"/>
          </a:p>
          <a:p>
            <a:r>
              <a:rPr lang="en-US" sz="1800" dirty="0" smtClean="0"/>
              <a:t>Details – </a:t>
            </a:r>
            <a:r>
              <a:rPr lang="en-US" sz="1800" b="1" dirty="0"/>
              <a:t>Linear programming</a:t>
            </a:r>
            <a:r>
              <a:rPr lang="en-US" sz="1800" dirty="0"/>
              <a:t> (</a:t>
            </a:r>
            <a:r>
              <a:rPr lang="en-US" sz="1800" b="1" dirty="0"/>
              <a:t>LP</a:t>
            </a:r>
            <a:r>
              <a:rPr lang="en-US" sz="1800" dirty="0"/>
              <a:t>; also called </a:t>
            </a:r>
            <a:r>
              <a:rPr lang="en-US" sz="1800" b="1" dirty="0"/>
              <a:t>linear optimization</a:t>
            </a:r>
            <a:r>
              <a:rPr lang="en-US" sz="1800" dirty="0"/>
              <a:t>) is a method to achieve the best outcome (such as maximum profit or lowest cost) in a </a:t>
            </a:r>
            <a:r>
              <a:rPr lang="en-US" sz="1800" dirty="0">
                <a:hlinkClick r:id="rId2" tooltip="Mathematical model"/>
              </a:rPr>
              <a:t>mathematical model</a:t>
            </a:r>
            <a:r>
              <a:rPr lang="en-US" sz="1800" dirty="0"/>
              <a:t> whose requirements are represented by </a:t>
            </a:r>
            <a:r>
              <a:rPr lang="en-US" sz="1800" dirty="0">
                <a:hlinkClick r:id="rId3" tooltip="Linear function"/>
              </a:rPr>
              <a:t>linear relationships</a:t>
            </a:r>
            <a:r>
              <a:rPr lang="en-US" sz="1800" dirty="0"/>
              <a:t>. Linear programming is a special case of mathematical programming (</a:t>
            </a:r>
            <a:r>
              <a:rPr lang="en-US" sz="1800" dirty="0">
                <a:hlinkClick r:id="rId4" tooltip="Mathematical optimization"/>
              </a:rPr>
              <a:t>mathematical optimization</a:t>
            </a:r>
            <a:r>
              <a:rPr lang="en-US" sz="1800" dirty="0"/>
              <a:t>).</a:t>
            </a:r>
          </a:p>
          <a:p>
            <a:r>
              <a:rPr lang="en-US" sz="1800" dirty="0"/>
              <a:t>More formally, linear programming is a technique for the </a:t>
            </a:r>
            <a:r>
              <a:rPr lang="en-US" sz="1800" dirty="0">
                <a:hlinkClick r:id="rId4" tooltip="Mathematical optimization"/>
              </a:rPr>
              <a:t>optimization</a:t>
            </a:r>
            <a:r>
              <a:rPr lang="en-US" sz="1800" dirty="0"/>
              <a:t> of a </a:t>
            </a:r>
            <a:r>
              <a:rPr lang="en-US" sz="1800" dirty="0">
                <a:hlinkClick r:id="rId5" tooltip="Linear"/>
              </a:rPr>
              <a:t>linear</a:t>
            </a:r>
            <a:r>
              <a:rPr lang="en-US" sz="1800" dirty="0"/>
              <a:t> </a:t>
            </a:r>
            <a:r>
              <a:rPr lang="en-US" sz="1800" dirty="0">
                <a:hlinkClick r:id="rId6" tooltip="Objective function"/>
              </a:rPr>
              <a:t>objective function</a:t>
            </a:r>
            <a:r>
              <a:rPr lang="en-US" sz="1800" dirty="0"/>
              <a:t>, subject to </a:t>
            </a:r>
            <a:r>
              <a:rPr lang="en-US" sz="1800" dirty="0">
                <a:hlinkClick r:id="rId7" tooltip="Linear equality"/>
              </a:rPr>
              <a:t>linear equality</a:t>
            </a:r>
            <a:r>
              <a:rPr lang="en-US" sz="1800" dirty="0"/>
              <a:t> </a:t>
            </a:r>
            <a:r>
              <a:rPr lang="en-US" sz="1800" dirty="0" err="1"/>
              <a:t>and</a:t>
            </a:r>
            <a:r>
              <a:rPr lang="en-US" sz="1800" dirty="0" err="1">
                <a:hlinkClick r:id="rId8" tooltip="Linear inequality"/>
              </a:rPr>
              <a:t>linear</a:t>
            </a:r>
            <a:r>
              <a:rPr lang="en-US" sz="1800" dirty="0">
                <a:hlinkClick r:id="rId8" tooltip="Linear inequality"/>
              </a:rPr>
              <a:t> inequality</a:t>
            </a:r>
            <a:r>
              <a:rPr lang="en-US" sz="1800" dirty="0"/>
              <a:t> </a:t>
            </a:r>
            <a:r>
              <a:rPr lang="en-US" sz="1800" dirty="0">
                <a:hlinkClick r:id="rId9" tooltip="Constraint (mathematics)"/>
              </a:rPr>
              <a:t>constraints</a:t>
            </a:r>
            <a:r>
              <a:rPr lang="en-US" sz="1800" dirty="0"/>
              <a:t>. Its </a:t>
            </a:r>
            <a:r>
              <a:rPr lang="en-US" sz="1800" dirty="0">
                <a:hlinkClick r:id="rId10" tooltip="Feasible region"/>
              </a:rPr>
              <a:t>feasible region</a:t>
            </a:r>
            <a:r>
              <a:rPr lang="en-US" sz="1800" dirty="0"/>
              <a:t> is a </a:t>
            </a:r>
            <a:r>
              <a:rPr lang="en-US" sz="1800" dirty="0">
                <a:hlinkClick r:id="rId11" tooltip="Convex polytope"/>
              </a:rPr>
              <a:t>convex polytope</a:t>
            </a:r>
            <a:r>
              <a:rPr lang="en-US" sz="1800" dirty="0"/>
              <a:t>, which is a set defined as the </a:t>
            </a:r>
            <a:r>
              <a:rPr lang="en-US" sz="1800" dirty="0">
                <a:hlinkClick r:id="rId12" tooltip="Intersection (mathematics)"/>
              </a:rPr>
              <a:t>intersection</a:t>
            </a:r>
            <a:r>
              <a:rPr lang="en-US" sz="1800" dirty="0"/>
              <a:t> of finitely </a:t>
            </a:r>
            <a:r>
              <a:rPr lang="en-US" sz="1800" dirty="0" err="1"/>
              <a:t>many</a:t>
            </a:r>
            <a:r>
              <a:rPr lang="en-US" sz="1800" dirty="0" err="1">
                <a:hlinkClick r:id="rId13" tooltip="Half-space (geometry)"/>
              </a:rPr>
              <a:t>half</a:t>
            </a:r>
            <a:r>
              <a:rPr lang="en-US" sz="1800" dirty="0">
                <a:hlinkClick r:id="rId13" tooltip="Half-space (geometry)"/>
              </a:rPr>
              <a:t> spaces</a:t>
            </a:r>
            <a:r>
              <a:rPr lang="en-US" sz="1800" dirty="0"/>
              <a:t>, each of which is defined by a linear inequality. Its objective function is a </a:t>
            </a:r>
            <a:r>
              <a:rPr lang="en-US" sz="1800" dirty="0">
                <a:hlinkClick r:id="rId14" tooltip="Real number"/>
              </a:rPr>
              <a:t>real</a:t>
            </a:r>
            <a:r>
              <a:rPr lang="en-US" sz="1800" dirty="0"/>
              <a:t>-valued </a:t>
            </a:r>
            <a:r>
              <a:rPr lang="en-US" sz="1800" dirty="0">
                <a:hlinkClick r:id="rId15" tooltip="Affine function"/>
              </a:rPr>
              <a:t>affine (linear) function</a:t>
            </a:r>
            <a:r>
              <a:rPr lang="en-US" sz="1800" dirty="0"/>
              <a:t> defined on this polyhedron. A linear programming </a:t>
            </a:r>
            <a:r>
              <a:rPr lang="en-US" sz="1800" dirty="0">
                <a:hlinkClick r:id="rId16" tooltip="Algorithm"/>
              </a:rPr>
              <a:t>algorithm</a:t>
            </a:r>
            <a:r>
              <a:rPr lang="en-US" sz="1800" dirty="0"/>
              <a:t> finds a point in the polyhedron where this function has the smallest (or largest) value if such a point exists.</a:t>
            </a:r>
          </a:p>
          <a:p>
            <a:r>
              <a:rPr lang="en-US" sz="1800" dirty="0" smtClean="0"/>
              <a:t>How Used – Usually when you are seeking to minimize or maximize the objective function (or set it to a value)</a:t>
            </a:r>
          </a:p>
          <a:p>
            <a:r>
              <a:rPr lang="en-US" sz="1800" dirty="0" smtClean="0"/>
              <a:t>Example – The </a:t>
            </a:r>
            <a:r>
              <a:rPr lang="en-US" sz="1800" dirty="0" err="1" smtClean="0"/>
              <a:t>Wyndor</a:t>
            </a:r>
            <a:r>
              <a:rPr lang="en-US" sz="1800" dirty="0" smtClean="0"/>
              <a:t> Glass Co. – has three workshops and two products each costing a certain amount of time and generating a certain profit.  What is the optimal mix of production to maximize profits?</a:t>
            </a:r>
          </a:p>
          <a:p>
            <a:r>
              <a:rPr lang="en-US" sz="1800" dirty="0" smtClean="0"/>
              <a:t>Links – </a:t>
            </a:r>
          </a:p>
          <a:p>
            <a:endParaRPr lang="en-US" sz="1800" dirty="0"/>
          </a:p>
        </p:txBody>
      </p:sp>
      <p:pic>
        <p:nvPicPr>
          <p:cNvPr id="5" name="Picture 4"/>
          <p:cNvPicPr>
            <a:picLocks noChangeAspect="1"/>
          </p:cNvPicPr>
          <p:nvPr/>
        </p:nvPicPr>
        <p:blipFill rotWithShape="1">
          <a:blip r:embed="rId17" cstate="print"/>
          <a:srcRect l="78750" t="34725" r="2083" b="3657"/>
          <a:stretch/>
        </p:blipFill>
        <p:spPr>
          <a:xfrm>
            <a:off x="8382000" y="365125"/>
            <a:ext cx="3505200" cy="6045201"/>
          </a:xfrm>
          <a:prstGeom prst="rect">
            <a:avLst/>
          </a:prstGeom>
        </p:spPr>
      </p:pic>
    </p:spTree>
    <p:extLst>
      <p:ext uri="{BB962C8B-B14F-4D97-AF65-F5344CB8AC3E}">
        <p14:creationId xmlns:p14="http://schemas.microsoft.com/office/powerpoint/2010/main" val="800107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544286"/>
          </a:xfrm>
        </p:spPr>
        <p:txBody>
          <a:bodyPr>
            <a:normAutofit/>
          </a:bodyPr>
          <a:lstStyle/>
          <a:p>
            <a:r>
              <a:rPr lang="en-US" sz="2800" dirty="0" smtClean="0"/>
              <a:t>Integer Programming, Mixed Integer Programming, Binary Programming</a:t>
            </a:r>
            <a:endParaRPr lang="en-US" sz="2800" dirty="0"/>
          </a:p>
        </p:txBody>
      </p:sp>
      <p:sp>
        <p:nvSpPr>
          <p:cNvPr id="4" name="Content Placeholder 3"/>
          <p:cNvSpPr>
            <a:spLocks noGrp="1"/>
          </p:cNvSpPr>
          <p:nvPr>
            <p:ph idx="1"/>
          </p:nvPr>
        </p:nvSpPr>
        <p:spPr>
          <a:xfrm>
            <a:off x="0" y="544286"/>
            <a:ext cx="11908971" cy="6231163"/>
          </a:xfrm>
        </p:spPr>
        <p:txBody>
          <a:bodyPr>
            <a:normAutofit/>
          </a:bodyPr>
          <a:lstStyle/>
          <a:p>
            <a:r>
              <a:rPr lang="en-US" sz="1800" dirty="0" smtClean="0"/>
              <a:t>Definition – </a:t>
            </a:r>
            <a:r>
              <a:rPr lang="en-US" sz="1800" dirty="0"/>
              <a:t>a mathematical technique for maximizing or minimizing a linear function of several variables, such as output or cost.</a:t>
            </a:r>
            <a:endParaRPr lang="en-US" sz="1800" dirty="0" smtClean="0"/>
          </a:p>
          <a:p>
            <a:r>
              <a:rPr lang="en-US" sz="1800" dirty="0" smtClean="0"/>
              <a:t>Details – </a:t>
            </a:r>
            <a:r>
              <a:rPr lang="en-US" sz="1800" b="0" i="0" dirty="0" smtClean="0">
                <a:solidFill>
                  <a:srgbClr val="252525"/>
                </a:solidFill>
                <a:effectLst/>
                <a:latin typeface="Arial" panose="020B0604020202020204" pitchFamily="34" charset="0"/>
              </a:rPr>
              <a:t>An </a:t>
            </a:r>
            <a:r>
              <a:rPr lang="en-US" sz="1800" b="1" i="0" dirty="0" smtClean="0">
                <a:solidFill>
                  <a:srgbClr val="252525"/>
                </a:solidFill>
                <a:effectLst/>
                <a:latin typeface="Arial" panose="020B0604020202020204" pitchFamily="34" charset="0"/>
              </a:rPr>
              <a:t>integer programming</a:t>
            </a:r>
            <a:r>
              <a:rPr lang="en-US" sz="1800" b="0" i="0" dirty="0" smtClean="0">
                <a:solidFill>
                  <a:srgbClr val="252525"/>
                </a:solidFill>
                <a:effectLst/>
                <a:latin typeface="Arial" panose="020B0604020202020204" pitchFamily="34" charset="0"/>
              </a:rPr>
              <a:t> problem is a mathematical </a:t>
            </a:r>
            <a:r>
              <a:rPr lang="en-US" sz="1800" b="0" i="0" u="none" strike="noStrike" dirty="0" smtClean="0">
                <a:solidFill>
                  <a:srgbClr val="0B0080"/>
                </a:solidFill>
                <a:effectLst/>
                <a:latin typeface="Arial" panose="020B0604020202020204" pitchFamily="34" charset="0"/>
                <a:hlinkClick r:id="rId2" tooltip="Optimization (mathematics)"/>
              </a:rPr>
              <a:t>optimization</a:t>
            </a:r>
            <a:r>
              <a:rPr lang="en-US" sz="1800" b="0" i="0" dirty="0" smtClean="0">
                <a:solidFill>
                  <a:srgbClr val="252525"/>
                </a:solidFill>
                <a:effectLst/>
                <a:latin typeface="Arial" panose="020B0604020202020204" pitchFamily="34" charset="0"/>
              </a:rPr>
              <a:t> or </a:t>
            </a:r>
            <a:r>
              <a:rPr lang="en-US" sz="1800" b="0" i="0" u="none" strike="noStrike" dirty="0" smtClean="0">
                <a:solidFill>
                  <a:srgbClr val="0B0080"/>
                </a:solidFill>
                <a:effectLst/>
                <a:latin typeface="Arial" panose="020B0604020202020204" pitchFamily="34" charset="0"/>
                <a:hlinkClick r:id="rId3" tooltip="Constraint satisfaction problem"/>
              </a:rPr>
              <a:t>feasibility</a:t>
            </a:r>
            <a:r>
              <a:rPr lang="en-US" sz="1800" b="0" i="0" dirty="0" smtClean="0">
                <a:solidFill>
                  <a:srgbClr val="252525"/>
                </a:solidFill>
                <a:effectLst/>
                <a:latin typeface="Arial" panose="020B0604020202020204" pitchFamily="34" charset="0"/>
              </a:rPr>
              <a:t> program in which some or all of the variables are restricted to be integers. In many settings the term refers to </a:t>
            </a:r>
            <a:r>
              <a:rPr lang="en-US" sz="1800" b="1" i="0" dirty="0" smtClean="0">
                <a:solidFill>
                  <a:srgbClr val="252525"/>
                </a:solidFill>
                <a:effectLst/>
                <a:latin typeface="Arial" panose="020B0604020202020204" pitchFamily="34" charset="0"/>
              </a:rPr>
              <a:t>integer </a:t>
            </a:r>
            <a:r>
              <a:rPr lang="en-US" sz="1800" b="1" i="0" u="none" strike="noStrike" dirty="0" smtClean="0">
                <a:solidFill>
                  <a:srgbClr val="0B0080"/>
                </a:solidFill>
                <a:effectLst/>
                <a:latin typeface="Arial" panose="020B0604020202020204" pitchFamily="34" charset="0"/>
                <a:hlinkClick r:id="rId4" tooltip="Linear programming"/>
              </a:rPr>
              <a:t>linear programming</a:t>
            </a:r>
            <a:r>
              <a:rPr lang="en-US" sz="1800" b="0" i="0" dirty="0" smtClean="0">
                <a:solidFill>
                  <a:srgbClr val="252525"/>
                </a:solidFill>
                <a:effectLst/>
                <a:latin typeface="Arial" panose="020B0604020202020204" pitchFamily="34" charset="0"/>
              </a:rPr>
              <a:t> (ILP), in which the objective function and the constraints (other than the integer constraints) are </a:t>
            </a:r>
            <a:r>
              <a:rPr lang="en-US" sz="1800" b="0" i="0" u="none" strike="noStrike" dirty="0" smtClean="0">
                <a:solidFill>
                  <a:srgbClr val="0B0080"/>
                </a:solidFill>
                <a:effectLst/>
                <a:latin typeface="Arial" panose="020B0604020202020204" pitchFamily="34" charset="0"/>
                <a:hlinkClick r:id="rId5" tooltip="Linear function (calculus)"/>
              </a:rPr>
              <a:t>linear</a:t>
            </a:r>
            <a:r>
              <a:rPr lang="en-US" sz="1800" b="0" i="0" dirty="0" smtClean="0">
                <a:solidFill>
                  <a:srgbClr val="252525"/>
                </a:solidFill>
                <a:effectLst/>
                <a:latin typeface="Arial" panose="020B0604020202020204" pitchFamily="34" charset="0"/>
              </a:rPr>
              <a:t>.</a:t>
            </a:r>
            <a:endParaRPr lang="en-US" sz="1800" dirty="0"/>
          </a:p>
          <a:p>
            <a:r>
              <a:rPr lang="en-US" sz="1800" dirty="0" smtClean="0"/>
              <a:t>- Mixed integer linear programming (MILP) or Mixed integer programming (MIP) involves problems in which only some of the variables, </a:t>
            </a:r>
            <a:r>
              <a:rPr lang="en-US" sz="1800" dirty="0" err="1" smtClean="0"/>
              <a:t>x_i</a:t>
            </a:r>
            <a:r>
              <a:rPr lang="en-US" sz="1800" dirty="0" smtClean="0"/>
              <a:t>, are constrained to be integers, while other variables are allowed to be non-integers.</a:t>
            </a:r>
          </a:p>
          <a:p>
            <a:r>
              <a:rPr lang="en-US" sz="1800" dirty="0" smtClean="0"/>
              <a:t>- Zero-One (or Binary) linear (or integer) programming involves problems in which the variables are restricted to be either 0 or 1. Note that any bounded integer variable can be expressed as a combination of binary variables.</a:t>
            </a:r>
            <a:endParaRPr lang="en-US" sz="1800" dirty="0"/>
          </a:p>
        </p:txBody>
      </p:sp>
      <p:pic>
        <p:nvPicPr>
          <p:cNvPr id="7" name="Picture 6"/>
          <p:cNvPicPr>
            <a:picLocks noChangeAspect="1"/>
          </p:cNvPicPr>
          <p:nvPr/>
        </p:nvPicPr>
        <p:blipFill rotWithShape="1">
          <a:blip r:embed="rId6" cstate="print"/>
          <a:srcRect l="37361" t="33171" r="35972" b="37314"/>
          <a:stretch/>
        </p:blipFill>
        <p:spPr>
          <a:xfrm>
            <a:off x="7170057" y="3617681"/>
            <a:ext cx="4876800" cy="2895600"/>
          </a:xfrm>
          <a:prstGeom prst="rect">
            <a:avLst/>
          </a:prstGeom>
        </p:spPr>
      </p:pic>
      <p:sp>
        <p:nvSpPr>
          <p:cNvPr id="10" name="Content Placeholder 3"/>
          <p:cNvSpPr txBox="1">
            <a:spLocks/>
          </p:cNvSpPr>
          <p:nvPr/>
        </p:nvSpPr>
        <p:spPr>
          <a:xfrm>
            <a:off x="0" y="3548743"/>
            <a:ext cx="7032172" cy="32267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smtClean="0"/>
              <a:t>How Used – There are two main reasons for using integer variables when modeling problems as a linear program:</a:t>
            </a:r>
          </a:p>
          <a:p>
            <a:pPr lvl="1"/>
            <a:r>
              <a:rPr lang="en-US" sz="1800" dirty="0" smtClean="0"/>
              <a:t>The integer variables represent quantities that can only be integer. For example, it is not possible to build 3.7 cars.</a:t>
            </a:r>
          </a:p>
          <a:p>
            <a:pPr lvl="1"/>
            <a:r>
              <a:rPr lang="en-US" sz="1800" dirty="0" smtClean="0"/>
              <a:t>The integer variables represent decisions and so should only take on the value 0 or 1 .</a:t>
            </a:r>
          </a:p>
          <a:p>
            <a:r>
              <a:rPr lang="en-US" sz="1800" dirty="0" smtClean="0"/>
              <a:t>Example – Used for personnel scheduling.  You can’t assign .5 persons to a shift; for BIP, typically used for Yes/No decisions</a:t>
            </a:r>
          </a:p>
          <a:p>
            <a:r>
              <a:rPr lang="en-US" sz="1800" dirty="0" smtClean="0"/>
              <a:t>Links – http://slideplayer.com/slide/4278930/</a:t>
            </a:r>
            <a:endParaRPr lang="en-US" sz="1800" dirty="0"/>
          </a:p>
        </p:txBody>
      </p:sp>
    </p:spTree>
    <p:extLst>
      <p:ext uri="{BB962C8B-B14F-4D97-AF65-F5344CB8AC3E}">
        <p14:creationId xmlns:p14="http://schemas.microsoft.com/office/powerpoint/2010/main" val="2532925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544286"/>
          </a:xfrm>
        </p:spPr>
        <p:txBody>
          <a:bodyPr>
            <a:normAutofit/>
          </a:bodyPr>
          <a:lstStyle/>
          <a:p>
            <a:r>
              <a:rPr lang="en-US" sz="2800" dirty="0" smtClean="0"/>
              <a:t>Non-Linear Programming (NLP)</a:t>
            </a:r>
            <a:endParaRPr lang="en-US" sz="2800" dirty="0"/>
          </a:p>
        </p:txBody>
      </p:sp>
      <p:sp>
        <p:nvSpPr>
          <p:cNvPr id="4" name="Content Placeholder 3"/>
          <p:cNvSpPr>
            <a:spLocks noGrp="1"/>
          </p:cNvSpPr>
          <p:nvPr>
            <p:ph idx="1"/>
          </p:nvPr>
        </p:nvSpPr>
        <p:spPr>
          <a:xfrm>
            <a:off x="1" y="544286"/>
            <a:ext cx="8610600" cy="6231163"/>
          </a:xfrm>
        </p:spPr>
        <p:txBody>
          <a:bodyPr>
            <a:normAutofit/>
          </a:bodyPr>
          <a:lstStyle/>
          <a:p>
            <a:r>
              <a:rPr lang="en-US" sz="1800" dirty="0" smtClean="0"/>
              <a:t>Definition – nonlinear programming is the process of solving an optimization problem defined by a system of equalities and inequalities, collectively termed constraints, over a set of unknown real variables, along with an objective function to be maximized or minimized, where some of the constraints or the objective function are nonlinear.</a:t>
            </a:r>
            <a:endParaRPr lang="en-US" sz="1800" dirty="0"/>
          </a:p>
        </p:txBody>
      </p:sp>
      <p:sp>
        <p:nvSpPr>
          <p:cNvPr id="10" name="Content Placeholder 3"/>
          <p:cNvSpPr txBox="1">
            <a:spLocks/>
          </p:cNvSpPr>
          <p:nvPr/>
        </p:nvSpPr>
        <p:spPr>
          <a:xfrm>
            <a:off x="0" y="3548743"/>
            <a:ext cx="7032172" cy="32267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dirty="0"/>
          </a:p>
        </p:txBody>
      </p:sp>
      <p:pic>
        <p:nvPicPr>
          <p:cNvPr id="3" name="Picture 2"/>
          <p:cNvPicPr>
            <a:picLocks noChangeAspect="1"/>
          </p:cNvPicPr>
          <p:nvPr/>
        </p:nvPicPr>
        <p:blipFill rotWithShape="1">
          <a:blip r:embed="rId2" cstate="print"/>
          <a:srcRect l="84583" t="8446" r="1979" b="29223"/>
          <a:stretch/>
        </p:blipFill>
        <p:spPr>
          <a:xfrm>
            <a:off x="8760637" y="544286"/>
            <a:ext cx="3006816" cy="6061982"/>
          </a:xfrm>
          <a:prstGeom prst="rect">
            <a:avLst/>
          </a:prstGeom>
        </p:spPr>
      </p:pic>
      <p:sp>
        <p:nvSpPr>
          <p:cNvPr id="8" name="Content Placeholder 3"/>
          <p:cNvSpPr txBox="1">
            <a:spLocks/>
          </p:cNvSpPr>
          <p:nvPr/>
        </p:nvSpPr>
        <p:spPr>
          <a:xfrm>
            <a:off x="1" y="1670959"/>
            <a:ext cx="8523513" cy="51856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smtClean="0"/>
              <a:t>Details – The difference between a linear program and non-linear program is that the non-linear program includes at least one nonlinear function, which could be the objective function, or some or all of the constraints.  Many real systems are inherently nonlinear, e.g. modelling the drop in signal power with distance from a transmitting antenna.</a:t>
            </a:r>
          </a:p>
          <a:p>
            <a:r>
              <a:rPr lang="en-US" sz="1800" dirty="0" smtClean="0"/>
              <a:t>It’s pretty d*</a:t>
            </a:r>
            <a:r>
              <a:rPr lang="en-US" sz="1800" dirty="0" err="1" smtClean="0"/>
              <a:t>mn</a:t>
            </a:r>
            <a:r>
              <a:rPr lang="en-US" sz="1800" dirty="0" smtClean="0"/>
              <a:t> hard to do.  In contrast to the case of the simplex method for linear programming, there is no efficient all-purpose algorithm that can be used to solve all nonlinear programming problems</a:t>
            </a:r>
          </a:p>
          <a:p>
            <a:r>
              <a:rPr lang="en-US" sz="1800" dirty="0" smtClean="0"/>
              <a:t>How Used – Dealing with price elasticity-the amount of a product that can be sold has an inverse relationship to the price charged.  Formulates a price/demand curve.  Marginal costs of production or shipping is another use.</a:t>
            </a:r>
          </a:p>
          <a:p>
            <a:r>
              <a:rPr lang="en-US" sz="1800" dirty="0" smtClean="0"/>
              <a:t>Example – Previous examples fix shipping costs, but these are routinely not fixed, but variable.  Volume discounts result in a cost of shipping that follows a nonlinear function.  Also used to build a portfolio that balances risk and expected return.</a:t>
            </a:r>
          </a:p>
          <a:p>
            <a:r>
              <a:rPr lang="en-US" sz="1800" dirty="0" smtClean="0"/>
              <a:t>Links – </a:t>
            </a:r>
            <a:r>
              <a:rPr lang="en-US" sz="1800" dirty="0" smtClean="0">
                <a:hlinkClick r:id="rId3"/>
              </a:rPr>
              <a:t>http://www.sce.carleton.ca/faculty/chinneck/po/Chapter16.pdf</a:t>
            </a:r>
            <a:endParaRPr lang="en-US" sz="1800" dirty="0" smtClean="0"/>
          </a:p>
          <a:p>
            <a:r>
              <a:rPr lang="en-US" sz="1800" dirty="0" smtClean="0"/>
              <a:t>http://web.mit.edu/15.053/www/AMP-Chapter-13.pdf</a:t>
            </a:r>
          </a:p>
          <a:p>
            <a:endParaRPr lang="en-US" sz="1800" dirty="0"/>
          </a:p>
        </p:txBody>
      </p:sp>
    </p:spTree>
    <p:extLst>
      <p:ext uri="{BB962C8B-B14F-4D97-AF65-F5344CB8AC3E}">
        <p14:creationId xmlns:p14="http://schemas.microsoft.com/office/powerpoint/2010/main" val="2674815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544286"/>
          </a:xfrm>
        </p:spPr>
        <p:txBody>
          <a:bodyPr>
            <a:normAutofit/>
          </a:bodyPr>
          <a:lstStyle/>
          <a:p>
            <a:r>
              <a:rPr lang="en-US" sz="2800" dirty="0" smtClean="0"/>
              <a:t>Network Optimization</a:t>
            </a:r>
            <a:endParaRPr lang="en-US" sz="2800" dirty="0"/>
          </a:p>
        </p:txBody>
      </p:sp>
      <p:sp>
        <p:nvSpPr>
          <p:cNvPr id="4" name="Content Placeholder 3"/>
          <p:cNvSpPr>
            <a:spLocks noGrp="1"/>
          </p:cNvSpPr>
          <p:nvPr>
            <p:ph idx="1"/>
          </p:nvPr>
        </p:nvSpPr>
        <p:spPr>
          <a:xfrm>
            <a:off x="0" y="544286"/>
            <a:ext cx="11908971" cy="6231163"/>
          </a:xfrm>
        </p:spPr>
        <p:txBody>
          <a:bodyPr>
            <a:normAutofit/>
          </a:bodyPr>
          <a:lstStyle/>
          <a:p>
            <a:r>
              <a:rPr lang="en-US" sz="1800" dirty="0" smtClean="0"/>
              <a:t>Definition – Network optimization is a special type of linear programming model. </a:t>
            </a:r>
          </a:p>
          <a:p>
            <a:r>
              <a:rPr lang="en-US" sz="1800" dirty="0" smtClean="0"/>
              <a:t>Details – Network models have three main advantages over linear programming: </a:t>
            </a:r>
          </a:p>
          <a:p>
            <a:pPr lvl="1"/>
            <a:r>
              <a:rPr lang="en-US" sz="1600" dirty="0" smtClean="0"/>
              <a:t>1. They can be solved very quickly. Problems whose linear program would have 1000 rows and 30,000 columns can be solved in a matter of seconds. This allows network models to be used in many applications (such as real-time decision making) for which linear programming would be inappropriate. </a:t>
            </a:r>
          </a:p>
          <a:p>
            <a:pPr lvl="1"/>
            <a:r>
              <a:rPr lang="en-US" sz="1600" dirty="0" smtClean="0"/>
              <a:t>2. They have naturally integer solutions. By recognizing that a problem can be formulated as a network program, it is possible to solve special types of integer programs without resorting to the ineffective and time consuming integer programming algorithms. </a:t>
            </a:r>
          </a:p>
          <a:p>
            <a:pPr lvl="1"/>
            <a:r>
              <a:rPr lang="en-US" sz="1600" dirty="0" smtClean="0"/>
              <a:t>3. They are intuitive. Network models provide a language for talking about problems that is much more intuitive than the variables, objective, and constraints" language of linear and integer programming. </a:t>
            </a:r>
          </a:p>
          <a:p>
            <a:pPr lvl="1"/>
            <a:r>
              <a:rPr lang="en-US" sz="1600" dirty="0" smtClean="0"/>
              <a:t>Of course these advantages come with a drawback: network models cannot formulate the wide range of models that linear and integer programs can. However, they occur often enough that they form an important tool for real decision making.</a:t>
            </a:r>
            <a:endParaRPr lang="en-US" sz="1600" dirty="0"/>
          </a:p>
        </p:txBody>
      </p:sp>
      <p:sp>
        <p:nvSpPr>
          <p:cNvPr id="10" name="Content Placeholder 3"/>
          <p:cNvSpPr txBox="1">
            <a:spLocks/>
          </p:cNvSpPr>
          <p:nvPr/>
        </p:nvSpPr>
        <p:spPr>
          <a:xfrm>
            <a:off x="0" y="3548743"/>
            <a:ext cx="7032172" cy="32267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smtClean="0"/>
              <a:t>How Used – Commonly used to compute shortest paths, maximum flows, and transportation problems</a:t>
            </a:r>
          </a:p>
          <a:p>
            <a:r>
              <a:rPr lang="en-US" sz="1800" dirty="0" smtClean="0"/>
              <a:t>Example – People wondered whether it is possible to take a walk, end up where you started from, and cross each bridge in </a:t>
            </a:r>
            <a:r>
              <a:rPr lang="en-US" sz="1800" dirty="0" err="1" smtClean="0"/>
              <a:t>Koenigsberg</a:t>
            </a:r>
            <a:r>
              <a:rPr lang="en-US" sz="1800" dirty="0" smtClean="0"/>
              <a:t> exactly once.  Generally it was believed to be impossible, but </a:t>
            </a:r>
          </a:p>
          <a:p>
            <a:r>
              <a:rPr lang="en-US" sz="1800" dirty="0" smtClean="0"/>
              <a:t>Links – </a:t>
            </a:r>
            <a:r>
              <a:rPr lang="en-US" sz="1800" dirty="0" smtClean="0">
                <a:hlinkClick r:id="rId2"/>
              </a:rPr>
              <a:t>http://mat.gsia.cmu.edu/classes/QUANT/NOTES/chap11.pdf</a:t>
            </a:r>
            <a:endParaRPr lang="en-US" sz="1800" dirty="0" smtClean="0"/>
          </a:p>
          <a:p>
            <a:r>
              <a:rPr lang="en-US" sz="1800" dirty="0" smtClean="0"/>
              <a:t>http://ocw.mit.edu/courses/sloan-school-of-management/15-082j-network-optimization-fall-2010/lecture-notes/</a:t>
            </a:r>
            <a:endParaRPr lang="en-US" sz="1800" dirty="0"/>
          </a:p>
        </p:txBody>
      </p:sp>
      <p:pic>
        <p:nvPicPr>
          <p:cNvPr id="3" name="Picture 2"/>
          <p:cNvPicPr>
            <a:picLocks noChangeAspect="1"/>
          </p:cNvPicPr>
          <p:nvPr/>
        </p:nvPicPr>
        <p:blipFill rotWithShape="1">
          <a:blip r:embed="rId3" cstate="print"/>
          <a:srcRect l="37500" t="30237" r="20278" b="13812"/>
          <a:stretch/>
        </p:blipFill>
        <p:spPr>
          <a:xfrm>
            <a:off x="7220857" y="3548743"/>
            <a:ext cx="4499428" cy="3226564"/>
          </a:xfrm>
          <a:prstGeom prst="rect">
            <a:avLst/>
          </a:prstGeom>
        </p:spPr>
      </p:pic>
    </p:spTree>
    <p:extLst>
      <p:ext uri="{BB962C8B-B14F-4D97-AF65-F5344CB8AC3E}">
        <p14:creationId xmlns:p14="http://schemas.microsoft.com/office/powerpoint/2010/main" val="3159014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544286"/>
          </a:xfrm>
        </p:spPr>
        <p:txBody>
          <a:bodyPr>
            <a:normAutofit/>
          </a:bodyPr>
          <a:lstStyle/>
          <a:p>
            <a:r>
              <a:rPr lang="en-US" sz="2800" dirty="0" smtClean="0"/>
              <a:t>Dynamic Programming</a:t>
            </a:r>
            <a:endParaRPr lang="en-US" sz="2800" dirty="0"/>
          </a:p>
        </p:txBody>
      </p:sp>
      <p:sp>
        <p:nvSpPr>
          <p:cNvPr id="4" name="Content Placeholder 3"/>
          <p:cNvSpPr>
            <a:spLocks noGrp="1"/>
          </p:cNvSpPr>
          <p:nvPr>
            <p:ph idx="1"/>
          </p:nvPr>
        </p:nvSpPr>
        <p:spPr>
          <a:xfrm>
            <a:off x="0" y="544286"/>
            <a:ext cx="11908971" cy="6231163"/>
          </a:xfrm>
        </p:spPr>
        <p:txBody>
          <a:bodyPr>
            <a:normAutofit/>
          </a:bodyPr>
          <a:lstStyle/>
          <a:p>
            <a:r>
              <a:rPr lang="en-US" sz="1800" dirty="0" smtClean="0"/>
              <a:t>Definition – a useful mathematical technique for making a sequence of interrelated decisions.  It provides a systematic procedure for determining the optimal combination of decisions</a:t>
            </a:r>
          </a:p>
          <a:p>
            <a:r>
              <a:rPr lang="en-US" sz="1800" dirty="0" smtClean="0"/>
              <a:t>Details – In contrast to linear programming, there does not exist a standard mathematical formulation of “the” dynamic programming problem.  Rather, dynamic programming is a general type of approach to problem solving, and the particular equations must be developed to fit each situation.</a:t>
            </a:r>
          </a:p>
          <a:p>
            <a:r>
              <a:rPr lang="en-US" sz="1800" dirty="0" smtClean="0"/>
              <a:t>Basic features: problem can be divided into stages, decisions required at each stage.</a:t>
            </a:r>
          </a:p>
          <a:p>
            <a:pPr lvl="1"/>
            <a:r>
              <a:rPr lang="en-US" sz="1800" dirty="0" smtClean="0"/>
              <a:t>Each stage has a number of states associated with the beginning of that stage</a:t>
            </a:r>
          </a:p>
          <a:p>
            <a:pPr lvl="1"/>
            <a:r>
              <a:rPr lang="en-US" sz="1800" dirty="0" smtClean="0"/>
              <a:t>The effect of the decision is to transform the current state to a state associated with the beginning of the next stage</a:t>
            </a:r>
          </a:p>
          <a:p>
            <a:pPr lvl="1"/>
            <a:r>
              <a:rPr lang="en-US" sz="1800" dirty="0" smtClean="0"/>
              <a:t>Solution is to find the overall optimal policy vice each stage optimal policy</a:t>
            </a:r>
          </a:p>
          <a:p>
            <a:endParaRPr lang="en-US" sz="1800" dirty="0" smtClean="0"/>
          </a:p>
        </p:txBody>
      </p:sp>
      <p:pic>
        <p:nvPicPr>
          <p:cNvPr id="3" name="Picture 2"/>
          <p:cNvPicPr>
            <a:picLocks noChangeAspect="1"/>
          </p:cNvPicPr>
          <p:nvPr/>
        </p:nvPicPr>
        <p:blipFill rotWithShape="1">
          <a:blip r:embed="rId2" cstate="print"/>
          <a:srcRect l="41458" t="60486" r="41563" b="19514"/>
          <a:stretch/>
        </p:blipFill>
        <p:spPr>
          <a:xfrm>
            <a:off x="8134350" y="3467101"/>
            <a:ext cx="4014918" cy="3346448"/>
          </a:xfrm>
          <a:prstGeom prst="rect">
            <a:avLst/>
          </a:prstGeom>
        </p:spPr>
      </p:pic>
      <p:sp>
        <p:nvSpPr>
          <p:cNvPr id="10" name="Content Placeholder 3"/>
          <p:cNvSpPr txBox="1">
            <a:spLocks/>
          </p:cNvSpPr>
          <p:nvPr/>
        </p:nvSpPr>
        <p:spPr>
          <a:xfrm>
            <a:off x="0" y="3352799"/>
            <a:ext cx="8458200" cy="37623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smtClean="0"/>
              <a:t>How Used – Stagecoach problem ca be formulated as a shortest path problem, with cost as distance.</a:t>
            </a:r>
          </a:p>
          <a:p>
            <a:r>
              <a:rPr lang="en-US" sz="1800" dirty="0" smtClean="0"/>
              <a:t>Example – The Stagecoach Problem. Journey by stagecoach through unsettled country where there was serious danger of attack by marauders. Although his starting point and destination were fixed, he had considerable choice as to which states (or territories that subsequently became states) to travel through </a:t>
            </a:r>
            <a:r>
              <a:rPr lang="en-US" sz="1800" dirty="0" err="1" smtClean="0"/>
              <a:t>en</a:t>
            </a:r>
            <a:r>
              <a:rPr lang="en-US" sz="1800" dirty="0" smtClean="0"/>
              <a:t> route.  After some thought, he came up with a rather clever way of determining the safest route. Life insurance policies were offered to stagecoach passengers. Because the cost of the policy for taking any given stagecoach run was based on a careful evaluation of the safety of that run, the safest route should be the one with the cheapest total life insurance policy.</a:t>
            </a:r>
          </a:p>
          <a:p>
            <a:r>
              <a:rPr lang="en-US" sz="1800" dirty="0" smtClean="0"/>
              <a:t>Links – http://www.ime.unicamp.br/~andreani/MS515/capitulo7.pdf</a:t>
            </a:r>
            <a:endParaRPr lang="en-US" sz="1800" dirty="0"/>
          </a:p>
        </p:txBody>
      </p:sp>
    </p:spTree>
    <p:extLst>
      <p:ext uri="{BB962C8B-B14F-4D97-AF65-F5344CB8AC3E}">
        <p14:creationId xmlns:p14="http://schemas.microsoft.com/office/powerpoint/2010/main" val="587092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544286"/>
          </a:xfrm>
        </p:spPr>
        <p:txBody>
          <a:bodyPr>
            <a:normAutofit/>
          </a:bodyPr>
          <a:lstStyle/>
          <a:p>
            <a:r>
              <a:rPr lang="en-US" sz="2800" dirty="0" smtClean="0"/>
              <a:t>Simulation-Optimization</a:t>
            </a:r>
            <a:endParaRPr lang="en-US" sz="2800" dirty="0"/>
          </a:p>
        </p:txBody>
      </p:sp>
      <p:sp>
        <p:nvSpPr>
          <p:cNvPr id="4" name="Content Placeholder 3"/>
          <p:cNvSpPr>
            <a:spLocks noGrp="1"/>
          </p:cNvSpPr>
          <p:nvPr>
            <p:ph idx="1"/>
          </p:nvPr>
        </p:nvSpPr>
        <p:spPr>
          <a:xfrm>
            <a:off x="0" y="442686"/>
            <a:ext cx="11908971" cy="6231163"/>
          </a:xfrm>
        </p:spPr>
        <p:txBody>
          <a:bodyPr>
            <a:normAutofit/>
          </a:bodyPr>
          <a:lstStyle/>
          <a:p>
            <a:r>
              <a:rPr lang="en-US" sz="1600" dirty="0" smtClean="0"/>
              <a:t>Definition –  Simulation optimization can be defined as the process of finding the best input variable values from among all possibilities without explicitly evaluating each possibility. The process of finding the best input variable values from among all possibilities without explicitly evaluating each possibility is simulation optimization. </a:t>
            </a:r>
          </a:p>
          <a:p>
            <a:r>
              <a:rPr lang="en-US" sz="1600" dirty="0" smtClean="0"/>
              <a:t>Details –A system is modeled as if the random variables were known. Then values for the variables are drawn randomly from their known probability distributions. Each replication gives one observation of the system response. By simulating a system in this fashion, one can compute statistics concerning the results. The statistics are used for evaluation and design.</a:t>
            </a:r>
          </a:p>
          <a:p>
            <a:r>
              <a:rPr lang="en-US" sz="1600" dirty="0" smtClean="0"/>
              <a:t>How Used –  The objective of simulation optimization is minimizing the resources spent while maximizing the information obtained in a simulation experiment</a:t>
            </a:r>
          </a:p>
          <a:p>
            <a:endParaRPr lang="en-US" sz="1600" dirty="0"/>
          </a:p>
        </p:txBody>
      </p:sp>
      <p:pic>
        <p:nvPicPr>
          <p:cNvPr id="1026" name="Picture 2"/>
          <p:cNvPicPr>
            <a:picLocks noChangeAspect="1" noChangeArrowheads="1"/>
          </p:cNvPicPr>
          <p:nvPr/>
        </p:nvPicPr>
        <p:blipFill>
          <a:blip r:embed="rId2" cstate="print"/>
          <a:srcRect l="12829" t="48142" r="14551" b="24438"/>
          <a:stretch>
            <a:fillRect/>
          </a:stretch>
        </p:blipFill>
        <p:spPr bwMode="auto">
          <a:xfrm>
            <a:off x="2481943" y="4956629"/>
            <a:ext cx="9448800" cy="1901371"/>
          </a:xfrm>
          <a:prstGeom prst="rect">
            <a:avLst/>
          </a:prstGeom>
          <a:noFill/>
          <a:ln w="9525">
            <a:noFill/>
            <a:miter lim="800000"/>
            <a:headEnd/>
            <a:tailEnd/>
          </a:ln>
        </p:spPr>
      </p:pic>
      <p:sp>
        <p:nvSpPr>
          <p:cNvPr id="10" name="Content Placeholder 3"/>
          <p:cNvSpPr txBox="1">
            <a:spLocks/>
          </p:cNvSpPr>
          <p:nvPr/>
        </p:nvSpPr>
        <p:spPr>
          <a:xfrm>
            <a:off x="-1" y="2552704"/>
            <a:ext cx="11829143" cy="34353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smtClean="0"/>
              <a:t>Example –Consider an intersection with four-way stop signs. Suppose that it has been determined to be a bottleneck for traffic during rush hours and a decision has been made to replace it with traffic lights in all four directions. The problem is to determine the optimal </a:t>
            </a:r>
            <a:r>
              <a:rPr lang="en-US" sz="1600" dirty="0" err="1" smtClean="0"/>
              <a:t>greentimes</a:t>
            </a:r>
            <a:r>
              <a:rPr lang="en-US" sz="1600" dirty="0" smtClean="0"/>
              <a:t> in all directions in order to ensure the least </a:t>
            </a:r>
            <a:r>
              <a:rPr lang="en-US" sz="1600" dirty="0" err="1" smtClean="0"/>
              <a:t>waittime</a:t>
            </a:r>
            <a:r>
              <a:rPr lang="en-US" sz="1600" dirty="0" smtClean="0"/>
              <a:t> for cars arriving from all directions. The </a:t>
            </a:r>
            <a:r>
              <a:rPr lang="en-US" sz="1600" dirty="0" err="1" smtClean="0"/>
              <a:t>greentimes</a:t>
            </a:r>
            <a:r>
              <a:rPr lang="en-US" sz="1600" dirty="0" smtClean="0"/>
              <a:t> must allow for the flow of traffic in all the pre-specified directions. Given the rates at which cars arrive from every direction, and picking reasonable green-time values, a simulation model of the intersection can be developed and run to determine the wait-time statistics. </a:t>
            </a:r>
          </a:p>
          <a:p>
            <a:r>
              <a:rPr lang="en-US" sz="1600" dirty="0" smtClean="0"/>
              <a:t>Running of this simulation model can only provide the answer to a “what if” question (e.g. What if the </a:t>
            </a:r>
            <a:r>
              <a:rPr lang="en-US" sz="1600" dirty="0" err="1" smtClean="0"/>
              <a:t>greentime</a:t>
            </a:r>
            <a:r>
              <a:rPr lang="en-US" sz="1600" dirty="0" smtClean="0"/>
              <a:t> in all four directions is 2 minutes ... what is the resulting wait-time for cars arriving at the intersection?). But how do we find the optimal values for the various green-times? This is an instance of a simulation optimization problem.</a:t>
            </a:r>
          </a:p>
          <a:p>
            <a:r>
              <a:rPr lang="en-US" sz="1600" dirty="0" smtClean="0"/>
              <a:t>Links –  </a:t>
            </a:r>
            <a:r>
              <a:rPr lang="en-US" sz="1600" dirty="0" smtClean="0">
                <a:hlinkClick r:id="rId3"/>
              </a:rPr>
              <a:t>http://www.simopt.org/</a:t>
            </a:r>
            <a:endParaRPr lang="en-US" sz="1600" dirty="0" smtClean="0"/>
          </a:p>
          <a:p>
            <a:r>
              <a:rPr lang="en-US" sz="1600" dirty="0" smtClean="0"/>
              <a:t>http://www.informs-sim.org/wsc97papers/0118.PDF</a:t>
            </a:r>
            <a:endParaRPr lang="en-US" sz="1600" dirty="0"/>
          </a:p>
        </p:txBody>
      </p:sp>
    </p:spTree>
    <p:extLst>
      <p:ext uri="{BB962C8B-B14F-4D97-AF65-F5344CB8AC3E}">
        <p14:creationId xmlns:p14="http://schemas.microsoft.com/office/powerpoint/2010/main" val="2052035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544286"/>
          </a:xfrm>
        </p:spPr>
        <p:txBody>
          <a:bodyPr>
            <a:normAutofit/>
          </a:bodyPr>
          <a:lstStyle/>
          <a:p>
            <a:r>
              <a:rPr lang="en-US" sz="2800" dirty="0" smtClean="0"/>
              <a:t>Metaheuristics</a:t>
            </a:r>
            <a:endParaRPr lang="en-US" sz="2800" dirty="0"/>
          </a:p>
        </p:txBody>
      </p:sp>
      <p:sp>
        <p:nvSpPr>
          <p:cNvPr id="4" name="Content Placeholder 3"/>
          <p:cNvSpPr>
            <a:spLocks noGrp="1"/>
          </p:cNvSpPr>
          <p:nvPr>
            <p:ph idx="1"/>
          </p:nvPr>
        </p:nvSpPr>
        <p:spPr>
          <a:xfrm>
            <a:off x="0" y="544286"/>
            <a:ext cx="11908971" cy="6231163"/>
          </a:xfrm>
        </p:spPr>
        <p:txBody>
          <a:bodyPr>
            <a:normAutofit/>
          </a:bodyPr>
          <a:lstStyle/>
          <a:p>
            <a:r>
              <a:rPr lang="en-US" sz="1800" dirty="0" smtClean="0"/>
              <a:t>Definition </a:t>
            </a:r>
            <a:r>
              <a:rPr lang="en-US" sz="1800" dirty="0"/>
              <a:t>– In computer science and mathematical optimization, a metaheuristic is a higher-level procedure or heuristic designed to find, generate, or select a heuristic (partial search algorithm) that may provide a sufficiently good solution to an optimization problem, especially with incomplete or imperfect information or limited computation </a:t>
            </a:r>
            <a:r>
              <a:rPr lang="en-US" sz="1800" dirty="0" smtClean="0"/>
              <a:t>capacity. </a:t>
            </a:r>
            <a:r>
              <a:rPr lang="en-US" sz="1800" dirty="0"/>
              <a:t>Metaheuristics sample a set of solutions which is too large to be completely sampled. Metaheuristics may make few assumptions about the optimization problem being solved, and so they may be usable for a variety of problems</a:t>
            </a:r>
            <a:r>
              <a:rPr lang="en-US" sz="1800" dirty="0" smtClean="0"/>
              <a:t>.</a:t>
            </a:r>
          </a:p>
          <a:p>
            <a:r>
              <a:rPr lang="en-US" sz="1800" dirty="0" smtClean="0"/>
              <a:t>Details – A heuristic method is a procedure that is likely to discover a very good feasible solution, but not necessarily an optimal one.  In the past, an OR team would need to start from scratch to develop a heuristic method to fit a problem that did not have an algorithm based optimal solution.  A metaheuristic is a general solution method that provides both a general structure and strategy guidelines for developing a specific heuristic method to fit a particular kind of problem.</a:t>
            </a:r>
            <a:endParaRPr lang="en-US" sz="1800" dirty="0"/>
          </a:p>
        </p:txBody>
      </p:sp>
      <p:sp>
        <p:nvSpPr>
          <p:cNvPr id="10" name="Content Placeholder 3"/>
          <p:cNvSpPr txBox="1">
            <a:spLocks/>
          </p:cNvSpPr>
          <p:nvPr/>
        </p:nvSpPr>
        <p:spPr>
          <a:xfrm>
            <a:off x="0" y="2969623"/>
            <a:ext cx="7032172" cy="322670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smtClean="0"/>
              <a:t>How Used – </a:t>
            </a:r>
            <a:r>
              <a:rPr lang="en-US" sz="1800" dirty="0"/>
              <a:t>P</a:t>
            </a:r>
            <a:r>
              <a:rPr lang="en-US" sz="1800" dirty="0" smtClean="0"/>
              <a:t>roperties </a:t>
            </a:r>
            <a:r>
              <a:rPr lang="en-US" sz="1800" dirty="0"/>
              <a:t>that characterize most metaheuristics:</a:t>
            </a:r>
            <a:r>
              <a:rPr lang="en-US" sz="1800" baseline="30000" dirty="0">
                <a:hlinkClick r:id="rId2"/>
              </a:rPr>
              <a:t>[2]</a:t>
            </a:r>
            <a:endParaRPr lang="en-US" sz="1800" dirty="0"/>
          </a:p>
          <a:p>
            <a:pPr lvl="1"/>
            <a:r>
              <a:rPr lang="en-US" sz="1400" dirty="0"/>
              <a:t>Metaheuristics are strategies that guide the search process.</a:t>
            </a:r>
          </a:p>
          <a:p>
            <a:pPr lvl="1"/>
            <a:r>
              <a:rPr lang="en-US" sz="1400" dirty="0"/>
              <a:t>The goal is to efficiently explore the search space in order to find near–optimal solutions.</a:t>
            </a:r>
          </a:p>
          <a:p>
            <a:pPr lvl="1"/>
            <a:r>
              <a:rPr lang="en-US" sz="1400" dirty="0"/>
              <a:t>Techniques which constitute metaheuristic algorithms range from simple local search procedures to complex learning processes.</a:t>
            </a:r>
          </a:p>
          <a:p>
            <a:pPr lvl="1"/>
            <a:r>
              <a:rPr lang="en-US" sz="1400" dirty="0"/>
              <a:t>Metaheuristic algorithms are approximate and usually non-deterministic.</a:t>
            </a:r>
          </a:p>
          <a:p>
            <a:pPr lvl="1"/>
            <a:r>
              <a:rPr lang="en-US" sz="1400" dirty="0"/>
              <a:t>Metaheuristics are not </a:t>
            </a:r>
            <a:r>
              <a:rPr lang="en-US" sz="1400" dirty="0" smtClean="0"/>
              <a:t>problem-specific.</a:t>
            </a:r>
          </a:p>
          <a:p>
            <a:pPr lvl="1"/>
            <a:r>
              <a:rPr lang="en-US" sz="1400" dirty="0" smtClean="0"/>
              <a:t>Three popular types: </a:t>
            </a:r>
            <a:r>
              <a:rPr lang="en-US" sz="1400" dirty="0" err="1" smtClean="0"/>
              <a:t>tabu</a:t>
            </a:r>
            <a:r>
              <a:rPr lang="en-US" sz="1400" dirty="0" smtClean="0"/>
              <a:t> search, simulated annealing, genetic algorithms</a:t>
            </a:r>
          </a:p>
          <a:p>
            <a:r>
              <a:rPr lang="en-US" sz="1800" dirty="0" smtClean="0"/>
              <a:t>Example – Traveling Salesman Problem (TSP). NP-hard - </a:t>
            </a:r>
            <a:r>
              <a:rPr lang="en-US" sz="1800" dirty="0"/>
              <a:t>New solutions are created until some stopping criterion, such as an arbitrary number of iterations, is met. Once the simple </a:t>
            </a:r>
            <a:r>
              <a:rPr lang="en-US" sz="1800" dirty="0" err="1"/>
              <a:t>tabu</a:t>
            </a:r>
            <a:r>
              <a:rPr lang="en-US" sz="1800" dirty="0"/>
              <a:t> search stops, it returns the best solution found during its execution.</a:t>
            </a:r>
            <a:endParaRPr lang="en-US" sz="1800" dirty="0" smtClean="0"/>
          </a:p>
          <a:p>
            <a:r>
              <a:rPr lang="en-US" sz="1800" dirty="0" smtClean="0"/>
              <a:t>Links –  </a:t>
            </a:r>
            <a:r>
              <a:rPr lang="en-US" sz="1800" dirty="0"/>
              <a:t>https://en.wikipedia.org/wiki/Metaheuristic</a:t>
            </a:r>
          </a:p>
        </p:txBody>
      </p:sp>
      <p:pic>
        <p:nvPicPr>
          <p:cNvPr id="5" name="Picture 4"/>
          <p:cNvPicPr>
            <a:picLocks noChangeAspect="1"/>
          </p:cNvPicPr>
          <p:nvPr/>
        </p:nvPicPr>
        <p:blipFill rotWithShape="1">
          <a:blip r:embed="rId3" cstate="print"/>
          <a:srcRect l="31282" t="17916" r="32179" b="19470"/>
          <a:stretch/>
        </p:blipFill>
        <p:spPr>
          <a:xfrm>
            <a:off x="7784123" y="3357076"/>
            <a:ext cx="4124848" cy="3418374"/>
          </a:xfrm>
          <a:prstGeom prst="rect">
            <a:avLst/>
          </a:prstGeom>
        </p:spPr>
      </p:pic>
    </p:spTree>
    <p:extLst>
      <p:ext uri="{BB962C8B-B14F-4D97-AF65-F5344CB8AC3E}">
        <p14:creationId xmlns:p14="http://schemas.microsoft.com/office/powerpoint/2010/main" val="29251585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B1082BFFC0B384EBE46015D6DBDF94B" ma:contentTypeVersion="0" ma:contentTypeDescription="Create a new document." ma:contentTypeScope="" ma:versionID="937166344cfa402043a7d817900f3b7a">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8EF025B-29DC-4988-BBBD-86D8561A576E}"/>
</file>

<file path=customXml/itemProps2.xml><?xml version="1.0" encoding="utf-8"?>
<ds:datastoreItem xmlns:ds="http://schemas.openxmlformats.org/officeDocument/2006/customXml" ds:itemID="{28C9FFCA-9610-4A52-9C88-01E85D1D2586}"/>
</file>

<file path=customXml/itemProps3.xml><?xml version="1.0" encoding="utf-8"?>
<ds:datastoreItem xmlns:ds="http://schemas.openxmlformats.org/officeDocument/2006/customXml" ds:itemID="{B299D209-D93C-47B4-B13E-317A6AF03FC2}"/>
</file>

<file path=docProps/app.xml><?xml version="1.0" encoding="utf-8"?>
<Properties xmlns="http://schemas.openxmlformats.org/officeDocument/2006/extended-properties" xmlns:vt="http://schemas.openxmlformats.org/officeDocument/2006/docPropsVTypes">
  <TotalTime>587</TotalTime>
  <Words>1874</Words>
  <Application>Microsoft Office PowerPoint</Application>
  <PresentationFormat>Widescreen</PresentationFormat>
  <Paragraphs>80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Optimization</vt:lpstr>
      <vt:lpstr>Taxonomy</vt:lpstr>
      <vt:lpstr>Linear Programming</vt:lpstr>
      <vt:lpstr>Integer Programming, Mixed Integer Programming, Binary Programming</vt:lpstr>
      <vt:lpstr>Non-Linear Programming (NLP)</vt:lpstr>
      <vt:lpstr>Network Optimization</vt:lpstr>
      <vt:lpstr>Dynamic Programming</vt:lpstr>
      <vt:lpstr>Simulation-Optimization</vt:lpstr>
      <vt:lpstr>Metaheuristics</vt:lpstr>
      <vt:lpstr>Stochastic Optimization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Optimization</dc:title>
  <dc:creator>Gene</dc:creator>
  <cp:lastModifiedBy>Gene W Loughran</cp:lastModifiedBy>
  <cp:revision>24</cp:revision>
  <dcterms:created xsi:type="dcterms:W3CDTF">2016-01-13T00:03:45Z</dcterms:created>
  <dcterms:modified xsi:type="dcterms:W3CDTF">2016-06-01T18:04:49Z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0x0101001B1082BFFC0B384EBE46015D6DBDF94B</vt:lpwstr>
  </property>
</Properties>
</file>