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310" r:id="rId3"/>
    <p:sldId id="305" r:id="rId4"/>
    <p:sldId id="292" r:id="rId5"/>
    <p:sldId id="313" r:id="rId6"/>
    <p:sldId id="314" r:id="rId7"/>
    <p:sldId id="315" r:id="rId8"/>
    <p:sldId id="257" r:id="rId9"/>
    <p:sldId id="317" r:id="rId10"/>
    <p:sldId id="311" r:id="rId11"/>
    <p:sldId id="316" r:id="rId12"/>
    <p:sldId id="318" r:id="rId13"/>
    <p:sldId id="319" r:id="rId14"/>
    <p:sldId id="320" r:id="rId15"/>
    <p:sldId id="322" r:id="rId16"/>
    <p:sldId id="330" r:id="rId17"/>
    <p:sldId id="323" r:id="rId18"/>
    <p:sldId id="324" r:id="rId19"/>
    <p:sldId id="325" r:id="rId20"/>
    <p:sldId id="326" r:id="rId21"/>
    <p:sldId id="327" r:id="rId22"/>
    <p:sldId id="328" r:id="rId23"/>
    <p:sldId id="329" r:id="rId24"/>
    <p:sldId id="321" r:id="rId25"/>
    <p:sldId id="29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Georgia Pro Black" panose="02040A02050405020203" pitchFamily="18" charset="0"/>
      <p:bold r:id="rId36"/>
      <p:boldItalic r:id="rId37"/>
    </p:embeddedFont>
    <p:embeddedFont>
      <p:font typeface="Open Sans" panose="020B0606030504020204" pitchFamily="34" charset="0"/>
      <p:regular r:id="rId38"/>
      <p:bold r:id="rId39"/>
      <p:italic r:id="rId40"/>
      <p:boldItalic r:id="rId41"/>
    </p:embeddedFont>
    <p:embeddedFont>
      <p:font typeface="PT Sans Narrow" panose="020B050602020302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44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302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1f6f22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1f6f2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97571" y="1259019"/>
            <a:ext cx="6916067" cy="11067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00" dirty="0">
                <a:latin typeface="Calibri" panose="020F0502020204030204" pitchFamily="34" charset="0"/>
                <a:cs typeface="Calibri" panose="020F0502020204030204" pitchFamily="34" charset="0"/>
              </a:rPr>
              <a:t>Masters Project Defense(Non-thesis)</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Heart Failure Prediction </a:t>
            </a:r>
            <a:endParaRPr sz="3200" dirty="0">
              <a:latin typeface="Calibri" panose="020F0502020204030204" pitchFamily="34" charset="0"/>
              <a:cs typeface="Calibri" panose="020F0502020204030204" pitchFamily="34" charset="0"/>
            </a:endParaRPr>
          </a:p>
        </p:txBody>
      </p:sp>
      <p:sp>
        <p:nvSpPr>
          <p:cNvPr id="67" name="Google Shape;67;p13"/>
          <p:cNvSpPr txBox="1">
            <a:spLocks noGrp="1"/>
          </p:cNvSpPr>
          <p:nvPr>
            <p:ph type="subTitle" idx="1"/>
          </p:nvPr>
        </p:nvSpPr>
        <p:spPr>
          <a:xfrm>
            <a:off x="1131750" y="2630956"/>
            <a:ext cx="6781888" cy="1934466"/>
          </a:xfrm>
          <a:prstGeom prst="rect">
            <a:avLst/>
          </a:prstGeom>
        </p:spPr>
        <p:txBody>
          <a:bodyPr spcFirstLastPara="1" wrap="square" lIns="91425" tIns="91425" rIns="91425" bIns="91425" anchor="t" anchorCtr="0">
            <a:normAutofit fontScale="32500" lnSpcReduction="20000"/>
          </a:bodyPr>
          <a:lstStyle/>
          <a:p>
            <a:pPr marL="0" lvl="0" indent="0" algn="ctr" rtl="0">
              <a:lnSpc>
                <a:spcPct val="90000"/>
              </a:lnSpc>
              <a:spcBef>
                <a:spcPts val="0"/>
              </a:spcBef>
              <a:spcAft>
                <a:spcPts val="0"/>
              </a:spcAft>
              <a:buNone/>
            </a:pPr>
            <a:endParaRPr lang="en" sz="2000" dirty="0">
              <a:solidFill>
                <a:srgbClr val="000000"/>
              </a:solidFill>
              <a:latin typeface="Calibri" panose="020F0502020204030204" pitchFamily="34" charset="0"/>
              <a:cs typeface="Calibri" panose="020F0502020204030204" pitchFamily="34" charset="0"/>
            </a:endParaRPr>
          </a:p>
          <a:p>
            <a:pPr marL="0" lvl="0" indent="0" algn="ctr" rtl="0">
              <a:lnSpc>
                <a:spcPct val="9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9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120000"/>
              </a:lnSpc>
              <a:spcBef>
                <a:spcPts val="0"/>
              </a:spcBef>
              <a:spcAft>
                <a:spcPts val="0"/>
              </a:spcAft>
              <a:buNone/>
            </a:pPr>
            <a:r>
              <a:rPr lang="en" sz="2000" dirty="0">
                <a:solidFill>
                  <a:srgbClr val="000000"/>
                </a:solidFill>
                <a:latin typeface="Calibri" panose="020F0502020204030204" pitchFamily="34" charset="0"/>
                <a:cs typeface="Calibri" panose="020F0502020204030204" pitchFamily="34" charset="0"/>
              </a:rPr>
              <a:t>                                                 </a:t>
            </a:r>
          </a:p>
          <a:p>
            <a:pPr marL="0" lvl="0" indent="0" algn="ctr" rtl="0">
              <a:lnSpc>
                <a:spcPct val="120000"/>
              </a:lnSpc>
              <a:spcBef>
                <a:spcPts val="0"/>
              </a:spcBef>
              <a:spcAft>
                <a:spcPts val="0"/>
              </a:spcAft>
              <a:buNone/>
            </a:pPr>
            <a:endParaRPr lang="en" sz="3800" dirty="0">
              <a:solidFill>
                <a:srgbClr val="000000"/>
              </a:solidFill>
              <a:latin typeface="Calibri" panose="020F0502020204030204" pitchFamily="34" charset="0"/>
              <a:cs typeface="Calibri" panose="020F0502020204030204" pitchFamily="34" charset="0"/>
            </a:endParaRPr>
          </a:p>
          <a:p>
            <a:pPr marL="0" lvl="0" indent="0" algn="ctr" rtl="0">
              <a:lnSpc>
                <a:spcPct val="120000"/>
              </a:lnSpc>
              <a:spcBef>
                <a:spcPts val="0"/>
              </a:spcBef>
              <a:spcAft>
                <a:spcPts val="0"/>
              </a:spcAft>
              <a:buNone/>
            </a:pPr>
            <a:r>
              <a:rPr lang="en" sz="3800" b="1" dirty="0">
                <a:solidFill>
                  <a:srgbClr val="000000"/>
                </a:solidFill>
                <a:latin typeface="Calibri" panose="020F0502020204030204" pitchFamily="34" charset="0"/>
                <a:cs typeface="Calibri" panose="020F0502020204030204" pitchFamily="34" charset="0"/>
              </a:rPr>
              <a:t>          Advisor</a:t>
            </a:r>
            <a:r>
              <a:rPr lang="en" sz="2000" dirty="0">
                <a:solidFill>
                  <a:srgbClr val="000000"/>
                </a:solidFill>
                <a:latin typeface="Calibri" panose="020F0502020204030204" pitchFamily="34" charset="0"/>
                <a:cs typeface="Calibri" panose="020F0502020204030204" pitchFamily="34" charset="0"/>
              </a:rPr>
              <a:t>                                                                                                                                                                                                                      </a:t>
            </a:r>
            <a:r>
              <a:rPr lang="en" sz="4500" dirty="0">
                <a:solidFill>
                  <a:srgbClr val="000000"/>
                </a:solidFill>
                <a:latin typeface="Calibri" panose="020F0502020204030204" pitchFamily="34" charset="0"/>
                <a:cs typeface="Calibri" panose="020F0502020204030204" pitchFamily="34" charset="0"/>
              </a:rPr>
              <a:t>Sreekar Alakanti                                 </a:t>
            </a:r>
          </a:p>
          <a:p>
            <a:pPr marL="0" lvl="0" indent="0" algn="l" rtl="0">
              <a:lnSpc>
                <a:spcPct val="120000"/>
              </a:lnSpc>
              <a:spcBef>
                <a:spcPts val="0"/>
              </a:spcBef>
              <a:spcAft>
                <a:spcPts val="0"/>
              </a:spcAft>
              <a:buNone/>
            </a:pPr>
            <a:r>
              <a:rPr lang="en" sz="3000" dirty="0">
                <a:solidFill>
                  <a:srgbClr val="000000"/>
                </a:solidFill>
                <a:latin typeface="Calibri" panose="020F0502020204030204" pitchFamily="34" charset="0"/>
                <a:cs typeface="Calibri" panose="020F0502020204030204" pitchFamily="34" charset="0"/>
              </a:rPr>
              <a:t>          Dr.Yanqing Zhang	                                                                                                                           MS in computer Science</a:t>
            </a:r>
          </a:p>
          <a:p>
            <a:pPr marL="0" lvl="0" indent="0" algn="l" rtl="0">
              <a:lnSpc>
                <a:spcPct val="120000"/>
              </a:lnSpc>
              <a:spcBef>
                <a:spcPts val="0"/>
              </a:spcBef>
              <a:spcAft>
                <a:spcPts val="0"/>
              </a:spcAft>
              <a:buNone/>
            </a:pPr>
            <a:r>
              <a:rPr lang="en" sz="3000" dirty="0">
                <a:solidFill>
                  <a:srgbClr val="000000"/>
                </a:solidFill>
                <a:latin typeface="Calibri" panose="020F0502020204030204" pitchFamily="34" charset="0"/>
                <a:cs typeface="Calibri" panose="020F0502020204030204" pitchFamily="34" charset="0"/>
              </a:rPr>
              <a:t>      </a:t>
            </a:r>
            <a:r>
              <a:rPr lang="en" sz="3700" b="1" dirty="0">
                <a:solidFill>
                  <a:srgbClr val="000000"/>
                </a:solidFill>
                <a:latin typeface="Calibri" panose="020F0502020204030204" pitchFamily="34" charset="0"/>
                <a:cs typeface="Calibri" panose="020F0502020204030204" pitchFamily="34" charset="0"/>
              </a:rPr>
              <a:t>Committee member                                                                                                                                                             </a:t>
            </a:r>
          </a:p>
          <a:p>
            <a:pPr marL="0" lvl="0" indent="0" algn="l" rtl="0">
              <a:lnSpc>
                <a:spcPct val="120000"/>
              </a:lnSpc>
              <a:spcBef>
                <a:spcPts val="0"/>
              </a:spcBef>
              <a:spcAft>
                <a:spcPts val="0"/>
              </a:spcAft>
              <a:buNone/>
            </a:pPr>
            <a:r>
              <a:rPr lang="en-US" sz="3000" dirty="0">
                <a:solidFill>
                  <a:srgbClr val="000000"/>
                </a:solidFill>
                <a:latin typeface="Calibri" panose="020F0502020204030204" pitchFamily="34" charset="0"/>
                <a:cs typeface="Calibri" panose="020F0502020204030204" pitchFamily="34" charset="0"/>
              </a:rPr>
              <a:t>           Dr. Ying</a:t>
            </a:r>
            <a:r>
              <a:rPr lang="en" sz="3000" dirty="0">
                <a:solidFill>
                  <a:srgbClr val="000000"/>
                </a:solidFill>
                <a:latin typeface="Calibri" panose="020F0502020204030204" pitchFamily="34" charset="0"/>
                <a:cs typeface="Calibri" panose="020F0502020204030204" pitchFamily="34" charset="0"/>
              </a:rPr>
              <a:t> Zhu</a:t>
            </a:r>
          </a:p>
        </p:txBody>
      </p:sp>
      <p:pic>
        <p:nvPicPr>
          <p:cNvPr id="2" name="Picture 1">
            <a:extLst>
              <a:ext uri="{FF2B5EF4-FFF2-40B4-BE49-F238E27FC236}">
                <a16:creationId xmlns:a16="http://schemas.microsoft.com/office/drawing/2014/main" id="{93278C17-1A87-3D95-AB7D-FE7D3A120353}"/>
              </a:ext>
            </a:extLst>
          </p:cNvPr>
          <p:cNvPicPr>
            <a:picLocks noChangeAspect="1"/>
          </p:cNvPicPr>
          <p:nvPr/>
        </p:nvPicPr>
        <p:blipFill>
          <a:blip r:embed="rId3"/>
          <a:stretch>
            <a:fillRect/>
          </a:stretch>
        </p:blipFill>
        <p:spPr>
          <a:xfrm>
            <a:off x="4668086" y="119950"/>
            <a:ext cx="3661322" cy="6826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1B4D-6127-F646-5A9F-8FA46BE7D55C}"/>
              </a:ext>
            </a:extLst>
          </p:cNvPr>
          <p:cNvSpPr>
            <a:spLocks noGrp="1"/>
          </p:cNvSpPr>
          <p:nvPr>
            <p:ph type="title"/>
          </p:nvPr>
        </p:nvSpPr>
        <p:spPr/>
        <p:txBody>
          <a:bodyPr>
            <a:normAutofit fontScale="90000"/>
          </a:bodyPr>
          <a:lstStyle/>
          <a:p>
            <a:r>
              <a:rPr lang="en-US" dirty="0"/>
              <a:t>Dataset Attributes</a:t>
            </a:r>
          </a:p>
        </p:txBody>
      </p:sp>
      <p:sp>
        <p:nvSpPr>
          <p:cNvPr id="3" name="Text Placeholder 2">
            <a:extLst>
              <a:ext uri="{FF2B5EF4-FFF2-40B4-BE49-F238E27FC236}">
                <a16:creationId xmlns:a16="http://schemas.microsoft.com/office/drawing/2014/main" id="{B6C1A9D0-CD31-20DB-0C3A-C6142686A830}"/>
              </a:ext>
            </a:extLst>
          </p:cNvPr>
          <p:cNvSpPr>
            <a:spLocks noGrp="1"/>
          </p:cNvSpPr>
          <p:nvPr>
            <p:ph type="body" idx="1"/>
          </p:nvPr>
        </p:nvSpPr>
        <p:spPr>
          <a:xfrm>
            <a:off x="311700" y="1266324"/>
            <a:ext cx="8520600" cy="3581969"/>
          </a:xfrm>
        </p:spPr>
        <p:txBody>
          <a:bodyPr>
            <a:normAutofit fontScale="70000" lnSpcReduction="20000"/>
          </a:bodyPr>
          <a:lstStyle/>
          <a:p>
            <a:pPr>
              <a:buFont typeface="Arial" panose="020B0604020202020204" pitchFamily="34" charset="0"/>
              <a:buChar char="•"/>
            </a:pPr>
            <a:r>
              <a:rPr lang="en-US" dirty="0">
                <a:solidFill>
                  <a:srgbClr val="000000"/>
                </a:solidFill>
              </a:rPr>
              <a:t>The data set has 11 attributes which we used to find the Prediction</a:t>
            </a:r>
            <a:r>
              <a:rPr lang="en-US" dirty="0"/>
              <a:t>.</a:t>
            </a:r>
          </a:p>
          <a:p>
            <a:pPr marL="114300" indent="0">
              <a:buNone/>
            </a:pPr>
            <a:endParaRPr lang="en-US" dirty="0"/>
          </a:p>
          <a:p>
            <a:pPr>
              <a:buFont typeface="Wingdings" panose="05000000000000000000" pitchFamily="2" charset="2"/>
              <a:buChar char="§"/>
            </a:pPr>
            <a:r>
              <a:rPr lang="en-US" sz="1900" dirty="0">
                <a:solidFill>
                  <a:srgbClr val="000000"/>
                </a:solidFill>
              </a:rPr>
              <a:t>Age: age of the patient [years]</a:t>
            </a:r>
          </a:p>
          <a:p>
            <a:pPr>
              <a:buFont typeface="Wingdings" panose="05000000000000000000" pitchFamily="2" charset="2"/>
              <a:buChar char="§"/>
            </a:pPr>
            <a:r>
              <a:rPr lang="en-US" sz="1900" dirty="0">
                <a:solidFill>
                  <a:srgbClr val="000000"/>
                </a:solidFill>
              </a:rPr>
              <a:t>Sex: sex of the patient [M: Male, F: Female]</a:t>
            </a:r>
          </a:p>
          <a:p>
            <a:pPr>
              <a:buFont typeface="Wingdings" panose="05000000000000000000" pitchFamily="2" charset="2"/>
              <a:buChar char="§"/>
            </a:pPr>
            <a:r>
              <a:rPr lang="en-US" sz="1900" dirty="0">
                <a:solidFill>
                  <a:srgbClr val="000000"/>
                </a:solidFill>
              </a:rPr>
              <a:t>Chest Pain Type: chest pain type [TA: Typical Angina, ATA: Atypical Angina, NAP: Non-Anginal Pain, ASY: Asymptomatic]</a:t>
            </a:r>
          </a:p>
          <a:p>
            <a:pPr>
              <a:buFont typeface="Wingdings" panose="05000000000000000000" pitchFamily="2" charset="2"/>
              <a:buChar char="§"/>
            </a:pPr>
            <a:r>
              <a:rPr lang="en-US" sz="1900" dirty="0">
                <a:solidFill>
                  <a:srgbClr val="000000"/>
                </a:solidFill>
              </a:rPr>
              <a:t>Resting BP: resting blood pressure [mm Hg]</a:t>
            </a:r>
          </a:p>
          <a:p>
            <a:pPr>
              <a:buFont typeface="Wingdings" panose="05000000000000000000" pitchFamily="2" charset="2"/>
              <a:buChar char="§"/>
            </a:pPr>
            <a:r>
              <a:rPr lang="en-US" sz="1900" dirty="0">
                <a:solidFill>
                  <a:srgbClr val="000000"/>
                </a:solidFill>
              </a:rPr>
              <a:t>Cholesterol: serum cholesterol [mm/dl]</a:t>
            </a:r>
          </a:p>
          <a:p>
            <a:pPr>
              <a:buFont typeface="Wingdings" panose="05000000000000000000" pitchFamily="2" charset="2"/>
              <a:buChar char="§"/>
            </a:pPr>
            <a:r>
              <a:rPr lang="en-US" sz="1900" dirty="0">
                <a:solidFill>
                  <a:srgbClr val="000000"/>
                </a:solidFill>
              </a:rPr>
              <a:t>Fasting BS: fasting blood sugar [1: if Fasting BS &gt; 120 mg/dl, 0: otherwise]</a:t>
            </a:r>
          </a:p>
          <a:p>
            <a:pPr>
              <a:buFont typeface="Wingdings" panose="05000000000000000000" pitchFamily="2" charset="2"/>
              <a:buChar char="§"/>
            </a:pPr>
            <a:r>
              <a:rPr lang="en-US" sz="1900" dirty="0">
                <a:solidFill>
                  <a:srgbClr val="000000"/>
                </a:solidFill>
              </a:rPr>
              <a:t>Resting ECG: resting electrocardiogram results [Normal: Normal, ST: having ST-T wave abnormality (T wave inversions and/or ST elevation or depression of &gt; 0.05 mV), LVH: showing probable or definite left ventricular hypertrophy by Estes' criteria]</a:t>
            </a:r>
          </a:p>
          <a:p>
            <a:pPr>
              <a:buFont typeface="Wingdings" panose="05000000000000000000" pitchFamily="2" charset="2"/>
              <a:buChar char="§"/>
            </a:pPr>
            <a:r>
              <a:rPr lang="en-US" sz="1900" dirty="0">
                <a:solidFill>
                  <a:srgbClr val="000000"/>
                </a:solidFill>
              </a:rPr>
              <a:t>Max HR: maximum heart rate achieved [Numeric value between 60 and 202]</a:t>
            </a:r>
          </a:p>
          <a:p>
            <a:pPr>
              <a:buFont typeface="Wingdings" panose="05000000000000000000" pitchFamily="2" charset="2"/>
              <a:buChar char="§"/>
            </a:pPr>
            <a:r>
              <a:rPr lang="en-US" sz="1900" dirty="0">
                <a:solidFill>
                  <a:srgbClr val="000000"/>
                </a:solidFill>
              </a:rPr>
              <a:t>Exercise Angina: exercise-induced angina [Y: Yes, N: No]</a:t>
            </a:r>
          </a:p>
          <a:p>
            <a:pPr>
              <a:buFont typeface="Wingdings" panose="05000000000000000000" pitchFamily="2" charset="2"/>
              <a:buChar char="§"/>
            </a:pPr>
            <a:r>
              <a:rPr lang="en-US" sz="1900" dirty="0">
                <a:solidFill>
                  <a:srgbClr val="000000"/>
                </a:solidFill>
              </a:rPr>
              <a:t>Old peak : old peak = ST [Numeric value measured in depression]</a:t>
            </a:r>
          </a:p>
          <a:p>
            <a:pPr>
              <a:buFont typeface="Wingdings" panose="05000000000000000000" pitchFamily="2" charset="2"/>
              <a:buChar char="§"/>
            </a:pPr>
            <a:r>
              <a:rPr lang="en-US" sz="1900" dirty="0">
                <a:solidFill>
                  <a:srgbClr val="000000"/>
                </a:solidFill>
              </a:rPr>
              <a:t>ST_ Slope: the slope of the peak exercise ST segment [Up: upsloping, Flat: flat, Down: </a:t>
            </a:r>
            <a:r>
              <a:rPr lang="en-US" sz="1900" dirty="0" err="1">
                <a:solidFill>
                  <a:srgbClr val="000000"/>
                </a:solidFill>
              </a:rPr>
              <a:t>downsloping</a:t>
            </a:r>
            <a:r>
              <a:rPr lang="en-US" sz="1900" dirty="0">
                <a:solidFill>
                  <a:srgbClr val="000000"/>
                </a:solidFill>
              </a:rPr>
              <a:t>]</a:t>
            </a:r>
          </a:p>
          <a:p>
            <a:pPr>
              <a:buFont typeface="Wingdings" panose="05000000000000000000" pitchFamily="2" charset="2"/>
              <a:buChar char="§"/>
            </a:pPr>
            <a:r>
              <a:rPr lang="en-US" sz="1900" dirty="0">
                <a:solidFill>
                  <a:srgbClr val="000000"/>
                </a:solidFill>
              </a:rPr>
              <a:t>Heart Disease: output class [1: heart disease, 0: Normal]</a:t>
            </a:r>
          </a:p>
        </p:txBody>
      </p:sp>
    </p:spTree>
    <p:extLst>
      <p:ext uri="{BB962C8B-B14F-4D97-AF65-F5344CB8AC3E}">
        <p14:creationId xmlns:p14="http://schemas.microsoft.com/office/powerpoint/2010/main" val="390641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F4CE-12D3-31E1-10D4-E31FC539400C}"/>
              </a:ext>
            </a:extLst>
          </p:cNvPr>
          <p:cNvSpPr>
            <a:spLocks noGrp="1"/>
          </p:cNvSpPr>
          <p:nvPr>
            <p:ph type="title"/>
          </p:nvPr>
        </p:nvSpPr>
        <p:spPr>
          <a:xfrm>
            <a:off x="311700" y="111833"/>
            <a:ext cx="8520600" cy="743361"/>
          </a:xfrm>
        </p:spPr>
        <p:txBody>
          <a:bodyPr>
            <a:normAutofit/>
          </a:bodyPr>
          <a:lstStyle/>
          <a:p>
            <a:r>
              <a:rPr lang="en-US" dirty="0"/>
              <a:t>Dataset Preprocessing</a:t>
            </a:r>
          </a:p>
        </p:txBody>
      </p:sp>
      <p:sp>
        <p:nvSpPr>
          <p:cNvPr id="3" name="Text Placeholder 2">
            <a:extLst>
              <a:ext uri="{FF2B5EF4-FFF2-40B4-BE49-F238E27FC236}">
                <a16:creationId xmlns:a16="http://schemas.microsoft.com/office/drawing/2014/main" id="{7F4ABD50-3A73-ED17-02BF-CBC8ADA6B70F}"/>
              </a:ext>
            </a:extLst>
          </p:cNvPr>
          <p:cNvSpPr>
            <a:spLocks noGrp="1"/>
          </p:cNvSpPr>
          <p:nvPr>
            <p:ph type="body" idx="1"/>
          </p:nvPr>
        </p:nvSpPr>
        <p:spPr>
          <a:xfrm>
            <a:off x="311700" y="855194"/>
            <a:ext cx="8520600" cy="4097532"/>
          </a:xfrm>
        </p:spPr>
        <p:txBody>
          <a:bodyPr/>
          <a:lstStyle/>
          <a:p>
            <a:r>
              <a:rPr lang="en-US" dirty="0">
                <a:solidFill>
                  <a:srgbClr val="000000"/>
                </a:solidFill>
              </a:rPr>
              <a:t>The pie chart shows that both</a:t>
            </a:r>
          </a:p>
          <a:p>
            <a:pPr marL="114300" indent="0">
              <a:buNone/>
            </a:pPr>
            <a:r>
              <a:rPr lang="en-US" dirty="0">
                <a:solidFill>
                  <a:srgbClr val="000000"/>
                </a:solidFill>
              </a:rPr>
              <a:t>the classes (Diseased) and </a:t>
            </a:r>
          </a:p>
          <a:p>
            <a:pPr marL="114300" indent="0">
              <a:buNone/>
            </a:pPr>
            <a:r>
              <a:rPr lang="en-US" dirty="0">
                <a:solidFill>
                  <a:srgbClr val="000000"/>
                </a:solidFill>
              </a:rPr>
              <a:t>(Non-Diseased) are almost </a:t>
            </a:r>
          </a:p>
          <a:p>
            <a:pPr marL="114300" indent="0">
              <a:buNone/>
            </a:pPr>
            <a:r>
              <a:rPr lang="en-US" dirty="0">
                <a:solidFill>
                  <a:srgbClr val="000000"/>
                </a:solidFill>
              </a:rPr>
              <a:t>equally distributed.</a:t>
            </a:r>
          </a:p>
          <a:p>
            <a:pPr marL="114300" indent="0">
              <a:buNone/>
            </a:pPr>
            <a:endParaRPr lang="en-US" dirty="0">
              <a:solidFill>
                <a:srgbClr val="000000"/>
              </a:solidFill>
            </a:endParaRPr>
          </a:p>
          <a:p>
            <a:r>
              <a:rPr lang="en-US" dirty="0">
                <a:solidFill>
                  <a:srgbClr val="000000"/>
                </a:solidFill>
              </a:rPr>
              <a:t>No imbalances exist in </a:t>
            </a:r>
          </a:p>
          <a:p>
            <a:pPr marL="114300" indent="0">
              <a:buNone/>
            </a:pPr>
            <a:r>
              <a:rPr lang="en-US" dirty="0">
                <a:solidFill>
                  <a:srgbClr val="000000"/>
                </a:solidFill>
              </a:rPr>
              <a:t>the data and the data cleaning </a:t>
            </a:r>
          </a:p>
          <a:p>
            <a:pPr marL="114300" indent="0">
              <a:buNone/>
            </a:pPr>
            <a:r>
              <a:rPr lang="en-US" dirty="0">
                <a:solidFill>
                  <a:srgbClr val="000000"/>
                </a:solidFill>
              </a:rPr>
              <a:t>is successful.</a:t>
            </a:r>
          </a:p>
        </p:txBody>
      </p:sp>
      <p:pic>
        <p:nvPicPr>
          <p:cNvPr id="7" name="Picture 6">
            <a:extLst>
              <a:ext uri="{FF2B5EF4-FFF2-40B4-BE49-F238E27FC236}">
                <a16:creationId xmlns:a16="http://schemas.microsoft.com/office/drawing/2014/main" id="{F7637C8B-5E01-C69D-DBFC-C0C0B2D4F414}"/>
              </a:ext>
            </a:extLst>
          </p:cNvPr>
          <p:cNvPicPr>
            <a:picLocks noChangeAspect="1"/>
          </p:cNvPicPr>
          <p:nvPr/>
        </p:nvPicPr>
        <p:blipFill>
          <a:blip r:embed="rId2"/>
          <a:stretch>
            <a:fillRect/>
          </a:stretch>
        </p:blipFill>
        <p:spPr>
          <a:xfrm>
            <a:off x="4289931" y="855194"/>
            <a:ext cx="4542369" cy="4097532"/>
          </a:xfrm>
          <a:prstGeom prst="rect">
            <a:avLst/>
          </a:prstGeom>
        </p:spPr>
      </p:pic>
    </p:spTree>
    <p:extLst>
      <p:ext uri="{BB962C8B-B14F-4D97-AF65-F5344CB8AC3E}">
        <p14:creationId xmlns:p14="http://schemas.microsoft.com/office/powerpoint/2010/main" val="4350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765A-9C6E-C614-1E3E-143050262547}"/>
              </a:ext>
            </a:extLst>
          </p:cNvPr>
          <p:cNvSpPr>
            <a:spLocks noGrp="1"/>
          </p:cNvSpPr>
          <p:nvPr>
            <p:ph type="title"/>
          </p:nvPr>
        </p:nvSpPr>
        <p:spPr>
          <a:xfrm>
            <a:off x="245916" y="0"/>
            <a:ext cx="8520600" cy="552587"/>
          </a:xfrm>
        </p:spPr>
        <p:txBody>
          <a:bodyPr>
            <a:normAutofit fontScale="90000"/>
          </a:bodyPr>
          <a:lstStyle/>
          <a:p>
            <a:r>
              <a:rPr lang="en-US" dirty="0"/>
              <a:t>Correlation Matrix </a:t>
            </a:r>
          </a:p>
        </p:txBody>
      </p:sp>
      <p:sp>
        <p:nvSpPr>
          <p:cNvPr id="3" name="Text Placeholder 2">
            <a:extLst>
              <a:ext uri="{FF2B5EF4-FFF2-40B4-BE49-F238E27FC236}">
                <a16:creationId xmlns:a16="http://schemas.microsoft.com/office/drawing/2014/main" id="{E9585479-89CE-8A9D-9E37-4042790A59B1}"/>
              </a:ext>
            </a:extLst>
          </p:cNvPr>
          <p:cNvSpPr>
            <a:spLocks noGrp="1"/>
          </p:cNvSpPr>
          <p:nvPr>
            <p:ph type="body" idx="1"/>
          </p:nvPr>
        </p:nvSpPr>
        <p:spPr>
          <a:xfrm>
            <a:off x="311699" y="697312"/>
            <a:ext cx="8634947" cy="4400139"/>
          </a:xfrm>
        </p:spPr>
        <p:txBody>
          <a:bodyPr/>
          <a:lstStyle/>
          <a:p>
            <a:endParaRPr lang="en-US" dirty="0"/>
          </a:p>
        </p:txBody>
      </p:sp>
      <p:pic>
        <p:nvPicPr>
          <p:cNvPr id="5" name="Picture 4">
            <a:extLst>
              <a:ext uri="{FF2B5EF4-FFF2-40B4-BE49-F238E27FC236}">
                <a16:creationId xmlns:a16="http://schemas.microsoft.com/office/drawing/2014/main" id="{69DBFAA3-E5FE-44AF-8458-9C7498EB24AD}"/>
              </a:ext>
            </a:extLst>
          </p:cNvPr>
          <p:cNvPicPr>
            <a:picLocks noChangeAspect="1"/>
          </p:cNvPicPr>
          <p:nvPr/>
        </p:nvPicPr>
        <p:blipFill>
          <a:blip r:embed="rId2"/>
          <a:stretch>
            <a:fillRect/>
          </a:stretch>
        </p:blipFill>
        <p:spPr>
          <a:xfrm>
            <a:off x="2300111" y="697312"/>
            <a:ext cx="4543778" cy="4446188"/>
          </a:xfrm>
          <a:prstGeom prst="rect">
            <a:avLst/>
          </a:prstGeom>
        </p:spPr>
      </p:pic>
    </p:spTree>
    <p:extLst>
      <p:ext uri="{BB962C8B-B14F-4D97-AF65-F5344CB8AC3E}">
        <p14:creationId xmlns:p14="http://schemas.microsoft.com/office/powerpoint/2010/main" val="401716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2F2D-2E29-7F29-2100-8B595FADF8D3}"/>
              </a:ext>
            </a:extLst>
          </p:cNvPr>
          <p:cNvSpPr>
            <a:spLocks noGrp="1"/>
          </p:cNvSpPr>
          <p:nvPr>
            <p:ph type="title"/>
          </p:nvPr>
        </p:nvSpPr>
        <p:spPr>
          <a:xfrm>
            <a:off x="245916" y="102948"/>
            <a:ext cx="8520600" cy="508845"/>
          </a:xfrm>
        </p:spPr>
        <p:txBody>
          <a:bodyPr>
            <a:normAutofit fontScale="90000"/>
          </a:bodyPr>
          <a:lstStyle/>
          <a:p>
            <a:r>
              <a:rPr lang="en-US" dirty="0"/>
              <a:t>Density vs Age Distribution Graph</a:t>
            </a:r>
          </a:p>
        </p:txBody>
      </p:sp>
      <p:sp>
        <p:nvSpPr>
          <p:cNvPr id="3" name="Text Placeholder 2">
            <a:extLst>
              <a:ext uri="{FF2B5EF4-FFF2-40B4-BE49-F238E27FC236}">
                <a16:creationId xmlns:a16="http://schemas.microsoft.com/office/drawing/2014/main" id="{023483B7-17CB-444E-C86D-22C7ECB46879}"/>
              </a:ext>
            </a:extLst>
          </p:cNvPr>
          <p:cNvSpPr>
            <a:spLocks noGrp="1"/>
          </p:cNvSpPr>
          <p:nvPr>
            <p:ph type="body" idx="1"/>
          </p:nvPr>
        </p:nvSpPr>
        <p:spPr>
          <a:xfrm>
            <a:off x="311700" y="730204"/>
            <a:ext cx="8520600" cy="4124668"/>
          </a:xfrm>
        </p:spPr>
        <p:txBody>
          <a:bodyPr/>
          <a:lstStyle/>
          <a:p>
            <a:r>
              <a:rPr lang="en-US" dirty="0">
                <a:solidFill>
                  <a:srgbClr val="000000"/>
                </a:solidFill>
              </a:rPr>
              <a:t>The following is the distribution for density vs age of people with respect to the target variable (Heart Disease).</a:t>
            </a:r>
          </a:p>
          <a:p>
            <a:pPr marL="114300" indent="0">
              <a:buNone/>
            </a:pPr>
            <a:endParaRPr lang="en-US" dirty="0"/>
          </a:p>
        </p:txBody>
      </p:sp>
      <p:pic>
        <p:nvPicPr>
          <p:cNvPr id="5" name="Picture 4">
            <a:extLst>
              <a:ext uri="{FF2B5EF4-FFF2-40B4-BE49-F238E27FC236}">
                <a16:creationId xmlns:a16="http://schemas.microsoft.com/office/drawing/2014/main" id="{AAC72AD6-038A-08A2-95D6-D4DED34D0497}"/>
              </a:ext>
            </a:extLst>
          </p:cNvPr>
          <p:cNvPicPr>
            <a:picLocks noChangeAspect="1"/>
          </p:cNvPicPr>
          <p:nvPr/>
        </p:nvPicPr>
        <p:blipFill>
          <a:blip r:embed="rId2"/>
          <a:stretch>
            <a:fillRect/>
          </a:stretch>
        </p:blipFill>
        <p:spPr>
          <a:xfrm>
            <a:off x="1962150" y="1513036"/>
            <a:ext cx="5155697" cy="3387576"/>
          </a:xfrm>
          <a:prstGeom prst="rect">
            <a:avLst/>
          </a:prstGeom>
        </p:spPr>
      </p:pic>
    </p:spTree>
    <p:extLst>
      <p:ext uri="{BB962C8B-B14F-4D97-AF65-F5344CB8AC3E}">
        <p14:creationId xmlns:p14="http://schemas.microsoft.com/office/powerpoint/2010/main" val="72172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B5FB-4FC1-1AA8-DBC6-DC6E1562C1FB}"/>
              </a:ext>
            </a:extLst>
          </p:cNvPr>
          <p:cNvSpPr>
            <a:spLocks noGrp="1"/>
          </p:cNvSpPr>
          <p:nvPr>
            <p:ph type="title"/>
          </p:nvPr>
        </p:nvSpPr>
        <p:spPr>
          <a:xfrm>
            <a:off x="311700" y="98677"/>
            <a:ext cx="8520600" cy="697312"/>
          </a:xfrm>
        </p:spPr>
        <p:txBody>
          <a:bodyPr>
            <a:normAutofit fontScale="90000"/>
          </a:bodyPr>
          <a:lstStyle/>
          <a:p>
            <a:r>
              <a:rPr lang="en-US" dirty="0"/>
              <a:t>Age vs Sex vs Disease Prediction Ratio</a:t>
            </a:r>
          </a:p>
        </p:txBody>
      </p:sp>
      <p:sp>
        <p:nvSpPr>
          <p:cNvPr id="3" name="Text Placeholder 2">
            <a:extLst>
              <a:ext uri="{FF2B5EF4-FFF2-40B4-BE49-F238E27FC236}">
                <a16:creationId xmlns:a16="http://schemas.microsoft.com/office/drawing/2014/main" id="{1A121518-D31D-1ECC-1AC6-4394CB0F8275}"/>
              </a:ext>
            </a:extLst>
          </p:cNvPr>
          <p:cNvSpPr>
            <a:spLocks noGrp="1"/>
          </p:cNvSpPr>
          <p:nvPr>
            <p:ph type="body" idx="1"/>
          </p:nvPr>
        </p:nvSpPr>
        <p:spPr>
          <a:xfrm>
            <a:off x="311700" y="795989"/>
            <a:ext cx="8520600" cy="4111510"/>
          </a:xfrm>
        </p:spPr>
        <p:txBody>
          <a:bodyPr/>
          <a:lstStyle/>
          <a:p>
            <a:endParaRPr lang="en-US" dirty="0"/>
          </a:p>
        </p:txBody>
      </p:sp>
      <p:pic>
        <p:nvPicPr>
          <p:cNvPr id="5" name="Picture 4">
            <a:extLst>
              <a:ext uri="{FF2B5EF4-FFF2-40B4-BE49-F238E27FC236}">
                <a16:creationId xmlns:a16="http://schemas.microsoft.com/office/drawing/2014/main" id="{E3D28998-E53E-6988-DBB5-12E435D58CC5}"/>
              </a:ext>
            </a:extLst>
          </p:cNvPr>
          <p:cNvPicPr>
            <a:picLocks noChangeAspect="1"/>
          </p:cNvPicPr>
          <p:nvPr/>
        </p:nvPicPr>
        <p:blipFill>
          <a:blip r:embed="rId2"/>
          <a:stretch>
            <a:fillRect/>
          </a:stretch>
        </p:blipFill>
        <p:spPr>
          <a:xfrm>
            <a:off x="781050" y="868351"/>
            <a:ext cx="7581900" cy="3770324"/>
          </a:xfrm>
          <a:prstGeom prst="rect">
            <a:avLst/>
          </a:prstGeom>
        </p:spPr>
      </p:pic>
    </p:spTree>
    <p:extLst>
      <p:ext uri="{BB962C8B-B14F-4D97-AF65-F5344CB8AC3E}">
        <p14:creationId xmlns:p14="http://schemas.microsoft.com/office/powerpoint/2010/main" val="8708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15B0-4438-FB43-53F2-F14491591B57}"/>
              </a:ext>
            </a:extLst>
          </p:cNvPr>
          <p:cNvSpPr>
            <a:spLocks noGrp="1"/>
          </p:cNvSpPr>
          <p:nvPr>
            <p:ph type="title"/>
          </p:nvPr>
        </p:nvSpPr>
        <p:spPr/>
        <p:txBody>
          <a:bodyPr>
            <a:normAutofit fontScale="90000"/>
          </a:bodyPr>
          <a:lstStyle/>
          <a:p>
            <a:r>
              <a:rPr lang="en-US" dirty="0"/>
              <a:t>Outliers removal:</a:t>
            </a:r>
          </a:p>
        </p:txBody>
      </p:sp>
      <p:sp>
        <p:nvSpPr>
          <p:cNvPr id="3" name="Text Placeholder 2">
            <a:extLst>
              <a:ext uri="{FF2B5EF4-FFF2-40B4-BE49-F238E27FC236}">
                <a16:creationId xmlns:a16="http://schemas.microsoft.com/office/drawing/2014/main" id="{5641FAE6-77E4-CCC5-EE41-56F025B9E7A2}"/>
              </a:ext>
            </a:extLst>
          </p:cNvPr>
          <p:cNvSpPr>
            <a:spLocks noGrp="1"/>
          </p:cNvSpPr>
          <p:nvPr>
            <p:ph type="body" idx="1"/>
          </p:nvPr>
        </p:nvSpPr>
        <p:spPr/>
        <p:txBody>
          <a:bodyPr/>
          <a:lstStyle/>
          <a:p>
            <a:r>
              <a:rPr lang="en-US"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We used use IQR technique to find any outliers</a:t>
            </a:r>
          </a:p>
          <a:p>
            <a:pPr marL="114300" indent="0">
              <a:buNone/>
            </a:pPr>
            <a:r>
              <a:rPr lang="en-US" dirty="0">
                <a:solidFill>
                  <a:srgbClr val="000000"/>
                </a:solidFill>
              </a:rPr>
              <a:t>     IQR is known as </a:t>
            </a:r>
            <a:r>
              <a:rPr lang="en-US" b="1" i="0" dirty="0">
                <a:solidFill>
                  <a:srgbClr val="000000"/>
                </a:solidFill>
                <a:effectLst/>
                <a:latin typeface="Gilmer"/>
              </a:rPr>
              <a:t>Inter quartile Range</a:t>
            </a:r>
          </a:p>
          <a:p>
            <a:pPr marL="114300" indent="0">
              <a:buNone/>
            </a:pPr>
            <a:endParaRPr lang="en-US" b="1" i="0" dirty="0">
              <a:solidFill>
                <a:srgbClr val="1B2B68"/>
              </a:solidFill>
              <a:effectLst/>
              <a:latin typeface="Georgia Pro Black" panose="020F0502020204030204" pitchFamily="18" charset="0"/>
            </a:endParaRPr>
          </a:p>
          <a:p>
            <a:pPr marL="114300" indent="0">
              <a:buNone/>
            </a:pPr>
            <a:endParaRPr lang="en-US" dirty="0">
              <a:solidFill>
                <a:srgbClr val="000000"/>
              </a:solidFill>
            </a:endParaRPr>
          </a:p>
          <a:p>
            <a:pPr marL="114300" indent="0">
              <a:buNone/>
            </a:pPr>
            <a:r>
              <a:rPr lang="en-US" dirty="0">
                <a:solidFill>
                  <a:srgbClr val="000000"/>
                </a:solidFill>
              </a:rPr>
              <a:t>     Q1 = </a:t>
            </a:r>
            <a:r>
              <a:rPr lang="en-US" dirty="0" err="1">
                <a:solidFill>
                  <a:srgbClr val="000000"/>
                </a:solidFill>
              </a:rPr>
              <a:t>df.quantile</a:t>
            </a:r>
            <a:r>
              <a:rPr lang="en-US" dirty="0">
                <a:solidFill>
                  <a:srgbClr val="000000"/>
                </a:solidFill>
              </a:rPr>
              <a:t>(0.25)</a:t>
            </a:r>
          </a:p>
          <a:p>
            <a:pPr marL="114300" indent="0">
              <a:buNone/>
            </a:pPr>
            <a:r>
              <a:rPr lang="en-US" dirty="0">
                <a:solidFill>
                  <a:srgbClr val="000000"/>
                </a:solidFill>
              </a:rPr>
              <a:t>     Q3 = </a:t>
            </a:r>
            <a:r>
              <a:rPr lang="en-US" dirty="0" err="1">
                <a:solidFill>
                  <a:srgbClr val="000000"/>
                </a:solidFill>
              </a:rPr>
              <a:t>df.quantile</a:t>
            </a:r>
            <a:r>
              <a:rPr lang="en-US" dirty="0">
                <a:solidFill>
                  <a:srgbClr val="000000"/>
                </a:solidFill>
              </a:rPr>
              <a:t>(0.75)</a:t>
            </a:r>
          </a:p>
          <a:p>
            <a:pPr marL="114300" indent="0">
              <a:buNone/>
            </a:pPr>
            <a:r>
              <a:rPr lang="en-US" dirty="0">
                <a:solidFill>
                  <a:srgbClr val="000000"/>
                </a:solidFill>
              </a:rPr>
              <a:t>     IQR = Q3 - Q1</a:t>
            </a:r>
          </a:p>
        </p:txBody>
      </p:sp>
      <p:pic>
        <p:nvPicPr>
          <p:cNvPr id="4" name="Picture 3">
            <a:extLst>
              <a:ext uri="{FF2B5EF4-FFF2-40B4-BE49-F238E27FC236}">
                <a16:creationId xmlns:a16="http://schemas.microsoft.com/office/drawing/2014/main" id="{82FA02F1-8CBC-E9C4-A0E6-E583A1074734}"/>
              </a:ext>
            </a:extLst>
          </p:cNvPr>
          <p:cNvPicPr>
            <a:picLocks noChangeAspect="1"/>
          </p:cNvPicPr>
          <p:nvPr/>
        </p:nvPicPr>
        <p:blipFill>
          <a:blip r:embed="rId2"/>
          <a:stretch>
            <a:fillRect/>
          </a:stretch>
        </p:blipFill>
        <p:spPr>
          <a:xfrm>
            <a:off x="4618236" y="2085358"/>
            <a:ext cx="4104746" cy="2163894"/>
          </a:xfrm>
          <a:prstGeom prst="rect">
            <a:avLst/>
          </a:prstGeom>
        </p:spPr>
      </p:pic>
    </p:spTree>
    <p:extLst>
      <p:ext uri="{BB962C8B-B14F-4D97-AF65-F5344CB8AC3E}">
        <p14:creationId xmlns:p14="http://schemas.microsoft.com/office/powerpoint/2010/main" val="108191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D72D-16A6-D474-C4D7-B1D2ED55A3A5}"/>
              </a:ext>
            </a:extLst>
          </p:cNvPr>
          <p:cNvSpPr>
            <a:spLocks noGrp="1"/>
          </p:cNvSpPr>
          <p:nvPr>
            <p:ph type="title"/>
          </p:nvPr>
        </p:nvSpPr>
        <p:spPr/>
        <p:txBody>
          <a:bodyPr>
            <a:normAutofit fontScale="90000"/>
          </a:bodyPr>
          <a:lstStyle/>
          <a:p>
            <a:r>
              <a:rPr lang="en-US" dirty="0"/>
              <a:t>Splitting </a:t>
            </a:r>
          </a:p>
        </p:txBody>
      </p:sp>
      <p:sp>
        <p:nvSpPr>
          <p:cNvPr id="3" name="Text Placeholder 2">
            <a:extLst>
              <a:ext uri="{FF2B5EF4-FFF2-40B4-BE49-F238E27FC236}">
                <a16:creationId xmlns:a16="http://schemas.microsoft.com/office/drawing/2014/main" id="{93419429-1B11-2BE9-A01D-B4F2F2FA303D}"/>
              </a:ext>
            </a:extLst>
          </p:cNvPr>
          <p:cNvSpPr>
            <a:spLocks noGrp="1"/>
          </p:cNvSpPr>
          <p:nvPr>
            <p:ph type="body" idx="1"/>
          </p:nvPr>
        </p:nvSpPr>
        <p:spPr/>
        <p:txBody>
          <a:bodyPr/>
          <a:lstStyle/>
          <a:p>
            <a:r>
              <a:rPr lang="en-US" dirty="0">
                <a:solidFill>
                  <a:srgbClr val="000000"/>
                </a:solidFill>
              </a:rPr>
              <a:t>Here for the whole dataset, we have split dataset into testing and training the dataset.</a:t>
            </a:r>
          </a:p>
          <a:p>
            <a:endParaRPr lang="en-US" dirty="0">
              <a:solidFill>
                <a:srgbClr val="000000"/>
              </a:solidFill>
            </a:endParaRPr>
          </a:p>
          <a:p>
            <a:pPr marL="114300" indent="0">
              <a:buNone/>
            </a:pPr>
            <a:r>
              <a:rPr lang="en-US" dirty="0">
                <a:solidFill>
                  <a:srgbClr val="000000"/>
                </a:solidFill>
              </a:rPr>
              <a:t>For Training the dataset we have take 70%.</a:t>
            </a:r>
          </a:p>
          <a:p>
            <a:pPr marL="114300" indent="0">
              <a:buNone/>
            </a:pPr>
            <a:r>
              <a:rPr lang="en-US" dirty="0">
                <a:solidFill>
                  <a:srgbClr val="000000"/>
                </a:solidFill>
              </a:rPr>
              <a:t>For Testing we are using 30% of the dataset.</a:t>
            </a:r>
          </a:p>
        </p:txBody>
      </p:sp>
    </p:spTree>
    <p:extLst>
      <p:ext uri="{BB962C8B-B14F-4D97-AF65-F5344CB8AC3E}">
        <p14:creationId xmlns:p14="http://schemas.microsoft.com/office/powerpoint/2010/main" val="388348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30E6-C53E-E773-BDB8-64A183C78186}"/>
              </a:ext>
            </a:extLst>
          </p:cNvPr>
          <p:cNvSpPr>
            <a:spLocks noGrp="1"/>
          </p:cNvSpPr>
          <p:nvPr>
            <p:ph type="title"/>
          </p:nvPr>
        </p:nvSpPr>
        <p:spPr/>
        <p:txBody>
          <a:bodyPr>
            <a:normAutofit fontScale="90000"/>
          </a:bodyPr>
          <a:lstStyle/>
          <a:p>
            <a:r>
              <a:rPr lang="en-US" dirty="0"/>
              <a:t>Logistic Regression</a:t>
            </a:r>
          </a:p>
        </p:txBody>
      </p:sp>
      <p:sp>
        <p:nvSpPr>
          <p:cNvPr id="3" name="Text Placeholder 2">
            <a:extLst>
              <a:ext uri="{FF2B5EF4-FFF2-40B4-BE49-F238E27FC236}">
                <a16:creationId xmlns:a16="http://schemas.microsoft.com/office/drawing/2014/main" id="{2F6CA6EF-7B20-FDCB-1ACB-CBE8DB59BFDE}"/>
              </a:ext>
            </a:extLst>
          </p:cNvPr>
          <p:cNvSpPr>
            <a:spLocks noGrp="1"/>
          </p:cNvSpPr>
          <p:nvPr>
            <p:ph type="body" idx="1"/>
          </p:nvPr>
        </p:nvSpPr>
        <p:spPr/>
        <p:txBody>
          <a:bodyPr/>
          <a:lstStyle/>
          <a:p>
            <a:r>
              <a:rPr lang="en-US" dirty="0">
                <a:solidFill>
                  <a:srgbClr val="000000"/>
                </a:solidFill>
              </a:rPr>
              <a:t>Logistic regression is a supervised machine learning algorithm mainly used for classification tasks where the goal is to predict the probability that an instance of belonging to a given class.</a:t>
            </a:r>
          </a:p>
        </p:txBody>
      </p:sp>
      <p:pic>
        <p:nvPicPr>
          <p:cNvPr id="5" name="Picture 4">
            <a:extLst>
              <a:ext uri="{FF2B5EF4-FFF2-40B4-BE49-F238E27FC236}">
                <a16:creationId xmlns:a16="http://schemas.microsoft.com/office/drawing/2014/main" id="{402B030F-D37D-8B52-9937-D7F84B5CD3FE}"/>
              </a:ext>
            </a:extLst>
          </p:cNvPr>
          <p:cNvPicPr>
            <a:picLocks noChangeAspect="1"/>
          </p:cNvPicPr>
          <p:nvPr/>
        </p:nvPicPr>
        <p:blipFill>
          <a:blip r:embed="rId2"/>
          <a:stretch>
            <a:fillRect/>
          </a:stretch>
        </p:blipFill>
        <p:spPr>
          <a:xfrm>
            <a:off x="3131831" y="2296207"/>
            <a:ext cx="3518948" cy="2703136"/>
          </a:xfrm>
          <a:prstGeom prst="rect">
            <a:avLst/>
          </a:prstGeom>
        </p:spPr>
      </p:pic>
    </p:spTree>
    <p:extLst>
      <p:ext uri="{BB962C8B-B14F-4D97-AF65-F5344CB8AC3E}">
        <p14:creationId xmlns:p14="http://schemas.microsoft.com/office/powerpoint/2010/main" val="191070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FBEA-232F-BBEB-3AEE-28F765E8056C}"/>
              </a:ext>
            </a:extLst>
          </p:cNvPr>
          <p:cNvSpPr>
            <a:spLocks noGrp="1"/>
          </p:cNvSpPr>
          <p:nvPr>
            <p:ph type="title"/>
          </p:nvPr>
        </p:nvSpPr>
        <p:spPr/>
        <p:txBody>
          <a:bodyPr>
            <a:normAutofit fontScale="90000"/>
          </a:bodyPr>
          <a:lstStyle/>
          <a:p>
            <a:r>
              <a:rPr lang="en-US" dirty="0"/>
              <a:t>Random Forest</a:t>
            </a:r>
          </a:p>
        </p:txBody>
      </p:sp>
      <p:sp>
        <p:nvSpPr>
          <p:cNvPr id="3" name="Text Placeholder 2">
            <a:extLst>
              <a:ext uri="{FF2B5EF4-FFF2-40B4-BE49-F238E27FC236}">
                <a16:creationId xmlns:a16="http://schemas.microsoft.com/office/drawing/2014/main" id="{B1E16C22-F2CA-65F5-412A-52D376ED1268}"/>
              </a:ext>
            </a:extLst>
          </p:cNvPr>
          <p:cNvSpPr>
            <a:spLocks noGrp="1"/>
          </p:cNvSpPr>
          <p:nvPr>
            <p:ph type="body" idx="1"/>
          </p:nvPr>
        </p:nvSpPr>
        <p:spPr/>
        <p:txBody>
          <a:bodyPr/>
          <a:lstStyle/>
          <a:p>
            <a:r>
              <a:rPr lang="en-US" dirty="0">
                <a:solidFill>
                  <a:srgbClr val="000000"/>
                </a:solidFill>
              </a:rPr>
              <a:t>Random Forest is a powerful ensemble learning method used in machine learning for both classification and regression tasks. It operates by constructing a multitude of decision trees during training and outputs the mode of the classes (classification) or mean prediction (regression) of the individual trees.</a:t>
            </a:r>
          </a:p>
        </p:txBody>
      </p:sp>
      <p:pic>
        <p:nvPicPr>
          <p:cNvPr id="4" name="Picture 3">
            <a:extLst>
              <a:ext uri="{FF2B5EF4-FFF2-40B4-BE49-F238E27FC236}">
                <a16:creationId xmlns:a16="http://schemas.microsoft.com/office/drawing/2014/main" id="{FC0BA54A-CD85-5ADA-BF84-DCC76170AC3D}"/>
              </a:ext>
            </a:extLst>
          </p:cNvPr>
          <p:cNvPicPr>
            <a:picLocks noChangeAspect="1"/>
          </p:cNvPicPr>
          <p:nvPr/>
        </p:nvPicPr>
        <p:blipFill>
          <a:blip r:embed="rId2"/>
          <a:stretch>
            <a:fillRect/>
          </a:stretch>
        </p:blipFill>
        <p:spPr>
          <a:xfrm>
            <a:off x="3197111" y="2698511"/>
            <a:ext cx="4552265" cy="2262325"/>
          </a:xfrm>
          <a:prstGeom prst="rect">
            <a:avLst/>
          </a:prstGeom>
        </p:spPr>
      </p:pic>
    </p:spTree>
    <p:extLst>
      <p:ext uri="{BB962C8B-B14F-4D97-AF65-F5344CB8AC3E}">
        <p14:creationId xmlns:p14="http://schemas.microsoft.com/office/powerpoint/2010/main" val="231034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63EA-7C29-EB97-AFF9-23ECB8ED8830}"/>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FE84B4BE-1D8E-A6D5-DF88-8D44844F6970}"/>
              </a:ext>
            </a:extLst>
          </p:cNvPr>
          <p:cNvPicPr>
            <a:picLocks noChangeAspect="1"/>
          </p:cNvPicPr>
          <p:nvPr/>
        </p:nvPicPr>
        <p:blipFill>
          <a:blip r:embed="rId2"/>
          <a:stretch>
            <a:fillRect/>
          </a:stretch>
        </p:blipFill>
        <p:spPr>
          <a:xfrm>
            <a:off x="244152" y="336895"/>
            <a:ext cx="7932821" cy="4662702"/>
          </a:xfrm>
          <a:prstGeom prst="rect">
            <a:avLst/>
          </a:prstGeom>
        </p:spPr>
      </p:pic>
      <p:sp>
        <p:nvSpPr>
          <p:cNvPr id="3" name="Text Placeholder 2">
            <a:extLst>
              <a:ext uri="{FF2B5EF4-FFF2-40B4-BE49-F238E27FC236}">
                <a16:creationId xmlns:a16="http://schemas.microsoft.com/office/drawing/2014/main" id="{E9FE6E2D-4C75-350A-10A1-92B73E84A4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22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F1F7-1E14-BE63-E34D-AD30BBF621A5}"/>
              </a:ext>
            </a:extLst>
          </p:cNvPr>
          <p:cNvSpPr>
            <a:spLocks noGrp="1"/>
          </p:cNvSpPr>
          <p:nvPr>
            <p:ph type="title"/>
          </p:nvPr>
        </p:nvSpPr>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6D5FE466-02CE-BA45-C407-2BFBB11D836D}"/>
              </a:ext>
            </a:extLst>
          </p:cNvPr>
          <p:cNvSpPr>
            <a:spLocks noGrp="1"/>
          </p:cNvSpPr>
          <p:nvPr>
            <p:ph type="body" idx="1"/>
          </p:nvPr>
        </p:nvSpPr>
        <p:spPr/>
        <p:txBody>
          <a:bodyPr>
            <a:normAutofit/>
          </a:bodyPr>
          <a:lstStyle/>
          <a:p>
            <a:r>
              <a:rPr lang="en-US" sz="2400" dirty="0">
                <a:solidFill>
                  <a:srgbClr val="000000"/>
                </a:solidFill>
              </a:rPr>
              <a:t>Employ machine learning algorithms for heart failure  prediction.</a:t>
            </a:r>
          </a:p>
          <a:p>
            <a:r>
              <a:rPr lang="en-US" sz="2400" dirty="0">
                <a:solidFill>
                  <a:srgbClr val="000000"/>
                </a:solidFill>
              </a:rPr>
              <a:t>Enhance early intervention and personalized preventive measures.</a:t>
            </a:r>
          </a:p>
        </p:txBody>
      </p:sp>
    </p:spTree>
    <p:extLst>
      <p:ext uri="{BB962C8B-B14F-4D97-AF65-F5344CB8AC3E}">
        <p14:creationId xmlns:p14="http://schemas.microsoft.com/office/powerpoint/2010/main" val="139212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E5B9-878A-08B2-DAF4-DC42C20DF581}"/>
              </a:ext>
            </a:extLst>
          </p:cNvPr>
          <p:cNvSpPr>
            <a:spLocks noGrp="1"/>
          </p:cNvSpPr>
          <p:nvPr>
            <p:ph type="title"/>
          </p:nvPr>
        </p:nvSpPr>
        <p:spPr>
          <a:xfrm>
            <a:off x="311700" y="189953"/>
            <a:ext cx="8520600" cy="707400"/>
          </a:xfrm>
        </p:spPr>
        <p:txBody>
          <a:bodyPr>
            <a:normAutofit fontScale="90000"/>
          </a:bodyPr>
          <a:lstStyle/>
          <a:p>
            <a:r>
              <a:rPr lang="en-US" dirty="0"/>
              <a:t>Evaluation</a:t>
            </a:r>
          </a:p>
        </p:txBody>
      </p:sp>
      <p:sp>
        <p:nvSpPr>
          <p:cNvPr id="3" name="Text Placeholder 2">
            <a:extLst>
              <a:ext uri="{FF2B5EF4-FFF2-40B4-BE49-F238E27FC236}">
                <a16:creationId xmlns:a16="http://schemas.microsoft.com/office/drawing/2014/main" id="{684F61D8-A34F-F112-9BE6-6189F7CD8EDD}"/>
              </a:ext>
            </a:extLst>
          </p:cNvPr>
          <p:cNvSpPr>
            <a:spLocks noGrp="1"/>
          </p:cNvSpPr>
          <p:nvPr>
            <p:ph type="body" idx="1"/>
          </p:nvPr>
        </p:nvSpPr>
        <p:spPr>
          <a:xfrm>
            <a:off x="311700" y="763096"/>
            <a:ext cx="8520600" cy="4236501"/>
          </a:xfrm>
        </p:spPr>
        <p:txBody>
          <a:bodyPr>
            <a:normAutofit/>
          </a:bodyPr>
          <a:lstStyle/>
          <a:p>
            <a:pPr marL="114300" indent="0">
              <a:buNone/>
            </a:pPr>
            <a:r>
              <a:rPr lang="en-US" dirty="0">
                <a:solidFill>
                  <a:schemeClr val="accent1"/>
                </a:solidFill>
              </a:rPr>
              <a:t>Metrics</a:t>
            </a:r>
          </a:p>
          <a:p>
            <a:r>
              <a:rPr lang="en-US" dirty="0">
                <a:solidFill>
                  <a:srgbClr val="000000"/>
                </a:solidFill>
              </a:rPr>
              <a:t>Here we are using 3 Metrics for evaluating our models</a:t>
            </a:r>
          </a:p>
          <a:p>
            <a:pPr marL="114300" indent="0">
              <a:buNone/>
            </a:pPr>
            <a:r>
              <a:rPr lang="en-US" sz="1600" dirty="0">
                <a:solidFill>
                  <a:schemeClr val="accent1"/>
                </a:solidFill>
              </a:rPr>
              <a:t>Accuracy </a:t>
            </a:r>
            <a:r>
              <a:rPr lang="en-US" sz="1600" dirty="0">
                <a:solidFill>
                  <a:srgbClr val="000000"/>
                </a:solidFill>
              </a:rPr>
              <a:t>is how close a given set of measurements (observations or readings) are to their true value.</a:t>
            </a:r>
          </a:p>
          <a:p>
            <a:pPr marL="114300" indent="0">
              <a:buNone/>
            </a:pPr>
            <a:endParaRPr lang="en-US" dirty="0">
              <a:solidFill>
                <a:schemeClr val="accent1"/>
              </a:solidFill>
            </a:endParaRPr>
          </a:p>
          <a:p>
            <a:pPr marL="114300" indent="0">
              <a:buNone/>
            </a:pPr>
            <a:endParaRPr lang="en-US" sz="1600" dirty="0">
              <a:solidFill>
                <a:schemeClr val="accent1"/>
              </a:solidFill>
            </a:endParaRPr>
          </a:p>
          <a:p>
            <a:pPr marL="114300" indent="0">
              <a:buNone/>
            </a:pPr>
            <a:r>
              <a:rPr lang="en-US" sz="1600" dirty="0">
                <a:solidFill>
                  <a:schemeClr val="accent1"/>
                </a:solidFill>
              </a:rPr>
              <a:t>Sensitivity </a:t>
            </a:r>
            <a:r>
              <a:rPr lang="en-US" sz="1600" dirty="0">
                <a:solidFill>
                  <a:srgbClr val="000000"/>
                </a:solidFill>
              </a:rPr>
              <a:t>(true negative rate) is the probability of a negative test result, conditioned on the individual truly being negative.</a:t>
            </a:r>
          </a:p>
          <a:p>
            <a:pPr marL="114300" indent="0">
              <a:buNone/>
            </a:pPr>
            <a:endParaRPr lang="en-US" dirty="0">
              <a:solidFill>
                <a:srgbClr val="000000"/>
              </a:solidFill>
            </a:endParaRPr>
          </a:p>
          <a:p>
            <a:pPr marL="114300" indent="0">
              <a:buNone/>
            </a:pPr>
            <a:endParaRPr lang="en-US" dirty="0">
              <a:solidFill>
                <a:schemeClr val="accent1"/>
              </a:solidFill>
            </a:endParaRPr>
          </a:p>
          <a:p>
            <a:pPr marL="114300" indent="0">
              <a:buNone/>
            </a:pPr>
            <a:r>
              <a:rPr lang="en-US" dirty="0">
                <a:solidFill>
                  <a:schemeClr val="accent1"/>
                </a:solidFill>
              </a:rPr>
              <a:t>Specificity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(true positive rate) is the probability of a positive test result, </a:t>
            </a:r>
            <a:r>
              <a:rPr lang="en-US" sz="1800" dirty="0">
                <a:solidFill>
                  <a:srgbClr val="000000"/>
                </a:solidFill>
              </a:rPr>
              <a:t> conditioned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on the individual truly being positive.</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endParaRPr lang="en-US" dirty="0">
              <a:solidFill>
                <a:schemeClr val="accent1"/>
              </a:solidFill>
            </a:endParaRPr>
          </a:p>
          <a:p>
            <a:pPr marL="114300" indent="0">
              <a:buNone/>
            </a:pPr>
            <a:endParaRPr lang="en-US" dirty="0">
              <a:solidFill>
                <a:schemeClr val="accent1"/>
              </a:solidFill>
            </a:endParaRPr>
          </a:p>
        </p:txBody>
      </p:sp>
      <p:pic>
        <p:nvPicPr>
          <p:cNvPr id="4" name="Picture 3">
            <a:extLst>
              <a:ext uri="{FF2B5EF4-FFF2-40B4-BE49-F238E27FC236}">
                <a16:creationId xmlns:a16="http://schemas.microsoft.com/office/drawing/2014/main" id="{B20ADAD2-3FCA-9F84-D9E0-DAC447B0A61C}"/>
              </a:ext>
            </a:extLst>
          </p:cNvPr>
          <p:cNvPicPr>
            <a:picLocks noChangeAspect="1"/>
          </p:cNvPicPr>
          <p:nvPr/>
        </p:nvPicPr>
        <p:blipFill>
          <a:blip r:embed="rId2"/>
          <a:stretch>
            <a:fillRect/>
          </a:stretch>
        </p:blipFill>
        <p:spPr>
          <a:xfrm>
            <a:off x="951917" y="3259995"/>
            <a:ext cx="2562225" cy="361950"/>
          </a:xfrm>
          <a:prstGeom prst="rect">
            <a:avLst/>
          </a:prstGeom>
        </p:spPr>
      </p:pic>
      <p:pic>
        <p:nvPicPr>
          <p:cNvPr id="5" name="Picture 4">
            <a:extLst>
              <a:ext uri="{FF2B5EF4-FFF2-40B4-BE49-F238E27FC236}">
                <a16:creationId xmlns:a16="http://schemas.microsoft.com/office/drawing/2014/main" id="{CF1BB1C3-47DC-C2F5-DB76-C434770FE636}"/>
              </a:ext>
            </a:extLst>
          </p:cNvPr>
          <p:cNvPicPr>
            <a:picLocks noChangeAspect="1"/>
          </p:cNvPicPr>
          <p:nvPr/>
        </p:nvPicPr>
        <p:blipFill>
          <a:blip r:embed="rId3"/>
          <a:stretch>
            <a:fillRect/>
          </a:stretch>
        </p:blipFill>
        <p:spPr>
          <a:xfrm>
            <a:off x="863450" y="4591597"/>
            <a:ext cx="2571750" cy="361950"/>
          </a:xfrm>
          <a:prstGeom prst="rect">
            <a:avLst/>
          </a:prstGeom>
        </p:spPr>
      </p:pic>
      <p:pic>
        <p:nvPicPr>
          <p:cNvPr id="6" name="Picture 5">
            <a:extLst>
              <a:ext uri="{FF2B5EF4-FFF2-40B4-BE49-F238E27FC236}">
                <a16:creationId xmlns:a16="http://schemas.microsoft.com/office/drawing/2014/main" id="{BC1C0BFD-D62E-0055-D21F-61192C0E2C52}"/>
              </a:ext>
            </a:extLst>
          </p:cNvPr>
          <p:cNvPicPr>
            <a:picLocks noChangeAspect="1"/>
          </p:cNvPicPr>
          <p:nvPr/>
        </p:nvPicPr>
        <p:blipFill>
          <a:blip r:embed="rId4"/>
          <a:stretch>
            <a:fillRect/>
          </a:stretch>
        </p:blipFill>
        <p:spPr>
          <a:xfrm>
            <a:off x="793863" y="2046531"/>
            <a:ext cx="3000375" cy="361950"/>
          </a:xfrm>
          <a:prstGeom prst="rect">
            <a:avLst/>
          </a:prstGeom>
        </p:spPr>
      </p:pic>
    </p:spTree>
    <p:extLst>
      <p:ext uri="{BB962C8B-B14F-4D97-AF65-F5344CB8AC3E}">
        <p14:creationId xmlns:p14="http://schemas.microsoft.com/office/powerpoint/2010/main" val="378633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5EE-FE65-512C-6652-E26013C81D01}"/>
              </a:ext>
            </a:extLst>
          </p:cNvPr>
          <p:cNvSpPr>
            <a:spLocks noGrp="1"/>
          </p:cNvSpPr>
          <p:nvPr>
            <p:ph type="title"/>
          </p:nvPr>
        </p:nvSpPr>
        <p:spPr/>
        <p:txBody>
          <a:bodyPr>
            <a:normAutofit fontScale="90000"/>
          </a:bodyPr>
          <a:lstStyle/>
          <a:p>
            <a:r>
              <a:rPr lang="en-US" dirty="0"/>
              <a:t>Results</a:t>
            </a:r>
          </a:p>
        </p:txBody>
      </p:sp>
      <p:sp>
        <p:nvSpPr>
          <p:cNvPr id="3" name="Text Placeholder 2">
            <a:extLst>
              <a:ext uri="{FF2B5EF4-FFF2-40B4-BE49-F238E27FC236}">
                <a16:creationId xmlns:a16="http://schemas.microsoft.com/office/drawing/2014/main" id="{B4B8B562-BA3B-F0F4-BD5F-40D344B429EE}"/>
              </a:ext>
            </a:extLst>
          </p:cNvPr>
          <p:cNvSpPr>
            <a:spLocks noGrp="1"/>
          </p:cNvSpPr>
          <p:nvPr>
            <p:ph type="body" idx="1"/>
          </p:nvPr>
        </p:nvSpPr>
        <p:spPr>
          <a:xfrm>
            <a:off x="311700" y="1266324"/>
            <a:ext cx="8520600" cy="3654331"/>
          </a:xfrm>
        </p:spPr>
        <p:txBody>
          <a:bodyPr>
            <a:normAutofit/>
          </a:bodyPr>
          <a:lstStyle/>
          <a:p>
            <a:pPr marL="114300" indent="0">
              <a:buNone/>
            </a:pPr>
            <a:r>
              <a:rPr lang="en-US" dirty="0">
                <a:solidFill>
                  <a:srgbClr val="000000"/>
                </a:solidFill>
              </a:rPr>
              <a:t>Results by using logistic regression Model</a:t>
            </a:r>
          </a:p>
          <a:p>
            <a:pPr marL="114300" indent="0">
              <a:buNone/>
            </a:pPr>
            <a:endParaRPr lang="en-US" dirty="0">
              <a:solidFill>
                <a:srgbClr val="000000"/>
              </a:solidFill>
            </a:endParaRPr>
          </a:p>
          <a:p>
            <a:pPr marL="114300" indent="0">
              <a:buNone/>
            </a:pPr>
            <a:r>
              <a:rPr lang="en-US" dirty="0">
                <a:solidFill>
                  <a:srgbClr val="000000"/>
                </a:solidFill>
              </a:rPr>
              <a:t>For Train Dataset</a:t>
            </a:r>
          </a:p>
          <a:p>
            <a:pPr marL="114300" indent="0">
              <a:buNone/>
            </a:pPr>
            <a:r>
              <a:rPr lang="en-US" dirty="0">
                <a:solidFill>
                  <a:srgbClr val="000000"/>
                </a:solidFill>
                <a:latin typeface="Consolas" panose="020B0609020204030204" pitchFamily="49" charset="0"/>
              </a:rPr>
              <a:t>A</a:t>
            </a:r>
            <a:r>
              <a:rPr lang="en-US" b="0" i="0" dirty="0">
                <a:solidFill>
                  <a:srgbClr val="000000"/>
                </a:solidFill>
                <a:effectLst/>
                <a:latin typeface="Consolas" panose="020B0609020204030204" pitchFamily="49" charset="0"/>
              </a:rPr>
              <a:t>ccuracy 85.30%</a:t>
            </a:r>
          </a:p>
          <a:p>
            <a:pPr marL="114300" indent="0">
              <a:buNone/>
            </a:pPr>
            <a:r>
              <a:rPr lang="en-US" b="0" i="0" dirty="0">
                <a:solidFill>
                  <a:srgbClr val="000000"/>
                </a:solidFill>
                <a:effectLst/>
                <a:latin typeface="Consolas" panose="020B0609020204030204" pitchFamily="49" charset="0"/>
              </a:rPr>
              <a:t>Sensitivity 85.52%</a:t>
            </a:r>
          </a:p>
          <a:p>
            <a:pPr marL="114300" indent="0">
              <a:buNone/>
            </a:pPr>
            <a:r>
              <a:rPr lang="en-US" b="0" i="0" dirty="0">
                <a:solidFill>
                  <a:srgbClr val="000000"/>
                </a:solidFill>
                <a:effectLst/>
                <a:latin typeface="Consolas" panose="020B0609020204030204" pitchFamily="49" charset="0"/>
              </a:rPr>
              <a:t>Specificity 85.11%</a:t>
            </a:r>
          </a:p>
          <a:p>
            <a:pPr marL="114300" indent="0">
              <a:buNone/>
            </a:pPr>
            <a:r>
              <a:rPr lang="en-US" dirty="0">
                <a:solidFill>
                  <a:srgbClr val="000000"/>
                </a:solidFill>
                <a:latin typeface="Consolas" panose="020B0609020204030204" pitchFamily="49" charset="0"/>
              </a:rPr>
              <a:t>For Test Dataset</a:t>
            </a:r>
          </a:p>
          <a:p>
            <a:pPr marL="114300" indent="0">
              <a:buNone/>
            </a:pPr>
            <a:r>
              <a:rPr lang="en-US" dirty="0">
                <a:solidFill>
                  <a:srgbClr val="000000"/>
                </a:solidFill>
                <a:latin typeface="Consolas" panose="020B0609020204030204" pitchFamily="49" charset="0"/>
              </a:rPr>
              <a:t>A</a:t>
            </a:r>
            <a:r>
              <a:rPr lang="en-US" b="0" i="0" dirty="0">
                <a:solidFill>
                  <a:srgbClr val="000000"/>
                </a:solidFill>
                <a:effectLst/>
                <a:latin typeface="Consolas" panose="020B0609020204030204" pitchFamily="49" charset="0"/>
              </a:rPr>
              <a:t>ccuracy 86.25%</a:t>
            </a:r>
          </a:p>
          <a:p>
            <a:pPr marL="114300" indent="0">
              <a:buNone/>
            </a:pPr>
            <a:r>
              <a:rPr lang="en-US" b="0" i="0" dirty="0">
                <a:solidFill>
                  <a:srgbClr val="000000"/>
                </a:solidFill>
                <a:effectLst/>
                <a:latin typeface="Consolas" panose="020B0609020204030204" pitchFamily="49" charset="0"/>
              </a:rPr>
              <a:t>Sensitivity </a:t>
            </a:r>
            <a:r>
              <a:rPr lang="en-US" dirty="0">
                <a:solidFill>
                  <a:srgbClr val="000000"/>
                </a:solidFill>
                <a:latin typeface="Consolas" panose="020B0609020204030204" pitchFamily="49" charset="0"/>
              </a:rPr>
              <a:t>83</a:t>
            </a:r>
            <a:r>
              <a:rPr lang="en-US" b="0" i="0" dirty="0">
                <a:solidFill>
                  <a:srgbClr val="000000"/>
                </a:solidFill>
                <a:effectLst/>
                <a:latin typeface="Consolas" panose="020B0609020204030204" pitchFamily="49" charset="0"/>
              </a:rPr>
              <a:t>.33%</a:t>
            </a:r>
          </a:p>
          <a:p>
            <a:pPr marL="114300" indent="0">
              <a:buNone/>
            </a:pPr>
            <a:r>
              <a:rPr lang="en-US" b="0" i="0" dirty="0">
                <a:solidFill>
                  <a:srgbClr val="000000"/>
                </a:solidFill>
                <a:effectLst/>
                <a:latin typeface="Consolas" panose="020B0609020204030204" pitchFamily="49" charset="0"/>
              </a:rPr>
              <a:t>Specificity 89.32%</a:t>
            </a:r>
          </a:p>
          <a:p>
            <a:pPr marL="114300" indent="0">
              <a:buNone/>
            </a:pPr>
            <a:r>
              <a:rPr lang="en-US" dirty="0">
                <a:solidFill>
                  <a:srgbClr val="000000"/>
                </a:solidFill>
              </a:rPr>
              <a:t>                                                                            </a:t>
            </a:r>
            <a:r>
              <a:rPr lang="en-US" sz="1100" b="0" i="0" dirty="0">
                <a:solidFill>
                  <a:srgbClr val="000000"/>
                </a:solidFill>
                <a:effectLst/>
                <a:latin typeface="Consolas" panose="020B0609020204030204" pitchFamily="49" charset="0"/>
              </a:rPr>
              <a:t>AUC on Test data 93.9</a:t>
            </a:r>
            <a:r>
              <a:rPr lang="en-US" sz="1100" dirty="0">
                <a:solidFill>
                  <a:srgbClr val="000000"/>
                </a:solidFill>
                <a:latin typeface="Consolas" panose="020B0609020204030204" pitchFamily="49" charset="0"/>
              </a:rPr>
              <a:t>6</a:t>
            </a:r>
            <a:r>
              <a:rPr lang="en-US" sz="1100" b="0" i="0" dirty="0">
                <a:solidFill>
                  <a:srgbClr val="000000"/>
                </a:solidFill>
                <a:effectLst/>
                <a:latin typeface="Consolas" panose="020B0609020204030204" pitchFamily="49" charset="0"/>
              </a:rPr>
              <a:t>%</a:t>
            </a:r>
            <a:endParaRPr lang="en-US" sz="1100" dirty="0">
              <a:solidFill>
                <a:srgbClr val="000000"/>
              </a:solidFill>
            </a:endParaRPr>
          </a:p>
          <a:p>
            <a:pPr marL="114300" indent="0">
              <a:buNone/>
            </a:pPr>
            <a:endParaRPr lang="en-US" dirty="0">
              <a:solidFill>
                <a:srgbClr val="000000"/>
              </a:solidFill>
            </a:endParaRPr>
          </a:p>
        </p:txBody>
      </p:sp>
      <p:pic>
        <p:nvPicPr>
          <p:cNvPr id="5" name="Picture 4">
            <a:extLst>
              <a:ext uri="{FF2B5EF4-FFF2-40B4-BE49-F238E27FC236}">
                <a16:creationId xmlns:a16="http://schemas.microsoft.com/office/drawing/2014/main" id="{9C4A8D75-8769-B0AA-2459-276878B795C3}"/>
              </a:ext>
            </a:extLst>
          </p:cNvPr>
          <p:cNvPicPr>
            <a:picLocks noChangeAspect="1"/>
          </p:cNvPicPr>
          <p:nvPr/>
        </p:nvPicPr>
        <p:blipFill>
          <a:blip r:embed="rId2"/>
          <a:stretch>
            <a:fillRect/>
          </a:stretch>
        </p:blipFill>
        <p:spPr>
          <a:xfrm>
            <a:off x="4134638" y="1712787"/>
            <a:ext cx="3571875" cy="2533650"/>
          </a:xfrm>
          <a:prstGeom prst="rect">
            <a:avLst/>
          </a:prstGeom>
        </p:spPr>
      </p:pic>
    </p:spTree>
    <p:extLst>
      <p:ext uri="{BB962C8B-B14F-4D97-AF65-F5344CB8AC3E}">
        <p14:creationId xmlns:p14="http://schemas.microsoft.com/office/powerpoint/2010/main" val="308213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5EE-FE65-512C-6652-E26013C81D01}"/>
              </a:ext>
            </a:extLst>
          </p:cNvPr>
          <p:cNvSpPr>
            <a:spLocks noGrp="1"/>
          </p:cNvSpPr>
          <p:nvPr>
            <p:ph type="title"/>
          </p:nvPr>
        </p:nvSpPr>
        <p:spPr/>
        <p:txBody>
          <a:bodyPr>
            <a:normAutofit fontScale="90000"/>
          </a:bodyPr>
          <a:lstStyle/>
          <a:p>
            <a:r>
              <a:rPr lang="en-US" dirty="0"/>
              <a:t>Results</a:t>
            </a:r>
          </a:p>
        </p:txBody>
      </p:sp>
      <p:sp>
        <p:nvSpPr>
          <p:cNvPr id="3" name="Text Placeholder 2">
            <a:extLst>
              <a:ext uri="{FF2B5EF4-FFF2-40B4-BE49-F238E27FC236}">
                <a16:creationId xmlns:a16="http://schemas.microsoft.com/office/drawing/2014/main" id="{B4B8B562-BA3B-F0F4-BD5F-40D344B429EE}"/>
              </a:ext>
            </a:extLst>
          </p:cNvPr>
          <p:cNvSpPr>
            <a:spLocks noGrp="1"/>
          </p:cNvSpPr>
          <p:nvPr>
            <p:ph type="body" idx="1"/>
          </p:nvPr>
        </p:nvSpPr>
        <p:spPr>
          <a:xfrm>
            <a:off x="311700" y="1266324"/>
            <a:ext cx="8520600" cy="3654331"/>
          </a:xfrm>
        </p:spPr>
        <p:txBody>
          <a:bodyPr>
            <a:normAutofit/>
          </a:bodyPr>
          <a:lstStyle/>
          <a:p>
            <a:pPr marL="114300" indent="0">
              <a:buNone/>
            </a:pPr>
            <a:r>
              <a:rPr lang="en-US" dirty="0">
                <a:solidFill>
                  <a:srgbClr val="000000"/>
                </a:solidFill>
              </a:rPr>
              <a:t>Results by using Random forest Model</a:t>
            </a:r>
          </a:p>
          <a:p>
            <a:pPr marL="114300" indent="0">
              <a:buNone/>
            </a:pPr>
            <a:endParaRPr lang="en-US" dirty="0">
              <a:solidFill>
                <a:srgbClr val="000000"/>
              </a:solidFill>
            </a:endParaRPr>
          </a:p>
          <a:p>
            <a:pPr marL="114300" indent="0">
              <a:buNone/>
            </a:pPr>
            <a:r>
              <a:rPr lang="en-US" dirty="0">
                <a:solidFill>
                  <a:srgbClr val="000000"/>
                </a:solidFill>
              </a:rPr>
              <a:t>For Train Dataset</a:t>
            </a:r>
          </a:p>
          <a:p>
            <a:pPr marL="114300" indent="0">
              <a:buNone/>
            </a:pPr>
            <a:r>
              <a:rPr lang="en-US" dirty="0">
                <a:solidFill>
                  <a:srgbClr val="000000"/>
                </a:solidFill>
                <a:latin typeface="Consolas" panose="020B0609020204030204" pitchFamily="49" charset="0"/>
              </a:rPr>
              <a:t>A</a:t>
            </a:r>
            <a:r>
              <a:rPr lang="en-US" b="0" i="0" dirty="0">
                <a:solidFill>
                  <a:srgbClr val="000000"/>
                </a:solidFill>
                <a:effectLst/>
                <a:latin typeface="Consolas" panose="020B0609020204030204" pitchFamily="49" charset="0"/>
              </a:rPr>
              <a:t>ccuracy 80.61%</a:t>
            </a:r>
          </a:p>
          <a:p>
            <a:pPr marL="114300" indent="0">
              <a:buNone/>
            </a:pPr>
            <a:r>
              <a:rPr lang="en-US" b="0" i="0" dirty="0">
                <a:solidFill>
                  <a:srgbClr val="000000"/>
                </a:solidFill>
                <a:effectLst/>
                <a:latin typeface="Consolas" panose="020B0609020204030204" pitchFamily="49" charset="0"/>
              </a:rPr>
              <a:t>Sensitivity </a:t>
            </a:r>
            <a:r>
              <a:rPr lang="en-US" dirty="0">
                <a:solidFill>
                  <a:srgbClr val="000000"/>
                </a:solidFill>
                <a:latin typeface="Consolas" panose="020B0609020204030204" pitchFamily="49" charset="0"/>
              </a:rPr>
              <a:t>87</a:t>
            </a:r>
            <a:r>
              <a:rPr lang="en-US" b="0" i="0" dirty="0">
                <a:solidFill>
                  <a:srgbClr val="000000"/>
                </a:solidFill>
                <a:effectLst/>
                <a:latin typeface="Consolas" panose="020B0609020204030204" pitchFamily="49" charset="0"/>
              </a:rPr>
              <a:t>.71%</a:t>
            </a:r>
          </a:p>
          <a:p>
            <a:pPr marL="114300" indent="0">
              <a:buNone/>
            </a:pPr>
            <a:r>
              <a:rPr lang="en-US" b="0" i="0" dirty="0">
                <a:solidFill>
                  <a:srgbClr val="000000"/>
                </a:solidFill>
                <a:effectLst/>
                <a:latin typeface="Consolas" panose="020B0609020204030204" pitchFamily="49" charset="0"/>
              </a:rPr>
              <a:t>Specificity 74.4</a:t>
            </a:r>
            <a:r>
              <a:rPr lang="en-US" dirty="0">
                <a:solidFill>
                  <a:srgbClr val="000000"/>
                </a:solidFill>
                <a:latin typeface="Consolas" panose="020B0609020204030204" pitchFamily="49" charset="0"/>
              </a:rPr>
              <a:t>2</a:t>
            </a:r>
            <a:r>
              <a:rPr lang="en-US" b="0" i="0" dirty="0">
                <a:solidFill>
                  <a:srgbClr val="000000"/>
                </a:solidFill>
                <a:effectLst/>
                <a:latin typeface="Consolas" panose="020B0609020204030204" pitchFamily="49" charset="0"/>
              </a:rPr>
              <a:t>%</a:t>
            </a:r>
          </a:p>
          <a:p>
            <a:pPr marL="114300" indent="0">
              <a:buNone/>
            </a:pPr>
            <a:r>
              <a:rPr lang="en-US" dirty="0">
                <a:solidFill>
                  <a:srgbClr val="000000"/>
                </a:solidFill>
                <a:latin typeface="Consolas" panose="020B0609020204030204" pitchFamily="49" charset="0"/>
              </a:rPr>
              <a:t>For Test Dataset</a:t>
            </a:r>
          </a:p>
          <a:p>
            <a:pPr marL="114300" indent="0">
              <a:buNone/>
            </a:pPr>
            <a:r>
              <a:rPr lang="en-US" dirty="0">
                <a:solidFill>
                  <a:srgbClr val="000000"/>
                </a:solidFill>
                <a:latin typeface="Consolas" panose="020B0609020204030204" pitchFamily="49" charset="0"/>
              </a:rPr>
              <a:t>A</a:t>
            </a:r>
            <a:r>
              <a:rPr lang="en-US" b="0" i="0" dirty="0">
                <a:solidFill>
                  <a:srgbClr val="000000"/>
                </a:solidFill>
                <a:effectLst/>
                <a:latin typeface="Consolas" panose="020B0609020204030204" pitchFamily="49" charset="0"/>
              </a:rPr>
              <a:t>ccuracy 86.72%</a:t>
            </a:r>
          </a:p>
          <a:p>
            <a:pPr marL="114300" indent="0">
              <a:buNone/>
            </a:pPr>
            <a:r>
              <a:rPr lang="en-US" b="0" i="0" dirty="0">
                <a:solidFill>
                  <a:srgbClr val="000000"/>
                </a:solidFill>
                <a:effectLst/>
                <a:latin typeface="Consolas" panose="020B0609020204030204" pitchFamily="49" charset="0"/>
              </a:rPr>
              <a:t>Sensitivity </a:t>
            </a:r>
            <a:r>
              <a:rPr lang="en-US" dirty="0">
                <a:solidFill>
                  <a:srgbClr val="000000"/>
                </a:solidFill>
                <a:latin typeface="Consolas" panose="020B0609020204030204" pitchFamily="49" charset="0"/>
              </a:rPr>
              <a:t>88.88</a:t>
            </a:r>
            <a:r>
              <a:rPr lang="en-US" b="0" i="0" dirty="0">
                <a:solidFill>
                  <a:srgbClr val="000000"/>
                </a:solidFill>
                <a:effectLst/>
                <a:latin typeface="Consolas" panose="020B0609020204030204" pitchFamily="49" charset="0"/>
              </a:rPr>
              <a:t>%</a:t>
            </a:r>
          </a:p>
          <a:p>
            <a:pPr marL="114300" indent="0">
              <a:buNone/>
            </a:pPr>
            <a:r>
              <a:rPr lang="en-US" b="0" i="0" dirty="0">
                <a:solidFill>
                  <a:srgbClr val="000000"/>
                </a:solidFill>
                <a:effectLst/>
                <a:latin typeface="Consolas" panose="020B0609020204030204" pitchFamily="49" charset="0"/>
              </a:rPr>
              <a:t>Specificity 84.46%</a:t>
            </a:r>
          </a:p>
          <a:p>
            <a:pPr marL="114300" indent="0">
              <a:buNone/>
            </a:pPr>
            <a:r>
              <a:rPr lang="en-US" dirty="0">
                <a:solidFill>
                  <a:srgbClr val="000000"/>
                </a:solidFill>
              </a:rPr>
              <a:t>                                                                         </a:t>
            </a:r>
            <a:r>
              <a:rPr lang="en-US" sz="1100" b="0" i="0" dirty="0">
                <a:solidFill>
                  <a:srgbClr val="000000"/>
                </a:solidFill>
                <a:effectLst/>
                <a:latin typeface="Consolas" panose="020B0609020204030204" pitchFamily="49" charset="0"/>
              </a:rPr>
              <a:t>AUC on Test data 93.78%</a:t>
            </a:r>
            <a:endParaRPr lang="en-US" sz="1100" dirty="0">
              <a:solidFill>
                <a:srgbClr val="000000"/>
              </a:solidFill>
            </a:endParaRPr>
          </a:p>
          <a:p>
            <a:pPr marL="114300" indent="0">
              <a:buNone/>
            </a:pPr>
            <a:endParaRPr lang="en-US" dirty="0">
              <a:solidFill>
                <a:srgbClr val="000000"/>
              </a:solidFill>
            </a:endParaRPr>
          </a:p>
        </p:txBody>
      </p:sp>
      <p:pic>
        <p:nvPicPr>
          <p:cNvPr id="6" name="Picture 5">
            <a:extLst>
              <a:ext uri="{FF2B5EF4-FFF2-40B4-BE49-F238E27FC236}">
                <a16:creationId xmlns:a16="http://schemas.microsoft.com/office/drawing/2014/main" id="{A5F2FF7E-94C5-176B-832D-39FA68826CE9}"/>
              </a:ext>
            </a:extLst>
          </p:cNvPr>
          <p:cNvPicPr>
            <a:picLocks noChangeAspect="1"/>
          </p:cNvPicPr>
          <p:nvPr/>
        </p:nvPicPr>
        <p:blipFill>
          <a:blip r:embed="rId2"/>
          <a:stretch>
            <a:fillRect/>
          </a:stretch>
        </p:blipFill>
        <p:spPr>
          <a:xfrm>
            <a:off x="4134638" y="1660159"/>
            <a:ext cx="3571875" cy="2533650"/>
          </a:xfrm>
          <a:prstGeom prst="rect">
            <a:avLst/>
          </a:prstGeom>
        </p:spPr>
      </p:pic>
    </p:spTree>
    <p:extLst>
      <p:ext uri="{BB962C8B-B14F-4D97-AF65-F5344CB8AC3E}">
        <p14:creationId xmlns:p14="http://schemas.microsoft.com/office/powerpoint/2010/main" val="277194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FE05-FD6F-C728-EB78-D3547D6AF375}"/>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9C3CA6FE-5EFD-5B46-C04D-D5E1964BF3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8752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9922-70BE-7021-DE6D-992371E48720}"/>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F45683AA-21D0-2CA0-0F0B-440FA851ACE5}"/>
              </a:ext>
            </a:extLst>
          </p:cNvPr>
          <p:cNvPicPr>
            <a:picLocks noChangeAspect="1"/>
          </p:cNvPicPr>
          <p:nvPr/>
        </p:nvPicPr>
        <p:blipFill>
          <a:blip r:embed="rId2"/>
          <a:stretch>
            <a:fillRect/>
          </a:stretch>
        </p:blipFill>
        <p:spPr>
          <a:xfrm>
            <a:off x="762000" y="28575"/>
            <a:ext cx="7230777" cy="4951215"/>
          </a:xfrm>
          <a:prstGeom prst="rect">
            <a:avLst/>
          </a:prstGeom>
        </p:spPr>
      </p:pic>
      <p:sp>
        <p:nvSpPr>
          <p:cNvPr id="3" name="Text Placeholder 2">
            <a:extLst>
              <a:ext uri="{FF2B5EF4-FFF2-40B4-BE49-F238E27FC236}">
                <a16:creationId xmlns:a16="http://schemas.microsoft.com/office/drawing/2014/main" id="{41EFB0ED-65FF-DF85-5E44-2A96C79495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76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E8BB-1159-A5CA-B072-93C16BB0D9A3}"/>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3405ECE2-0161-817F-97D7-AE721A62D3D5}"/>
              </a:ext>
            </a:extLst>
          </p:cNvPr>
          <p:cNvPicPr>
            <a:picLocks noChangeAspect="1"/>
          </p:cNvPicPr>
          <p:nvPr/>
        </p:nvPicPr>
        <p:blipFill>
          <a:blip r:embed="rId2"/>
          <a:stretch>
            <a:fillRect/>
          </a:stretch>
        </p:blipFill>
        <p:spPr>
          <a:xfrm>
            <a:off x="414167" y="269716"/>
            <a:ext cx="8315665" cy="3974086"/>
          </a:xfrm>
          <a:prstGeom prst="rect">
            <a:avLst/>
          </a:prstGeom>
        </p:spPr>
      </p:pic>
      <p:sp>
        <p:nvSpPr>
          <p:cNvPr id="3" name="Text Placeholder 2">
            <a:extLst>
              <a:ext uri="{FF2B5EF4-FFF2-40B4-BE49-F238E27FC236}">
                <a16:creationId xmlns:a16="http://schemas.microsoft.com/office/drawing/2014/main" id="{B9AE1735-1F9B-66C8-0DDA-EE7FBA11515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41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AAB8-9932-3801-AD1B-2E71CFFDABA1}"/>
              </a:ext>
            </a:extLst>
          </p:cNvPr>
          <p:cNvSpPr>
            <a:spLocks noGrp="1"/>
          </p:cNvSpPr>
          <p:nvPr>
            <p:ph type="title"/>
          </p:nvPr>
        </p:nvSpPr>
        <p:spPr>
          <a:xfrm>
            <a:off x="311700" y="596328"/>
            <a:ext cx="8520600" cy="707400"/>
          </a:xfrm>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424FB86-783B-D038-8B05-562A4B1C56A5}"/>
              </a:ext>
            </a:extLst>
          </p:cNvPr>
          <p:cNvSpPr>
            <a:spLocks noGrp="1"/>
          </p:cNvSpPr>
          <p:nvPr>
            <p:ph type="body" idx="1"/>
          </p:nvPr>
        </p:nvSpPr>
        <p:spPr>
          <a:xfrm>
            <a:off x="230245" y="1210429"/>
            <a:ext cx="8556006" cy="3740144"/>
          </a:xfrm>
        </p:spPr>
        <p:txBody>
          <a:bodyPr/>
          <a:lstStyle/>
          <a:p>
            <a:r>
              <a:rPr lang="en-US" dirty="0">
                <a:solidFill>
                  <a:srgbClr val="000000"/>
                </a:solidFill>
              </a:rPr>
              <a:t>It is difficult to identify heart disease because of several contributory risk factors such as diabetes, High blood pressure, high cholesterol ,abnormal pulse rate and many other factors.</a:t>
            </a:r>
          </a:p>
          <a:p>
            <a:r>
              <a:rPr lang="en-US" dirty="0">
                <a:solidFill>
                  <a:srgbClr val="000000"/>
                </a:solidFill>
              </a:rPr>
              <a:t>Among various life threatening disease , heart disease has </a:t>
            </a:r>
            <a:r>
              <a:rPr lang="en-US" dirty="0" err="1">
                <a:solidFill>
                  <a:srgbClr val="000000"/>
                </a:solidFill>
              </a:rPr>
              <a:t>garned</a:t>
            </a:r>
            <a:r>
              <a:rPr lang="en-US" dirty="0">
                <a:solidFill>
                  <a:srgbClr val="000000"/>
                </a:solidFill>
              </a:rPr>
              <a:t> a great deal of attention in medical research.</a:t>
            </a:r>
          </a:p>
          <a:p>
            <a:r>
              <a:rPr lang="en-US" dirty="0">
                <a:solidFill>
                  <a:srgbClr val="000000"/>
                </a:solidFill>
              </a:rPr>
              <a:t>The diagnosis of heart disease is a challenging task which  can offer automated prediction about heart condition of patient so that further treatment can be made effective.</a:t>
            </a:r>
          </a:p>
          <a:p>
            <a:r>
              <a:rPr lang="en-US" dirty="0">
                <a:solidFill>
                  <a:srgbClr val="000000"/>
                </a:solidFill>
              </a:rPr>
              <a:t>The diagnosis of heart disease is usually based on signs, symptoms of the patient.</a:t>
            </a:r>
          </a:p>
          <a:p>
            <a:endParaRPr lang="en-US" dirty="0">
              <a:solidFill>
                <a:srgbClr val="000000"/>
              </a:solidFill>
            </a:endParaRPr>
          </a:p>
        </p:txBody>
      </p:sp>
    </p:spTree>
    <p:extLst>
      <p:ext uri="{BB962C8B-B14F-4D97-AF65-F5344CB8AC3E}">
        <p14:creationId xmlns:p14="http://schemas.microsoft.com/office/powerpoint/2010/main" val="243330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Abstract</a:t>
            </a: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311700" y="1211579"/>
            <a:ext cx="8279714" cy="3302700"/>
          </a:xfrm>
        </p:spPr>
        <p:txBody>
          <a:bodyPr>
            <a:normAutofit fontScale="92500" lnSpcReduction="20000"/>
          </a:bodyPr>
          <a:lstStyle/>
          <a:p>
            <a:pPr algn="l">
              <a:buFont typeface="Arial" panose="020B0604020202020204" pitchFamily="34" charset="0"/>
              <a:buChar char="•"/>
            </a:pPr>
            <a:r>
              <a:rPr lang="en-US" sz="210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first stage in developing an accurate cardiac disease prediction system is to collect and  preprocess data. This includes gathering patient information such as age, gender, medical history, lifestyle factors, and test results such as electrocardiograms (ECGs) etc. The data must be cleaned, standardized, and transformed before it can be used by machine learning algorithms.</a:t>
            </a:r>
          </a:p>
          <a:p>
            <a:pPr algn="l">
              <a:buFont typeface="Arial" panose="020B0604020202020204" pitchFamily="34" charset="0"/>
              <a:buChar char="•"/>
            </a:pPr>
            <a:r>
              <a:rPr lang="en-US" sz="210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After preprocessing, the data is divided into training and testing sets. The training set is used to train machine learning algorithms to find patterns and relationships in data, such as decision trees, random forests, logistic regressions etc. The testing set is used to assess the model's accuracy.</a:t>
            </a:r>
          </a:p>
        </p:txBody>
      </p:sp>
    </p:spTree>
    <p:extLst>
      <p:ext uri="{BB962C8B-B14F-4D97-AF65-F5344CB8AC3E}">
        <p14:creationId xmlns:p14="http://schemas.microsoft.com/office/powerpoint/2010/main" val="380939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3ACB-B6B3-261C-C36E-05B7F121CF2B}"/>
              </a:ext>
            </a:extLst>
          </p:cNvPr>
          <p:cNvSpPr>
            <a:spLocks noGrp="1"/>
          </p:cNvSpPr>
          <p:nvPr>
            <p:ph type="title"/>
          </p:nvPr>
        </p:nvSpPr>
        <p:spPr/>
        <p:txBody>
          <a:bodyPr>
            <a:normAutofit fontScale="90000"/>
          </a:bodyPr>
          <a:lstStyle/>
          <a:p>
            <a:r>
              <a:rPr lang="en-US" dirty="0"/>
              <a:t>Motivation</a:t>
            </a:r>
          </a:p>
        </p:txBody>
      </p:sp>
      <p:sp>
        <p:nvSpPr>
          <p:cNvPr id="3" name="Text Placeholder 2">
            <a:extLst>
              <a:ext uri="{FF2B5EF4-FFF2-40B4-BE49-F238E27FC236}">
                <a16:creationId xmlns:a16="http://schemas.microsoft.com/office/drawing/2014/main" id="{8F8BC40E-F1BF-10F7-87CC-89FFD385955A}"/>
              </a:ext>
            </a:extLst>
          </p:cNvPr>
          <p:cNvSpPr>
            <a:spLocks noGrp="1"/>
          </p:cNvSpPr>
          <p:nvPr>
            <p:ph type="body" idx="1"/>
          </p:nvPr>
        </p:nvSpPr>
        <p:spPr/>
        <p:txBody>
          <a:bodyPr>
            <a:normAutofit/>
          </a:bodyPr>
          <a:lstStyle/>
          <a:p>
            <a:r>
              <a:rPr lang="en-US" dirty="0">
                <a:solidFill>
                  <a:srgbClr val="000000"/>
                </a:solidFill>
              </a:rPr>
              <a:t>A major challenge facing healthcare organizations is the provision of quality services like  diagnosing patients correctly and administering treatments at an affordable cost.</a:t>
            </a:r>
          </a:p>
          <a:p>
            <a:r>
              <a:rPr lang="en-US" dirty="0">
                <a:solidFill>
                  <a:srgbClr val="000000"/>
                </a:solidFill>
              </a:rPr>
              <a:t>Poor clinical decisions led to disastrous consequences. </a:t>
            </a:r>
          </a:p>
          <a:p>
            <a:pPr marL="114300" indent="0">
              <a:buNone/>
            </a:pPr>
            <a:endParaRPr lang="en-US" b="1" dirty="0">
              <a:solidFill>
                <a:schemeClr val="accent1"/>
              </a:solidFill>
            </a:endParaRPr>
          </a:p>
          <a:p>
            <a:pPr marL="114300" indent="0">
              <a:buNone/>
            </a:pPr>
            <a:r>
              <a:rPr lang="en-US" b="1" dirty="0">
                <a:solidFill>
                  <a:schemeClr val="accent1"/>
                </a:solidFill>
              </a:rPr>
              <a:t>Solution</a:t>
            </a:r>
          </a:p>
          <a:p>
            <a:r>
              <a:rPr lang="en-US" dirty="0">
                <a:solidFill>
                  <a:srgbClr val="000000"/>
                </a:solidFill>
              </a:rPr>
              <a:t>Build an appropriate computer-based information and decision support system.</a:t>
            </a:r>
          </a:p>
        </p:txBody>
      </p:sp>
    </p:spTree>
    <p:extLst>
      <p:ext uri="{BB962C8B-B14F-4D97-AF65-F5344CB8AC3E}">
        <p14:creationId xmlns:p14="http://schemas.microsoft.com/office/powerpoint/2010/main" val="236363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8F03-A500-66CB-E0A6-FA40E3D6244F}"/>
              </a:ext>
            </a:extLst>
          </p:cNvPr>
          <p:cNvSpPr>
            <a:spLocks noGrp="1"/>
          </p:cNvSpPr>
          <p:nvPr>
            <p:ph type="title"/>
          </p:nvPr>
        </p:nvSpPr>
        <p:spPr/>
        <p:txBody>
          <a:bodyPr>
            <a:normAutofit fontScale="90000"/>
          </a:bodyPr>
          <a:lstStyle/>
          <a:p>
            <a:r>
              <a:rPr lang="en-US" dirty="0"/>
              <a:t>Objective</a:t>
            </a:r>
          </a:p>
        </p:txBody>
      </p:sp>
      <p:sp>
        <p:nvSpPr>
          <p:cNvPr id="3" name="Text Placeholder 2">
            <a:extLst>
              <a:ext uri="{FF2B5EF4-FFF2-40B4-BE49-F238E27FC236}">
                <a16:creationId xmlns:a16="http://schemas.microsoft.com/office/drawing/2014/main" id="{0FA61EA5-9636-70FF-8844-5FA2D0D0C126}"/>
              </a:ext>
            </a:extLst>
          </p:cNvPr>
          <p:cNvSpPr>
            <a:spLocks noGrp="1"/>
          </p:cNvSpPr>
          <p:nvPr>
            <p:ph type="body" idx="1"/>
          </p:nvPr>
        </p:nvSpPr>
        <p:spPr/>
        <p:txBody>
          <a:bodyPr/>
          <a:lstStyle/>
          <a:p>
            <a:r>
              <a:rPr lang="en-US" dirty="0">
                <a:solidFill>
                  <a:srgbClr val="000000"/>
                </a:solidFill>
              </a:rPr>
              <a:t>Develop a heart failure prediction system that can discover and extract hidden knowledge associated with heart disease.</a:t>
            </a:r>
          </a:p>
          <a:p>
            <a:pPr marL="114300" indent="0">
              <a:buNone/>
            </a:pPr>
            <a:endParaRPr lang="en-US" dirty="0">
              <a:solidFill>
                <a:srgbClr val="000000"/>
              </a:solidFill>
            </a:endParaRPr>
          </a:p>
          <a:p>
            <a:r>
              <a:rPr lang="en-US" dirty="0">
                <a:solidFill>
                  <a:srgbClr val="000000"/>
                </a:solidFill>
              </a:rPr>
              <a:t>This system aims to exploit machine learning techniques on medical data set to assist in prediction of heart disease.</a:t>
            </a:r>
          </a:p>
          <a:p>
            <a:endParaRPr lang="en-US" dirty="0"/>
          </a:p>
        </p:txBody>
      </p:sp>
    </p:spTree>
    <p:extLst>
      <p:ext uri="{BB962C8B-B14F-4D97-AF65-F5344CB8AC3E}">
        <p14:creationId xmlns:p14="http://schemas.microsoft.com/office/powerpoint/2010/main" val="334846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5937-9AC1-B0B1-C673-DFE55484DA7B}"/>
              </a:ext>
            </a:extLst>
          </p:cNvPr>
          <p:cNvSpPr>
            <a:spLocks noGrp="1"/>
          </p:cNvSpPr>
          <p:nvPr>
            <p:ph type="title"/>
          </p:nvPr>
        </p:nvSpPr>
        <p:spPr/>
        <p:txBody>
          <a:bodyPr>
            <a:normAutofit fontScale="90000"/>
          </a:bodyPr>
          <a:lstStyle/>
          <a:p>
            <a:r>
              <a:rPr lang="en-US" dirty="0"/>
              <a:t>Proposed architecture </a:t>
            </a:r>
          </a:p>
        </p:txBody>
      </p:sp>
      <p:sp>
        <p:nvSpPr>
          <p:cNvPr id="3" name="Text Placeholder 2">
            <a:extLst>
              <a:ext uri="{FF2B5EF4-FFF2-40B4-BE49-F238E27FC236}">
                <a16:creationId xmlns:a16="http://schemas.microsoft.com/office/drawing/2014/main" id="{E58B3A8A-237D-A539-BA6C-61F9F2A74CEE}"/>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403F32F7-AB76-94E4-2E5C-6DF7147EA9D9}"/>
              </a:ext>
            </a:extLst>
          </p:cNvPr>
          <p:cNvPicPr>
            <a:picLocks noChangeAspect="1"/>
          </p:cNvPicPr>
          <p:nvPr/>
        </p:nvPicPr>
        <p:blipFill>
          <a:blip r:embed="rId2"/>
          <a:stretch>
            <a:fillRect/>
          </a:stretch>
        </p:blipFill>
        <p:spPr>
          <a:xfrm>
            <a:off x="1269635" y="1026233"/>
            <a:ext cx="6065300" cy="3933893"/>
          </a:xfrm>
          <a:prstGeom prst="rect">
            <a:avLst/>
          </a:prstGeom>
        </p:spPr>
      </p:pic>
    </p:spTree>
    <p:extLst>
      <p:ext uri="{BB962C8B-B14F-4D97-AF65-F5344CB8AC3E}">
        <p14:creationId xmlns:p14="http://schemas.microsoft.com/office/powerpoint/2010/main" val="211994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24991"/>
            <a:ext cx="8520600" cy="90782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Dataset overview</a:t>
            </a:r>
            <a:endParaRPr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50F2616-A6D7-C095-B319-39E13A1C764A}"/>
              </a:ext>
            </a:extLst>
          </p:cNvPr>
          <p:cNvSpPr>
            <a:spLocks noGrp="1"/>
          </p:cNvSpPr>
          <p:nvPr>
            <p:ph type="body" idx="1"/>
          </p:nvPr>
        </p:nvSpPr>
        <p:spPr>
          <a:xfrm>
            <a:off x="311700" y="1220517"/>
            <a:ext cx="7694234" cy="3719873"/>
          </a:xfrm>
        </p:spPr>
        <p:txBody>
          <a:bodyPr>
            <a:normAutofit fontScale="62500" lnSpcReduction="20000"/>
          </a:bodyPr>
          <a:lstStyle/>
          <a:p>
            <a:pPr marL="114300" indent="0">
              <a:buNone/>
            </a:pPr>
            <a:r>
              <a:rPr lang="en-IN"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Source</a:t>
            </a:r>
            <a:r>
              <a:rPr lang="en-I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 Kaggle.com</a:t>
            </a:r>
          </a:p>
          <a:p>
            <a:pPr marL="114300" indent="0">
              <a:buNone/>
            </a:pPr>
            <a:endParaRPr lang="en-IN"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IN"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Number attributes </a:t>
            </a:r>
            <a:r>
              <a:rPr lang="en-I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:11  </a:t>
            </a:r>
          </a:p>
          <a:p>
            <a:pPr marL="114300" indent="0">
              <a:buNone/>
            </a:pPr>
            <a:endParaRPr lang="en-IN" sz="1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Dataset was formed by combining 5 heart datasets which have 11 common features.</a:t>
            </a:r>
          </a:p>
          <a:p>
            <a:pPr>
              <a:buFont typeface="Arial" panose="020B0604020202020204" pitchFamily="34" charset="0"/>
              <a:buChar char="•"/>
            </a:pPr>
            <a:endPar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Datasets used:</a:t>
            </a:r>
          </a:p>
          <a:p>
            <a:pPr marL="114300" indent="0">
              <a:buNone/>
            </a:pPr>
            <a:endPar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Cleveland: 303 observations</a:t>
            </a:r>
          </a:p>
          <a:p>
            <a:pPr marL="114300" indent="0">
              <a:buNone/>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Hungarian: 294 observations</a:t>
            </a:r>
          </a:p>
          <a:p>
            <a:pPr marL="114300" indent="0">
              <a:buNone/>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Switzerland: 123 observations</a:t>
            </a:r>
          </a:p>
          <a:p>
            <a:pPr marL="114300" indent="0">
              <a:buNone/>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Long Beach VA: 200 observations</a:t>
            </a:r>
          </a:p>
          <a:p>
            <a:pPr marL="114300" indent="0">
              <a:buNone/>
            </a:pPr>
            <a:r>
              <a:rPr lang="en-US" sz="22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Stalog</a:t>
            </a: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 (Heart) Data Set: 270 observations</a:t>
            </a:r>
          </a:p>
          <a:p>
            <a:pPr marL="114300" indent="0">
              <a:buNone/>
            </a:pPr>
            <a:endPar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Total: 1190 observations</a:t>
            </a:r>
          </a:p>
          <a:p>
            <a:pPr>
              <a:buFont typeface="Arial" panose="020B0604020202020204" pitchFamily="34" charset="0"/>
              <a:buChar char="•"/>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Duplicated: 272 observations</a:t>
            </a:r>
          </a:p>
          <a:p>
            <a:pPr>
              <a:buFont typeface="Arial" panose="020B0604020202020204" pitchFamily="34" charset="0"/>
              <a:buChar char="•"/>
            </a:pPr>
            <a:r>
              <a:rPr lang="en-US" sz="2200" dirty="0">
                <a:solidFill>
                  <a:srgbClr val="000000"/>
                </a:solidFill>
                <a:latin typeface="Open Sans" panose="020B0606030504020204" pitchFamily="34" charset="0"/>
                <a:ea typeface="Open Sans" panose="020B0606030504020204" pitchFamily="34" charset="0"/>
                <a:cs typeface="Open Sans" panose="020B0606030504020204" pitchFamily="34" charset="0"/>
              </a:rPr>
              <a:t>Final dataset: 918 observations</a:t>
            </a:r>
            <a:endParaRPr lang="en-IN" sz="2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DA8B-1B41-F301-85CB-B71A0262B8E8}"/>
              </a:ext>
            </a:extLst>
          </p:cNvPr>
          <p:cNvSpPr>
            <a:spLocks noGrp="1"/>
          </p:cNvSpPr>
          <p:nvPr>
            <p:ph type="title"/>
          </p:nvPr>
        </p:nvSpPr>
        <p:spPr/>
        <p:txBody>
          <a:bodyPr>
            <a:normAutofit fontScale="90000"/>
          </a:bodyPr>
          <a:lstStyle/>
          <a:p>
            <a:r>
              <a:rPr lang="en-US" dirty="0"/>
              <a:t>Dataset Attributes</a:t>
            </a:r>
          </a:p>
        </p:txBody>
      </p:sp>
      <p:sp>
        <p:nvSpPr>
          <p:cNvPr id="3" name="Text Placeholder 2">
            <a:extLst>
              <a:ext uri="{FF2B5EF4-FFF2-40B4-BE49-F238E27FC236}">
                <a16:creationId xmlns:a16="http://schemas.microsoft.com/office/drawing/2014/main" id="{126BD72B-E445-4CED-9FFD-93D074A2C6ED}"/>
              </a:ext>
            </a:extLst>
          </p:cNvPr>
          <p:cNvSpPr>
            <a:spLocks noGrp="1"/>
          </p:cNvSpPr>
          <p:nvPr>
            <p:ph type="body" idx="1"/>
          </p:nvPr>
        </p:nvSpPr>
        <p:spPr/>
        <p:txBody>
          <a:bodyPr>
            <a:normAutofit fontScale="92500" lnSpcReduction="20000"/>
          </a:bodyPr>
          <a:lstStyle/>
          <a:p>
            <a:pPr marL="114300" indent="0">
              <a:buNone/>
            </a:pPr>
            <a:r>
              <a:rPr lang="en-US" dirty="0">
                <a:solidFill>
                  <a:srgbClr val="000000"/>
                </a:solidFill>
              </a:rPr>
              <a:t>Input Attributes:                                          Target Attribute:</a:t>
            </a:r>
          </a:p>
          <a:p>
            <a:r>
              <a:rPr lang="en-US" dirty="0">
                <a:solidFill>
                  <a:srgbClr val="000000"/>
                </a:solidFill>
              </a:rPr>
              <a:t>Age  (Int)                                               Heart Disease(Boolean)</a:t>
            </a:r>
          </a:p>
          <a:p>
            <a:r>
              <a:rPr lang="en-US" dirty="0">
                <a:solidFill>
                  <a:srgbClr val="000000"/>
                </a:solidFill>
              </a:rPr>
              <a:t>Sex (Boolean)</a:t>
            </a:r>
          </a:p>
          <a:p>
            <a:r>
              <a:rPr lang="en-US" dirty="0" err="1">
                <a:solidFill>
                  <a:srgbClr val="000000"/>
                </a:solidFill>
              </a:rPr>
              <a:t>chestPainType</a:t>
            </a:r>
            <a:r>
              <a:rPr lang="en-US" dirty="0">
                <a:solidFill>
                  <a:srgbClr val="000000"/>
                </a:solidFill>
              </a:rPr>
              <a:t>(category)</a:t>
            </a:r>
          </a:p>
          <a:p>
            <a:r>
              <a:rPr lang="en-US" dirty="0">
                <a:solidFill>
                  <a:srgbClr val="000000"/>
                </a:solidFill>
              </a:rPr>
              <a:t>Resting BP (Int) </a:t>
            </a:r>
          </a:p>
          <a:p>
            <a:r>
              <a:rPr lang="en-US" dirty="0">
                <a:solidFill>
                  <a:srgbClr val="000000"/>
                </a:solidFill>
              </a:rPr>
              <a:t>Cholesterol (Int) </a:t>
            </a:r>
          </a:p>
          <a:p>
            <a:r>
              <a:rPr lang="en-US" dirty="0" err="1">
                <a:solidFill>
                  <a:srgbClr val="000000"/>
                </a:solidFill>
              </a:rPr>
              <a:t>FastingBS</a:t>
            </a:r>
            <a:r>
              <a:rPr lang="en-US" dirty="0">
                <a:solidFill>
                  <a:srgbClr val="000000"/>
                </a:solidFill>
              </a:rPr>
              <a:t>(Boolean)</a:t>
            </a:r>
          </a:p>
          <a:p>
            <a:r>
              <a:rPr lang="en-US" dirty="0">
                <a:solidFill>
                  <a:srgbClr val="000000"/>
                </a:solidFill>
              </a:rPr>
              <a:t>Resting ECG(category)</a:t>
            </a:r>
          </a:p>
          <a:p>
            <a:r>
              <a:rPr lang="en-US" dirty="0" err="1">
                <a:solidFill>
                  <a:srgbClr val="000000"/>
                </a:solidFill>
              </a:rPr>
              <a:t>MaxHR</a:t>
            </a:r>
            <a:r>
              <a:rPr lang="en-US" dirty="0">
                <a:solidFill>
                  <a:srgbClr val="000000"/>
                </a:solidFill>
              </a:rPr>
              <a:t> (Int) </a:t>
            </a:r>
          </a:p>
          <a:p>
            <a:r>
              <a:rPr lang="en-US" dirty="0" err="1">
                <a:solidFill>
                  <a:srgbClr val="000000"/>
                </a:solidFill>
              </a:rPr>
              <a:t>ExcerciseAngina</a:t>
            </a:r>
            <a:r>
              <a:rPr lang="en-US" dirty="0">
                <a:solidFill>
                  <a:srgbClr val="000000"/>
                </a:solidFill>
              </a:rPr>
              <a:t>(Boolean)</a:t>
            </a:r>
          </a:p>
          <a:p>
            <a:r>
              <a:rPr lang="en-US" dirty="0" err="1">
                <a:solidFill>
                  <a:srgbClr val="000000"/>
                </a:solidFill>
              </a:rPr>
              <a:t>Oldspeak</a:t>
            </a:r>
            <a:r>
              <a:rPr lang="en-US" dirty="0">
                <a:solidFill>
                  <a:srgbClr val="000000"/>
                </a:solidFill>
              </a:rPr>
              <a:t>(float)</a:t>
            </a:r>
          </a:p>
          <a:p>
            <a:r>
              <a:rPr lang="en-US" dirty="0" err="1">
                <a:solidFill>
                  <a:srgbClr val="000000"/>
                </a:solidFill>
              </a:rPr>
              <a:t>ST_Slope</a:t>
            </a:r>
            <a:r>
              <a:rPr lang="en-US" dirty="0">
                <a:solidFill>
                  <a:srgbClr val="000000"/>
                </a:solidFill>
              </a:rPr>
              <a:t>(Boolean)</a:t>
            </a: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385885998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9010</TotalTime>
  <Words>1122</Words>
  <Application>Microsoft Office PowerPoint</Application>
  <PresentationFormat>On-screen Show (16:9)</PresentationFormat>
  <Paragraphs>143</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Georgia Pro Black</vt:lpstr>
      <vt:lpstr>Consolas</vt:lpstr>
      <vt:lpstr>Calibri</vt:lpstr>
      <vt:lpstr>Arial</vt:lpstr>
      <vt:lpstr>PT Sans Narrow</vt:lpstr>
      <vt:lpstr>Gilmer</vt:lpstr>
      <vt:lpstr>Wingdings</vt:lpstr>
      <vt:lpstr>Open Sans</vt:lpstr>
      <vt:lpstr>Tropic</vt:lpstr>
      <vt:lpstr>Masters Project Defense(Non-thesis) Heart Failure Prediction </vt:lpstr>
      <vt:lpstr>Problem Statement</vt:lpstr>
      <vt:lpstr>Introduction</vt:lpstr>
      <vt:lpstr>Abstract</vt:lpstr>
      <vt:lpstr>Motivation</vt:lpstr>
      <vt:lpstr>Objective</vt:lpstr>
      <vt:lpstr>Proposed architecture </vt:lpstr>
      <vt:lpstr>Dataset overview</vt:lpstr>
      <vt:lpstr>Dataset Attributes</vt:lpstr>
      <vt:lpstr>Dataset Attributes</vt:lpstr>
      <vt:lpstr>Dataset Preprocessing</vt:lpstr>
      <vt:lpstr>Correlation Matrix </vt:lpstr>
      <vt:lpstr>Density vs Age Distribution Graph</vt:lpstr>
      <vt:lpstr>Age vs Sex vs Disease Prediction Ratio</vt:lpstr>
      <vt:lpstr>Outliers removal:</vt:lpstr>
      <vt:lpstr>Splitting </vt:lpstr>
      <vt:lpstr>Logistic Regression</vt:lpstr>
      <vt:lpstr>Random Forest</vt:lpstr>
      <vt:lpstr>PowerPoint Presentation</vt:lpstr>
      <vt:lpstr>Evaluation</vt:lpstr>
      <vt:lpstr>Results</vt:lpstr>
      <vt:lpstr>Results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Graph2vec: Learning Distributed Representations of Graphs.</dc:title>
  <dc:creator>Sreekar Alakanti</dc:creator>
  <cp:lastModifiedBy>Sreekar Alakanti</cp:lastModifiedBy>
  <cp:revision>72</cp:revision>
  <dcterms:modified xsi:type="dcterms:W3CDTF">2023-11-26T01:38:31Z</dcterms:modified>
</cp:coreProperties>
</file>