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11/3/2016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11/3/2016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11/3/2016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11/3/2016</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11/3/2016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11/3/2016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11/3/2016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11/3/2016</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11/3/2016</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11/3/2016</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Java collections framework</a:t>
            </a:r>
          </a:p>
        </p:txBody>
      </p:sp>
      <p:sp>
        <p:nvSpPr>
          <p:cNvPr id="3" name="Subtitle 2"/>
          <p:cNvSpPr>
            <a:spLocks noGrp="1"/>
          </p:cNvSpPr>
          <p:nvPr>
            <p:ph type="subTitle" idx="1"/>
          </p:nvPr>
        </p:nvSpPr>
        <p:spPr/>
        <p:txBody>
          <a:bodyPr/>
          <a:lstStyle/>
          <a:p>
            <a:r>
              <a:rPr lang="en-US" dirty="0"/>
              <a:t>MAP,  LIST, SET, TREE</a:t>
            </a:r>
          </a:p>
          <a:p>
            <a:r>
              <a:rPr lang="en-US" dirty="0"/>
              <a:t>Jason Bullock</a:t>
            </a:r>
          </a:p>
        </p:txBody>
      </p:sp>
    </p:spTree>
    <p:extLst>
      <p:ext uri="{BB962C8B-B14F-4D97-AF65-F5344CB8AC3E}">
        <p14:creationId xmlns:p14="http://schemas.microsoft.com/office/powerpoint/2010/main" val="1257326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it?</a:t>
            </a:r>
          </a:p>
        </p:txBody>
      </p:sp>
      <p:sp>
        <p:nvSpPr>
          <p:cNvPr id="3" name="Content Placeholder 2"/>
          <p:cNvSpPr>
            <a:spLocks noGrp="1"/>
          </p:cNvSpPr>
          <p:nvPr>
            <p:ph idx="1"/>
          </p:nvPr>
        </p:nvSpPr>
        <p:spPr/>
        <p:txBody>
          <a:bodyPr/>
          <a:lstStyle/>
          <a:p>
            <a:r>
              <a:rPr lang="en-US" dirty="0"/>
              <a:t>The </a:t>
            </a:r>
            <a:r>
              <a:rPr lang="en-US" b="1" dirty="0"/>
              <a:t>Java collections</a:t>
            </a:r>
            <a:r>
              <a:rPr lang="en-US" dirty="0"/>
              <a:t> framework (JCF) is a set of classes and interfaces that implement commonly reusable </a:t>
            </a:r>
            <a:r>
              <a:rPr lang="en-US" b="1" dirty="0"/>
              <a:t>collection</a:t>
            </a:r>
            <a:r>
              <a:rPr lang="en-US" dirty="0"/>
              <a:t> data structures. Although referred to as a framework, it works in a manner of a library. The JCF provides both interfaces that define various </a:t>
            </a:r>
            <a:r>
              <a:rPr lang="en-US" b="1" dirty="0"/>
              <a:t>collections</a:t>
            </a:r>
            <a:r>
              <a:rPr lang="en-US" dirty="0"/>
              <a:t> and classes that implement them.</a:t>
            </a:r>
          </a:p>
        </p:txBody>
      </p:sp>
    </p:spTree>
    <p:extLst>
      <p:ext uri="{BB962C8B-B14F-4D97-AF65-F5344CB8AC3E}">
        <p14:creationId xmlns:p14="http://schemas.microsoft.com/office/powerpoint/2010/main" val="3661653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a:t>
            </a:r>
          </a:p>
        </p:txBody>
      </p:sp>
      <p:sp>
        <p:nvSpPr>
          <p:cNvPr id="3" name="Content Placeholder 2"/>
          <p:cNvSpPr>
            <a:spLocks noGrp="1"/>
          </p:cNvSpPr>
          <p:nvPr>
            <p:ph idx="1"/>
          </p:nvPr>
        </p:nvSpPr>
        <p:spPr/>
        <p:txBody>
          <a:bodyPr/>
          <a:lstStyle/>
          <a:p>
            <a:pPr marL="0" indent="0">
              <a:buNone/>
            </a:pPr>
            <a:r>
              <a:rPr lang="en-US" dirty="0"/>
              <a:t>Collections are used to store, retrieve, manipulate, and communicate aggregate data. They represent data that can be organized into a group</a:t>
            </a:r>
          </a:p>
          <a:p>
            <a:r>
              <a:rPr lang="en-US" dirty="0"/>
              <a:t>A poker hand</a:t>
            </a:r>
          </a:p>
          <a:p>
            <a:r>
              <a:rPr lang="en-US" dirty="0"/>
              <a:t>A folder that contains files</a:t>
            </a:r>
          </a:p>
          <a:p>
            <a:r>
              <a:rPr lang="en-US" dirty="0"/>
              <a:t>A mailbox that contains letters</a:t>
            </a:r>
          </a:p>
          <a:p>
            <a:r>
              <a:rPr lang="en-US" dirty="0"/>
              <a:t>A phone directory that maps names to phone numbers</a:t>
            </a:r>
          </a:p>
          <a:p>
            <a:endParaRPr lang="en-US" dirty="0"/>
          </a:p>
        </p:txBody>
      </p:sp>
    </p:spTree>
    <p:extLst>
      <p:ext uri="{BB962C8B-B14F-4D97-AF65-F5344CB8AC3E}">
        <p14:creationId xmlns:p14="http://schemas.microsoft.com/office/powerpoint/2010/main" val="2112537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 framework – Why use them?</a:t>
            </a:r>
          </a:p>
        </p:txBody>
      </p:sp>
      <p:sp>
        <p:nvSpPr>
          <p:cNvPr id="3" name="Content Placeholder 2"/>
          <p:cNvSpPr>
            <a:spLocks noGrp="1"/>
          </p:cNvSpPr>
          <p:nvPr>
            <p:ph idx="1"/>
          </p:nvPr>
        </p:nvSpPr>
        <p:spPr/>
        <p:txBody>
          <a:bodyPr/>
          <a:lstStyle/>
          <a:p>
            <a:pPr marL="0" indent="0">
              <a:buNone/>
            </a:pPr>
            <a:r>
              <a:rPr lang="en-US" dirty="0"/>
              <a:t>A collections framework is defined as a unified architecture for representing and manipulating data. In Java, this means storing data in arrays, lists, ordered lists, or sets. You do this by using predefined Java Interfaces. So why use them?</a:t>
            </a:r>
          </a:p>
          <a:p>
            <a:pPr marL="0" indent="0">
              <a:buNone/>
            </a:pPr>
            <a:r>
              <a:rPr lang="en-US" b="1" dirty="0"/>
              <a:t>Reduces programming effort:</a:t>
            </a:r>
          </a:p>
          <a:p>
            <a:pPr marL="0" indent="0">
              <a:buNone/>
            </a:pPr>
            <a:r>
              <a:rPr lang="en-US" b="1" dirty="0"/>
              <a:t>Increases program speed and quality</a:t>
            </a:r>
          </a:p>
          <a:p>
            <a:pPr marL="0" indent="0">
              <a:buNone/>
            </a:pPr>
            <a:r>
              <a:rPr lang="en-US" b="1" dirty="0"/>
              <a:t>Allows interoperability among unrelated APIs (for instance, JSON and </a:t>
            </a:r>
            <a:r>
              <a:rPr lang="en-US" b="1" dirty="0" err="1"/>
              <a:t>URLConnection</a:t>
            </a:r>
            <a:r>
              <a:rPr lang="en-US" b="1" dirty="0"/>
              <a:t> as I will demonstrate)</a:t>
            </a:r>
          </a:p>
          <a:p>
            <a:pPr marL="0" indent="0">
              <a:buNone/>
            </a:pPr>
            <a:r>
              <a:rPr lang="en-US" b="1" dirty="0"/>
              <a:t>Allows for software reuse</a:t>
            </a:r>
            <a:endParaRPr lang="en-US" dirty="0"/>
          </a:p>
        </p:txBody>
      </p:sp>
    </p:spTree>
    <p:extLst>
      <p:ext uri="{BB962C8B-B14F-4D97-AF65-F5344CB8AC3E}">
        <p14:creationId xmlns:p14="http://schemas.microsoft.com/office/powerpoint/2010/main" val="2573275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69590" y="964692"/>
            <a:ext cx="7729728" cy="1188720"/>
          </a:xfrm>
        </p:spPr>
        <p:txBody>
          <a:bodyPr/>
          <a:lstStyle/>
          <a:p>
            <a:r>
              <a:rPr lang="en-US" dirty="0"/>
              <a:t>Different kinds if </a:t>
            </a:r>
            <a:r>
              <a:rPr lang="en-US" dirty="0" err="1"/>
              <a:t>interfraces</a:t>
            </a:r>
            <a:endParaRPr lang="en-US" dirty="0"/>
          </a:p>
        </p:txBody>
      </p:sp>
      <p:sp>
        <p:nvSpPr>
          <p:cNvPr id="5" name="Content Placeholder 4"/>
          <p:cNvSpPr>
            <a:spLocks noGrp="1"/>
          </p:cNvSpPr>
          <p:nvPr>
            <p:ph sz="half" idx="1"/>
          </p:nvPr>
        </p:nvSpPr>
        <p:spPr>
          <a:xfrm>
            <a:off x="1520366" y="2638044"/>
            <a:ext cx="4271771" cy="3762756"/>
          </a:xfrm>
        </p:spPr>
        <p:txBody>
          <a:bodyPr>
            <a:normAutofit lnSpcReduction="10000"/>
          </a:bodyPr>
          <a:lstStyle/>
          <a:p>
            <a:pPr marL="0" indent="0">
              <a:buNone/>
            </a:pPr>
            <a:r>
              <a:rPr lang="en-US" dirty="0"/>
              <a:t>Collection Interface – represents a group of objects</a:t>
            </a:r>
          </a:p>
          <a:p>
            <a:pPr marL="0" indent="0">
              <a:buNone/>
            </a:pPr>
            <a:r>
              <a:rPr lang="en-US" dirty="0"/>
              <a:t>Contains methods that tell you how many objects are in a collection (</a:t>
            </a:r>
            <a:r>
              <a:rPr lang="en-US" i="1" dirty="0"/>
              <a:t>size, </a:t>
            </a:r>
            <a:r>
              <a:rPr lang="en-US" i="1" dirty="0" err="1"/>
              <a:t>isEmpty</a:t>
            </a:r>
            <a:r>
              <a:rPr lang="en-US" dirty="0"/>
              <a:t>) if an object exists in the collection, (</a:t>
            </a:r>
            <a:r>
              <a:rPr lang="en-US" i="1" dirty="0"/>
              <a:t>contains</a:t>
            </a:r>
            <a:r>
              <a:rPr lang="en-US" dirty="0"/>
              <a:t>) or add or remove an item from the collection (</a:t>
            </a:r>
            <a:r>
              <a:rPr lang="en-US" i="1" dirty="0"/>
              <a:t>add, remove</a:t>
            </a:r>
            <a:r>
              <a:rPr lang="en-US" dirty="0"/>
              <a:t>)</a:t>
            </a:r>
          </a:p>
          <a:p>
            <a:pPr marL="0" indent="0">
              <a:buNone/>
            </a:pPr>
            <a:r>
              <a:rPr lang="en-US" dirty="0"/>
              <a:t>For example:</a:t>
            </a:r>
          </a:p>
          <a:p>
            <a:pPr marL="0" indent="0">
              <a:buNone/>
            </a:pPr>
            <a:r>
              <a:rPr lang="en-US" altLang="en-US" i="1" dirty="0">
                <a:solidFill>
                  <a:srgbClr val="000000"/>
                </a:solidFill>
                <a:latin typeface="Arial Unicode MS"/>
              </a:rPr>
              <a:t>String joined = </a:t>
            </a:r>
            <a:r>
              <a:rPr lang="en-US" altLang="en-US" i="1" dirty="0" err="1">
                <a:solidFill>
                  <a:srgbClr val="000000"/>
                </a:solidFill>
                <a:latin typeface="Arial Unicode MS"/>
              </a:rPr>
              <a:t>elements.stream</a:t>
            </a:r>
            <a:r>
              <a:rPr lang="en-US" altLang="en-US" i="1" dirty="0">
                <a:solidFill>
                  <a:srgbClr val="000000"/>
                </a:solidFill>
                <a:latin typeface="Arial Unicode MS"/>
              </a:rPr>
              <a:t>() .map(Object::</a:t>
            </a:r>
            <a:r>
              <a:rPr lang="en-US" altLang="en-US" i="1" dirty="0" err="1">
                <a:solidFill>
                  <a:srgbClr val="000000"/>
                </a:solidFill>
                <a:latin typeface="Arial Unicode MS"/>
              </a:rPr>
              <a:t>toString</a:t>
            </a:r>
            <a:r>
              <a:rPr lang="en-US" altLang="en-US" i="1" dirty="0">
                <a:solidFill>
                  <a:srgbClr val="000000"/>
                </a:solidFill>
                <a:latin typeface="Arial Unicode MS"/>
              </a:rPr>
              <a:t>) .collect(</a:t>
            </a:r>
            <a:r>
              <a:rPr lang="en-US" altLang="en-US" i="1" dirty="0" err="1">
                <a:solidFill>
                  <a:srgbClr val="000000"/>
                </a:solidFill>
                <a:latin typeface="Arial Unicode MS"/>
              </a:rPr>
              <a:t>Collectors.joining</a:t>
            </a:r>
            <a:r>
              <a:rPr lang="en-US" altLang="en-US" i="1" dirty="0">
                <a:solidFill>
                  <a:srgbClr val="000000"/>
                </a:solidFill>
                <a:latin typeface="Arial Unicode MS"/>
              </a:rPr>
              <a:t>(", "));</a:t>
            </a:r>
            <a:r>
              <a:rPr lang="en-US" altLang="en-US" sz="1400" i="1" dirty="0">
                <a:solidFill>
                  <a:schemeClr val="tx1"/>
                </a:solidFill>
              </a:rPr>
              <a:t> </a:t>
            </a:r>
          </a:p>
          <a:p>
            <a:pPr marL="0" indent="0">
              <a:buNone/>
            </a:pPr>
            <a:r>
              <a:rPr lang="en-US" altLang="en-US" sz="1400" i="1" dirty="0">
                <a:solidFill>
                  <a:schemeClr val="tx1"/>
                </a:solidFill>
                <a:latin typeface="Arial" panose="020B0604020202020204" pitchFamily="34" charset="0"/>
              </a:rPr>
              <a:t>This searches through a collection and converts the objects in the collection to Strings</a:t>
            </a:r>
            <a:endParaRPr lang="en-US" altLang="en-US" sz="4000" i="1" dirty="0">
              <a:solidFill>
                <a:schemeClr val="tx1"/>
              </a:solidFill>
              <a:latin typeface="Arial" panose="020B0604020202020204" pitchFamily="34" charset="0"/>
            </a:endParaRPr>
          </a:p>
          <a:p>
            <a:pPr marL="0" indent="0">
              <a:buNone/>
            </a:pPr>
            <a:endParaRPr lang="en-US" dirty="0"/>
          </a:p>
        </p:txBody>
      </p:sp>
      <p:sp>
        <p:nvSpPr>
          <p:cNvPr id="6" name="Content Placeholder 5"/>
          <p:cNvSpPr>
            <a:spLocks noGrp="1"/>
          </p:cNvSpPr>
          <p:nvPr>
            <p:ph sz="half" idx="2"/>
          </p:nvPr>
        </p:nvSpPr>
        <p:spPr>
          <a:xfrm>
            <a:off x="6276769" y="2638044"/>
            <a:ext cx="4270247" cy="3101982"/>
          </a:xfrm>
        </p:spPr>
        <p:txBody>
          <a:bodyPr>
            <a:normAutofit lnSpcReduction="10000"/>
          </a:bodyPr>
          <a:lstStyle/>
          <a:p>
            <a:pPr marL="0" indent="0">
              <a:buNone/>
            </a:pPr>
            <a:r>
              <a:rPr lang="en-US" dirty="0"/>
              <a:t>SET – a set is a Java interface that cannot contain duplicate objects</a:t>
            </a:r>
          </a:p>
          <a:p>
            <a:pPr marL="0" indent="0">
              <a:buNone/>
            </a:pPr>
            <a:r>
              <a:rPr lang="en-US" dirty="0"/>
              <a:t>Can use </a:t>
            </a:r>
            <a:r>
              <a:rPr lang="en-US" i="1" dirty="0" err="1"/>
              <a:t>HashSet</a:t>
            </a:r>
            <a:r>
              <a:rPr lang="en-US" dirty="0"/>
              <a:t>, </a:t>
            </a:r>
            <a:r>
              <a:rPr lang="en-US" i="1" dirty="0" err="1"/>
              <a:t>TreeSet</a:t>
            </a:r>
            <a:r>
              <a:rPr lang="en-US" dirty="0"/>
              <a:t>, or </a:t>
            </a:r>
            <a:r>
              <a:rPr lang="en-US" i="1" dirty="0" err="1"/>
              <a:t>LinkedHashSet</a:t>
            </a:r>
            <a:endParaRPr lang="en-US" i="1" dirty="0"/>
          </a:p>
          <a:p>
            <a:pPr marL="0" indent="0">
              <a:buNone/>
            </a:pPr>
            <a:endParaRPr lang="en-US" dirty="0"/>
          </a:p>
          <a:p>
            <a:pPr marL="0" indent="0">
              <a:buNone/>
            </a:pPr>
            <a:r>
              <a:rPr lang="en-US" dirty="0"/>
              <a:t>For Example:</a:t>
            </a:r>
          </a:p>
          <a:p>
            <a:pPr marL="0" indent="0">
              <a:buNone/>
            </a:pPr>
            <a:r>
              <a:rPr lang="en-US" altLang="en-US" i="1" dirty="0">
                <a:solidFill>
                  <a:srgbClr val="000000"/>
                </a:solidFill>
                <a:latin typeface="Arial Unicode MS"/>
              </a:rPr>
              <a:t>Collection&lt;Type&gt; </a:t>
            </a:r>
            <a:r>
              <a:rPr lang="en-US" altLang="en-US" i="1" dirty="0" err="1">
                <a:solidFill>
                  <a:srgbClr val="000000"/>
                </a:solidFill>
                <a:latin typeface="Arial Unicode MS"/>
              </a:rPr>
              <a:t>noDups</a:t>
            </a:r>
            <a:r>
              <a:rPr lang="en-US" altLang="en-US" i="1" dirty="0">
                <a:solidFill>
                  <a:srgbClr val="000000"/>
                </a:solidFill>
                <a:latin typeface="Arial Unicode MS"/>
              </a:rPr>
              <a:t> = new </a:t>
            </a:r>
            <a:r>
              <a:rPr lang="en-US" altLang="en-US" i="1" dirty="0" err="1">
                <a:solidFill>
                  <a:srgbClr val="000000"/>
                </a:solidFill>
                <a:latin typeface="Arial Unicode MS"/>
              </a:rPr>
              <a:t>HashSet</a:t>
            </a:r>
            <a:r>
              <a:rPr lang="en-US" altLang="en-US" i="1" dirty="0">
                <a:solidFill>
                  <a:srgbClr val="000000"/>
                </a:solidFill>
                <a:latin typeface="Arial Unicode MS"/>
              </a:rPr>
              <a:t>&lt;Type&gt;(c);</a:t>
            </a:r>
            <a:r>
              <a:rPr lang="en-US" altLang="en-US" sz="1600" i="1" dirty="0">
                <a:solidFill>
                  <a:schemeClr val="tx1"/>
                </a:solidFill>
              </a:rPr>
              <a:t> </a:t>
            </a:r>
          </a:p>
          <a:p>
            <a:pPr marL="0" indent="0">
              <a:buNone/>
            </a:pPr>
            <a:r>
              <a:rPr lang="en-US" altLang="en-US" sz="1600" i="1" dirty="0">
                <a:solidFill>
                  <a:schemeClr val="tx1"/>
                </a:solidFill>
              </a:rPr>
              <a:t>This code searches a collection of objects and gets rid of the duplicates, leaving the unique values</a:t>
            </a:r>
            <a:endParaRPr lang="en-US" altLang="en-US" i="1" dirty="0"/>
          </a:p>
          <a:p>
            <a:pPr marL="0" indent="0">
              <a:buNone/>
            </a:pPr>
            <a:endParaRPr lang="en-US" altLang="en-US" sz="4400" dirty="0">
              <a:solidFill>
                <a:schemeClr val="tx1"/>
              </a:solidFill>
              <a:latin typeface="Arial" panose="020B0604020202020204" pitchFamily="34" charset="0"/>
            </a:endParaRPr>
          </a:p>
        </p:txBody>
      </p:sp>
      <p:sp>
        <p:nvSpPr>
          <p:cNvPr id="9" name="Rectangle 3"/>
          <p:cNvSpPr>
            <a:spLocks noChangeArrowheads="1"/>
          </p:cNvSpPr>
          <p:nvPr/>
        </p:nvSpPr>
        <p:spPr bwMode="auto">
          <a:xfrm>
            <a:off x="-61546"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rPr>
              <a:t>String joined = </a:t>
            </a:r>
            <a:r>
              <a:rPr kumimoji="0" lang="en-US" altLang="en-US" sz="1000" b="0" i="0" u="none" strike="noStrike" cap="none" normalizeH="0" baseline="0" dirty="0" err="1">
                <a:ln>
                  <a:noFill/>
                </a:ln>
                <a:solidFill>
                  <a:srgbClr val="000000"/>
                </a:solidFill>
                <a:effectLst/>
                <a:latin typeface="Arial Unicode MS"/>
              </a:rPr>
              <a:t>elements.stream</a:t>
            </a:r>
            <a:r>
              <a:rPr kumimoji="0" lang="en-US" altLang="en-US" sz="1000" b="0" i="0" u="none" strike="noStrike" cap="none" normalizeH="0" baseline="0" dirty="0">
                <a:ln>
                  <a:noFill/>
                </a:ln>
                <a:solidFill>
                  <a:srgbClr val="000000"/>
                </a:solidFill>
                <a:effectLst/>
                <a:latin typeface="Arial Unicode MS"/>
              </a:rPr>
              <a:t>() .map(Object::</a:t>
            </a:r>
            <a:r>
              <a:rPr kumimoji="0" lang="en-US" altLang="en-US" sz="1000" b="0" i="0" u="none" strike="noStrike" cap="none" normalizeH="0" baseline="0" dirty="0" err="1">
                <a:ln>
                  <a:noFill/>
                </a:ln>
                <a:solidFill>
                  <a:srgbClr val="000000"/>
                </a:solidFill>
                <a:effectLst/>
                <a:latin typeface="Arial Unicode MS"/>
              </a:rPr>
              <a:t>toString</a:t>
            </a:r>
            <a:r>
              <a:rPr kumimoji="0" lang="en-US" altLang="en-US" sz="1000" b="0" i="0" u="none" strike="noStrike" cap="none" normalizeH="0" baseline="0" dirty="0">
                <a:ln>
                  <a:noFill/>
                </a:ln>
                <a:solidFill>
                  <a:srgbClr val="000000"/>
                </a:solidFill>
                <a:effectLst/>
                <a:latin typeface="Arial Unicode MS"/>
              </a:rPr>
              <a:t>) .collect(</a:t>
            </a:r>
            <a:r>
              <a:rPr kumimoji="0" lang="en-US" altLang="en-US" sz="1000" b="0" i="0" u="none" strike="noStrike" cap="none" normalizeH="0" baseline="0" dirty="0" err="1">
                <a:ln>
                  <a:noFill/>
                </a:ln>
                <a:solidFill>
                  <a:srgbClr val="000000"/>
                </a:solidFill>
                <a:effectLst/>
                <a:latin typeface="Arial Unicode MS"/>
              </a:rPr>
              <a:t>Collectors.joining</a:t>
            </a:r>
            <a:r>
              <a:rPr kumimoji="0" lang="en-US" altLang="en-US" sz="1000" b="0" i="0" u="none" strike="noStrike" cap="none" normalizeH="0" baseline="0" dirty="0">
                <a:ln>
                  <a:noFill/>
                </a:ln>
                <a:solidFill>
                  <a:srgbClr val="000000"/>
                </a:solidFill>
                <a:effectLst/>
                <a:latin typeface="Arial Unicode MS"/>
              </a:rPr>
              <a:t>(", "));</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4"/>
          <p:cNvSpPr>
            <a:spLocks noChangeArrowheads="1"/>
          </p:cNvSpPr>
          <p:nvPr/>
        </p:nvSpPr>
        <p:spPr bwMode="auto">
          <a:xfrm>
            <a:off x="90854"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Arial Unicode MS"/>
              </a:rPr>
              <a:t>Collection&lt;Type&gt; </a:t>
            </a:r>
            <a:r>
              <a:rPr kumimoji="0" lang="en-US" altLang="en-US" sz="900" b="0" i="0" u="none" strike="noStrike" cap="none" normalizeH="0" baseline="0" dirty="0" err="1">
                <a:ln>
                  <a:noFill/>
                </a:ln>
                <a:solidFill>
                  <a:srgbClr val="000000"/>
                </a:solidFill>
                <a:effectLst/>
                <a:latin typeface="Arial Unicode MS"/>
              </a:rPr>
              <a:t>noDups</a:t>
            </a:r>
            <a:r>
              <a:rPr kumimoji="0" lang="en-US" altLang="en-US" sz="900" b="0" i="0" u="none" strike="noStrike" cap="none" normalizeH="0" baseline="0" dirty="0">
                <a:ln>
                  <a:noFill/>
                </a:ln>
                <a:solidFill>
                  <a:srgbClr val="000000"/>
                </a:solidFill>
                <a:effectLst/>
                <a:latin typeface="Arial Unicode MS"/>
              </a:rPr>
              <a:t> = new </a:t>
            </a:r>
            <a:r>
              <a:rPr kumimoji="0" lang="en-US" altLang="en-US" sz="900" b="0" i="0" u="none" strike="noStrike" cap="none" normalizeH="0" baseline="0" dirty="0" err="1">
                <a:ln>
                  <a:noFill/>
                </a:ln>
                <a:solidFill>
                  <a:srgbClr val="000000"/>
                </a:solidFill>
                <a:effectLst/>
                <a:latin typeface="Arial Unicode MS"/>
              </a:rPr>
              <a:t>HashSet</a:t>
            </a:r>
            <a:r>
              <a:rPr kumimoji="0" lang="en-US" altLang="en-US" sz="900" b="0" i="0" u="none" strike="noStrike" cap="none" normalizeH="0" baseline="0" dirty="0">
                <a:ln>
                  <a:noFill/>
                </a:ln>
                <a:solidFill>
                  <a:srgbClr val="000000"/>
                </a:solidFill>
                <a:effectLst/>
                <a:latin typeface="Arial Unicode MS"/>
              </a:rPr>
              <a:t>&lt;Type&gt;(c);</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16244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TREES</a:t>
            </a:r>
          </a:p>
        </p:txBody>
      </p:sp>
      <p:sp>
        <p:nvSpPr>
          <p:cNvPr id="4" name="Content Placeholder 3"/>
          <p:cNvSpPr>
            <a:spLocks noGrp="1"/>
          </p:cNvSpPr>
          <p:nvPr>
            <p:ph sz="half" idx="1"/>
          </p:nvPr>
        </p:nvSpPr>
        <p:spPr/>
        <p:txBody>
          <a:bodyPr/>
          <a:lstStyle/>
          <a:p>
            <a:pPr marL="0" indent="0">
              <a:buNone/>
            </a:pPr>
            <a:r>
              <a:rPr lang="en-US" dirty="0" err="1"/>
              <a:t>TreeSet</a:t>
            </a:r>
            <a:r>
              <a:rPr lang="en-US" dirty="0"/>
              <a:t> – Implements the Set Interface but sorts the results into an ascending ordered tree.</a:t>
            </a:r>
          </a:p>
          <a:p>
            <a:pPr marL="0" indent="0">
              <a:buNone/>
            </a:pPr>
            <a:r>
              <a:rPr lang="en-US" altLang="en-US" dirty="0" err="1">
                <a:solidFill>
                  <a:srgbClr val="7F0055"/>
                </a:solidFill>
                <a:latin typeface="Menlo"/>
              </a:rPr>
              <a:t>TreeSet</a:t>
            </a:r>
            <a:r>
              <a:rPr lang="en-US" altLang="en-US" dirty="0">
                <a:solidFill>
                  <a:srgbClr val="313131"/>
                </a:solidFill>
                <a:latin typeface="Menlo"/>
              </a:rPr>
              <a:t> </a:t>
            </a:r>
            <a:r>
              <a:rPr lang="en-US" altLang="en-US" dirty="0" err="1">
                <a:solidFill>
                  <a:srgbClr val="313131"/>
                </a:solidFill>
                <a:latin typeface="Menlo"/>
              </a:rPr>
              <a:t>ts</a:t>
            </a:r>
            <a:r>
              <a:rPr lang="en-US" altLang="en-US" dirty="0">
                <a:solidFill>
                  <a:srgbClr val="313131"/>
                </a:solidFill>
                <a:latin typeface="Menlo"/>
              </a:rPr>
              <a:t> </a:t>
            </a:r>
            <a:r>
              <a:rPr lang="en-US" altLang="en-US" dirty="0">
                <a:solidFill>
                  <a:srgbClr val="666600"/>
                </a:solidFill>
                <a:latin typeface="Menlo"/>
              </a:rPr>
              <a:t>=</a:t>
            </a:r>
            <a:r>
              <a:rPr lang="en-US" altLang="en-US" dirty="0">
                <a:solidFill>
                  <a:srgbClr val="313131"/>
                </a:solidFill>
                <a:latin typeface="Menlo"/>
              </a:rPr>
              <a:t> </a:t>
            </a:r>
            <a:r>
              <a:rPr lang="en-US" altLang="en-US" dirty="0">
                <a:solidFill>
                  <a:srgbClr val="000088"/>
                </a:solidFill>
                <a:latin typeface="Menlo"/>
              </a:rPr>
              <a:t>new</a:t>
            </a:r>
            <a:r>
              <a:rPr lang="en-US" altLang="en-US" dirty="0">
                <a:solidFill>
                  <a:srgbClr val="313131"/>
                </a:solidFill>
                <a:latin typeface="Menlo"/>
              </a:rPr>
              <a:t> </a:t>
            </a:r>
            <a:r>
              <a:rPr lang="en-US" altLang="en-US" dirty="0" err="1">
                <a:solidFill>
                  <a:srgbClr val="7F0055"/>
                </a:solidFill>
                <a:latin typeface="Menlo"/>
              </a:rPr>
              <a:t>TreeSet</a:t>
            </a:r>
            <a:r>
              <a:rPr lang="en-US" altLang="en-US" dirty="0">
                <a:solidFill>
                  <a:srgbClr val="666600"/>
                </a:solidFill>
                <a:latin typeface="Menlo"/>
              </a:rPr>
              <a:t>();</a:t>
            </a:r>
            <a:r>
              <a:rPr lang="en-US" altLang="en-US" sz="1600" dirty="0">
                <a:solidFill>
                  <a:schemeClr val="tx1"/>
                </a:solidFill>
              </a:rPr>
              <a:t> </a:t>
            </a:r>
            <a:endParaRPr lang="en-US" altLang="en-US" sz="4400" dirty="0">
              <a:solidFill>
                <a:schemeClr val="tx1"/>
              </a:solidFill>
              <a:latin typeface="Arial" panose="020B0604020202020204" pitchFamily="34" charset="0"/>
            </a:endParaRPr>
          </a:p>
          <a:p>
            <a:pPr marL="0" indent="0">
              <a:buNone/>
            </a:pPr>
            <a:endParaRPr lang="en-US" dirty="0"/>
          </a:p>
          <a:p>
            <a:pPr marL="0" indent="0">
              <a:buNone/>
            </a:pPr>
            <a:endParaRPr lang="en-US" dirty="0"/>
          </a:p>
        </p:txBody>
      </p:sp>
      <p:sp>
        <p:nvSpPr>
          <p:cNvPr id="5" name="Content Placeholder 4"/>
          <p:cNvSpPr>
            <a:spLocks noGrp="1"/>
          </p:cNvSpPr>
          <p:nvPr>
            <p:ph sz="half" idx="2"/>
          </p:nvPr>
        </p:nvSpPr>
        <p:spPr/>
        <p:txBody>
          <a:bodyPr/>
          <a:lstStyle/>
          <a:p>
            <a:pPr marL="0" indent="0">
              <a:buNone/>
            </a:pPr>
            <a:r>
              <a:rPr lang="en-US" dirty="0" err="1"/>
              <a:t>TreeMap</a:t>
            </a:r>
            <a:r>
              <a:rPr lang="en-US" dirty="0"/>
              <a:t> – Implements the Map interface which stores objects represented by a key, and sorts them into an ascending list</a:t>
            </a:r>
          </a:p>
          <a:p>
            <a:pPr marL="0" indent="0">
              <a:buNone/>
            </a:pPr>
            <a:endParaRPr lang="en-US" dirty="0"/>
          </a:p>
          <a:p>
            <a:pPr marL="0" indent="0">
              <a:buNone/>
            </a:pPr>
            <a:r>
              <a:rPr lang="en-US" altLang="en-US" dirty="0" err="1">
                <a:solidFill>
                  <a:srgbClr val="7F0055"/>
                </a:solidFill>
                <a:latin typeface="Menlo"/>
              </a:rPr>
              <a:t>TreeMap</a:t>
            </a:r>
            <a:r>
              <a:rPr lang="en-US" altLang="en-US" dirty="0">
                <a:solidFill>
                  <a:srgbClr val="313131"/>
                </a:solidFill>
                <a:latin typeface="Menlo"/>
              </a:rPr>
              <a:t> tm </a:t>
            </a:r>
            <a:r>
              <a:rPr lang="en-US" altLang="en-US" dirty="0">
                <a:solidFill>
                  <a:srgbClr val="666600"/>
                </a:solidFill>
                <a:latin typeface="Menlo"/>
              </a:rPr>
              <a:t>=</a:t>
            </a:r>
            <a:r>
              <a:rPr lang="en-US" altLang="en-US" dirty="0">
                <a:solidFill>
                  <a:srgbClr val="313131"/>
                </a:solidFill>
                <a:latin typeface="Menlo"/>
              </a:rPr>
              <a:t> </a:t>
            </a:r>
            <a:r>
              <a:rPr lang="en-US" altLang="en-US" dirty="0">
                <a:solidFill>
                  <a:srgbClr val="000088"/>
                </a:solidFill>
                <a:latin typeface="Menlo"/>
              </a:rPr>
              <a:t>new</a:t>
            </a:r>
            <a:r>
              <a:rPr lang="en-US" altLang="en-US" dirty="0">
                <a:solidFill>
                  <a:srgbClr val="313131"/>
                </a:solidFill>
                <a:latin typeface="Menlo"/>
              </a:rPr>
              <a:t> </a:t>
            </a:r>
            <a:r>
              <a:rPr lang="en-US" altLang="en-US" dirty="0" err="1">
                <a:solidFill>
                  <a:srgbClr val="7F0055"/>
                </a:solidFill>
                <a:latin typeface="Menlo"/>
              </a:rPr>
              <a:t>TreeMap</a:t>
            </a:r>
            <a:r>
              <a:rPr lang="en-US" altLang="en-US" dirty="0">
                <a:solidFill>
                  <a:srgbClr val="666600"/>
                </a:solidFill>
                <a:latin typeface="Menlo"/>
              </a:rPr>
              <a:t>();</a:t>
            </a:r>
            <a:r>
              <a:rPr lang="en-US" altLang="en-US" sz="1600" dirty="0">
                <a:solidFill>
                  <a:schemeClr val="tx1"/>
                </a:solidFill>
              </a:rPr>
              <a:t> </a:t>
            </a:r>
            <a:endParaRPr lang="en-US" altLang="en-US" sz="4400" dirty="0">
              <a:solidFill>
                <a:schemeClr val="tx1"/>
              </a:solidFill>
              <a:latin typeface="Arial" panose="020B0604020202020204" pitchFamily="34" charset="0"/>
            </a:endParaRPr>
          </a:p>
          <a:p>
            <a:pPr marL="0" indent="0">
              <a:buNone/>
            </a:pPr>
            <a:endParaRPr lang="en-US" dirty="0"/>
          </a:p>
        </p:txBody>
      </p:sp>
      <p:sp>
        <p:nvSpPr>
          <p:cNvPr id="6"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err="1">
                <a:ln>
                  <a:noFill/>
                </a:ln>
                <a:solidFill>
                  <a:srgbClr val="7F0055"/>
                </a:solidFill>
                <a:effectLst/>
                <a:latin typeface="Menlo"/>
              </a:rPr>
              <a:t>TreeMap</a:t>
            </a:r>
            <a:r>
              <a:rPr kumimoji="0" lang="en-US" altLang="en-US" sz="900" b="0" i="0" u="none" strike="noStrike" cap="none" normalizeH="0" baseline="0" dirty="0">
                <a:ln>
                  <a:noFill/>
                </a:ln>
                <a:solidFill>
                  <a:srgbClr val="313131"/>
                </a:solidFill>
                <a:effectLst/>
                <a:latin typeface="Menlo"/>
              </a:rPr>
              <a:t> tm </a:t>
            </a:r>
            <a:r>
              <a:rPr kumimoji="0" lang="en-US" altLang="en-US" sz="900" b="0" i="0" u="none" strike="noStrike" cap="none" normalizeH="0" baseline="0" dirty="0">
                <a:ln>
                  <a:noFill/>
                </a:ln>
                <a:solidFill>
                  <a:srgbClr val="666600"/>
                </a:solidFill>
                <a:effectLst/>
                <a:latin typeface="Menlo"/>
              </a:rPr>
              <a:t>=</a:t>
            </a:r>
            <a:r>
              <a:rPr kumimoji="0" lang="en-US" altLang="en-US" sz="900" b="0" i="0" u="none" strike="noStrike" cap="none" normalizeH="0" baseline="0" dirty="0">
                <a:ln>
                  <a:noFill/>
                </a:ln>
                <a:solidFill>
                  <a:srgbClr val="313131"/>
                </a:solidFill>
                <a:effectLst/>
                <a:latin typeface="Menlo"/>
              </a:rPr>
              <a:t> </a:t>
            </a:r>
            <a:r>
              <a:rPr kumimoji="0" lang="en-US" altLang="en-US" sz="900" b="0" i="0" u="none" strike="noStrike" cap="none" normalizeH="0" baseline="0" dirty="0">
                <a:ln>
                  <a:noFill/>
                </a:ln>
                <a:solidFill>
                  <a:srgbClr val="000088"/>
                </a:solidFill>
                <a:effectLst/>
                <a:latin typeface="Menlo"/>
              </a:rPr>
              <a:t>new</a:t>
            </a:r>
            <a:r>
              <a:rPr kumimoji="0" lang="en-US" altLang="en-US" sz="900" b="0" i="0" u="none" strike="noStrike" cap="none" normalizeH="0" baseline="0" dirty="0">
                <a:ln>
                  <a:noFill/>
                </a:ln>
                <a:solidFill>
                  <a:srgbClr val="313131"/>
                </a:solidFill>
                <a:effectLst/>
                <a:latin typeface="Menlo"/>
              </a:rPr>
              <a:t> </a:t>
            </a:r>
            <a:r>
              <a:rPr kumimoji="0" lang="en-US" altLang="en-US" sz="900" b="0" i="0" u="none" strike="noStrike" cap="none" normalizeH="0" baseline="0" dirty="0" err="1">
                <a:ln>
                  <a:noFill/>
                </a:ln>
                <a:solidFill>
                  <a:srgbClr val="7F0055"/>
                </a:solidFill>
                <a:effectLst/>
                <a:latin typeface="Menlo"/>
              </a:rPr>
              <a:t>TreeMap</a:t>
            </a:r>
            <a:r>
              <a:rPr kumimoji="0" lang="en-US" altLang="en-US" sz="900" b="0" i="0" u="none" strike="noStrike" cap="none" normalizeH="0" baseline="0" dirty="0">
                <a:ln>
                  <a:noFill/>
                </a:ln>
                <a:solidFill>
                  <a:srgbClr val="666600"/>
                </a:solidFill>
                <a:effectLst/>
                <a:latin typeface="Menlo"/>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65527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169590" y="964692"/>
            <a:ext cx="7729728" cy="1188720"/>
          </a:xfrm>
        </p:spPr>
        <p:txBody>
          <a:bodyPr/>
          <a:lstStyle/>
          <a:p>
            <a:r>
              <a:rPr lang="en-US" dirty="0"/>
              <a:t>Different kinds if </a:t>
            </a:r>
            <a:r>
              <a:rPr lang="en-US" dirty="0" err="1"/>
              <a:t>interfraces</a:t>
            </a:r>
            <a:endParaRPr lang="en-US" dirty="0"/>
          </a:p>
        </p:txBody>
      </p:sp>
      <p:sp>
        <p:nvSpPr>
          <p:cNvPr id="5" name="Content Placeholder 4"/>
          <p:cNvSpPr>
            <a:spLocks noGrp="1"/>
          </p:cNvSpPr>
          <p:nvPr>
            <p:ph sz="half" idx="1"/>
          </p:nvPr>
        </p:nvSpPr>
        <p:spPr>
          <a:xfrm>
            <a:off x="1520366" y="2638044"/>
            <a:ext cx="4271771" cy="3762756"/>
          </a:xfrm>
        </p:spPr>
        <p:txBody>
          <a:bodyPr>
            <a:normAutofit fontScale="92500" lnSpcReduction="10000"/>
          </a:bodyPr>
          <a:lstStyle/>
          <a:p>
            <a:pPr marL="0" indent="0">
              <a:buNone/>
            </a:pPr>
            <a:r>
              <a:rPr lang="en-US" dirty="0"/>
              <a:t>List Interface – extends a collection and stores elements in a list.</a:t>
            </a:r>
          </a:p>
          <a:p>
            <a:pPr marL="0" indent="0">
              <a:buNone/>
            </a:pPr>
            <a:r>
              <a:rPr lang="en-US" altLang="en-US" dirty="0">
                <a:solidFill>
                  <a:schemeClr val="tx1"/>
                </a:solidFill>
                <a:latin typeface="Arial" panose="020B0604020202020204" pitchFamily="34" charset="0"/>
              </a:rPr>
              <a:t>Can contain duplicate elements (unlike a Set)</a:t>
            </a:r>
          </a:p>
          <a:p>
            <a:pPr marL="0" indent="0">
              <a:buNone/>
            </a:pPr>
            <a:r>
              <a:rPr lang="en-US" dirty="0"/>
              <a:t>For Example:</a:t>
            </a:r>
          </a:p>
          <a:p>
            <a:pPr marL="0" indent="0">
              <a:buNone/>
            </a:pPr>
            <a:endParaRPr lang="en-US" dirty="0"/>
          </a:p>
          <a:p>
            <a:pPr marL="0" indent="0">
              <a:spcBef>
                <a:spcPts val="0"/>
              </a:spcBef>
              <a:buNone/>
            </a:pPr>
            <a:r>
              <a:rPr lang="en-US" altLang="en-US" sz="1600" dirty="0">
                <a:solidFill>
                  <a:srgbClr val="7F0055"/>
                </a:solidFill>
                <a:latin typeface="Menlo"/>
              </a:rPr>
              <a:t>List</a:t>
            </a:r>
            <a:r>
              <a:rPr lang="en-US" altLang="en-US" sz="1600" dirty="0">
                <a:solidFill>
                  <a:srgbClr val="313131"/>
                </a:solidFill>
                <a:latin typeface="Menlo"/>
              </a:rPr>
              <a:t> a1 </a:t>
            </a:r>
            <a:r>
              <a:rPr lang="en-US" altLang="en-US" sz="1600" dirty="0">
                <a:solidFill>
                  <a:srgbClr val="666600"/>
                </a:solidFill>
                <a:latin typeface="Menlo"/>
              </a:rPr>
              <a:t>=</a:t>
            </a:r>
            <a:r>
              <a:rPr lang="en-US" altLang="en-US" sz="1600" dirty="0">
                <a:solidFill>
                  <a:srgbClr val="313131"/>
                </a:solidFill>
                <a:latin typeface="Menlo"/>
              </a:rPr>
              <a:t> </a:t>
            </a:r>
            <a:r>
              <a:rPr lang="en-US" altLang="en-US" sz="1600" dirty="0">
                <a:solidFill>
                  <a:srgbClr val="000088"/>
                </a:solidFill>
                <a:latin typeface="Menlo"/>
              </a:rPr>
              <a:t>new</a:t>
            </a:r>
            <a:r>
              <a:rPr lang="en-US" altLang="en-US" sz="1600" dirty="0">
                <a:solidFill>
                  <a:srgbClr val="313131"/>
                </a:solidFill>
                <a:latin typeface="Menlo"/>
              </a:rPr>
              <a:t> </a:t>
            </a:r>
            <a:r>
              <a:rPr lang="en-US" altLang="en-US" sz="1600" dirty="0" err="1">
                <a:solidFill>
                  <a:srgbClr val="7F0055"/>
                </a:solidFill>
                <a:latin typeface="Menlo"/>
              </a:rPr>
              <a:t>ArrayList</a:t>
            </a:r>
            <a:r>
              <a:rPr lang="en-US" altLang="en-US" sz="1600" dirty="0">
                <a:solidFill>
                  <a:srgbClr val="666600"/>
                </a:solidFill>
                <a:latin typeface="Menlo"/>
              </a:rPr>
              <a:t>();</a:t>
            </a:r>
          </a:p>
          <a:p>
            <a:pPr marL="0" indent="0">
              <a:spcBef>
                <a:spcPts val="0"/>
              </a:spcBef>
              <a:buNone/>
            </a:pPr>
            <a:r>
              <a:rPr lang="en-US" altLang="en-US" sz="1600" dirty="0">
                <a:solidFill>
                  <a:srgbClr val="313131"/>
                </a:solidFill>
                <a:latin typeface="Menlo"/>
              </a:rPr>
              <a:t>a1</a:t>
            </a:r>
            <a:r>
              <a:rPr lang="en-US" altLang="en-US" sz="1600" dirty="0">
                <a:solidFill>
                  <a:srgbClr val="666600"/>
                </a:solidFill>
                <a:latin typeface="Menlo"/>
              </a:rPr>
              <a:t>.</a:t>
            </a:r>
            <a:r>
              <a:rPr lang="en-US" altLang="en-US" sz="1600" dirty="0">
                <a:solidFill>
                  <a:srgbClr val="313131"/>
                </a:solidFill>
                <a:latin typeface="Menlo"/>
              </a:rPr>
              <a:t>add</a:t>
            </a:r>
            <a:r>
              <a:rPr lang="en-US" altLang="en-US" sz="1600" dirty="0">
                <a:solidFill>
                  <a:srgbClr val="666600"/>
                </a:solidFill>
                <a:latin typeface="Menlo"/>
              </a:rPr>
              <a:t>(</a:t>
            </a:r>
            <a:r>
              <a:rPr lang="en-US" altLang="en-US" sz="1600" dirty="0">
                <a:solidFill>
                  <a:srgbClr val="008800"/>
                </a:solidFill>
                <a:latin typeface="Menlo"/>
              </a:rPr>
              <a:t>"Zara"</a:t>
            </a:r>
            <a:r>
              <a:rPr lang="en-US" altLang="en-US" sz="1600" dirty="0">
                <a:solidFill>
                  <a:srgbClr val="666600"/>
                </a:solidFill>
                <a:latin typeface="Menlo"/>
              </a:rPr>
              <a:t>);</a:t>
            </a:r>
            <a:r>
              <a:rPr lang="en-US" altLang="en-US" sz="1600" dirty="0">
                <a:solidFill>
                  <a:srgbClr val="313131"/>
                </a:solidFill>
                <a:latin typeface="Menlo"/>
              </a:rPr>
              <a:t> </a:t>
            </a:r>
          </a:p>
          <a:p>
            <a:pPr marL="0" indent="0">
              <a:spcBef>
                <a:spcPts val="0"/>
              </a:spcBef>
              <a:buNone/>
            </a:pPr>
            <a:r>
              <a:rPr lang="en-US" altLang="en-US" sz="1600" dirty="0">
                <a:solidFill>
                  <a:srgbClr val="313131"/>
                </a:solidFill>
                <a:latin typeface="Menlo"/>
              </a:rPr>
              <a:t>a1</a:t>
            </a:r>
            <a:r>
              <a:rPr lang="en-US" altLang="en-US" sz="1600" dirty="0">
                <a:solidFill>
                  <a:srgbClr val="666600"/>
                </a:solidFill>
                <a:latin typeface="Menlo"/>
              </a:rPr>
              <a:t>.</a:t>
            </a:r>
            <a:r>
              <a:rPr lang="en-US" altLang="en-US" sz="1600" dirty="0">
                <a:solidFill>
                  <a:srgbClr val="313131"/>
                </a:solidFill>
                <a:latin typeface="Menlo"/>
              </a:rPr>
              <a:t>add</a:t>
            </a:r>
            <a:r>
              <a:rPr lang="en-US" altLang="en-US" sz="1600" dirty="0">
                <a:solidFill>
                  <a:srgbClr val="666600"/>
                </a:solidFill>
                <a:latin typeface="Menlo"/>
              </a:rPr>
              <a:t>(</a:t>
            </a:r>
            <a:r>
              <a:rPr lang="en-US" altLang="en-US" sz="1600" dirty="0">
                <a:solidFill>
                  <a:srgbClr val="008800"/>
                </a:solidFill>
                <a:latin typeface="Menlo"/>
              </a:rPr>
              <a:t>"</a:t>
            </a:r>
            <a:r>
              <a:rPr lang="en-US" altLang="en-US" sz="1600" dirty="0" err="1">
                <a:solidFill>
                  <a:srgbClr val="008800"/>
                </a:solidFill>
                <a:latin typeface="Menlo"/>
              </a:rPr>
              <a:t>Mahnaz</a:t>
            </a:r>
            <a:r>
              <a:rPr lang="en-US" altLang="en-US" sz="1600" dirty="0">
                <a:solidFill>
                  <a:srgbClr val="008800"/>
                </a:solidFill>
                <a:latin typeface="Menlo"/>
              </a:rPr>
              <a:t>"</a:t>
            </a:r>
            <a:r>
              <a:rPr lang="en-US" altLang="en-US" sz="1600" dirty="0">
                <a:solidFill>
                  <a:srgbClr val="666600"/>
                </a:solidFill>
                <a:latin typeface="Menlo"/>
              </a:rPr>
              <a:t>);</a:t>
            </a:r>
            <a:r>
              <a:rPr lang="en-US" altLang="en-US" sz="1600" dirty="0">
                <a:solidFill>
                  <a:srgbClr val="313131"/>
                </a:solidFill>
                <a:latin typeface="Menlo"/>
              </a:rPr>
              <a:t> </a:t>
            </a:r>
          </a:p>
          <a:p>
            <a:pPr marL="0" indent="0">
              <a:spcBef>
                <a:spcPts val="0"/>
              </a:spcBef>
              <a:buNone/>
            </a:pPr>
            <a:r>
              <a:rPr lang="en-US" altLang="en-US" sz="1600" dirty="0">
                <a:solidFill>
                  <a:srgbClr val="313131"/>
                </a:solidFill>
                <a:latin typeface="Menlo"/>
              </a:rPr>
              <a:t>a1</a:t>
            </a:r>
            <a:r>
              <a:rPr lang="en-US" altLang="en-US" sz="1600" dirty="0">
                <a:solidFill>
                  <a:srgbClr val="666600"/>
                </a:solidFill>
                <a:latin typeface="Menlo"/>
              </a:rPr>
              <a:t>.</a:t>
            </a:r>
            <a:r>
              <a:rPr lang="en-US" altLang="en-US" sz="1600" dirty="0">
                <a:solidFill>
                  <a:srgbClr val="313131"/>
                </a:solidFill>
                <a:latin typeface="Menlo"/>
              </a:rPr>
              <a:t>add</a:t>
            </a:r>
            <a:r>
              <a:rPr lang="en-US" altLang="en-US" sz="1600" dirty="0">
                <a:solidFill>
                  <a:srgbClr val="666600"/>
                </a:solidFill>
                <a:latin typeface="Menlo"/>
              </a:rPr>
              <a:t>(</a:t>
            </a:r>
            <a:r>
              <a:rPr lang="en-US" altLang="en-US" sz="1600" dirty="0">
                <a:solidFill>
                  <a:srgbClr val="008800"/>
                </a:solidFill>
                <a:latin typeface="Menlo"/>
              </a:rPr>
              <a:t>"</a:t>
            </a:r>
            <a:r>
              <a:rPr lang="en-US" altLang="en-US" sz="1600" dirty="0" err="1">
                <a:solidFill>
                  <a:srgbClr val="008800"/>
                </a:solidFill>
                <a:latin typeface="Menlo"/>
              </a:rPr>
              <a:t>Ayan</a:t>
            </a:r>
            <a:r>
              <a:rPr lang="en-US" altLang="en-US" sz="1600" dirty="0">
                <a:solidFill>
                  <a:srgbClr val="008800"/>
                </a:solidFill>
                <a:latin typeface="Menlo"/>
              </a:rPr>
              <a:t>"</a:t>
            </a:r>
            <a:r>
              <a:rPr lang="en-US" altLang="en-US" sz="1600" dirty="0">
                <a:solidFill>
                  <a:srgbClr val="666600"/>
                </a:solidFill>
                <a:latin typeface="Menlo"/>
              </a:rPr>
              <a:t>);</a:t>
            </a:r>
            <a:r>
              <a:rPr lang="en-US" altLang="en-US" sz="1600" dirty="0">
                <a:solidFill>
                  <a:srgbClr val="313131"/>
                </a:solidFill>
                <a:latin typeface="Menlo"/>
              </a:rPr>
              <a:t> </a:t>
            </a:r>
          </a:p>
          <a:p>
            <a:pPr marL="0" indent="0">
              <a:spcBef>
                <a:spcPts val="0"/>
              </a:spcBef>
              <a:buNone/>
            </a:pPr>
            <a:r>
              <a:rPr lang="en-US" altLang="en-US" sz="1600" dirty="0" err="1">
                <a:solidFill>
                  <a:srgbClr val="7F0055"/>
                </a:solidFill>
                <a:latin typeface="Menlo"/>
              </a:rPr>
              <a:t>System</a:t>
            </a:r>
            <a:r>
              <a:rPr lang="en-US" altLang="en-US" sz="1600" dirty="0" err="1">
                <a:solidFill>
                  <a:srgbClr val="666600"/>
                </a:solidFill>
                <a:latin typeface="Menlo"/>
              </a:rPr>
              <a:t>.</a:t>
            </a:r>
            <a:r>
              <a:rPr lang="en-US" altLang="en-US" sz="1600" dirty="0" err="1">
                <a:solidFill>
                  <a:srgbClr val="000088"/>
                </a:solidFill>
                <a:latin typeface="Menlo"/>
              </a:rPr>
              <a:t>out</a:t>
            </a:r>
            <a:r>
              <a:rPr lang="en-US" altLang="en-US" sz="1600" dirty="0" err="1">
                <a:solidFill>
                  <a:srgbClr val="666600"/>
                </a:solidFill>
                <a:latin typeface="Menlo"/>
              </a:rPr>
              <a:t>.</a:t>
            </a:r>
            <a:r>
              <a:rPr lang="en-US" altLang="en-US" sz="1600" dirty="0" err="1">
                <a:solidFill>
                  <a:srgbClr val="313131"/>
                </a:solidFill>
                <a:latin typeface="Menlo"/>
              </a:rPr>
              <a:t>println</a:t>
            </a:r>
            <a:r>
              <a:rPr lang="en-US" altLang="en-US" sz="1600" dirty="0">
                <a:solidFill>
                  <a:srgbClr val="666600"/>
                </a:solidFill>
                <a:latin typeface="Menlo"/>
              </a:rPr>
              <a:t>(</a:t>
            </a:r>
            <a:r>
              <a:rPr lang="en-US" altLang="en-US" sz="1600" dirty="0">
                <a:solidFill>
                  <a:srgbClr val="008800"/>
                </a:solidFill>
                <a:latin typeface="Menlo"/>
              </a:rPr>
              <a:t>" </a:t>
            </a:r>
            <a:r>
              <a:rPr lang="en-US" altLang="en-US" sz="1600" dirty="0" err="1">
                <a:solidFill>
                  <a:srgbClr val="008800"/>
                </a:solidFill>
                <a:latin typeface="Menlo"/>
              </a:rPr>
              <a:t>ArrayList</a:t>
            </a:r>
            <a:r>
              <a:rPr lang="en-US" altLang="en-US" sz="1600" dirty="0">
                <a:solidFill>
                  <a:srgbClr val="008800"/>
                </a:solidFill>
                <a:latin typeface="Menlo"/>
              </a:rPr>
              <a:t> Elements"</a:t>
            </a:r>
            <a:r>
              <a:rPr lang="en-US" altLang="en-US" sz="1600" dirty="0">
                <a:solidFill>
                  <a:srgbClr val="666600"/>
                </a:solidFill>
                <a:latin typeface="Menlo"/>
              </a:rPr>
              <a:t>);</a:t>
            </a:r>
            <a:r>
              <a:rPr lang="en-US" altLang="en-US" sz="1600" dirty="0">
                <a:solidFill>
                  <a:srgbClr val="313131"/>
                </a:solidFill>
                <a:latin typeface="Menlo"/>
              </a:rPr>
              <a:t> </a:t>
            </a:r>
            <a:r>
              <a:rPr lang="en-US" altLang="en-US" sz="1600" dirty="0" err="1">
                <a:solidFill>
                  <a:srgbClr val="7F0055"/>
                </a:solidFill>
                <a:latin typeface="Menlo"/>
              </a:rPr>
              <a:t>System</a:t>
            </a:r>
            <a:r>
              <a:rPr lang="en-US" altLang="en-US" sz="1600" dirty="0" err="1">
                <a:solidFill>
                  <a:srgbClr val="666600"/>
                </a:solidFill>
                <a:latin typeface="Menlo"/>
              </a:rPr>
              <a:t>.</a:t>
            </a:r>
            <a:r>
              <a:rPr lang="en-US" altLang="en-US" sz="1600" dirty="0" err="1">
                <a:solidFill>
                  <a:srgbClr val="000088"/>
                </a:solidFill>
                <a:latin typeface="Menlo"/>
              </a:rPr>
              <a:t>out</a:t>
            </a:r>
            <a:r>
              <a:rPr lang="en-US" altLang="en-US" sz="1600" dirty="0" err="1">
                <a:solidFill>
                  <a:srgbClr val="666600"/>
                </a:solidFill>
                <a:latin typeface="Menlo"/>
              </a:rPr>
              <a:t>.</a:t>
            </a:r>
            <a:r>
              <a:rPr lang="en-US" altLang="en-US" sz="1600" dirty="0" err="1">
                <a:solidFill>
                  <a:srgbClr val="000088"/>
                </a:solidFill>
                <a:latin typeface="Menlo"/>
              </a:rPr>
              <a:t>print</a:t>
            </a:r>
            <a:r>
              <a:rPr lang="en-US" altLang="en-US" sz="1600" dirty="0">
                <a:solidFill>
                  <a:srgbClr val="666600"/>
                </a:solidFill>
                <a:latin typeface="Menlo"/>
              </a:rPr>
              <a:t>(</a:t>
            </a:r>
            <a:r>
              <a:rPr lang="en-US" altLang="en-US" sz="1600" dirty="0">
                <a:solidFill>
                  <a:srgbClr val="008800"/>
                </a:solidFill>
                <a:latin typeface="Menlo"/>
              </a:rPr>
              <a:t>"\t"</a:t>
            </a:r>
            <a:r>
              <a:rPr lang="en-US" altLang="en-US" sz="1600" dirty="0">
                <a:solidFill>
                  <a:srgbClr val="313131"/>
                </a:solidFill>
                <a:latin typeface="Menlo"/>
              </a:rPr>
              <a:t> </a:t>
            </a:r>
            <a:r>
              <a:rPr lang="en-US" altLang="en-US" sz="1600" dirty="0">
                <a:solidFill>
                  <a:srgbClr val="666600"/>
                </a:solidFill>
                <a:latin typeface="Menlo"/>
              </a:rPr>
              <a:t>+</a:t>
            </a:r>
            <a:r>
              <a:rPr lang="en-US" altLang="en-US" sz="1600" dirty="0">
                <a:solidFill>
                  <a:srgbClr val="313131"/>
                </a:solidFill>
                <a:latin typeface="Menlo"/>
              </a:rPr>
              <a:t> a1</a:t>
            </a:r>
            <a:r>
              <a:rPr lang="en-US" altLang="en-US" sz="1600" dirty="0">
                <a:solidFill>
                  <a:srgbClr val="666600"/>
                </a:solidFill>
                <a:latin typeface="Menlo"/>
              </a:rPr>
              <a:t>);</a:t>
            </a:r>
            <a:r>
              <a:rPr lang="en-US" altLang="en-US" sz="1400" dirty="0">
                <a:solidFill>
                  <a:schemeClr val="tx1"/>
                </a:solidFill>
              </a:rPr>
              <a:t> </a:t>
            </a:r>
          </a:p>
          <a:p>
            <a:pPr marL="0" indent="0">
              <a:spcBef>
                <a:spcPts val="0"/>
              </a:spcBef>
              <a:buNone/>
            </a:pPr>
            <a:endParaRPr lang="en-US" altLang="en-US" sz="1400" i="1" dirty="0">
              <a:solidFill>
                <a:schemeClr val="tx1"/>
              </a:solidFill>
              <a:latin typeface="Arial" panose="020B0604020202020204" pitchFamily="34" charset="0"/>
            </a:endParaRPr>
          </a:p>
          <a:p>
            <a:pPr marL="0" indent="0">
              <a:spcBef>
                <a:spcPts val="0"/>
              </a:spcBef>
              <a:buNone/>
            </a:pPr>
            <a:r>
              <a:rPr lang="en-US" altLang="en-US" sz="1400" i="1" dirty="0">
                <a:solidFill>
                  <a:schemeClr val="tx1"/>
                </a:solidFill>
                <a:latin typeface="Arial" panose="020B0604020202020204" pitchFamily="34" charset="0"/>
              </a:rPr>
              <a:t>This will print out names in the order they were entered.</a:t>
            </a:r>
            <a:endParaRPr lang="en-US" altLang="en-US" sz="1200" i="1" dirty="0">
              <a:solidFill>
                <a:schemeClr val="tx1"/>
              </a:solidFill>
              <a:latin typeface="Arial" panose="020B0604020202020204" pitchFamily="34" charset="0"/>
            </a:endParaRPr>
          </a:p>
          <a:p>
            <a:pPr marL="0" indent="0">
              <a:buNone/>
            </a:pPr>
            <a:endParaRPr lang="en-US" dirty="0"/>
          </a:p>
          <a:p>
            <a:pPr marL="0" indent="0">
              <a:buNone/>
            </a:pPr>
            <a:endParaRPr lang="en-US" dirty="0"/>
          </a:p>
          <a:p>
            <a:pPr marL="0" indent="0">
              <a:buNone/>
            </a:pPr>
            <a:endParaRPr lang="en-US" i="1" dirty="0"/>
          </a:p>
        </p:txBody>
      </p:sp>
      <p:sp>
        <p:nvSpPr>
          <p:cNvPr id="6" name="Content Placeholder 5"/>
          <p:cNvSpPr>
            <a:spLocks noGrp="1"/>
          </p:cNvSpPr>
          <p:nvPr>
            <p:ph sz="half" idx="2"/>
          </p:nvPr>
        </p:nvSpPr>
        <p:spPr>
          <a:xfrm>
            <a:off x="6276769" y="2638043"/>
            <a:ext cx="4270247" cy="4316671"/>
          </a:xfrm>
        </p:spPr>
        <p:txBody>
          <a:bodyPr>
            <a:normAutofit fontScale="92500" lnSpcReduction="10000"/>
          </a:bodyPr>
          <a:lstStyle/>
          <a:p>
            <a:pPr marL="0" indent="0">
              <a:buNone/>
            </a:pPr>
            <a:r>
              <a:rPr lang="en-US" dirty="0"/>
              <a:t>Map Interface – an object that maps keys to values.  A key is an object you use to look up a value later.</a:t>
            </a:r>
          </a:p>
          <a:p>
            <a:pPr marL="0" indent="0">
              <a:buNone/>
            </a:pPr>
            <a:r>
              <a:rPr lang="en-US" altLang="en-US" dirty="0"/>
              <a:t>Given a key and a value, you can store the value in a MAP object. After it is stored, you can retrieve it later by using the key.</a:t>
            </a:r>
          </a:p>
          <a:p>
            <a:pPr marL="0" indent="0">
              <a:buNone/>
            </a:pPr>
            <a:r>
              <a:rPr lang="en-US" altLang="en-US" dirty="0"/>
              <a:t>For Example: </a:t>
            </a:r>
          </a:p>
          <a:p>
            <a:pPr marL="0" indent="0">
              <a:buNone/>
            </a:pPr>
            <a:r>
              <a:rPr lang="en-US" altLang="en-US" i="1" dirty="0">
                <a:solidFill>
                  <a:srgbClr val="000088"/>
                </a:solidFill>
                <a:latin typeface="Menlo"/>
              </a:rPr>
              <a:t>public</a:t>
            </a:r>
            <a:r>
              <a:rPr lang="en-US" altLang="en-US" i="1" dirty="0">
                <a:solidFill>
                  <a:srgbClr val="313131"/>
                </a:solidFill>
                <a:latin typeface="Menlo"/>
              </a:rPr>
              <a:t> </a:t>
            </a:r>
            <a:r>
              <a:rPr lang="en-US" altLang="en-US" i="1" dirty="0">
                <a:solidFill>
                  <a:srgbClr val="000088"/>
                </a:solidFill>
                <a:latin typeface="Menlo"/>
              </a:rPr>
              <a:t>static</a:t>
            </a:r>
            <a:r>
              <a:rPr lang="en-US" altLang="en-US" i="1" dirty="0">
                <a:solidFill>
                  <a:srgbClr val="313131"/>
                </a:solidFill>
                <a:latin typeface="Menlo"/>
              </a:rPr>
              <a:t> </a:t>
            </a:r>
            <a:r>
              <a:rPr lang="en-US" altLang="en-US" i="1" dirty="0">
                <a:solidFill>
                  <a:srgbClr val="000088"/>
                </a:solidFill>
                <a:latin typeface="Menlo"/>
              </a:rPr>
              <a:t>void</a:t>
            </a:r>
            <a:r>
              <a:rPr lang="en-US" altLang="en-US" i="1" dirty="0">
                <a:solidFill>
                  <a:srgbClr val="313131"/>
                </a:solidFill>
                <a:latin typeface="Menlo"/>
              </a:rPr>
              <a:t> main</a:t>
            </a:r>
            <a:r>
              <a:rPr lang="en-US" altLang="en-US" i="1" dirty="0">
                <a:solidFill>
                  <a:srgbClr val="666600"/>
                </a:solidFill>
                <a:latin typeface="Menlo"/>
              </a:rPr>
              <a:t>(</a:t>
            </a:r>
            <a:r>
              <a:rPr lang="en-US" altLang="en-US" i="1" dirty="0">
                <a:solidFill>
                  <a:srgbClr val="7F0055"/>
                </a:solidFill>
                <a:latin typeface="Menlo"/>
              </a:rPr>
              <a:t>String</a:t>
            </a:r>
            <a:r>
              <a:rPr lang="en-US" altLang="en-US" i="1" dirty="0">
                <a:solidFill>
                  <a:srgbClr val="666600"/>
                </a:solidFill>
                <a:latin typeface="Menlo"/>
              </a:rPr>
              <a:t>[]</a:t>
            </a:r>
            <a:r>
              <a:rPr lang="en-US" altLang="en-US" i="1" dirty="0">
                <a:solidFill>
                  <a:srgbClr val="313131"/>
                </a:solidFill>
                <a:latin typeface="Menlo"/>
              </a:rPr>
              <a:t> </a:t>
            </a:r>
            <a:r>
              <a:rPr lang="en-US" altLang="en-US" i="1" dirty="0" err="1">
                <a:solidFill>
                  <a:srgbClr val="313131"/>
                </a:solidFill>
                <a:latin typeface="Menlo"/>
              </a:rPr>
              <a:t>args</a:t>
            </a:r>
            <a:r>
              <a:rPr lang="en-US" altLang="en-US" i="1" dirty="0">
                <a:solidFill>
                  <a:srgbClr val="666600"/>
                </a:solidFill>
                <a:latin typeface="Menlo"/>
              </a:rPr>
              <a:t>)</a:t>
            </a:r>
            <a:r>
              <a:rPr lang="en-US" altLang="en-US" i="1" dirty="0">
                <a:solidFill>
                  <a:srgbClr val="313131"/>
                </a:solidFill>
                <a:latin typeface="Menlo"/>
              </a:rPr>
              <a:t> </a:t>
            </a:r>
            <a:r>
              <a:rPr lang="en-US" altLang="en-US" i="1" dirty="0">
                <a:solidFill>
                  <a:srgbClr val="666600"/>
                </a:solidFill>
                <a:latin typeface="Menlo"/>
              </a:rPr>
              <a:t>{</a:t>
            </a:r>
          </a:p>
          <a:p>
            <a:pPr marL="0" indent="0">
              <a:buNone/>
            </a:pPr>
            <a:r>
              <a:rPr lang="en-US" altLang="en-US" i="1" dirty="0">
                <a:solidFill>
                  <a:srgbClr val="313131"/>
                </a:solidFill>
                <a:latin typeface="Menlo"/>
              </a:rPr>
              <a:t> </a:t>
            </a:r>
            <a:r>
              <a:rPr lang="en-US" altLang="en-US" i="1" dirty="0">
                <a:solidFill>
                  <a:srgbClr val="7F0055"/>
                </a:solidFill>
                <a:latin typeface="Menlo"/>
              </a:rPr>
              <a:t>Map</a:t>
            </a:r>
            <a:r>
              <a:rPr lang="en-US" altLang="en-US" i="1" dirty="0">
                <a:solidFill>
                  <a:srgbClr val="313131"/>
                </a:solidFill>
                <a:latin typeface="Menlo"/>
              </a:rPr>
              <a:t> m1 </a:t>
            </a:r>
            <a:r>
              <a:rPr lang="en-US" altLang="en-US" i="1" dirty="0">
                <a:solidFill>
                  <a:srgbClr val="666600"/>
                </a:solidFill>
                <a:latin typeface="Menlo"/>
              </a:rPr>
              <a:t>=</a:t>
            </a:r>
            <a:r>
              <a:rPr lang="en-US" altLang="en-US" i="1" dirty="0">
                <a:solidFill>
                  <a:srgbClr val="313131"/>
                </a:solidFill>
                <a:latin typeface="Menlo"/>
              </a:rPr>
              <a:t> </a:t>
            </a:r>
            <a:r>
              <a:rPr lang="en-US" altLang="en-US" i="1" dirty="0">
                <a:solidFill>
                  <a:srgbClr val="000088"/>
                </a:solidFill>
                <a:latin typeface="Menlo"/>
              </a:rPr>
              <a:t>new</a:t>
            </a:r>
            <a:r>
              <a:rPr lang="en-US" altLang="en-US" i="1" dirty="0">
                <a:solidFill>
                  <a:srgbClr val="313131"/>
                </a:solidFill>
                <a:latin typeface="Menlo"/>
              </a:rPr>
              <a:t> </a:t>
            </a:r>
            <a:r>
              <a:rPr lang="en-US" altLang="en-US" i="1" dirty="0" err="1">
                <a:solidFill>
                  <a:srgbClr val="7F0055"/>
                </a:solidFill>
                <a:latin typeface="Menlo"/>
              </a:rPr>
              <a:t>HashMap</a:t>
            </a:r>
            <a:r>
              <a:rPr lang="en-US" altLang="en-US" i="1" dirty="0">
                <a:solidFill>
                  <a:srgbClr val="666600"/>
                </a:solidFill>
                <a:latin typeface="Menlo"/>
              </a:rPr>
              <a:t>();</a:t>
            </a:r>
            <a:r>
              <a:rPr lang="en-US" altLang="en-US" i="1" dirty="0">
                <a:solidFill>
                  <a:srgbClr val="313131"/>
                </a:solidFill>
                <a:latin typeface="Menlo"/>
              </a:rPr>
              <a:t> m1</a:t>
            </a:r>
            <a:r>
              <a:rPr lang="en-US" altLang="en-US" i="1" dirty="0">
                <a:solidFill>
                  <a:srgbClr val="666600"/>
                </a:solidFill>
                <a:latin typeface="Menlo"/>
              </a:rPr>
              <a:t>.</a:t>
            </a:r>
            <a:r>
              <a:rPr lang="en-US" altLang="en-US" i="1" dirty="0">
                <a:solidFill>
                  <a:srgbClr val="313131"/>
                </a:solidFill>
                <a:latin typeface="Menlo"/>
              </a:rPr>
              <a:t>put</a:t>
            </a:r>
            <a:r>
              <a:rPr lang="en-US" altLang="en-US" i="1" dirty="0">
                <a:solidFill>
                  <a:srgbClr val="666600"/>
                </a:solidFill>
                <a:latin typeface="Menlo"/>
              </a:rPr>
              <a:t>(</a:t>
            </a:r>
            <a:r>
              <a:rPr lang="en-US" altLang="en-US" i="1" dirty="0">
                <a:solidFill>
                  <a:srgbClr val="008800"/>
                </a:solidFill>
                <a:latin typeface="Menlo"/>
              </a:rPr>
              <a:t>"Zara"</a:t>
            </a:r>
            <a:r>
              <a:rPr lang="en-US" altLang="en-US" i="1" dirty="0">
                <a:solidFill>
                  <a:srgbClr val="666600"/>
                </a:solidFill>
                <a:latin typeface="Menlo"/>
              </a:rPr>
              <a:t>,</a:t>
            </a:r>
            <a:r>
              <a:rPr lang="en-US" altLang="en-US" i="1" dirty="0">
                <a:solidFill>
                  <a:srgbClr val="313131"/>
                </a:solidFill>
                <a:latin typeface="Menlo"/>
              </a:rPr>
              <a:t> </a:t>
            </a:r>
            <a:r>
              <a:rPr lang="en-US" altLang="en-US" i="1" dirty="0">
                <a:solidFill>
                  <a:srgbClr val="008800"/>
                </a:solidFill>
                <a:latin typeface="Menlo"/>
              </a:rPr>
              <a:t>"8"</a:t>
            </a:r>
            <a:r>
              <a:rPr lang="en-US" altLang="en-US" i="1" dirty="0">
                <a:solidFill>
                  <a:srgbClr val="666600"/>
                </a:solidFill>
                <a:latin typeface="Menlo"/>
              </a:rPr>
              <a:t>);</a:t>
            </a:r>
            <a:r>
              <a:rPr lang="en-US" altLang="en-US" i="1" dirty="0">
                <a:solidFill>
                  <a:srgbClr val="313131"/>
                </a:solidFill>
                <a:latin typeface="Menlo"/>
              </a:rPr>
              <a:t> m1</a:t>
            </a:r>
            <a:r>
              <a:rPr lang="en-US" altLang="en-US" i="1" dirty="0">
                <a:solidFill>
                  <a:srgbClr val="666600"/>
                </a:solidFill>
                <a:latin typeface="Menlo"/>
              </a:rPr>
              <a:t>.</a:t>
            </a:r>
            <a:r>
              <a:rPr lang="en-US" altLang="en-US" i="1" dirty="0">
                <a:solidFill>
                  <a:srgbClr val="313131"/>
                </a:solidFill>
                <a:latin typeface="Menlo"/>
              </a:rPr>
              <a:t>put</a:t>
            </a:r>
            <a:r>
              <a:rPr lang="en-US" altLang="en-US" i="1" dirty="0">
                <a:solidFill>
                  <a:srgbClr val="666600"/>
                </a:solidFill>
                <a:latin typeface="Menlo"/>
              </a:rPr>
              <a:t>(</a:t>
            </a:r>
            <a:r>
              <a:rPr lang="en-US" altLang="en-US" i="1" dirty="0">
                <a:solidFill>
                  <a:srgbClr val="008800"/>
                </a:solidFill>
                <a:latin typeface="Menlo"/>
              </a:rPr>
              <a:t>"</a:t>
            </a:r>
            <a:r>
              <a:rPr lang="en-US" altLang="en-US" i="1" dirty="0" err="1">
                <a:solidFill>
                  <a:srgbClr val="008800"/>
                </a:solidFill>
                <a:latin typeface="Menlo"/>
              </a:rPr>
              <a:t>Mahnaz</a:t>
            </a:r>
            <a:r>
              <a:rPr lang="en-US" altLang="en-US" i="1" dirty="0">
                <a:solidFill>
                  <a:srgbClr val="008800"/>
                </a:solidFill>
                <a:latin typeface="Menlo"/>
              </a:rPr>
              <a:t>"</a:t>
            </a:r>
            <a:r>
              <a:rPr lang="en-US" altLang="en-US" i="1" dirty="0">
                <a:solidFill>
                  <a:srgbClr val="666600"/>
                </a:solidFill>
                <a:latin typeface="Menlo"/>
              </a:rPr>
              <a:t>,</a:t>
            </a:r>
            <a:r>
              <a:rPr lang="en-US" altLang="en-US" i="1" dirty="0">
                <a:solidFill>
                  <a:srgbClr val="313131"/>
                </a:solidFill>
                <a:latin typeface="Menlo"/>
              </a:rPr>
              <a:t> </a:t>
            </a:r>
            <a:r>
              <a:rPr lang="en-US" altLang="en-US" i="1" dirty="0">
                <a:solidFill>
                  <a:srgbClr val="008800"/>
                </a:solidFill>
                <a:latin typeface="Menlo"/>
              </a:rPr>
              <a:t>"31"</a:t>
            </a:r>
            <a:r>
              <a:rPr lang="en-US" altLang="en-US" i="1" dirty="0">
                <a:solidFill>
                  <a:srgbClr val="666600"/>
                </a:solidFill>
                <a:latin typeface="Menlo"/>
              </a:rPr>
              <a:t>);</a:t>
            </a:r>
            <a:r>
              <a:rPr lang="en-US" altLang="en-US" i="1" dirty="0">
                <a:solidFill>
                  <a:srgbClr val="313131"/>
                </a:solidFill>
                <a:latin typeface="Menlo"/>
              </a:rPr>
              <a:t> m1</a:t>
            </a:r>
            <a:r>
              <a:rPr lang="en-US" altLang="en-US" i="1" dirty="0">
                <a:solidFill>
                  <a:srgbClr val="666600"/>
                </a:solidFill>
                <a:latin typeface="Menlo"/>
              </a:rPr>
              <a:t>.</a:t>
            </a:r>
            <a:r>
              <a:rPr lang="en-US" altLang="en-US" i="1" dirty="0">
                <a:solidFill>
                  <a:srgbClr val="313131"/>
                </a:solidFill>
                <a:latin typeface="Menlo"/>
              </a:rPr>
              <a:t>put</a:t>
            </a:r>
            <a:r>
              <a:rPr lang="en-US" altLang="en-US" i="1" dirty="0">
                <a:solidFill>
                  <a:srgbClr val="666600"/>
                </a:solidFill>
                <a:latin typeface="Menlo"/>
              </a:rPr>
              <a:t>(</a:t>
            </a:r>
            <a:r>
              <a:rPr lang="en-US" altLang="en-US" i="1" dirty="0">
                <a:solidFill>
                  <a:srgbClr val="008800"/>
                </a:solidFill>
                <a:latin typeface="Menlo"/>
              </a:rPr>
              <a:t>"</a:t>
            </a:r>
            <a:r>
              <a:rPr lang="en-US" altLang="en-US" i="1" dirty="0" err="1">
                <a:solidFill>
                  <a:srgbClr val="008800"/>
                </a:solidFill>
                <a:latin typeface="Menlo"/>
              </a:rPr>
              <a:t>Ayan</a:t>
            </a:r>
            <a:r>
              <a:rPr lang="en-US" altLang="en-US" i="1" dirty="0">
                <a:solidFill>
                  <a:srgbClr val="008800"/>
                </a:solidFill>
                <a:latin typeface="Menlo"/>
              </a:rPr>
              <a:t>"</a:t>
            </a:r>
            <a:r>
              <a:rPr lang="en-US" altLang="en-US" i="1" dirty="0">
                <a:solidFill>
                  <a:srgbClr val="666600"/>
                </a:solidFill>
                <a:latin typeface="Menlo"/>
              </a:rPr>
              <a:t>,</a:t>
            </a:r>
            <a:r>
              <a:rPr lang="en-US" altLang="en-US" i="1" dirty="0">
                <a:solidFill>
                  <a:srgbClr val="313131"/>
                </a:solidFill>
                <a:latin typeface="Menlo"/>
              </a:rPr>
              <a:t> </a:t>
            </a:r>
            <a:r>
              <a:rPr lang="en-US" altLang="en-US" i="1" dirty="0">
                <a:solidFill>
                  <a:srgbClr val="008800"/>
                </a:solidFill>
                <a:latin typeface="Menlo"/>
              </a:rPr>
              <a:t>"12"</a:t>
            </a:r>
            <a:r>
              <a:rPr lang="en-US" altLang="en-US" i="1" dirty="0">
                <a:solidFill>
                  <a:srgbClr val="666600"/>
                </a:solidFill>
                <a:latin typeface="Menlo"/>
              </a:rPr>
              <a:t>);</a:t>
            </a:r>
            <a:r>
              <a:rPr lang="en-US" altLang="en-US" i="1" dirty="0">
                <a:solidFill>
                  <a:srgbClr val="313131"/>
                </a:solidFill>
                <a:latin typeface="Menlo"/>
              </a:rPr>
              <a:t> m1</a:t>
            </a:r>
            <a:r>
              <a:rPr lang="en-US" altLang="en-US" i="1" dirty="0">
                <a:solidFill>
                  <a:srgbClr val="666600"/>
                </a:solidFill>
                <a:latin typeface="Menlo"/>
              </a:rPr>
              <a:t>.</a:t>
            </a:r>
            <a:r>
              <a:rPr lang="en-US" altLang="en-US" i="1" dirty="0">
                <a:solidFill>
                  <a:srgbClr val="313131"/>
                </a:solidFill>
                <a:latin typeface="Menlo"/>
              </a:rPr>
              <a:t>put</a:t>
            </a:r>
            <a:r>
              <a:rPr lang="en-US" altLang="en-US" i="1" dirty="0">
                <a:solidFill>
                  <a:srgbClr val="666600"/>
                </a:solidFill>
                <a:latin typeface="Menlo"/>
              </a:rPr>
              <a:t>(</a:t>
            </a:r>
            <a:r>
              <a:rPr lang="en-US" altLang="en-US" i="1" dirty="0">
                <a:solidFill>
                  <a:srgbClr val="008800"/>
                </a:solidFill>
                <a:latin typeface="Menlo"/>
              </a:rPr>
              <a:t>"Daisy"</a:t>
            </a:r>
            <a:r>
              <a:rPr lang="en-US" altLang="en-US" i="1" dirty="0">
                <a:solidFill>
                  <a:srgbClr val="666600"/>
                </a:solidFill>
                <a:latin typeface="Menlo"/>
              </a:rPr>
              <a:t>,</a:t>
            </a:r>
            <a:r>
              <a:rPr lang="en-US" altLang="en-US" i="1" dirty="0">
                <a:solidFill>
                  <a:srgbClr val="313131"/>
                </a:solidFill>
                <a:latin typeface="Menlo"/>
              </a:rPr>
              <a:t> </a:t>
            </a:r>
            <a:r>
              <a:rPr lang="en-US" altLang="en-US" i="1" dirty="0">
                <a:solidFill>
                  <a:srgbClr val="008800"/>
                </a:solidFill>
                <a:latin typeface="Menlo"/>
              </a:rPr>
              <a:t>"14"</a:t>
            </a:r>
            <a:r>
              <a:rPr lang="en-US" altLang="en-US" i="1" dirty="0">
                <a:solidFill>
                  <a:srgbClr val="666600"/>
                </a:solidFill>
                <a:latin typeface="Menlo"/>
              </a:rPr>
              <a:t>);</a:t>
            </a:r>
            <a:r>
              <a:rPr lang="en-US" altLang="en-US" i="1" dirty="0">
                <a:solidFill>
                  <a:srgbClr val="313131"/>
                </a:solidFill>
                <a:latin typeface="Menlo"/>
              </a:rPr>
              <a:t> </a:t>
            </a:r>
          </a:p>
          <a:p>
            <a:pPr marL="0" indent="0">
              <a:buNone/>
            </a:pPr>
            <a:r>
              <a:rPr lang="en-US" altLang="en-US" sz="1600" i="1" dirty="0">
                <a:solidFill>
                  <a:srgbClr val="313131"/>
                </a:solidFill>
                <a:latin typeface="Menlo"/>
              </a:rPr>
              <a:t>This maps names to ages and assigns a key based on order of entry.</a:t>
            </a:r>
            <a:endParaRPr lang="en-US" altLang="en-US" sz="1600" i="1" dirty="0"/>
          </a:p>
          <a:p>
            <a:pPr marL="0" indent="0">
              <a:buNone/>
            </a:pPr>
            <a:endParaRPr lang="en-US" altLang="en-US" dirty="0"/>
          </a:p>
          <a:p>
            <a:pPr marL="0" indent="0">
              <a:buNone/>
            </a:pPr>
            <a:endParaRPr lang="en-US" altLang="en-US" sz="4400" dirty="0">
              <a:solidFill>
                <a:schemeClr val="tx1"/>
              </a:solidFill>
              <a:latin typeface="Arial" panose="020B0604020202020204" pitchFamily="34" charset="0"/>
            </a:endParaRPr>
          </a:p>
        </p:txBody>
      </p:sp>
      <p:sp>
        <p:nvSpPr>
          <p:cNvPr id="8" name="Rectangle 5"/>
          <p:cNvSpPr>
            <a:spLocks noChangeArrowheads="1"/>
          </p:cNvSpPr>
          <p:nvPr/>
        </p:nvSpPr>
        <p:spPr bwMode="auto">
          <a:xfrm>
            <a:off x="0" y="529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7F0055"/>
                </a:solidFill>
                <a:effectLst/>
                <a:latin typeface="Menlo"/>
              </a:rPr>
              <a:t>List</a:t>
            </a:r>
            <a:r>
              <a:rPr kumimoji="0" lang="en-US" altLang="en-US" sz="900" b="0" i="0" u="none" strike="noStrike" cap="none" normalizeH="0" baseline="0" dirty="0">
                <a:ln>
                  <a:noFill/>
                </a:ln>
                <a:solidFill>
                  <a:srgbClr val="313131"/>
                </a:solidFill>
                <a:effectLst/>
                <a:latin typeface="Menlo"/>
              </a:rPr>
              <a:t> a1 </a:t>
            </a:r>
            <a:r>
              <a:rPr kumimoji="0" lang="en-US" altLang="en-US" sz="900" b="0" i="0" u="none" strike="noStrike" cap="none" normalizeH="0" baseline="0" dirty="0">
                <a:ln>
                  <a:noFill/>
                </a:ln>
                <a:solidFill>
                  <a:srgbClr val="666600"/>
                </a:solidFill>
                <a:effectLst/>
                <a:latin typeface="Menlo"/>
              </a:rPr>
              <a:t>=</a:t>
            </a:r>
            <a:r>
              <a:rPr kumimoji="0" lang="en-US" altLang="en-US" sz="900" b="0" i="0" u="none" strike="noStrike" cap="none" normalizeH="0" baseline="0" dirty="0">
                <a:ln>
                  <a:noFill/>
                </a:ln>
                <a:solidFill>
                  <a:srgbClr val="313131"/>
                </a:solidFill>
                <a:effectLst/>
                <a:latin typeface="Menlo"/>
              </a:rPr>
              <a:t> </a:t>
            </a:r>
            <a:r>
              <a:rPr kumimoji="0" lang="en-US" altLang="en-US" sz="900" b="0" i="0" u="none" strike="noStrike" cap="none" normalizeH="0" baseline="0" dirty="0">
                <a:ln>
                  <a:noFill/>
                </a:ln>
                <a:solidFill>
                  <a:srgbClr val="000088"/>
                </a:solidFill>
                <a:effectLst/>
                <a:latin typeface="Menlo"/>
              </a:rPr>
              <a:t>new</a:t>
            </a:r>
            <a:r>
              <a:rPr kumimoji="0" lang="en-US" altLang="en-US" sz="900" b="0" i="0" u="none" strike="noStrike" cap="none" normalizeH="0" baseline="0" dirty="0">
                <a:ln>
                  <a:noFill/>
                </a:ln>
                <a:solidFill>
                  <a:srgbClr val="313131"/>
                </a:solidFill>
                <a:effectLst/>
                <a:latin typeface="Menlo"/>
              </a:rPr>
              <a:t> </a:t>
            </a:r>
            <a:r>
              <a:rPr kumimoji="0" lang="en-US" altLang="en-US" sz="900" b="0" i="0" u="none" strike="noStrike" cap="none" normalizeH="0" baseline="0" dirty="0" err="1">
                <a:ln>
                  <a:noFill/>
                </a:ln>
                <a:solidFill>
                  <a:srgbClr val="7F0055"/>
                </a:solidFill>
                <a:effectLst/>
                <a:latin typeface="Menlo"/>
              </a:rPr>
              <a:t>ArrayList</a:t>
            </a:r>
            <a:r>
              <a:rPr kumimoji="0" lang="en-US" altLang="en-US" sz="900" b="0" i="0" u="none" strike="noStrike" cap="none" normalizeH="0" baseline="0" dirty="0">
                <a:ln>
                  <a:noFill/>
                </a:ln>
                <a:solidFill>
                  <a:srgbClr val="666600"/>
                </a:solidFill>
                <a:effectLst/>
                <a:latin typeface="Menlo"/>
              </a:rPr>
              <a:t>();</a:t>
            </a:r>
            <a:r>
              <a:rPr kumimoji="0" lang="en-US" altLang="en-US" sz="900" b="0" i="0" u="none" strike="noStrike" cap="none" normalizeH="0" baseline="0" dirty="0">
                <a:ln>
                  <a:noFill/>
                </a:ln>
                <a:solidFill>
                  <a:srgbClr val="313131"/>
                </a:solidFill>
                <a:effectLst/>
                <a:latin typeface="Menlo"/>
              </a:rPr>
              <a:t> a1</a:t>
            </a:r>
            <a:r>
              <a:rPr kumimoji="0" lang="en-US" altLang="en-US" sz="900" b="0" i="0" u="none" strike="noStrike" cap="none" normalizeH="0" baseline="0" dirty="0">
                <a:ln>
                  <a:noFill/>
                </a:ln>
                <a:solidFill>
                  <a:srgbClr val="666600"/>
                </a:solidFill>
                <a:effectLst/>
                <a:latin typeface="Menlo"/>
              </a:rPr>
              <a:t>.</a:t>
            </a:r>
            <a:r>
              <a:rPr kumimoji="0" lang="en-US" altLang="en-US" sz="900" b="0" i="0" u="none" strike="noStrike" cap="none" normalizeH="0" baseline="0" dirty="0">
                <a:ln>
                  <a:noFill/>
                </a:ln>
                <a:solidFill>
                  <a:srgbClr val="313131"/>
                </a:solidFill>
                <a:effectLst/>
                <a:latin typeface="Menlo"/>
              </a:rPr>
              <a:t>add</a:t>
            </a:r>
            <a:r>
              <a:rPr kumimoji="0" lang="en-US" altLang="en-US" sz="900" b="0" i="0" u="none" strike="noStrike" cap="none" normalizeH="0" baseline="0" dirty="0">
                <a:ln>
                  <a:noFill/>
                </a:ln>
                <a:solidFill>
                  <a:srgbClr val="666600"/>
                </a:solidFill>
                <a:effectLst/>
                <a:latin typeface="Menlo"/>
              </a:rPr>
              <a:t>(</a:t>
            </a:r>
            <a:r>
              <a:rPr kumimoji="0" lang="en-US" altLang="en-US" sz="900" b="0" i="0" u="none" strike="noStrike" cap="none" normalizeH="0" baseline="0" dirty="0">
                <a:ln>
                  <a:noFill/>
                </a:ln>
                <a:solidFill>
                  <a:srgbClr val="008800"/>
                </a:solidFill>
                <a:effectLst/>
                <a:latin typeface="Menlo"/>
              </a:rPr>
              <a:t>"Zara"</a:t>
            </a:r>
            <a:r>
              <a:rPr kumimoji="0" lang="en-US" altLang="en-US" sz="900" b="0" i="0" u="none" strike="noStrike" cap="none" normalizeH="0" baseline="0" dirty="0">
                <a:ln>
                  <a:noFill/>
                </a:ln>
                <a:solidFill>
                  <a:srgbClr val="666600"/>
                </a:solidFill>
                <a:effectLst/>
                <a:latin typeface="Menlo"/>
              </a:rPr>
              <a:t>);</a:t>
            </a:r>
            <a:r>
              <a:rPr kumimoji="0" lang="en-US" altLang="en-US" sz="900" b="0" i="0" u="none" strike="noStrike" cap="none" normalizeH="0" baseline="0" dirty="0">
                <a:ln>
                  <a:noFill/>
                </a:ln>
                <a:solidFill>
                  <a:srgbClr val="313131"/>
                </a:solidFill>
                <a:effectLst/>
                <a:latin typeface="Menlo"/>
              </a:rPr>
              <a:t> a1</a:t>
            </a:r>
            <a:r>
              <a:rPr kumimoji="0" lang="en-US" altLang="en-US" sz="900" b="0" i="0" u="none" strike="noStrike" cap="none" normalizeH="0" baseline="0" dirty="0">
                <a:ln>
                  <a:noFill/>
                </a:ln>
                <a:solidFill>
                  <a:srgbClr val="666600"/>
                </a:solidFill>
                <a:effectLst/>
                <a:latin typeface="Menlo"/>
              </a:rPr>
              <a:t>.</a:t>
            </a:r>
            <a:r>
              <a:rPr kumimoji="0" lang="en-US" altLang="en-US" sz="900" b="0" i="0" u="none" strike="noStrike" cap="none" normalizeH="0" baseline="0" dirty="0">
                <a:ln>
                  <a:noFill/>
                </a:ln>
                <a:solidFill>
                  <a:srgbClr val="313131"/>
                </a:solidFill>
                <a:effectLst/>
                <a:latin typeface="Menlo"/>
              </a:rPr>
              <a:t>add</a:t>
            </a:r>
            <a:r>
              <a:rPr kumimoji="0" lang="en-US" altLang="en-US" sz="900" b="0" i="0" u="none" strike="noStrike" cap="none" normalizeH="0" baseline="0" dirty="0">
                <a:ln>
                  <a:noFill/>
                </a:ln>
                <a:solidFill>
                  <a:srgbClr val="666600"/>
                </a:solidFill>
                <a:effectLst/>
                <a:latin typeface="Menlo"/>
              </a:rPr>
              <a:t>(</a:t>
            </a:r>
            <a:r>
              <a:rPr kumimoji="0" lang="en-US" altLang="en-US" sz="900" b="0" i="0" u="none" strike="noStrike" cap="none" normalizeH="0" baseline="0" dirty="0">
                <a:ln>
                  <a:noFill/>
                </a:ln>
                <a:solidFill>
                  <a:srgbClr val="008800"/>
                </a:solidFill>
                <a:effectLst/>
                <a:latin typeface="Menlo"/>
              </a:rPr>
              <a:t>"</a:t>
            </a:r>
            <a:r>
              <a:rPr kumimoji="0" lang="en-US" altLang="en-US" sz="900" b="0" i="0" u="none" strike="noStrike" cap="none" normalizeH="0" baseline="0" dirty="0" err="1">
                <a:ln>
                  <a:noFill/>
                </a:ln>
                <a:solidFill>
                  <a:srgbClr val="008800"/>
                </a:solidFill>
                <a:effectLst/>
                <a:latin typeface="Menlo"/>
              </a:rPr>
              <a:t>Mahnaz</a:t>
            </a:r>
            <a:r>
              <a:rPr kumimoji="0" lang="en-US" altLang="en-US" sz="900" b="0" i="0" u="none" strike="noStrike" cap="none" normalizeH="0" baseline="0" dirty="0">
                <a:ln>
                  <a:noFill/>
                </a:ln>
                <a:solidFill>
                  <a:srgbClr val="008800"/>
                </a:solidFill>
                <a:effectLst/>
                <a:latin typeface="Menlo"/>
              </a:rPr>
              <a:t>"</a:t>
            </a:r>
            <a:r>
              <a:rPr kumimoji="0" lang="en-US" altLang="en-US" sz="900" b="0" i="0" u="none" strike="noStrike" cap="none" normalizeH="0" baseline="0" dirty="0">
                <a:ln>
                  <a:noFill/>
                </a:ln>
                <a:solidFill>
                  <a:srgbClr val="666600"/>
                </a:solidFill>
                <a:effectLst/>
                <a:latin typeface="Menlo"/>
              </a:rPr>
              <a:t>);</a:t>
            </a:r>
            <a:r>
              <a:rPr kumimoji="0" lang="en-US" altLang="en-US" sz="900" b="0" i="0" u="none" strike="noStrike" cap="none" normalizeH="0" baseline="0" dirty="0">
                <a:ln>
                  <a:noFill/>
                </a:ln>
                <a:solidFill>
                  <a:srgbClr val="313131"/>
                </a:solidFill>
                <a:effectLst/>
                <a:latin typeface="Menlo"/>
              </a:rPr>
              <a:t> a1</a:t>
            </a:r>
            <a:r>
              <a:rPr kumimoji="0" lang="en-US" altLang="en-US" sz="900" b="0" i="0" u="none" strike="noStrike" cap="none" normalizeH="0" baseline="0" dirty="0">
                <a:ln>
                  <a:noFill/>
                </a:ln>
                <a:solidFill>
                  <a:srgbClr val="666600"/>
                </a:solidFill>
                <a:effectLst/>
                <a:latin typeface="Menlo"/>
              </a:rPr>
              <a:t>.</a:t>
            </a:r>
            <a:r>
              <a:rPr kumimoji="0" lang="en-US" altLang="en-US" sz="900" b="0" i="0" u="none" strike="noStrike" cap="none" normalizeH="0" baseline="0" dirty="0">
                <a:ln>
                  <a:noFill/>
                </a:ln>
                <a:solidFill>
                  <a:srgbClr val="313131"/>
                </a:solidFill>
                <a:effectLst/>
                <a:latin typeface="Menlo"/>
              </a:rPr>
              <a:t>add</a:t>
            </a:r>
            <a:r>
              <a:rPr kumimoji="0" lang="en-US" altLang="en-US" sz="900" b="0" i="0" u="none" strike="noStrike" cap="none" normalizeH="0" baseline="0" dirty="0">
                <a:ln>
                  <a:noFill/>
                </a:ln>
                <a:solidFill>
                  <a:srgbClr val="666600"/>
                </a:solidFill>
                <a:effectLst/>
                <a:latin typeface="Menlo"/>
              </a:rPr>
              <a:t>(</a:t>
            </a:r>
            <a:r>
              <a:rPr kumimoji="0" lang="en-US" altLang="en-US" sz="900" b="0" i="0" u="none" strike="noStrike" cap="none" normalizeH="0" baseline="0" dirty="0">
                <a:ln>
                  <a:noFill/>
                </a:ln>
                <a:solidFill>
                  <a:srgbClr val="008800"/>
                </a:solidFill>
                <a:effectLst/>
                <a:latin typeface="Menlo"/>
              </a:rPr>
              <a:t>"</a:t>
            </a:r>
            <a:r>
              <a:rPr kumimoji="0" lang="en-US" altLang="en-US" sz="900" b="0" i="0" u="none" strike="noStrike" cap="none" normalizeH="0" baseline="0" dirty="0" err="1">
                <a:ln>
                  <a:noFill/>
                </a:ln>
                <a:solidFill>
                  <a:srgbClr val="008800"/>
                </a:solidFill>
                <a:effectLst/>
                <a:latin typeface="Menlo"/>
              </a:rPr>
              <a:t>Ayan</a:t>
            </a:r>
            <a:r>
              <a:rPr kumimoji="0" lang="en-US" altLang="en-US" sz="900" b="0" i="0" u="none" strike="noStrike" cap="none" normalizeH="0" baseline="0" dirty="0">
                <a:ln>
                  <a:noFill/>
                </a:ln>
                <a:solidFill>
                  <a:srgbClr val="008800"/>
                </a:solidFill>
                <a:effectLst/>
                <a:latin typeface="Menlo"/>
              </a:rPr>
              <a:t>"</a:t>
            </a:r>
            <a:r>
              <a:rPr kumimoji="0" lang="en-US" altLang="en-US" sz="900" b="0" i="0" u="none" strike="noStrike" cap="none" normalizeH="0" baseline="0" dirty="0">
                <a:ln>
                  <a:noFill/>
                </a:ln>
                <a:solidFill>
                  <a:srgbClr val="666600"/>
                </a:solidFill>
                <a:effectLst/>
                <a:latin typeface="Menlo"/>
              </a:rPr>
              <a:t>);</a:t>
            </a:r>
            <a:r>
              <a:rPr kumimoji="0" lang="en-US" altLang="en-US" sz="900" b="0" i="0" u="none" strike="noStrike" cap="none" normalizeH="0" baseline="0" dirty="0">
                <a:ln>
                  <a:noFill/>
                </a:ln>
                <a:solidFill>
                  <a:srgbClr val="313131"/>
                </a:solidFill>
                <a:effectLst/>
                <a:latin typeface="Menlo"/>
              </a:rPr>
              <a:t> </a:t>
            </a:r>
            <a:r>
              <a:rPr kumimoji="0" lang="en-US" altLang="en-US" sz="900" b="0" i="0" u="none" strike="noStrike" cap="none" normalizeH="0" baseline="0" dirty="0" err="1">
                <a:ln>
                  <a:noFill/>
                </a:ln>
                <a:solidFill>
                  <a:srgbClr val="7F0055"/>
                </a:solidFill>
                <a:effectLst/>
                <a:latin typeface="Menlo"/>
              </a:rPr>
              <a:t>System</a:t>
            </a:r>
            <a:r>
              <a:rPr kumimoji="0" lang="en-US" altLang="en-US" sz="900" b="0" i="0" u="none" strike="noStrike" cap="none" normalizeH="0" baseline="0" dirty="0" err="1">
                <a:ln>
                  <a:noFill/>
                </a:ln>
                <a:solidFill>
                  <a:srgbClr val="666600"/>
                </a:solidFill>
                <a:effectLst/>
                <a:latin typeface="Menlo"/>
              </a:rPr>
              <a:t>.</a:t>
            </a:r>
            <a:r>
              <a:rPr kumimoji="0" lang="en-US" altLang="en-US" sz="900" b="0" i="0" u="none" strike="noStrike" cap="none" normalizeH="0" baseline="0" dirty="0" err="1">
                <a:ln>
                  <a:noFill/>
                </a:ln>
                <a:solidFill>
                  <a:srgbClr val="000088"/>
                </a:solidFill>
                <a:effectLst/>
                <a:latin typeface="Menlo"/>
              </a:rPr>
              <a:t>out</a:t>
            </a:r>
            <a:r>
              <a:rPr kumimoji="0" lang="en-US" altLang="en-US" sz="900" b="0" i="0" u="none" strike="noStrike" cap="none" normalizeH="0" baseline="0" dirty="0" err="1">
                <a:ln>
                  <a:noFill/>
                </a:ln>
                <a:solidFill>
                  <a:srgbClr val="666600"/>
                </a:solidFill>
                <a:effectLst/>
                <a:latin typeface="Menlo"/>
              </a:rPr>
              <a:t>.</a:t>
            </a:r>
            <a:r>
              <a:rPr kumimoji="0" lang="en-US" altLang="en-US" sz="900" b="0" i="0" u="none" strike="noStrike" cap="none" normalizeH="0" baseline="0" dirty="0" err="1">
                <a:ln>
                  <a:noFill/>
                </a:ln>
                <a:solidFill>
                  <a:srgbClr val="313131"/>
                </a:solidFill>
                <a:effectLst/>
                <a:latin typeface="Menlo"/>
              </a:rPr>
              <a:t>println</a:t>
            </a:r>
            <a:r>
              <a:rPr kumimoji="0" lang="en-US" altLang="en-US" sz="900" b="0" i="0" u="none" strike="noStrike" cap="none" normalizeH="0" baseline="0" dirty="0">
                <a:ln>
                  <a:noFill/>
                </a:ln>
                <a:solidFill>
                  <a:srgbClr val="666600"/>
                </a:solidFill>
                <a:effectLst/>
                <a:latin typeface="Menlo"/>
              </a:rPr>
              <a:t>(</a:t>
            </a:r>
            <a:r>
              <a:rPr kumimoji="0" lang="en-US" altLang="en-US" sz="900" b="0" i="0" u="none" strike="noStrike" cap="none" normalizeH="0" baseline="0" dirty="0">
                <a:ln>
                  <a:noFill/>
                </a:ln>
                <a:solidFill>
                  <a:srgbClr val="008800"/>
                </a:solidFill>
                <a:effectLst/>
                <a:latin typeface="Menlo"/>
              </a:rPr>
              <a:t>" </a:t>
            </a:r>
            <a:r>
              <a:rPr kumimoji="0" lang="en-US" altLang="en-US" sz="900" b="0" i="0" u="none" strike="noStrike" cap="none" normalizeH="0" baseline="0" dirty="0" err="1">
                <a:ln>
                  <a:noFill/>
                </a:ln>
                <a:solidFill>
                  <a:srgbClr val="008800"/>
                </a:solidFill>
                <a:effectLst/>
                <a:latin typeface="Menlo"/>
              </a:rPr>
              <a:t>ArrayList</a:t>
            </a:r>
            <a:r>
              <a:rPr kumimoji="0" lang="en-US" altLang="en-US" sz="900" b="0" i="0" u="none" strike="noStrike" cap="none" normalizeH="0" baseline="0" dirty="0">
                <a:ln>
                  <a:noFill/>
                </a:ln>
                <a:solidFill>
                  <a:srgbClr val="008800"/>
                </a:solidFill>
                <a:effectLst/>
                <a:latin typeface="Menlo"/>
              </a:rPr>
              <a:t> Elements"</a:t>
            </a:r>
            <a:r>
              <a:rPr kumimoji="0" lang="en-US" altLang="en-US" sz="900" b="0" i="0" u="none" strike="noStrike" cap="none" normalizeH="0" baseline="0" dirty="0">
                <a:ln>
                  <a:noFill/>
                </a:ln>
                <a:solidFill>
                  <a:srgbClr val="666600"/>
                </a:solidFill>
                <a:effectLst/>
                <a:latin typeface="Menlo"/>
              </a:rPr>
              <a:t>);</a:t>
            </a:r>
            <a:r>
              <a:rPr kumimoji="0" lang="en-US" altLang="en-US" sz="900" b="0" i="0" u="none" strike="noStrike" cap="none" normalizeH="0" baseline="0" dirty="0">
                <a:ln>
                  <a:noFill/>
                </a:ln>
                <a:solidFill>
                  <a:srgbClr val="313131"/>
                </a:solidFill>
                <a:effectLst/>
                <a:latin typeface="Menlo"/>
              </a:rPr>
              <a:t> </a:t>
            </a:r>
            <a:r>
              <a:rPr kumimoji="0" lang="en-US" altLang="en-US" sz="900" b="0" i="0" u="none" strike="noStrike" cap="none" normalizeH="0" baseline="0" dirty="0" err="1">
                <a:ln>
                  <a:noFill/>
                </a:ln>
                <a:solidFill>
                  <a:srgbClr val="7F0055"/>
                </a:solidFill>
                <a:effectLst/>
                <a:latin typeface="Menlo"/>
              </a:rPr>
              <a:t>System</a:t>
            </a:r>
            <a:r>
              <a:rPr kumimoji="0" lang="en-US" altLang="en-US" sz="900" b="0" i="0" u="none" strike="noStrike" cap="none" normalizeH="0" baseline="0" dirty="0" err="1">
                <a:ln>
                  <a:noFill/>
                </a:ln>
                <a:solidFill>
                  <a:srgbClr val="666600"/>
                </a:solidFill>
                <a:effectLst/>
                <a:latin typeface="Menlo"/>
              </a:rPr>
              <a:t>.</a:t>
            </a:r>
            <a:r>
              <a:rPr kumimoji="0" lang="en-US" altLang="en-US" sz="900" b="0" i="0" u="none" strike="noStrike" cap="none" normalizeH="0" baseline="0" dirty="0" err="1">
                <a:ln>
                  <a:noFill/>
                </a:ln>
                <a:solidFill>
                  <a:srgbClr val="000088"/>
                </a:solidFill>
                <a:effectLst/>
                <a:latin typeface="Menlo"/>
              </a:rPr>
              <a:t>out</a:t>
            </a:r>
            <a:r>
              <a:rPr kumimoji="0" lang="en-US" altLang="en-US" sz="900" b="0" i="0" u="none" strike="noStrike" cap="none" normalizeH="0" baseline="0" dirty="0" err="1">
                <a:ln>
                  <a:noFill/>
                </a:ln>
                <a:solidFill>
                  <a:srgbClr val="666600"/>
                </a:solidFill>
                <a:effectLst/>
                <a:latin typeface="Menlo"/>
              </a:rPr>
              <a:t>.</a:t>
            </a:r>
            <a:r>
              <a:rPr kumimoji="0" lang="en-US" altLang="en-US" sz="900" b="0" i="0" u="none" strike="noStrike" cap="none" normalizeH="0" baseline="0" dirty="0" err="1">
                <a:ln>
                  <a:noFill/>
                </a:ln>
                <a:solidFill>
                  <a:srgbClr val="000088"/>
                </a:solidFill>
                <a:effectLst/>
                <a:latin typeface="Menlo"/>
              </a:rPr>
              <a:t>print</a:t>
            </a:r>
            <a:r>
              <a:rPr kumimoji="0" lang="en-US" altLang="en-US" sz="900" b="0" i="0" u="none" strike="noStrike" cap="none" normalizeH="0" baseline="0" dirty="0">
                <a:ln>
                  <a:noFill/>
                </a:ln>
                <a:solidFill>
                  <a:srgbClr val="666600"/>
                </a:solidFill>
                <a:effectLst/>
                <a:latin typeface="Menlo"/>
              </a:rPr>
              <a:t>(</a:t>
            </a:r>
            <a:r>
              <a:rPr kumimoji="0" lang="en-US" altLang="en-US" sz="900" b="0" i="0" u="none" strike="noStrike" cap="none" normalizeH="0" baseline="0" dirty="0">
                <a:ln>
                  <a:noFill/>
                </a:ln>
                <a:solidFill>
                  <a:srgbClr val="008800"/>
                </a:solidFill>
                <a:effectLst/>
                <a:latin typeface="Menlo"/>
              </a:rPr>
              <a:t>"\t"</a:t>
            </a:r>
            <a:r>
              <a:rPr kumimoji="0" lang="en-US" altLang="en-US" sz="900" b="0" i="0" u="none" strike="noStrike" cap="none" normalizeH="0" baseline="0" dirty="0">
                <a:ln>
                  <a:noFill/>
                </a:ln>
                <a:solidFill>
                  <a:srgbClr val="313131"/>
                </a:solidFill>
                <a:effectLst/>
                <a:latin typeface="Menlo"/>
              </a:rPr>
              <a:t> </a:t>
            </a:r>
            <a:r>
              <a:rPr kumimoji="0" lang="en-US" altLang="en-US" sz="900" b="0" i="0" u="none" strike="noStrike" cap="none" normalizeH="0" baseline="0" dirty="0">
                <a:ln>
                  <a:noFill/>
                </a:ln>
                <a:solidFill>
                  <a:srgbClr val="666600"/>
                </a:solidFill>
                <a:effectLst/>
                <a:latin typeface="Menlo"/>
              </a:rPr>
              <a:t>+</a:t>
            </a:r>
            <a:r>
              <a:rPr kumimoji="0" lang="en-US" altLang="en-US" sz="900" b="0" i="0" u="none" strike="noStrike" cap="none" normalizeH="0" baseline="0" dirty="0">
                <a:ln>
                  <a:noFill/>
                </a:ln>
                <a:solidFill>
                  <a:srgbClr val="313131"/>
                </a:solidFill>
                <a:effectLst/>
                <a:latin typeface="Menlo"/>
              </a:rPr>
              <a:t> a1</a:t>
            </a:r>
            <a:r>
              <a:rPr kumimoji="0" lang="en-US" altLang="en-US" sz="900" b="0" i="0" u="none" strike="noStrike" cap="none" normalizeH="0" baseline="0" dirty="0">
                <a:ln>
                  <a:noFill/>
                </a:ln>
                <a:solidFill>
                  <a:srgbClr val="666600"/>
                </a:solidFill>
                <a:effectLst/>
                <a:latin typeface="Menlo"/>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6923745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49</TotalTime>
  <Words>583</Words>
  <Application>Microsoft Office PowerPoint</Application>
  <PresentationFormat>Widescreen</PresentationFormat>
  <Paragraphs>58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Arial Unicode MS</vt:lpstr>
      <vt:lpstr>Gill Sans MT</vt:lpstr>
      <vt:lpstr>Menlo</vt:lpstr>
      <vt:lpstr>Parcel</vt:lpstr>
      <vt:lpstr>Java collections framework</vt:lpstr>
      <vt:lpstr>What is it?</vt:lpstr>
      <vt:lpstr>Collection</vt:lpstr>
      <vt:lpstr>Collections framework – Why use them?</vt:lpstr>
      <vt:lpstr>Different kinds if interfraces</vt:lpstr>
      <vt:lpstr>TREES</vt:lpstr>
      <vt:lpstr>Different kinds if interfraces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collections framework</dc:title>
  <dc:creator>Jason Bullock</dc:creator>
  <cp:lastModifiedBy>BULLOCK, JASON</cp:lastModifiedBy>
  <cp:revision>7</cp:revision>
  <dcterms:created xsi:type="dcterms:W3CDTF">2016-10-13T21:43:00Z</dcterms:created>
  <dcterms:modified xsi:type="dcterms:W3CDTF">2016-11-04T00:49:37Z</dcterms:modified>
</cp:coreProperties>
</file>