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56" r:id="rId5"/>
    <p:sldId id="278" r:id="rId6"/>
    <p:sldId id="285" r:id="rId7"/>
    <p:sldId id="286" r:id="rId8"/>
    <p:sldId id="287" r:id="rId9"/>
    <p:sldId id="281" r:id="rId10"/>
    <p:sldId id="288" r:id="rId11"/>
    <p:sldId id="291" r:id="rId12"/>
    <p:sldId id="294" r:id="rId13"/>
    <p:sldId id="292" r:id="rId14"/>
    <p:sldId id="290" r:id="rId15"/>
    <p:sldId id="289" r:id="rId16"/>
    <p:sldId id="295" r:id="rId17"/>
    <p:sldId id="296" r:id="rId18"/>
    <p:sldId id="297" r:id="rId19"/>
  </p:sldIdLst>
  <p:sldSz cx="9144000" cy="6858000" type="screen4x3"/>
  <p:notesSz cx="6858000" cy="9144000"/>
  <p:custDataLst>
    <p:tags r:id="rId21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16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5251"/>
    <a:srgbClr val="002052"/>
    <a:srgbClr val="002A0A"/>
    <a:srgbClr val="001405"/>
    <a:srgbClr val="003D14"/>
    <a:srgbClr val="646464"/>
    <a:srgbClr val="B9C4CA"/>
    <a:srgbClr val="90989E"/>
    <a:srgbClr val="3F050D"/>
    <a:srgbClr val="5C09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30" autoAdjust="0"/>
  </p:normalViewPr>
  <p:slideViewPr>
    <p:cSldViewPr showGuides="1">
      <p:cViewPr varScale="1">
        <p:scale>
          <a:sx n="107" d="100"/>
          <a:sy n="107" d="100"/>
        </p:scale>
        <p:origin x="114" y="144"/>
      </p:cViewPr>
      <p:guideLst>
        <p:guide orient="horz" pos="2160"/>
        <p:guide orient="horz" pos="81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ags" Target="tags/tag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ADC714-B8C8-41CC-8B32-1E23D8396FA6}" type="datetimeFigureOut">
              <a:rPr lang="fr-FR" smtClean="0"/>
              <a:t>20/01/2017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40946-B3FE-4062-9BAE-4125F5E6CB4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5264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5451" y="-171400"/>
            <a:ext cx="9281195" cy="7560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701284" y="1687556"/>
            <a:ext cx="7772400" cy="147002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701284" y="3402496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1400" baseline="0">
                <a:solidFill>
                  <a:schemeClr val="accent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pic>
        <p:nvPicPr>
          <p:cNvPr id="9" name="Picture 4" descr="D:\Le sel en +\Realisations\TBWA\120117 Microelectronics\ST_Bloc marque_Qi_H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878420"/>
            <a:ext cx="2448000" cy="79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52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57200" y="1277496"/>
            <a:ext cx="8229600" cy="1238801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1800"/>
              </a:spcBef>
              <a:defRPr baseline="0"/>
            </a:lvl1pPr>
            <a:lvl2pPr>
              <a:lnSpc>
                <a:spcPct val="100000"/>
              </a:lnSpc>
              <a:buClr>
                <a:schemeClr val="accent4">
                  <a:lumMod val="90000"/>
                  <a:lumOff val="10000"/>
                </a:schemeClr>
              </a:buClr>
              <a:defRPr>
                <a:solidFill>
                  <a:schemeClr val="accent4">
                    <a:lumMod val="90000"/>
                    <a:lumOff val="10000"/>
                  </a:schemeClr>
                </a:solidFill>
              </a:defRPr>
            </a:lvl2pPr>
            <a:lvl3pPr>
              <a:lnSpc>
                <a:spcPct val="100000"/>
              </a:lnSpc>
              <a:defRPr>
                <a:solidFill>
                  <a:schemeClr val="accent3">
                    <a:lumMod val="50000"/>
                  </a:schemeClr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accent3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fld id="{5B31B9E4-8E4D-4C86-BFD7-412B282B373B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66800" y="6546249"/>
            <a:ext cx="341458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95192" y="6546249"/>
            <a:ext cx="519373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8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E8DDD64-71C5-400C-82FC-43022155770F}" type="datetime1">
              <a:rPr lang="fr-FR" smtClean="0"/>
              <a:t>20/01/2017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827496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168"/>
            <a:ext cx="8075240" cy="797768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356BC70-7CEE-40A3-B0E7-C3CF3E064629}" type="datetime1">
              <a:rPr lang="fr-FR" smtClean="0"/>
              <a:t>20/01/2017</a:t>
            </a:fld>
            <a:endParaRPr lang="fr-FR"/>
          </a:p>
        </p:txBody>
      </p:sp>
      <p:sp>
        <p:nvSpPr>
          <p:cNvPr id="10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57200" y="1351999"/>
            <a:ext cx="8229600" cy="1238801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1800"/>
              </a:spcBef>
              <a:defRPr baseline="0"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>
                <a:solidFill>
                  <a:srgbClr val="646464"/>
                </a:solidFill>
              </a:defRPr>
            </a:lvl4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457200" y="990600"/>
            <a:ext cx="8077200" cy="304800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 dirty="0" smtClean="0"/>
              <a:t>Click to edit Master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48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28" r="11042"/>
          <a:stretch/>
        </p:blipFill>
        <p:spPr bwMode="auto">
          <a:xfrm>
            <a:off x="0" y="228600"/>
            <a:ext cx="9143999" cy="390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585056" y="4281115"/>
            <a:ext cx="7772400" cy="1362075"/>
          </a:xfrm>
        </p:spPr>
        <p:txBody>
          <a:bodyPr anchor="t">
            <a:normAutofit/>
          </a:bodyPr>
          <a:lstStyle>
            <a:lvl1pPr algn="l">
              <a:defRPr sz="40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66800" y="6546249"/>
            <a:ext cx="341458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9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95192" y="6546249"/>
            <a:ext cx="519373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8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F26F07D-9358-421A-A361-031971621BE1}" type="datetime1">
              <a:rPr lang="fr-FR" smtClean="0"/>
              <a:t>20/01/2017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590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457200" y="1288148"/>
            <a:ext cx="4038600" cy="4680000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1800"/>
              </a:spcBef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smtClean="0"/>
              <a:t>Click to edit Master text </a:t>
            </a:r>
            <a:r>
              <a:rPr lang="en-US" noProof="0" dirty="0" err="1" smtClean="0"/>
              <a:t>sytles</a:t>
            </a:r>
            <a:endParaRPr lang="en-US" noProof="0" dirty="0" smtClean="0"/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t>‹#›</a:t>
            </a:fld>
            <a:endParaRPr lang="fr-FR"/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4" hasCustomPrompt="1"/>
          </p:nvPr>
        </p:nvSpPr>
        <p:spPr>
          <a:xfrm>
            <a:off x="4637856" y="1288148"/>
            <a:ext cx="4038600" cy="4680000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1800"/>
              </a:spcBef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sytles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  <p:sp>
        <p:nvSpPr>
          <p:cNvPr id="1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66800" y="6546249"/>
            <a:ext cx="341458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95192" y="6546249"/>
            <a:ext cx="519373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8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C14C0B4-B6C6-493B-AF49-CF601917093D}" type="datetime1">
              <a:rPr lang="fr-FR" smtClean="0"/>
              <a:t>20/01/2017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69919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t>‹#›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66800" y="6546249"/>
            <a:ext cx="341458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9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95192" y="6546249"/>
            <a:ext cx="519373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8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98C4145-E662-4661-8E87-CFD806B22EBB}" type="datetime1">
              <a:rPr lang="fr-FR" smtClean="0"/>
              <a:t>20/01/2017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476961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t>‹#›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66800" y="6546249"/>
            <a:ext cx="341458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95192" y="6546249"/>
            <a:ext cx="519373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8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BCDA36E-892F-42E3-9FFA-082033406B05}" type="datetime1">
              <a:rPr lang="fr-FR" smtClean="0"/>
              <a:t>20/01/2017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0098650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0752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815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7744" y="678629"/>
            <a:ext cx="544994" cy="198000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B31B9E4-8E4D-4C86-BFD7-412B282B373B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2051" name="Picture 3" descr="D:\Le sel en +\Realisations\TBWA\120117 Microelectronics\ST_Bloc marque_Qi_V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20" y="6235154"/>
            <a:ext cx="667138" cy="48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66800" y="6546249"/>
            <a:ext cx="341458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95192" y="6546249"/>
            <a:ext cx="519373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8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CECF462-CC52-41A0-B75C-654FB56E3FF5}" type="datetime1">
              <a:rPr lang="fr-FR" smtClean="0"/>
              <a:t>20/01/2017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04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8" r:id="rId4"/>
    <p:sldLayoutId id="2147483652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77800" indent="-177800" algn="l" defTabSz="914400" rtl="0" eaLnBrk="1" latinLnBrk="0" hangingPunct="1">
        <a:lnSpc>
          <a:spcPct val="100000"/>
        </a:lnSpc>
        <a:spcBef>
          <a:spcPts val="1800"/>
        </a:spcBef>
        <a:spcAft>
          <a:spcPts val="600"/>
        </a:spcAft>
        <a:buClr>
          <a:schemeClr val="accent1"/>
        </a:buClr>
        <a:buFont typeface="Arial" pitchFamily="34" charset="0"/>
        <a:buChar char="•"/>
        <a:defRPr sz="2000" kern="1200">
          <a:solidFill>
            <a:schemeClr val="accent4"/>
          </a:solidFill>
          <a:latin typeface="Arial" pitchFamily="34" charset="0"/>
          <a:ea typeface="+mn-ea"/>
          <a:cs typeface="Arial" pitchFamily="34" charset="0"/>
        </a:defRPr>
      </a:lvl1pPr>
      <a:lvl2pPr marL="533400" indent="-1778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4">
            <a:lumMod val="90000"/>
            <a:lumOff val="10000"/>
          </a:schemeClr>
        </a:buClr>
        <a:buFont typeface="Arial" pitchFamily="34" charset="0"/>
        <a:buChar char="•"/>
        <a:defRPr sz="1600" kern="1200">
          <a:solidFill>
            <a:schemeClr val="accent4">
              <a:lumMod val="90000"/>
              <a:lumOff val="10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901700" indent="-177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Font typeface="Arial" pitchFamily="34" charset="0"/>
        <a:buChar char="•"/>
        <a:defRPr sz="1400" kern="1200" baseline="0">
          <a:solidFill>
            <a:schemeClr val="accent3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527175" indent="-155575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Font typeface="Arial" pitchFamily="34" charset="0"/>
        <a:buChar char="•"/>
        <a:defRPr sz="1200" kern="1200" baseline="0">
          <a:solidFill>
            <a:schemeClr val="accent3">
              <a:lumMod val="75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spc5.drive.cloudforge.com/projects/starcar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stcar-000001@24h.fr" TargetMode="External"/><Relationship Id="rId2" Type="http://schemas.openxmlformats.org/officeDocument/2006/relationships/hyperlink" Target="http://traccar.spc5studio.com:8888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://www.traccar.org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3200" dirty="0" smtClean="0"/>
              <a:t>ST </a:t>
            </a:r>
            <a:r>
              <a:rPr lang="fr-FR" sz="3200" dirty="0" err="1" smtClean="0"/>
              <a:t>Amazing</a:t>
            </a:r>
            <a:r>
              <a:rPr lang="fr-FR" sz="3200" dirty="0" smtClean="0"/>
              <a:t> Race Car</a:t>
            </a:r>
            <a:endParaRPr lang="en-US" sz="3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1800" dirty="0"/>
              <a:t>Embedded in </a:t>
            </a:r>
            <a:r>
              <a:rPr lang="fr-FR" sz="1800" dirty="0" err="1"/>
              <a:t>C</a:t>
            </a:r>
            <a:r>
              <a:rPr lang="fr-FR" sz="1800" dirty="0" err="1" smtClean="0"/>
              <a:t>razy</a:t>
            </a:r>
            <a:r>
              <a:rPr lang="fr-FR" sz="1800" dirty="0" smtClean="0"/>
              <a:t> </a:t>
            </a:r>
            <a:r>
              <a:rPr lang="fr-FR" sz="1800" dirty="0"/>
              <a:t>R</a:t>
            </a:r>
            <a:r>
              <a:rPr lang="fr-FR" sz="1800" dirty="0" smtClean="0"/>
              <a:t>ace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5019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ST </a:t>
            </a:r>
            <a:r>
              <a:rPr lang="fr-FR" dirty="0" err="1"/>
              <a:t>Amazing</a:t>
            </a:r>
            <a:r>
              <a:rPr lang="fr-FR" dirty="0"/>
              <a:t> Race Car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707886"/>
          </a:xfrm>
        </p:spPr>
        <p:txBody>
          <a:bodyPr/>
          <a:lstStyle/>
          <a:p>
            <a:pPr marL="0" indent="0" algn="ctr">
              <a:buNone/>
            </a:pPr>
            <a:r>
              <a:rPr lang="fr-FR" sz="4000" dirty="0" smtClean="0"/>
              <a:t>Annexes</a:t>
            </a:r>
            <a:endParaRPr lang="fr-FR" sz="4000" dirty="0">
              <a:solidFill>
                <a:schemeClr val="accent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10</a:t>
            </a:fld>
            <a:endParaRPr lang="fr-F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476672"/>
            <a:ext cx="1070473" cy="78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70357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ST </a:t>
            </a:r>
            <a:r>
              <a:rPr lang="fr-FR" dirty="0" err="1"/>
              <a:t>Amazing</a:t>
            </a:r>
            <a:r>
              <a:rPr lang="fr-FR" dirty="0"/>
              <a:t> Race Car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277496"/>
            <a:ext cx="8229600" cy="1015663"/>
          </a:xfrm>
        </p:spPr>
        <p:txBody>
          <a:bodyPr/>
          <a:lstStyle/>
          <a:p>
            <a:r>
              <a:rPr lang="fr-FR" dirty="0" smtClean="0"/>
              <a:t>Pour info : connectique de la carte SPC560D-DIS</a:t>
            </a:r>
          </a:p>
          <a:p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11</a:t>
            </a:fld>
            <a:endParaRPr lang="fr-F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476672"/>
            <a:ext cx="1070473" cy="7829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258" y="1660499"/>
            <a:ext cx="5093794" cy="50937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200" y="1787868"/>
            <a:ext cx="345638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rgbClr val="FF0000"/>
                </a:solidFill>
              </a:rPr>
              <a:t>Les Pins en rouge sont configurables dans SPC5 Studio</a:t>
            </a:r>
          </a:p>
          <a:p>
            <a:endParaRPr lang="fr-FR" sz="1600" dirty="0" smtClean="0">
              <a:solidFill>
                <a:srgbClr val="FF0000"/>
              </a:solidFill>
            </a:endParaRPr>
          </a:p>
          <a:p>
            <a:r>
              <a:rPr lang="fr-FR" sz="1600" b="1" dirty="0" smtClean="0"/>
              <a:t>Les Pins en Gras sont des pins System non configurables</a:t>
            </a:r>
          </a:p>
          <a:p>
            <a:endParaRPr lang="fr-FR" sz="1600" b="1" dirty="0" smtClean="0"/>
          </a:p>
          <a:p>
            <a:r>
              <a:rPr lang="fr-FR" sz="1600" dirty="0" smtClean="0"/>
              <a:t>Les autres Pins ne sont pas connectés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08626756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ST </a:t>
            </a:r>
            <a:r>
              <a:rPr lang="fr-FR" dirty="0" err="1"/>
              <a:t>Amazing</a:t>
            </a:r>
            <a:r>
              <a:rPr lang="fr-FR" dirty="0"/>
              <a:t> Race Car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277496"/>
            <a:ext cx="8229600" cy="400110"/>
          </a:xfrm>
        </p:spPr>
        <p:txBody>
          <a:bodyPr/>
          <a:lstStyle/>
          <a:p>
            <a:r>
              <a:rPr lang="fr-FR" dirty="0" smtClean="0"/>
              <a:t>Connectique de la voiture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12</a:t>
            </a:fld>
            <a:endParaRPr lang="fr-F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476672"/>
            <a:ext cx="1070473" cy="78296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656803"/>
            <a:ext cx="4817948" cy="5108814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12" idx="0"/>
          </p:cNvCxnSpPr>
          <p:nvPr/>
        </p:nvCxnSpPr>
        <p:spPr>
          <a:xfrm flipV="1">
            <a:off x="1141779" y="3084064"/>
            <a:ext cx="1558013" cy="83783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6" idx="0"/>
          </p:cNvCxnSpPr>
          <p:nvPr/>
        </p:nvCxnSpPr>
        <p:spPr>
          <a:xfrm flipH="1" flipV="1">
            <a:off x="6778096" y="3084064"/>
            <a:ext cx="540152" cy="99172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5" idx="2"/>
          </p:cNvCxnSpPr>
          <p:nvPr/>
        </p:nvCxnSpPr>
        <p:spPr>
          <a:xfrm flipH="1">
            <a:off x="6156176" y="1585369"/>
            <a:ext cx="1531336" cy="49569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7" idx="1"/>
          </p:cNvCxnSpPr>
          <p:nvPr/>
        </p:nvCxnSpPr>
        <p:spPr>
          <a:xfrm flipH="1">
            <a:off x="5107362" y="5529186"/>
            <a:ext cx="1735222" cy="1538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8"/>
          <p:cNvSpPr txBox="1">
            <a:spLocks/>
          </p:cNvSpPr>
          <p:nvPr/>
        </p:nvSpPr>
        <p:spPr>
          <a:xfrm>
            <a:off x="100805" y="3921903"/>
            <a:ext cx="2081948" cy="307777"/>
          </a:xfrm>
          <a:prstGeom prst="rect">
            <a:avLst/>
          </a:prstGeom>
          <a:ln w="19050">
            <a:solidFill>
              <a:schemeClr val="accent2"/>
            </a:solidFill>
          </a:ln>
        </p:spPr>
        <p:txBody>
          <a:bodyPr vert="horz" wrap="square" lIns="91440" tIns="45720" rIns="91440" bIns="45720" rtlCol="0">
            <a:sp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accent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34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90000"/>
                  <a:lumOff val="1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accent4">
                    <a:lumMod val="90000"/>
                    <a:lumOff val="1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17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527175" indent="-1555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200" kern="1200" baseline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400" dirty="0" smtClean="0"/>
              <a:t>Carte SPC560D-DIS</a:t>
            </a:r>
          </a:p>
        </p:txBody>
      </p:sp>
      <p:sp>
        <p:nvSpPr>
          <p:cNvPr id="15" name="Content Placeholder 8"/>
          <p:cNvSpPr txBox="1">
            <a:spLocks/>
          </p:cNvSpPr>
          <p:nvPr/>
        </p:nvSpPr>
        <p:spPr>
          <a:xfrm>
            <a:off x="6842584" y="1277592"/>
            <a:ext cx="1689856" cy="307777"/>
          </a:xfrm>
          <a:prstGeom prst="rect">
            <a:avLst/>
          </a:prstGeom>
          <a:ln w="19050">
            <a:solidFill>
              <a:schemeClr val="accent2"/>
            </a:solidFill>
          </a:ln>
        </p:spPr>
        <p:txBody>
          <a:bodyPr vert="horz" wrap="square" lIns="91440" tIns="45720" rIns="91440" bIns="45720" rtlCol="0">
            <a:sp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accent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34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90000"/>
                  <a:lumOff val="1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accent4">
                    <a:lumMod val="90000"/>
                    <a:lumOff val="1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17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527175" indent="-1555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200" kern="1200" baseline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400" dirty="0" smtClean="0"/>
              <a:t>Module Bluetooth</a:t>
            </a:r>
          </a:p>
        </p:txBody>
      </p:sp>
      <p:sp>
        <p:nvSpPr>
          <p:cNvPr id="16" name="Content Placeholder 8"/>
          <p:cNvSpPr txBox="1">
            <a:spLocks/>
          </p:cNvSpPr>
          <p:nvPr/>
        </p:nvSpPr>
        <p:spPr>
          <a:xfrm>
            <a:off x="6608112" y="4075792"/>
            <a:ext cx="1420272" cy="307777"/>
          </a:xfrm>
          <a:prstGeom prst="rect">
            <a:avLst/>
          </a:prstGeom>
          <a:ln w="19050">
            <a:solidFill>
              <a:schemeClr val="accent2"/>
            </a:solidFill>
          </a:ln>
        </p:spPr>
        <p:txBody>
          <a:bodyPr vert="horz" wrap="square" lIns="91440" tIns="45720" rIns="91440" bIns="45720" rtlCol="0">
            <a:sp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accent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34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90000"/>
                  <a:lumOff val="1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accent4">
                    <a:lumMod val="90000"/>
                    <a:lumOff val="1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17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527175" indent="-1555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200" kern="1200" baseline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400" dirty="0"/>
              <a:t>Speed </a:t>
            </a:r>
            <a:r>
              <a:rPr lang="fr-FR" sz="1400" dirty="0" err="1" smtClean="0"/>
              <a:t>sensor</a:t>
            </a:r>
            <a:endParaRPr lang="fr-FR" sz="1400" dirty="0"/>
          </a:p>
        </p:txBody>
      </p:sp>
      <p:sp>
        <p:nvSpPr>
          <p:cNvPr id="17" name="Content Placeholder 8"/>
          <p:cNvSpPr txBox="1">
            <a:spLocks/>
          </p:cNvSpPr>
          <p:nvPr/>
        </p:nvSpPr>
        <p:spPr>
          <a:xfrm>
            <a:off x="6842584" y="5375297"/>
            <a:ext cx="1545840" cy="307777"/>
          </a:xfrm>
          <a:prstGeom prst="rect">
            <a:avLst/>
          </a:prstGeom>
          <a:ln w="19050">
            <a:solidFill>
              <a:schemeClr val="accent2"/>
            </a:solidFill>
          </a:ln>
        </p:spPr>
        <p:txBody>
          <a:bodyPr vert="horz" wrap="square" lIns="91440" tIns="45720" rIns="91440" bIns="45720" rtlCol="0">
            <a:sp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accent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34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90000"/>
                  <a:lumOff val="1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accent4">
                    <a:lumMod val="90000"/>
                    <a:lumOff val="1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17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527175" indent="-1555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200" kern="1200" baseline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800"/>
              </a:spcBef>
              <a:buClr>
                <a:schemeClr val="accent1"/>
              </a:buClr>
              <a:buNone/>
            </a:pPr>
            <a:r>
              <a:rPr lang="fr-FR" sz="1400" dirty="0">
                <a:solidFill>
                  <a:schemeClr val="accent4"/>
                </a:solidFill>
              </a:rPr>
              <a:t>Contrôle moteur</a:t>
            </a:r>
          </a:p>
        </p:txBody>
      </p:sp>
    </p:spTree>
    <p:extLst>
      <p:ext uri="{BB962C8B-B14F-4D97-AF65-F5344CB8AC3E}">
        <p14:creationId xmlns:p14="http://schemas.microsoft.com/office/powerpoint/2010/main" val="6559279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ST </a:t>
            </a:r>
            <a:r>
              <a:rPr lang="fr-FR" dirty="0" err="1"/>
              <a:t>Amazing</a:t>
            </a:r>
            <a:r>
              <a:rPr lang="fr-FR" dirty="0"/>
              <a:t> Race Car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277496"/>
            <a:ext cx="8229600" cy="3739485"/>
          </a:xfrm>
        </p:spPr>
        <p:txBody>
          <a:bodyPr/>
          <a:lstStyle/>
          <a:p>
            <a:r>
              <a:rPr lang="fr-FR" dirty="0" smtClean="0"/>
              <a:t>Quelques conseils pour débuter</a:t>
            </a:r>
          </a:p>
          <a:p>
            <a:pPr lvl="1"/>
            <a:r>
              <a:rPr lang="fr-FR" dirty="0" smtClean="0"/>
              <a:t>Dupliquer l’application embarquée fournie</a:t>
            </a:r>
          </a:p>
          <a:p>
            <a:pPr lvl="2"/>
            <a:r>
              <a:rPr lang="fr-FR" dirty="0" smtClean="0"/>
              <a:t>Test </a:t>
            </a:r>
            <a:r>
              <a:rPr lang="fr-FR" dirty="0"/>
              <a:t>d</a:t>
            </a:r>
            <a:r>
              <a:rPr lang="fr-FR" dirty="0" smtClean="0"/>
              <a:t>u matériel avec le mode </a:t>
            </a:r>
            <a:r>
              <a:rPr lang="fr-FR" dirty="0" err="1" smtClean="0"/>
              <a:t>demo</a:t>
            </a:r>
            <a:endParaRPr lang="fr-FR" dirty="0" smtClean="0"/>
          </a:p>
          <a:p>
            <a:pPr lvl="1"/>
            <a:r>
              <a:rPr lang="fr-FR" dirty="0" smtClean="0"/>
              <a:t>Communication avec la voiture</a:t>
            </a:r>
          </a:p>
          <a:p>
            <a:pPr lvl="2"/>
            <a:r>
              <a:rPr lang="fr-FR" dirty="0" smtClean="0"/>
              <a:t>Lien série par USB ou connexion Bluetooth (9600 Bauds)</a:t>
            </a:r>
          </a:p>
          <a:p>
            <a:r>
              <a:rPr lang="fr-FR" dirty="0" smtClean="0"/>
              <a:t>Un circuit de test vous est fourni</a:t>
            </a:r>
          </a:p>
          <a:p>
            <a:pPr lvl="1"/>
            <a:r>
              <a:rPr lang="fr-FR" dirty="0" smtClean="0"/>
              <a:t>Sur le stick USB</a:t>
            </a:r>
          </a:p>
          <a:p>
            <a:pPr lvl="1"/>
            <a:r>
              <a:rPr lang="fr-FR" dirty="0" smtClean="0">
                <a:solidFill>
                  <a:schemeClr val="accent4"/>
                </a:solidFill>
              </a:rPr>
              <a:t>A l’adresse suivante: </a:t>
            </a:r>
            <a:r>
              <a:rPr lang="fr-FR" u="sng" dirty="0">
                <a:hlinkClick r:id="rId2"/>
              </a:rPr>
              <a:t>https://</a:t>
            </a:r>
            <a:r>
              <a:rPr lang="fr-FR" u="sng" dirty="0" smtClean="0">
                <a:hlinkClick r:id="rId2"/>
              </a:rPr>
              <a:t>spc5.drive.cloudforge.com/projects/starcar</a:t>
            </a:r>
            <a:endParaRPr lang="fr-FR" u="sng" dirty="0" smtClean="0"/>
          </a:p>
          <a:p>
            <a:r>
              <a:rPr lang="fr-FR" dirty="0" smtClean="0"/>
              <a:t>L’URL où télécharger le circuit d’</a:t>
            </a:r>
            <a:r>
              <a:rPr lang="fr-FR" dirty="0"/>
              <a:t>é</a:t>
            </a:r>
            <a:r>
              <a:rPr lang="fr-FR" dirty="0" smtClean="0"/>
              <a:t>valuation vous </a:t>
            </a:r>
            <a:r>
              <a:rPr lang="fr-FR" smtClean="0"/>
              <a:t>sera fournie </a:t>
            </a:r>
            <a:r>
              <a:rPr lang="fr-FR" dirty="0" smtClean="0"/>
              <a:t>au moment de l’évaluation</a:t>
            </a:r>
            <a:endParaRPr lang="fr-FR" u="sng" dirty="0">
              <a:solidFill>
                <a:schemeClr val="accent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13</a:t>
            </a:fld>
            <a:endParaRPr lang="fr-F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476672"/>
            <a:ext cx="1070473" cy="78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2697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ST </a:t>
            </a:r>
            <a:r>
              <a:rPr lang="fr-FR" dirty="0" err="1"/>
              <a:t>Amazing</a:t>
            </a:r>
            <a:r>
              <a:rPr lang="fr-FR" dirty="0"/>
              <a:t> Race Car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277496"/>
            <a:ext cx="8229600" cy="3424014"/>
          </a:xfrm>
        </p:spPr>
        <p:txBody>
          <a:bodyPr/>
          <a:lstStyle/>
          <a:p>
            <a:r>
              <a:rPr lang="fr-FR" dirty="0"/>
              <a:t>Serveur de suivi GPS</a:t>
            </a:r>
          </a:p>
          <a:p>
            <a:pPr lvl="1"/>
            <a:r>
              <a:rPr lang="fr-FR" dirty="0">
                <a:solidFill>
                  <a:schemeClr val="accent4"/>
                </a:solidFill>
                <a:hlinkClick r:id="rId2"/>
              </a:rPr>
              <a:t>http://traccar.spc5studio.com:8888</a:t>
            </a:r>
            <a:r>
              <a:rPr lang="fr-FR" dirty="0">
                <a:solidFill>
                  <a:schemeClr val="accent4"/>
                </a:solidFill>
              </a:rPr>
              <a:t> (Serveur de visualisation)</a:t>
            </a:r>
          </a:p>
          <a:p>
            <a:pPr marL="355600" lvl="1" indent="0">
              <a:buNone/>
            </a:pPr>
            <a:r>
              <a:rPr lang="fr-FR" dirty="0">
                <a:solidFill>
                  <a:schemeClr val="accent4"/>
                </a:solidFill>
              </a:rPr>
              <a:t>   login : </a:t>
            </a:r>
            <a:r>
              <a:rPr lang="fr-FR" dirty="0">
                <a:solidFill>
                  <a:schemeClr val="accent4"/>
                </a:solidFill>
                <a:hlinkClick r:id="rId3"/>
              </a:rPr>
              <a:t>stcar-000001@24h.fr</a:t>
            </a:r>
            <a:r>
              <a:rPr lang="fr-FR" dirty="0">
                <a:solidFill>
                  <a:schemeClr val="accent4"/>
                </a:solidFill>
              </a:rPr>
              <a:t> </a:t>
            </a:r>
            <a:r>
              <a:rPr lang="fr-FR" dirty="0" err="1">
                <a:solidFill>
                  <a:schemeClr val="accent4"/>
                </a:solidFill>
              </a:rPr>
              <a:t>pass</a:t>
            </a:r>
            <a:r>
              <a:rPr lang="fr-FR" dirty="0">
                <a:solidFill>
                  <a:schemeClr val="accent4"/>
                </a:solidFill>
              </a:rPr>
              <a:t> : 000001</a:t>
            </a:r>
          </a:p>
          <a:p>
            <a:pPr marL="355600" lvl="1" indent="0">
              <a:buNone/>
            </a:pPr>
            <a:r>
              <a:rPr lang="fr-FR" dirty="0">
                <a:solidFill>
                  <a:schemeClr val="accent4"/>
                </a:solidFill>
              </a:rPr>
              <a:t>   login : </a:t>
            </a:r>
            <a:r>
              <a:rPr lang="fr-FR" dirty="0">
                <a:solidFill>
                  <a:schemeClr val="accent4"/>
                </a:solidFill>
                <a:hlinkClick r:id="rId3"/>
              </a:rPr>
              <a:t>stcar-000002@24h.fr</a:t>
            </a:r>
            <a:r>
              <a:rPr lang="fr-FR" dirty="0">
                <a:solidFill>
                  <a:schemeClr val="accent4"/>
                </a:solidFill>
              </a:rPr>
              <a:t> </a:t>
            </a:r>
            <a:r>
              <a:rPr lang="fr-FR" dirty="0" err="1">
                <a:solidFill>
                  <a:schemeClr val="accent4"/>
                </a:solidFill>
              </a:rPr>
              <a:t>pass</a:t>
            </a:r>
            <a:r>
              <a:rPr lang="fr-FR" dirty="0">
                <a:solidFill>
                  <a:schemeClr val="accent4"/>
                </a:solidFill>
              </a:rPr>
              <a:t> : </a:t>
            </a:r>
            <a:r>
              <a:rPr lang="fr-FR" dirty="0" smtClean="0">
                <a:solidFill>
                  <a:schemeClr val="accent4"/>
                </a:solidFill>
              </a:rPr>
              <a:t>000002</a:t>
            </a:r>
          </a:p>
          <a:p>
            <a:pPr marL="355600" lvl="1" indent="0">
              <a:buNone/>
            </a:pPr>
            <a:r>
              <a:rPr lang="fr-FR" dirty="0">
                <a:solidFill>
                  <a:schemeClr val="accent4"/>
                </a:solidFill>
              </a:rPr>
              <a:t> </a:t>
            </a:r>
            <a:r>
              <a:rPr lang="fr-FR" dirty="0" smtClean="0">
                <a:solidFill>
                  <a:schemeClr val="accent4"/>
                </a:solidFill>
              </a:rPr>
              <a:t>  ……</a:t>
            </a:r>
            <a:endParaRPr lang="fr-FR" dirty="0">
              <a:solidFill>
                <a:schemeClr val="accent4"/>
              </a:solidFill>
            </a:endParaRPr>
          </a:p>
          <a:p>
            <a:pPr marL="355600" lvl="1" indent="0">
              <a:buNone/>
            </a:pPr>
            <a:r>
              <a:rPr lang="fr-FR" dirty="0" smtClean="0">
                <a:solidFill>
                  <a:schemeClr val="accent4"/>
                </a:solidFill>
              </a:rPr>
              <a:t>   </a:t>
            </a:r>
            <a:endParaRPr lang="fr-FR" dirty="0">
              <a:solidFill>
                <a:schemeClr val="accent4"/>
              </a:solidFill>
            </a:endParaRPr>
          </a:p>
          <a:p>
            <a:pPr lvl="1"/>
            <a:r>
              <a:rPr lang="fr-FR" dirty="0" smtClean="0">
                <a:solidFill>
                  <a:schemeClr val="accent4"/>
                </a:solidFill>
              </a:rPr>
              <a:t>Serveur </a:t>
            </a:r>
            <a:r>
              <a:rPr lang="fr-FR" dirty="0" err="1" smtClean="0">
                <a:solidFill>
                  <a:schemeClr val="accent4"/>
                </a:solidFill>
              </a:rPr>
              <a:t>Traccar</a:t>
            </a:r>
            <a:r>
              <a:rPr lang="fr-FR" dirty="0" smtClean="0">
                <a:solidFill>
                  <a:schemeClr val="accent4"/>
                </a:solidFill>
              </a:rPr>
              <a:t> : </a:t>
            </a:r>
            <a:r>
              <a:rPr lang="fr-FR" dirty="0" err="1" smtClean="0">
                <a:solidFill>
                  <a:schemeClr val="accent4"/>
                </a:solidFill>
              </a:rPr>
              <a:t>please</a:t>
            </a:r>
            <a:r>
              <a:rPr lang="fr-FR" dirty="0" smtClean="0">
                <a:solidFill>
                  <a:schemeClr val="accent4"/>
                </a:solidFill>
              </a:rPr>
              <a:t> </a:t>
            </a:r>
            <a:r>
              <a:rPr lang="fr-FR" dirty="0" err="1" smtClean="0">
                <a:solidFill>
                  <a:schemeClr val="accent4"/>
                </a:solidFill>
              </a:rPr>
              <a:t>visit</a:t>
            </a:r>
            <a:r>
              <a:rPr lang="fr-FR" dirty="0" smtClean="0">
                <a:solidFill>
                  <a:schemeClr val="accent4"/>
                </a:solidFill>
              </a:rPr>
              <a:t> </a:t>
            </a:r>
            <a:r>
              <a:rPr lang="fr-FR" dirty="0" smtClean="0">
                <a:solidFill>
                  <a:schemeClr val="accent4"/>
                </a:solidFill>
                <a:hlinkClick r:id="rId4"/>
              </a:rPr>
              <a:t>http://www.traccar.org</a:t>
            </a:r>
            <a:endParaRPr lang="fr-FR" dirty="0">
              <a:solidFill>
                <a:schemeClr val="accent4"/>
              </a:solidFill>
            </a:endParaRPr>
          </a:p>
          <a:p>
            <a:pPr marL="723900" lvl="2" indent="0">
              <a:buNone/>
            </a:pPr>
            <a:r>
              <a:rPr lang="fr-FR" dirty="0" smtClean="0">
                <a:solidFill>
                  <a:schemeClr val="accent4"/>
                </a:solidFill>
              </a:rPr>
              <a:t>URL à utiliser pour publier votre position: traccar.spc5studio.com:5055</a:t>
            </a:r>
          </a:p>
          <a:p>
            <a:pPr marL="723900" lvl="2" indent="0">
              <a:buNone/>
            </a:pPr>
            <a:r>
              <a:rPr lang="fr-FR" dirty="0" smtClean="0">
                <a:solidFill>
                  <a:schemeClr val="accent4"/>
                </a:solidFill>
              </a:rPr>
              <a:t>    </a:t>
            </a:r>
            <a:r>
              <a:rPr lang="fr-FR" dirty="0" smtClean="0">
                <a:solidFill>
                  <a:schemeClr val="accent4"/>
                </a:solidFill>
                <a:hlinkClick r:id="rId3"/>
              </a:rPr>
              <a:t>stcar-000001</a:t>
            </a:r>
            <a:r>
              <a:rPr lang="fr-FR" dirty="0" smtClean="0">
                <a:solidFill>
                  <a:schemeClr val="accent4"/>
                </a:solidFill>
              </a:rPr>
              <a:t>  </a:t>
            </a:r>
            <a:r>
              <a:rPr lang="fr-FR" dirty="0" smtClean="0">
                <a:solidFill>
                  <a:schemeClr val="accent4"/>
                </a:solidFill>
                <a:sym typeface="Wingdings" panose="05000000000000000000" pitchFamily="2" charset="2"/>
              </a:rPr>
              <a:t> id : 000001</a:t>
            </a:r>
          </a:p>
          <a:p>
            <a:pPr marL="723900" lvl="2" indent="0">
              <a:buNone/>
            </a:pPr>
            <a:r>
              <a:rPr lang="fr-FR" dirty="0">
                <a:solidFill>
                  <a:schemeClr val="accent4"/>
                </a:solidFill>
              </a:rPr>
              <a:t> </a:t>
            </a:r>
            <a:r>
              <a:rPr lang="fr-FR" dirty="0" smtClean="0">
                <a:solidFill>
                  <a:schemeClr val="accent4"/>
                </a:solidFill>
              </a:rPr>
              <a:t>   </a:t>
            </a:r>
            <a:r>
              <a:rPr lang="fr-FR" dirty="0" smtClean="0">
                <a:solidFill>
                  <a:schemeClr val="accent4"/>
                </a:solidFill>
                <a:hlinkClick r:id="rId3"/>
              </a:rPr>
              <a:t>stcar-000002</a:t>
            </a:r>
            <a:r>
              <a:rPr lang="fr-FR" dirty="0" smtClean="0">
                <a:solidFill>
                  <a:schemeClr val="accent4"/>
                </a:solidFill>
              </a:rPr>
              <a:t>  </a:t>
            </a:r>
            <a:r>
              <a:rPr lang="fr-FR" dirty="0">
                <a:solidFill>
                  <a:schemeClr val="accent4"/>
                </a:solidFill>
                <a:sym typeface="Wingdings" panose="05000000000000000000" pitchFamily="2" charset="2"/>
              </a:rPr>
              <a:t> id : </a:t>
            </a:r>
            <a:r>
              <a:rPr lang="fr-FR" dirty="0" smtClean="0">
                <a:solidFill>
                  <a:schemeClr val="accent4"/>
                </a:solidFill>
                <a:sym typeface="Wingdings" panose="05000000000000000000" pitchFamily="2" charset="2"/>
              </a:rPr>
              <a:t>000002</a:t>
            </a:r>
          </a:p>
          <a:p>
            <a:pPr marL="723900" lvl="2" indent="0">
              <a:buNone/>
            </a:pPr>
            <a:r>
              <a:rPr lang="fr-FR" dirty="0" smtClean="0">
                <a:solidFill>
                  <a:schemeClr val="accent4"/>
                </a:solidFill>
                <a:sym typeface="Wingdings" panose="05000000000000000000" pitchFamily="2" charset="2"/>
              </a:rPr>
              <a:t>    ….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14</a:t>
            </a:fld>
            <a:endParaRPr lang="fr-F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592" y="476672"/>
            <a:ext cx="1070473" cy="78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76856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ST </a:t>
            </a:r>
            <a:r>
              <a:rPr lang="fr-FR" dirty="0" err="1"/>
              <a:t>Amazing</a:t>
            </a:r>
            <a:r>
              <a:rPr lang="fr-FR" dirty="0"/>
              <a:t> Race Car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277496"/>
            <a:ext cx="8229600" cy="2631490"/>
          </a:xfrm>
        </p:spPr>
        <p:txBody>
          <a:bodyPr/>
          <a:lstStyle/>
          <a:p>
            <a:r>
              <a:rPr lang="fr-FR" dirty="0" smtClean="0"/>
              <a:t>Appairage </a:t>
            </a:r>
            <a:r>
              <a:rPr lang="fr-FR" smtClean="0"/>
              <a:t>module BT</a:t>
            </a:r>
            <a:endParaRPr lang="fr-FR" dirty="0" smtClean="0"/>
          </a:p>
          <a:p>
            <a:pPr lvl="1"/>
            <a:r>
              <a:rPr lang="fr-FR" dirty="0" smtClean="0">
                <a:solidFill>
                  <a:schemeClr val="accent4"/>
                </a:solidFill>
              </a:rPr>
              <a:t>Nom : STCAR-000001 </a:t>
            </a:r>
            <a:r>
              <a:rPr lang="fr-FR" dirty="0" err="1" smtClean="0">
                <a:solidFill>
                  <a:schemeClr val="accent4"/>
                </a:solidFill>
              </a:rPr>
              <a:t>Pass</a:t>
            </a:r>
            <a:r>
              <a:rPr lang="fr-FR" dirty="0" smtClean="0">
                <a:solidFill>
                  <a:schemeClr val="accent4"/>
                </a:solidFill>
              </a:rPr>
              <a:t> : 1111</a:t>
            </a:r>
          </a:p>
          <a:p>
            <a:pPr lvl="1"/>
            <a:r>
              <a:rPr lang="fr-FR" dirty="0" smtClean="0">
                <a:solidFill>
                  <a:schemeClr val="accent4"/>
                </a:solidFill>
              </a:rPr>
              <a:t>Nom </a:t>
            </a:r>
            <a:r>
              <a:rPr lang="fr-FR" dirty="0">
                <a:solidFill>
                  <a:schemeClr val="accent4"/>
                </a:solidFill>
              </a:rPr>
              <a:t>: </a:t>
            </a:r>
            <a:r>
              <a:rPr lang="fr-FR" dirty="0" smtClean="0">
                <a:solidFill>
                  <a:schemeClr val="accent4"/>
                </a:solidFill>
              </a:rPr>
              <a:t>STCAR-000002 </a:t>
            </a:r>
            <a:r>
              <a:rPr lang="fr-FR" dirty="0" err="1">
                <a:solidFill>
                  <a:schemeClr val="accent4"/>
                </a:solidFill>
              </a:rPr>
              <a:t>Pass</a:t>
            </a:r>
            <a:r>
              <a:rPr lang="fr-FR" dirty="0">
                <a:solidFill>
                  <a:schemeClr val="accent4"/>
                </a:solidFill>
              </a:rPr>
              <a:t> : </a:t>
            </a:r>
            <a:r>
              <a:rPr lang="fr-FR" dirty="0" smtClean="0">
                <a:solidFill>
                  <a:schemeClr val="accent4"/>
                </a:solidFill>
              </a:rPr>
              <a:t>2222</a:t>
            </a:r>
            <a:endParaRPr lang="fr-FR" dirty="0">
              <a:solidFill>
                <a:schemeClr val="accent4"/>
              </a:solidFill>
            </a:endParaRPr>
          </a:p>
          <a:p>
            <a:pPr marL="355600" lvl="1" indent="0">
              <a:buNone/>
            </a:pPr>
            <a:r>
              <a:rPr lang="fr-FR" dirty="0" smtClean="0">
                <a:solidFill>
                  <a:schemeClr val="accent4"/>
                </a:solidFill>
              </a:rPr>
              <a:t>….</a:t>
            </a:r>
          </a:p>
          <a:p>
            <a:pPr lvl="1"/>
            <a:r>
              <a:rPr lang="fr-FR" dirty="0">
                <a:solidFill>
                  <a:schemeClr val="accent4"/>
                </a:solidFill>
              </a:rPr>
              <a:t>Nom : </a:t>
            </a:r>
            <a:r>
              <a:rPr lang="fr-FR" dirty="0" smtClean="0">
                <a:solidFill>
                  <a:schemeClr val="accent4"/>
                </a:solidFill>
              </a:rPr>
              <a:t>STCAR-000010 </a:t>
            </a:r>
            <a:r>
              <a:rPr lang="fr-FR" dirty="0" err="1">
                <a:solidFill>
                  <a:schemeClr val="accent4"/>
                </a:solidFill>
              </a:rPr>
              <a:t>Pass</a:t>
            </a:r>
            <a:r>
              <a:rPr lang="fr-FR" dirty="0">
                <a:solidFill>
                  <a:schemeClr val="accent4"/>
                </a:solidFill>
              </a:rPr>
              <a:t> : </a:t>
            </a:r>
            <a:r>
              <a:rPr lang="fr-FR" dirty="0" smtClean="0">
                <a:solidFill>
                  <a:schemeClr val="accent4"/>
                </a:solidFill>
              </a:rPr>
              <a:t>1010</a:t>
            </a:r>
            <a:endParaRPr lang="fr-FR" dirty="0">
              <a:solidFill>
                <a:schemeClr val="accent4"/>
              </a:solidFill>
            </a:endParaRPr>
          </a:p>
          <a:p>
            <a:pPr marL="355600" lvl="1" indent="0">
              <a:buNone/>
            </a:pPr>
            <a:endParaRPr lang="fr-FR" dirty="0" smtClean="0">
              <a:solidFill>
                <a:schemeClr val="accent4"/>
              </a:solidFill>
            </a:endParaRPr>
          </a:p>
          <a:p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15</a:t>
            </a:fld>
            <a:endParaRPr lang="fr-F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476672"/>
            <a:ext cx="1070473" cy="78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21671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ST </a:t>
            </a:r>
            <a:r>
              <a:rPr lang="fr-FR" dirty="0" err="1" smtClean="0"/>
              <a:t>Amazing</a:t>
            </a:r>
            <a:r>
              <a:rPr lang="fr-FR" dirty="0" smtClean="0"/>
              <a:t> Race </a:t>
            </a:r>
            <a:r>
              <a:rPr lang="fr-FR" dirty="0"/>
              <a:t>Car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277496"/>
            <a:ext cx="8229600" cy="3631763"/>
          </a:xfrm>
        </p:spPr>
        <p:txBody>
          <a:bodyPr/>
          <a:lstStyle/>
          <a:p>
            <a:r>
              <a:rPr lang="fr-FR" sz="1800" dirty="0" smtClean="0"/>
              <a:t>But : Simulation d’une course de voiture sur les 24h du code</a:t>
            </a:r>
          </a:p>
          <a:p>
            <a:r>
              <a:rPr lang="fr-FR" sz="1400" dirty="0" smtClean="0"/>
              <a:t>Le but est la création de manière ludique d’une application embarquée sur un système avec un microcontrôleur de la famille SPC56xx.</a:t>
            </a:r>
          </a:p>
          <a:p>
            <a:r>
              <a:rPr lang="fr-FR" sz="1400" dirty="0" smtClean="0"/>
              <a:t>L’application mettra en œuvre différents modules d’entrée/sortie dans le monde des objets connectés.</a:t>
            </a:r>
          </a:p>
          <a:p>
            <a:r>
              <a:rPr lang="fr-FR" sz="1400" dirty="0" smtClean="0"/>
              <a:t>Elle permettra d’utiliser les technologies embarquées mais aussi le développement d’interface graphique sur PC et/ou Smartphone.</a:t>
            </a:r>
          </a:p>
          <a:p>
            <a:endParaRPr lang="fr-FR" sz="1400" dirty="0"/>
          </a:p>
          <a:p>
            <a:endParaRPr lang="fr-FR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2</a:t>
            </a:fld>
            <a:endParaRPr lang="fr-FR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88" y="3717032"/>
            <a:ext cx="476250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01986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ST </a:t>
            </a:r>
            <a:r>
              <a:rPr lang="fr-FR" dirty="0" err="1" smtClean="0"/>
              <a:t>Amazing</a:t>
            </a:r>
            <a:r>
              <a:rPr lang="fr-FR" dirty="0" smtClean="0"/>
              <a:t> Race </a:t>
            </a:r>
            <a:r>
              <a:rPr lang="fr-FR" dirty="0"/>
              <a:t>Car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277496"/>
            <a:ext cx="8229600" cy="4701287"/>
          </a:xfrm>
        </p:spPr>
        <p:txBody>
          <a:bodyPr/>
          <a:lstStyle/>
          <a:p>
            <a:r>
              <a:rPr lang="fr-FR" sz="1800" dirty="0" smtClean="0"/>
              <a:t>Etape 1 : Mode Garage </a:t>
            </a:r>
          </a:p>
          <a:p>
            <a:pPr lvl="1"/>
            <a:r>
              <a:rPr lang="fr-FR" sz="1400" dirty="0" smtClean="0"/>
              <a:t>Piloter les organes essentiels de la voiture</a:t>
            </a:r>
          </a:p>
          <a:p>
            <a:pPr marL="723900" lvl="2" indent="0">
              <a:buNone/>
            </a:pPr>
            <a:r>
              <a:rPr lang="fr-FR" sz="1200" dirty="0" smtClean="0"/>
              <a:t>La voiture est commandée par deux moteurs: un pour la propulsion et l’autre pour la direction.</a:t>
            </a:r>
          </a:p>
          <a:p>
            <a:pPr marL="723900" lvl="2" indent="0">
              <a:buNone/>
            </a:pPr>
            <a:r>
              <a:rPr lang="fr-FR" sz="1200" dirty="0" smtClean="0"/>
              <a:t>Les phares avant et arrière sont représentés par des </a:t>
            </a:r>
            <a:r>
              <a:rPr lang="fr-FR" sz="1200" dirty="0" err="1" smtClean="0"/>
              <a:t>leds</a:t>
            </a:r>
            <a:r>
              <a:rPr lang="fr-FR" sz="1200" dirty="0" smtClean="0"/>
              <a:t> ainsi que l’essuie glace.</a:t>
            </a:r>
          </a:p>
          <a:p>
            <a:pPr marL="723900" lvl="2" indent="0">
              <a:buNone/>
            </a:pPr>
            <a:r>
              <a:rPr lang="fr-FR" sz="1200" dirty="0" smtClean="0"/>
              <a:t>Un module </a:t>
            </a:r>
            <a:r>
              <a:rPr lang="fr-FR" sz="1200" dirty="0" err="1" smtClean="0"/>
              <a:t>sensor</a:t>
            </a:r>
            <a:r>
              <a:rPr lang="fr-FR" sz="1200" dirty="0" smtClean="0"/>
              <a:t> speed permet de mesurer le nombre de tours de roues</a:t>
            </a:r>
          </a:p>
          <a:p>
            <a:pPr lvl="1"/>
            <a:r>
              <a:rPr lang="fr-FR" sz="1400" dirty="0" smtClean="0"/>
              <a:t>Télécommande</a:t>
            </a:r>
          </a:p>
          <a:p>
            <a:pPr marL="723900" lvl="2" indent="0">
              <a:buNone/>
            </a:pPr>
            <a:r>
              <a:rPr lang="fr-FR" sz="1200" dirty="0" smtClean="0"/>
              <a:t>Une </a:t>
            </a:r>
            <a:r>
              <a:rPr lang="fr-FR" sz="1200" dirty="0"/>
              <a:t>télécommande </a:t>
            </a:r>
            <a:r>
              <a:rPr lang="fr-FR" sz="1200" dirty="0" smtClean="0"/>
              <a:t>(à développer) permettra </a:t>
            </a:r>
            <a:r>
              <a:rPr lang="fr-FR" sz="1200" dirty="0"/>
              <a:t>de contrôler la </a:t>
            </a:r>
            <a:r>
              <a:rPr lang="fr-FR" sz="1200" dirty="0" smtClean="0"/>
              <a:t>voiture:</a:t>
            </a:r>
          </a:p>
          <a:p>
            <a:pPr lvl="2"/>
            <a:r>
              <a:rPr lang="fr-FR" sz="1200" dirty="0" smtClean="0"/>
              <a:t>	vitesse: 0 </a:t>
            </a:r>
            <a:r>
              <a:rPr lang="fr-FR" sz="1200" dirty="0" smtClean="0">
                <a:sym typeface="Wingdings" panose="05000000000000000000" pitchFamily="2" charset="2"/>
              </a:rPr>
              <a:t></a:t>
            </a:r>
            <a:r>
              <a:rPr lang="fr-FR" sz="1200" dirty="0" smtClean="0"/>
              <a:t> arrêt, 1/2/3 </a:t>
            </a:r>
            <a:r>
              <a:rPr lang="fr-FR" sz="1200" dirty="0" smtClean="0">
                <a:sym typeface="Wingdings" panose="05000000000000000000" pitchFamily="2" charset="2"/>
              </a:rPr>
              <a:t></a:t>
            </a:r>
            <a:r>
              <a:rPr lang="fr-FR" sz="1200" dirty="0" smtClean="0"/>
              <a:t> </a:t>
            </a:r>
            <a:r>
              <a:rPr lang="fr-FR" sz="1200" dirty="0"/>
              <a:t>trois vitesses en marche </a:t>
            </a:r>
            <a:r>
              <a:rPr lang="fr-FR" sz="1200" dirty="0" smtClean="0"/>
              <a:t>avant, -1 </a:t>
            </a:r>
            <a:r>
              <a:rPr lang="fr-FR" sz="1200" dirty="0" smtClean="0">
                <a:sym typeface="Wingdings" panose="05000000000000000000" pitchFamily="2" charset="2"/>
              </a:rPr>
              <a:t></a:t>
            </a:r>
            <a:r>
              <a:rPr lang="fr-FR" sz="1200" dirty="0" smtClean="0"/>
              <a:t> </a:t>
            </a:r>
            <a:r>
              <a:rPr lang="fr-FR" sz="1200" dirty="0"/>
              <a:t>marche arrière</a:t>
            </a:r>
          </a:p>
          <a:p>
            <a:pPr lvl="2"/>
            <a:r>
              <a:rPr lang="fr-FR" sz="1200" dirty="0" smtClean="0"/>
              <a:t>	Direction </a:t>
            </a:r>
            <a:r>
              <a:rPr lang="fr-FR" sz="1200" dirty="0"/>
              <a:t>des </a:t>
            </a:r>
            <a:r>
              <a:rPr lang="fr-FR" sz="1200" dirty="0" smtClean="0"/>
              <a:t>roues: </a:t>
            </a:r>
            <a:r>
              <a:rPr lang="fr-FR" sz="1200" dirty="0"/>
              <a:t>d</a:t>
            </a:r>
            <a:r>
              <a:rPr lang="fr-FR" sz="1200" dirty="0" smtClean="0"/>
              <a:t>roite </a:t>
            </a:r>
            <a:r>
              <a:rPr lang="fr-FR" sz="1200" dirty="0"/>
              <a:t>/ </a:t>
            </a:r>
            <a:r>
              <a:rPr lang="fr-FR" sz="1200" dirty="0" smtClean="0"/>
              <a:t>gauche </a:t>
            </a:r>
            <a:r>
              <a:rPr lang="fr-FR" sz="1200" dirty="0"/>
              <a:t>/ tout droit</a:t>
            </a:r>
          </a:p>
          <a:p>
            <a:pPr lvl="2"/>
            <a:r>
              <a:rPr lang="fr-FR" sz="1200" dirty="0"/>
              <a:t>Allumage des feux Avant / Arrière</a:t>
            </a:r>
          </a:p>
          <a:p>
            <a:pPr lvl="2"/>
            <a:r>
              <a:rPr lang="fr-FR" sz="1200" dirty="0"/>
              <a:t>Allumage des </a:t>
            </a:r>
            <a:r>
              <a:rPr lang="fr-FR" sz="1200" dirty="0" smtClean="0"/>
              <a:t>essuie-glaces</a:t>
            </a:r>
          </a:p>
          <a:p>
            <a:pPr lvl="2"/>
            <a:r>
              <a:rPr lang="fr-FR" sz="1200" dirty="0" smtClean="0"/>
              <a:t>Compte tours</a:t>
            </a:r>
          </a:p>
          <a:p>
            <a:pPr lvl="1"/>
            <a:r>
              <a:rPr lang="fr-FR" sz="1400" dirty="0" smtClean="0"/>
              <a:t>Un tableau de bord</a:t>
            </a:r>
          </a:p>
          <a:p>
            <a:pPr marL="723900" lvl="2" indent="0">
              <a:buNone/>
            </a:pPr>
            <a:r>
              <a:rPr lang="fr-FR" sz="1200" dirty="0" smtClean="0"/>
              <a:t>Le tableau de bord (à développer) permettra de surveiller</a:t>
            </a:r>
          </a:p>
          <a:p>
            <a:pPr marL="723900" lvl="2" indent="0">
              <a:buNone/>
            </a:pPr>
            <a:r>
              <a:rPr lang="fr-FR" sz="1200" dirty="0" smtClean="0"/>
              <a:t>l’état des différents organes de la voiture en temps réel</a:t>
            </a:r>
          </a:p>
          <a:p>
            <a:pPr marL="723900" lvl="2" indent="0">
              <a:buNone/>
            </a:pPr>
            <a:r>
              <a:rPr lang="fr-FR" sz="1200" dirty="0" smtClean="0"/>
              <a:t>(vitesse enclenchée, compte tours…)</a:t>
            </a:r>
          </a:p>
          <a:p>
            <a:pPr lvl="1"/>
            <a:r>
              <a:rPr lang="fr-FR" sz="1400" dirty="0" smtClean="0"/>
              <a:t>Suivi </a:t>
            </a:r>
            <a:r>
              <a:rPr lang="fr-FR" sz="1400" dirty="0"/>
              <a:t>GPS</a:t>
            </a:r>
          </a:p>
          <a:p>
            <a:pPr marL="723900" lvl="2" indent="0">
              <a:buNone/>
            </a:pPr>
            <a:r>
              <a:rPr lang="fr-FR" sz="1200" dirty="0"/>
              <a:t>L’envoi des coordonnées GPS à un serveur de </a:t>
            </a:r>
            <a:r>
              <a:rPr lang="fr-FR" sz="1200" dirty="0" smtClean="0"/>
              <a:t>traçage</a:t>
            </a:r>
          </a:p>
          <a:p>
            <a:pPr marL="723900" lvl="2" indent="0">
              <a:buNone/>
            </a:pPr>
            <a:r>
              <a:rPr lang="fr-FR" sz="1200" dirty="0" smtClean="0"/>
              <a:t>(fourni)</a:t>
            </a:r>
            <a:r>
              <a:rPr lang="fr-FR" sz="1200" dirty="0"/>
              <a:t> </a:t>
            </a:r>
            <a:r>
              <a:rPr lang="fr-FR" sz="1200" dirty="0" smtClean="0"/>
              <a:t>permettra </a:t>
            </a:r>
            <a:r>
              <a:rPr lang="fr-FR" sz="1200" dirty="0"/>
              <a:t>de suivre le parcours de la </a:t>
            </a:r>
            <a:r>
              <a:rPr lang="fr-FR" sz="1200" dirty="0" smtClean="0"/>
              <a:t>voiture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3</a:t>
            </a:fld>
            <a:endParaRPr lang="fr-FR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476672"/>
            <a:ext cx="1070473" cy="7829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3861048"/>
            <a:ext cx="3774691" cy="273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9569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3" y="4293096"/>
            <a:ext cx="3816424" cy="254428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ST </a:t>
            </a:r>
            <a:r>
              <a:rPr lang="fr-FR" dirty="0" err="1" smtClean="0"/>
              <a:t>Amazing</a:t>
            </a:r>
            <a:r>
              <a:rPr lang="fr-FR" dirty="0" smtClean="0"/>
              <a:t> Race </a:t>
            </a:r>
            <a:r>
              <a:rPr lang="fr-FR" dirty="0"/>
              <a:t>Car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277496"/>
            <a:ext cx="8229600" cy="3893374"/>
          </a:xfrm>
        </p:spPr>
        <p:txBody>
          <a:bodyPr/>
          <a:lstStyle/>
          <a:p>
            <a:r>
              <a:rPr lang="fr-FR" sz="1800" dirty="0" smtClean="0"/>
              <a:t>Etape 2 : Mode </a:t>
            </a:r>
            <a:r>
              <a:rPr lang="fr-FR" sz="1800" dirty="0" err="1" smtClean="0"/>
              <a:t>Sensor</a:t>
            </a:r>
            <a:r>
              <a:rPr lang="fr-FR" sz="1800" dirty="0" smtClean="0"/>
              <a:t> (Semi-Auto)</a:t>
            </a:r>
          </a:p>
          <a:p>
            <a:pPr marL="711200" lvl="2" indent="-342900">
              <a:spcBef>
                <a:spcPts val="1800"/>
              </a:spcBef>
              <a:buClr>
                <a:schemeClr val="accent1"/>
              </a:buClr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90000"/>
                    <a:lumOff val="10000"/>
                  </a:schemeClr>
                </a:solidFill>
              </a:rPr>
              <a:t>Lorsque la voiture </a:t>
            </a:r>
            <a:r>
              <a:rPr lang="fr-FR" dirty="0" smtClean="0">
                <a:solidFill>
                  <a:schemeClr val="accent4">
                    <a:lumMod val="90000"/>
                    <a:lumOff val="10000"/>
                  </a:schemeClr>
                </a:solidFill>
              </a:rPr>
              <a:t>tourne à droite ou gauche, </a:t>
            </a:r>
            <a:r>
              <a:rPr lang="fr-FR" dirty="0">
                <a:solidFill>
                  <a:schemeClr val="accent4">
                    <a:lumMod val="90000"/>
                    <a:lumOff val="10000"/>
                  </a:schemeClr>
                </a:solidFill>
              </a:rPr>
              <a:t>mise en route </a:t>
            </a:r>
            <a:r>
              <a:rPr lang="fr-FR" dirty="0" smtClean="0">
                <a:solidFill>
                  <a:schemeClr val="accent4">
                    <a:lumMod val="90000"/>
                    <a:lumOff val="10000"/>
                  </a:schemeClr>
                </a:solidFill>
              </a:rPr>
              <a:t>des clignotants correspondants.</a:t>
            </a:r>
          </a:p>
          <a:p>
            <a:pPr marL="711200" lvl="2" indent="-342900">
              <a:spcBef>
                <a:spcPts val="1800"/>
              </a:spcBef>
              <a:buClr>
                <a:schemeClr val="accent1"/>
              </a:buClr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90000"/>
                    <a:lumOff val="10000"/>
                  </a:schemeClr>
                </a:solidFill>
              </a:rPr>
              <a:t>La voiture doit réagir en fonction des certains incidents en cours de route</a:t>
            </a:r>
          </a:p>
          <a:p>
            <a:pPr marL="355600" lvl="1" indent="0">
              <a:buNone/>
            </a:pPr>
            <a:endParaRPr lang="fr-FR" sz="1400" dirty="0" smtClean="0"/>
          </a:p>
          <a:p>
            <a:pPr marL="355600" lvl="1" indent="0">
              <a:buNone/>
            </a:pPr>
            <a:r>
              <a:rPr lang="fr-FR" sz="1400" dirty="0" smtClean="0"/>
              <a:t>Chaque incident sera simulé par l’intermédiaire d’un bouton poussoir.</a:t>
            </a:r>
            <a:endParaRPr lang="fr-FR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400" dirty="0" smtClean="0"/>
              <a:t>Bouton Noir (NUIT) : Allumer les feux avant et Arrière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400" dirty="0" smtClean="0"/>
              <a:t>Bouton Bleu (PLUIE): Ralentissement, vitesse réduite et allumage de l’essuie glace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400" dirty="0" smtClean="0"/>
              <a:t>Bouton Rouge (URGENCE) </a:t>
            </a:r>
            <a:r>
              <a:rPr lang="fr-FR" sz="1400" dirty="0"/>
              <a:t>: </a:t>
            </a:r>
            <a:r>
              <a:rPr lang="fr-FR" sz="1400" dirty="0" smtClean="0"/>
              <a:t>Allumage </a:t>
            </a:r>
            <a:r>
              <a:rPr lang="fr-FR" sz="1400" dirty="0"/>
              <a:t>des </a:t>
            </a:r>
            <a:r>
              <a:rPr lang="fr-FR" sz="1400" dirty="0" smtClean="0"/>
              <a:t>warnings et arrêt de la voiture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400" dirty="0" smtClean="0"/>
              <a:t>Bouton Jaune (CHANGEMENT DE SENS) : Ralentissement progressif, arrêt puis marche arrière</a:t>
            </a:r>
          </a:p>
          <a:p>
            <a:pPr lvl="1"/>
            <a:endParaRPr lang="fr-FR" sz="1400" dirty="0" smtClean="0"/>
          </a:p>
          <a:p>
            <a:pPr marL="355600" lvl="1" indent="0">
              <a:buNone/>
            </a:pPr>
            <a:endParaRPr lang="fr-FR" sz="1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4</a:t>
            </a:fld>
            <a:endParaRPr lang="fr-F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476672"/>
            <a:ext cx="1070473" cy="78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69563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ST </a:t>
            </a:r>
            <a:r>
              <a:rPr lang="fr-FR" dirty="0" err="1" smtClean="0"/>
              <a:t>Amazing</a:t>
            </a:r>
            <a:r>
              <a:rPr lang="fr-FR" dirty="0" smtClean="0"/>
              <a:t> Race </a:t>
            </a:r>
            <a:r>
              <a:rPr lang="fr-FR" dirty="0"/>
              <a:t>Car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277496"/>
            <a:ext cx="8229600" cy="3331681"/>
          </a:xfrm>
        </p:spPr>
        <p:txBody>
          <a:bodyPr/>
          <a:lstStyle/>
          <a:p>
            <a:r>
              <a:rPr lang="fr-FR" sz="1800" dirty="0" smtClean="0"/>
              <a:t>Etape </a:t>
            </a:r>
            <a:r>
              <a:rPr lang="fr-FR" sz="1800" dirty="0"/>
              <a:t>3</a:t>
            </a:r>
            <a:r>
              <a:rPr lang="fr-FR" sz="1800" dirty="0" smtClean="0"/>
              <a:t> : La </a:t>
            </a:r>
            <a:r>
              <a:rPr lang="fr-FR" sz="1800" dirty="0"/>
              <a:t>voiture en pilotage automatique suit un parcours déterminé et suivi en temps réel.</a:t>
            </a:r>
          </a:p>
          <a:p>
            <a:pPr lvl="1"/>
            <a:r>
              <a:rPr lang="fr-FR" sz="1400" dirty="0" smtClean="0"/>
              <a:t>Un </a:t>
            </a:r>
            <a:r>
              <a:rPr lang="fr-FR" sz="1400" dirty="0"/>
              <a:t>circuit sera fourni sous la </a:t>
            </a:r>
            <a:r>
              <a:rPr lang="fr-FR" sz="1400" dirty="0" smtClean="0"/>
              <a:t>forme d’une suite de coordonnées GPS (latitude/longitude)</a:t>
            </a:r>
          </a:p>
          <a:p>
            <a:pPr lvl="2"/>
            <a:r>
              <a:rPr lang="fr-FR" sz="1200" dirty="0" smtClean="0"/>
              <a:t>Un mécanisme de chargement de circuit depuis une URL doit être implémenté</a:t>
            </a:r>
          </a:p>
          <a:p>
            <a:pPr lvl="3"/>
            <a:r>
              <a:rPr lang="fr-FR" sz="1000" dirty="0"/>
              <a:t>Un circuit de test sera fourni au départ de l’épreuve</a:t>
            </a:r>
          </a:p>
          <a:p>
            <a:pPr lvl="3"/>
            <a:r>
              <a:rPr lang="fr-FR" sz="1000" dirty="0" smtClean="0"/>
              <a:t>Un autre circuit sera à télécharger à une URL (</a:t>
            </a:r>
            <a:r>
              <a:rPr lang="fr-FR" sz="1000" dirty="0" smtClean="0">
                <a:solidFill>
                  <a:srgbClr val="FF0000"/>
                </a:solidFill>
              </a:rPr>
              <a:t>fournie au moment de l’évaluation)</a:t>
            </a:r>
            <a:endParaRPr lang="fr-FR" sz="1000" dirty="0" smtClean="0"/>
          </a:p>
          <a:p>
            <a:pPr lvl="1"/>
            <a:r>
              <a:rPr lang="fr-FR" sz="1400" dirty="0" smtClean="0"/>
              <a:t>La trajectoire calculée servira à piloter la direction des roues</a:t>
            </a:r>
          </a:p>
          <a:p>
            <a:pPr lvl="1"/>
            <a:r>
              <a:rPr lang="fr-FR" sz="1400" dirty="0" smtClean="0"/>
              <a:t>La vitesse maximale à ne pas dépasser sera fournie pour chaque coordonnée GPS</a:t>
            </a:r>
          </a:p>
          <a:p>
            <a:pPr lvl="1"/>
            <a:r>
              <a:rPr lang="fr-FR" sz="1400" dirty="0" smtClean="0"/>
              <a:t>La voiture devra toujours pouvoir réagir aux événements extérieurs définis à l’étape 2</a:t>
            </a:r>
          </a:p>
          <a:p>
            <a:pPr lvl="1"/>
            <a:r>
              <a:rPr lang="fr-FR" sz="1400" dirty="0" smtClean="0"/>
              <a:t>L’adresse du serveur de suivi des voitures</a:t>
            </a:r>
          </a:p>
          <a:p>
            <a:pPr marL="355600" lvl="1" indent="0">
              <a:buNone/>
            </a:pPr>
            <a:r>
              <a:rPr lang="fr-FR" sz="1400" dirty="0" smtClean="0"/>
              <a:t>    sur la carte est </a:t>
            </a:r>
            <a:r>
              <a:rPr lang="fr-FR" sz="1400" dirty="0"/>
              <a:t>fourni (voir annexe)</a:t>
            </a:r>
          </a:p>
          <a:p>
            <a:pPr marL="355600" lvl="1" indent="0">
              <a:buNone/>
            </a:pPr>
            <a:endParaRPr lang="fr-FR" sz="1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5</a:t>
            </a:fld>
            <a:endParaRPr lang="fr-F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476672"/>
            <a:ext cx="1070473" cy="7829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666" y="3632302"/>
            <a:ext cx="4697334" cy="321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55110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7812" y="1124744"/>
            <a:ext cx="3333750" cy="32766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ST </a:t>
            </a:r>
            <a:r>
              <a:rPr lang="fr-FR" dirty="0" err="1"/>
              <a:t>Amazing</a:t>
            </a:r>
            <a:r>
              <a:rPr lang="fr-FR" dirty="0"/>
              <a:t> Race Car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277496"/>
            <a:ext cx="8229600" cy="5478423"/>
          </a:xfrm>
        </p:spPr>
        <p:txBody>
          <a:bodyPr/>
          <a:lstStyle/>
          <a:p>
            <a:r>
              <a:rPr lang="fr-FR" sz="2400" dirty="0" smtClean="0">
                <a:solidFill>
                  <a:schemeClr val="tx2"/>
                </a:solidFill>
              </a:rPr>
              <a:t>Pour Gagner</a:t>
            </a:r>
            <a:endParaRPr lang="fr-FR" dirty="0" smtClean="0">
              <a:solidFill>
                <a:schemeClr val="tx2"/>
              </a:solidFill>
            </a:endParaRPr>
          </a:p>
          <a:p>
            <a:pPr marL="355600" lvl="1" indent="0">
              <a:buNone/>
            </a:pPr>
            <a:r>
              <a:rPr lang="fr-FR" dirty="0" smtClean="0">
                <a:solidFill>
                  <a:schemeClr val="tx2"/>
                </a:solidFill>
              </a:rPr>
              <a:t>L’évaluation portera sur plusieurs critères:</a:t>
            </a:r>
          </a:p>
          <a:p>
            <a:pPr lvl="1"/>
            <a:r>
              <a:rPr lang="fr-FR" dirty="0">
                <a:solidFill>
                  <a:schemeClr val="tx2"/>
                </a:solidFill>
              </a:rPr>
              <a:t>Pilotage des organes essentiels de la voiture</a:t>
            </a:r>
          </a:p>
          <a:p>
            <a:pPr lvl="1"/>
            <a:r>
              <a:rPr lang="fr-FR" dirty="0"/>
              <a:t>Télécommande</a:t>
            </a:r>
          </a:p>
          <a:p>
            <a:pPr lvl="1"/>
            <a:r>
              <a:rPr lang="fr-FR" dirty="0"/>
              <a:t>Tableau de bord</a:t>
            </a:r>
          </a:p>
          <a:p>
            <a:pPr lvl="1"/>
            <a:r>
              <a:rPr lang="fr-FR" dirty="0"/>
              <a:t>Réaction aux </a:t>
            </a:r>
            <a:r>
              <a:rPr lang="fr-FR" dirty="0" smtClean="0"/>
              <a:t>événements </a:t>
            </a:r>
            <a:r>
              <a:rPr lang="fr-FR" dirty="0"/>
              <a:t>extérieurs</a:t>
            </a:r>
          </a:p>
          <a:p>
            <a:pPr lvl="1"/>
            <a:r>
              <a:rPr lang="fr-FR" dirty="0"/>
              <a:t>Suivi GPS</a:t>
            </a:r>
          </a:p>
          <a:p>
            <a:pPr lvl="1"/>
            <a:r>
              <a:rPr lang="fr-FR" dirty="0" smtClean="0"/>
              <a:t>Qualité (architecture logicielle, code embarqué)</a:t>
            </a:r>
          </a:p>
          <a:p>
            <a:r>
              <a:rPr lang="fr-FR" dirty="0" smtClean="0"/>
              <a:t>L’évaluation</a:t>
            </a:r>
          </a:p>
          <a:p>
            <a:pPr lvl="1"/>
            <a:r>
              <a:rPr lang="fr-FR" dirty="0" smtClean="0"/>
              <a:t>Dimanche à partir de 9h: des questions vous seront posées (choix techniques, architecture et codage embarqué).</a:t>
            </a:r>
          </a:p>
          <a:p>
            <a:pPr lvl="1"/>
            <a:r>
              <a:rPr lang="fr-FR" dirty="0" smtClean="0"/>
              <a:t>À 9h45 le circuit d’évaluation vous sera fourni</a:t>
            </a:r>
          </a:p>
          <a:p>
            <a:pPr lvl="1"/>
            <a:r>
              <a:rPr lang="fr-FR" dirty="0" smtClean="0"/>
              <a:t>À 10h début de l’évaluation</a:t>
            </a:r>
            <a:endParaRPr lang="fr-FR" dirty="0"/>
          </a:p>
          <a:p>
            <a:r>
              <a:rPr lang="fr-FR" dirty="0" smtClean="0">
                <a:solidFill>
                  <a:srgbClr val="FF0000"/>
                </a:solidFill>
              </a:rPr>
              <a:t>A l’issue de l’épreuve, merci de stocker vos développements sur la clef USB fournie au démarrage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6</a:t>
            </a:fld>
            <a:endParaRPr lang="fr-F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476672"/>
            <a:ext cx="1070473" cy="78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14655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ST </a:t>
            </a:r>
            <a:r>
              <a:rPr lang="fr-FR" dirty="0" err="1"/>
              <a:t>Amazing</a:t>
            </a:r>
            <a:r>
              <a:rPr lang="fr-FR" dirty="0"/>
              <a:t> Race Car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277496"/>
            <a:ext cx="8229600" cy="6086282"/>
          </a:xfrm>
        </p:spPr>
        <p:txBody>
          <a:bodyPr/>
          <a:lstStyle/>
          <a:p>
            <a:r>
              <a:rPr lang="fr-FR" dirty="0"/>
              <a:t>Matériel à prévoir :</a:t>
            </a:r>
          </a:p>
          <a:p>
            <a:pPr lvl="1"/>
            <a:r>
              <a:rPr lang="fr-FR" sz="1400" dirty="0"/>
              <a:t>PC avec Windows 7/8/10 + accès WIFI à </a:t>
            </a:r>
            <a:r>
              <a:rPr lang="fr-FR" sz="1400" dirty="0" smtClean="0"/>
              <a:t>internet</a:t>
            </a:r>
            <a:endParaRPr lang="fr-FR" sz="1400" dirty="0"/>
          </a:p>
          <a:p>
            <a:pPr lvl="1"/>
            <a:r>
              <a:rPr lang="fr-FR" sz="1400" dirty="0" smtClean="0"/>
              <a:t>Un </a:t>
            </a:r>
            <a:r>
              <a:rPr lang="fr-FR" sz="1400" dirty="0"/>
              <a:t>support à la prise en main sera fourni au départ de </a:t>
            </a:r>
            <a:r>
              <a:rPr lang="fr-FR" sz="1400" dirty="0" smtClean="0"/>
              <a:t>l’épreuve</a:t>
            </a:r>
          </a:p>
          <a:p>
            <a:pPr lvl="1"/>
            <a:r>
              <a:rPr lang="fr-FR" sz="1400" dirty="0" smtClean="0"/>
              <a:t>Un </a:t>
            </a:r>
            <a:r>
              <a:rPr lang="fr-FR" sz="1400" dirty="0" err="1" smtClean="0"/>
              <a:t>device</a:t>
            </a:r>
            <a:r>
              <a:rPr lang="fr-FR" sz="1400" dirty="0" smtClean="0"/>
              <a:t> </a:t>
            </a:r>
            <a:r>
              <a:rPr lang="fr-FR" sz="1400" dirty="0" err="1" smtClean="0"/>
              <a:t>bluetooth</a:t>
            </a:r>
            <a:r>
              <a:rPr lang="fr-FR" sz="1400" dirty="0" smtClean="0"/>
              <a:t> pour communication avec la voiture</a:t>
            </a:r>
            <a:endParaRPr lang="fr-FR" sz="1400" dirty="0"/>
          </a:p>
          <a:p>
            <a:r>
              <a:rPr lang="fr-FR" dirty="0"/>
              <a:t>Matériel fourni</a:t>
            </a:r>
          </a:p>
          <a:p>
            <a:pPr lvl="1"/>
            <a:r>
              <a:rPr lang="fr-FR" sz="1400" dirty="0"/>
              <a:t>1 </a:t>
            </a:r>
            <a:r>
              <a:rPr lang="fr-FR" sz="1400" dirty="0" smtClean="0"/>
              <a:t>voiture déjà câblée (</a:t>
            </a:r>
            <a:r>
              <a:rPr lang="fr-FR" sz="1400" dirty="0"/>
              <a:t>capteur </a:t>
            </a:r>
            <a:r>
              <a:rPr lang="fr-FR" sz="1400" dirty="0" smtClean="0"/>
              <a:t>compte tour + </a:t>
            </a:r>
            <a:r>
              <a:rPr lang="fr-FR" sz="1400" dirty="0" err="1" smtClean="0"/>
              <a:t>leds</a:t>
            </a:r>
            <a:r>
              <a:rPr lang="fr-FR" sz="1400" dirty="0" smtClean="0"/>
              <a:t> + 2 moteurs + module </a:t>
            </a:r>
            <a:r>
              <a:rPr lang="fr-FR" sz="1400" dirty="0" err="1" smtClean="0"/>
              <a:t>bluetooth</a:t>
            </a:r>
            <a:r>
              <a:rPr lang="fr-FR" sz="1400" dirty="0" smtClean="0"/>
              <a:t> + 4 boutons poussoir)</a:t>
            </a:r>
            <a:endParaRPr lang="fr-FR" sz="1400" dirty="0"/>
          </a:p>
          <a:p>
            <a:pPr lvl="1"/>
            <a:r>
              <a:rPr lang="fr-FR" sz="1400" dirty="0" smtClean="0"/>
              <a:t>1 </a:t>
            </a:r>
            <a:r>
              <a:rPr lang="fr-FR" sz="1400" dirty="0"/>
              <a:t>carte SPC560D-DIS + câble </a:t>
            </a:r>
            <a:r>
              <a:rPr lang="fr-FR" sz="1400" dirty="0" smtClean="0"/>
              <a:t>USB + une alimentation 5V</a:t>
            </a:r>
          </a:p>
          <a:p>
            <a:pPr lvl="1"/>
            <a:r>
              <a:rPr lang="fr-FR" sz="1400" dirty="0" smtClean="0"/>
              <a:t>1 stick USB avec les documents nécessaires à la prise en main et à l’installation des logiciels</a:t>
            </a:r>
          </a:p>
          <a:p>
            <a:r>
              <a:rPr lang="fr-FR" sz="1800" dirty="0" smtClean="0"/>
              <a:t>Logiciels fournis</a:t>
            </a:r>
          </a:p>
          <a:p>
            <a:pPr lvl="1"/>
            <a:r>
              <a:rPr lang="fr-FR" sz="1400" dirty="0" smtClean="0"/>
              <a:t>SPC5Studio: environnement de développement permettant de coder l’application embarquée</a:t>
            </a:r>
          </a:p>
          <a:p>
            <a:pPr lvl="2"/>
            <a:r>
              <a:rPr lang="fr-FR" sz="1200" dirty="0" smtClean="0"/>
              <a:t>RQ: permet également le développement d’applications JAVA sur PC</a:t>
            </a:r>
          </a:p>
          <a:p>
            <a:pPr lvl="1"/>
            <a:r>
              <a:rPr lang="fr-FR" sz="1400" dirty="0"/>
              <a:t>UDE (ude-4-07-08-spc5-udestk.exe): un outil de flashage/débogage du code embarqué</a:t>
            </a:r>
          </a:p>
          <a:p>
            <a:pPr lvl="1"/>
            <a:r>
              <a:rPr lang="fr-FR" sz="1400" dirty="0" err="1" smtClean="0"/>
              <a:t>cppcheck</a:t>
            </a:r>
            <a:r>
              <a:rPr lang="fr-FR" sz="1400" dirty="0"/>
              <a:t>: </a:t>
            </a:r>
            <a:r>
              <a:rPr lang="fr-FR" sz="1400" dirty="0" smtClean="0"/>
              <a:t>outil d’analyse statique de code détectant certaines erreurs que les compilateurs laissent passer</a:t>
            </a:r>
          </a:p>
          <a:p>
            <a:pPr lvl="1"/>
            <a:r>
              <a:rPr lang="fr-FR" sz="1400" dirty="0" smtClean="0"/>
              <a:t>Un squelette d’application embarquée préconfiguré (à modifier pour le code embarqué)</a:t>
            </a:r>
          </a:p>
          <a:p>
            <a:pPr lvl="1"/>
            <a:r>
              <a:rPr lang="fr-FR" sz="1400" dirty="0" smtClean="0"/>
              <a:t>Une application de </a:t>
            </a:r>
            <a:r>
              <a:rPr lang="fr-FR" sz="1400" dirty="0" err="1" smtClean="0"/>
              <a:t>demo</a:t>
            </a:r>
            <a:r>
              <a:rPr lang="fr-FR" sz="1400" dirty="0" smtClean="0"/>
              <a:t> (pour tester si tous les organes de la voiture fonctionnent)</a:t>
            </a:r>
          </a:p>
          <a:p>
            <a:pPr lvl="1"/>
            <a:endParaRPr lang="fr-FR" sz="1400" dirty="0"/>
          </a:p>
          <a:p>
            <a:pPr lvl="1"/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7</a:t>
            </a:fld>
            <a:endParaRPr lang="fr-F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476672"/>
            <a:ext cx="1070473" cy="78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26963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ST </a:t>
            </a:r>
            <a:r>
              <a:rPr lang="fr-FR" dirty="0" err="1"/>
              <a:t>Amazing</a:t>
            </a:r>
            <a:r>
              <a:rPr lang="fr-FR" dirty="0"/>
              <a:t> Race Car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277496"/>
            <a:ext cx="8229600" cy="4862870"/>
          </a:xfrm>
        </p:spPr>
        <p:txBody>
          <a:bodyPr/>
          <a:lstStyle/>
          <a:p>
            <a:r>
              <a:rPr lang="fr-FR" dirty="0" smtClean="0"/>
              <a:t>Contenu du stick USB</a:t>
            </a:r>
          </a:p>
          <a:p>
            <a:pPr lvl="1"/>
            <a:r>
              <a:rPr lang="fr-FR" dirty="0" smtClean="0"/>
              <a:t>Application</a:t>
            </a:r>
          </a:p>
          <a:p>
            <a:pPr lvl="2"/>
            <a:r>
              <a:rPr lang="fr-FR" dirty="0" err="1"/>
              <a:t>ChibiOS</a:t>
            </a:r>
            <a:r>
              <a:rPr lang="fr-FR" dirty="0"/>
              <a:t>-RT SPC560Dxx CARSIMU </a:t>
            </a:r>
            <a:r>
              <a:rPr lang="fr-FR" dirty="0" smtClean="0"/>
              <a:t>FW: c’est l’application de référence à partir de laquelle commencer le projet</a:t>
            </a:r>
          </a:p>
          <a:p>
            <a:pPr lvl="2"/>
            <a:r>
              <a:rPr lang="fr-FR" dirty="0" err="1"/>
              <a:t>ChibiOS</a:t>
            </a:r>
            <a:r>
              <a:rPr lang="fr-FR" dirty="0"/>
              <a:t>-RT SPC560Dxx CARSIMU STANDALONE DEMO  FW: </a:t>
            </a:r>
            <a:r>
              <a:rPr lang="fr-FR" dirty="0" smtClean="0"/>
              <a:t>l’application à utiliser pour tester le matériel (actionne toutes les fonctions de la voiture)</a:t>
            </a:r>
          </a:p>
          <a:p>
            <a:pPr lvl="1"/>
            <a:r>
              <a:rPr lang="fr-FR" dirty="0" smtClean="0"/>
              <a:t>Documents</a:t>
            </a:r>
          </a:p>
          <a:p>
            <a:pPr lvl="2"/>
            <a:r>
              <a:rPr lang="fr-FR" dirty="0" smtClean="0"/>
              <a:t>Contient les documents aidant à la prise en main du sujet</a:t>
            </a:r>
          </a:p>
          <a:p>
            <a:pPr lvl="1"/>
            <a:r>
              <a:rPr lang="fr-FR" dirty="0" smtClean="0"/>
              <a:t>Logiciels</a:t>
            </a:r>
          </a:p>
          <a:p>
            <a:pPr lvl="2"/>
            <a:r>
              <a:rPr lang="fr-FR" dirty="0" smtClean="0"/>
              <a:t>SPC5Studio.zip:</a:t>
            </a:r>
          </a:p>
          <a:p>
            <a:pPr marL="1371600" lvl="3" indent="0">
              <a:buNone/>
            </a:pPr>
            <a:r>
              <a:rPr lang="fr-FR" dirty="0" smtClean="0"/>
              <a:t>C’est l’environnement de développement (IDE) avec lequel on programme le </a:t>
            </a:r>
            <a:r>
              <a:rPr lang="fr-FR" dirty="0" err="1" smtClean="0"/>
              <a:t>microcontrolleur</a:t>
            </a:r>
            <a:endParaRPr lang="fr-FR" dirty="0" smtClean="0"/>
          </a:p>
          <a:p>
            <a:pPr marL="1371600" lvl="3" indent="0">
              <a:buNone/>
            </a:pPr>
            <a:r>
              <a:rPr lang="fr-FR" dirty="0" smtClean="0"/>
              <a:t>à </a:t>
            </a:r>
            <a:r>
              <a:rPr lang="fr-FR" dirty="0" err="1" smtClean="0"/>
              <a:t>dézipper</a:t>
            </a:r>
            <a:r>
              <a:rPr lang="fr-FR" dirty="0" smtClean="0"/>
              <a:t> sous C:\</a:t>
            </a:r>
          </a:p>
          <a:p>
            <a:pPr marL="1031875" lvl="2" indent="-285750"/>
            <a:r>
              <a:rPr lang="fr-FR" smtClean="0"/>
              <a:t>ude-04-07-08-spc5-udestk.exe</a:t>
            </a:r>
            <a:r>
              <a:rPr lang="fr-FR" dirty="0" smtClean="0"/>
              <a:t>:</a:t>
            </a:r>
          </a:p>
          <a:p>
            <a:pPr marL="1657350" lvl="3" indent="-285750"/>
            <a:r>
              <a:rPr lang="fr-FR" dirty="0" smtClean="0"/>
              <a:t>l’outil de flashage et de débogage du code embarqué</a:t>
            </a:r>
          </a:p>
          <a:p>
            <a:pPr marL="1031875" lvl="2" indent="-285750"/>
            <a:r>
              <a:rPr lang="fr-FR" dirty="0" smtClean="0"/>
              <a:t>cppcheck.exe:</a:t>
            </a:r>
          </a:p>
          <a:p>
            <a:pPr marL="1657350" lvl="3" indent="-285750"/>
            <a:r>
              <a:rPr lang="fr-FR" dirty="0" smtClean="0"/>
              <a:t>L’outil d’analyse statique pour détection erreurs de codage</a:t>
            </a:r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8</a:t>
            </a:fld>
            <a:endParaRPr lang="fr-F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476672"/>
            <a:ext cx="1070473" cy="7829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5544491"/>
            <a:ext cx="5282223" cy="131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84686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ST </a:t>
            </a:r>
            <a:r>
              <a:rPr lang="fr-FR" dirty="0" err="1"/>
              <a:t>Amazing</a:t>
            </a:r>
            <a:r>
              <a:rPr lang="fr-FR" dirty="0"/>
              <a:t> Race Car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277496"/>
            <a:ext cx="8229600" cy="400110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Schéma d’ensemble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9</a:t>
            </a:fld>
            <a:endParaRPr lang="fr-F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476672"/>
            <a:ext cx="1070473" cy="7829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526" y="1660499"/>
            <a:ext cx="8068474" cy="507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10562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ff2bc79a42d4e1134194e983bf134319e6f264"/>
  <p:tag name="CLINAME" val="፥፾ፓ፼፱ᎃᎃ፹፶፹፵፴"/>
  <p:tag name="DATETIME" val="ፇጿፆጿፂፀፁፂጰጰፁፄፊፅፉ፠፝ጰጸፗ፝፤ጻፂፊፀጹ"/>
  <p:tag name="DONEBY" val="፣፤፬፳፼፱ᎂ፱ጰ፳፿፼፿፽፲፿"/>
  <p:tag name="IPADDRESS" val="ፑፗ።ፓ፧፜ፂፁፃፃ"/>
  <p:tag name="APPVER" val="ፃጾፀ"/>
  <p:tag name="RANDOM" val="16"/>
  <p:tag name="CHECKSUM" val="ፄፈፄፆ"/>
  <p:tag name="ISPRING_RESOURCE_PATHS_HASH_2" val="f4d3300a86bcc1ee095f5274cd938995671521"/>
</p:tagLst>
</file>

<file path=ppt/theme/theme1.xml><?xml version="1.0" encoding="utf-8"?>
<a:theme xmlns:a="http://schemas.openxmlformats.org/drawingml/2006/main" name="ST Default 4-3 format Templat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9A9DC"/>
      </a:accent1>
      <a:accent2>
        <a:srgbClr val="D4007A"/>
      </a:accent2>
      <a:accent3>
        <a:srgbClr val="9C9E9F"/>
      </a:accent3>
      <a:accent4>
        <a:srgbClr val="002052"/>
      </a:accent4>
      <a:accent5>
        <a:srgbClr val="BBCC00"/>
      </a:accent5>
      <a:accent6>
        <a:srgbClr val="13235B"/>
      </a:accent6>
      <a:hlink>
        <a:srgbClr val="580D58"/>
      </a:hlink>
      <a:folHlink>
        <a:srgbClr val="003D14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  <EmailTo xmlns="http://schemas.microsoft.com/sharepoint/v3" xsi:nil="true"/>
    <EmailHeaders xmlns="http://schemas.microsoft.com/sharepoint/v4" xsi:nil="true"/>
    <EmailSender xmlns="http://schemas.microsoft.com/sharepoint/v3" xsi:nil="true"/>
    <EmailFrom xmlns="http://schemas.microsoft.com/sharepoint/v3" xsi:nil="true"/>
    <Display_x0020_on_x0020_page xmlns="3f89eac4-a548-4f18-9b01-6aea538e80e1">Yes</Display_x0020_on_x0020_page>
    <EmailSubject xmlns="http://schemas.microsoft.com/sharepoint/v3" xsi:nil="true"/>
    <EmailCc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61EC21AD8D564990DA5AFE3909BADD" ma:contentTypeVersion="8" ma:contentTypeDescription="Create a new document." ma:contentTypeScope="" ma:versionID="e0940bf9738d186330d230c7c7bf7747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4" xmlns:ns3="3f89eac4-a548-4f18-9b01-6aea538e80e1" targetNamespace="http://schemas.microsoft.com/office/2006/metadata/properties" ma:root="true" ma:fieldsID="3533883129ffc52e8e801114706c5715" ns1:_="" ns2:_="" ns3:_="">
    <xsd:import namespace="http://schemas.microsoft.com/sharepoint/v3"/>
    <xsd:import namespace="http://schemas.microsoft.com/sharepoint/v4"/>
    <xsd:import namespace="3f89eac4-a548-4f18-9b01-6aea538e80e1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1:EmailSender" minOccurs="0"/>
                <xsd:element ref="ns1:EmailTo" minOccurs="0"/>
                <xsd:element ref="ns1:EmailCc" minOccurs="0"/>
                <xsd:element ref="ns1:EmailFrom" minOccurs="0"/>
                <xsd:element ref="ns1:EmailSubject" minOccurs="0"/>
                <xsd:element ref="ns2:EmailHeaders" minOccurs="0"/>
                <xsd:element ref="ns3:Display_x0020_on_x0020_pag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Publishing Date" ma:description="Date when the article is published on ST Intranet. It can be in the future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  <xsd:element name="EmailSender" ma:index="10" nillable="true" ma:displayName="E-Mail Sender" ma:hidden="true" ma:internalName="EmailSender">
      <xsd:simpleType>
        <xsd:restriction base="dms:Note">
          <xsd:maxLength value="255"/>
        </xsd:restriction>
      </xsd:simpleType>
    </xsd:element>
    <xsd:element name="EmailTo" ma:index="11" nillable="true" ma:displayName="E-Mail To" ma:hidden="true" ma:internalName="EmailTo">
      <xsd:simpleType>
        <xsd:restriction base="dms:Note">
          <xsd:maxLength value="255"/>
        </xsd:restriction>
      </xsd:simpleType>
    </xsd:element>
    <xsd:element name="EmailCc" ma:index="12" nillable="true" ma:displayName="E-Mail Cc" ma:hidden="true" ma:internalName="EmailCc">
      <xsd:simpleType>
        <xsd:restriction base="dms:Note">
          <xsd:maxLength value="255"/>
        </xsd:restriction>
      </xsd:simpleType>
    </xsd:element>
    <xsd:element name="EmailFrom" ma:index="13" nillable="true" ma:displayName="E-Mail From" ma:hidden="true" ma:internalName="EmailFrom">
      <xsd:simpleType>
        <xsd:restriction base="dms:Text"/>
      </xsd:simpleType>
    </xsd:element>
    <xsd:element name="EmailSubject" ma:index="14" nillable="true" ma:displayName="E-Mail Subject" ma:hidden="true" ma:internalName="EmailSubject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EmailHeaders" ma:index="15" nillable="true" ma:displayName="E-Mail Headers" ma:hidden="true" ma:internalName="EmailHeader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89eac4-a548-4f18-9b01-6aea538e80e1" elementFormDefault="qualified">
    <xsd:import namespace="http://schemas.microsoft.com/office/2006/documentManagement/types"/>
    <xsd:import namespace="http://schemas.microsoft.com/office/infopath/2007/PartnerControls"/>
    <xsd:element name="Display_x0020_on_x0020_page" ma:index="16" nillable="true" ma:displayName="Display on page" ma:format="Dropdown" ma:internalName="Display_x0020_on_x0020_page">
      <xsd:simpleType>
        <xsd:restriction base="dms:Choice">
          <xsd:enumeration value="Yes"/>
          <xsd:enumeration value="No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578E51-F567-4265-8DFD-B159E0FBC4F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462EEAC-5282-4C3D-A1DE-F79AD64380EA}">
  <ds:schemaRefs>
    <ds:schemaRef ds:uri="http://purl.org/dc/dcmitype/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sharepoint/v4"/>
    <ds:schemaRef ds:uri="http://purl.org/dc/elements/1.1/"/>
    <ds:schemaRef ds:uri="http://schemas.microsoft.com/sharepoint/v3"/>
    <ds:schemaRef ds:uri="http://schemas.microsoft.com/office/infopath/2007/PartnerControls"/>
    <ds:schemaRef ds:uri="3f89eac4-a548-4f18-9b01-6aea538e80e1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BEC2D49-AAFB-4638-8095-6534A9DCD0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4"/>
    <ds:schemaRef ds:uri="3f89eac4-a548-4f18-9b01-6aea538e80e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 Template [4-3]_final</Template>
  <TotalTime>6167</TotalTime>
  <Words>975</Words>
  <Application>Microsoft Office PowerPoint</Application>
  <PresentationFormat>On-screen Show (4:3)</PresentationFormat>
  <Paragraphs>152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ST Default 4-3 format Template</vt:lpstr>
      <vt:lpstr>ST Amazing Race Car</vt:lpstr>
      <vt:lpstr>ST Amazing Race Car</vt:lpstr>
      <vt:lpstr>ST Amazing Race Car</vt:lpstr>
      <vt:lpstr>ST Amazing Race Car</vt:lpstr>
      <vt:lpstr>ST Amazing Race Car</vt:lpstr>
      <vt:lpstr>ST Amazing Race Car</vt:lpstr>
      <vt:lpstr>ST Amazing Race Car</vt:lpstr>
      <vt:lpstr>ST Amazing Race Car</vt:lpstr>
      <vt:lpstr>ST Amazing Race Car</vt:lpstr>
      <vt:lpstr>ST Amazing Race Car</vt:lpstr>
      <vt:lpstr>ST Amazing Race Car</vt:lpstr>
      <vt:lpstr>ST Amazing Race Car</vt:lpstr>
      <vt:lpstr>ST Amazing Race Car</vt:lpstr>
      <vt:lpstr>ST Amazing Race Car</vt:lpstr>
      <vt:lpstr>ST Amazing Race Car</vt:lpstr>
    </vt:vector>
  </TitlesOfParts>
  <Company>ST Microelectronics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– Arial, 36pt</dc:title>
  <dc:creator>Hubert FARIZON</dc:creator>
  <cp:lastModifiedBy>Erwan YVIN</cp:lastModifiedBy>
  <cp:revision>121</cp:revision>
  <dcterms:created xsi:type="dcterms:W3CDTF">2015-01-12T15:40:59Z</dcterms:created>
  <dcterms:modified xsi:type="dcterms:W3CDTF">2017-01-20T10:45:03Z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0x010100D961EC21AD8D564990DA5AFE3909BADD</vt:lpwstr>
  </property>
  <property fmtid="{D5CDD505-2E9C-101B-9397-08002B2CF9AE}" pid="3" name="TaxKeyword">
    <vt:lpwstr/>
  </property>
  <property fmtid="{D5CDD505-2E9C-101B-9397-08002B2CF9AE}" pid="4" name="TaxCatchAll">
    <vt:lpwstr/>
  </property>
  <property fmtid="{D5CDD505-2E9C-101B-9397-08002B2CF9AE}" pid="5" name="TaxKeywordTaxHTField">
    <vt:lpwstr/>
  </property>
</Properties>
</file>