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394" r:id="rId3"/>
    <p:sldId id="395" r:id="rId4"/>
    <p:sldId id="540" r:id="rId5"/>
    <p:sldId id="589" r:id="rId6"/>
    <p:sldId id="570" r:id="rId7"/>
    <p:sldId id="617" r:id="rId8"/>
    <p:sldId id="618" r:id="rId9"/>
    <p:sldId id="591" r:id="rId10"/>
    <p:sldId id="592" r:id="rId11"/>
    <p:sldId id="594" r:id="rId12"/>
    <p:sldId id="595" r:id="rId13"/>
    <p:sldId id="597" r:id="rId14"/>
    <p:sldId id="596" r:id="rId15"/>
    <p:sldId id="598" r:id="rId16"/>
    <p:sldId id="599" r:id="rId17"/>
    <p:sldId id="613" r:id="rId18"/>
    <p:sldId id="614" r:id="rId19"/>
    <p:sldId id="600" r:id="rId20"/>
    <p:sldId id="611" r:id="rId21"/>
    <p:sldId id="612" r:id="rId22"/>
    <p:sldId id="601" r:id="rId23"/>
    <p:sldId id="608" r:id="rId24"/>
    <p:sldId id="615" r:id="rId25"/>
    <p:sldId id="616" r:id="rId26"/>
    <p:sldId id="607" r:id="rId27"/>
    <p:sldId id="421" r:id="rId28"/>
    <p:sldId id="588" r:id="rId29"/>
    <p:sldId id="352" r:id="rId30"/>
    <p:sldId id="393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2A93A80-C3F8-4293-9F3D-8B7F15D74469}">
          <p14:sldIdLst>
            <p14:sldId id="394"/>
            <p14:sldId id="395"/>
            <p14:sldId id="540"/>
          </p14:sldIdLst>
        </p14:section>
        <p14:section name="C# - Basic Syntax" id="{3A1ED36B-600C-4292-A48B-8225656FA786}">
          <p14:sldIdLst>
            <p14:sldId id="589"/>
            <p14:sldId id="570"/>
            <p14:sldId id="617"/>
            <p14:sldId id="618"/>
          </p14:sldIdLst>
        </p14:section>
        <p14:section name="Declaring Variables" id="{D224B803-DAED-411D-8B9B-88CE5D07B2C1}">
          <p14:sldIdLst>
            <p14:sldId id="591"/>
            <p14:sldId id="592"/>
          </p14:sldIdLst>
        </p14:section>
        <p14:section name="Console I/O" id="{EE92E42C-47E1-4E43-ADAF-60CF910161DA}">
          <p14:sldIdLst>
            <p14:sldId id="594"/>
            <p14:sldId id="595"/>
            <p14:sldId id="597"/>
            <p14:sldId id="596"/>
            <p14:sldId id="598"/>
            <p14:sldId id="599"/>
            <p14:sldId id="613"/>
            <p14:sldId id="614"/>
            <p14:sldId id="600"/>
            <p14:sldId id="611"/>
            <p14:sldId id="612"/>
            <p14:sldId id="601"/>
            <p14:sldId id="608"/>
            <p14:sldId id="615"/>
            <p14:sldId id="616"/>
            <p14:sldId id="607"/>
          </p14:sldIdLst>
        </p14:section>
        <p14:section name="Conclusion" id="{BA2B6804-BD2D-49A3-A339-ED808B9E53C8}">
          <p14:sldIdLst>
            <p14:sldId id="421"/>
            <p14:sldId id="588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C6C0AA"/>
    <a:srgbClr val="F37D3B"/>
    <a:srgbClr val="FF6600"/>
    <a:srgbClr val="603A14"/>
    <a:srgbClr val="BAB398"/>
    <a:srgbClr val="ADA485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29" autoAdjust="0"/>
    <p:restoredTop sz="93899" autoAdjust="0"/>
  </p:normalViewPr>
  <p:slideViewPr>
    <p:cSldViewPr>
      <p:cViewPr varScale="1">
        <p:scale>
          <a:sx n="83" d="100"/>
          <a:sy n="83" d="100"/>
        </p:scale>
        <p:origin x="202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22-May-17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22-May-17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200" b="0" i="0" dirty="0">
              <a:solidFill>
                <a:schemeClr val="tx1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200" b="0" i="0" dirty="0">
              <a:solidFill>
                <a:schemeClr val="tx1"/>
              </a:solidFill>
            </a:endParaRP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200" b="0" i="0" dirty="0">
              <a:solidFill>
                <a:schemeClr val="tx1"/>
              </a:solidFill>
            </a:endParaRP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200" b="0" i="0" dirty="0">
              <a:solidFill>
                <a:schemeClr val="tx1"/>
              </a:solidFill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8394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48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22-May-17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381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5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59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59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4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infragistics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0960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C#</a:t>
            </a:r>
            <a:r>
              <a:rPr lang="bg-BG" dirty="0"/>
              <a:t> – </a:t>
            </a:r>
            <a:r>
              <a:rPr lang="en-US" dirty="0"/>
              <a:t>Introduction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1855313"/>
            <a:ext cx="8125251" cy="1332129"/>
          </a:xfrm>
        </p:spPr>
        <p:txBody>
          <a:bodyPr>
            <a:normAutofit/>
          </a:bodyPr>
          <a:lstStyle/>
          <a:p>
            <a:r>
              <a:rPr lang="en-US" noProof="1"/>
              <a:t>C# Basic Syntax, Visual Studio, Console Input / Output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84612" y="3429417"/>
            <a:ext cx="2606725" cy="2860712"/>
          </a:xfrm>
          <a:prstGeom prst="rect">
            <a:avLst/>
          </a:prstGeom>
        </p:spPr>
      </p:pic>
      <p:pic>
        <p:nvPicPr>
          <p:cNvPr id="2" name="Picture 4" descr="Image result for c#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2" y="3700474"/>
            <a:ext cx="4629872" cy="2605075"/>
          </a:xfrm>
          <a:prstGeom prst="roundRect">
            <a:avLst>
              <a:gd name="adj" fmla="val 2087"/>
            </a:avLst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176" y="4876800"/>
            <a:ext cx="8938472" cy="820600"/>
          </a:xfrm>
        </p:spPr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78253" y="5791200"/>
            <a:ext cx="9832319" cy="719034"/>
          </a:xfrm>
        </p:spPr>
        <p:txBody>
          <a:bodyPr/>
          <a:lstStyle/>
          <a:p>
            <a:r>
              <a:rPr lang="en-US" dirty="0"/>
              <a:t>Reading from and Writing to the Console</a:t>
            </a:r>
          </a:p>
        </p:txBody>
      </p:sp>
      <p:pic>
        <p:nvPicPr>
          <p:cNvPr id="1030" name="Picture 6" descr="Image result for term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560" y="1014150"/>
            <a:ext cx="5677705" cy="351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9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We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read/write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</a:t>
            </a:r>
            <a:r>
              <a:rPr lang="en-US" dirty="0"/>
              <a:t> class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System</a:t>
            </a:r>
            <a:r>
              <a:rPr lang="en-US" dirty="0"/>
              <a:t> namespace to access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System.Console</a:t>
            </a:r>
            <a:r>
              <a:rPr lang="en-US" dirty="0"/>
              <a:t> class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/>
              <a:t>Reading input from the console 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Console.ReadLine()</a:t>
            </a:r>
            <a:r>
              <a:rPr lang="en-US" noProof="1"/>
              <a:t>:</a:t>
            </a:r>
          </a:p>
          <a:p>
            <a:pPr>
              <a:lnSpc>
                <a:spcPct val="120000"/>
              </a:lnSpc>
            </a:pP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from the Console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4572000"/>
            <a:ext cx="104394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542212" y="5370368"/>
            <a:ext cx="2932357" cy="725632"/>
          </a:xfrm>
          <a:prstGeom prst="wedgeRoundRectCallout">
            <a:avLst>
              <a:gd name="adj1" fmla="val -75207"/>
              <a:gd name="adj2" fmla="val -698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n-lt"/>
              </a:rPr>
              <a:t>Returns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2699084"/>
            <a:ext cx="104394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using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8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Console.ReadLine()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parsing</a:t>
            </a:r>
            <a:r>
              <a:rPr lang="en-US" dirty="0"/>
              <a:t>:</a:t>
            </a:r>
            <a:endParaRPr lang="en-US" noProof="1"/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2819400"/>
            <a:ext cx="10896600" cy="18431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salary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0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System</a:t>
            </a:r>
            <a:r>
              <a:rPr lang="en-US" dirty="0"/>
              <a:t> namespace to access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System.Console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/>
              <a:t>Writing output to the console 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Console.WriteLine()</a:t>
            </a:r>
            <a:r>
              <a:rPr lang="en-US" dirty="0"/>
              <a:t>:</a:t>
            </a:r>
            <a:endParaRPr lang="en-US" noProof="1"/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Console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4446271"/>
            <a:ext cx="10972800" cy="13014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"Gosho"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WriteLine(name)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043926" y="4343400"/>
            <a:ext cx="2743200" cy="753612"/>
          </a:xfrm>
          <a:prstGeom prst="wedgeRoundRectCallout">
            <a:avLst>
              <a:gd name="adj1" fmla="val -76874"/>
              <a:gd name="adj2" fmla="val 757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Prints</a:t>
            </a:r>
            <a:r>
              <a:rPr lang="en-US" sz="3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Gosho</a:t>
            </a:r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3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Sometimes, we want to print text on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line</a:t>
            </a:r>
          </a:p>
          <a:p>
            <a:pPr>
              <a:spcAft>
                <a:spcPts val="1800"/>
              </a:spcAft>
            </a:pPr>
            <a:r>
              <a:rPr lang="en-US" dirty="0"/>
              <a:t>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Console.Write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spcAft>
                <a:spcPts val="18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Same Line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5616" y="3048000"/>
            <a:ext cx="69342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Console.Write("Name: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Console.WriteLine("Hi, " + name);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63934" b="27660"/>
          <a:stretch/>
        </p:blipFill>
        <p:spPr>
          <a:xfrm>
            <a:off x="8137015" y="3048000"/>
            <a:ext cx="3183601" cy="16400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361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string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concatenation</a:t>
            </a:r>
            <a:r>
              <a:rPr lang="en-US" dirty="0"/>
              <a:t> to print text with numbers</a:t>
            </a:r>
          </a:p>
          <a:p>
            <a:r>
              <a:rPr lang="en-US" dirty="0"/>
              <a:t>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{0}</a:t>
            </a:r>
            <a:r>
              <a:rPr lang="en-US" dirty="0"/>
              <a:t> placeholders</a:t>
            </a:r>
          </a:p>
          <a:p>
            <a:r>
              <a:rPr lang="en-US" dirty="0"/>
              <a:t>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${variable}</a:t>
            </a:r>
            <a:r>
              <a:rPr lang="en-US" dirty="0"/>
              <a:t> syntax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3599793"/>
            <a:ext cx="10944000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 name =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Gosho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Console.WriteLine("Name: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", Age: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age);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Console.WriteLine("Name: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{0}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Age: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{1}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", name, age);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"Name: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{name}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Age: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{age}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3250" b="20350"/>
          <a:stretch/>
        </p:blipFill>
        <p:spPr>
          <a:xfrm>
            <a:off x="6119114" y="2617781"/>
            <a:ext cx="5504727" cy="16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3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C# program, which greets the user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Greeting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68711" y="2456520"/>
            <a:ext cx="15240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Pesho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89612" y="2456520"/>
            <a:ext cx="3276600" cy="7597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Pesho!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rrow: Right 13"/>
          <p:cNvSpPr/>
          <p:nvPr/>
        </p:nvSpPr>
        <p:spPr>
          <a:xfrm>
            <a:off x="4797511" y="2645918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68711" y="3537420"/>
            <a:ext cx="15240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789612" y="3537420"/>
            <a:ext cx="3276600" cy="7597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Ivan!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4797511" y="3726818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68711" y="4648200"/>
            <a:ext cx="15240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Merry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789612" y="4648200"/>
            <a:ext cx="3276600" cy="7597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Merry!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Arrow: Right 24"/>
          <p:cNvSpPr/>
          <p:nvPr/>
        </p:nvSpPr>
        <p:spPr>
          <a:xfrm>
            <a:off x="4797511" y="4837598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1065212" y="6098544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Check your solution here: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https://judge.softuni.bg/Contests/559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314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name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print </a:t>
            </a:r>
            <a:r>
              <a:rPr lang="en-US" dirty="0"/>
              <a:t>it: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Greeting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3124" y="2057400"/>
            <a:ext cx="10439400" cy="40099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" + name + "!"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5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placeholders</a:t>
            </a:r>
            <a:r>
              <a:rPr lang="en-US" dirty="0"/>
              <a:t> to print at the console: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Placeholders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563752"/>
            <a:ext cx="109728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"Gosho";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Console.WriteLine("Name: {0}, Age: {1}", name, age)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3250" b="20350"/>
          <a:stretch/>
        </p:blipFill>
        <p:spPr>
          <a:xfrm>
            <a:off x="5543410" y="2133600"/>
            <a:ext cx="6037402" cy="1775219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598613" y="2984644"/>
            <a:ext cx="3618156" cy="1285799"/>
          </a:xfrm>
          <a:prstGeom prst="wedgeRoundRectCallout">
            <a:avLst>
              <a:gd name="adj1" fmla="val 65866"/>
              <a:gd name="adj2" fmla="val 1514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Placeholder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{0}</a:t>
            </a:r>
            <a:r>
              <a:rPr lang="en-US" sz="2800" noProof="1">
                <a:solidFill>
                  <a:srgbClr val="FFFFFF"/>
                </a:solidFill>
              </a:rPr>
              <a:t> corresponds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789612" y="3733799"/>
            <a:ext cx="3618156" cy="1285799"/>
          </a:xfrm>
          <a:prstGeom prst="wedgeRoundRectCallout">
            <a:avLst>
              <a:gd name="adj1" fmla="val 40282"/>
              <a:gd name="adj2" fmla="val 993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Placeholder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{0}</a:t>
            </a:r>
            <a:r>
              <a:rPr lang="en-US" sz="2800" noProof="1">
                <a:solidFill>
                  <a:srgbClr val="FFFFFF"/>
                </a:solidFill>
              </a:rPr>
              <a:t> corresponds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55197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44498"/>
            <a:ext cx="11804822" cy="5570355"/>
          </a:xfrm>
        </p:spPr>
        <p:txBody>
          <a:bodyPr/>
          <a:lstStyle/>
          <a:p>
            <a:r>
              <a:rPr lang="en-US" dirty="0"/>
              <a:t>Write a C# program to read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 integers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/>
              <a:t> them together. Print the sum like shown at the 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Two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68711" y="2335980"/>
            <a:ext cx="1524000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89612" y="2570571"/>
            <a:ext cx="32766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+ 5 = 7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rrow: Right 13"/>
          <p:cNvSpPr/>
          <p:nvPr/>
        </p:nvSpPr>
        <p:spPr>
          <a:xfrm>
            <a:off x="4797511" y="2745030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68711" y="3830134"/>
            <a:ext cx="1524000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789612" y="4066673"/>
            <a:ext cx="32766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+ 3 = 4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4797511" y="4241132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68711" y="5244795"/>
            <a:ext cx="1524000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789612" y="5483601"/>
            <a:ext cx="32766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 + 5 = 2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Arrow: Right 24"/>
          <p:cNvSpPr/>
          <p:nvPr/>
        </p:nvSpPr>
        <p:spPr>
          <a:xfrm>
            <a:off x="4797511" y="5658060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4295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30127" y="1295400"/>
            <a:ext cx="11804822" cy="508120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4000" dirty="0"/>
              <a:t>Declaring Variables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4000" dirty="0"/>
              <a:t>Reading from the Console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4000" dirty="0"/>
              <a:t>Printing to the Console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968" y="1854824"/>
            <a:ext cx="3312444" cy="4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integers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sum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print </a:t>
            </a:r>
            <a:r>
              <a:rPr lang="en-US" dirty="0"/>
              <a:t>them: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Two Numbers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5612" y="2616611"/>
            <a:ext cx="11277600" cy="292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a + b;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"{0} + {1} = {2}", a, b, sum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5212" y="6098544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Check your solution here: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https://judge.softuni.bg/Contests/559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interpolation</a:t>
            </a:r>
            <a:r>
              <a:rPr lang="en-US" dirty="0"/>
              <a:t> to print at the console: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String Interpolation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453317"/>
            <a:ext cx="109728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"Gosho";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$"Name: {name}, Age: {age}"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3250" b="20350"/>
          <a:stretch/>
        </p:blipFill>
        <p:spPr>
          <a:xfrm>
            <a:off x="608012" y="2209800"/>
            <a:ext cx="6037402" cy="1775219"/>
          </a:xfrm>
          <a:prstGeom prst="rect">
            <a:avLst/>
          </a:prstGeom>
        </p:spPr>
      </p:pic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543410" y="3844467"/>
            <a:ext cx="4223002" cy="1337133"/>
          </a:xfrm>
          <a:prstGeom prst="wedgeRoundRectCallout">
            <a:avLst>
              <a:gd name="adj1" fmla="val -72953"/>
              <a:gd name="adj2" fmla="val 709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front of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""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use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interpolation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50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– format number to certain digits with leading zeros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– format floating point number with certain digits after the decimal point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Numbers in Placeholders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936298"/>
            <a:ext cx="109728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5.5334;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percentage = 55;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"{0:F2}", grade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5.53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"{0:D3}", percentage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055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3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C# program, which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reads employee information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prints</a:t>
            </a:r>
            <a:r>
              <a:rPr lang="en-US" dirty="0"/>
              <a:t> them</a:t>
            </a:r>
            <a:r>
              <a:rPr lang="bg-BG" dirty="0"/>
              <a:t>,</a:t>
            </a:r>
            <a:r>
              <a:rPr lang="en-US" dirty="0"/>
              <a:t> formatted like shown below: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Employee Data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89112" y="3177744"/>
            <a:ext cx="2208299" cy="23848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1192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1500.353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94312" y="3177744"/>
            <a:ext cx="5105400" cy="23848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 Ivan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Age: 24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 ID: 00001192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Salary: 1500.35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4302211" y="4179672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92276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dirty="0"/>
              <a:t> the data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format</a:t>
            </a:r>
            <a:r>
              <a:rPr lang="en-US" dirty="0"/>
              <a:t> it: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Data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2412" y="1828800"/>
            <a:ext cx="10944000" cy="41376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employeeId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salary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$"Name: {name}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$"Age: {age}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$"Employee ID: {employeeId:D8}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$"Salary: {salary:F2}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5212" y="6098544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Check your solution here: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https://judge.softuni.bg/Contests/559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1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Basic Syntax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Picture 6" descr="Image result for term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956044"/>
            <a:ext cx="6096000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1752600"/>
            <a:ext cx="1981200" cy="198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702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9485400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Declare variables is C# using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Read input from the console using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Console.ReadLine()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 string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3000" dirty="0"/>
              <a:t>Convert input to numbers by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parsing</a:t>
            </a:r>
            <a:r>
              <a:rPr lang="en-US" sz="3000" dirty="0"/>
              <a:t>, e.g.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int.Parse(str)</a:t>
            </a:r>
            <a:r>
              <a:rPr lang="en-US" sz="3000" dirty="0"/>
              <a:t>,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double.Parse(str)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Print to the console using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Console.Write()</a:t>
            </a:r>
            <a:b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3200" dirty="0"/>
              <a:t>and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Console.WriteLine()</a:t>
            </a:r>
          </a:p>
          <a:p>
            <a:pPr lvl="1">
              <a:lnSpc>
                <a:spcPct val="110000"/>
              </a:lnSpc>
            </a:pPr>
            <a:r>
              <a:rPr lang="en-US" noProof="1"/>
              <a:t>Use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concatenation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placeholders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{0}</a:t>
            </a:r>
            <a:r>
              <a:rPr lang="en-US" noProof="1"/>
              <a:t> and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string interpolation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$"text {variable}"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1371600"/>
            <a:ext cx="3852804" cy="285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</a:t>
            </a:r>
            <a:r>
              <a:rPr lang="bg-BG" dirty="0"/>
              <a:t>–</a:t>
            </a:r>
            <a:r>
              <a:rPr lang="en-US" dirty="0"/>
              <a:t> Intro and Basic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249" y="3996240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0390" y="1255207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65249" y="2577353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77182" y="1391286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2764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132552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810258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196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6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fund-softuni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3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6637" y="5732600"/>
            <a:ext cx="10815551" cy="820600"/>
          </a:xfrm>
        </p:spPr>
        <p:txBody>
          <a:bodyPr/>
          <a:lstStyle/>
          <a:p>
            <a:r>
              <a:rPr lang="en-US" dirty="0"/>
              <a:t>Introduction and Basic Syntax</a:t>
            </a:r>
          </a:p>
        </p:txBody>
      </p:sp>
      <p:pic>
        <p:nvPicPr>
          <p:cNvPr id="2050" name="Picture 2" descr="Image result for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066800"/>
            <a:ext cx="4267200" cy="426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05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7A4E0B-AFC7-4CB4-8AEA-B5E865F2E78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7856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is modern, flexible, general-purpose programming language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Object-oriented</a:t>
            </a:r>
            <a:r>
              <a:rPr lang="en-US" dirty="0"/>
              <a:t> by nature, statically-typed, compiled</a:t>
            </a:r>
          </a:p>
          <a:p>
            <a:pPr lvl="1"/>
            <a:r>
              <a:rPr lang="en-US" dirty="0"/>
              <a:t>Runs on .NET Framework / .NET Core</a:t>
            </a:r>
            <a:endParaRPr lang="bg-BG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– Introduction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8424" y="3352800"/>
            <a:ext cx="9451976" cy="2935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("What's your name?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$"Hello, {name}!"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47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694199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Studio </a:t>
            </a:r>
            <a:r>
              <a:rPr lang="en-US" dirty="0"/>
              <a:t>(VS) is powerful IDE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 </a:t>
            </a:r>
            <a:r>
              <a:rPr lang="en-US" dirty="0"/>
              <a:t>and other languages</a:t>
            </a:r>
          </a:p>
          <a:p>
            <a:endParaRPr lang="en-US" dirty="0"/>
          </a:p>
          <a:p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 application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Visual Studio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98812" y="1585075"/>
            <a:ext cx="7405800" cy="4428406"/>
            <a:chOff x="3555100" y="1351621"/>
            <a:chExt cx="8153400" cy="487544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5100" y="1351621"/>
              <a:ext cx="8153400" cy="4875443"/>
            </a:xfrm>
            <a:prstGeom prst="rect">
              <a:avLst/>
            </a:prstGeom>
          </p:spPr>
        </p:pic>
        <p:sp>
          <p:nvSpPr>
            <p:cNvPr id="7" name="Rounded Rectangle 5"/>
            <p:cNvSpPr/>
            <p:nvPr/>
          </p:nvSpPr>
          <p:spPr>
            <a:xfrm>
              <a:off x="4188506" y="2706624"/>
              <a:ext cx="587201" cy="189249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Rounded Rectangle 6"/>
            <p:cNvSpPr/>
            <p:nvPr/>
          </p:nvSpPr>
          <p:spPr>
            <a:xfrm>
              <a:off x="5893346" y="3229288"/>
              <a:ext cx="3006814" cy="403928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ounded Rectangle 7"/>
            <p:cNvSpPr/>
            <p:nvPr/>
          </p:nvSpPr>
          <p:spPr>
            <a:xfrm>
              <a:off x="4891181" y="4872593"/>
              <a:ext cx="781185" cy="215679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951592" y="5919216"/>
              <a:ext cx="752984" cy="249936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67783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237412" y="1151121"/>
            <a:ext cx="4681623" cy="5570355"/>
          </a:xfrm>
        </p:spPr>
        <p:txBody>
          <a:bodyPr/>
          <a:lstStyle/>
          <a:p>
            <a:r>
              <a:rPr lang="en-US" dirty="0"/>
              <a:t>Start the program from VS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Code and Running the Program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03751" y="1164568"/>
            <a:ext cx="6505061" cy="5276724"/>
            <a:chOff x="4646612" y="1151121"/>
            <a:chExt cx="7080922" cy="55764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6612" y="1151121"/>
              <a:ext cx="7080922" cy="5576451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6591236" y="5117592"/>
              <a:ext cx="2755392" cy="381000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212" y="3639295"/>
            <a:ext cx="5793963" cy="18679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008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5410200"/>
            <a:ext cx="8938472" cy="820600"/>
          </a:xfrm>
        </p:spPr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pic>
        <p:nvPicPr>
          <p:cNvPr id="6148" name="Picture 4" descr="&amp;Rcy;&amp;iecy;&amp;zcy;&amp;ucy;&amp;lcy;&amp;tcy;&amp;acy;&amp;tcy; &amp;scy; &amp;icy;&amp;zcy;&amp;ocy;&amp;bcy;&amp;rcy;&amp;acy;&amp;zhcy;&amp;iecy;&amp;ncy;&amp;icy;&amp;iecy; &amp;zcy;&amp;acy; variable  programm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29" t="-7779" r="-4929" b="-7779"/>
          <a:stretch/>
        </p:blipFill>
        <p:spPr bwMode="auto">
          <a:xfrm>
            <a:off x="3275012" y="1447800"/>
            <a:ext cx="5638800" cy="3395664"/>
          </a:xfrm>
          <a:prstGeom prst="roundRect">
            <a:avLst>
              <a:gd name="adj" fmla="val 1882"/>
            </a:avLst>
          </a:prstGeom>
          <a:solidFill>
            <a:schemeClr val="tx1"/>
          </a:solidFill>
          <a:extLst/>
        </p:spPr>
      </p:pic>
    </p:spTree>
    <p:extLst>
      <p:ext uri="{BB962C8B-B14F-4D97-AF65-F5344CB8AC3E}">
        <p14:creationId xmlns:p14="http://schemas.microsoft.com/office/powerpoint/2010/main" val="373522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variables in C# you need to use the pattern: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Type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inferred</a:t>
            </a:r>
            <a:r>
              <a:rPr lang="en-US" dirty="0"/>
              <a:t>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right side</a:t>
            </a:r>
            <a:r>
              <a:rPr lang="en-US" dirty="0"/>
              <a:t> of the expression (use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{data type / var}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{variable name}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{value}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3276600"/>
            <a:ext cx="476408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 'F';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42012" y="3276600"/>
            <a:ext cx="53705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 'F';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76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1307</Words>
  <Application>Microsoft Office PowerPoint</Application>
  <PresentationFormat>Custom</PresentationFormat>
  <Paragraphs>230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C# – Introduction</vt:lpstr>
      <vt:lpstr>Table of Contents</vt:lpstr>
      <vt:lpstr>Have a Question?</vt:lpstr>
      <vt:lpstr>Introduction and Basic Syntax</vt:lpstr>
      <vt:lpstr>C# – Introduction</vt:lpstr>
      <vt:lpstr>Using Visual Studio</vt:lpstr>
      <vt:lpstr>Writing Code and Running the Program</vt:lpstr>
      <vt:lpstr>Declaring Variables</vt:lpstr>
      <vt:lpstr>Declaring Variables</vt:lpstr>
      <vt:lpstr>Console I/O</vt:lpstr>
      <vt:lpstr>Reading from the Console</vt:lpstr>
      <vt:lpstr>Converting Input from the Console</vt:lpstr>
      <vt:lpstr>Printing to the Console</vt:lpstr>
      <vt:lpstr>Printing on the Same Line</vt:lpstr>
      <vt:lpstr>Printing on the Console</vt:lpstr>
      <vt:lpstr>Problem: Greeting</vt:lpstr>
      <vt:lpstr>Solution: Greeting</vt:lpstr>
      <vt:lpstr>Using Placeholders</vt:lpstr>
      <vt:lpstr>Problem: Add Two Numbers</vt:lpstr>
      <vt:lpstr>Solution: Add Two Numbers</vt:lpstr>
      <vt:lpstr>Using String Interpolation</vt:lpstr>
      <vt:lpstr>Formatting Numbers in Placeholders</vt:lpstr>
      <vt:lpstr>Problem: Employee Data</vt:lpstr>
      <vt:lpstr>Solution: Employee Data</vt:lpstr>
      <vt:lpstr>C# Basic Syntax</vt:lpstr>
      <vt:lpstr>Summary</vt:lpstr>
      <vt:lpstr>C# – Intro and Basic Syntax</vt:lpstr>
      <vt:lpstr>License</vt:lpstr>
      <vt:lpstr>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Intro and Basic Syntax</dc:title>
  <dc:subject>Programming Fundamentals Course</dc:subject>
  <dc:creator/>
  <cp:keywords>C#, programming, course, SoftUni, Software University</cp:keywords>
  <dc:description>Programming Fundamentals Extended Course @ SoftUni - https://softuni.bg/courses/programming-fundamentals</dc:description>
  <cp:lastModifiedBy/>
  <cp:revision>1</cp:revision>
  <dcterms:created xsi:type="dcterms:W3CDTF">2014-01-02T17:00:34Z</dcterms:created>
  <dcterms:modified xsi:type="dcterms:W3CDTF">2017-05-22T10:50:52Z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