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6.gif" ContentType="image/gif"/>
  <Override PartName="/ppt/media/image13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5.png" ContentType="image/png"/>
  <Override PartName="/ppt/media/image10.png" ContentType="image/png"/>
  <Override PartName="/ppt/media/image9.jpeg" ContentType="image/jpeg"/>
  <Override PartName="/ppt/media/image7.png" ContentType="image/pn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10/30/17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87CE1B-04FB-416E-AE0C-42C33320948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://lab.polygonal.de/?p=81" TargetMode="External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gif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350800" y="53352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1.4 Operators and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-2880" y="5997600"/>
            <a:ext cx="304776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academy.zariba.com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7C09F3-0D6C-4269-9E53-327E6786242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2057400" y="1981080"/>
            <a:ext cx="500652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5. Bitwise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542C554-08BA-492A-B59B-D4FCC3C4FE7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80880" y="14479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419040" y="38088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Bitwise operator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~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flips the boolean operand – same as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!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The operators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|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,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&amp;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and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^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are the same as for Boolean.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The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&lt;&lt;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and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&gt;&gt;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operators move the bits left or right.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Bitwise operators only work for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 rot="2218200">
            <a:off x="6198840" y="5343840"/>
            <a:ext cx="1655640" cy="1655640"/>
          </a:xfrm>
          <a:prstGeom prst="rect">
            <a:avLst/>
          </a:prstGeom>
          <a:ln>
            <a:noFill/>
          </a:ln>
        </p:spPr>
      </p:pic>
      <p:graphicFrame>
        <p:nvGraphicFramePr>
          <p:cNvPr id="85" name="Table 5"/>
          <p:cNvGraphicFramePr/>
          <p:nvPr/>
        </p:nvGraphicFramePr>
        <p:xfrm>
          <a:off x="417960" y="3758400"/>
          <a:ext cx="8036280" cy="1717200"/>
        </p:xfrm>
        <a:graphic>
          <a:graphicData uri="http://schemas.openxmlformats.org/drawingml/2006/table">
            <a:tbl>
              <a:tblPr/>
              <a:tblGrid>
                <a:gridCol w="1791720"/>
                <a:gridCol w="377280"/>
                <a:gridCol w="576720"/>
                <a:gridCol w="576720"/>
                <a:gridCol w="576720"/>
                <a:gridCol w="576720"/>
                <a:gridCol w="576720"/>
                <a:gridCol w="576720"/>
                <a:gridCol w="576720"/>
                <a:gridCol w="457920"/>
                <a:gridCol w="457200"/>
                <a:gridCol w="457200"/>
                <a:gridCol w="457920"/>
              </a:tblGrid>
              <a:tr h="783720">
                <a:tc>
                  <a:txBody>
                    <a:bodyPr anchor="ctr"/>
                    <a:p>
                      <a:pPr>
                        <a:lnSpc>
                          <a:spcPct val="95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Operation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25200">
                      <a:solidFill>
                        <a:srgbClr val="4bacc6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|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|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|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|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^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^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^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^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  <a:tr h="783720">
                <a:tc>
                  <a:txBody>
                    <a:bodyPr anchor="ctr"/>
                    <a:p>
                      <a:pPr>
                        <a:lnSpc>
                          <a:spcPct val="95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Operand1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25200">
                      <a:solidFill>
                        <a:srgbClr val="4bacc6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  <a:tr h="783720">
                <a:tc>
                  <a:txBody>
                    <a:bodyPr anchor="ctr"/>
                    <a:p>
                      <a:pPr>
                        <a:lnSpc>
                          <a:spcPct val="95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Operand2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25200">
                      <a:solidFill>
                        <a:srgbClr val="4bacc6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  <a:tr h="446760">
                <a:tc>
                  <a:txBody>
                    <a:bodyPr anchor="ctr"/>
                    <a:p>
                      <a:pPr>
                        <a:lnSpc>
                          <a:spcPct val="95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Result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25200">
                      <a:solidFill>
                        <a:srgbClr val="4bacc6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</a:tbl>
          </a:graphicData>
        </a:graphic>
      </p:graphicFrame>
      <p:sp>
        <p:nvSpPr>
          <p:cNvPr id="86" name="CustomShape 6"/>
          <p:cNvSpPr/>
          <p:nvPr/>
        </p:nvSpPr>
        <p:spPr>
          <a:xfrm>
            <a:off x="313560" y="6019920"/>
            <a:ext cx="433440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i="1" lang="en-US" sz="1600" spc="-1" strike="noStrike" u="sng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  <a:hlinkClick r:id="rId2"/>
              </a:rPr>
              <a:t>Cool link here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6. Comparison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B72C5C1-C644-44D5-9532-7F10E6C3776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0880" y="14479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Comparison operators: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==   &lt;   &gt;   &gt;=   &lt;=   !=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6" descr=""/>
          <p:cNvPicPr/>
          <p:nvPr/>
        </p:nvPicPr>
        <p:blipFill>
          <a:blip r:embed="rId1"/>
          <a:stretch/>
        </p:blipFill>
        <p:spPr>
          <a:xfrm rot="2218200">
            <a:off x="4936680" y="4098240"/>
            <a:ext cx="3726360" cy="37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7. Assignment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C8DA53E-F228-4F25-8F8F-DF2E039B88C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80880" y="14479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Assignment Operators: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=    +=    -=    |= …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 rot="2218200">
            <a:off x="4936680" y="4098240"/>
            <a:ext cx="3726360" cy="37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8. Other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8C6120D-6BAD-4C43-A332-59909114BF5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80880" y="14479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 can be used to concatenate strings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. is used to access object members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[ ] is used with arrays and indexers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( ) override the default order of operations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(type) is used for type casting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?: is the only ternary operator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new is used to create objects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typeof  operator returns System.Type objects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is checks compatibility between objects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 rot="2218200">
            <a:off x="6214320" y="5326200"/>
            <a:ext cx="2059920" cy="205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9. Type Conversions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D38E120-4F25-4EF6-BDFF-3081099170F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0880" y="14479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We use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explicit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type conversion when we convert manually.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We use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implicit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when there is no loss of data or precision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 rot="2218200">
            <a:off x="6214320" y="5326200"/>
            <a:ext cx="2059920" cy="205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10.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3C7DE08-B9C6-44E6-8D15-C9B58C0669B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33520" y="59148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Expressions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are sequences of operators, literals and variables that are give a single result.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 rot="2218200">
            <a:off x="6214320" y="5326200"/>
            <a:ext cx="2059920" cy="205992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664280" y="3673440"/>
            <a:ext cx="442872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971800" y="4176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DDA17A9-855B-48A0-85F5-E61DB46DCE7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80880" y="19051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95920" y="1523880"/>
            <a:ext cx="8762760" cy="64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an expression that checks if given integer is odd or even.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boolean expression that checks if an integer can be divided by 2, 3 and 5 without remainder (use logical operators).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evaluates the area of a trapezium, given its sides and height.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an expression to check if the 3</a:t>
            </a:r>
            <a:r>
              <a:rPr b="0" lang="en-US" sz="20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rd</a:t>
            </a: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digit of an integer is 3. e.g. 2351 </a:t>
            </a: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 true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boolean expression for finding if the bit at position 2 (counting from 0) of a given integer is 1 or 0. e.g. If 1-&gt; true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an expression that checks if a given point (x,y) is within a circle with radius 4 and centre at (0,0)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an expression that checks if a given positive integer n&lt;=100 is prime.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Boolean expression that returns if the bit at position p (counting from 0 ) in a given integer v has value of 1.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A2C395D-7FCF-427A-8B17-0E495B4A62C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429000" y="45720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Zariba Academy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456560" y="2666880"/>
            <a:ext cx="9143640" cy="27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838080" y="3248640"/>
            <a:ext cx="2929320" cy="3905640"/>
          </a:xfrm>
          <a:prstGeom prst="rect">
            <a:avLst/>
          </a:prstGeom>
          <a:ln>
            <a:noFill/>
          </a:ln>
        </p:spPr>
      </p:pic>
      <p:pic>
        <p:nvPicPr>
          <p:cNvPr id="117" name="Picture 4" descr=""/>
          <p:cNvPicPr/>
          <p:nvPr/>
        </p:nvPicPr>
        <p:blipFill>
          <a:blip r:embed="rId2"/>
          <a:stretch/>
        </p:blipFill>
        <p:spPr>
          <a:xfrm>
            <a:off x="176760" y="1371600"/>
            <a:ext cx="5200200" cy="1956960"/>
          </a:xfrm>
          <a:prstGeom prst="rect">
            <a:avLst/>
          </a:prstGeom>
          <a:ln>
            <a:noFill/>
          </a:ln>
        </p:spPr>
      </p:pic>
      <p:pic>
        <p:nvPicPr>
          <p:cNvPr id="118" name="Picture 6" descr=""/>
          <p:cNvPicPr/>
          <p:nvPr/>
        </p:nvPicPr>
        <p:blipFill>
          <a:blip r:embed="rId3"/>
          <a:stretch/>
        </p:blipFill>
        <p:spPr>
          <a:xfrm>
            <a:off x="7351200" y="3048120"/>
            <a:ext cx="1028160" cy="16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4290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Lecture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04920" y="1905120"/>
            <a:ext cx="716256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Operators in C# and Order of Operators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Arithmetic Operators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Logical Operators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Binary Number System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Bitwise Operators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Comparison Operators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Assignment Operators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Other Operators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Implicit and Explicit Type Conversions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Expressions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B657B26-A06E-4946-B42C-825D6759B2A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What is an Operator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04920" y="2438280"/>
            <a:ext cx="830556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</a:pPr>
            <a:r>
              <a:rPr b="0" lang="en-US" sz="32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Operator is an operation performed over data at runtime. Takes one or more arguments and produces a new value.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32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Operators have order – determines which will be evaluated first.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32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Expressions are sequences of operators.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4E20F79-3409-4BD8-87C8-4D76C547BA1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1. Operators in C#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5C1B45C-E4B2-4555-A9A6-B8015A6A0BD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80880" y="160020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Unary – take one operand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Binary – take two operands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Ternary – takes three operands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Operator Types in C#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9D9972-DD59-4BDB-A76F-E667E64C72A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380880" y="182880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457200"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8" name="Table 5"/>
          <p:cNvGraphicFramePr/>
          <p:nvPr/>
        </p:nvGraphicFramePr>
        <p:xfrm>
          <a:off x="1523880" y="1756080"/>
          <a:ext cx="6095520" cy="477468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519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Category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Operators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Arithmetic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+  -  *  /  %  ++  --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Logical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&amp;&amp;  ||  ^  !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Binary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  |  ^   ~  &lt;&lt;  &gt;&gt;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Comparison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==  !=  &lt;  &gt;  &lt;=  &gt;=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Assignment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=   +=  -=  *=  /=  %=  &amp;=  |=  ^=  &lt;&lt;=  &gt;&gt;=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String concatenation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+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Type Conversion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is as typeof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5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Other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.   [ ]   ( )   ?:   new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Order of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B578F75-F577-42F2-A875-43511281C92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80880" y="1600200"/>
            <a:ext cx="815292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From Highest to Lowest: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( ) ++ --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(postfix) new typeof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++ --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(prefix) </a:t>
            </a: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 -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(unary) </a:t>
            </a: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! ~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* /  %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 -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&lt;&lt; &gt;&gt;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&lt; &gt; &lt;= &gt;= is as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== !=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&amp;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^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|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&amp;&amp;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||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?: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= *= /= </a:t>
            </a:r>
            <a:r>
              <a:rPr b="0" lang="en-US" sz="1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…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2. Arithmetic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95BC4D-230A-4073-B466-1E00B37BA9E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80880" y="14479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380880" y="117684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Arithmetic operators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,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-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,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*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: same as math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Division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/ 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gives the integer part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Division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/ 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works normally if used on real numbers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Division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% 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gives the remainder of integer division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++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,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-- 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increment or decrement a variable by 1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4" descr=""/>
          <p:cNvPicPr/>
          <p:nvPr/>
        </p:nvPicPr>
        <p:blipFill>
          <a:blip r:embed="rId1"/>
          <a:stretch/>
        </p:blipFill>
        <p:spPr>
          <a:xfrm rot="2218200">
            <a:off x="4403520" y="4022280"/>
            <a:ext cx="3726360" cy="3726360"/>
          </a:xfrm>
          <a:prstGeom prst="rect">
            <a:avLst/>
          </a:prstGeom>
          <a:ln>
            <a:noFill/>
          </a:ln>
        </p:spPr>
      </p:pic>
      <p:pic>
        <p:nvPicPr>
          <p:cNvPr id="67" name="Picture 2" descr=""/>
          <p:cNvPicPr/>
          <p:nvPr/>
        </p:nvPicPr>
        <p:blipFill>
          <a:blip r:embed="rId2"/>
          <a:stretch/>
        </p:blipFill>
        <p:spPr>
          <a:xfrm>
            <a:off x="485640" y="5029200"/>
            <a:ext cx="1402920" cy="16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3. Logical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FEE7B7-A324-45BE-A193-0B6113A7BBE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80880" y="14479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4"/>
          <p:cNvSpPr/>
          <p:nvPr/>
        </p:nvSpPr>
        <p:spPr>
          <a:xfrm>
            <a:off x="417960" y="76320"/>
            <a:ext cx="845784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Logical operators take boolean operands and return boolean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Operator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!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flips the boolean operand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4" descr=""/>
          <p:cNvPicPr/>
          <p:nvPr/>
        </p:nvPicPr>
        <p:blipFill>
          <a:blip r:embed="rId1"/>
          <a:stretch/>
        </p:blipFill>
        <p:spPr>
          <a:xfrm rot="2218200">
            <a:off x="6198840" y="5343840"/>
            <a:ext cx="1655640" cy="1655640"/>
          </a:xfrm>
          <a:prstGeom prst="rect">
            <a:avLst/>
          </a:prstGeom>
          <a:ln>
            <a:noFill/>
          </a:ln>
        </p:spPr>
      </p:pic>
      <p:graphicFrame>
        <p:nvGraphicFramePr>
          <p:cNvPr id="73" name="Table 5"/>
          <p:cNvGraphicFramePr/>
          <p:nvPr/>
        </p:nvGraphicFramePr>
        <p:xfrm>
          <a:off x="417960" y="3758400"/>
          <a:ext cx="8036280" cy="1717200"/>
        </p:xfrm>
        <a:graphic>
          <a:graphicData uri="http://schemas.openxmlformats.org/drawingml/2006/table">
            <a:tbl>
              <a:tblPr/>
              <a:tblGrid>
                <a:gridCol w="1791720"/>
                <a:gridCol w="377280"/>
                <a:gridCol w="576720"/>
                <a:gridCol w="576720"/>
                <a:gridCol w="576720"/>
                <a:gridCol w="576720"/>
                <a:gridCol w="576720"/>
                <a:gridCol w="576720"/>
                <a:gridCol w="576720"/>
                <a:gridCol w="457920"/>
                <a:gridCol w="457200"/>
                <a:gridCol w="457200"/>
                <a:gridCol w="457920"/>
              </a:tblGrid>
              <a:tr h="783720">
                <a:tc>
                  <a:txBody>
                    <a:bodyPr anchor="ctr"/>
                    <a:p>
                      <a:pPr>
                        <a:lnSpc>
                          <a:spcPct val="95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Operation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25200">
                      <a:solidFill>
                        <a:srgbClr val="4bacc6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||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||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||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||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&amp;&amp;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&amp;&amp;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&amp;&amp;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&amp;&amp;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^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^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^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^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  <a:tr h="783720">
                <a:tc>
                  <a:txBody>
                    <a:bodyPr anchor="ctr"/>
                    <a:p>
                      <a:pPr>
                        <a:lnSpc>
                          <a:spcPct val="95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Operand1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25200">
                      <a:solidFill>
                        <a:srgbClr val="4bacc6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  <a:tr h="783720">
                <a:tc>
                  <a:txBody>
                    <a:bodyPr anchor="ctr"/>
                    <a:p>
                      <a:pPr>
                        <a:lnSpc>
                          <a:spcPct val="95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Operand2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25200">
                      <a:solidFill>
                        <a:srgbClr val="4bacc6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  <a:tr h="446760">
                <a:tc>
                  <a:txBody>
                    <a:bodyPr anchor="ctr"/>
                    <a:p>
                      <a:pPr>
                        <a:lnSpc>
                          <a:spcPct val="95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Result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46aac4"/>
                      </a:solidFill>
                    </a:lnL>
                    <a:lnR w="25200">
                      <a:solidFill>
                        <a:srgbClr val="4bacc6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  <a:tc>
                  <a:txBody>
                    <a:bodyPr lIns="36000" rIns="36000" tIns="36000" bIns="36000" anchor="ctr"/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Futura Md BT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solidFill>
                      <a:srgbClr val="bfecff"/>
                    </a:solidFill>
                  </a:tcPr>
                </a:tc>
              </a:tr>
            </a:tbl>
          </a:graphicData>
        </a:graphic>
      </p:graphicFrame>
      <p:sp>
        <p:nvSpPr>
          <p:cNvPr id="74" name="CustomShape 6"/>
          <p:cNvSpPr/>
          <p:nvPr/>
        </p:nvSpPr>
        <p:spPr>
          <a:xfrm>
            <a:off x="313560" y="6019920"/>
            <a:ext cx="433440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i="1" lang="en-US" sz="1600" spc="-1" strike="noStrike" u="sng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Credits to Georgi Georgiev for the examples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4. Binary Number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DC5802-2B39-44DF-B956-E65D0E92979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0880" y="124848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We are normally using the decimal number system (base 10). For example: 657 =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6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x10</a:t>
            </a:r>
            <a:r>
              <a:rPr b="0" lang="en-US" sz="24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2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5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x10</a:t>
            </a:r>
            <a:r>
              <a:rPr b="0" lang="en-US" sz="24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7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x10</a:t>
            </a:r>
            <a:r>
              <a:rPr b="0" lang="en-US" sz="24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0 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(digits from 0 to 9)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There are other number systems. For example base 2: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11 =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x2</a:t>
            </a:r>
            <a:r>
              <a:rPr b="0" lang="en-US" sz="24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3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0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x2</a:t>
            </a:r>
            <a:r>
              <a:rPr b="0" lang="en-US" sz="24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2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x2</a:t>
            </a:r>
            <a:r>
              <a:rPr b="0" lang="en-US" sz="24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x2</a:t>
            </a:r>
            <a:r>
              <a:rPr b="0" lang="en-US" sz="24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0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We can easily convert between systems.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6" descr=""/>
          <p:cNvPicPr/>
          <p:nvPr/>
        </p:nvPicPr>
        <p:blipFill>
          <a:blip r:embed="rId1"/>
          <a:stretch/>
        </p:blipFill>
        <p:spPr>
          <a:xfrm rot="2218200">
            <a:off x="4936680" y="4098240"/>
            <a:ext cx="3726360" cy="3726360"/>
          </a:xfrm>
          <a:prstGeom prst="rect">
            <a:avLst/>
          </a:prstGeom>
          <a:ln>
            <a:noFill/>
          </a:ln>
        </p:spPr>
      </p:pic>
      <p:pic>
        <p:nvPicPr>
          <p:cNvPr id="79" name="Picture 2" descr=""/>
          <p:cNvPicPr/>
          <p:nvPr/>
        </p:nvPicPr>
        <p:blipFill>
          <a:blip r:embed="rId2"/>
          <a:stretch/>
        </p:blipFill>
        <p:spPr>
          <a:xfrm>
            <a:off x="457200" y="5006880"/>
            <a:ext cx="2742840" cy="17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Application>LibreOffice/5.1.6.2$Linux_X86_64 LibreOffice_project/10m0$Build-2</Application>
  <Words>822</Words>
  <Paragraphs>239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M18x</dc:creator>
  <dc:description/>
  <dc:language>en-US</dc:language>
  <cp:lastModifiedBy/>
  <dcterms:modified xsi:type="dcterms:W3CDTF">2017-10-30T16:01:12Z</dcterms:modified>
  <cp:revision>124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