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81" r:id="rId9"/>
    <p:sldId id="284" r:id="rId10"/>
    <p:sldId id="285" r:id="rId11"/>
    <p:sldId id="286" r:id="rId12"/>
    <p:sldId id="283" r:id="rId13"/>
    <p:sldId id="28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26-Oct-17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1.2 Primitive Data Types and Variables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362" name="Picture 2" descr="https://cgi.csc.liv.ac.uk/~frans/OldLectures/2CS45/basic/pubSign.gif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438400"/>
            <a:ext cx="3714750" cy="29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Object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object type can represent any type of data. It is declared with the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object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keyword.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serendip.brynmawr.edu/exchange/files/images/Object_Desktop_2007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43000"/>
            <a:ext cx="2210014" cy="224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6. Dynamic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dynamic type can hold anything. Operations are evaluated at runtime.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Declare a variable for each of the data types in this lecture and assign an appropriate value.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 two floating point numbers from the console. Write a program to successfully compare these floating point number with precision of 0.00001. e.g. 3.0006 and 3.1 false, 3.000007 and 3.000008 true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Assign an integer variable with the value of 107 in hexadecimal format. Hint: Use Windows Calculator.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character variable and assign it with the character with Unicode 90. Hint: Same as 3.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Declare a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variable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isItSunnyOutsideToday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give it an appropriate value.</a:t>
            </a:r>
          </a:p>
          <a:p>
            <a:pPr marL="457200" indent="-457200" algn="l">
              <a:buFontTx/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Declare two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variables and assign them with “</a:t>
            </a:r>
            <a:r>
              <a:rPr lang="en-US" sz="2000" dirty="0" err="1" smtClean="0">
                <a:solidFill>
                  <a:srgbClr val="CCFFFF"/>
                </a:solidFill>
                <a:latin typeface="Futura Md BT" pitchFamily="34" charset="0"/>
              </a:rPr>
              <a:t>Zariba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” and “Academy”. Declare an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object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variable and assign it with the concatenation of the first two variables (mind adding an interval). Declare a third </a:t>
            </a:r>
            <a:r>
              <a:rPr lang="en-US" sz="20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solidFill>
                  <a:srgbClr val="CCFFFF"/>
                </a:solidFill>
                <a:latin typeface="Futura Md BT" pitchFamily="34" charset="0"/>
              </a:rPr>
              <a:t> variable and initialize it with the value of the object variable (you should perform type casting).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7.   Declare a string variable with the following text: My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favourite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movie is “[insert film here]”. </a:t>
            </a:r>
          </a:p>
          <a:p>
            <a:pPr marL="457200" indent="-457200" algn="l">
              <a:buAutoNum type="arabicPeriod" startAt="8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Draw on the console a 3 by 6 rectangle with the symbol ¿. </a:t>
            </a:r>
          </a:p>
          <a:p>
            <a:pPr marL="457200" indent="-457200" algn="l">
              <a:lnSpc>
                <a:spcPct val="150000"/>
              </a:lnSpc>
              <a:buAutoNum type="arabicPeriod" startAt="9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Read two integer values from the console and exchange their values. </a:t>
            </a:r>
          </a:p>
          <a:p>
            <a:pPr marL="457200" indent="-457200" algn="l">
              <a:lnSpc>
                <a:spcPct val="150000"/>
              </a:lnSpc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 startAt="8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1. Primitive Data Types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Numbers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Character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String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Object</a:t>
            </a:r>
          </a:p>
          <a:p>
            <a:pPr marL="514350" indent="-514350"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2. Variables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Identifiers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Declaring and Using</a:t>
            </a:r>
          </a:p>
          <a:p>
            <a:pPr marL="749300" indent="-404813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Literals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How Variables Work?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8305800" cy="3200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Computers process data.</a:t>
            </a:r>
          </a:p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Data is stored in the computer’s memory as variables.</a:t>
            </a:r>
          </a:p>
          <a:p>
            <a:pPr marL="514350" indent="-514350"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Variables have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data type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name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value.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12576" y="42511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a Data Type?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data type is a set of values with similar characteristics, e.g.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numbers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characters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text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etc.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data type is specified by its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name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size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bounds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default value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E.g. Integers:</a:t>
            </a: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Name: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int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Size: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32 bits (4 bytes)</a:t>
            </a: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Bounds: </a:t>
            </a:r>
            <a:r>
              <a:rPr lang="en-US" sz="2400" dirty="0" smtClean="0">
                <a:solidFill>
                  <a:srgbClr val="99FFCC"/>
                </a:solidFill>
              </a:rPr>
              <a:t>-</a:t>
            </a:r>
            <a:r>
              <a:rPr lang="en-US" sz="2400" dirty="0" smtClean="0">
                <a:solidFill>
                  <a:srgbClr val="99FFCC"/>
                </a:solidFill>
                <a:latin typeface="Futura Bk BT" pitchFamily="34" charset="0"/>
              </a:rPr>
              <a:t>2,147,483,648 to 2,147,483,647</a:t>
            </a:r>
          </a:p>
          <a:p>
            <a:pPr marL="404813" indent="-179388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Default Value: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0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Integer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828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sbyte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(-128 to 127): signed 8-bit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byte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255): unsigned 8-bit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short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(-32,768 to 32,767): signed 16-bit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ushort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65,535): unsigned 16-bit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(-2,147,483,648 to 2,147,483,647): signed 32-bit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uint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4,294,967,295): unsigned 32-bit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long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(-9,223,372,036,854,775,808 to 9,223,372,036,854,775,807): signed 64-bit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ulong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(0 to 18,446,744,073,709,551,615): unsigned 64-bit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99FFCC"/>
                </a:solidFill>
                <a:latin typeface="Futura Md BT" pitchFamily="34" charset="0"/>
              </a:rPr>
              <a:t>BigInteger</a:t>
            </a:r>
            <a:r>
              <a:rPr lang="en-US" sz="2200" dirty="0" smtClean="0">
                <a:solidFill>
                  <a:srgbClr val="CCFFFF"/>
                </a:solidFill>
                <a:latin typeface="Futura Md BT" pitchFamily="34" charset="0"/>
              </a:rPr>
              <a:t> (limit depends on RAM): limit depends on RAM</a:t>
            </a:r>
            <a:endParaRPr lang="bg-BG" sz="2200" dirty="0" smtClean="0">
              <a:solidFill>
                <a:srgbClr val="CCFFFF"/>
              </a:solidFill>
            </a:endParaRPr>
          </a:p>
          <a:p>
            <a:pPr lvl="1"/>
            <a:endParaRPr lang="en-US" dirty="0" smtClean="0">
              <a:solidFill>
                <a:srgbClr val="CCFFFF"/>
              </a:solidFill>
              <a:latin typeface="Futura Bk BT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12576" y="42511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www.mycompasstest.com/wp-content/uploads/2011/01/BBintegers-300x3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06680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Floating-Point and Decimal Floating-Point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2514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4163" lvl="1" indent="-284163">
              <a:buFont typeface="Arial" pitchFamily="34" charset="0"/>
              <a:buChar char="•"/>
            </a:pPr>
            <a:r>
              <a:rPr lang="en-US" sz="24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float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(±1.5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−45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to ±3.4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38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): 32-bits, precision of 7 digits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double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(±5.0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−324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to ±1.7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308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): 64-bits, precision of 15-16 digits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decimal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(±1,0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-28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to ±7,9 × 10</a:t>
            </a:r>
            <a:r>
              <a:rPr lang="en-US" sz="2400" baseline="30000" dirty="0" smtClean="0">
                <a:solidFill>
                  <a:srgbClr val="CCFFFF"/>
                </a:solidFill>
                <a:latin typeface="Futura Md BT" pitchFamily="34" charset="0"/>
              </a:rPr>
              <a:t>28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): 128-bits, precision of 28-29 digits</a:t>
            </a:r>
          </a:p>
          <a:p>
            <a:pPr marL="284163" lvl="1" indent="-284163">
              <a:buFont typeface="Arial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marL="284163" lvl="1" indent="-284163"/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Default Values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noProof="1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float</a:t>
            </a:r>
            <a:r>
              <a:rPr lang="bg-BG" sz="2400" noProof="1" smtClean="0">
                <a:solidFill>
                  <a:srgbClr val="CCFFFF"/>
                </a:solidFill>
                <a:latin typeface="Futura Bk BT" pitchFamily="34" charset="0"/>
              </a:rPr>
              <a:t>: 0.0</a:t>
            </a:r>
            <a:r>
              <a:rPr lang="en-US" sz="2400" noProof="1" smtClean="0">
                <a:solidFill>
                  <a:srgbClr val="CCFFFF"/>
                </a:solidFill>
                <a:latin typeface="Futura Md BT" pitchFamily="34" charset="0"/>
              </a:rPr>
              <a:t>F</a:t>
            </a:r>
            <a:endParaRPr lang="en-US" sz="24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double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</a:rPr>
              <a:t> : 0.0D</a:t>
            </a:r>
          </a:p>
          <a:p>
            <a:pPr marL="284163" lvl="1" indent="-2841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itchFamily="34" charset="0"/>
                <a:cs typeface="Consolas" pitchFamily="49" charset="0"/>
              </a:rPr>
              <a:t>Decimal: </a:t>
            </a:r>
            <a:r>
              <a:rPr lang="en-US" sz="2400" dirty="0" smtClean="0">
                <a:solidFill>
                  <a:srgbClr val="CCFFFF"/>
                </a:solidFill>
                <a:latin typeface="Futura Md BT" pitchFamily="34" charset="0"/>
                <a:cs typeface="Consolas" pitchFamily="49" charset="0"/>
              </a:rPr>
              <a:t>0.0M</a:t>
            </a:r>
            <a:endParaRPr lang="en-US" sz="2400" dirty="0" smtClean="0">
              <a:solidFill>
                <a:srgbClr val="CCFFFF"/>
              </a:solidFill>
              <a:latin typeface="Futura Md BT" pitchFamily="34" charset="0"/>
            </a:endParaRPr>
          </a:p>
          <a:p>
            <a:pPr lvl="1"/>
            <a:endParaRPr lang="en-US" dirty="0" smtClean="0">
              <a:solidFill>
                <a:srgbClr val="CCFFFF"/>
              </a:solidFill>
              <a:latin typeface="Futura Bk BT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671393" y="41749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img0.gtsstatic.com/wallpapers/46915394a42b9d27a90ad81a3b0418a1_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572000"/>
            <a:ext cx="149013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Boolean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Boolean Type is the simplest. It is declared with the keyword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bool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has two possible values: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true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or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false.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a2.mzstatic.com/us/r30/Purple/v4/d0/88/9d/d0889dd0-d7bb-fd70-edde-17c6ab7c5ed1/icon_2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14478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Character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1066800"/>
            <a:ext cx="48006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character type represents a symbol. It is declared with the keyword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char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takes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16 bits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of memory and has a default value of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‘\0’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9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403576" y="4022576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i.stack.imgur.com/nBz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4124545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4. String Type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string type represents text. It is declared with the keyword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string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takes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variable amount 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of memory.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936974" y="4098774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562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Futura Bk BT</vt:lpstr>
      <vt:lpstr>Futura Md BT</vt:lpstr>
      <vt:lpstr>Office Theme</vt:lpstr>
      <vt:lpstr>1.2 Primitive Data Types and Variables</vt:lpstr>
      <vt:lpstr>Lecture Content</vt:lpstr>
      <vt:lpstr>How Variables Work?</vt:lpstr>
      <vt:lpstr>What is a Data Type?</vt:lpstr>
      <vt:lpstr>1. Integer Types</vt:lpstr>
      <vt:lpstr>2. Floating-Point and Decimal Floating-Point Types</vt:lpstr>
      <vt:lpstr>3. Boolean Types</vt:lpstr>
      <vt:lpstr>4. Character Type</vt:lpstr>
      <vt:lpstr>4. String Type</vt:lpstr>
      <vt:lpstr>5. Object Type</vt:lpstr>
      <vt:lpstr>6. Dynamic Type</vt:lpstr>
      <vt:lpstr>Homework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Windows User</cp:lastModifiedBy>
  <cp:revision>98</cp:revision>
  <dcterms:created xsi:type="dcterms:W3CDTF">2006-08-16T00:00:00Z</dcterms:created>
  <dcterms:modified xsi:type="dcterms:W3CDTF">2017-10-26T13:43:08Z</dcterms:modified>
</cp:coreProperties>
</file>